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theme/theme18.xml" ContentType="application/vnd.openxmlformats-officedocument.theme+xml"/>
  <Override PartName="/ppt/embeddings/oleObject28.bin" ContentType="application/vnd.openxmlformats-officedocument.oleObject"/>
  <Override PartName="/ppt/slides/slide24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66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embeddings/oleObject48.bin" ContentType="application/vnd.openxmlformats-officedocument.oleObject"/>
  <Override PartName="/ppt/slides/slide44.xml" ContentType="application/vnd.openxmlformats-officedocument.presentationml.slide+xml"/>
  <Override PartName="/ppt/embeddings/oleObject117.bin" ContentType="application/vnd.openxmlformats-officedocument.oleObject"/>
  <Override PartName="/ppt/theme/theme22.xml" ContentType="application/vnd.openxmlformats-officedocument.theme+xml"/>
  <Override PartName="/ppt/slides/slide86.xml" ContentType="application/vnd.openxmlformats-officedocument.presentationml.slide+xml"/>
  <Override PartName="/ppt/theme/theme16.xml" ContentType="application/vnd.openxmlformats-officedocument.theme+xml"/>
  <Override PartName="/ppt/embeddings/oleObject26.bin" ContentType="application/vnd.openxmlformats-officedocument.oleObject"/>
  <Override PartName="/ppt/slides/slide22.xml" ContentType="application/vnd.openxmlformats-officedocument.presentationml.slide+xml"/>
  <Override PartName="/ppt/slideLayouts/slideLayout33.xml" ContentType="application/vnd.openxmlformats-officedocument.presentationml.slideLayout+xml"/>
  <Override PartName="/ppt/embeddings/oleObject68.bin" ContentType="application/vnd.openxmlformats-officedocument.oleObject"/>
  <Override PartName="/ppt/slides/slide64.xml" ContentType="application/vnd.openxmlformats-officedocument.presentationml.slide+xml"/>
  <Override PartName="/ppt/slideMasters/slideMaster7.xml" ContentType="application/vnd.openxmlformats-officedocument.presentationml.slideMaster+xml"/>
  <Override PartName="/ppt/embeddings/oleObject8.bin" ContentType="application/vnd.openxmlformats-officedocument.oleObject"/>
  <Default Extension="xml" ContentType="application/xml"/>
  <Override PartName="/ppt/slideLayouts/slideLayout11.xml" ContentType="application/vnd.openxmlformats-officedocument.presentationml.slideLayout+xml"/>
  <Override PartName="/ppt/embeddings/oleObject46.bin" ContentType="application/vnd.openxmlformats-officedocument.oleObject"/>
  <Override PartName="/ppt/slides/slide42.xml" ContentType="application/vnd.openxmlformats-officedocument.presentationml.slide+xml"/>
  <Override PartName="/ppt/embeddings/oleObject115.bin" ContentType="application/vnd.openxmlformats-officedocument.oleObject"/>
  <Override PartName="/ppt/theme/theme20.xml" ContentType="application/vnd.openxmlformats-officedocument.theme+xml"/>
  <Override PartName="/ppt/embeddings/oleObject88.bin" ContentType="application/vnd.openxmlformats-officedocument.oleObject"/>
  <Override PartName="/ppt/slides/slide84.xml" ContentType="application/vnd.openxmlformats-officedocument.presentationml.slide+xml"/>
  <Override PartName="/ppt/embeddings/oleObject109.bin" ContentType="application/vnd.openxmlformats-officedocument.oleObject"/>
  <Override PartName="/ppt/theme/theme14.xml" ContentType="application/vnd.openxmlformats-officedocument.theme+xml"/>
  <Override PartName="/ppt/embeddings/oleObject24.bin" ContentType="application/vnd.openxmlformats-officedocument.oleObject"/>
  <Override PartName="/ppt/slides/slide20.xml" ContentType="application/vnd.openxmlformats-officedocument.presentationml.slide+xml"/>
  <Override PartName="/ppt/slideLayouts/slideLayout31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5.xml" ContentType="application/vnd.openxmlformats-officedocument.presentationml.slideMaster+xml"/>
  <Override PartName="/ppt/embeddings/oleObject6.bin" ContentType="application/vnd.openxmlformats-officedocument.oleObject"/>
  <Override PartName="/ppt/embeddings/oleObject66.bin" ContentType="application/vnd.openxmlformats-officedocument.oleObject"/>
  <Override PartName="/ppt/slideMasters/slideMaster18.xml" ContentType="application/vnd.openxmlformats-officedocument.presentationml.slideMaster+xml"/>
  <Override PartName="/ppt/embeddings/oleObject44.bin" ContentType="application/vnd.openxmlformats-officedocument.oleObject"/>
  <Override PartName="/ppt/slides/slide40.xml" ContentType="application/vnd.openxmlformats-officedocument.presentationml.slide+xml"/>
  <Override PartName="/ppt/slides/slide9.xml" ContentType="application/vnd.openxmlformats-officedocument.presentationml.slide+xml"/>
  <Override PartName="/ppt/embeddings/oleObject113.bin" ContentType="application/vnd.openxmlformats-officedocument.oleObject"/>
  <Default Extension="jpeg" ContentType="image/jpeg"/>
  <Override PartName="/ppt/embeddings/oleObject86.bin" ContentType="application/vnd.openxmlformats-officedocument.oleObject"/>
  <Override PartName="/ppt/slides/slide82.xml" ContentType="application/vnd.openxmlformats-officedocument.presentationml.slide+xml"/>
  <Override PartName="/ppt/embeddings/oleObject107.bin" ContentType="application/vnd.openxmlformats-officedocument.oleObject"/>
  <Override PartName="/ppt/theme/theme12.xml" ContentType="application/vnd.openxmlformats-officedocument.theme+xml"/>
  <Override PartName="/ppt/embeddings/oleObject22.bin" ContentType="application/vnd.openxmlformats-officedocument.oleObject"/>
  <Override PartName="/docProps/app.xml" ContentType="application/vnd.openxmlformats-officedocument.extended-properties+xml"/>
  <Override PartName="/ppt/slideMasters/slideMaster22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3.xml" ContentType="application/vnd.openxmlformats-officedocument.presentationml.slideMaster+xml"/>
  <Override PartName="/ppt/embeddings/oleObject4.bin" ContentType="application/vnd.openxmlformats-officedocument.oleObject"/>
  <Override PartName="/ppt/embeddings/oleObject64.bin" ContentType="application/vnd.openxmlformats-officedocument.oleObject"/>
  <Override PartName="/ppt/slideMasters/slideMaster16.xml" ContentType="application/vnd.openxmlformats-officedocument.presentationml.slideMaster+xml"/>
  <Override PartName="/ppt/slideLayouts/slideLayout8.xml" ContentType="application/vnd.openxmlformats-officedocument.presentationml.slideLayout+xml"/>
  <Override PartName="/ppt/embeddings/oleObject58.bin" ContentType="application/vnd.openxmlformats-officedocument.oleObject"/>
  <Override PartName="/ppt/embeddings/oleObject127.bin" ContentType="application/vnd.openxmlformats-officedocument.oleObject"/>
  <Override PartName="/ppt/embeddings/oleObject42.bin" ContentType="application/vnd.openxmlformats-officedocument.oleObject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embeddings/oleObject36.bin" ContentType="application/vnd.openxmlformats-officedocument.oleObject"/>
  <Override PartName="/ppt/embeddings/oleObject111.bin" ContentType="application/vnd.openxmlformats-officedocument.oleObject"/>
  <Override PartName="/ppt/embeddings/oleObject84.bin" ContentType="application/vnd.openxmlformats-officedocument.oleObject"/>
  <Override PartName="/ppt/slides/slide80.xml" ContentType="application/vnd.openxmlformats-officedocument.presentationml.slide+xml"/>
  <Override PartName="/ppt/embeddings/oleObject105.bin" ContentType="application/vnd.openxmlformats-officedocument.oleObject"/>
  <Override PartName="/ppt/theme/theme10.xml" ContentType="application/vnd.openxmlformats-officedocument.theme+xml"/>
  <Override PartName="/ppt/embeddings/oleObject20.bin" ContentType="application/vnd.openxmlformats-officedocument.oleObject"/>
  <Override PartName="/ppt/embeddings/oleObject78.bin" ContentType="application/vnd.openxmlformats-officedocument.oleObject"/>
  <Override PartName="/ppt/slideMasters/slideMaster20.xml" ContentType="application/vnd.openxmlformats-officedocument.presentationml.slideMaster+xml"/>
  <Override PartName="/ppt/embeddings/oleObject62.bin" ContentType="application/vnd.openxmlformats-officedocument.oleObject"/>
  <Override PartName="/ppt/slideMasters/slideMaster1.xml" ContentType="application/vnd.openxmlformats-officedocument.presentationml.slideMaster+xml"/>
  <Override PartName="/ppt/embeddings/oleObject2.bin" ContentType="application/vnd.openxmlformats-officedocument.oleObject"/>
  <Override PartName="/ppt/theme/theme9.xml" ContentType="application/vnd.openxmlformats-officedocument.theme+xml"/>
  <Override PartName="/ppt/slideMasters/slideMaster14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embeddings/oleObject56.bin" ContentType="application/vnd.openxmlformats-officedocument.oleObject"/>
  <Override PartName="/ppt/embeddings/oleObject125.bin" ContentType="application/vnd.openxmlformats-officedocument.oleObject"/>
  <Override PartName="/ppt/embeddings/oleObject40.bin" ContentType="application/vnd.openxmlformats-officedocument.oleObject"/>
  <Override PartName="/ppt/notesSlides/notesSlide3.xml" ContentType="application/vnd.openxmlformats-officedocument.presentationml.notesSlide+xml"/>
  <Override PartName="/ppt/embeddings/oleObject98.bin" ContentType="application/vnd.openxmlformats-officedocument.oleObject"/>
  <Override PartName="/ppt/slides/slide5.xml" ContentType="application/vnd.openxmlformats-officedocument.presentationml.slide+xml"/>
  <Override PartName="/ppt/embeddings/oleObject34.bin" ContentType="application/vnd.openxmlformats-officedocument.oleObject"/>
  <Override PartName="/ppt/slides/slide17.xml" ContentType="application/vnd.openxmlformats-officedocument.presentationml.slide+xml"/>
  <Override PartName="/ppt/embeddings/oleObject82.bin" ContentType="application/vnd.openxmlformats-officedocument.oleObject"/>
  <Override PartName="/ppt/slideLayouts/slideLayout28.xml" ContentType="application/vnd.openxmlformats-officedocument.presentationml.slideLayout+xml"/>
  <Override PartName="/ppt/embeddings/oleObject103.bin" ContentType="application/vnd.openxmlformats-officedocument.oleObject"/>
  <Override PartName="/ppt/slides/slide59.xml" ContentType="application/vnd.openxmlformats-officedocument.presentationml.slide+xml"/>
  <Override PartName="/ppt/embeddings/oleObject76.bin" ContentType="application/vnd.openxmlformats-officedocument.oleObject"/>
  <Override PartName="/ppt/embeddings/oleObject12.bin" ContentType="application/vnd.openxmlformats-officedocument.oleObject"/>
  <Override PartName="/ppt/embeddings/oleObject60.bin" ContentType="application/vnd.openxmlformats-officedocument.oleObject"/>
  <Override PartName="/ppt/theme/theme7.xml" ContentType="application/vnd.openxmlformats-officedocument.theme+xml"/>
  <Override PartName="/ppt/slides/slide37.xml" ContentType="application/vnd.openxmlformats-officedocument.presentationml.slide+xml"/>
  <Default Extension="pdf" ContentType="application/pdf"/>
  <Override PartName="/ppt/slideMasters/slideMaster12.xml" ContentType="application/vnd.openxmlformats-officedocument.presentationml.slideMaster+xml"/>
  <Override PartName="/ppt/slideLayouts/slideLayout4.xml" ContentType="application/vnd.openxmlformats-officedocument.presentationml.slideLayout+xml"/>
  <Override PartName="/ppt/embeddings/oleObject54.bin" ContentType="application/vnd.openxmlformats-officedocument.oleObject"/>
  <Override PartName="/ppt/embeddings/oleObject123.bin" ContentType="application/vnd.openxmlformats-officedocument.oleObject"/>
  <Override PartName="/ppt/slides/slide79.xml" ContentType="application/vnd.openxmlformats-officedocument.presentationml.slide+xml"/>
  <Override PartName="/ppt/notesSlides/notesSlide1.xml" ContentType="application/vnd.openxmlformats-officedocument.presentationml.notesSlide+xml"/>
  <Override PartName="/ppt/embeddings/oleObject96.bin" ContentType="application/vnd.openxmlformats-officedocument.oleObject"/>
  <Override PartName="/ppt/embeddings/oleObject19.bin" ContentType="application/vnd.openxmlformats-officedocument.oleObject"/>
  <Override PartName="/ppt/slides/slide15.xml" ContentType="application/vnd.openxmlformats-officedocument.presentationml.slide+xml"/>
  <Override PartName="/ppt/embeddings/oleObject32.bin" ContentType="application/vnd.openxmlformats-officedocument.oleObject"/>
  <Override PartName="/ppt/slides/slide3.xml" ContentType="application/vnd.openxmlformats-officedocument.presentationml.slide+xml"/>
  <Override PartName="/ppt/embeddings/oleObject80.bin" ContentType="application/vnd.openxmlformats-officedocument.oleObject"/>
  <Override PartName="/ppt/slideLayouts/slideLayout26.xml" ContentType="application/vnd.openxmlformats-officedocument.presentationml.slideLayout+xml"/>
  <Override PartName="/ppt/embeddings/oleObject101.bin" ContentType="application/vnd.openxmlformats-officedocument.oleObject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embeddings/oleObject74.bin" ContentType="application/vnd.openxmlformats-officedocument.oleObject"/>
  <Override PartName="/ppt/embeddings/oleObject10.bin" ContentType="application/vnd.openxmlformats-officedocument.oleObject"/>
  <Override PartName="/ppt/theme/theme5.xml" ContentType="application/vnd.openxmlformats-officedocument.theme+xml"/>
  <Override PartName="/ppt/embeddings/oleObject39.bin" ContentType="application/vnd.openxmlformats-officedocument.oleObject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embeddings/oleObject52.bin" ContentType="application/vnd.openxmlformats-officedocument.oleObject"/>
  <Override PartName="/ppt/embeddings/oleObject121.bin" ContentType="application/vnd.openxmlformats-officedocument.oleObject"/>
  <Override PartName="/ppt/slides/slide29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embeddings/oleObject94.bin" ContentType="application/vnd.openxmlformats-officedocument.oleObject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embeddings/oleObject30.bin" ContentType="application/vnd.openxmlformats-officedocument.oleObject"/>
  <Override PartName="/ppt/embeddings/oleObject17.bin" ContentType="application/vnd.openxmlformats-officedocument.oleObject"/>
  <Override PartName="/ppt/slideLayouts/slideLayout24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oleObject72.bin" ContentType="application/vnd.openxmlformats-officedocument.oleObject"/>
  <Override PartName="/ppt/slides/slide49.xml" ContentType="application/vnd.openxmlformats-officedocument.presentationml.slide+xml"/>
  <Override PartName="/ppt/theme/theme3.xml" ContentType="application/vnd.openxmlformats-officedocument.them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embeddings/oleObject50.bin" ContentType="application/vnd.openxmlformats-officedocument.oleObject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embeddings/oleObject92.bin" ContentType="application/vnd.openxmlformats-officedocument.oleObject"/>
  <Override PartName="/ppt/embeddings/oleObject15.bin" ContentType="application/vnd.openxmlformats-officedocument.oleObject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embeddings/oleObject70.bin" ContentType="application/vnd.openxmlformats-officedocument.oleObject"/>
  <Override PartName="/ppt/slides/slide47.xml" ContentType="application/vnd.openxmlformats-officedocument.presentationml.slide+xml"/>
  <Override PartName="/ppt/theme/theme1.xml" ContentType="application/vnd.openxmlformats-officedocument.theme+xml"/>
  <Override PartName="/ppt/theme/theme25.xml" ContentType="application/vnd.openxmlformats-officedocument.them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theme/theme19.xml" ContentType="application/vnd.openxmlformats-officedocument.theme+xml"/>
  <Override PartName="/ppt/embeddings/oleObject29.bin" ContentType="application/vnd.openxmlformats-officedocument.oleObject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73.xml" ContentType="application/vnd.openxmlformats-officedocument.presentationml.slide+xml"/>
  <Override PartName="/ppt/slideLayouts/slideLayout36.xml" ContentType="application/vnd.openxmlformats-officedocument.presentationml.slideLayout+xml"/>
  <Override PartName="/ppt/embeddings/oleObject90.bin" ContentType="application/vnd.openxmlformats-officedocument.oleObject"/>
  <Override PartName="/ppt/embeddings/oleObject13.bin" ContentType="application/vnd.openxmlformats-officedocument.oleObject"/>
  <Override PartName="/ppt/slides/slide67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embeddings/oleObject49.bin" ContentType="application/vnd.openxmlformats-officedocument.oleObject"/>
  <Override PartName="/ppt/slides/slide45.xml" ContentType="application/vnd.openxmlformats-officedocument.presentationml.slide+xml"/>
  <Override PartName="/ppt/embeddings/oleObject118.bin" ContentType="application/vnd.openxmlformats-officedocument.oleObject"/>
  <Override PartName="/ppt/theme/theme23.xml" ContentType="application/vnd.openxmlformats-officedocument.theme+xml"/>
  <Override PartName="/ppt/slides/slide87.xml" ContentType="application/vnd.openxmlformats-officedocument.presentationml.slide+xml"/>
  <Override PartName="/ppt/theme/theme17.xml" ContentType="application/vnd.openxmlformats-officedocument.theme+xml"/>
  <Override PartName="/ppt/embeddings/oleObject27.bin" ContentType="application/vnd.openxmlformats-officedocument.oleObject"/>
  <Override PartName="/ppt/slides/slide23.xml" ContentType="application/vnd.openxmlformats-officedocument.presentationml.slide+xml"/>
  <Override PartName="/ppt/slideLayouts/slideLayout40.xml" ContentType="application/vnd.openxmlformats-officedocument.presentationml.slideLayout+xml"/>
  <Default Extension="pict" ContentType="image/pict"/>
  <Override PartName="/ppt/slideLayouts/slideLayout34.xml" ContentType="application/vnd.openxmlformats-officedocument.presentationml.slideLayout+xml"/>
  <Override PartName="/ppt/embeddings/oleObject69.bin" ContentType="application/vnd.openxmlformats-officedocument.oleObject"/>
  <Override PartName="/ppt/slides/slide65.xml" ContentType="application/vnd.openxmlformats-officedocument.presentationml.slide+xml"/>
  <Override PartName="/ppt/slideMasters/slideMaster8.xml" ContentType="application/vnd.openxmlformats-officedocument.presentationml.slideMaster+xml"/>
  <Override PartName="/ppt/embeddings/oleObject9.bin" ContentType="application/vnd.openxmlformats-officedocument.oleObject"/>
  <Override PartName="/ppt/slideLayouts/slideLayout12.xml" ContentType="application/vnd.openxmlformats-officedocument.presentationml.slideLayout+xml"/>
  <Override PartName="/ppt/embeddings/oleObject47.bin" ContentType="application/vnd.openxmlformats-officedocument.oleObject"/>
  <Override PartName="/ppt/slides/slide43.xml" ContentType="application/vnd.openxmlformats-officedocument.presentationml.slide+xml"/>
  <Override PartName="/ppt/embeddings/oleObject116.bin" ContentType="application/vnd.openxmlformats-officedocument.oleObject"/>
  <Override PartName="/ppt/theme/theme21.xml" ContentType="application/vnd.openxmlformats-officedocument.theme+xml"/>
  <Override PartName="/ppt/embeddings/oleObject89.bin" ContentType="application/vnd.openxmlformats-officedocument.oleObject"/>
  <Override PartName="/ppt/slides/slide85.xml" ContentType="application/vnd.openxmlformats-officedocument.presentationml.slide+xml"/>
  <Override PartName="/ppt/theme/theme15.xml" ContentType="application/vnd.openxmlformats-officedocument.theme+xml"/>
  <Override PartName="/ppt/embeddings/oleObject25.bin" ContentType="application/vnd.openxmlformats-officedocument.oleObject"/>
  <Override PartName="/ppt/slides/slide21.xml" ContentType="application/vnd.openxmlformats-officedocument.presentationml.slide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embeddings/oleObject67.bin" ContentType="application/vnd.openxmlformats-officedocument.oleObject"/>
  <Override PartName="/ppt/slides/slide63.xml" ContentType="application/vnd.openxmlformats-officedocument.presentationml.slide+xml"/>
  <Override PartName="/ppt/slideMasters/slideMaster6.xml" ContentType="application/vnd.openxmlformats-officedocument.presentationml.slideMaster+xml"/>
  <Override PartName="/ppt/embeddings/oleObject7.bin" ContentType="application/vnd.openxmlformats-officedocument.oleObject"/>
  <Override PartName="/ppt/slideMasters/slideMaster19.xml" ContentType="application/vnd.openxmlformats-officedocument.presentationml.slideMaster+xml"/>
  <Override PartName="/ppt/slideLayouts/slideLayout10.xml" ContentType="application/vnd.openxmlformats-officedocument.presentationml.slideLayout+xml"/>
  <Override PartName="/ppt/embeddings/oleObject45.bin" ContentType="application/vnd.openxmlformats-officedocument.oleObject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embeddings/oleObject114.bin" ContentType="application/vnd.openxmlformats-officedocument.oleObject"/>
  <Override PartName="/ppt/embeddings/oleObject87.bin" ContentType="application/vnd.openxmlformats-officedocument.oleObject"/>
  <Override PartName="/ppt/slides/slide83.xml" ContentType="application/vnd.openxmlformats-officedocument.presentationml.slide+xml"/>
  <Override PartName="/ppt/embeddings/oleObject108.bin" ContentType="application/vnd.openxmlformats-officedocument.oleObject"/>
  <Override PartName="/ppt/theme/theme13.xml" ContentType="application/vnd.openxmlformats-officedocument.theme+xml"/>
  <Override PartName="/ppt/embeddings/oleObject23.bin" ContentType="application/vnd.openxmlformats-officedocument.oleObject"/>
  <Override PartName="/ppt/slideLayouts/slideLayout3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4.xml" ContentType="application/vnd.openxmlformats-officedocument.presentationml.slideMaster+xml"/>
  <Override PartName="/ppt/embeddings/oleObject5.bin" ContentType="application/vnd.openxmlformats-officedocument.oleObject"/>
  <Override PartName="/ppt/embeddings/oleObject65.bin" ContentType="application/vnd.openxmlformats-officedocument.oleObject"/>
  <Override PartName="/ppt/slideMasters/slideMaster17.xml" ContentType="application/vnd.openxmlformats-officedocument.presentationml.slideMaster+xml"/>
  <Override PartName="/ppt/slideLayouts/slideLayout9.xml" ContentType="application/vnd.openxmlformats-officedocument.presentationml.slideLayout+xml"/>
  <Override PartName="/ppt/embeddings/oleObject59.bin" ContentType="application/vnd.openxmlformats-officedocument.oleObject"/>
  <Override PartName="/ppt/embeddings/oleObject128.bin" ContentType="application/vnd.openxmlformats-officedocument.oleObject"/>
  <Override PartName="/ppt/embeddings/oleObject43.bin" ContentType="application/vnd.openxmlformats-officedocument.oleObject"/>
  <Override PartName="/ppt/slides/slide8.xml" ContentType="application/vnd.openxmlformats-officedocument.presentationml.slide+xml"/>
  <Override PartName="/ppt/embeddings/oleObject37.bin" ContentType="application/vnd.openxmlformats-officedocument.oleObject"/>
  <Override PartName="/ppt/embeddings/oleObject112.bin" ContentType="application/vnd.openxmlformats-officedocument.oleObject"/>
  <Override PartName="/ppt/embeddings/oleObject85.bin" ContentType="application/vnd.openxmlformats-officedocument.oleObject"/>
  <Override PartName="/ppt/slides/slide81.xml" ContentType="application/vnd.openxmlformats-officedocument.presentationml.slide+xml"/>
  <Override PartName="/ppt/embeddings/oleObject106.bin" ContentType="application/vnd.openxmlformats-officedocument.oleObject"/>
  <Override PartName="/ppt/theme/theme11.xml" ContentType="application/vnd.openxmlformats-officedocument.theme+xml"/>
  <Override PartName="/ppt/embeddings/oleObject21.bin" ContentType="application/vnd.openxmlformats-officedocument.oleObject"/>
  <Override PartName="/ppt/embeddings/oleObject79.bin" ContentType="application/vnd.openxmlformats-officedocument.oleObject"/>
  <Override PartName="/ppt/slideMasters/slideMaster21.xml" ContentType="application/vnd.openxmlformats-officedocument.presentationml.slideMaster+xml"/>
  <Override PartName="/ppt/embeddings/oleObject63.bin" ContentType="application/vnd.openxmlformats-officedocument.oleObject"/>
  <Override PartName="/ppt/slideMasters/slideMaster2.xml" ContentType="application/vnd.openxmlformats-officedocument.presentationml.slideMaster+xml"/>
  <Override PartName="/ppt/embeddings/oleObject3.bin" ContentType="application/vnd.openxmlformats-officedocument.oleObject"/>
  <Override PartName="/ppt/slideMasters/slideMaster15.xml" ContentType="application/vnd.openxmlformats-officedocument.presentationml.slideMaster+xml"/>
  <Override PartName="/ppt/slideLayouts/slideLayout7.xml" ContentType="application/vnd.openxmlformats-officedocument.presentationml.slideLayout+xml"/>
  <Override PartName="/ppt/embeddings/oleObject57.bin" ContentType="application/vnd.openxmlformats-officedocument.oleObject"/>
  <Override PartName="/ppt/embeddings/oleObject126.bin" ContentType="application/vnd.openxmlformats-officedocument.oleObject"/>
  <Override PartName="/ppt/embeddings/oleObject41.bin" ContentType="application/vnd.openxmlformats-officedocument.oleObject"/>
  <Override PartName="/ppt/notesSlides/notesSlide4.xml" ContentType="application/vnd.openxmlformats-officedocument.presentationml.notesSlide+xml"/>
  <Override PartName="/ppt/embeddings/oleObject99.bin" ContentType="application/vnd.openxmlformats-officedocument.oleObject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embeddings/oleObject35.bin" ContentType="application/vnd.openxmlformats-officedocument.oleObject"/>
  <Override PartName="/ppt/embeddings/oleObject110.bin" ContentType="application/vnd.openxmlformats-officedocument.oleObject"/>
  <Override PartName="/ppt/embeddings/oleObject83.bin" ContentType="application/vnd.openxmlformats-officedocument.oleObject"/>
  <Override PartName="/ppt/slideLayouts/slideLayout29.xml" ContentType="application/vnd.openxmlformats-officedocument.presentationml.slideLayout+xml"/>
  <Override PartName="/ppt/embeddings/oleObject104.bin" ContentType="application/vnd.openxmlformats-officedocument.oleObject"/>
  <Default Extension="vml" ContentType="application/vnd.openxmlformats-officedocument.vmlDrawing"/>
  <Override PartName="/ppt/embeddings/oleObject77.bin" ContentType="application/vnd.openxmlformats-officedocument.oleObject"/>
  <Override PartName="/ppt/embeddings/oleObject61.bin" ContentType="application/vnd.openxmlformats-officedocument.oleObject"/>
  <Override PartName="/ppt/theme/theme8.xml" ContentType="application/vnd.openxmlformats-officedocument.theme+xml"/>
  <Override PartName="/ppt/embeddings/oleObject1.bin" ContentType="application/vnd.openxmlformats-officedocument.oleObject"/>
  <Override PartName="/ppt/tableStyles.xml" ContentType="application/vnd.openxmlformats-officedocument.presentationml.tableStyles+xml"/>
  <Override PartName="/ppt/slideMasters/slideMaster13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embeddings/oleObject55.bin" ContentType="application/vnd.openxmlformats-officedocument.oleObject"/>
  <Override PartName="/ppt/embeddings/oleObject124.bin" ContentType="application/vnd.openxmlformats-officedocument.oleObject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embeddings/oleObject97.bin" ContentType="application/vnd.openxmlformats-officedocument.oleObject"/>
  <Override PartName="/ppt/slides/slide4.xml" ContentType="application/vnd.openxmlformats-officedocument.presentationml.slide+xml"/>
  <Override PartName="/ppt/embeddings/oleObject33.bin" ContentType="application/vnd.openxmlformats-officedocument.oleObject"/>
  <Override PartName="/ppt/slides/slide16.xml" ContentType="application/vnd.openxmlformats-officedocument.presentationml.slide+xml"/>
  <Override PartName="/ppt/embeddings/oleObject81.bin" ContentType="application/vnd.openxmlformats-officedocument.oleObject"/>
  <Override PartName="/ppt/slideLayouts/slideLayout27.xml" ContentType="application/vnd.openxmlformats-officedocument.presentationml.slideLayout+xml"/>
  <Override PartName="/ppt/embeddings/oleObject102.bin" ContentType="application/vnd.openxmlformats-officedocument.oleObject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embeddings/oleObject75.bin" ContentType="application/vnd.openxmlformats-officedocument.oleObject"/>
  <Override PartName="/ppt/embeddings/oleObject11.bin" ContentType="application/vnd.openxmlformats-officedocument.oleObject"/>
  <Override PartName="/ppt/theme/theme6.xml" ContentType="application/vnd.openxmlformats-officedocument.theme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embeddings/oleObject53.bin" ContentType="application/vnd.openxmlformats-officedocument.oleObject"/>
  <Override PartName="/ppt/embeddings/oleObject122.bin" ContentType="application/vnd.openxmlformats-officedocument.oleObject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embeddings/oleObject95.bin" ContentType="application/vnd.openxmlformats-officedocument.oleObject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embeddings/oleObject31.bin" ContentType="application/vnd.openxmlformats-officedocument.oleObject"/>
  <Override PartName="/ppt/embeddings/oleObject18.bin" ContentType="application/vnd.openxmlformats-officedocument.oleObject"/>
  <Override PartName="/ppt/embeddings/oleObject100.bin" ContentType="application/vnd.openxmlformats-officedocument.oleObject"/>
  <Override PartName="/ppt/slideLayouts/slideLayout25.xml" ContentType="application/vnd.openxmlformats-officedocument.presentationml.slideLayout+xml"/>
  <Override PartName="/ppt/slides/slide56.xml" ContentType="application/vnd.openxmlformats-officedocument.presentationml.slide+xml"/>
  <Override PartName="/ppt/slideLayouts/slideLayout19.xml" ContentType="application/vnd.openxmlformats-officedocument.presentationml.slideLayout+xml"/>
  <Override PartName="/ppt/embeddings/oleObject73.bin" ContentType="application/vnd.openxmlformats-officedocument.oleObject"/>
  <Override PartName="/ppt/theme/theme4.xml" ContentType="application/vnd.openxmlformats-officedocument.theme+xml"/>
  <Override PartName="/ppt/embeddings/oleObject38.bin" ContentType="application/vnd.openxmlformats-officedocument.oleObject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embeddings/oleObject51.bin" ContentType="application/vnd.openxmlformats-officedocument.oleObject"/>
  <Override PartName="/ppt/embeddings/oleObject120.bin" ContentType="application/vnd.openxmlformats-officedocument.oleObject"/>
  <Override PartName="/ppt/slides/slide2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embeddings/oleObject93.bin" ContentType="application/vnd.openxmlformats-officedocument.oleObject"/>
  <Override PartName="/ppt/embeddings/oleObject16.bin" ContentType="application/vnd.openxmlformats-officedocument.oleObject"/>
  <Default Extension="png" ContentType="image/png"/>
  <Override PartName="/ppt/slides/slide12.xml" ContentType="application/vnd.openxmlformats-officedocument.presentationml.slide+xml"/>
  <Default Extension="wmf" ContentType="image/x-wmf"/>
  <Override PartName="/ppt/slideLayouts/slideLayout2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Override PartName="/ppt/embeddings/oleObject71.bin" ContentType="application/vnd.openxmlformats-officedocument.oleObject"/>
  <Default Extension="rels" ContentType="application/vnd.openxmlformats-package.relationships+xml"/>
  <Override PartName="/ppt/slides/slide48.xml" ContentType="application/vnd.openxmlformats-officedocument.presentationml.slide+xml"/>
  <Override PartName="/ppt/theme/theme2.xml" ContentType="application/vnd.openxmlformats-officedocument.theme+xml"/>
  <Override PartName="/ppt/slides/slide32.xml" ContentType="application/vnd.openxmlformats-officedocument.presentationml.slide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s/slide74.xml" ContentType="application/vnd.openxmlformats-officedocument.presentationml.slide+xml"/>
  <Override PartName="/ppt/slideLayouts/slideLayout37.xml" ContentType="application/vnd.openxmlformats-officedocument.presentationml.slideLayout+xml"/>
  <Override PartName="/ppt/embeddings/oleObject91.bin" ContentType="application/vnd.openxmlformats-officedocument.oleObject"/>
  <Override PartName="/ppt/embeddings/oleObject14.bin" ContentType="application/vnd.openxmlformats-officedocument.oleObject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embeddings/oleObject119.bin" ContentType="application/vnd.openxmlformats-officedocument.oleObject"/>
  <Override PartName="/ppt/theme/theme2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5721" r:id="rId2"/>
    <p:sldMasterId id="2147485719" r:id="rId3"/>
    <p:sldMasterId id="2147485733" r:id="rId4"/>
    <p:sldMasterId id="2147485735" r:id="rId5"/>
    <p:sldMasterId id="2147485737" r:id="rId6"/>
    <p:sldMasterId id="2147485739" r:id="rId7"/>
    <p:sldMasterId id="2147485746" r:id="rId8"/>
    <p:sldMasterId id="2147485750" r:id="rId9"/>
    <p:sldMasterId id="2147485758" r:id="rId10"/>
    <p:sldMasterId id="2147485760" r:id="rId11"/>
    <p:sldMasterId id="2147485764" r:id="rId12"/>
    <p:sldMasterId id="2147485772" r:id="rId13"/>
    <p:sldMasterId id="2147485774" r:id="rId14"/>
    <p:sldMasterId id="2147485780" r:id="rId15"/>
    <p:sldMasterId id="2147485781" r:id="rId16"/>
    <p:sldMasterId id="2147485783" r:id="rId17"/>
    <p:sldMasterId id="2147485785" r:id="rId18"/>
    <p:sldMasterId id="2147485787" r:id="rId19"/>
    <p:sldMasterId id="2147485789" r:id="rId20"/>
    <p:sldMasterId id="2147485791" r:id="rId21"/>
    <p:sldMasterId id="2147485793" r:id="rId22"/>
    <p:sldMasterId id="2147485795" r:id="rId23"/>
    <p:sldMasterId id="2147485797" r:id="rId24"/>
  </p:sldMasterIdLst>
  <p:notesMasterIdLst>
    <p:notesMasterId r:id="rId116"/>
  </p:notesMasterIdLst>
  <p:sldIdLst>
    <p:sldId id="679" r:id="rId25"/>
    <p:sldId id="881" r:id="rId26"/>
    <p:sldId id="899" r:id="rId27"/>
    <p:sldId id="985" r:id="rId28"/>
    <p:sldId id="943" r:id="rId29"/>
    <p:sldId id="988" r:id="rId30"/>
    <p:sldId id="1093" r:id="rId31"/>
    <p:sldId id="959" r:id="rId32"/>
    <p:sldId id="1094" r:id="rId33"/>
    <p:sldId id="968" r:id="rId34"/>
    <p:sldId id="970" r:id="rId35"/>
    <p:sldId id="1075" r:id="rId36"/>
    <p:sldId id="1076" r:id="rId37"/>
    <p:sldId id="989" r:id="rId38"/>
    <p:sldId id="960" r:id="rId39"/>
    <p:sldId id="978" r:id="rId40"/>
    <p:sldId id="1110" r:id="rId41"/>
    <p:sldId id="1111" r:id="rId42"/>
    <p:sldId id="1067" r:id="rId43"/>
    <p:sldId id="1037" r:id="rId44"/>
    <p:sldId id="1021" r:id="rId45"/>
    <p:sldId id="1022" r:id="rId46"/>
    <p:sldId id="1088" r:id="rId47"/>
    <p:sldId id="1059" r:id="rId48"/>
    <p:sldId id="1072" r:id="rId49"/>
    <p:sldId id="1024" r:id="rId50"/>
    <p:sldId id="1099" r:id="rId51"/>
    <p:sldId id="1026" r:id="rId52"/>
    <p:sldId id="1056" r:id="rId53"/>
    <p:sldId id="1027" r:id="rId54"/>
    <p:sldId id="1057" r:id="rId55"/>
    <p:sldId id="1058" r:id="rId56"/>
    <p:sldId id="990" r:id="rId57"/>
    <p:sldId id="935" r:id="rId58"/>
    <p:sldId id="944" r:id="rId59"/>
    <p:sldId id="1095" r:id="rId60"/>
    <p:sldId id="1096" r:id="rId61"/>
    <p:sldId id="953" r:id="rId62"/>
    <p:sldId id="1065" r:id="rId63"/>
    <p:sldId id="945" r:id="rId64"/>
    <p:sldId id="938" r:id="rId65"/>
    <p:sldId id="1097" r:id="rId66"/>
    <p:sldId id="1098" r:id="rId67"/>
    <p:sldId id="1009" r:id="rId68"/>
    <p:sldId id="1100" r:id="rId69"/>
    <p:sldId id="840" r:id="rId70"/>
    <p:sldId id="1041" r:id="rId71"/>
    <p:sldId id="1101" r:id="rId72"/>
    <p:sldId id="841" r:id="rId73"/>
    <p:sldId id="1013" r:id="rId74"/>
    <p:sldId id="1068" r:id="rId75"/>
    <p:sldId id="1066" r:id="rId76"/>
    <p:sldId id="848" r:id="rId77"/>
    <p:sldId id="903" r:id="rId78"/>
    <p:sldId id="904" r:id="rId79"/>
    <p:sldId id="905" r:id="rId80"/>
    <p:sldId id="907" r:id="rId81"/>
    <p:sldId id="906" r:id="rId82"/>
    <p:sldId id="932" r:id="rId83"/>
    <p:sldId id="887" r:id="rId84"/>
    <p:sldId id="922" r:id="rId85"/>
    <p:sldId id="1049" r:id="rId86"/>
    <p:sldId id="1104" r:id="rId87"/>
    <p:sldId id="1105" r:id="rId88"/>
    <p:sldId id="933" r:id="rId89"/>
    <p:sldId id="1102" r:id="rId90"/>
    <p:sldId id="1103" r:id="rId91"/>
    <p:sldId id="894" r:id="rId92"/>
    <p:sldId id="839" r:id="rId93"/>
    <p:sldId id="861" r:id="rId94"/>
    <p:sldId id="1106" r:id="rId95"/>
    <p:sldId id="1107" r:id="rId96"/>
    <p:sldId id="1108" r:id="rId97"/>
    <p:sldId id="1109" r:id="rId98"/>
    <p:sldId id="1031" r:id="rId99"/>
    <p:sldId id="1005" r:id="rId100"/>
    <p:sldId id="1077" r:id="rId101"/>
    <p:sldId id="1034" r:id="rId102"/>
    <p:sldId id="1035" r:id="rId103"/>
    <p:sldId id="1069" r:id="rId104"/>
    <p:sldId id="1064" r:id="rId105"/>
    <p:sldId id="1074" r:id="rId106"/>
    <p:sldId id="1038" r:id="rId107"/>
    <p:sldId id="1086" r:id="rId108"/>
    <p:sldId id="1087" r:id="rId109"/>
    <p:sldId id="1040" r:id="rId110"/>
    <p:sldId id="1006" r:id="rId111"/>
    <p:sldId id="1007" r:id="rId112"/>
    <p:sldId id="1008" r:id="rId113"/>
    <p:sldId id="1053" r:id="rId114"/>
    <p:sldId id="1089" r:id="rId115"/>
  </p:sldIdLst>
  <p:sldSz cx="9144000" cy="6858000" type="overhead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EFEFEF"/>
    <a:srgbClr val="0096FF"/>
    <a:srgbClr val="D20202"/>
    <a:srgbClr val="FFE5E2"/>
    <a:srgbClr val="00B5E2"/>
    <a:srgbClr val="3ABD6A"/>
    <a:srgbClr val="E59A02"/>
    <a:srgbClr val="E3ECEE"/>
    <a:srgbClr val="EEF5F7"/>
    <a:srgbClr val="00BB2D"/>
  </p:clrMru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7652" autoAdjust="0"/>
    <p:restoredTop sz="94660"/>
  </p:normalViewPr>
  <p:slideViewPr>
    <p:cSldViewPr snapToObjects="1">
      <p:cViewPr varScale="1">
        <p:scale>
          <a:sx n="101" d="100"/>
          <a:sy n="101" d="100"/>
        </p:scale>
        <p:origin x="-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" Target="slides/slide36.xml"/><Relationship Id="rId61" Type="http://schemas.openxmlformats.org/officeDocument/2006/relationships/slide" Target="slides/slide37.xml"/><Relationship Id="rId62" Type="http://schemas.openxmlformats.org/officeDocument/2006/relationships/slide" Target="slides/slide38.xml"/><Relationship Id="rId63" Type="http://schemas.openxmlformats.org/officeDocument/2006/relationships/slide" Target="slides/slide39.xml"/><Relationship Id="rId64" Type="http://schemas.openxmlformats.org/officeDocument/2006/relationships/slide" Target="slides/slide40.xml"/><Relationship Id="rId65" Type="http://schemas.openxmlformats.org/officeDocument/2006/relationships/slide" Target="slides/slide41.xml"/><Relationship Id="rId66" Type="http://schemas.openxmlformats.org/officeDocument/2006/relationships/slide" Target="slides/slide42.xml"/><Relationship Id="rId67" Type="http://schemas.openxmlformats.org/officeDocument/2006/relationships/slide" Target="slides/slide43.xml"/><Relationship Id="rId68" Type="http://schemas.openxmlformats.org/officeDocument/2006/relationships/slide" Target="slides/slide44.xml"/><Relationship Id="rId69" Type="http://schemas.openxmlformats.org/officeDocument/2006/relationships/slide" Target="slides/slide45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16.xml"/><Relationship Id="rId41" Type="http://schemas.openxmlformats.org/officeDocument/2006/relationships/slide" Target="slides/slide17.xml"/><Relationship Id="rId42" Type="http://schemas.openxmlformats.org/officeDocument/2006/relationships/slide" Target="slides/slide18.xml"/><Relationship Id="rId90" Type="http://schemas.openxmlformats.org/officeDocument/2006/relationships/slide" Target="slides/slide66.xml"/><Relationship Id="rId91" Type="http://schemas.openxmlformats.org/officeDocument/2006/relationships/slide" Target="slides/slide67.xml"/><Relationship Id="rId92" Type="http://schemas.openxmlformats.org/officeDocument/2006/relationships/slide" Target="slides/slide68.xml"/><Relationship Id="rId93" Type="http://schemas.openxmlformats.org/officeDocument/2006/relationships/slide" Target="slides/slide69.xml"/><Relationship Id="rId94" Type="http://schemas.openxmlformats.org/officeDocument/2006/relationships/slide" Target="slides/slide70.xml"/><Relationship Id="rId95" Type="http://schemas.openxmlformats.org/officeDocument/2006/relationships/slide" Target="slides/slide71.xml"/><Relationship Id="rId96" Type="http://schemas.openxmlformats.org/officeDocument/2006/relationships/slide" Target="slides/slide72.xml"/><Relationship Id="rId101" Type="http://schemas.openxmlformats.org/officeDocument/2006/relationships/slide" Target="slides/slide77.xml"/><Relationship Id="rId102" Type="http://schemas.openxmlformats.org/officeDocument/2006/relationships/slide" Target="slides/slide78.xml"/><Relationship Id="rId103" Type="http://schemas.openxmlformats.org/officeDocument/2006/relationships/slide" Target="slides/slide79.xml"/><Relationship Id="rId104" Type="http://schemas.openxmlformats.org/officeDocument/2006/relationships/slide" Target="slides/slide80.xml"/><Relationship Id="rId105" Type="http://schemas.openxmlformats.org/officeDocument/2006/relationships/slide" Target="slides/slide81.xml"/><Relationship Id="rId106" Type="http://schemas.openxmlformats.org/officeDocument/2006/relationships/slide" Target="slides/slide82.xml"/><Relationship Id="rId107" Type="http://schemas.openxmlformats.org/officeDocument/2006/relationships/slide" Target="slides/slide83.xml"/><Relationship Id="rId108" Type="http://schemas.openxmlformats.org/officeDocument/2006/relationships/slide" Target="slides/slide84.xml"/><Relationship Id="rId109" Type="http://schemas.openxmlformats.org/officeDocument/2006/relationships/slide" Target="slides/slide85.xml"/><Relationship Id="rId97" Type="http://schemas.openxmlformats.org/officeDocument/2006/relationships/slide" Target="slides/slide73.xml"/><Relationship Id="rId98" Type="http://schemas.openxmlformats.org/officeDocument/2006/relationships/slide" Target="slides/slide74.xml"/><Relationship Id="rId99" Type="http://schemas.openxmlformats.org/officeDocument/2006/relationships/slide" Target="slides/slide75.xml"/><Relationship Id="rId43" Type="http://schemas.openxmlformats.org/officeDocument/2006/relationships/slide" Target="slides/slide19.xml"/><Relationship Id="rId44" Type="http://schemas.openxmlformats.org/officeDocument/2006/relationships/slide" Target="slides/slide20.xml"/><Relationship Id="rId45" Type="http://schemas.openxmlformats.org/officeDocument/2006/relationships/slide" Target="slides/slide21.xml"/><Relationship Id="rId46" Type="http://schemas.openxmlformats.org/officeDocument/2006/relationships/slide" Target="slides/slide22.xml"/><Relationship Id="rId47" Type="http://schemas.openxmlformats.org/officeDocument/2006/relationships/slide" Target="slides/slide23.xml"/><Relationship Id="rId48" Type="http://schemas.openxmlformats.org/officeDocument/2006/relationships/slide" Target="slides/slide24.xml"/><Relationship Id="rId49" Type="http://schemas.openxmlformats.org/officeDocument/2006/relationships/slide" Target="slides/slide25.xml"/><Relationship Id="rId100" Type="http://schemas.openxmlformats.org/officeDocument/2006/relationships/slide" Target="slides/slide76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70" Type="http://schemas.openxmlformats.org/officeDocument/2006/relationships/slide" Target="slides/slide46.xml"/><Relationship Id="rId71" Type="http://schemas.openxmlformats.org/officeDocument/2006/relationships/slide" Target="slides/slide47.xml"/><Relationship Id="rId72" Type="http://schemas.openxmlformats.org/officeDocument/2006/relationships/slide" Target="slides/slide48.xml"/><Relationship Id="rId73" Type="http://schemas.openxmlformats.org/officeDocument/2006/relationships/slide" Target="slides/slide49.xml"/><Relationship Id="rId74" Type="http://schemas.openxmlformats.org/officeDocument/2006/relationships/slide" Target="slides/slide50.xml"/><Relationship Id="rId75" Type="http://schemas.openxmlformats.org/officeDocument/2006/relationships/slide" Target="slides/slide51.xml"/><Relationship Id="rId76" Type="http://schemas.openxmlformats.org/officeDocument/2006/relationships/slide" Target="slides/slide52.xml"/><Relationship Id="rId77" Type="http://schemas.openxmlformats.org/officeDocument/2006/relationships/slide" Target="slides/slide53.xml"/><Relationship Id="rId78" Type="http://schemas.openxmlformats.org/officeDocument/2006/relationships/slide" Target="slides/slide54.xml"/><Relationship Id="rId79" Type="http://schemas.openxmlformats.org/officeDocument/2006/relationships/slide" Target="slides/slide55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" Target="slides/slide1.xml"/><Relationship Id="rId26" Type="http://schemas.openxmlformats.org/officeDocument/2006/relationships/slide" Target="slides/slide2.xml"/><Relationship Id="rId27" Type="http://schemas.openxmlformats.org/officeDocument/2006/relationships/slide" Target="slides/slide3.xml"/><Relationship Id="rId28" Type="http://schemas.openxmlformats.org/officeDocument/2006/relationships/slide" Target="slides/slide4.xml"/><Relationship Id="rId29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26.xml"/><Relationship Id="rId51" Type="http://schemas.openxmlformats.org/officeDocument/2006/relationships/slide" Target="slides/slide27.xml"/><Relationship Id="rId52" Type="http://schemas.openxmlformats.org/officeDocument/2006/relationships/slide" Target="slides/slide28.xml"/><Relationship Id="rId53" Type="http://schemas.openxmlformats.org/officeDocument/2006/relationships/slide" Target="slides/slide29.xml"/><Relationship Id="rId54" Type="http://schemas.openxmlformats.org/officeDocument/2006/relationships/slide" Target="slides/slide30.xml"/><Relationship Id="rId55" Type="http://schemas.openxmlformats.org/officeDocument/2006/relationships/slide" Target="slides/slide31.xml"/><Relationship Id="rId56" Type="http://schemas.openxmlformats.org/officeDocument/2006/relationships/slide" Target="slides/slide32.xml"/><Relationship Id="rId57" Type="http://schemas.openxmlformats.org/officeDocument/2006/relationships/slide" Target="slides/slide33.xml"/><Relationship Id="rId58" Type="http://schemas.openxmlformats.org/officeDocument/2006/relationships/slide" Target="slides/slide34.xml"/><Relationship Id="rId59" Type="http://schemas.openxmlformats.org/officeDocument/2006/relationships/slide" Target="slides/slide35.xml"/><Relationship Id="rId110" Type="http://schemas.openxmlformats.org/officeDocument/2006/relationships/slide" Target="slides/slide86.xml"/><Relationship Id="rId111" Type="http://schemas.openxmlformats.org/officeDocument/2006/relationships/slide" Target="slides/slide87.xml"/><Relationship Id="rId112" Type="http://schemas.openxmlformats.org/officeDocument/2006/relationships/slide" Target="slides/slide88.xml"/><Relationship Id="rId113" Type="http://schemas.openxmlformats.org/officeDocument/2006/relationships/slide" Target="slides/slide89.xml"/><Relationship Id="rId114" Type="http://schemas.openxmlformats.org/officeDocument/2006/relationships/slide" Target="slides/slide90.xml"/><Relationship Id="rId115" Type="http://schemas.openxmlformats.org/officeDocument/2006/relationships/slide" Target="slides/slide91.xml"/><Relationship Id="rId116" Type="http://schemas.openxmlformats.org/officeDocument/2006/relationships/notesMaster" Target="notesMasters/notesMaster1.xml"/><Relationship Id="rId117" Type="http://schemas.openxmlformats.org/officeDocument/2006/relationships/printerSettings" Target="printerSettings/printerSettings1.bin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6.xml"/><Relationship Id="rId31" Type="http://schemas.openxmlformats.org/officeDocument/2006/relationships/slide" Target="slides/slide7.xml"/><Relationship Id="rId32" Type="http://schemas.openxmlformats.org/officeDocument/2006/relationships/slide" Target="slides/slide8.xml"/><Relationship Id="rId33" Type="http://schemas.openxmlformats.org/officeDocument/2006/relationships/slide" Target="slides/slide9.xml"/><Relationship Id="rId34" Type="http://schemas.openxmlformats.org/officeDocument/2006/relationships/slide" Target="slides/slide10.xml"/><Relationship Id="rId35" Type="http://schemas.openxmlformats.org/officeDocument/2006/relationships/slide" Target="slides/slide11.xml"/><Relationship Id="rId36" Type="http://schemas.openxmlformats.org/officeDocument/2006/relationships/slide" Target="slides/slide12.xml"/><Relationship Id="rId37" Type="http://schemas.openxmlformats.org/officeDocument/2006/relationships/slide" Target="slides/slide13.xml"/><Relationship Id="rId38" Type="http://schemas.openxmlformats.org/officeDocument/2006/relationships/slide" Target="slides/slide14.xml"/><Relationship Id="rId39" Type="http://schemas.openxmlformats.org/officeDocument/2006/relationships/slide" Target="slides/slide15.xml"/><Relationship Id="rId80" Type="http://schemas.openxmlformats.org/officeDocument/2006/relationships/slide" Target="slides/slide56.xml"/><Relationship Id="rId81" Type="http://schemas.openxmlformats.org/officeDocument/2006/relationships/slide" Target="slides/slide57.xml"/><Relationship Id="rId82" Type="http://schemas.openxmlformats.org/officeDocument/2006/relationships/slide" Target="slides/slide58.xml"/><Relationship Id="rId83" Type="http://schemas.openxmlformats.org/officeDocument/2006/relationships/slide" Target="slides/slide59.xml"/><Relationship Id="rId84" Type="http://schemas.openxmlformats.org/officeDocument/2006/relationships/slide" Target="slides/slide60.xml"/><Relationship Id="rId85" Type="http://schemas.openxmlformats.org/officeDocument/2006/relationships/slide" Target="slides/slide61.xml"/><Relationship Id="rId86" Type="http://schemas.openxmlformats.org/officeDocument/2006/relationships/slide" Target="slides/slide62.xml"/><Relationship Id="rId87" Type="http://schemas.openxmlformats.org/officeDocument/2006/relationships/slide" Target="slides/slide63.xml"/><Relationship Id="rId88" Type="http://schemas.openxmlformats.org/officeDocument/2006/relationships/slide" Target="slides/slide64.xml"/><Relationship Id="rId89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wmf"/><Relationship Id="rId6" Type="http://schemas.openxmlformats.org/officeDocument/2006/relationships/image" Target="../media/image14.wmf"/><Relationship Id="rId7" Type="http://schemas.openxmlformats.org/officeDocument/2006/relationships/image" Target="../media/image15.wmf"/><Relationship Id="rId8" Type="http://schemas.openxmlformats.org/officeDocument/2006/relationships/image" Target="../media/image16.pict"/><Relationship Id="rId9" Type="http://schemas.openxmlformats.org/officeDocument/2006/relationships/image" Target="../media/image17.pict"/><Relationship Id="rId10" Type="http://schemas.openxmlformats.org/officeDocument/2006/relationships/image" Target="../media/image18.pict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ict"/><Relationship Id="rId2" Type="http://schemas.openxmlformats.org/officeDocument/2006/relationships/image" Target="../media/image52.pict"/><Relationship Id="rId3" Type="http://schemas.openxmlformats.org/officeDocument/2006/relationships/image" Target="../media/image53.pict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ict"/><Relationship Id="rId4" Type="http://schemas.openxmlformats.org/officeDocument/2006/relationships/image" Target="../media/image58.pict"/><Relationship Id="rId5" Type="http://schemas.openxmlformats.org/officeDocument/2006/relationships/image" Target="../media/image59.pict"/><Relationship Id="rId1" Type="http://schemas.openxmlformats.org/officeDocument/2006/relationships/image" Target="../media/image55.pict"/><Relationship Id="rId2" Type="http://schemas.openxmlformats.org/officeDocument/2006/relationships/image" Target="../media/image56.pict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ict"/><Relationship Id="rId4" Type="http://schemas.openxmlformats.org/officeDocument/2006/relationships/image" Target="../media/image63.pict"/><Relationship Id="rId5" Type="http://schemas.openxmlformats.org/officeDocument/2006/relationships/image" Target="../media/image64.pict"/><Relationship Id="rId6" Type="http://schemas.openxmlformats.org/officeDocument/2006/relationships/image" Target="../media/image65.pict"/><Relationship Id="rId1" Type="http://schemas.openxmlformats.org/officeDocument/2006/relationships/image" Target="../media/image60.pict"/><Relationship Id="rId2" Type="http://schemas.openxmlformats.org/officeDocument/2006/relationships/image" Target="../media/image61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ict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ict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ict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ict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ict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Relationship Id="rId2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wmf"/><Relationship Id="rId6" Type="http://schemas.openxmlformats.org/officeDocument/2006/relationships/image" Target="../media/image14.wmf"/><Relationship Id="rId7" Type="http://schemas.openxmlformats.org/officeDocument/2006/relationships/image" Target="../media/image15.wmf"/><Relationship Id="rId8" Type="http://schemas.openxmlformats.org/officeDocument/2006/relationships/image" Target="../media/image16.pict"/><Relationship Id="rId9" Type="http://schemas.openxmlformats.org/officeDocument/2006/relationships/image" Target="../media/image17.pict"/><Relationship Id="rId10" Type="http://schemas.openxmlformats.org/officeDocument/2006/relationships/image" Target="../media/image18.pict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ict"/><Relationship Id="rId4" Type="http://schemas.openxmlformats.org/officeDocument/2006/relationships/image" Target="../media/image95.pict"/><Relationship Id="rId5" Type="http://schemas.openxmlformats.org/officeDocument/2006/relationships/image" Target="../media/image96.pict"/><Relationship Id="rId1" Type="http://schemas.openxmlformats.org/officeDocument/2006/relationships/image" Target="../media/image92.wmf"/><Relationship Id="rId2" Type="http://schemas.openxmlformats.org/officeDocument/2006/relationships/image" Target="../media/image93.pict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ict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ict"/><Relationship Id="rId2" Type="http://schemas.openxmlformats.org/officeDocument/2006/relationships/image" Target="../media/image10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ict"/><Relationship Id="rId2" Type="http://schemas.openxmlformats.org/officeDocument/2006/relationships/image" Target="../media/image107.pict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ict"/><Relationship Id="rId2" Type="http://schemas.openxmlformats.org/officeDocument/2006/relationships/image" Target="../media/image109.pict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ict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wmf"/><Relationship Id="rId12" Type="http://schemas.openxmlformats.org/officeDocument/2006/relationships/image" Target="../media/image23.pict"/><Relationship Id="rId13" Type="http://schemas.openxmlformats.org/officeDocument/2006/relationships/image" Target="../media/image24.pict"/><Relationship Id="rId14" Type="http://schemas.openxmlformats.org/officeDocument/2006/relationships/image" Target="../media/image16.pict"/><Relationship Id="rId1" Type="http://schemas.openxmlformats.org/officeDocument/2006/relationships/image" Target="../media/image9.wmf"/><Relationship Id="rId2" Type="http://schemas.openxmlformats.org/officeDocument/2006/relationships/image" Target="../media/image10.wmf"/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wmf"/><Relationship Id="rId6" Type="http://schemas.openxmlformats.org/officeDocument/2006/relationships/image" Target="../media/image14.wmf"/><Relationship Id="rId7" Type="http://schemas.openxmlformats.org/officeDocument/2006/relationships/image" Target="../media/image15.wmf"/><Relationship Id="rId8" Type="http://schemas.openxmlformats.org/officeDocument/2006/relationships/image" Target="../media/image19.wmf"/><Relationship Id="rId9" Type="http://schemas.openxmlformats.org/officeDocument/2006/relationships/image" Target="../media/image20.pict"/><Relationship Id="rId10" Type="http://schemas.openxmlformats.org/officeDocument/2006/relationships/image" Target="../media/image21.pict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ict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ict"/><Relationship Id="rId2" Type="http://schemas.openxmlformats.org/officeDocument/2006/relationships/image" Target="../media/image127.pict"/><Relationship Id="rId3" Type="http://schemas.openxmlformats.org/officeDocument/2006/relationships/image" Target="../media/image128.pict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ict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ict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ict"/><Relationship Id="rId2" Type="http://schemas.openxmlformats.org/officeDocument/2006/relationships/image" Target="../media/image138.pict"/><Relationship Id="rId3" Type="http://schemas.openxmlformats.org/officeDocument/2006/relationships/image" Target="../media/image139.pict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ict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pict"/><Relationship Id="rId2" Type="http://schemas.openxmlformats.org/officeDocument/2006/relationships/image" Target="../media/image146.pict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pict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pict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Relationship Id="rId2" Type="http://schemas.openxmlformats.org/officeDocument/2006/relationships/image" Target="../media/image164.wmf"/><Relationship Id="rId3" Type="http://schemas.openxmlformats.org/officeDocument/2006/relationships/image" Target="../media/image165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ict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ict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40.pict"/><Relationship Id="rId5" Type="http://schemas.openxmlformats.org/officeDocument/2006/relationships/image" Target="../media/image41.pict"/><Relationship Id="rId6" Type="http://schemas.openxmlformats.org/officeDocument/2006/relationships/image" Target="../media/image42.pict"/><Relationship Id="rId7" Type="http://schemas.openxmlformats.org/officeDocument/2006/relationships/image" Target="../media/image43.pict"/><Relationship Id="rId8" Type="http://schemas.openxmlformats.org/officeDocument/2006/relationships/image" Target="../media/image44.pict"/><Relationship Id="rId9" Type="http://schemas.openxmlformats.org/officeDocument/2006/relationships/image" Target="../media/image13.wmf"/><Relationship Id="rId1" Type="http://schemas.openxmlformats.org/officeDocument/2006/relationships/image" Target="../media/image39.pict"/><Relationship Id="rId2" Type="http://schemas.openxmlformats.org/officeDocument/2006/relationships/image" Target="../media/image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40.pict"/><Relationship Id="rId5" Type="http://schemas.openxmlformats.org/officeDocument/2006/relationships/image" Target="../media/image41.pict"/><Relationship Id="rId6" Type="http://schemas.openxmlformats.org/officeDocument/2006/relationships/image" Target="../media/image42.pict"/><Relationship Id="rId7" Type="http://schemas.openxmlformats.org/officeDocument/2006/relationships/image" Target="../media/image43.pict"/><Relationship Id="rId8" Type="http://schemas.openxmlformats.org/officeDocument/2006/relationships/image" Target="../media/image44.pict"/><Relationship Id="rId1" Type="http://schemas.openxmlformats.org/officeDocument/2006/relationships/image" Target="../media/image39.pict"/><Relationship Id="rId2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00F6FA6-8F53-F941-93C1-AB2A60577D66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C2CCB86-0642-B547-B2C2-2CB9ABB892E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2D5DC-6700-8B4C-99E9-B16E48276801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2D5DC-6700-8B4C-99E9-B16E48276801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2D5DC-6700-8B4C-99E9-B16E48276801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2D5DC-6700-8B4C-99E9-B16E48276801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2D5DC-6700-8B4C-99E9-B16E48276801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1F90B897-489C-D545-91F6-60AF62245499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5D622F5-559C-4A4C-87FF-32A9760D3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67AD2EA-0C97-C440-B166-B7832F75ECCE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675E1A4-C373-1044-AE3C-4383A8247B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-1" y="3222486"/>
            <a:ext cx="9144001" cy="158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40000" dist="20000" dir="16020000" rotWithShape="0">
              <a:schemeClr val="bg1">
                <a:lumMod val="75000"/>
                <a:alpha val="6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g-2-jpg"/>
          <p:cNvPicPr>
            <a:picLocks noChangeAspect="1" noChangeArrowheads="1"/>
          </p:cNvPicPr>
          <p:nvPr userDrawn="1"/>
        </p:nvPicPr>
        <p:blipFill>
          <a:blip r:embed="rId2">
            <a:grayscl/>
            <a:alphaModFix/>
            <a:lum bright="38000" contrast="-11000"/>
          </a:blip>
          <a:srcRect t="43638" r="1954" b="3598"/>
          <a:stretch>
            <a:fillRect/>
          </a:stretch>
        </p:blipFill>
        <p:spPr bwMode="auto">
          <a:xfrm>
            <a:off x="-1" y="3211443"/>
            <a:ext cx="9144001" cy="3352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1F90B897-489C-D545-91F6-60AF62245499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5D622F5-559C-4A4C-87FF-32A9760D3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-1" y="3222486"/>
            <a:ext cx="9144001" cy="158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40000" dist="20000" dir="16020000" rotWithShape="0">
              <a:schemeClr val="bg1">
                <a:lumMod val="75000"/>
                <a:alpha val="6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g-2-jpg"/>
          <p:cNvPicPr>
            <a:picLocks noChangeAspect="1" noChangeArrowheads="1"/>
          </p:cNvPicPr>
          <p:nvPr userDrawn="1"/>
        </p:nvPicPr>
        <p:blipFill>
          <a:blip r:embed="rId2">
            <a:grayscl/>
            <a:alphaModFix/>
            <a:lum bright="38000" contrast="-11000"/>
          </a:blip>
          <a:srcRect t="43638" r="1954" b="3598"/>
          <a:stretch>
            <a:fillRect/>
          </a:stretch>
        </p:blipFill>
        <p:spPr bwMode="auto">
          <a:xfrm>
            <a:off x="-1" y="3211443"/>
            <a:ext cx="9144001" cy="3352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55BDC57A-2FDC-8143-8B76-649F8B8CB9DE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75566D3-325A-5F4D-BD17-D79640D0E4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49707C64-B381-B345-9F23-A2804A0C1EB1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CEDE1DB-B51E-C547-BAD1-5547EBA9F0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6BB7037-6A28-B846-9CE4-2AF3A4B89807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76A91D5-EDC5-FD40-84F1-7C36A7D842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C4C50EE-2554-014D-A408-D45BCB9A3911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06C5805-C648-A744-A618-CDA8FB49E2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0DEA69E-C7C6-EC47-B0F5-D2AB69E703A1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C4AA19C-9994-4946-9B85-FE1D3501C9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12E8135-5C53-3F41-ACBD-11129B5BBC8F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9A5757D-4BC1-F64F-89B8-E910E54E2E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F67AD2EA-0C97-C440-B166-B7832F75ECCE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2675E1A4-C373-1044-AE3C-4383A8247B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-1" y="3222486"/>
            <a:ext cx="9144001" cy="158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40000" dist="20000" dir="16020000" rotWithShape="0">
              <a:schemeClr val="bg1">
                <a:lumMod val="75000"/>
                <a:alpha val="6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g-2-jpg"/>
          <p:cNvPicPr>
            <a:picLocks noChangeAspect="1" noChangeArrowheads="1"/>
          </p:cNvPicPr>
          <p:nvPr userDrawn="1"/>
        </p:nvPicPr>
        <p:blipFill>
          <a:blip r:embed="rId2">
            <a:grayscl/>
            <a:alphaModFix/>
            <a:lum bright="38000" contrast="-11000"/>
          </a:blip>
          <a:srcRect t="43638" r="1954" b="3598"/>
          <a:stretch>
            <a:fillRect/>
          </a:stretch>
        </p:blipFill>
        <p:spPr bwMode="auto">
          <a:xfrm>
            <a:off x="-1" y="3211443"/>
            <a:ext cx="9144001" cy="3352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10/7/11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6BB7037-6A28-B846-9CE4-2AF3A4B89807}" type="datetime1">
              <a:rPr lang="en-US">
                <a:solidFill>
                  <a:prstClr val="black"/>
                </a:solidFill>
              </a:rPr>
              <a:pPr/>
              <a:t>10/7/11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76A91D5-EDC5-FD40-84F1-7C36A7D8422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-1" y="3222486"/>
            <a:ext cx="9144001" cy="158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40000" dist="20000" dir="16020000" rotWithShape="0">
              <a:schemeClr val="bg1">
                <a:lumMod val="75000"/>
                <a:alpha val="6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g-2-jpg"/>
          <p:cNvPicPr>
            <a:picLocks noChangeAspect="1" noChangeArrowheads="1"/>
          </p:cNvPicPr>
          <p:nvPr userDrawn="1"/>
        </p:nvPicPr>
        <p:blipFill>
          <a:blip r:embed="rId2">
            <a:grayscl/>
            <a:alphaModFix/>
            <a:lum bright="38000" contrast="-11000"/>
          </a:blip>
          <a:srcRect t="43638" r="1954" b="3598"/>
          <a:stretch>
            <a:fillRect/>
          </a:stretch>
        </p:blipFill>
        <p:spPr bwMode="auto">
          <a:xfrm>
            <a:off x="-1" y="3211443"/>
            <a:ext cx="9144001" cy="3352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6BB7037-6A28-B846-9CE4-2AF3A4B89807}" type="datetime1">
              <a:rPr lang="en-US">
                <a:solidFill>
                  <a:prstClr val="black"/>
                </a:solidFill>
              </a:rPr>
              <a:pPr/>
              <a:t>10/7/11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76A91D5-EDC5-FD40-84F1-7C36A7D8422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10/7/11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10/7/11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10/7/11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B2A2612-9CFF-5046-9346-75E9848695D6}" type="datetime1">
              <a:rPr lang="en-US">
                <a:solidFill>
                  <a:prstClr val="black"/>
                </a:solidFill>
              </a:rPr>
              <a:pPr/>
              <a:t>10/7/11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ED487A7-D85A-CC4F-AA24-C61F82879482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55BDC57A-2FDC-8143-8B76-649F8B8CB9DE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75566D3-325A-5F4D-BD17-D79640D0E4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49707C64-B381-B345-9F23-A2804A0C1EB1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CEDE1DB-B51E-C547-BAD1-5547EBA9F0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6BB7037-6A28-B846-9CE4-2AF3A4B89807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A76A91D5-EDC5-FD40-84F1-7C36A7D842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6C4C50EE-2554-014D-A408-D45BCB9A3911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006C5805-C648-A744-A618-CDA8FB49E2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0DEA69E-C7C6-EC47-B0F5-D2AB69E703A1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BC4AA19C-9994-4946-9B85-FE1D3501C9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912E8135-5C53-3F41-ACBD-11129B5BBC8F}" type="datetime1">
              <a:rPr lang="en-US"/>
              <a:pPr/>
              <a:t>10/7/11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charset="0"/>
              </a:defRPr>
            </a:lvl1pPr>
          </a:lstStyle>
          <a:p>
            <a:fld id="{D9A5757D-4BC1-F64F-89B8-E910E54E2E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theme" Target="../theme/theme2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79" r:id="rId7"/>
    <p:sldLayoutId id="2147485680" r:id="rId8"/>
    <p:sldLayoutId id="2147485681" r:id="rId9"/>
    <p:sldLayoutId id="2147485682" r:id="rId10"/>
    <p:sldLayoutId id="2147485714" r:id="rId1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9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1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5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3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5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2011</a:t>
            </a:r>
            <a:endParaRPr lang="fr-FR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2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2011</a:t>
            </a:r>
            <a:endParaRPr lang="fr-FR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4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2011</a:t>
            </a:r>
            <a:endParaRPr lang="fr-FR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6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2011</a:t>
            </a:r>
            <a:endParaRPr lang="fr-FR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8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2" r:id="rId1"/>
    <p:sldLayoutId id="2147485723" r:id="rId2"/>
    <p:sldLayoutId id="2147485724" r:id="rId3"/>
    <p:sldLayoutId id="2147485725" r:id="rId4"/>
    <p:sldLayoutId id="2147485726" r:id="rId5"/>
    <p:sldLayoutId id="2147485727" r:id="rId6"/>
    <p:sldLayoutId id="2147485728" r:id="rId7"/>
    <p:sldLayoutId id="2147485729" r:id="rId8"/>
    <p:sldLayoutId id="2147485730" r:id="rId9"/>
    <p:sldLayoutId id="2147485731" r:id="rId10"/>
    <p:sldLayoutId id="2147485732" r:id="rId1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2011</a:t>
            </a:r>
            <a:endParaRPr lang="fr-FR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0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2011</a:t>
            </a:r>
            <a:endParaRPr lang="fr-FR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2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2011</a:t>
            </a:r>
            <a:endParaRPr lang="fr-FR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4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2011</a:t>
            </a:r>
            <a:endParaRPr lang="fr-FR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6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, 2011</a:t>
            </a:r>
            <a:endParaRPr lang="fr-FR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8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0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1">
          <a:gsLst>
            <a:gs pos="0">
              <a:schemeClr val="bg1">
                <a:lumMod val="65000"/>
              </a:schemeClr>
            </a:gs>
            <a:gs pos="88000">
              <a:schemeClr val="bg1">
                <a:lumMod val="85000"/>
              </a:schemeClr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4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6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8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</a:rPr>
              <a:pPr algn="r"/>
              <a:t>‹#›</a:t>
            </a:fld>
            <a:endParaRPr lang="fr-FR" sz="1200" b="1">
              <a:solidFill>
                <a:srgbClr val="777777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29156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</a:rPr>
              <a:t>Lepton-Photon</a:t>
            </a:r>
            <a:r>
              <a:rPr lang="fr-FR" sz="1200" dirty="0" smtClean="0">
                <a:solidFill>
                  <a:prstClr val="white"/>
                </a:solidFill>
              </a:rPr>
              <a:t> 2011 – </a:t>
            </a:r>
            <a:r>
              <a:rPr lang="fr-FR" sz="1200" dirty="0" err="1" smtClean="0">
                <a:solidFill>
                  <a:prstClr val="white"/>
                </a:solidFill>
              </a:rPr>
              <a:t>Mumbai</a:t>
            </a:r>
            <a:r>
              <a:rPr lang="fr-FR" sz="1200" dirty="0" smtClean="0">
                <a:solidFill>
                  <a:prstClr val="white"/>
                </a:solidFill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</a:rPr>
              <a:t>India</a:t>
            </a:r>
            <a:endParaRPr lang="fr-FR" sz="1200" dirty="0">
              <a:solidFill>
                <a:prstClr val="white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</a:rPr>
              <a:t> Physics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0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lumMod val="65000"/>
              </a:schemeClr>
            </a:gs>
            <a:gs pos="89000">
              <a:schemeClr val="bg1"/>
            </a:gs>
          </a:gsLst>
          <a:lin ang="166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</a:rPr>
              <a:pPr algn="r"/>
              <a:t>‹#›</a:t>
            </a:fld>
            <a:endParaRPr lang="fr-FR" sz="1200" b="1">
              <a:solidFill>
                <a:srgbClr val="777777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229156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prstClr val="white"/>
                </a:solidFill>
              </a:rPr>
              <a:t>Lepton-Photon</a:t>
            </a:r>
            <a:r>
              <a:rPr lang="fr-FR" sz="1200" dirty="0" smtClean="0">
                <a:solidFill>
                  <a:prstClr val="white"/>
                </a:solidFill>
              </a:rPr>
              <a:t> 2011 – </a:t>
            </a:r>
            <a:r>
              <a:rPr lang="fr-FR" sz="1200" dirty="0" err="1" smtClean="0">
                <a:solidFill>
                  <a:prstClr val="white"/>
                </a:solidFill>
              </a:rPr>
              <a:t>Mumbai</a:t>
            </a:r>
            <a:r>
              <a:rPr lang="fr-FR" sz="1200" dirty="0" smtClean="0">
                <a:solidFill>
                  <a:prstClr val="white"/>
                </a:solidFill>
              </a:rPr>
              <a:t>, </a:t>
            </a:r>
            <a:r>
              <a:rPr lang="fr-FR" sz="1200" dirty="0" err="1" smtClean="0">
                <a:solidFill>
                  <a:prstClr val="white"/>
                </a:solidFill>
              </a:rPr>
              <a:t>India</a:t>
            </a:r>
            <a:endParaRPr lang="fr-FR" sz="1200" dirty="0">
              <a:solidFill>
                <a:prstClr val="white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</a:rPr>
              <a:t> Physics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94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25400" dir="540000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7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534400" y="6570663"/>
            <a:ext cx="609600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819400" y="6570663"/>
            <a:ext cx="5867400" cy="2873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570663"/>
            <a:ext cx="3124200" cy="2873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fr-FR" sz="12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>
            <a:spLocks noChangeArrowheads="1"/>
          </p:cNvSpPr>
          <p:nvPr userDrawn="1"/>
        </p:nvSpPr>
        <p:spPr bwMode="auto">
          <a:xfrm>
            <a:off x="7200900" y="6559550"/>
            <a:ext cx="19050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/>
            <a:fld id="{D81C2634-7241-7B48-9ED7-3ACE642BB4A5}" type="slidenum">
              <a:rPr lang="fr-FR" sz="1200" b="1">
                <a:solidFill>
                  <a:srgbClr val="777777"/>
                </a:solidFill>
                <a:latin typeface="Trebuchet MS"/>
                <a:cs typeface="Trebuchet MS"/>
              </a:rPr>
              <a:pPr algn="r"/>
              <a:t>‹#›</a:t>
            </a:fld>
            <a:endParaRPr lang="fr-FR" sz="1200" b="1">
              <a:solidFill>
                <a:srgbClr val="777777"/>
              </a:solidFill>
              <a:latin typeface="Trebuchet MS"/>
              <a:cs typeface="Trebuchet MS"/>
            </a:endParaRPr>
          </a:p>
        </p:txBody>
      </p:sp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393700" y="6569075"/>
            <a:ext cx="3263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Seminar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LAPP-Annecy</a:t>
            </a:r>
            <a:r>
              <a:rPr lang="fr-FR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</a:t>
            </a:r>
            <a:r>
              <a:rPr lang="fr-FR" sz="1200" baseline="0" dirty="0" smtClean="0">
                <a:solidFill>
                  <a:schemeClr val="bg1"/>
                </a:solidFill>
                <a:latin typeface="Trebuchet MS"/>
                <a:cs typeface="Trebuchet MS"/>
              </a:rPr>
              <a:t> 2011</a:t>
            </a:r>
            <a:endParaRPr lang="fr-FR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4"/>
          <p:cNvSpPr>
            <a:spLocks noChangeArrowheads="1"/>
          </p:cNvSpPr>
          <p:nvPr userDrawn="1"/>
        </p:nvSpPr>
        <p:spPr bwMode="auto">
          <a:xfrm>
            <a:off x="3048000" y="6564313"/>
            <a:ext cx="54102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09600" indent="-609600" algn="ctr">
              <a:defRPr/>
            </a:pPr>
            <a:r>
              <a:rPr lang="fr-FR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Andreas Hoecker   –   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Charged-Lepton </a:t>
            </a:r>
            <a:r>
              <a:rPr lang="en-US"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Flavour</a:t>
            </a:r>
            <a:r>
              <a:rPr lang="en-US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Physics</a:t>
            </a:r>
            <a:endParaRPr lang="en-US" sz="12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1" r:id="rId1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d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4" Type="http://schemas.openxmlformats.org/officeDocument/2006/relationships/image" Target="../media/image36.png"/><Relationship Id="rId5" Type="http://schemas.openxmlformats.org/officeDocument/2006/relationships/oleObject" Target="../embeddings/oleObject39.bin"/><Relationship Id="rId6" Type="http://schemas.openxmlformats.org/officeDocument/2006/relationships/image" Target="../media/image3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6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df"/><Relationship Id="rId4" Type="http://schemas.openxmlformats.org/officeDocument/2006/relationships/image" Target="../media/image39.png"/><Relationship Id="rId5" Type="http://schemas.openxmlformats.org/officeDocument/2006/relationships/image" Target="../media/image35.png"/><Relationship Id="rId6" Type="http://schemas.openxmlformats.org/officeDocument/2006/relationships/oleObject" Target="../embeddings/oleObject40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df"/><Relationship Id="rId4" Type="http://schemas.openxmlformats.org/officeDocument/2006/relationships/image" Target="../media/image39.png"/><Relationship Id="rId5" Type="http://schemas.openxmlformats.org/officeDocument/2006/relationships/image" Target="../media/image35.png"/><Relationship Id="rId6" Type="http://schemas.openxmlformats.org/officeDocument/2006/relationships/oleObject" Target="../embeddings/oleObject41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4" Type="http://schemas.openxmlformats.org/officeDocument/2006/relationships/image" Target="../media/image3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1.bin"/><Relationship Id="rId12" Type="http://schemas.openxmlformats.org/officeDocument/2006/relationships/oleObject" Target="../embeddings/oleObject52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3.bin"/><Relationship Id="rId4" Type="http://schemas.openxmlformats.org/officeDocument/2006/relationships/oleObject" Target="../embeddings/oleObject44.bin"/><Relationship Id="rId5" Type="http://schemas.openxmlformats.org/officeDocument/2006/relationships/oleObject" Target="../embeddings/oleObject45.bin"/><Relationship Id="rId6" Type="http://schemas.openxmlformats.org/officeDocument/2006/relationships/oleObject" Target="../embeddings/oleObject46.bin"/><Relationship Id="rId7" Type="http://schemas.openxmlformats.org/officeDocument/2006/relationships/oleObject" Target="../embeddings/oleObject47.bin"/><Relationship Id="rId8" Type="http://schemas.openxmlformats.org/officeDocument/2006/relationships/oleObject" Target="../embeddings/oleObject48.bin"/><Relationship Id="rId9" Type="http://schemas.openxmlformats.org/officeDocument/2006/relationships/oleObject" Target="../embeddings/oleObject49.bin"/><Relationship Id="rId10" Type="http://schemas.openxmlformats.org/officeDocument/2006/relationships/oleObject" Target="../embeddings/oleObject5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oleObject" Target="../embeddings/oleObject54.bin"/><Relationship Id="rId5" Type="http://schemas.openxmlformats.org/officeDocument/2006/relationships/oleObject" Target="../embeddings/oleObject55.bin"/><Relationship Id="rId6" Type="http://schemas.openxmlformats.org/officeDocument/2006/relationships/oleObject" Target="../embeddings/oleObject56.bin"/><Relationship Id="rId7" Type="http://schemas.openxmlformats.org/officeDocument/2006/relationships/oleObject" Target="../embeddings/oleObject57.bin"/><Relationship Id="rId8" Type="http://schemas.openxmlformats.org/officeDocument/2006/relationships/oleObject" Target="../embeddings/oleObject58.bin"/><Relationship Id="rId9" Type="http://schemas.openxmlformats.org/officeDocument/2006/relationships/oleObject" Target="../embeddings/oleObject59.bin"/><Relationship Id="rId10" Type="http://schemas.openxmlformats.org/officeDocument/2006/relationships/oleObject" Target="../embeddings/oleObject60.bin"/><Relationship Id="rId11" Type="http://schemas.openxmlformats.org/officeDocument/2006/relationships/oleObject" Target="../embeddings/oleObject61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df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4" Type="http://schemas.openxmlformats.org/officeDocument/2006/relationships/image" Target="../media/image55.png"/><Relationship Id="rId5" Type="http://schemas.openxmlformats.org/officeDocument/2006/relationships/oleObject" Target="../embeddings/oleObject62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oleObject" Target="../embeddings/oleObject63.bin"/><Relationship Id="rId5" Type="http://schemas.openxmlformats.org/officeDocument/2006/relationships/oleObject" Target="../embeddings/oleObject64.bin"/><Relationship Id="rId6" Type="http://schemas.openxmlformats.org/officeDocument/2006/relationships/oleObject" Target="../embeddings/oleObject65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4" Type="http://schemas.openxmlformats.org/officeDocument/2006/relationships/oleObject" Target="../embeddings/oleObject67.bin"/><Relationship Id="rId5" Type="http://schemas.openxmlformats.org/officeDocument/2006/relationships/oleObject" Target="../embeddings/oleObject68.bin"/><Relationship Id="rId6" Type="http://schemas.openxmlformats.org/officeDocument/2006/relationships/oleObject" Target="../embeddings/oleObject69.bin"/><Relationship Id="rId7" Type="http://schemas.openxmlformats.org/officeDocument/2006/relationships/oleObject" Target="../embeddings/oleObject70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4" Type="http://schemas.openxmlformats.org/officeDocument/2006/relationships/oleObject" Target="../embeddings/oleObject72.bin"/><Relationship Id="rId5" Type="http://schemas.openxmlformats.org/officeDocument/2006/relationships/oleObject" Target="../embeddings/oleObject73.bin"/><Relationship Id="rId6" Type="http://schemas.openxmlformats.org/officeDocument/2006/relationships/oleObject" Target="../embeddings/oleObject74.bin"/><Relationship Id="rId7" Type="http://schemas.openxmlformats.org/officeDocument/2006/relationships/oleObject" Target="../embeddings/oleObject75.bin"/><Relationship Id="rId8" Type="http://schemas.openxmlformats.org/officeDocument/2006/relationships/oleObject" Target="../embeddings/oleObject76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6.pdf"/><Relationship Id="rId3" Type="http://schemas.openxmlformats.org/officeDocument/2006/relationships/image" Target="../media/image7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6.pdf"/><Relationship Id="rId3" Type="http://schemas.openxmlformats.org/officeDocument/2006/relationships/image" Target="../media/image7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1.png"/><Relationship Id="rId4" Type="http://schemas.openxmlformats.org/officeDocument/2006/relationships/image" Target="../media/image68.pdf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7.pd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2.pdf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9.pd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0.pdf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9.pd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1.pdf"/><Relationship Id="rId3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7.pdf"/><Relationship Id="rId3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79.pdf"/><Relationship Id="rId5" Type="http://schemas.openxmlformats.org/officeDocument/2006/relationships/image" Target="../media/image94.png"/><Relationship Id="rId6" Type="http://schemas.openxmlformats.org/officeDocument/2006/relationships/image" Target="../media/image80.pdf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8.pd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6.xml"/><Relationship Id="rId3" Type="http://schemas.openxmlformats.org/officeDocument/2006/relationships/oleObject" Target="../embeddings/oleObject77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7.xml"/><Relationship Id="rId3" Type="http://schemas.openxmlformats.org/officeDocument/2006/relationships/oleObject" Target="../embeddings/oleObject78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df"/><Relationship Id="rId4" Type="http://schemas.openxmlformats.org/officeDocument/2006/relationships/image" Target="../media/image101.png"/><Relationship Id="rId5" Type="http://schemas.openxmlformats.org/officeDocument/2006/relationships/oleObject" Target="../embeddings/oleObject79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5.pdf"/><Relationship Id="rId3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df"/><Relationship Id="rId4" Type="http://schemas.openxmlformats.org/officeDocument/2006/relationships/image" Target="../media/image106.png"/><Relationship Id="rId5" Type="http://schemas.openxmlformats.org/officeDocument/2006/relationships/oleObject" Target="../embeddings/oleObject80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88.pdf"/><Relationship Id="rId3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oleObject" Target="../embeddings/oleObject81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4" Type="http://schemas.openxmlformats.org/officeDocument/2006/relationships/oleObject" Target="../embeddings/oleObject83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0.png"/><Relationship Id="rId20" Type="http://schemas.openxmlformats.org/officeDocument/2006/relationships/image" Target="../media/image101.pdf"/><Relationship Id="rId21" Type="http://schemas.openxmlformats.org/officeDocument/2006/relationships/image" Target="../media/image126.png"/><Relationship Id="rId10" Type="http://schemas.openxmlformats.org/officeDocument/2006/relationships/image" Target="../media/image99.pdf"/><Relationship Id="rId11" Type="http://schemas.openxmlformats.org/officeDocument/2006/relationships/image" Target="../media/image1221.png"/><Relationship Id="rId12" Type="http://schemas.openxmlformats.org/officeDocument/2006/relationships/oleObject" Target="../embeddings/oleObject86.bin"/><Relationship Id="rId13" Type="http://schemas.openxmlformats.org/officeDocument/2006/relationships/oleObject" Target="../embeddings/oleObject87.bin"/><Relationship Id="rId14" Type="http://schemas.openxmlformats.org/officeDocument/2006/relationships/oleObject" Target="../embeddings/oleObject88.bin"/><Relationship Id="rId15" Type="http://schemas.openxmlformats.org/officeDocument/2006/relationships/oleObject" Target="../embeddings/oleObject89.bin"/><Relationship Id="rId16" Type="http://schemas.openxmlformats.org/officeDocument/2006/relationships/oleObject" Target="../embeddings/oleObject90.bin"/><Relationship Id="rId17" Type="http://schemas.openxmlformats.org/officeDocument/2006/relationships/oleObject" Target="../embeddings/oleObject91.bin"/><Relationship Id="rId18" Type="http://schemas.openxmlformats.org/officeDocument/2006/relationships/image" Target="../media/image100.pdf"/><Relationship Id="rId19" Type="http://schemas.openxmlformats.org/officeDocument/2006/relationships/image" Target="../media/image124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4" Type="http://schemas.openxmlformats.org/officeDocument/2006/relationships/oleObject" Target="../embeddings/oleObject84.bin"/><Relationship Id="rId5" Type="http://schemas.openxmlformats.org/officeDocument/2006/relationships/oleObject" Target="../embeddings/oleObject85.bin"/><Relationship Id="rId6" Type="http://schemas.openxmlformats.org/officeDocument/2006/relationships/image" Target="../media/image97.pdf"/><Relationship Id="rId7" Type="http://schemas.openxmlformats.org/officeDocument/2006/relationships/image" Target="../media/image118.png"/><Relationship Id="rId8" Type="http://schemas.openxmlformats.org/officeDocument/2006/relationships/image" Target="../media/image98.pd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oleObject" Target="../embeddings/oleObject92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jpeg"/><Relationship Id="rId5" Type="http://schemas.openxmlformats.org/officeDocument/2006/relationships/image" Target="../media/image105.png"/><Relationship Id="rId6" Type="http://schemas.openxmlformats.org/officeDocument/2006/relationships/oleObject" Target="../embeddings/oleObject93.bin"/><Relationship Id="rId7" Type="http://schemas.openxmlformats.org/officeDocument/2006/relationships/oleObject" Target="../embeddings/oleObject94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8" Type="http://schemas.openxmlformats.org/officeDocument/2006/relationships/oleObject" Target="../embeddings/oleObject6.bin"/><Relationship Id="rId9" Type="http://schemas.openxmlformats.org/officeDocument/2006/relationships/oleObject" Target="../embeddings/oleObject7.bin"/><Relationship Id="rId10" Type="http://schemas.openxmlformats.org/officeDocument/2006/relationships/oleObject" Target="../embeddings/oleObject8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95.bin"/><Relationship Id="rId5" Type="http://schemas.openxmlformats.org/officeDocument/2006/relationships/oleObject" Target="../embeddings/oleObject96.bin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10.png"/><Relationship Id="rId5" Type="http://schemas.openxmlformats.org/officeDocument/2006/relationships/oleObject" Target="../embeddings/oleObject97.bin"/><Relationship Id="rId6" Type="http://schemas.openxmlformats.org/officeDocument/2006/relationships/oleObject" Target="../embeddings/oleObject98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4" Type="http://schemas.openxmlformats.org/officeDocument/2006/relationships/image" Target="../media/image112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oleObject" Target="../embeddings/oleObject100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oleObject" Target="../embeddings/oleObject101.bin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oleObject" Target="../embeddings/oleObject102.bin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oleObject" Target="../embeddings/oleObject103.bin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oleObject" Target="../embeddings/oleObject104.bin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oleObject" Target="../embeddings/oleObject105.bin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1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4.pd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oleObject" Target="../embeddings/oleObject2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6" Type="http://schemas.openxmlformats.org/officeDocument/2006/relationships/oleObject" Target="../embeddings/oleObject14.bin"/><Relationship Id="rId7" Type="http://schemas.openxmlformats.org/officeDocument/2006/relationships/oleObject" Target="../embeddings/oleObject15.bin"/><Relationship Id="rId8" Type="http://schemas.openxmlformats.org/officeDocument/2006/relationships/oleObject" Target="../embeddings/oleObject16.bin"/><Relationship Id="rId9" Type="http://schemas.openxmlformats.org/officeDocument/2006/relationships/oleObject" Target="../embeddings/oleObject17.bin"/><Relationship Id="rId10" Type="http://schemas.openxmlformats.org/officeDocument/2006/relationships/oleObject" Target="../embeddings/oleObject18.bin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6.bin"/><Relationship Id="rId12" Type="http://schemas.openxmlformats.org/officeDocument/2006/relationships/oleObject" Target="../embeddings/oleObject107.bin"/><Relationship Id="rId13" Type="http://schemas.openxmlformats.org/officeDocument/2006/relationships/oleObject" Target="../embeddings/oleObject108.bin"/><Relationship Id="rId14" Type="http://schemas.openxmlformats.org/officeDocument/2006/relationships/oleObject" Target="../embeddings/oleObject109.bin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3.xml"/><Relationship Id="rId3" Type="http://schemas.openxmlformats.org/officeDocument/2006/relationships/image" Target="../media/image117.pdf"/><Relationship Id="rId4" Type="http://schemas.openxmlformats.org/officeDocument/2006/relationships/image" Target="../media/image144.png"/><Relationship Id="rId5" Type="http://schemas.openxmlformats.org/officeDocument/2006/relationships/image" Target="../media/image118.pdf"/><Relationship Id="rId6" Type="http://schemas.openxmlformats.org/officeDocument/2006/relationships/image" Target="../media/image146.png"/><Relationship Id="rId7" Type="http://schemas.openxmlformats.org/officeDocument/2006/relationships/image" Target="../media/image119.pdf"/><Relationship Id="rId8" Type="http://schemas.openxmlformats.org/officeDocument/2006/relationships/image" Target="../media/image1481.png"/><Relationship Id="rId9" Type="http://schemas.openxmlformats.org/officeDocument/2006/relationships/image" Target="../media/image120.pdf"/><Relationship Id="rId10" Type="http://schemas.openxmlformats.org/officeDocument/2006/relationships/image" Target="../media/image15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jpeg"/><Relationship Id="rId6" Type="http://schemas.openxmlformats.org/officeDocument/2006/relationships/image" Target="../media/image125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df"/><Relationship Id="rId4" Type="http://schemas.openxmlformats.org/officeDocument/2006/relationships/image" Target="../media/image160.png"/><Relationship Id="rId5" Type="http://schemas.openxmlformats.org/officeDocument/2006/relationships/oleObject" Target="../embeddings/oleObject110.bin"/><Relationship Id="rId6" Type="http://schemas.openxmlformats.org/officeDocument/2006/relationships/image" Target="../media/image130.pdf"/><Relationship Id="rId7" Type="http://schemas.openxmlformats.org/officeDocument/2006/relationships/image" Target="../media/image162.png"/><Relationship Id="rId8" Type="http://schemas.openxmlformats.org/officeDocument/2006/relationships/oleObject" Target="../embeddings/oleObject111.bin"/><Relationship Id="rId9" Type="http://schemas.openxmlformats.org/officeDocument/2006/relationships/image" Target="../media/image131.pdf"/><Relationship Id="rId10" Type="http://schemas.openxmlformats.org/officeDocument/2006/relationships/image" Target="../media/image164.png"/><Relationship Id="rId11" Type="http://schemas.openxmlformats.org/officeDocument/2006/relationships/oleObject" Target="../embeddings/oleObject112.bin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df"/><Relationship Id="rId4" Type="http://schemas.openxmlformats.org/officeDocument/2006/relationships/image" Target="../media/image1671.png"/><Relationship Id="rId5" Type="http://schemas.openxmlformats.org/officeDocument/2006/relationships/oleObject" Target="../embeddings/oleObject113.bin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df"/><Relationship Id="rId4" Type="http://schemas.openxmlformats.org/officeDocument/2006/relationships/image" Target="../media/image169.png"/><Relationship Id="rId5" Type="http://schemas.openxmlformats.org/officeDocument/2006/relationships/oleObject" Target="../embeddings/oleObject114.bin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35.pdf"/><Relationship Id="rId3" Type="http://schemas.openxmlformats.org/officeDocument/2006/relationships/image" Target="../media/image17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6.pdf"/><Relationship Id="rId3" Type="http://schemas.openxmlformats.org/officeDocument/2006/relationships/image" Target="../media/image1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oleObject" Target="../embeddings/oleObject116.bin"/><Relationship Id="rId7" Type="http://schemas.openxmlformats.org/officeDocument/2006/relationships/image" Target="../media/image142.png"/><Relationship Id="rId8" Type="http://schemas.openxmlformats.org/officeDocument/2006/relationships/oleObject" Target="../embeddings/oleObject117.bin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7.bin"/><Relationship Id="rId20" Type="http://schemas.openxmlformats.org/officeDocument/2006/relationships/oleObject" Target="../embeddings/oleObject38.bin"/><Relationship Id="rId10" Type="http://schemas.openxmlformats.org/officeDocument/2006/relationships/oleObject" Target="../embeddings/oleObject28.bin"/><Relationship Id="rId11" Type="http://schemas.openxmlformats.org/officeDocument/2006/relationships/oleObject" Target="../embeddings/oleObject29.bin"/><Relationship Id="rId12" Type="http://schemas.openxmlformats.org/officeDocument/2006/relationships/oleObject" Target="../embeddings/oleObject30.bin"/><Relationship Id="rId13" Type="http://schemas.openxmlformats.org/officeDocument/2006/relationships/oleObject" Target="../embeddings/oleObject31.bin"/><Relationship Id="rId14" Type="http://schemas.openxmlformats.org/officeDocument/2006/relationships/oleObject" Target="../embeddings/oleObject32.bin"/><Relationship Id="rId15" Type="http://schemas.openxmlformats.org/officeDocument/2006/relationships/oleObject" Target="../embeddings/oleObject33.bin"/><Relationship Id="rId16" Type="http://schemas.openxmlformats.org/officeDocument/2006/relationships/oleObject" Target="../embeddings/oleObject34.bin"/><Relationship Id="rId17" Type="http://schemas.openxmlformats.org/officeDocument/2006/relationships/oleObject" Target="../embeddings/oleObject35.bin"/><Relationship Id="rId18" Type="http://schemas.openxmlformats.org/officeDocument/2006/relationships/oleObject" Target="../embeddings/oleObject36.bin"/><Relationship Id="rId19" Type="http://schemas.openxmlformats.org/officeDocument/2006/relationships/oleObject" Target="../embeddings/oleObject3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5.xml"/><Relationship Id="rId3" Type="http://schemas.openxmlformats.org/officeDocument/2006/relationships/oleObject" Target="../embeddings/oleObject21.bin"/><Relationship Id="rId4" Type="http://schemas.openxmlformats.org/officeDocument/2006/relationships/oleObject" Target="../embeddings/oleObject22.bin"/><Relationship Id="rId5" Type="http://schemas.openxmlformats.org/officeDocument/2006/relationships/oleObject" Target="../embeddings/oleObject23.bin"/><Relationship Id="rId6" Type="http://schemas.openxmlformats.org/officeDocument/2006/relationships/oleObject" Target="../embeddings/oleObject24.bin"/><Relationship Id="rId7" Type="http://schemas.openxmlformats.org/officeDocument/2006/relationships/oleObject" Target="../embeddings/oleObject25.bin"/><Relationship Id="rId8" Type="http://schemas.openxmlformats.org/officeDocument/2006/relationships/oleObject" Target="../embeddings/oleObject26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df"/><Relationship Id="rId4" Type="http://schemas.openxmlformats.org/officeDocument/2006/relationships/image" Target="../media/image182.png"/><Relationship Id="rId5" Type="http://schemas.openxmlformats.org/officeDocument/2006/relationships/oleObject" Target="../embeddings/oleObject118.bin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4" Type="http://schemas.openxmlformats.org/officeDocument/2006/relationships/oleObject" Target="../embeddings/oleObject120.bin"/><Relationship Id="rId5" Type="http://schemas.openxmlformats.org/officeDocument/2006/relationships/image" Target="../media/image147.pdf"/><Relationship Id="rId6" Type="http://schemas.openxmlformats.org/officeDocument/2006/relationships/image" Target="../media/image186.png"/><Relationship Id="rId1" Type="http://schemas.openxmlformats.org/officeDocument/2006/relationships/vmlDrawing" Target="../drawings/vmlDrawing38.vml"/><Relationship Id="rId2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5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3.pdf"/><Relationship Id="rId3" Type="http://schemas.openxmlformats.org/officeDocument/2006/relationships/image" Target="../media/image19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4.pdf"/><Relationship Id="rId3" Type="http://schemas.openxmlformats.org/officeDocument/2006/relationships/image" Target="../media/image19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5.pdf"/><Relationship Id="rId3" Type="http://schemas.openxmlformats.org/officeDocument/2006/relationships/image" Target="../media/image1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157.pdf"/><Relationship Id="rId5" Type="http://schemas.openxmlformats.org/officeDocument/2006/relationships/image" Target="../media/image201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56.pd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8.pdf"/><Relationship Id="rId3" Type="http://schemas.openxmlformats.org/officeDocument/2006/relationships/image" Target="../media/image20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9.vml"/><Relationship Id="rId2" Type="http://schemas.openxmlformats.org/officeDocument/2006/relationships/slideLayout" Target="../slideLayouts/slideLayout25.xml"/><Relationship Id="rId3" Type="http://schemas.openxmlformats.org/officeDocument/2006/relationships/oleObject" Target="../embeddings/oleObject121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df"/><Relationship Id="rId4" Type="http://schemas.openxmlformats.org/officeDocument/2006/relationships/image" Target="../media/image207.png"/><Relationship Id="rId5" Type="http://schemas.openxmlformats.org/officeDocument/2006/relationships/oleObject" Target="../embeddings/oleObject122.bin"/><Relationship Id="rId1" Type="http://schemas.openxmlformats.org/officeDocument/2006/relationships/vmlDrawing" Target="../drawings/vmlDrawing40.vml"/><Relationship Id="rId2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1.vml"/><Relationship Id="rId2" Type="http://schemas.openxmlformats.org/officeDocument/2006/relationships/slideLayout" Target="../slideLayouts/slideLayout34.xml"/><Relationship Id="rId3" Type="http://schemas.openxmlformats.org/officeDocument/2006/relationships/oleObject" Target="../embeddings/oleObject123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4" Type="http://schemas.openxmlformats.org/officeDocument/2006/relationships/oleObject" Target="../embeddings/oleObject125.bin"/><Relationship Id="rId5" Type="http://schemas.openxmlformats.org/officeDocument/2006/relationships/oleObject" Target="../embeddings/oleObject126.bin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1" Type="http://schemas.openxmlformats.org/officeDocument/2006/relationships/vmlDrawing" Target="../drawings/vmlDrawing42.vml"/><Relationship Id="rId2" Type="http://schemas.openxmlformats.org/officeDocument/2006/relationships/slideLayout" Target="../slideLayouts/slideLayout3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df"/><Relationship Id="rId4" Type="http://schemas.openxmlformats.org/officeDocument/2006/relationships/image" Target="../media/image215.png"/><Relationship Id="rId5" Type="http://schemas.openxmlformats.org/officeDocument/2006/relationships/oleObject" Target="../embeddings/oleObject127.bin"/><Relationship Id="rId1" Type="http://schemas.openxmlformats.org/officeDocument/2006/relationships/vmlDrawing" Target="../drawings/vmlDrawing43.vml"/><Relationship Id="rId2" Type="http://schemas.openxmlformats.org/officeDocument/2006/relationships/slideLayout" Target="../slideLayouts/slideLayout3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df"/><Relationship Id="rId4" Type="http://schemas.openxmlformats.org/officeDocument/2006/relationships/image" Target="../media/image218.png"/><Relationship Id="rId5" Type="http://schemas.openxmlformats.org/officeDocument/2006/relationships/image" Target="../media/image171.pdf"/><Relationship Id="rId6" Type="http://schemas.openxmlformats.org/officeDocument/2006/relationships/image" Target="../media/image220.png"/><Relationship Id="rId7" Type="http://schemas.openxmlformats.org/officeDocument/2006/relationships/image" Target="../media/image17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4" Type="http://schemas.openxmlformats.org/officeDocument/2006/relationships/image" Target="../media/image170.pdf"/><Relationship Id="rId5" Type="http://schemas.openxmlformats.org/officeDocument/2006/relationships/image" Target="../media/image218.png"/><Relationship Id="rId6" Type="http://schemas.openxmlformats.org/officeDocument/2006/relationships/image" Target="../media/image171.pdf"/><Relationship Id="rId7" Type="http://schemas.openxmlformats.org/officeDocument/2006/relationships/image" Target="../media/image220.png"/><Relationship Id="rId8" Type="http://schemas.openxmlformats.org/officeDocument/2006/relationships/image" Target="../media/image172.jpeg"/><Relationship Id="rId9" Type="http://schemas.openxmlformats.org/officeDocument/2006/relationships/oleObject" Target="../embeddings/oleObject128.bin"/><Relationship Id="rId1" Type="http://schemas.openxmlformats.org/officeDocument/2006/relationships/vmlDrawing" Target="../drawings/vmlDrawing44.vml"/><Relationship Id="rId2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df"/><Relationship Id="rId4" Type="http://schemas.openxmlformats.org/officeDocument/2006/relationships/image" Target="../media/image218.png"/><Relationship Id="rId5" Type="http://schemas.openxmlformats.org/officeDocument/2006/relationships/image" Target="../media/image171.pdf"/><Relationship Id="rId6" Type="http://schemas.openxmlformats.org/officeDocument/2006/relationships/image" Target="../media/image220.png"/><Relationship Id="rId7" Type="http://schemas.openxmlformats.org/officeDocument/2006/relationships/image" Target="../media/image17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.png"/><Relationship Id="rId3" Type="http://schemas.openxmlformats.org/officeDocument/2006/relationships/image" Target="../media/image3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df"/><Relationship Id="rId4" Type="http://schemas.openxmlformats.org/officeDocument/2006/relationships/image" Target="../media/image218.png"/><Relationship Id="rId5" Type="http://schemas.openxmlformats.org/officeDocument/2006/relationships/image" Target="../media/image171.pdf"/><Relationship Id="rId6" Type="http://schemas.openxmlformats.org/officeDocument/2006/relationships/image" Target="../media/image220.png"/><Relationship Id="rId7" Type="http://schemas.openxmlformats.org/officeDocument/2006/relationships/image" Target="../media/image17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9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36721"/>
            <a:ext cx="9144000" cy="22878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0" y="2743200"/>
            <a:ext cx="9144000" cy="914400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pic>
        <p:nvPicPr>
          <p:cNvPr id="24" name="Picture 23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>
                <a:grayscl/>
              </a:blip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>
                <a:grayscl/>
              </a:blip>
              <a:stretch>
                <a:fillRect/>
              </a:stretch>
            </p:blipFill>
          </mc:Fallback>
        </mc:AlternateContent>
        <p:spPr>
          <a:xfrm>
            <a:off x="4114800" y="4169476"/>
            <a:ext cx="2514600" cy="1630229"/>
          </a:xfrm>
          <a:prstGeom prst="roundRect">
            <a:avLst>
              <a:gd name="adj" fmla="val 8594"/>
            </a:avLst>
          </a:prstGeom>
          <a:solidFill>
            <a:srgbClr val="D9D9D9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Rectangle 37"/>
          <p:cNvSpPr/>
          <p:nvPr/>
        </p:nvSpPr>
        <p:spPr>
          <a:xfrm>
            <a:off x="0" y="0"/>
            <a:ext cx="9144000" cy="2743200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>
              <a:solidFill>
                <a:srgbClr val="262626"/>
              </a:solidFill>
              <a:ea typeface="Calibri" charset="0"/>
              <a:cs typeface="Calibri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14478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Charged-Lepton </a:t>
            </a:r>
            <a:r>
              <a:rPr lang="en-US" sz="4000" b="1" dirty="0" err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Flavour</a:t>
            </a:r>
            <a:r>
              <a:rPr lang="en-US" sz="40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 Physics</a:t>
            </a:r>
            <a:endParaRPr lang="en-US" sz="4400" b="1" dirty="0" smtClean="0">
              <a:solidFill>
                <a:srgbClr val="262626"/>
              </a:solidFill>
              <a:latin typeface="Trebuchet MS"/>
              <a:ea typeface="Calibri" charset="0"/>
              <a:cs typeface="Trebuchet MS"/>
            </a:endParaRPr>
          </a:p>
        </p:txBody>
      </p:sp>
      <p:pic>
        <p:nvPicPr>
          <p:cNvPr id="20" name="Picture 10" descr="g-2-jpg"/>
          <p:cNvPicPr>
            <a:picLocks noChangeAspect="1" noChangeArrowheads="1"/>
          </p:cNvPicPr>
          <p:nvPr/>
        </p:nvPicPr>
        <p:blipFill>
          <a:blip r:embed="rId4">
            <a:grayscl/>
            <a:lum bright="41000" contrast="6000"/>
          </a:blip>
          <a:srcRect l="577" t="847" r="945"/>
          <a:stretch>
            <a:fillRect/>
          </a:stretch>
        </p:blipFill>
        <p:spPr bwMode="auto">
          <a:xfrm>
            <a:off x="1698878" y="4220163"/>
            <a:ext cx="2289085" cy="1640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0" y="4035133"/>
            <a:ext cx="9144000" cy="1588"/>
          </a:xfrm>
          <a:prstGeom prst="line">
            <a:avLst/>
          </a:prstGeom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6201" y="4215573"/>
            <a:ext cx="1554609" cy="1694875"/>
          </a:xfrm>
          <a:prstGeom prst="roundRect">
            <a:avLst>
              <a:gd name="adj" fmla="val 8594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0" y="2534374"/>
            <a:ext cx="9144000" cy="105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Andreas Hoecker (CERN)</a:t>
            </a:r>
          </a:p>
          <a:p>
            <a:pPr algn="ctr"/>
            <a:endParaRPr lang="en-GB" sz="500" dirty="0" smtClean="0">
              <a:solidFill>
                <a:srgbClr val="000000"/>
              </a:solidFill>
              <a:latin typeface="Trebuchet MS"/>
              <a:ea typeface="Arial" charset="0"/>
              <a:cs typeface="Trebuchet MS"/>
            </a:endParaRP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LAPP – Annecy, 2011  </a:t>
            </a:r>
            <a:endParaRPr lang="en-GB" sz="1600" i="1" dirty="0" smtClean="0">
              <a:solidFill>
                <a:srgbClr val="000000"/>
              </a:solidFill>
              <a:latin typeface="Trebuchet MS"/>
              <a:ea typeface="Arial" charset="0"/>
              <a:cs typeface="Trebuchet MS"/>
            </a:endParaRPr>
          </a:p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7F7F7F"/>
                </a:solidFill>
                <a:latin typeface="Trebuchet MS"/>
                <a:ea typeface="Arial" charset="0"/>
                <a:cs typeface="Trebuchet MS"/>
              </a:rPr>
              <a:t>Lepton</a:t>
            </a:r>
            <a:r>
              <a:rPr lang="en-US" sz="1600" dirty="0" smtClean="0">
                <a:solidFill>
                  <a:srgbClr val="7F7F7F"/>
                </a:solidFill>
                <a:latin typeface="Trebuchet MS"/>
                <a:ea typeface="Arial" charset="0"/>
                <a:cs typeface="Trebuchet MS"/>
              </a:rPr>
              <a:t>-Photon Symposium, Aug 22–27, 2011, Mumbai-</a:t>
            </a:r>
            <a:r>
              <a:rPr lang="en-US" sz="1600" dirty="0" smtClean="0">
                <a:solidFill>
                  <a:srgbClr val="7F7F7F"/>
                </a:solidFill>
                <a:latin typeface="Trebuchet MS"/>
                <a:ea typeface="Arial" charset="0"/>
                <a:cs typeface="Trebuchet MS"/>
              </a:rPr>
              <a:t>India</a:t>
            </a:r>
            <a:endParaRPr lang="en-US" sz="1600" dirty="0" smtClean="0">
              <a:solidFill>
                <a:srgbClr val="7F7F7F"/>
              </a:solidFill>
              <a:latin typeface="Trebuchet MS"/>
              <a:ea typeface="Arial" charset="0"/>
              <a:cs typeface="Trebuchet M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323012"/>
            <a:ext cx="9144000" cy="1588"/>
          </a:xfrm>
          <a:prstGeom prst="line">
            <a:avLst/>
          </a:prstGeom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Untitled.png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676750" y="4180542"/>
            <a:ext cx="2467250" cy="1404753"/>
          </a:xfrm>
          <a:prstGeom prst="rect">
            <a:avLst/>
          </a:prstGeom>
          <a:effectLst>
            <a:reflection stA="50000" endPos="7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066800"/>
            <a:ext cx="7772400" cy="54864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Situation after Preliminary Analysis of 2009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851356"/>
            <a:ext cx="2372783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MEG (Sawada),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PoS</a:t>
            </a:r>
            <a:r>
              <a:rPr lang="en-US" sz="800" b="1" kern="0" dirty="0" smtClean="0">
                <a:solidFill>
                  <a:srgbClr val="FFFFFF"/>
                </a:solidFill>
              </a:rPr>
              <a:t> ICHEP2010, 263 (2010)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800" y="4995333"/>
            <a:ext cx="7772400" cy="15578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8" name="Picture 17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25273" y="1219200"/>
            <a:ext cx="7701178" cy="3657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63652" y="1093630"/>
            <a:ext cx="7162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Selection variables: photon energy (</a:t>
            </a:r>
            <a:r>
              <a:rPr lang="en-US" sz="10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000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γ</a:t>
            </a: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), positron energy (</a:t>
            </a:r>
            <a:r>
              <a:rPr lang="en-US" sz="10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000" i="1" baseline="-25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), time difference (</a:t>
            </a:r>
            <a:r>
              <a:rPr lang="en-US" sz="10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T</a:t>
            </a:r>
            <a:r>
              <a:rPr lang="en-US" sz="1000" baseline="-25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eγ</a:t>
            </a: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), polar and zenith angles (</a:t>
            </a:r>
            <a:r>
              <a:rPr lang="en-US" sz="10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θ</a:t>
            </a:r>
            <a:r>
              <a:rPr lang="en-US" sz="1000" baseline="-25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eγ</a:t>
            </a:r>
            <a:r>
              <a:rPr lang="en-US" sz="1000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,</a:t>
            </a: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0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φ</a:t>
            </a:r>
            <a:r>
              <a:rPr lang="en-US" sz="1000" baseline="-25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eγ</a:t>
            </a: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)</a:t>
            </a:r>
            <a:endParaRPr lang="en-GB" sz="10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7800" y="141867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Events selected in analysis regions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71800" y="1418676"/>
            <a:ext cx="1371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Trebuchet MS"/>
                <a:cs typeface="Trebuchet MS"/>
              </a:rPr>
              <a:t>Contours show 1, 1.64, 2</a:t>
            </a:r>
            <a:r>
              <a:rPr lang="en-US" sz="12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200" dirty="0" smtClean="0">
                <a:solidFill>
                  <a:srgbClr val="0000FF"/>
                </a:solidFill>
                <a:latin typeface="Trebuchet MS"/>
                <a:cs typeface="Trebuchet MS"/>
              </a:rPr>
              <a:t> regions of signal PDF</a:t>
            </a:r>
            <a:endParaRPr lang="en-GB" sz="1200" dirty="0">
              <a:solidFill>
                <a:srgbClr val="0000FF"/>
              </a:solidFill>
              <a:latin typeface="Trebuchet MS"/>
              <a:cs typeface="Trebuchet M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1962" y="5117068"/>
            <a:ext cx="7330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Unbinned maximum likelihood fit gave slight signal excess and 90% CL upper limit:</a:t>
            </a:r>
          </a:p>
        </p:txBody>
      </p:sp>
      <p:graphicFrame>
        <p:nvGraphicFramePr>
          <p:cNvPr id="1597444" name="Object 4"/>
          <p:cNvGraphicFramePr>
            <a:graphicFrameLocks noChangeAspect="1"/>
          </p:cNvGraphicFramePr>
          <p:nvPr/>
        </p:nvGraphicFramePr>
        <p:xfrm>
          <a:off x="2894012" y="5619750"/>
          <a:ext cx="4802188" cy="704850"/>
        </p:xfrm>
        <a:graphic>
          <a:graphicData uri="http://schemas.openxmlformats.org/presentationml/2006/ole">
            <p:oleObj spid="_x0000_s1614850" name="Equation" r:id="rId5" imgW="3467100" imgH="508000" progId="Equation.DSMT4">
              <p:embed/>
            </p:oleObj>
          </a:graphicData>
        </a:graphic>
      </p:graphicFrame>
      <p:sp>
        <p:nvSpPr>
          <p:cNvPr id="30" name="Rectangle 29"/>
          <p:cNvSpPr/>
          <p:nvPr/>
        </p:nvSpPr>
        <p:spPr>
          <a:xfrm>
            <a:off x="8515353" y="116715"/>
            <a:ext cx="273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*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121" y="512461"/>
            <a:ext cx="22427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* two months stable data taking in 2009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187" y="1494365"/>
            <a:ext cx="447663" cy="3894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427133" y="3871152"/>
            <a:ext cx="2542117" cy="461665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Numbers classify events according to highest signal likelihood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066800"/>
            <a:ext cx="7772400" cy="54864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6" name="Picture 35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2797" t="2253" r="2753" b="5323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2797" t="2253" r="2753" b="53235"/>
              <a:stretch>
                <a:fillRect/>
              </a:stretch>
            </p:blipFill>
          </mc:Fallback>
        </mc:AlternateContent>
        <p:spPr>
          <a:xfrm>
            <a:off x="772583" y="1174750"/>
            <a:ext cx="5503334" cy="26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Combined Analysis of 2009 and 2010 Data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9407" y="851356"/>
            <a:ext cx="250937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MEG arXiv:1107.5547, T. Mori at EPS-HEP-2011</a:t>
            </a:r>
          </a:p>
        </p:txBody>
      </p:sp>
      <p:pic>
        <p:nvPicPr>
          <p:cNvPr id="44" name="Picture 43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2554" t="54116" r="2451" b="166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2554" t="54116" r="2451" b="1665"/>
              <a:stretch>
                <a:fillRect/>
              </a:stretch>
            </p:blipFill>
          </mc:Fallback>
        </mc:AlternateContent>
        <p:spPr>
          <a:xfrm>
            <a:off x="762000" y="3869459"/>
            <a:ext cx="5535083" cy="258637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angle 36"/>
          <p:cNvSpPr/>
          <p:nvPr/>
        </p:nvSpPr>
        <p:spPr>
          <a:xfrm>
            <a:off x="1338432" y="1446526"/>
            <a:ext cx="515772" cy="3822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087631" y="1423986"/>
            <a:ext cx="308686" cy="2058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382878" y="4131733"/>
            <a:ext cx="515772" cy="2058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133851" y="4127500"/>
            <a:ext cx="279399" cy="2010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2590800" y="2971800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2009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33128" y="2971800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2009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90800" y="4059766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33128" y="4059766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2010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09" y="4089400"/>
            <a:ext cx="379540" cy="3302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324600" y="3953470"/>
            <a:ext cx="182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However, not reproduced in 2010 data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877669"/>
            <a:ext cx="4572000" cy="646331"/>
          </a:xfrm>
          <a:prstGeom prst="rect">
            <a:avLst/>
          </a:prstGeom>
          <a:solidFill>
            <a:srgbClr val="FFFFFF"/>
          </a:solidFill>
          <a:ln w="127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>
              <a:srgbClr val="000000">
                <a:alpha val="18000"/>
              </a:srgbClr>
            </a:outerShdw>
          </a:effectLst>
        </p:spPr>
        <p:txBody>
          <a:bodyPr>
            <a:spAutoFit/>
          </a:bodyPr>
          <a:lstStyle/>
          <a:p>
            <a:pPr lvl="0"/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Total of 1.8×10</a:t>
            </a:r>
            <a:r>
              <a:rPr lang="en-US" sz="18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14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μ</a:t>
            </a:r>
            <a:r>
              <a:rPr lang="en-US" sz="18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+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decays in the target, 2010 about twice statistics of 2009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24600" y="1286470"/>
            <a:ext cx="205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Excess in 2009 data confirmed by reanalysis </a:t>
            </a:r>
          </a:p>
          <a:p>
            <a:endParaRPr lang="en-US" sz="700" dirty="0" smtClean="0">
              <a:solidFill>
                <a:srgbClr val="262626"/>
              </a:solidFill>
              <a:latin typeface="Trebuchet MS"/>
              <a:cs typeface="Trebuchet MS"/>
            </a:endParaRPr>
          </a:p>
          <a:p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(Background-only </a:t>
            </a:r>
            <a:r>
              <a:rPr lang="en-US" sz="14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p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-value: 8%)</a:t>
            </a:r>
            <a:endParaRPr lang="en-US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066800"/>
            <a:ext cx="7772400" cy="5486400"/>
          </a:xfrm>
          <a:prstGeom prst="rect">
            <a:avLst/>
          </a:prstGeom>
          <a:solidFill>
            <a:schemeClr val="bg1"/>
          </a:solidFill>
          <a:ln w="254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6" name="Picture 35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2797" t="2253" r="2753" b="5323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2797" t="2253" r="2753" b="53235"/>
              <a:stretch>
                <a:fillRect/>
              </a:stretch>
            </p:blipFill>
          </mc:Fallback>
        </mc:AlternateContent>
        <p:spPr>
          <a:xfrm>
            <a:off x="772583" y="1174750"/>
            <a:ext cx="5503334" cy="26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Combined Analysis of 2009 and 2010 Data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9407" y="851356"/>
            <a:ext cx="250937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MEG arXiv:1107.5547, T. Mori at EPS-HEP-2011</a:t>
            </a:r>
          </a:p>
        </p:txBody>
      </p:sp>
      <p:pic>
        <p:nvPicPr>
          <p:cNvPr id="44" name="Picture 43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2554" t="54116" r="2451" b="166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2554" t="54116" r="2451" b="1665"/>
              <a:stretch>
                <a:fillRect/>
              </a:stretch>
            </p:blipFill>
          </mc:Fallback>
        </mc:AlternateContent>
        <p:spPr>
          <a:xfrm>
            <a:off x="762000" y="3869459"/>
            <a:ext cx="5535083" cy="258637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angle 36"/>
          <p:cNvSpPr/>
          <p:nvPr/>
        </p:nvSpPr>
        <p:spPr>
          <a:xfrm>
            <a:off x="1338432" y="1446526"/>
            <a:ext cx="515772" cy="3822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087631" y="1423986"/>
            <a:ext cx="308686" cy="2058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382878" y="4131733"/>
            <a:ext cx="515772" cy="2058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133851" y="4127500"/>
            <a:ext cx="279399" cy="2010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2590800" y="4059766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33128" y="4059766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2010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609" y="4089400"/>
            <a:ext cx="379540" cy="3302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6324600" y="1286470"/>
            <a:ext cx="205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Excess in 2009 data confirmed by reanalysis </a:t>
            </a:r>
          </a:p>
          <a:p>
            <a:endParaRPr lang="en-US" sz="700" dirty="0" smtClean="0">
              <a:solidFill>
                <a:srgbClr val="262626"/>
              </a:solidFill>
              <a:latin typeface="Trebuchet MS"/>
              <a:cs typeface="Trebuchet MS"/>
            </a:endParaRPr>
          </a:p>
          <a:p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(Background-only </a:t>
            </a:r>
            <a:r>
              <a:rPr lang="en-US" sz="14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p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-value: 8%)</a:t>
            </a:r>
            <a:endParaRPr lang="en-US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324600" y="3953470"/>
            <a:ext cx="182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However, not reproduced in 2010 data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800" y="5482167"/>
            <a:ext cx="7772400" cy="1071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620000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/>
        </p:nvGraphicFramePr>
        <p:xfrm>
          <a:off x="3302001" y="5653618"/>
          <a:ext cx="4819650" cy="704850"/>
        </p:xfrm>
        <a:graphic>
          <a:graphicData uri="http://schemas.openxmlformats.org/presentationml/2006/ole">
            <p:oleObj spid="_x0000_s2224130" name="Equation" r:id="rId6" imgW="3479800" imgH="508000" progId="Equation.DSMT4">
              <p:embed/>
            </p:oleObj>
          </a:graphicData>
        </a:graphic>
      </p:graphicFrame>
      <p:sp>
        <p:nvSpPr>
          <p:cNvPr id="21" name="Rectangle 20"/>
          <p:cNvSpPr/>
          <p:nvPr/>
        </p:nvSpPr>
        <p:spPr>
          <a:xfrm>
            <a:off x="871963" y="5692800"/>
            <a:ext cx="2176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90% CL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 (Feldman-Cousins) 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upper limit: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800" y="1066799"/>
            <a:ext cx="7772400" cy="5486400"/>
          </a:xfrm>
          <a:prstGeom prst="rect">
            <a:avLst/>
          </a:prstGeom>
          <a:noFill/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203432">
            <a:off x="6905145" y="5277476"/>
            <a:ext cx="2090398" cy="523220"/>
          </a:xfrm>
          <a:prstGeom prst="rect">
            <a:avLst/>
          </a:prstGeom>
          <a:solidFill>
            <a:srgbClr val="FFFF00"/>
          </a:solidFill>
          <a:effectLst>
            <a:outerShdw blurRad="203200" dist="38100" dir="270000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GB" sz="1400" b="1" dirty="0" smtClean="0">
                <a:solidFill>
                  <a:srgbClr val="D20202"/>
                </a:solidFill>
                <a:latin typeface="Trebuchet MS"/>
                <a:cs typeface="Trebuchet MS"/>
              </a:rPr>
              <a:t>5 times better than previous limit 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90800" y="2971800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2009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33128" y="2971800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2009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066800"/>
            <a:ext cx="7772400" cy="5486400"/>
          </a:xfrm>
          <a:prstGeom prst="rect">
            <a:avLst/>
          </a:prstGeom>
          <a:solidFill>
            <a:schemeClr val="bg1"/>
          </a:solidFill>
          <a:ln w="254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6" name="Picture 35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2797" t="2253" r="2753" b="5323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2797" t="2253" r="2753" b="53235"/>
              <a:stretch>
                <a:fillRect/>
              </a:stretch>
            </p:blipFill>
          </mc:Fallback>
        </mc:AlternateContent>
        <p:spPr>
          <a:xfrm>
            <a:off x="772583" y="1174750"/>
            <a:ext cx="5503334" cy="26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Full Analysis of 2009 and 2010 Data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9407" y="851356"/>
            <a:ext cx="250937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MEG arXiv:1107.5547, T. Mori at EPS-HEP-2011</a:t>
            </a:r>
          </a:p>
        </p:txBody>
      </p:sp>
      <p:pic>
        <p:nvPicPr>
          <p:cNvPr id="44" name="Picture 43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2554" t="54116" r="2451" b="166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2554" t="54116" r="2451" b="1665"/>
              <a:stretch>
                <a:fillRect/>
              </a:stretch>
            </p:blipFill>
          </mc:Fallback>
        </mc:AlternateContent>
        <p:spPr>
          <a:xfrm>
            <a:off x="762000" y="3869459"/>
            <a:ext cx="5535083" cy="258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685800" y="5482167"/>
            <a:ext cx="7772400" cy="1071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620000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38432" y="1446526"/>
            <a:ext cx="515772" cy="3822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087631" y="1423986"/>
            <a:ext cx="308686" cy="2058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382878" y="4131733"/>
            <a:ext cx="515772" cy="2058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133851" y="4127500"/>
            <a:ext cx="279399" cy="2010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2590800" y="1371600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2009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33128" y="1371600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2009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90800" y="4059766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33128" y="4059766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rebuchet MS"/>
                <a:cs typeface="Trebuchet MS"/>
              </a:rPr>
              <a:t>2010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609" y="1422400"/>
            <a:ext cx="379540" cy="3302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609" y="4089400"/>
            <a:ext cx="379540" cy="3302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6324600" y="1286470"/>
            <a:ext cx="205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Excess in 2009 data confirmed by reanalysis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324600" y="3953470"/>
            <a:ext cx="182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However, not reproduced in 2010 data</a:t>
            </a: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/>
        </p:nvGraphicFramePr>
        <p:xfrm>
          <a:off x="3302001" y="5653618"/>
          <a:ext cx="4819650" cy="704850"/>
        </p:xfrm>
        <a:graphic>
          <a:graphicData uri="http://schemas.openxmlformats.org/presentationml/2006/ole">
            <p:oleObj spid="_x0000_s2225154" name="Equation" r:id="rId6" imgW="3479800" imgH="508000" progId="Equation.DSMT4">
              <p:embed/>
            </p:oleObj>
          </a:graphicData>
        </a:graphic>
      </p:graphicFrame>
      <p:sp>
        <p:nvSpPr>
          <p:cNvPr id="21" name="Rectangle 20"/>
          <p:cNvSpPr/>
          <p:nvPr/>
        </p:nvSpPr>
        <p:spPr>
          <a:xfrm>
            <a:off x="871963" y="5692800"/>
            <a:ext cx="2176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90% CL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 (Feldman-Cousins) 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upper limit: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800" y="1066799"/>
            <a:ext cx="7772400" cy="5486400"/>
          </a:xfrm>
          <a:prstGeom prst="rect">
            <a:avLst/>
          </a:prstGeom>
          <a:noFill/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066800"/>
            <a:ext cx="9144000" cy="4415367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152400" y="1319533"/>
            <a:ext cx="8824530" cy="3520334"/>
          </a:xfrm>
          <a:prstGeom prst="rect">
            <a:avLst/>
          </a:prstGeom>
          <a:noFill/>
        </p:spPr>
        <p:txBody>
          <a:bodyPr wrap="square" tIns="720000" bIns="76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Systematic uncertainties in PDF and </a:t>
            </a:r>
            <a:r>
              <a:rPr lang="en-US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normalisation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 factors      are small and will partly decrease with more statistics</a:t>
            </a:r>
          </a:p>
          <a:p>
            <a:pPr algn="ctr">
              <a:lnSpc>
                <a:spcPct val="120000"/>
              </a:lnSpc>
            </a:pPr>
            <a:endParaRPr lang="en-US" sz="1400" b="1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rgbClr val="D20202"/>
                </a:solidFill>
                <a:latin typeface="Trebuchet MS"/>
                <a:cs typeface="Trebuchet MS"/>
              </a:rPr>
              <a:t>MEG continues data taking in 2011+2012 to explore              </a:t>
            </a:r>
            <a:r>
              <a:rPr lang="en-US" b="1" i="1" dirty="0" smtClean="0">
                <a:solidFill>
                  <a:srgbClr val="D20202"/>
                </a:solidFill>
                <a:latin typeface="Trebuchet MS"/>
                <a:cs typeface="Trebuchet MS"/>
              </a:rPr>
              <a:t>µ</a:t>
            </a:r>
            <a:r>
              <a:rPr lang="en-US" b="1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+</a:t>
            </a:r>
            <a:r>
              <a:rPr lang="en-US" b="1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®</a:t>
            </a:r>
            <a:r>
              <a:rPr lang="en-US" b="1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b="1" baseline="300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+</a:t>
            </a:r>
            <a:r>
              <a:rPr lang="en-US" b="1" i="1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smtClean="0">
                <a:solidFill>
                  <a:srgbClr val="D20202"/>
                </a:solidFill>
                <a:latin typeface="Trebuchet MS"/>
                <a:cs typeface="Trebuchet MS"/>
              </a:rPr>
              <a:t> up to the design sensitivity of </a:t>
            </a:r>
            <a:r>
              <a:rPr lang="en-US" b="1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O</a:t>
            </a:r>
            <a:r>
              <a:rPr lang="en-US" b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(a</a:t>
            </a:r>
            <a:r>
              <a:rPr lang="en-US" b="1" dirty="0" smtClean="0">
                <a:solidFill>
                  <a:srgbClr val="D20202"/>
                </a:solidFill>
                <a:latin typeface="Trebuchet MS"/>
                <a:cs typeface="Trebuchet MS"/>
              </a:rPr>
              <a:t> few 10</a:t>
            </a:r>
            <a:r>
              <a:rPr lang="en-US" b="1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–13</a:t>
            </a:r>
            <a:r>
              <a:rPr lang="en-US" b="1" dirty="0" smtClean="0">
                <a:solidFill>
                  <a:srgbClr val="D20202"/>
                </a:solidFill>
                <a:latin typeface="Trebuchet MS"/>
                <a:cs typeface="Trebuchet MS"/>
              </a:rPr>
              <a:t>) </a:t>
            </a:r>
            <a:endParaRPr lang="en-GB" b="1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066800"/>
            <a:ext cx="7772400" cy="54864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5800" y="5482167"/>
            <a:ext cx="7772400" cy="1071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620000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Full Analysis of 2009 and 2010 Data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59135" y="851356"/>
            <a:ext cx="168486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Calibbi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hep-ph/0605139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01359" y="1446526"/>
            <a:ext cx="515772" cy="3822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3750558" y="1423986"/>
            <a:ext cx="308686" cy="2058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045805" y="4131733"/>
            <a:ext cx="515772" cy="2058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3796778" y="4127500"/>
            <a:ext cx="279399" cy="2010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97445" name="Object 5"/>
          <p:cNvGraphicFramePr>
            <a:graphicFrameLocks noChangeAspect="1"/>
          </p:cNvGraphicFramePr>
          <p:nvPr/>
        </p:nvGraphicFramePr>
        <p:xfrm>
          <a:off x="3302001" y="5653618"/>
          <a:ext cx="4819650" cy="704850"/>
        </p:xfrm>
        <a:graphic>
          <a:graphicData uri="http://schemas.openxmlformats.org/presentationml/2006/ole">
            <p:oleObj spid="_x0000_s1724418" name="Equation" r:id="rId3" imgW="3479800" imgH="508000" progId="Equation.DSMT4">
              <p:embed/>
            </p:oleObj>
          </a:graphicData>
        </a:graphic>
      </p:graphicFrame>
      <p:sp>
        <p:nvSpPr>
          <p:cNvPr id="61" name="Rectangle 60"/>
          <p:cNvSpPr/>
          <p:nvPr/>
        </p:nvSpPr>
        <p:spPr>
          <a:xfrm>
            <a:off x="871963" y="5692800"/>
            <a:ext cx="2176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90% CL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 (Feldman-Cousins) 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upper limit: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1066800"/>
            <a:ext cx="9144000" cy="4415367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Untitled.png"/>
          <p:cNvPicPr>
            <a:picLocks noChangeAspect="1"/>
          </p:cNvPicPr>
          <p:nvPr/>
        </p:nvPicPr>
        <p:blipFill>
          <a:blip r:embed="rId4"/>
          <a:srcRect l="5550" t="4204" b="5985"/>
          <a:stretch>
            <a:fillRect/>
          </a:stretch>
        </p:blipFill>
        <p:spPr>
          <a:xfrm>
            <a:off x="748429" y="1237534"/>
            <a:ext cx="5505002" cy="36474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16200000">
            <a:off x="-356254" y="1894200"/>
            <a:ext cx="1782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BR(</a:t>
            </a:r>
            <a:r>
              <a:rPr lang="en-US" sz="1400" i="1" dirty="0" smtClean="0">
                <a:solidFill>
                  <a:srgbClr val="262626"/>
                </a:solidFill>
                <a:latin typeface="Trebuchet MS"/>
                <a:cs typeface="Trebuchet MS"/>
              </a:rPr>
              <a:t>µ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srgbClr val="262626"/>
                </a:solidFill>
                <a:latin typeface="Symbol" charset="2"/>
                <a:cs typeface="Symbol" charset="2"/>
              </a:rPr>
              <a:t>®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lang="en-US" sz="1400" i="1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e</a:t>
            </a:r>
            <a:r>
              <a:rPr lang="en-US" sz="1400" i="1" dirty="0" err="1" smtClean="0">
                <a:solidFill>
                  <a:srgbClr val="262626"/>
                </a:solidFill>
                <a:latin typeface="Symbol" charset="2"/>
                <a:cs typeface="Symbol" charset="2"/>
              </a:rPr>
              <a:t>g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)  [ 10</a:t>
            </a:r>
            <a:r>
              <a:rPr lang="en-US" sz="1400" baseline="30000" dirty="0" smtClean="0">
                <a:solidFill>
                  <a:srgbClr val="262626"/>
                </a:solidFill>
                <a:latin typeface="Trebuchet MS"/>
                <a:cs typeface="Trebuchet MS"/>
              </a:rPr>
              <a:t>–11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 ]</a:t>
            </a:r>
            <a:endParaRPr lang="en-GB" sz="1400" dirty="0"/>
          </a:p>
        </p:txBody>
      </p:sp>
      <p:sp>
        <p:nvSpPr>
          <p:cNvPr id="24" name="Rectangle 23"/>
          <p:cNvSpPr/>
          <p:nvPr/>
        </p:nvSpPr>
        <p:spPr>
          <a:xfrm>
            <a:off x="4920727" y="4931080"/>
            <a:ext cx="12435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262626"/>
                </a:solidFill>
                <a:latin typeface="Trebuchet MS"/>
                <a:cs typeface="Trebuchet MS"/>
              </a:rPr>
              <a:t>m</a:t>
            </a:r>
            <a:r>
              <a:rPr lang="en-US" sz="1400" baseline="-25000" dirty="0" smtClean="0">
                <a:solidFill>
                  <a:srgbClr val="262626"/>
                </a:solidFill>
                <a:latin typeface="Trebuchet MS"/>
                <a:cs typeface="Trebuchet MS"/>
              </a:rPr>
              <a:t>1/2 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  [ GeV ]</a:t>
            </a:r>
            <a:endParaRPr lang="en-GB" sz="1400" dirty="0"/>
          </a:p>
        </p:txBody>
      </p:sp>
      <p:sp>
        <p:nvSpPr>
          <p:cNvPr id="25" name="Rectangle 24"/>
          <p:cNvSpPr/>
          <p:nvPr/>
        </p:nvSpPr>
        <p:spPr>
          <a:xfrm>
            <a:off x="3382451" y="1413130"/>
            <a:ext cx="254484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MSUGRA with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tan</a:t>
            </a:r>
            <a:r>
              <a:rPr lang="en-US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= 40, </a:t>
            </a:r>
          </a:p>
          <a:p>
            <a:pPr algn="r"/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2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0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&lt; 5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TeV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, −3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2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0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&lt;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A</a:t>
            </a:r>
            <a:r>
              <a:rPr lang="en-US" sz="12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0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&lt; 3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2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0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µ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= ±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04638" y="1139834"/>
            <a:ext cx="1693384" cy="151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4800600" y="2283023"/>
            <a:ext cx="10310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Trebuchet MS"/>
                <a:cs typeface="Trebuchet MS"/>
              </a:rPr>
              <a:t>PMNS case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00600" y="4264223"/>
            <a:ext cx="9412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CKM case</a:t>
            </a:r>
            <a:endParaRPr lang="en-GB" sz="1400" dirty="0">
              <a:solidFill>
                <a:srgbClr val="D20202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237473" y="3039556"/>
            <a:ext cx="7001061" cy="382898"/>
            <a:chOff x="1237473" y="3039556"/>
            <a:chExt cx="7001061" cy="382898"/>
          </a:xfrm>
        </p:grpSpPr>
        <p:sp>
          <p:nvSpPr>
            <p:cNvPr id="29" name="Rectangle 28"/>
            <p:cNvSpPr/>
            <p:nvPr/>
          </p:nvSpPr>
          <p:spPr>
            <a:xfrm>
              <a:off x="1237473" y="3039556"/>
              <a:ext cx="4765355" cy="21711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lumOff val="25000"/>
                    <a:alpha val="66000"/>
                  </a:schemeClr>
                </a:gs>
                <a:gs pos="100000">
                  <a:schemeClr val="bg1">
                    <a:alpha val="66000"/>
                  </a:schemeClr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237473" y="3256668"/>
              <a:ext cx="4765355" cy="1588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0800000" flipV="1">
              <a:off x="6111378" y="3256668"/>
              <a:ext cx="474172" cy="1588"/>
            </a:xfrm>
            <a:prstGeom prst="straightConnector1">
              <a:avLst/>
            </a:prstGeom>
            <a:ln>
              <a:solidFill>
                <a:srgbClr val="18579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29400" y="3083900"/>
              <a:ext cx="1609134" cy="33855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rebuchet MS"/>
                  <a:cs typeface="Trebuchet MS"/>
                </a:rPr>
                <a:t>MEG 2009+2010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37473" y="3449548"/>
            <a:ext cx="7001060" cy="381618"/>
            <a:chOff x="1237473" y="3449548"/>
            <a:chExt cx="7001060" cy="381618"/>
          </a:xfrm>
        </p:grpSpPr>
        <p:cxnSp>
          <p:nvCxnSpPr>
            <p:cNvPr id="35" name="Straight Arrow Connector 34"/>
            <p:cNvCxnSpPr/>
            <p:nvPr/>
          </p:nvCxnSpPr>
          <p:spPr>
            <a:xfrm rot="10800000" flipV="1">
              <a:off x="6107051" y="3665380"/>
              <a:ext cx="474172" cy="1588"/>
            </a:xfrm>
            <a:prstGeom prst="straightConnector1">
              <a:avLst/>
            </a:prstGeom>
            <a:ln w="25400" cap="flat" cmpd="sng" algn="ctr">
              <a:solidFill>
                <a:srgbClr val="3F8DE2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629400" y="3492612"/>
              <a:ext cx="1609133" cy="338554"/>
            </a:xfrm>
            <a:prstGeom prst="rect">
              <a:avLst/>
            </a:prstGeom>
            <a:noFill/>
            <a:ln>
              <a:solidFill>
                <a:srgbClr val="A6A6A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cs typeface="Trebuchet MS"/>
                </a:rPr>
                <a:t>MEG 2009–2012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237473" y="3449548"/>
              <a:ext cx="4765355" cy="217112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25000"/>
                    <a:lumOff val="75000"/>
                    <a:alpha val="60000"/>
                  </a:schemeClr>
                </a:gs>
                <a:gs pos="100000">
                  <a:srgbClr val="FFFFFF">
                    <a:alpha val="60000"/>
                  </a:srgbClr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1237473" y="3666660"/>
              <a:ext cx="4765355" cy="1588"/>
            </a:xfrm>
            <a:prstGeom prst="line">
              <a:avLst/>
            </a:prstGeom>
            <a:ln w="190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6253431" y="1237534"/>
            <a:ext cx="289056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62626"/>
                </a:solidFill>
                <a:latin typeface="Trebuchet MS"/>
                <a:cs typeface="Trebuchet MS"/>
              </a:rPr>
              <a:t>Interpretation in terms of SUSY-GUT SO(10) MSUGRA models:</a:t>
            </a:r>
          </a:p>
          <a:p>
            <a:pPr marL="271463" indent="-271463">
              <a:spcBef>
                <a:spcPts val="600"/>
              </a:spcBef>
              <a:buFont typeface="Arial"/>
              <a:buChar char="•"/>
              <a:tabLst>
                <a:tab pos="271463" algn="l"/>
              </a:tabLst>
            </a:pP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CKM case: 	min. mixing</a:t>
            </a:r>
          </a:p>
          <a:p>
            <a:pPr marL="271463" indent="-271463">
              <a:spcBef>
                <a:spcPts val="0"/>
              </a:spcBef>
              <a:buFont typeface="Arial"/>
              <a:buChar char="•"/>
              <a:tabLst>
                <a:tab pos="271463" algn="l"/>
              </a:tabLst>
            </a:pPr>
            <a:r>
              <a:rPr lang="en-US" sz="1600" dirty="0" smtClean="0">
                <a:solidFill>
                  <a:srgbClr val="008000"/>
                </a:solidFill>
                <a:latin typeface="Trebuchet MS"/>
                <a:cs typeface="Trebuchet MS"/>
              </a:rPr>
              <a:t>PMNS case: 	max. mixing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64166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Neutrinoless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muon capture: </a:t>
            </a:r>
            <a:r>
              <a:rPr lang="en-US" sz="1800" i="1" dirty="0" smtClean="0">
                <a:solidFill>
                  <a:srgbClr val="262626"/>
                </a:solidFill>
                <a:latin typeface="Trebuchet MS"/>
                <a:cs typeface="Trebuchet MS"/>
              </a:rPr>
              <a:t>µ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srgbClr val="262626"/>
                </a:solidFill>
                <a:latin typeface="Symbol" charset="2"/>
                <a:cs typeface="Symbol" charset="2"/>
              </a:rPr>
              <a:t>®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e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conversion via recoil against nucleus: 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µ</a:t>
            </a:r>
            <a:r>
              <a:rPr lang="en-US" sz="1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N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®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sz="1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µ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6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Conversion</a:t>
            </a:r>
            <a:endParaRPr lang="en-US" sz="3600" b="1" i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594370" name="Object 2"/>
          <p:cNvGraphicFramePr>
            <a:graphicFrameLocks noChangeAspect="1"/>
          </p:cNvGraphicFramePr>
          <p:nvPr/>
        </p:nvGraphicFramePr>
        <p:xfrm>
          <a:off x="1828800" y="4518051"/>
          <a:ext cx="4773613" cy="706437"/>
        </p:xfrm>
        <a:graphic>
          <a:graphicData uri="http://schemas.openxmlformats.org/presentationml/2006/ole">
            <p:oleObj spid="_x0000_s1594370" name="Equation" r:id="rId3" imgW="3187700" imgH="469900" progId="Equation.DSMT4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381000" y="55742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Best current limit from SINDRUM-II (PSI): </a:t>
            </a:r>
            <a:r>
              <a:rPr lang="en-US" sz="1800" i="1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R</a:t>
            </a:r>
            <a:r>
              <a:rPr lang="en-US" sz="1800" i="1" baseline="-250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µe</a:t>
            </a:r>
            <a:r>
              <a:rPr lang="en-US" sz="18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(Au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)</a:t>
            </a:r>
            <a:r>
              <a:rPr lang="en-US" sz="1800" i="1" dirty="0" smtClean="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&lt; 7×10</a:t>
            </a:r>
            <a:r>
              <a:rPr lang="en-US" sz="1800" baseline="30000" dirty="0" smtClean="0">
                <a:solidFill>
                  <a:srgbClr val="262626"/>
                </a:solidFill>
                <a:latin typeface="Trebuchet MS"/>
                <a:cs typeface="Trebuchet MS"/>
              </a:rPr>
              <a:t>–13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(90% CL)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04617" y="5684790"/>
            <a:ext cx="1763183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SINDRUM-II EPJ C 47, 337 (2006)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4659339"/>
            <a:ext cx="1419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Observable:</a:t>
            </a:r>
            <a:endParaRPr lang="en-GB" dirty="0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6456890" y="2551548"/>
            <a:ext cx="475191" cy="7938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Line 57"/>
          <p:cNvSpPr>
            <a:spLocks noChangeShapeType="1"/>
          </p:cNvSpPr>
          <p:nvPr/>
        </p:nvSpPr>
        <p:spPr bwMode="auto">
          <a:xfrm flipV="1">
            <a:off x="6932081" y="2551548"/>
            <a:ext cx="675748" cy="0"/>
          </a:xfrm>
          <a:prstGeom prst="line">
            <a:avLst/>
          </a:prstGeom>
          <a:noFill/>
          <a:ln w="19050" cap="flat" cmpd="sng" algn="ctr">
            <a:solidFill>
              <a:srgbClr val="D20202"/>
            </a:solidFill>
            <a:prstDash val="sysDash"/>
            <a:round/>
            <a:headEnd type="none" w="med" len="med"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8" name="Object 38"/>
          <p:cNvGraphicFramePr>
            <a:graphicFrameLocks noChangeAspect="1"/>
          </p:cNvGraphicFramePr>
          <p:nvPr/>
        </p:nvGraphicFramePr>
        <p:xfrm>
          <a:off x="5699654" y="2531971"/>
          <a:ext cx="263525" cy="296862"/>
        </p:xfrm>
        <a:graphic>
          <a:graphicData uri="http://schemas.openxmlformats.org/presentationml/2006/ole">
            <p:oleObj spid="_x0000_s1594371" name="Equation" r:id="rId4" imgW="203040" imgH="228600" progId="Equation.DSMT4">
              <p:embed/>
            </p:oleObj>
          </a:graphicData>
        </a:graphic>
      </p:graphicFrame>
      <p:sp>
        <p:nvSpPr>
          <p:cNvPr id="19" name="Line 40"/>
          <p:cNvSpPr>
            <a:spLocks noChangeShapeType="1"/>
          </p:cNvSpPr>
          <p:nvPr/>
        </p:nvSpPr>
        <p:spPr bwMode="auto">
          <a:xfrm>
            <a:off x="5882216" y="2559486"/>
            <a:ext cx="2889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Line 43"/>
          <p:cNvSpPr>
            <a:spLocks noChangeShapeType="1"/>
          </p:cNvSpPr>
          <p:nvPr/>
        </p:nvSpPr>
        <p:spPr bwMode="auto">
          <a:xfrm>
            <a:off x="7826904" y="2559486"/>
            <a:ext cx="288925" cy="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" name="Object 44"/>
          <p:cNvGraphicFramePr>
            <a:graphicFrameLocks noChangeAspect="1"/>
          </p:cNvGraphicFramePr>
          <p:nvPr/>
        </p:nvGraphicFramePr>
        <p:xfrm>
          <a:off x="8330141" y="2535146"/>
          <a:ext cx="247650" cy="263525"/>
        </p:xfrm>
        <a:graphic>
          <a:graphicData uri="http://schemas.openxmlformats.org/presentationml/2006/ole">
            <p:oleObj spid="_x0000_s1594372" name="Equation" r:id="rId5" imgW="190440" imgH="203040" progId="Equation.DSMT4">
              <p:embed/>
            </p:oleObj>
          </a:graphicData>
        </a:graphic>
      </p:graphicFrame>
      <p:sp>
        <p:nvSpPr>
          <p:cNvPr id="27" name="Arc 49"/>
          <p:cNvSpPr>
            <a:spLocks/>
          </p:cNvSpPr>
          <p:nvPr/>
        </p:nvSpPr>
        <p:spPr bwMode="auto">
          <a:xfrm rot="16200000">
            <a:off x="6464035" y="1984017"/>
            <a:ext cx="563562" cy="5778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8" name="Arc 51"/>
          <p:cNvSpPr>
            <a:spLocks/>
          </p:cNvSpPr>
          <p:nvPr/>
        </p:nvSpPr>
        <p:spPr bwMode="auto">
          <a:xfrm rot="5400000" flipH="1">
            <a:off x="7040297" y="1985605"/>
            <a:ext cx="561975" cy="5730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" name="Freeform 52"/>
          <p:cNvSpPr>
            <a:spLocks/>
          </p:cNvSpPr>
          <p:nvPr/>
        </p:nvSpPr>
        <p:spPr bwMode="auto">
          <a:xfrm rot="16200000" flipH="1">
            <a:off x="6790187" y="2832552"/>
            <a:ext cx="634565" cy="72561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192" y="0"/>
              </a:cxn>
              <a:cxn ang="0">
                <a:pos x="384" y="192"/>
              </a:cxn>
              <a:cxn ang="0">
                <a:pos x="576" y="0"/>
              </a:cxn>
              <a:cxn ang="0">
                <a:pos x="768" y="192"/>
              </a:cxn>
              <a:cxn ang="0">
                <a:pos x="960" y="0"/>
              </a:cxn>
              <a:cxn ang="0">
                <a:pos x="1152" y="192"/>
              </a:cxn>
              <a:cxn ang="0">
                <a:pos x="1344" y="0"/>
              </a:cxn>
              <a:cxn ang="0">
                <a:pos x="1536" y="192"/>
              </a:cxn>
              <a:cxn ang="0">
                <a:pos x="1728" y="0"/>
              </a:cxn>
              <a:cxn ang="0">
                <a:pos x="1920" y="192"/>
              </a:cxn>
              <a:cxn ang="0">
                <a:pos x="2112" y="0"/>
              </a:cxn>
              <a:cxn ang="0">
                <a:pos x="2304" y="192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Oval 55"/>
          <p:cNvSpPr>
            <a:spLocks noChangeArrowheads="1"/>
          </p:cNvSpPr>
          <p:nvPr/>
        </p:nvSpPr>
        <p:spPr bwMode="auto">
          <a:xfrm>
            <a:off x="7569729" y="2521386"/>
            <a:ext cx="71437" cy="71437"/>
          </a:xfrm>
          <a:prstGeom prst="ellipse">
            <a:avLst/>
          </a:prstGeom>
          <a:solidFill>
            <a:srgbClr val="D20202"/>
          </a:solidFill>
          <a:ln w="19050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4" name="Oval 54"/>
          <p:cNvSpPr>
            <a:spLocks noChangeArrowheads="1"/>
          </p:cNvSpPr>
          <p:nvPr/>
        </p:nvSpPr>
        <p:spPr bwMode="auto">
          <a:xfrm>
            <a:off x="6420379" y="2518211"/>
            <a:ext cx="71437" cy="71437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5079999" y="1849874"/>
            <a:ext cx="1185333" cy="309958"/>
          </a:xfrm>
          <a:prstGeom prst="rect">
            <a:avLst/>
          </a:prstGeom>
          <a:solidFill>
            <a:srgbClr val="BDFF03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/>
              <a:t>ex.: SUSY</a:t>
            </a:r>
            <a:r>
              <a:rPr lang="en-US" sz="1400" baseline="30000" dirty="0" smtClean="0"/>
              <a:t>(</a:t>
            </a:r>
            <a:r>
              <a:rPr lang="en-US" sz="1400" dirty="0" smtClean="0"/>
              <a:t>*</a:t>
            </a:r>
            <a:r>
              <a:rPr lang="en-US" sz="1400" baseline="30000" dirty="0" smtClean="0"/>
              <a:t>)</a:t>
            </a:r>
            <a:endParaRPr lang="en-US" sz="1400" baseline="30000" dirty="0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V="1">
            <a:off x="5685366" y="3179762"/>
            <a:ext cx="2787649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6142567" y="3186112"/>
            <a:ext cx="2889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594378" name="Object 10"/>
          <p:cNvGraphicFramePr>
            <a:graphicFrameLocks noChangeAspect="1"/>
          </p:cNvGraphicFramePr>
          <p:nvPr/>
        </p:nvGraphicFramePr>
        <p:xfrm>
          <a:off x="5685367" y="3228976"/>
          <a:ext cx="163513" cy="230187"/>
        </p:xfrm>
        <a:graphic>
          <a:graphicData uri="http://schemas.openxmlformats.org/presentationml/2006/ole">
            <p:oleObj spid="_x0000_s1594378" name="Equation" r:id="rId6" imgW="127000" imgH="177800" progId="Equation.DSMT4">
              <p:embed/>
            </p:oleObj>
          </a:graphicData>
        </a:graphic>
      </p:graphicFrame>
      <p:graphicFrame>
        <p:nvGraphicFramePr>
          <p:cNvPr id="1594379" name="Object 11"/>
          <p:cNvGraphicFramePr>
            <a:graphicFrameLocks noChangeAspect="1"/>
          </p:cNvGraphicFramePr>
          <p:nvPr/>
        </p:nvGraphicFramePr>
        <p:xfrm>
          <a:off x="8341254" y="3230563"/>
          <a:ext cx="163513" cy="230187"/>
        </p:xfrm>
        <a:graphic>
          <a:graphicData uri="http://schemas.openxmlformats.org/presentationml/2006/ole">
            <p:oleObj spid="_x0000_s1594379" name="Equation" r:id="rId7" imgW="127000" imgH="177800" progId="Equation.DSMT4">
              <p:embed/>
            </p:oleObj>
          </a:graphicData>
        </a:graphic>
      </p:graphicFrame>
      <p:graphicFrame>
        <p:nvGraphicFramePr>
          <p:cNvPr id="1594380" name="Object 12"/>
          <p:cNvGraphicFramePr>
            <a:graphicFrameLocks noChangeAspect="1"/>
          </p:cNvGraphicFramePr>
          <p:nvPr/>
        </p:nvGraphicFramePr>
        <p:xfrm>
          <a:off x="6932081" y="1633010"/>
          <a:ext cx="265113" cy="314325"/>
        </p:xfrm>
        <a:graphic>
          <a:graphicData uri="http://schemas.openxmlformats.org/presentationml/2006/ole">
            <p:oleObj spid="_x0000_s1594380" name="Equation" r:id="rId8" imgW="203200" imgH="241300" progId="Equation.DSMT4">
              <p:embed/>
            </p:oleObj>
          </a:graphicData>
        </a:graphic>
      </p:graphicFrame>
      <p:graphicFrame>
        <p:nvGraphicFramePr>
          <p:cNvPr id="1594381" name="Object 13"/>
          <p:cNvGraphicFramePr>
            <a:graphicFrameLocks noChangeAspect="1"/>
          </p:cNvGraphicFramePr>
          <p:nvPr/>
        </p:nvGraphicFramePr>
        <p:xfrm>
          <a:off x="6607705" y="2271712"/>
          <a:ext cx="182562" cy="263525"/>
        </p:xfrm>
        <a:graphic>
          <a:graphicData uri="http://schemas.openxmlformats.org/presentationml/2006/ole">
            <p:oleObj spid="_x0000_s1594381" name="Equation" r:id="rId9" imgW="139700" imgH="203200" progId="Equation.DSMT4">
              <p:embed/>
            </p:oleObj>
          </a:graphicData>
        </a:graphic>
      </p:graphicFrame>
      <p:graphicFrame>
        <p:nvGraphicFramePr>
          <p:cNvPr id="1594382" name="Object 14"/>
          <p:cNvGraphicFramePr>
            <a:graphicFrameLocks noChangeAspect="1"/>
          </p:cNvGraphicFramePr>
          <p:nvPr/>
        </p:nvGraphicFramePr>
        <p:xfrm>
          <a:off x="7222067" y="2271712"/>
          <a:ext cx="165100" cy="247650"/>
        </p:xfrm>
        <a:graphic>
          <a:graphicData uri="http://schemas.openxmlformats.org/presentationml/2006/ole">
            <p:oleObj spid="_x0000_s1594382" name="Equation" r:id="rId10" imgW="127000" imgH="190500" progId="Equation.DSMT4">
              <p:embed/>
            </p:oleObj>
          </a:graphicData>
        </a:graphic>
      </p:graphicFrame>
      <p:sp>
        <p:nvSpPr>
          <p:cNvPr id="46" name="Line 57"/>
          <p:cNvSpPr>
            <a:spLocks noChangeShapeType="1"/>
          </p:cNvSpPr>
          <p:nvPr/>
        </p:nvSpPr>
        <p:spPr bwMode="auto">
          <a:xfrm>
            <a:off x="7607829" y="2551548"/>
            <a:ext cx="865186" cy="7938"/>
          </a:xfrm>
          <a:prstGeom prst="line">
            <a:avLst/>
          </a:prstGeom>
          <a:noFill/>
          <a:ln w="19050">
            <a:solidFill>
              <a:srgbClr val="D20202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5685366" y="2551548"/>
            <a:ext cx="746126" cy="142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Oval 53"/>
          <p:cNvSpPr>
            <a:spLocks noChangeArrowheads="1"/>
          </p:cNvSpPr>
          <p:nvPr/>
        </p:nvSpPr>
        <p:spPr bwMode="auto">
          <a:xfrm>
            <a:off x="7087659" y="2515657"/>
            <a:ext cx="71438" cy="71438"/>
          </a:xfrm>
          <a:prstGeom prst="ellipse">
            <a:avLst/>
          </a:pr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9" name="Oval 53"/>
          <p:cNvSpPr>
            <a:spLocks noChangeArrowheads="1"/>
          </p:cNvSpPr>
          <p:nvPr/>
        </p:nvSpPr>
        <p:spPr bwMode="auto">
          <a:xfrm>
            <a:off x="7077076" y="3154887"/>
            <a:ext cx="71438" cy="71438"/>
          </a:xfrm>
          <a:prstGeom prst="ellipse">
            <a:avLst/>
          </a:pr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594383" name="Object 15"/>
          <p:cNvGraphicFramePr>
            <a:graphicFrameLocks noChangeAspect="1"/>
          </p:cNvGraphicFramePr>
          <p:nvPr/>
        </p:nvGraphicFramePr>
        <p:xfrm>
          <a:off x="7212012" y="2764274"/>
          <a:ext cx="179388" cy="214312"/>
        </p:xfrm>
        <a:graphic>
          <a:graphicData uri="http://schemas.openxmlformats.org/presentationml/2006/ole">
            <p:oleObj spid="_x0000_s1594383" name="Equation" r:id="rId11" imgW="139700" imgH="165100" progId="Equation.DSMT4">
              <p:embed/>
            </p:oleObj>
          </a:graphicData>
        </a:graphic>
      </p:graphicFrame>
      <p:sp>
        <p:nvSpPr>
          <p:cNvPr id="53" name="Rectangle 52"/>
          <p:cNvSpPr/>
          <p:nvPr/>
        </p:nvSpPr>
        <p:spPr>
          <a:xfrm>
            <a:off x="381000" y="1752600"/>
            <a:ext cx="49530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Principle: </a:t>
            </a:r>
          </a:p>
          <a:p>
            <a:pPr marL="427038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Stopped muon captured by atom</a:t>
            </a:r>
          </a:p>
          <a:p>
            <a:pPr marL="427038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There: </a:t>
            </a:r>
            <a:r>
              <a:rPr lang="en-US" sz="1400" b="1" dirty="0" smtClean="0">
                <a:solidFill>
                  <a:srgbClr val="7F7F7F"/>
                </a:solidFill>
                <a:latin typeface="Trebuchet MS"/>
                <a:cs typeface="Trebuchet MS"/>
              </a:rPr>
              <a:t>decay 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or </a:t>
            </a:r>
            <a:r>
              <a:rPr lang="en-US" sz="1400" b="1" dirty="0" smtClean="0">
                <a:solidFill>
                  <a:srgbClr val="7F7F7F"/>
                </a:solidFill>
                <a:latin typeface="Trebuchet MS"/>
                <a:cs typeface="Trebuchet MS"/>
              </a:rPr>
              <a:t>capture</a:t>
            </a:r>
            <a:r>
              <a:rPr lang="en-US" sz="1400" b="1" i="1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or </a:t>
            </a:r>
            <a:r>
              <a:rPr lang="en-US" sz="1400" b="1" i="1" dirty="0" smtClean="0">
                <a:solidFill>
                  <a:srgbClr val="7F7F7F"/>
                </a:solidFill>
                <a:latin typeface="Trebuchet MS"/>
                <a:cs typeface="Trebuchet MS"/>
              </a:rPr>
              <a:t>µ</a:t>
            </a:r>
            <a:r>
              <a:rPr lang="en-US" sz="1400" b="1" dirty="0" smtClean="0">
                <a:solidFill>
                  <a:srgbClr val="7F7F7F"/>
                </a:solidFill>
                <a:latin typeface="Trebuchet MS"/>
                <a:cs typeface="Trebuchet MS"/>
              </a:rPr>
              <a:t>—</a:t>
            </a:r>
            <a:r>
              <a:rPr lang="en-US" sz="1400" b="1" i="1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e</a:t>
            </a:r>
            <a:r>
              <a:rPr lang="en-US" sz="1400" b="1" dirty="0" smtClean="0">
                <a:solidFill>
                  <a:srgbClr val="7F7F7F"/>
                </a:solidFill>
                <a:latin typeface="Trebuchet MS"/>
                <a:cs typeface="Trebuchet MS"/>
              </a:rPr>
              <a:t> conversion</a:t>
            </a:r>
          </a:p>
          <a:p>
            <a:pPr marL="427038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Conversion gives single </a:t>
            </a:r>
            <a:r>
              <a:rPr lang="en-US" sz="14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monoenergetic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 electron       </a:t>
            </a:r>
            <a:r>
              <a:rPr lang="en-US" sz="1100" dirty="0" smtClean="0">
                <a:solidFill>
                  <a:srgbClr val="7F7F7F"/>
                </a:solidFill>
                <a:latin typeface="Trebuchet MS"/>
                <a:cs typeface="Trebuchet MS"/>
              </a:rPr>
              <a:t>(104.96 </a:t>
            </a:r>
            <a:r>
              <a:rPr lang="en-US" sz="11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MeV</a:t>
            </a:r>
            <a:r>
              <a:rPr lang="en-US" sz="1100" dirty="0" smtClean="0">
                <a:solidFill>
                  <a:srgbClr val="7F7F7F"/>
                </a:solidFill>
                <a:latin typeface="Trebuchet MS"/>
                <a:cs typeface="Trebuchet MS"/>
              </a:rPr>
              <a:t> for Al, 95.56 </a:t>
            </a:r>
            <a:r>
              <a:rPr lang="en-US" sz="11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MeV</a:t>
            </a:r>
            <a:r>
              <a:rPr lang="en-US" sz="1100" dirty="0" smtClean="0">
                <a:solidFill>
                  <a:srgbClr val="7F7F7F"/>
                </a:solidFill>
                <a:latin typeface="Trebuchet MS"/>
                <a:cs typeface="Trebuchet MS"/>
              </a:rPr>
              <a:t> for Au)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81000" y="3593068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Trebuchet MS"/>
                <a:cs typeface="Trebuchet MS"/>
              </a:rPr>
              <a:t>Simplicity and distinctive signature (</a:t>
            </a:r>
            <a:r>
              <a:rPr lang="en-US" sz="1800" b="1" dirty="0" smtClean="0">
                <a:latin typeface="Trebuchet MS"/>
                <a:cs typeface="Trebuchet MS"/>
              </a:rPr>
              <a:t>very low background </a:t>
            </a:r>
            <a:r>
              <a:rPr lang="en-US" sz="1800" b="1" i="1" dirty="0" err="1" smtClean="0">
                <a:latin typeface="Trebuchet MS"/>
                <a:cs typeface="Trebuchet MS"/>
              </a:rPr>
              <a:t>e</a:t>
            </a:r>
            <a:r>
              <a:rPr lang="en-US" sz="1800" b="1" dirty="0" smtClean="0">
                <a:latin typeface="Trebuchet MS"/>
                <a:cs typeface="Trebuchet MS"/>
              </a:rPr>
              <a:t> rate at 105 </a:t>
            </a:r>
            <a:r>
              <a:rPr lang="en-US" sz="1800" b="1" dirty="0" err="1" smtClean="0">
                <a:latin typeface="Trebuchet MS"/>
                <a:cs typeface="Trebuchet MS"/>
              </a:rPr>
              <a:t>MeV</a:t>
            </a:r>
            <a:r>
              <a:rPr lang="en-US" sz="1800" dirty="0" smtClean="0">
                <a:latin typeface="Trebuchet MS"/>
                <a:cs typeface="Trebuchet MS"/>
              </a:rPr>
              <a:t>) allows extremely high rates and thus very sensitive measurement</a:t>
            </a:r>
            <a:endParaRPr lang="en-GB" dirty="0"/>
          </a:p>
        </p:txBody>
      </p:sp>
      <p:graphicFrame>
        <p:nvGraphicFramePr>
          <p:cNvPr id="1594386" name="Object 18"/>
          <p:cNvGraphicFramePr>
            <a:graphicFrameLocks noChangeAspect="1"/>
          </p:cNvGraphicFramePr>
          <p:nvPr/>
        </p:nvGraphicFramePr>
        <p:xfrm>
          <a:off x="6747932" y="2417234"/>
          <a:ext cx="265112" cy="261937"/>
        </p:xfrm>
        <a:graphic>
          <a:graphicData uri="http://schemas.openxmlformats.org/presentationml/2006/ole">
            <p:oleObj spid="_x0000_s1594386" name="Equation" r:id="rId12" imgW="126720" imgH="126720" progId="Equation.DSMT4">
              <p:embed/>
            </p:oleObj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106177" y="4553509"/>
            <a:ext cx="1961623" cy="646331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Dependence on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can be exploited to distinguish NP models after discovery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03490" y="3180092"/>
            <a:ext cx="636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</a:rPr>
              <a:t>~ </a:t>
            </a:r>
            <a:r>
              <a:rPr lang="en-GB" sz="1200" dirty="0" err="1" smtClean="0">
                <a:solidFill>
                  <a:srgbClr val="7F7F7F"/>
                </a:solidFill>
                <a:latin typeface="Symbol" charset="2"/>
                <a:cs typeface="Symbol" charset="2"/>
              </a:rPr>
              <a:t>a</a:t>
            </a:r>
            <a:r>
              <a:rPr lang="en-GB" sz="1200" baseline="-25000" dirty="0" err="1" smtClean="0">
                <a:solidFill>
                  <a:srgbClr val="7F7F7F"/>
                </a:solidFill>
              </a:rPr>
              <a:t>QED</a:t>
            </a:r>
            <a:endParaRPr lang="en-GB" sz="1200" dirty="0">
              <a:solidFill>
                <a:srgbClr val="7F7F7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1" y="6306979"/>
            <a:ext cx="906780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-GB" sz="1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Also: possible enhanced sensitivity to SUSY Higgs exchange compared to </a:t>
            </a:r>
            <a:r>
              <a:rPr lang="en-GB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µ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®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GB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(Kitano </a:t>
            </a:r>
            <a:r>
              <a:rPr lang="en-GB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al.,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hep-ph/0308021)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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 use to discriminate between models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64166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A muon converts to en electron while recoiling against a nucleus: 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µ</a:t>
            </a:r>
            <a:r>
              <a:rPr lang="en-US" sz="1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N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®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sz="1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µ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36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Conversion</a:t>
            </a:r>
            <a:endParaRPr lang="en-US" sz="3600" b="1" i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594370" name="Object 2"/>
          <p:cNvGraphicFramePr>
            <a:graphicFrameLocks noChangeAspect="1"/>
          </p:cNvGraphicFramePr>
          <p:nvPr/>
        </p:nvGraphicFramePr>
        <p:xfrm>
          <a:off x="1828800" y="4392638"/>
          <a:ext cx="4773613" cy="706437"/>
        </p:xfrm>
        <a:graphic>
          <a:graphicData uri="http://schemas.openxmlformats.org/presentationml/2006/ole">
            <p:oleObj spid="_x0000_s1625090" name="Equation" r:id="rId3" imgW="3187700" imgH="469900" progId="Equation.DSMT4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381000" y="55742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Best current limit from SINDRUM-II (PSI): </a:t>
            </a:r>
            <a:r>
              <a:rPr lang="en-US" sz="1800" i="1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R</a:t>
            </a:r>
            <a:r>
              <a:rPr lang="en-US" sz="1800" i="1" baseline="-250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µe</a:t>
            </a:r>
            <a:r>
              <a:rPr lang="en-US" sz="18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(Au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)</a:t>
            </a:r>
            <a:r>
              <a:rPr lang="en-US" sz="1800" i="1" dirty="0" smtClean="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&lt; 7×10</a:t>
            </a:r>
            <a:r>
              <a:rPr lang="en-US" sz="1800" baseline="30000" dirty="0" smtClean="0">
                <a:solidFill>
                  <a:srgbClr val="262626"/>
                </a:solidFill>
                <a:latin typeface="Trebuchet MS"/>
                <a:cs typeface="Trebuchet MS"/>
              </a:rPr>
              <a:t>–13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srgbClr val="262626"/>
                </a:solidFill>
                <a:latin typeface="Trebuchet MS"/>
                <a:cs typeface="Trebuchet MS"/>
              </a:rPr>
              <a:t>(90% CL)</a:t>
            </a:r>
            <a:endParaRPr lang="en-US" sz="1400" i="1" baseline="300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4617" y="5684790"/>
            <a:ext cx="1763183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SINDRUM-II EPJ C 47, 337 (2006)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4544509"/>
            <a:ext cx="1419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Observable:</a:t>
            </a:r>
            <a:endParaRPr lang="en-GB" dirty="0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6456890" y="2438306"/>
            <a:ext cx="608013" cy="635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Line 57"/>
          <p:cNvSpPr>
            <a:spLocks noChangeShapeType="1"/>
          </p:cNvSpPr>
          <p:nvPr/>
        </p:nvSpPr>
        <p:spPr bwMode="auto">
          <a:xfrm>
            <a:off x="7071254" y="2436718"/>
            <a:ext cx="536575" cy="0"/>
          </a:xfrm>
          <a:prstGeom prst="line">
            <a:avLst/>
          </a:prstGeom>
          <a:noFill/>
          <a:ln w="19050" cap="flat" cmpd="sng" algn="ctr">
            <a:solidFill>
              <a:srgbClr val="D20202"/>
            </a:solidFill>
            <a:prstDash val="sysDash"/>
            <a:round/>
            <a:headEnd type="none" w="med" len="med"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8" name="Object 38"/>
          <p:cNvGraphicFramePr>
            <a:graphicFrameLocks noChangeAspect="1"/>
          </p:cNvGraphicFramePr>
          <p:nvPr/>
        </p:nvGraphicFramePr>
        <p:xfrm>
          <a:off x="5699654" y="2417141"/>
          <a:ext cx="263525" cy="296862"/>
        </p:xfrm>
        <a:graphic>
          <a:graphicData uri="http://schemas.openxmlformats.org/presentationml/2006/ole">
            <p:oleObj spid="_x0000_s1625091" name="Equation" r:id="rId4" imgW="203040" imgH="228600" progId="Equation.DSMT4">
              <p:embed/>
            </p:oleObj>
          </a:graphicData>
        </a:graphic>
      </p:graphicFrame>
      <p:sp>
        <p:nvSpPr>
          <p:cNvPr id="19" name="Line 40"/>
          <p:cNvSpPr>
            <a:spLocks noChangeShapeType="1"/>
          </p:cNvSpPr>
          <p:nvPr/>
        </p:nvSpPr>
        <p:spPr bwMode="auto">
          <a:xfrm>
            <a:off x="5882216" y="2444656"/>
            <a:ext cx="2889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Line 43"/>
          <p:cNvSpPr>
            <a:spLocks noChangeShapeType="1"/>
          </p:cNvSpPr>
          <p:nvPr/>
        </p:nvSpPr>
        <p:spPr bwMode="auto">
          <a:xfrm>
            <a:off x="7826904" y="2444656"/>
            <a:ext cx="288925" cy="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" name="Object 44"/>
          <p:cNvGraphicFramePr>
            <a:graphicFrameLocks noChangeAspect="1"/>
          </p:cNvGraphicFramePr>
          <p:nvPr/>
        </p:nvGraphicFramePr>
        <p:xfrm>
          <a:off x="8330141" y="2420316"/>
          <a:ext cx="247650" cy="263525"/>
        </p:xfrm>
        <a:graphic>
          <a:graphicData uri="http://schemas.openxmlformats.org/presentationml/2006/ole">
            <p:oleObj spid="_x0000_s1625092" name="Equation" r:id="rId5" imgW="190440" imgH="203040" progId="Equation.DSMT4">
              <p:embed/>
            </p:oleObj>
          </a:graphicData>
        </a:graphic>
      </p:graphicFrame>
      <p:sp>
        <p:nvSpPr>
          <p:cNvPr id="27" name="Arc 49"/>
          <p:cNvSpPr>
            <a:spLocks/>
          </p:cNvSpPr>
          <p:nvPr/>
        </p:nvSpPr>
        <p:spPr bwMode="auto">
          <a:xfrm rot="16200000">
            <a:off x="6464035" y="1869187"/>
            <a:ext cx="563562" cy="5778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8" name="Arc 51"/>
          <p:cNvSpPr>
            <a:spLocks/>
          </p:cNvSpPr>
          <p:nvPr/>
        </p:nvSpPr>
        <p:spPr bwMode="auto">
          <a:xfrm rot="5400000" flipH="1">
            <a:off x="7040297" y="1870775"/>
            <a:ext cx="561975" cy="5730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" name="Freeform 52"/>
          <p:cNvSpPr>
            <a:spLocks/>
          </p:cNvSpPr>
          <p:nvPr/>
        </p:nvSpPr>
        <p:spPr bwMode="auto">
          <a:xfrm rot="16200000" flipH="1">
            <a:off x="6711342" y="2717722"/>
            <a:ext cx="634565" cy="72561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192" y="0"/>
              </a:cxn>
              <a:cxn ang="0">
                <a:pos x="384" y="192"/>
              </a:cxn>
              <a:cxn ang="0">
                <a:pos x="576" y="0"/>
              </a:cxn>
              <a:cxn ang="0">
                <a:pos x="768" y="192"/>
              </a:cxn>
              <a:cxn ang="0">
                <a:pos x="960" y="0"/>
              </a:cxn>
              <a:cxn ang="0">
                <a:pos x="1152" y="192"/>
              </a:cxn>
              <a:cxn ang="0">
                <a:pos x="1344" y="0"/>
              </a:cxn>
              <a:cxn ang="0">
                <a:pos x="1536" y="192"/>
              </a:cxn>
              <a:cxn ang="0">
                <a:pos x="1728" y="0"/>
              </a:cxn>
              <a:cxn ang="0">
                <a:pos x="1920" y="192"/>
              </a:cxn>
              <a:cxn ang="0">
                <a:pos x="2112" y="0"/>
              </a:cxn>
              <a:cxn ang="0">
                <a:pos x="2304" y="192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Oval 53"/>
          <p:cNvSpPr>
            <a:spLocks noChangeArrowheads="1"/>
          </p:cNvSpPr>
          <p:nvPr/>
        </p:nvSpPr>
        <p:spPr bwMode="auto">
          <a:xfrm>
            <a:off x="6999816" y="1842993"/>
            <a:ext cx="71438" cy="71438"/>
          </a:xfrm>
          <a:prstGeom prst="ellipse">
            <a:avLst/>
          </a:prstGeom>
          <a:solidFill>
            <a:srgbClr val="D20202"/>
          </a:solidFill>
          <a:ln w="3175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3" name="Oval 55"/>
          <p:cNvSpPr>
            <a:spLocks noChangeArrowheads="1"/>
          </p:cNvSpPr>
          <p:nvPr/>
        </p:nvSpPr>
        <p:spPr bwMode="auto">
          <a:xfrm>
            <a:off x="7569729" y="2406556"/>
            <a:ext cx="71437" cy="71437"/>
          </a:xfrm>
          <a:prstGeom prst="ellipse">
            <a:avLst/>
          </a:prstGeom>
          <a:solidFill>
            <a:srgbClr val="D20202"/>
          </a:solidFill>
          <a:ln w="19050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4" name="Oval 54"/>
          <p:cNvSpPr>
            <a:spLocks noChangeArrowheads="1"/>
          </p:cNvSpPr>
          <p:nvPr/>
        </p:nvSpPr>
        <p:spPr bwMode="auto">
          <a:xfrm>
            <a:off x="6420379" y="2403381"/>
            <a:ext cx="71437" cy="71437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5080000" y="1735044"/>
            <a:ext cx="1094846" cy="309958"/>
          </a:xfrm>
          <a:prstGeom prst="rect">
            <a:avLst/>
          </a:prstGeom>
          <a:solidFill>
            <a:srgbClr val="BDFF03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/>
              <a:t>ex.: SUSY</a:t>
            </a:r>
            <a:endParaRPr lang="en-US" sz="1400" dirty="0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V="1">
            <a:off x="5685366" y="3064932"/>
            <a:ext cx="2787649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6142567" y="3071282"/>
            <a:ext cx="2889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594378" name="Object 10"/>
          <p:cNvGraphicFramePr>
            <a:graphicFrameLocks noChangeAspect="1"/>
          </p:cNvGraphicFramePr>
          <p:nvPr/>
        </p:nvGraphicFramePr>
        <p:xfrm>
          <a:off x="5685367" y="3114146"/>
          <a:ext cx="163513" cy="230187"/>
        </p:xfrm>
        <a:graphic>
          <a:graphicData uri="http://schemas.openxmlformats.org/presentationml/2006/ole">
            <p:oleObj spid="_x0000_s1625093" name="Equation" r:id="rId6" imgW="127000" imgH="177800" progId="Equation.DSMT4">
              <p:embed/>
            </p:oleObj>
          </a:graphicData>
        </a:graphic>
      </p:graphicFrame>
      <p:graphicFrame>
        <p:nvGraphicFramePr>
          <p:cNvPr id="1594379" name="Object 11"/>
          <p:cNvGraphicFramePr>
            <a:graphicFrameLocks noChangeAspect="1"/>
          </p:cNvGraphicFramePr>
          <p:nvPr/>
        </p:nvGraphicFramePr>
        <p:xfrm>
          <a:off x="8341254" y="3115733"/>
          <a:ext cx="163513" cy="230187"/>
        </p:xfrm>
        <a:graphic>
          <a:graphicData uri="http://schemas.openxmlformats.org/presentationml/2006/ole">
            <p:oleObj spid="_x0000_s1625094" name="Equation" r:id="rId7" imgW="127000" imgH="177800" progId="Equation.DSMT4">
              <p:embed/>
            </p:oleObj>
          </a:graphicData>
        </a:graphic>
      </p:graphicFrame>
      <p:graphicFrame>
        <p:nvGraphicFramePr>
          <p:cNvPr id="1594380" name="Object 12"/>
          <p:cNvGraphicFramePr>
            <a:graphicFrameLocks noChangeAspect="1"/>
          </p:cNvGraphicFramePr>
          <p:nvPr/>
        </p:nvGraphicFramePr>
        <p:xfrm>
          <a:off x="7304617" y="1571095"/>
          <a:ext cx="265113" cy="314325"/>
        </p:xfrm>
        <a:graphic>
          <a:graphicData uri="http://schemas.openxmlformats.org/presentationml/2006/ole">
            <p:oleObj spid="_x0000_s1625095" name="Equation" r:id="rId8" imgW="203200" imgH="241300" progId="Equation.DSMT4">
              <p:embed/>
            </p:oleObj>
          </a:graphicData>
        </a:graphic>
      </p:graphicFrame>
      <p:graphicFrame>
        <p:nvGraphicFramePr>
          <p:cNvPr id="1594381" name="Object 13"/>
          <p:cNvGraphicFramePr>
            <a:graphicFrameLocks noChangeAspect="1"/>
          </p:cNvGraphicFramePr>
          <p:nvPr/>
        </p:nvGraphicFramePr>
        <p:xfrm>
          <a:off x="6607705" y="2156882"/>
          <a:ext cx="182562" cy="263525"/>
        </p:xfrm>
        <a:graphic>
          <a:graphicData uri="http://schemas.openxmlformats.org/presentationml/2006/ole">
            <p:oleObj spid="_x0000_s1625096" name="Equation" r:id="rId9" imgW="139700" imgH="203200" progId="Equation.DSMT4">
              <p:embed/>
            </p:oleObj>
          </a:graphicData>
        </a:graphic>
      </p:graphicFrame>
      <p:graphicFrame>
        <p:nvGraphicFramePr>
          <p:cNvPr id="1594382" name="Object 14"/>
          <p:cNvGraphicFramePr>
            <a:graphicFrameLocks noChangeAspect="1"/>
          </p:cNvGraphicFramePr>
          <p:nvPr/>
        </p:nvGraphicFramePr>
        <p:xfrm>
          <a:off x="7222067" y="2156882"/>
          <a:ext cx="165100" cy="247650"/>
        </p:xfrm>
        <a:graphic>
          <a:graphicData uri="http://schemas.openxmlformats.org/presentationml/2006/ole">
            <p:oleObj spid="_x0000_s1625097" name="Equation" r:id="rId10" imgW="127000" imgH="190500" progId="Equation.DSMT4">
              <p:embed/>
            </p:oleObj>
          </a:graphicData>
        </a:graphic>
      </p:graphicFrame>
      <p:sp>
        <p:nvSpPr>
          <p:cNvPr id="46" name="Line 57"/>
          <p:cNvSpPr>
            <a:spLocks noChangeShapeType="1"/>
          </p:cNvSpPr>
          <p:nvPr/>
        </p:nvSpPr>
        <p:spPr bwMode="auto">
          <a:xfrm>
            <a:off x="7607829" y="2436718"/>
            <a:ext cx="865186" cy="7938"/>
          </a:xfrm>
          <a:prstGeom prst="line">
            <a:avLst/>
          </a:prstGeom>
          <a:noFill/>
          <a:ln w="19050">
            <a:solidFill>
              <a:srgbClr val="D20202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5685366" y="2436718"/>
            <a:ext cx="746126" cy="142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Oval 53"/>
          <p:cNvSpPr>
            <a:spLocks noChangeArrowheads="1"/>
          </p:cNvSpPr>
          <p:nvPr/>
        </p:nvSpPr>
        <p:spPr bwMode="auto">
          <a:xfrm>
            <a:off x="7008814" y="2400827"/>
            <a:ext cx="71438" cy="71438"/>
          </a:xfrm>
          <a:prstGeom prst="ellipse">
            <a:avLst/>
          </a:pr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9" name="Oval 53"/>
          <p:cNvSpPr>
            <a:spLocks noChangeArrowheads="1"/>
          </p:cNvSpPr>
          <p:nvPr/>
        </p:nvSpPr>
        <p:spPr bwMode="auto">
          <a:xfrm>
            <a:off x="6998231" y="3040057"/>
            <a:ext cx="71438" cy="71438"/>
          </a:xfrm>
          <a:prstGeom prst="ellipse">
            <a:avLst/>
          </a:pr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594383" name="Object 15"/>
          <p:cNvGraphicFramePr>
            <a:graphicFrameLocks noChangeAspect="1"/>
          </p:cNvGraphicFramePr>
          <p:nvPr/>
        </p:nvGraphicFramePr>
        <p:xfrm>
          <a:off x="7133167" y="2649444"/>
          <a:ext cx="179388" cy="214312"/>
        </p:xfrm>
        <a:graphic>
          <a:graphicData uri="http://schemas.openxmlformats.org/presentationml/2006/ole">
            <p:oleObj spid="_x0000_s1625098" name="Equation" r:id="rId11" imgW="139700" imgH="165100" progId="Equation.DSMT4">
              <p:embed/>
            </p:oleObj>
          </a:graphicData>
        </a:graphic>
      </p:graphicFrame>
      <p:sp>
        <p:nvSpPr>
          <p:cNvPr id="53" name="Rectangle 52"/>
          <p:cNvSpPr/>
          <p:nvPr/>
        </p:nvSpPr>
        <p:spPr>
          <a:xfrm>
            <a:off x="381000" y="1637770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Principle: </a:t>
            </a:r>
          </a:p>
          <a:p>
            <a:pPr marL="427038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Stopped muons captured by atoms</a:t>
            </a:r>
          </a:p>
          <a:p>
            <a:pPr marL="427038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There: </a:t>
            </a:r>
            <a:r>
              <a:rPr lang="en-US" sz="1400" b="1" dirty="0" smtClean="0">
                <a:solidFill>
                  <a:srgbClr val="7F7F7F"/>
                </a:solidFill>
                <a:latin typeface="Trebuchet MS"/>
                <a:cs typeface="Trebuchet MS"/>
              </a:rPr>
              <a:t>decay 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or </a:t>
            </a:r>
            <a:r>
              <a:rPr lang="en-US" sz="1400" b="1" dirty="0" smtClean="0">
                <a:solidFill>
                  <a:srgbClr val="7F7F7F"/>
                </a:solidFill>
                <a:latin typeface="Trebuchet MS"/>
                <a:cs typeface="Trebuchet MS"/>
              </a:rPr>
              <a:t>capture</a:t>
            </a:r>
            <a:r>
              <a:rPr lang="en-US" sz="1400" b="1" i="1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or </a:t>
            </a:r>
            <a:r>
              <a:rPr lang="en-US" sz="1400" b="1" i="1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m</a:t>
            </a:r>
            <a:r>
              <a:rPr lang="en-US" sz="1400" b="1" dirty="0" smtClean="0">
                <a:solidFill>
                  <a:srgbClr val="7F7F7F"/>
                </a:solidFill>
                <a:latin typeface="Trebuchet MS"/>
                <a:cs typeface="Trebuchet MS"/>
              </a:rPr>
              <a:t>—</a:t>
            </a:r>
            <a:r>
              <a:rPr lang="en-US" sz="1400" b="1" i="1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e</a:t>
            </a:r>
            <a:r>
              <a:rPr lang="en-US" sz="1400" b="1" dirty="0" smtClean="0">
                <a:solidFill>
                  <a:srgbClr val="7F7F7F"/>
                </a:solidFill>
                <a:latin typeface="Trebuchet MS"/>
                <a:cs typeface="Trebuchet MS"/>
              </a:rPr>
              <a:t> conversion</a:t>
            </a:r>
          </a:p>
          <a:p>
            <a:pPr marL="427038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Conversion gives single </a:t>
            </a:r>
            <a:r>
              <a:rPr lang="en-US" sz="14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monoenergetic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 electron       </a:t>
            </a:r>
            <a:r>
              <a:rPr lang="en-US" sz="1100" dirty="0" smtClean="0">
                <a:solidFill>
                  <a:srgbClr val="7F7F7F"/>
                </a:solidFill>
                <a:latin typeface="Trebuchet MS"/>
                <a:cs typeface="Trebuchet MS"/>
              </a:rPr>
              <a:t>(105.1 </a:t>
            </a:r>
            <a:r>
              <a:rPr lang="en-US" sz="11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MeV</a:t>
            </a:r>
            <a:r>
              <a:rPr lang="en-US" sz="1100" dirty="0" smtClean="0">
                <a:solidFill>
                  <a:srgbClr val="7F7F7F"/>
                </a:solidFill>
                <a:latin typeface="Trebuchet MS"/>
                <a:cs typeface="Trebuchet MS"/>
              </a:rPr>
              <a:t> for Au)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81000" y="3478238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Trebuchet MS"/>
                <a:cs typeface="Trebuchet MS"/>
              </a:rPr>
              <a:t>Simplicity and distinctive signature (no accidentals) allows extremely high rates and thus sensitive measurement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0" y="1143000"/>
            <a:ext cx="9144000" cy="3938587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381000" y="762000"/>
            <a:ext cx="8458200" cy="4897121"/>
          </a:xfrm>
          <a:prstGeom prst="rect">
            <a:avLst/>
          </a:prstGeom>
          <a:noFill/>
        </p:spPr>
        <p:txBody>
          <a:bodyPr wrap="square" tIns="720000" bIns="76680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New physics sensitivity compared to </a:t>
            </a:r>
            <a:r>
              <a:rPr lang="en-US" i="1" dirty="0" smtClean="0">
                <a:solidFill>
                  <a:srgbClr val="D20202"/>
                </a:solidFill>
                <a:latin typeface="Trebuchet MS"/>
                <a:cs typeface="Trebuchet MS"/>
              </a:rPr>
              <a:t>µ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®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eγ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 for generic dipole dominance models ~390 times lower for Al target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[ Classes of models involving </a:t>
            </a:r>
            <a:r>
              <a:rPr lang="en-US" sz="16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µ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—</a:t>
            </a:r>
            <a:r>
              <a:rPr lang="en-US" sz="16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N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exchange may enhance </a:t>
            </a:r>
            <a:r>
              <a:rPr lang="en-US" sz="16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µ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—</a:t>
            </a:r>
            <a:r>
              <a:rPr lang="en-US" sz="16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conversion over </a:t>
            </a:r>
            <a:r>
              <a:rPr lang="en-US" sz="16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µ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6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®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6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eγ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]</a:t>
            </a:r>
            <a:endParaRPr lang="en-US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pPr>
              <a:lnSpc>
                <a:spcPct val="120000"/>
              </a:lnSpc>
            </a:pPr>
            <a:endParaRPr lang="en-US" sz="12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pPr>
              <a:lnSpc>
                <a:spcPct val="120000"/>
              </a:lnSpc>
              <a:buFont typeface="Wingdings" charset="2"/>
              <a:buChar char="à"/>
            </a:pP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  BR(</a:t>
            </a:r>
            <a:r>
              <a:rPr lang="en-US" i="1" dirty="0" smtClean="0">
                <a:solidFill>
                  <a:srgbClr val="D20202"/>
                </a:solidFill>
                <a:latin typeface="Trebuchet MS"/>
                <a:cs typeface="Trebuchet MS"/>
              </a:rPr>
              <a:t>µ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®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eγ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) &lt; 10</a:t>
            </a:r>
            <a:r>
              <a:rPr lang="en-US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–13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 requires </a:t>
            </a:r>
            <a:r>
              <a:rPr lang="en-US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R</a:t>
            </a:r>
            <a:r>
              <a:rPr lang="en-US" i="1" baseline="-250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µe</a:t>
            </a:r>
            <a:r>
              <a:rPr lang="en-US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(Al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) &lt; 3×10</a:t>
            </a:r>
            <a:r>
              <a:rPr lang="en-US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–16</a:t>
            </a:r>
          </a:p>
          <a:p>
            <a:pPr>
              <a:lnSpc>
                <a:spcPct val="120000"/>
              </a:lnSpc>
            </a:pPr>
            <a:endParaRPr lang="en-US" sz="12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Forthcoming experiments: Mu2e @ FNAL, COMET @ J-PARC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Goal: sensitivity down to ~2×10</a:t>
            </a:r>
            <a:r>
              <a:rPr lang="en-US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–17</a:t>
            </a:r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 with data-taking by 2018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[ Requires 5×10</a:t>
            </a:r>
            <a:r>
              <a:rPr lang="en-US" sz="16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19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muons – approaching #grains of sand on earth… </a:t>
            </a:r>
            <a:r>
              <a:rPr lang="en-US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(R. Bernstein, Pittsburgh 2011) 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]</a:t>
            </a:r>
            <a:endParaRPr lang="en-GB" sz="1600" b="1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47417" y="5118556"/>
            <a:ext cx="2220384" cy="215444"/>
          </a:xfrm>
          <a:prstGeom prst="rect">
            <a:avLst/>
          </a:prstGeom>
          <a:solidFill>
            <a:schemeClr val="accent6">
              <a:lumMod val="60000"/>
              <a:lumOff val="40000"/>
              <a:alpha val="69000"/>
            </a:scheme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Se, e.g.,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Cirigliano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arXiv:0904.0957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751417"/>
            <a:ext cx="9144000" cy="3627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Mu2E (FNAL) Overview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4307416"/>
            <a:ext cx="9144000" cy="2245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33400" y="4419600"/>
            <a:ext cx="8534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Pulsed Beam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: eliminate prompt backgrounds (e.g., radiative </a:t>
            </a:r>
            <a:r>
              <a:rPr lang="en-US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π</a:t>
            </a:r>
            <a:r>
              <a:rPr lang="en-US" sz="16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capture), 0.6 MHz,           10</a:t>
            </a:r>
            <a:r>
              <a:rPr lang="en-US" sz="16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–10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pulse extinction after 0.7 µ</a:t>
            </a:r>
            <a:r>
              <a:rPr lang="en-US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, use late </a:t>
            </a:r>
            <a:r>
              <a:rPr lang="en-US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muonic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atom decays </a:t>
            </a:r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(</a:t>
            </a:r>
            <a:r>
              <a:rPr lang="en-US" sz="12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t</a:t>
            </a:r>
            <a:r>
              <a:rPr lang="en-US" sz="12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 </a:t>
            </a:r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~1 µ</a:t>
            </a:r>
            <a:r>
              <a:rPr lang="en-US" sz="12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</a:t>
            </a:r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)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for measurement</a:t>
            </a:r>
            <a:endParaRPr lang="en-US" sz="1600" b="1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Gradient </a:t>
            </a:r>
            <a:r>
              <a:rPr lang="en-US" sz="16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B</a:t>
            </a: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-fields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: guide muons, increase muon acceptance, evacuate </a:t>
            </a:r>
            <a:r>
              <a:rPr lang="en-US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loopers</a:t>
            </a:r>
            <a:endParaRPr lang="en-US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Detection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: atoms pass through tracker and stop in calorimeter, </a:t>
            </a:r>
            <a:r>
              <a:rPr lang="en-US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6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–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helix in gradient field</a:t>
            </a: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Expected backgrounds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: </a:t>
            </a:r>
            <a:r>
              <a:rPr lang="en-US" sz="16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R</a:t>
            </a:r>
            <a:r>
              <a:rPr lang="en-US" sz="1600" i="1" baseline="-250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μe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= 10</a:t>
            </a:r>
            <a:r>
              <a:rPr lang="en-US" sz="16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–16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600" dirty="0" err="1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~4 signal / 0.2 bkg. events </a:t>
            </a:r>
            <a:r>
              <a:rPr lang="en-US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(RPC, decay-in-orbit)</a:t>
            </a:r>
            <a:endParaRPr lang="en-US" sz="16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Multiple ring structure at FNAL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: no interference with </a:t>
            </a:r>
            <a:r>
              <a:rPr lang="en-US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NOvA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running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2149" y="914400"/>
            <a:ext cx="2269451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See: http://mu2e.fnal.gov/ and, e.g.,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R. Bernstein, Pittsburgh Seminar, Feb 2011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l="85383"/>
          <a:stretch>
            <a:fillRect/>
          </a:stretch>
        </p:blipFill>
        <p:spPr>
          <a:xfrm>
            <a:off x="8001000" y="95549"/>
            <a:ext cx="941532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26" y="1237566"/>
            <a:ext cx="8673674" cy="2286000"/>
          </a:xfrm>
          <a:prstGeom prst="rect">
            <a:avLst/>
          </a:prstGeom>
          <a:effectLst>
            <a:outerShdw blurRad="317500" dist="38100" dir="2700000">
              <a:srgbClr val="000000">
                <a:alpha val="1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04801" y="914400"/>
            <a:ext cx="3505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Production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: magnetic bottle traps </a:t>
            </a:r>
            <a:r>
              <a:rPr lang="en-US" sz="16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π</a:t>
            </a:r>
            <a:r>
              <a:rPr lang="en-US" sz="1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’s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which decay into accepted </a:t>
            </a:r>
            <a:r>
              <a:rPr lang="en-US" sz="1600" i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μ’s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1" y="3410635"/>
            <a:ext cx="3505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Transport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: S-shape eliminates backgrounds and selects </a:t>
            </a:r>
            <a:r>
              <a:rPr lang="en-US" sz="1600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p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(</a:t>
            </a:r>
            <a:r>
              <a:rPr lang="en-US" sz="16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µ</a:t>
            </a:r>
            <a:r>
              <a:rPr lang="en-US" sz="16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–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 rot="16200000">
            <a:off x="-818091" y="5291809"/>
            <a:ext cx="2245786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200" dirty="0" smtClean="0">
                <a:solidFill>
                  <a:prstClr val="white"/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Mu2e features</a:t>
            </a:r>
            <a:endParaRPr lang="en-US" sz="1200" dirty="0">
              <a:solidFill>
                <a:prstClr val="white"/>
              </a:solidFill>
              <a:latin typeface="Trebuchet MS"/>
              <a:ea typeface="Arial" charset="0"/>
              <a:cs typeface="Trebuchet MS"/>
              <a:sym typeface="Symbol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5001" y="3225224"/>
            <a:ext cx="28525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Detector</a:t>
            </a:r>
            <a:r>
              <a:rPr 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: stopping target, tracking and calorimeter</a:t>
            </a:r>
            <a:endParaRPr lang="en-US" sz="1600" baseline="30000" dirty="0" smtClean="0">
              <a:solidFill>
                <a:prstClr val="black">
                  <a:lumMod val="65000"/>
                  <a:lumOff val="35000"/>
                </a:prstClr>
              </a:solidFill>
              <a:latin typeface="Trebuchet MS"/>
              <a:cs typeface="Trebuchet M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6200000" flipH="1">
            <a:off x="5228828" y="2106216"/>
            <a:ext cx="609600" cy="361155"/>
          </a:xfrm>
          <a:prstGeom prst="straightConnector1">
            <a:avLst/>
          </a:prstGeom>
          <a:ln w="63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48200" y="1704201"/>
            <a:ext cx="1249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Stopping target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6534383" y="1889955"/>
            <a:ext cx="470407" cy="267667"/>
          </a:xfrm>
          <a:prstGeom prst="straightConnector1">
            <a:avLst/>
          </a:prstGeom>
          <a:ln w="63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13288" y="1517933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Tracker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3290391" y="1911855"/>
            <a:ext cx="354007" cy="246117"/>
          </a:xfrm>
          <a:prstGeom prst="straightConnector1">
            <a:avLst/>
          </a:prstGeom>
          <a:ln w="63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90452" y="1704201"/>
            <a:ext cx="829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Solenoids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095753" y="1968503"/>
            <a:ext cx="730249" cy="359833"/>
          </a:xfrm>
          <a:prstGeom prst="straightConnector1">
            <a:avLst/>
          </a:prstGeom>
          <a:ln w="63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1828801" y="1856321"/>
            <a:ext cx="1769535" cy="1588"/>
          </a:xfrm>
          <a:prstGeom prst="straightConnector1">
            <a:avLst/>
          </a:prstGeom>
          <a:ln w="63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V="1">
            <a:off x="7726552" y="2374188"/>
            <a:ext cx="472698" cy="380997"/>
          </a:xfrm>
          <a:prstGeom prst="straightConnector1">
            <a:avLst/>
          </a:prstGeom>
          <a:ln w="63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636832" y="2794286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EM calorimeter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8051" y="3240386"/>
            <a:ext cx="923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Production </a:t>
            </a:r>
          </a:p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target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5400000" flipH="1" flipV="1">
            <a:off x="391190" y="2694120"/>
            <a:ext cx="841106" cy="289986"/>
          </a:xfrm>
          <a:prstGeom prst="straightConnector1">
            <a:avLst/>
          </a:prstGeom>
          <a:ln w="63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582333" y="2479257"/>
            <a:ext cx="819150" cy="388826"/>
          </a:xfrm>
          <a:prstGeom prst="straightConnector1">
            <a:avLst/>
          </a:prstGeom>
          <a:ln w="63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042579" y="2852802"/>
            <a:ext cx="968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Collimators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rot="10800000">
            <a:off x="1830917" y="2264833"/>
            <a:ext cx="751416" cy="603250"/>
          </a:xfrm>
          <a:prstGeom prst="straightConnector1">
            <a:avLst/>
          </a:prstGeom>
          <a:ln w="63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85800" y="1066800"/>
            <a:ext cx="7772400" cy="53340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Mu2E (FNAL) Schedule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l="85383"/>
          <a:stretch>
            <a:fillRect/>
          </a:stretch>
        </p:blipFill>
        <p:spPr>
          <a:xfrm>
            <a:off x="8001000" y="95549"/>
            <a:ext cx="941532" cy="53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295400"/>
            <a:ext cx="7366000" cy="48858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86868" y="1045634"/>
            <a:ext cx="3306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US$ 200 M total cost at CD-0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5400000">
            <a:off x="6673133" y="2908214"/>
            <a:ext cx="2286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D20202"/>
                </a:solidFill>
                <a:latin typeface="Trebuchet MS"/>
                <a:cs typeface="Trebuchet MS"/>
              </a:rPr>
              <a:t>Data taking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63230" y="2129450"/>
            <a:ext cx="4667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(TDR)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5820887"/>
            <a:ext cx="257968" cy="2579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223" y="5837110"/>
            <a:ext cx="233656" cy="233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568" y="5816593"/>
            <a:ext cx="257968" cy="25796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86628" y="5839196"/>
            <a:ext cx="130370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~130 Collaborators</a:t>
            </a:r>
            <a:endParaRPr lang="en-GB" sz="10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87661" y="5631359"/>
            <a:ext cx="1556339" cy="769441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solidFill>
              <a:srgbClr val="FF4040"/>
            </a:solidFill>
          </a:ln>
          <a:effectLst>
            <a:outerShdw blurRad="2667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prstClr val="black"/>
                </a:solidFill>
                <a:latin typeface="Trebuchet MS"/>
                <a:cs typeface="Trebuchet MS"/>
              </a:rPr>
              <a:t>Project-</a:t>
            </a:r>
            <a:r>
              <a:rPr lang="en-GB" sz="1100" i="1" dirty="0" smtClean="0">
                <a:solidFill>
                  <a:prstClr val="black"/>
                </a:solidFill>
                <a:latin typeface="Trebuchet MS"/>
                <a:cs typeface="Trebuchet MS"/>
              </a:rPr>
              <a:t>X</a:t>
            </a:r>
            <a:r>
              <a:rPr lang="en-GB" sz="1100" dirty="0" smtClean="0">
                <a:solidFill>
                  <a:prstClr val="black"/>
                </a:solidFill>
                <a:latin typeface="Trebuchet MS"/>
                <a:cs typeface="Trebuchet MS"/>
              </a:rPr>
              <a:t> proton source upgrade may improve additional 2 orders of magnitude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4252912"/>
            <a:ext cx="9144000" cy="23299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1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Lepton </a:t>
            </a:r>
            <a:r>
              <a:rPr lang="en-US" sz="36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Flavour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Violation in Tau Decays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164166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LFV in tau decays (= </a:t>
            </a:r>
            <a:r>
              <a:rPr lang="en-US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neutrinoless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 tau decays) is searched for in a large variety of modes at the </a:t>
            </a:r>
            <a:r>
              <a:rPr lang="en-US" sz="18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B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-factories with sensitivity to different new physics scenarios</a:t>
            </a:r>
            <a:endParaRPr lang="en-US" sz="1800" dirty="0" smtClean="0">
              <a:solidFill>
                <a:srgbClr val="18579B"/>
              </a:solidFill>
              <a:latin typeface="Trebuchet MS"/>
              <a:cs typeface="Trebuchet MS"/>
            </a:endParaRPr>
          </a:p>
        </p:txBody>
      </p:sp>
      <p:sp>
        <p:nvSpPr>
          <p:cNvPr id="4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4" name="Picture 23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95400" y="1904082"/>
            <a:ext cx="6299200" cy="44967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315200" y="6367389"/>
            <a:ext cx="18288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Antusch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. JHEP 11, 90 (2006)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543800" y="1981200"/>
            <a:ext cx="1447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CMSSM model point with 3 massive RH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for various </a:t>
            </a:r>
          </a:p>
          <a:p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(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en-US" sz="14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3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) and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θ</a:t>
            </a:r>
            <a:r>
              <a:rPr lang="en-US" sz="14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13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89667" y="2042583"/>
            <a:ext cx="5386916" cy="1936749"/>
          </a:xfrm>
          <a:prstGeom prst="rect">
            <a:avLst/>
          </a:prstGeom>
          <a:solidFill>
            <a:schemeClr val="tx2">
              <a:lumMod val="75000"/>
              <a:lumOff val="25000"/>
              <a:alpha val="29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83178" y="3743694"/>
            <a:ext cx="15224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Excluded by MEG 2011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16234" y="2032000"/>
            <a:ext cx="270933" cy="3818467"/>
          </a:xfrm>
          <a:prstGeom prst="rect">
            <a:avLst/>
          </a:prstGeom>
          <a:solidFill>
            <a:schemeClr val="accent6">
              <a:lumMod val="50000"/>
              <a:alpha val="44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372426" y="4644530"/>
            <a:ext cx="1674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 smtClean="0">
                <a:solidFill>
                  <a:srgbClr val="FFFFFF"/>
                </a:solidFill>
              </a:rPr>
              <a:t>Excluded by BABAR 2010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g-2-jpg"/>
          <p:cNvPicPr>
            <a:picLocks noChangeAspect="1" noChangeArrowheads="1"/>
          </p:cNvPicPr>
          <p:nvPr/>
        </p:nvPicPr>
        <p:blipFill>
          <a:blip r:embed="rId2">
            <a:grayscl/>
            <a:lum bright="38000"/>
          </a:blip>
          <a:srcRect t="553" r="5655"/>
          <a:stretch>
            <a:fillRect/>
          </a:stretch>
        </p:blipFill>
        <p:spPr bwMode="auto">
          <a:xfrm>
            <a:off x="0" y="0"/>
            <a:ext cx="9144000" cy="65669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762000" y="762000"/>
            <a:ext cx="7696200" cy="5029200"/>
          </a:xfrm>
          <a:prstGeom prst="roundRect">
            <a:avLst>
              <a:gd name="adj" fmla="val 16667"/>
            </a:avLst>
          </a:prstGeom>
          <a:solidFill>
            <a:schemeClr val="bg1">
              <a:alpha val="94000"/>
            </a:schemeClr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53535" y="1005044"/>
            <a:ext cx="7564967" cy="4511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265113" defTabSz="914400">
              <a:lnSpc>
                <a:spcPct val="110000"/>
              </a:lnSpc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  <a:latin typeface="Trebuchet MS"/>
                <a:cs typeface="Trebuchet MS"/>
              </a:rPr>
              <a:t>Clean measurements in the charged-lepton flavour sector can probe new physics at scales up to hundreds of </a:t>
            </a:r>
            <a:r>
              <a:rPr lang="en-GB" sz="20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TeV</a:t>
            </a:r>
            <a:r>
              <a:rPr lang="en-GB" sz="2000" dirty="0" smtClean="0">
                <a:solidFill>
                  <a:srgbClr val="000000"/>
                </a:solidFill>
                <a:latin typeface="Trebuchet MS"/>
                <a:cs typeface="Trebuchet MS"/>
              </a:rPr>
              <a:t> and above</a:t>
            </a:r>
          </a:p>
          <a:p>
            <a:pPr marL="265113" lvl="0" defTabSz="914400">
              <a:lnSpc>
                <a:spcPct val="11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Trebuchet MS"/>
                <a:cs typeface="Trebuchet MS"/>
              </a:rPr>
              <a:t>Some deviations in </a:t>
            </a:r>
            <a:r>
              <a:rPr lang="en-US" sz="20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flavour</a:t>
            </a:r>
            <a:r>
              <a:rPr lang="en-US" sz="2000" dirty="0" smtClean="0">
                <a:solidFill>
                  <a:srgbClr val="000000"/>
                </a:solidFill>
                <a:latin typeface="Trebuchet MS"/>
                <a:cs typeface="Trebuchet MS"/>
              </a:rPr>
              <a:t> sector seen — none large enough to claim discovery — but very interesting to be followed up </a:t>
            </a:r>
          </a:p>
          <a:p>
            <a:pPr marL="265113" defTabSz="914400">
              <a:lnSpc>
                <a:spcPct val="110000"/>
              </a:lnSpc>
              <a:spcBef>
                <a:spcPct val="50000"/>
              </a:spcBef>
            </a:pPr>
            <a:r>
              <a:rPr lang="en-GB" sz="2000" dirty="0" smtClean="0">
                <a:solidFill>
                  <a:srgbClr val="000000"/>
                </a:solidFill>
                <a:latin typeface="Trebuchet MS"/>
                <a:cs typeface="Trebuchet MS"/>
              </a:rPr>
              <a:t>For this talk, I have been asked to discuss:</a:t>
            </a:r>
          </a:p>
          <a:p>
            <a:pPr marL="1176338" lvl="1" indent="-454025" defTabSz="914400">
              <a:lnSpc>
                <a:spcPct val="11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Charged-lepton flavour violation</a:t>
            </a:r>
            <a:endParaRPr lang="en-GB" sz="1600" i="1" dirty="0" smtClean="0">
              <a:solidFill>
                <a:srgbClr val="D00209"/>
              </a:solidFill>
              <a:latin typeface="Trebuchet MS"/>
              <a:cs typeface="Trebuchet MS"/>
            </a:endParaRPr>
          </a:p>
          <a:p>
            <a:pPr marL="1176338" lvl="1" indent="-454025" defTabSz="914400">
              <a:spcBef>
                <a:spcPct val="500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Lepton electric dipole moments and </a:t>
            </a:r>
            <a:r>
              <a:rPr lang="en-GB" sz="2000" i="1" dirty="0" smtClean="0">
                <a:solidFill>
                  <a:srgbClr val="D00209"/>
                </a:solidFill>
                <a:latin typeface="Trebuchet MS"/>
                <a:cs typeface="Trebuchet MS"/>
              </a:rPr>
              <a:t>CP </a:t>
            </a: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violation</a:t>
            </a:r>
            <a:endParaRPr lang="en-GB" sz="1600" dirty="0" smtClean="0">
              <a:solidFill>
                <a:srgbClr val="D00209"/>
              </a:solidFill>
              <a:latin typeface="Trebuchet MS"/>
              <a:cs typeface="Trebuchet MS"/>
            </a:endParaRPr>
          </a:p>
          <a:p>
            <a:pPr marL="1176338" lvl="1" indent="-454025" defTabSz="914400">
              <a:spcBef>
                <a:spcPts val="1200"/>
              </a:spcBef>
              <a:buFontTx/>
              <a:buAutoNum type="arabicPeriod"/>
            </a:pP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Recent tau physics results</a:t>
            </a:r>
          </a:p>
          <a:p>
            <a:pPr marL="1176338" lvl="1" indent="-454025" defTabSz="914400">
              <a:spcBef>
                <a:spcPct val="500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Muon anomalous magnetic moment</a:t>
            </a:r>
            <a:endParaRPr lang="en-GB" sz="1600" dirty="0" smtClean="0">
              <a:solidFill>
                <a:srgbClr val="D00209"/>
              </a:solidFill>
              <a:latin typeface="Trebuchet MS"/>
              <a:cs typeface="Trebuchet MS"/>
            </a:endParaRPr>
          </a:p>
          <a:p>
            <a:pPr marL="1176338" lvl="1" indent="-454025" defTabSz="914400">
              <a:spcBef>
                <a:spcPct val="50000"/>
              </a:spcBef>
            </a:pP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+ Conclusions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66504" y="6248400"/>
            <a:ext cx="100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E821 at BNL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066800"/>
            <a:ext cx="7772400" cy="54864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Compilation of Tau LFV Search Limits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851356"/>
            <a:ext cx="2525183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Heavy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Flavour</a:t>
            </a:r>
            <a:r>
              <a:rPr lang="en-US" sz="800" b="1" kern="0" dirty="0" smtClean="0">
                <a:solidFill>
                  <a:srgbClr val="FFFFFF"/>
                </a:solidFill>
              </a:rPr>
              <a:t> Averaging Group, Summer 2010</a:t>
            </a:r>
          </a:p>
        </p:txBody>
      </p:sp>
      <p:pic>
        <p:nvPicPr>
          <p:cNvPr id="17" name="Picture 1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2000" y="1219200"/>
            <a:ext cx="7581835" cy="39179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85800" y="5049836"/>
            <a:ext cx="7772400" cy="1503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24001" y="5049838"/>
            <a:ext cx="2895599" cy="866246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1470466" name="Object 2"/>
          <p:cNvGraphicFramePr>
            <a:graphicFrameLocks noChangeAspect="1"/>
          </p:cNvGraphicFramePr>
          <p:nvPr/>
        </p:nvGraphicFramePr>
        <p:xfrm>
          <a:off x="1590040" y="5113532"/>
          <a:ext cx="2797175" cy="704850"/>
        </p:xfrm>
        <a:graphic>
          <a:graphicData uri="http://schemas.openxmlformats.org/presentationml/2006/ole">
            <p:oleObj spid="_x0000_s2058242" name="Equation" r:id="rId5" imgW="2019300" imgH="508000" progId="Equation.DSMT4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24000" y="6261556"/>
            <a:ext cx="28956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BABAR: PRL 104, 021802 (2010) PRL 104, 021802 (2010)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24000" y="3765549"/>
            <a:ext cx="5930898" cy="307777"/>
            <a:chOff x="1524000" y="3765549"/>
            <a:chExt cx="5930898" cy="3077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524000" y="4059766"/>
              <a:ext cx="5867400" cy="1588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406286" y="3765549"/>
              <a:ext cx="2048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008000"/>
                  </a:solidFill>
                  <a:latin typeface="Trebuchet MS"/>
                  <a:cs typeface="Trebuchet MS"/>
                </a:rPr>
                <a:t>10</a:t>
              </a:r>
              <a:r>
                <a:rPr lang="en-GB" sz="1400" baseline="30000" dirty="0" smtClean="0">
                  <a:solidFill>
                    <a:srgbClr val="008000"/>
                  </a:solidFill>
                  <a:latin typeface="Trebuchet MS"/>
                  <a:cs typeface="Trebuchet MS"/>
                </a:rPr>
                <a:t>–8</a:t>
              </a:r>
              <a:r>
                <a:rPr lang="en-GB" sz="1400" dirty="0" smtClean="0">
                  <a:solidFill>
                    <a:srgbClr val="008000"/>
                  </a:solidFill>
                  <a:latin typeface="Trebuchet MS"/>
                  <a:cs typeface="Trebuchet MS"/>
                </a:rPr>
                <a:t> sensitivity reached</a:t>
              </a:r>
            </a:p>
          </p:txBody>
        </p:sp>
      </p:grpSp>
      <p:sp>
        <p:nvSpPr>
          <p:cNvPr id="28" name="Up Arrow 27"/>
          <p:cNvSpPr/>
          <p:nvPr/>
        </p:nvSpPr>
        <p:spPr>
          <a:xfrm>
            <a:off x="1524000" y="4724400"/>
            <a:ext cx="228600" cy="325437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06799" y="6069462"/>
            <a:ext cx="2830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Belle’s new limits almost ready, but not quite for LP 2011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grayscl/>
            <a:lum bright="20000"/>
          </a:blip>
          <a:srcRect l="4614" r="3549"/>
          <a:stretch>
            <a:fillRect/>
          </a:stretch>
        </p:blipFill>
        <p:spPr>
          <a:xfrm>
            <a:off x="2139519" y="2603500"/>
            <a:ext cx="4825285" cy="3958167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600407"/>
          </a:xfrm>
          <a:prstGeom prst="rect">
            <a:avLst/>
          </a:prstGeom>
          <a:solidFill>
            <a:srgbClr val="FFFFFF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Electric Dipole Moments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5464" y="6295248"/>
            <a:ext cx="483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Trebuchet MS"/>
                <a:cs typeface="Trebuchet MS"/>
              </a:rPr>
              <a:t>© PSI</a:t>
            </a:r>
            <a:endParaRPr lang="en-GB" sz="10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Elementary particles are predicted to be non-spherical, distorted by an electric dipole moment (EDM)</a:t>
            </a:r>
          </a:p>
          <a:p>
            <a:endParaRPr lang="en-GB" sz="1200" dirty="0" smtClean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However, as for charged lepton flavour violation, </a:t>
            </a:r>
            <a:r>
              <a:rPr lang="en-GB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EDMs</a:t>
            </a:r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are predicted to be undetectably tiny in the SM</a:t>
            </a:r>
          </a:p>
          <a:p>
            <a:endParaRPr lang="en-GB" sz="1200" dirty="0" smtClean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Thus, any hint for a non-zero EDM would be physics beyond the SM, and indeed many SM extensions predict </a:t>
            </a:r>
            <a:r>
              <a:rPr lang="en-GB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EDMs</a:t>
            </a:r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that are detectable by current experiments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7418388" y="3951288"/>
          <a:ext cx="1592262" cy="307975"/>
        </p:xfrm>
        <a:graphic>
          <a:graphicData uri="http://schemas.openxmlformats.org/presentationml/2006/ole">
            <p:oleObj spid="_x0000_s1999874" name="Equation" r:id="rId4" imgW="1244600" imgH="241300" progId="Equation.DSMT4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086600" y="33197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D20202"/>
                </a:solidFill>
                <a:latin typeface="Trebuchet MS"/>
                <a:cs typeface="Trebuchet MS"/>
              </a:rPr>
              <a:t>EDM </a:t>
            </a:r>
            <a:r>
              <a:rPr lang="en-GB" sz="1400" b="1" dirty="0" smtClean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lang="en-GB" sz="14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CP</a:t>
            </a:r>
            <a:r>
              <a:rPr lang="en-GB" sz="1400" b="1" dirty="0" smtClean="0">
                <a:solidFill>
                  <a:prstClr val="black"/>
                </a:solidFill>
                <a:latin typeface="Trebuchet MS"/>
                <a:cs typeface="Trebuchet MS"/>
              </a:rPr>
              <a:t>-</a:t>
            </a:r>
            <a:r>
              <a:rPr lang="en-GB" sz="1400" b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nonconserving</a:t>
            </a:r>
            <a:r>
              <a:rPr lang="en-GB" sz="1400" b="1" dirty="0" smtClean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lang="en-GB" sz="1400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1839107" name="Object 3"/>
          <p:cNvGraphicFramePr>
            <a:graphicFrameLocks noChangeAspect="1"/>
          </p:cNvGraphicFramePr>
          <p:nvPr/>
        </p:nvGraphicFramePr>
        <p:xfrm>
          <a:off x="7421563" y="4732338"/>
          <a:ext cx="1155700" cy="614362"/>
        </p:xfrm>
        <a:graphic>
          <a:graphicData uri="http://schemas.openxmlformats.org/presentationml/2006/ole">
            <p:oleObj spid="_x0000_s1999875" name="Equation" r:id="rId5" imgW="901700" imgH="482600" progId="Equation.DSMT4">
              <p:embed/>
            </p:oleObj>
          </a:graphicData>
        </a:graphic>
      </p:graphicFrame>
      <p:graphicFrame>
        <p:nvGraphicFramePr>
          <p:cNvPr id="1839108" name="Object 4"/>
          <p:cNvGraphicFramePr>
            <a:graphicFrameLocks noChangeAspect="1"/>
          </p:cNvGraphicFramePr>
          <p:nvPr/>
        </p:nvGraphicFramePr>
        <p:xfrm>
          <a:off x="7421563" y="5776913"/>
          <a:ext cx="1335087" cy="615950"/>
        </p:xfrm>
        <a:graphic>
          <a:graphicData uri="http://schemas.openxmlformats.org/presentationml/2006/ole">
            <p:oleObj spid="_x0000_s1999876" name="Equation" r:id="rId6" imgW="1041400" imgH="482600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86600" y="435358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For magnetic moment:</a:t>
            </a:r>
            <a:endParaRPr lang="en-GB" sz="14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6600" y="540722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For EDM:</a:t>
            </a:r>
            <a:endParaRPr lang="en-GB" sz="140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600407"/>
          </a:xfrm>
          <a:prstGeom prst="rect">
            <a:avLst/>
          </a:prstGeom>
          <a:solidFill>
            <a:srgbClr val="FFFFFF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Electric Dipole Moments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33197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EDM is </a:t>
            </a:r>
            <a:r>
              <a:rPr lang="en-GB" sz="1400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CP</a:t>
            </a:r>
            <a:r>
              <a:rPr lang="en-GB" sz="1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-</a:t>
            </a:r>
            <a:r>
              <a:rPr lang="en-GB" sz="14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nonconserving</a:t>
            </a:r>
            <a:r>
              <a:rPr lang="en-GB" sz="1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:</a:t>
            </a:r>
            <a:endParaRPr lang="en-GB" sz="1400" b="1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1839107" name="Object 3"/>
          <p:cNvGraphicFramePr>
            <a:graphicFrameLocks noChangeAspect="1"/>
          </p:cNvGraphicFramePr>
          <p:nvPr/>
        </p:nvGraphicFramePr>
        <p:xfrm>
          <a:off x="7421563" y="4732338"/>
          <a:ext cx="1155700" cy="614362"/>
        </p:xfrm>
        <a:graphic>
          <a:graphicData uri="http://schemas.openxmlformats.org/presentationml/2006/ole">
            <p:oleObj spid="_x0000_s2000898" name="Equation" r:id="rId3" imgW="901700" imgH="482600" progId="Equation.DSMT4">
              <p:embed/>
            </p:oleObj>
          </a:graphicData>
        </a:graphic>
      </p:graphicFrame>
      <p:graphicFrame>
        <p:nvGraphicFramePr>
          <p:cNvPr id="1839108" name="Object 4"/>
          <p:cNvGraphicFramePr>
            <a:graphicFrameLocks noChangeAspect="1"/>
          </p:cNvGraphicFramePr>
          <p:nvPr/>
        </p:nvGraphicFramePr>
        <p:xfrm>
          <a:off x="7421563" y="5776913"/>
          <a:ext cx="1335087" cy="615950"/>
        </p:xfrm>
        <a:graphic>
          <a:graphicData uri="http://schemas.openxmlformats.org/presentationml/2006/ole">
            <p:oleObj spid="_x0000_s2000899" name="Equation" r:id="rId4" imgW="1041400" imgH="482600" progId="Equation.DSMT4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86600" y="435358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For magnetic moment:</a:t>
            </a:r>
            <a:endParaRPr lang="en-GB" sz="14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6600" y="540722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For EDM:</a:t>
            </a:r>
            <a:endParaRPr lang="en-GB" sz="14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505010" y="4722342"/>
            <a:ext cx="3344333" cy="3343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</p:spPr>
        <p:txBody>
          <a:bodyPr wrap="square" bIns="64800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Basic measurement principle:</a:t>
            </a:r>
            <a:endParaRPr lang="en-GB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1840133" name="Object 5"/>
          <p:cNvGraphicFramePr>
            <a:graphicFrameLocks noChangeAspect="1"/>
          </p:cNvGraphicFramePr>
          <p:nvPr/>
        </p:nvGraphicFramePr>
        <p:xfrm>
          <a:off x="7416800" y="3951288"/>
          <a:ext cx="1593850" cy="307975"/>
        </p:xfrm>
        <a:graphic>
          <a:graphicData uri="http://schemas.openxmlformats.org/presentationml/2006/ole">
            <p:oleObj spid="_x0000_s2000900" name="Equation" r:id="rId5" imgW="1244600" imgH="241300" progId="Equation.DSMT4">
              <p:embed/>
            </p:oleObj>
          </a:graphicData>
        </a:graphic>
      </p:graphicFrame>
      <p:sp>
        <p:nvSpPr>
          <p:cNvPr id="15" name="Up Arrow 14"/>
          <p:cNvSpPr/>
          <p:nvPr/>
        </p:nvSpPr>
        <p:spPr>
          <a:xfrm>
            <a:off x="1945418" y="3472417"/>
            <a:ext cx="607821" cy="2852183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1257839" y="3472417"/>
            <a:ext cx="607821" cy="2852183"/>
          </a:xfrm>
          <a:prstGeom prst="upArrow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00639" y="5377417"/>
            <a:ext cx="2209800" cy="456942"/>
          </a:xfrm>
          <a:prstGeom prst="ellipse">
            <a:avLst/>
          </a:prstGeom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19" name="Arc 18"/>
          <p:cNvSpPr/>
          <p:nvPr/>
        </p:nvSpPr>
        <p:spPr>
          <a:xfrm rot="15535927">
            <a:off x="920572" y="5322920"/>
            <a:ext cx="418415" cy="667652"/>
          </a:xfrm>
          <a:prstGeom prst="arc">
            <a:avLst>
              <a:gd name="adj1" fmla="val 18919169"/>
              <a:gd name="adj2" fmla="val 0"/>
            </a:avLst>
          </a:prstGeom>
          <a:ln w="127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685811" y="4979749"/>
            <a:ext cx="2427817" cy="15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326525" y="4386817"/>
            <a:ext cx="1144800" cy="11448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1000">
                <a:srgbClr val="7CDC34"/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12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00639" y="4082275"/>
            <a:ext cx="2209800" cy="456942"/>
          </a:xfrm>
          <a:prstGeom prst="ellipse">
            <a:avLst/>
          </a:prstGeom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23" name="Arc 22"/>
          <p:cNvSpPr/>
          <p:nvPr/>
        </p:nvSpPr>
        <p:spPr>
          <a:xfrm rot="5227166">
            <a:off x="2455155" y="3926120"/>
            <a:ext cx="418415" cy="667652"/>
          </a:xfrm>
          <a:prstGeom prst="arc">
            <a:avLst>
              <a:gd name="adj1" fmla="val 18345725"/>
              <a:gd name="adj2" fmla="val 0"/>
            </a:avLst>
          </a:prstGeom>
          <a:ln w="127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11853754">
            <a:off x="1464809" y="4379331"/>
            <a:ext cx="2037368" cy="932514"/>
          </a:xfrm>
          <a:prstGeom prst="arc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2244208" y="4257701"/>
            <a:ext cx="275167" cy="232835"/>
          </a:xfrm>
          <a:prstGeom prst="straightConnector1">
            <a:avLst/>
          </a:prstGeom>
          <a:ln w="38100" cap="flat" cmpd="sng" algn="ctr">
            <a:solidFill>
              <a:srgbClr val="D20202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2343689" y="4145515"/>
            <a:ext cx="275167" cy="232835"/>
          </a:xfrm>
          <a:prstGeom prst="straightConnector1">
            <a:avLst/>
          </a:prstGeom>
          <a:ln w="12700" cap="flat" cmpd="sng" algn="ctr">
            <a:solidFill>
              <a:srgbClr val="D20202"/>
            </a:solidFill>
            <a:prstDash val="sysDash"/>
            <a:round/>
            <a:headEnd type="none" w="med" len="med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1298055" y="5398583"/>
            <a:ext cx="275167" cy="232835"/>
          </a:xfrm>
          <a:prstGeom prst="straightConnector1">
            <a:avLst/>
          </a:prstGeom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 flipV="1">
            <a:off x="1211272" y="5519234"/>
            <a:ext cx="275167" cy="232835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52589" y="3744434"/>
            <a:ext cx="35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 smtClean="0">
                <a:solidFill>
                  <a:srgbClr val="D20202"/>
                </a:solidFill>
              </a:rPr>
              <a:t>d</a:t>
            </a:r>
            <a:endParaRPr lang="en-GB" sz="1800" i="1" baseline="-25000" dirty="0">
              <a:solidFill>
                <a:srgbClr val="D2020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2282" y="5715051"/>
            <a:ext cx="3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µ</a:t>
            </a:r>
            <a:endParaRPr lang="en-GB" sz="1800" i="1" baseline="-25000" dirty="0">
              <a:solidFill>
                <a:srgbClr val="09213B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58639" y="4579203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D20202"/>
                </a:solidFill>
              </a:rPr>
              <a:t>+</a:t>
            </a:r>
            <a:endParaRPr lang="en-GB" dirty="0">
              <a:solidFill>
                <a:srgbClr val="D2020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98138" y="4915643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D20202"/>
                </a:solidFill>
              </a:rPr>
              <a:t>–</a:t>
            </a:r>
            <a:endParaRPr lang="en-GB" dirty="0">
              <a:solidFill>
                <a:srgbClr val="D2020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476" y="3548617"/>
            <a:ext cx="401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>
                <a:solidFill>
                  <a:srgbClr val="D20202"/>
                </a:solidFill>
              </a:rPr>
              <a:t>E</a:t>
            </a:r>
            <a:endParaRPr lang="en-GB" sz="2000" b="1" i="1" baseline="-25000" dirty="0">
              <a:solidFill>
                <a:srgbClr val="D2020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76371" y="3548617"/>
            <a:ext cx="416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B</a:t>
            </a:r>
            <a:endParaRPr lang="en-GB" sz="2000" b="1" i="1" baseline="-25000" dirty="0">
              <a:solidFill>
                <a:srgbClr val="09213B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81400" y="3276600"/>
            <a:ext cx="2214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Precession frequency:</a:t>
            </a:r>
            <a:endParaRPr lang="en-GB" sz="2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/>
        </p:nvGraphicFramePr>
        <p:xfrm>
          <a:off x="4022640" y="3684088"/>
          <a:ext cx="1616075" cy="588963"/>
        </p:xfrm>
        <a:graphic>
          <a:graphicData uri="http://schemas.openxmlformats.org/presentationml/2006/ole">
            <p:oleObj spid="_x0000_s2000901" name="Equation" r:id="rId6" imgW="1143000" imgH="419100" progId="Equation.DSMT4">
              <p:embed/>
            </p:oleObj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3581400" y="4858207"/>
            <a:ext cx="27807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Flip </a:t>
            </a:r>
            <a:r>
              <a:rPr lang="en-GB" sz="1600" i="1" dirty="0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 field and measure frequency difference:</a:t>
            </a:r>
            <a:endParaRPr lang="en-GB" sz="2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38" name="Object 4"/>
          <p:cNvGraphicFramePr>
            <a:graphicFrameLocks noChangeAspect="1"/>
          </p:cNvGraphicFramePr>
          <p:nvPr/>
        </p:nvGraphicFramePr>
        <p:xfrm>
          <a:off x="4008352" y="5435046"/>
          <a:ext cx="2119313" cy="588962"/>
        </p:xfrm>
        <a:graphic>
          <a:graphicData uri="http://schemas.openxmlformats.org/presentationml/2006/ole">
            <p:oleObj spid="_x0000_s2000902" name="Equation" r:id="rId7" imgW="1498600" imgH="419100" progId="Equation.DSMT4">
              <p:embed/>
            </p:oleObj>
          </a:graphicData>
        </a:graphic>
      </p:graphicFrame>
      <p:cxnSp>
        <p:nvCxnSpPr>
          <p:cNvPr id="40" name="Straight Connector 39"/>
          <p:cNvCxnSpPr/>
          <p:nvPr/>
        </p:nvCxnSpPr>
        <p:spPr>
          <a:xfrm rot="5400000">
            <a:off x="5126314" y="4898508"/>
            <a:ext cx="3004583" cy="1588"/>
          </a:xfrm>
          <a:prstGeom prst="line">
            <a:avLst/>
          </a:prstGeom>
          <a:ln w="127" cap="flat" cmpd="sng" algn="ctr">
            <a:solidFill>
              <a:schemeClr val="tx1">
                <a:lumMod val="50000"/>
                <a:lumOff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955511" y="4267200"/>
            <a:ext cx="20642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d</a:t>
            </a:r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~ 5 × 10</a:t>
            </a:r>
            <a:r>
              <a:rPr lang="en-GB" sz="110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–28</a:t>
            </a:r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GB" sz="11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ecm</a:t>
            </a:r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gives: </a:t>
            </a:r>
          </a:p>
          <a:p>
            <a:r>
              <a:rPr lang="en-GB" sz="11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</a:rPr>
              <a:t>D</a:t>
            </a:r>
            <a:r>
              <a:rPr lang="en-GB" sz="11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f</a:t>
            </a:r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~1 </a:t>
            </a:r>
            <a:r>
              <a:rPr lang="en-GB" sz="11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nHz</a:t>
            </a:r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in 10 kV/cm field</a:t>
            </a:r>
            <a:endParaRPr lang="en-GB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81400" y="6019800"/>
            <a:ext cx="27807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Effective </a:t>
            </a:r>
            <a:r>
              <a:rPr lang="en-GB" sz="11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field can be polarisation amplified (up to 10</a:t>
            </a:r>
            <a:r>
              <a:rPr lang="en-GB" sz="110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6</a:t>
            </a:r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) in molecules </a:t>
            </a:r>
            <a:endParaRPr lang="en-GB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Origin of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EDMs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75631" y="101024"/>
            <a:ext cx="1686635" cy="584776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Pospelov</a:t>
            </a:r>
            <a:r>
              <a:rPr lang="en-US" sz="800" b="1" kern="0" dirty="0" smtClean="0">
                <a:solidFill>
                  <a:srgbClr val="FFFFFF"/>
                </a:solidFill>
              </a:rPr>
              <a:t>-Ritz, hep-ph/0504231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Raidal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al., </a:t>
            </a:r>
            <a:r>
              <a:rPr lang="en-US" sz="800" b="1" kern="0" dirty="0" smtClean="0">
                <a:solidFill>
                  <a:srgbClr val="FFFFFF"/>
                </a:solidFill>
              </a:rPr>
              <a:t>arXiv:0801.1826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K.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Kirch</a:t>
            </a:r>
            <a:r>
              <a:rPr lang="en-US" sz="800" b="1" kern="0" dirty="0" smtClean="0">
                <a:solidFill>
                  <a:srgbClr val="FFFFFF"/>
                </a:solidFill>
              </a:rPr>
              <a:t> talk at PANIC-2011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Michael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Romalis</a:t>
            </a:r>
            <a:endParaRPr lang="en-US" sz="800" b="1" kern="0" dirty="0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9104" y="838200"/>
            <a:ext cx="8403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Hierarchy of scales between </a:t>
            </a:r>
            <a:r>
              <a:rPr lang="en-US" sz="1600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CP</a:t>
            </a:r>
            <a:r>
              <a:rPr lang="en-US" sz="16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-odd sources and generic classes of observable </a:t>
            </a:r>
            <a:r>
              <a:rPr lang="en-US" sz="16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EDMs</a:t>
            </a:r>
            <a:endParaRPr lang="en-GB" sz="1600" b="1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-691649" y="3923506"/>
            <a:ext cx="4343400" cy="15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51451" y="2132806"/>
            <a:ext cx="4572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51451" y="2762778"/>
            <a:ext cx="4572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51451" y="4037012"/>
            <a:ext cx="4572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51451" y="5791200"/>
            <a:ext cx="457200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0774" y="1947446"/>
            <a:ext cx="51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TeV</a:t>
            </a: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4574" y="2567629"/>
            <a:ext cx="57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QCD</a:t>
            </a: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3841749"/>
            <a:ext cx="87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nuclear</a:t>
            </a: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105" y="5587424"/>
            <a:ext cx="81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atomic</a:t>
            </a: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9051" y="1350434"/>
            <a:ext cx="802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Energy</a:t>
            </a:r>
            <a:endParaRPr lang="en-GB" sz="1600" dirty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81023" y="1672111"/>
            <a:ext cx="2753177" cy="357821"/>
          </a:xfrm>
          <a:prstGeom prst="rect">
            <a:avLst/>
          </a:prstGeom>
          <a:solidFill>
            <a:srgbClr val="FFFF00"/>
          </a:solidFill>
          <a:ln w="127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00">
                <a:alpha val="75000"/>
              </a:srgbClr>
            </a:glow>
            <a:outerShdw blurRad="114300" dist="38100" dir="2700000">
              <a:srgbClr val="000000">
                <a:alpha val="18000"/>
              </a:srgbClr>
            </a:outerShdw>
          </a:effectLst>
        </p:spPr>
        <p:txBody>
          <a:bodyPr wrap="none" bIns="64800" rtlCol="0">
            <a:spAutoFit/>
          </a:bodyPr>
          <a:lstStyle/>
          <a:p>
            <a:pPr algn="r"/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Fundamental </a:t>
            </a:r>
            <a:r>
              <a:rPr lang="en-GB" sz="1600" i="1" dirty="0" smtClean="0">
                <a:solidFill>
                  <a:prstClr val="black"/>
                </a:solidFill>
                <a:latin typeface="Trebuchet MS"/>
                <a:cs typeface="Trebuchet MS"/>
              </a:rPr>
              <a:t>CP</a:t>
            </a: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-odd source</a:t>
            </a:r>
            <a:endParaRPr lang="en-GB"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402723" y="2514600"/>
            <a:ext cx="1102477" cy="491973"/>
          </a:xfrm>
          <a:prstGeom prst="roundRect">
            <a:avLst/>
          </a:prstGeom>
          <a:solidFill>
            <a:srgbClr val="FFE5E2"/>
          </a:solidFill>
          <a:ln w="12700" cap="flat" cmpd="sng" algn="ctr">
            <a:solidFill>
              <a:srgbClr val="D20202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>
              <a:srgbClr val="000000">
                <a:alpha val="1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1844226" name="Object 2"/>
          <p:cNvGraphicFramePr>
            <a:graphicFrameLocks noChangeAspect="1"/>
          </p:cNvGraphicFramePr>
          <p:nvPr/>
        </p:nvGraphicFramePr>
        <p:xfrm>
          <a:off x="2514599" y="2562072"/>
          <a:ext cx="878417" cy="399111"/>
        </p:xfrm>
        <a:graphic>
          <a:graphicData uri="http://schemas.openxmlformats.org/presentationml/2006/ole">
            <p:oleObj spid="_x0000_s2340866" name="Equation" r:id="rId3" imgW="584200" imgH="266700" progId="Equation.DSMT4">
              <p:embed/>
            </p:oleObj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635204" y="3242846"/>
            <a:ext cx="110799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14300" dist="38100" dir="2700000">
              <a:srgbClr val="000000">
                <a:alpha val="1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Muon EDM</a:t>
            </a:r>
            <a:endParaRPr lang="en-GB"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2189202" y="2765445"/>
            <a:ext cx="213521" cy="482259"/>
          </a:xfrm>
          <a:prstGeom prst="straightConnector1">
            <a:avLst/>
          </a:prstGeom>
          <a:ln w="12700" cap="flat" cmpd="sng" algn="ctr">
            <a:solidFill>
              <a:srgbClr val="D2020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1760435" y="4173492"/>
            <a:ext cx="2334629" cy="795"/>
          </a:xfrm>
          <a:prstGeom prst="straightConnector1">
            <a:avLst/>
          </a:prstGeom>
          <a:ln w="12700" cap="flat" cmpd="sng" algn="ctr">
            <a:solidFill>
              <a:srgbClr val="D2020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02723" y="5333255"/>
            <a:ext cx="2486777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14300" dist="38100" dir="2700000">
              <a:srgbClr val="000000">
                <a:alpha val="1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EDMs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 of paramagnetic atoms (</a:t>
            </a:r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Tl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Rb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, Cs) and molecules 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(</a:t>
            </a:r>
            <a:r>
              <a:rPr lang="en-US" sz="14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YbF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PbO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HfF</a:t>
            </a:r>
            <a:r>
              <a:rPr lang="en-US" sz="14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+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)</a:t>
            </a:r>
            <a:endParaRPr lang="en-US" sz="1600" dirty="0" smtClean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200400" y="3810000"/>
            <a:ext cx="1102477" cy="49197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>
              <a:srgbClr val="000000">
                <a:alpha val="1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/>
        </p:nvGraphicFramePr>
        <p:xfrm>
          <a:off x="3463925" y="3866998"/>
          <a:ext cx="573088" cy="379413"/>
        </p:xfrm>
        <a:graphic>
          <a:graphicData uri="http://schemas.openxmlformats.org/presentationml/2006/ole">
            <p:oleObj spid="_x0000_s2340867" name="Equation" r:id="rId4" imgW="381000" imgH="254000" progId="Equation.DSMT4">
              <p:embed/>
            </p:oleObj>
          </a:graphicData>
        </a:graphic>
      </p:graphicFrame>
      <p:cxnSp>
        <p:nvCxnSpPr>
          <p:cNvPr id="45" name="Straight Arrow Connector 44"/>
          <p:cNvCxnSpPr>
            <a:stCxn id="43" idx="2"/>
          </p:cNvCxnSpPr>
          <p:nvPr/>
        </p:nvCxnSpPr>
        <p:spPr>
          <a:xfrm rot="5400000">
            <a:off x="3235626" y="4817986"/>
            <a:ext cx="1032027" cy="1588"/>
          </a:xfrm>
          <a:prstGeom prst="straightConnector1">
            <a:avLst/>
          </a:prstGeom>
          <a:ln w="12700" cap="flat" cmpd="sng" algn="ctr">
            <a:solidFill>
              <a:srgbClr val="3F8DE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5006490" y="2937027"/>
            <a:ext cx="1102477" cy="49197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>
              <a:srgbClr val="000000">
                <a:alpha val="1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5164138" y="2984500"/>
          <a:ext cx="765175" cy="398463"/>
        </p:xfrm>
        <a:graphic>
          <a:graphicData uri="http://schemas.openxmlformats.org/presentationml/2006/ole">
            <p:oleObj spid="_x0000_s2340868" name="Equation" r:id="rId5" imgW="508000" imgH="266700" progId="Equation.DSMT4">
              <p:embed/>
            </p:oleObj>
          </a:graphicData>
        </a:graphic>
      </p:graphicFrame>
      <p:cxnSp>
        <p:nvCxnSpPr>
          <p:cNvPr id="50" name="Straight Arrow Connector 49"/>
          <p:cNvCxnSpPr>
            <a:stCxn id="24" idx="2"/>
            <a:endCxn id="48" idx="0"/>
          </p:cNvCxnSpPr>
          <p:nvPr/>
        </p:nvCxnSpPr>
        <p:spPr>
          <a:xfrm rot="16200000" flipH="1">
            <a:off x="5104123" y="2483420"/>
            <a:ext cx="907095" cy="117"/>
          </a:xfrm>
          <a:prstGeom prst="straightConnector1">
            <a:avLst/>
          </a:prstGeom>
          <a:ln w="12700" cap="flat" cmpd="sng" algn="ctr">
            <a:solidFill>
              <a:srgbClr val="3F8DE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6200000" flipH="1">
            <a:off x="5206893" y="4089508"/>
            <a:ext cx="1321014" cy="1"/>
          </a:xfrm>
          <a:prstGeom prst="straightConnector1">
            <a:avLst/>
          </a:prstGeom>
          <a:ln w="12700" cap="flat" cmpd="sng" algn="ctr">
            <a:solidFill>
              <a:srgbClr val="3F8DE2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715000" y="4749224"/>
            <a:ext cx="2133600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14300" dist="38100" dir="2700000">
              <a:srgbClr val="000000">
                <a:alpha val="1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EDMs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 of nuclei and ions 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(deuteron, etc)</a:t>
            </a:r>
            <a:endParaRPr lang="en-GB" sz="14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cxnSp>
        <p:nvCxnSpPr>
          <p:cNvPr id="58" name="Straight Arrow Connector 57"/>
          <p:cNvCxnSpPr>
            <a:stCxn id="48" idx="1"/>
            <a:endCxn id="43" idx="0"/>
          </p:cNvCxnSpPr>
          <p:nvPr/>
        </p:nvCxnSpPr>
        <p:spPr>
          <a:xfrm rot="10800000" flipV="1">
            <a:off x="3751640" y="3183014"/>
            <a:ext cx="1254851" cy="626986"/>
          </a:xfrm>
          <a:prstGeom prst="straightConnector1">
            <a:avLst/>
          </a:prstGeom>
          <a:ln w="12700" cap="flat" cmpd="sng" algn="ctr">
            <a:solidFill>
              <a:srgbClr val="3F8DE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715000" y="5587424"/>
            <a:ext cx="2133600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14300" dist="38100" dir="2700000">
              <a:srgbClr val="000000">
                <a:alpha val="1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EDMs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 of diamagnetic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atoms 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(Hg, </a:t>
            </a:r>
            <a:r>
              <a:rPr lang="en-US" sz="14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Xe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, Ra, </a:t>
            </a:r>
            <a:r>
              <a:rPr lang="en-US" sz="14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Rn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)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772400" y="3810000"/>
            <a:ext cx="1240951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14300" dist="38100" dir="2700000">
              <a:srgbClr val="000000">
                <a:alpha val="1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Neutron &amp; proton EDM </a:t>
            </a:r>
            <a:endParaRPr lang="en-GB"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cxnSp>
        <p:nvCxnSpPr>
          <p:cNvPr id="65" name="Straight Arrow Connector 64"/>
          <p:cNvCxnSpPr>
            <a:stCxn id="26" idx="3"/>
          </p:cNvCxnSpPr>
          <p:nvPr/>
        </p:nvCxnSpPr>
        <p:spPr>
          <a:xfrm>
            <a:off x="3505200" y="2760587"/>
            <a:ext cx="2209800" cy="2826837"/>
          </a:xfrm>
          <a:prstGeom prst="straightConnector1">
            <a:avLst/>
          </a:prstGeom>
          <a:ln w="12700" cap="flat" cmpd="sng" algn="ctr">
            <a:solidFill>
              <a:srgbClr val="D20202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3" idx="3"/>
          </p:cNvCxnSpPr>
          <p:nvPr/>
        </p:nvCxnSpPr>
        <p:spPr>
          <a:xfrm>
            <a:off x="4302877" y="4055987"/>
            <a:ext cx="1412123" cy="1692767"/>
          </a:xfrm>
          <a:prstGeom prst="straightConnector1">
            <a:avLst/>
          </a:prstGeom>
          <a:ln w="12700" cap="flat" cmpd="sng" algn="ctr">
            <a:solidFill>
              <a:srgbClr val="3F8DE2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7391400" y="2514600"/>
            <a:ext cx="1102477" cy="4919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>
              <a:srgbClr val="000000">
                <a:alpha val="1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76" name="Object 2"/>
          <p:cNvGraphicFramePr>
            <a:graphicFrameLocks noChangeAspect="1"/>
          </p:cNvGraphicFramePr>
          <p:nvPr/>
        </p:nvGraphicFramePr>
        <p:xfrm>
          <a:off x="7415213" y="2553267"/>
          <a:ext cx="1033462" cy="417513"/>
        </p:xfrm>
        <a:graphic>
          <a:graphicData uri="http://schemas.openxmlformats.org/presentationml/2006/ole">
            <p:oleObj spid="_x0000_s2340869" name="Equation" r:id="rId6" imgW="685800" imgH="279400" progId="Equation.DSMT4">
              <p:embed/>
            </p:oleObj>
          </a:graphicData>
        </a:graphic>
      </p:graphicFrame>
      <p:sp>
        <p:nvSpPr>
          <p:cNvPr id="77" name="Rounded Rectangle 76"/>
          <p:cNvSpPr/>
          <p:nvPr/>
        </p:nvSpPr>
        <p:spPr>
          <a:xfrm>
            <a:off x="6365123" y="3810000"/>
            <a:ext cx="1102477" cy="4919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>
              <a:srgbClr val="000000">
                <a:alpha val="1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78" name="Object 2"/>
          <p:cNvGraphicFramePr>
            <a:graphicFrameLocks noChangeAspect="1"/>
          </p:cNvGraphicFramePr>
          <p:nvPr/>
        </p:nvGraphicFramePr>
        <p:xfrm>
          <a:off x="6665161" y="3866998"/>
          <a:ext cx="479425" cy="379413"/>
        </p:xfrm>
        <a:graphic>
          <a:graphicData uri="http://schemas.openxmlformats.org/presentationml/2006/ole">
            <p:oleObj spid="_x0000_s2340870" name="Equation" r:id="rId7" imgW="317500" imgH="254000" progId="Equation.DSMT4">
              <p:embed/>
            </p:oleObj>
          </a:graphicData>
        </a:graphic>
      </p:graphicFrame>
      <p:cxnSp>
        <p:nvCxnSpPr>
          <p:cNvPr id="84" name="Straight Arrow Connector 83"/>
          <p:cNvCxnSpPr>
            <a:stCxn id="24" idx="2"/>
          </p:cNvCxnSpPr>
          <p:nvPr/>
        </p:nvCxnSpPr>
        <p:spPr>
          <a:xfrm rot="16200000" flipH="1">
            <a:off x="6220342" y="1367202"/>
            <a:ext cx="532140" cy="1857600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4" idx="2"/>
          </p:cNvCxnSpPr>
          <p:nvPr/>
        </p:nvCxnSpPr>
        <p:spPr>
          <a:xfrm rot="5400000">
            <a:off x="4269738" y="1265394"/>
            <a:ext cx="523337" cy="2052412"/>
          </a:xfrm>
          <a:prstGeom prst="straightConnector1">
            <a:avLst/>
          </a:prstGeom>
          <a:ln w="12700" cap="flat" cmpd="sng" algn="ctr">
            <a:solidFill>
              <a:srgbClr val="D2020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endCxn id="77" idx="0"/>
          </p:cNvCxnSpPr>
          <p:nvPr/>
        </p:nvCxnSpPr>
        <p:spPr>
          <a:xfrm rot="5400000">
            <a:off x="6764074" y="3158861"/>
            <a:ext cx="803428" cy="498851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48" idx="3"/>
          </p:cNvCxnSpPr>
          <p:nvPr/>
        </p:nvCxnSpPr>
        <p:spPr>
          <a:xfrm>
            <a:off x="6108967" y="3183014"/>
            <a:ext cx="1663433" cy="625396"/>
          </a:xfrm>
          <a:prstGeom prst="straightConnector1">
            <a:avLst/>
          </a:prstGeom>
          <a:ln w="12700" cap="flat" cmpd="sng" algn="ctr">
            <a:solidFill>
              <a:srgbClr val="3F8DE2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rot="5400000">
            <a:off x="7831063" y="3406697"/>
            <a:ext cx="801838" cy="1588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5400000">
            <a:off x="6692737" y="4526391"/>
            <a:ext cx="447251" cy="1588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6200000" flipH="1">
            <a:off x="6790046" y="5460315"/>
            <a:ext cx="252632" cy="1589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rot="5400000" flipH="1" flipV="1">
            <a:off x="1242642" y="6162597"/>
            <a:ext cx="474821" cy="1587"/>
          </a:xfrm>
          <a:prstGeom prst="straightConnector1">
            <a:avLst/>
          </a:prstGeom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19015" name="Object 7"/>
          <p:cNvGraphicFramePr>
            <a:graphicFrameLocks noChangeAspect="1"/>
          </p:cNvGraphicFramePr>
          <p:nvPr/>
        </p:nvGraphicFramePr>
        <p:xfrm>
          <a:off x="2962275" y="3048000"/>
          <a:ext cx="212725" cy="282452"/>
        </p:xfrm>
        <a:graphic>
          <a:graphicData uri="http://schemas.openxmlformats.org/presentationml/2006/ole">
            <p:oleObj spid="_x0000_s2340871" name="Equation" r:id="rId8" imgW="190500" imgH="254000" progId="Equation.DSMT4">
              <p:embed/>
            </p:oleObj>
          </a:graphicData>
        </a:graphic>
      </p:graphicFrame>
      <p:sp>
        <p:nvSpPr>
          <p:cNvPr id="52" name="TextBox 51"/>
          <p:cNvSpPr txBox="1"/>
          <p:nvPr/>
        </p:nvSpPr>
        <p:spPr>
          <a:xfrm rot="16200000">
            <a:off x="-2040894" y="3793495"/>
            <a:ext cx="4343400" cy="26161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</p:spPr>
        <p:txBody>
          <a:bodyPr wrap="square" tIns="0" rtlCol="0">
            <a:spAutoFit/>
          </a:bodyPr>
          <a:lstStyle/>
          <a:p>
            <a:r>
              <a:rPr lang="en-GB" sz="1400" i="1" dirty="0" smtClean="0">
                <a:solidFill>
                  <a:schemeClr val="bg1"/>
                </a:solidFill>
                <a:latin typeface="Trebuchet MS"/>
                <a:cs typeface="Trebuchet MS"/>
              </a:rPr>
              <a:t>CP</a:t>
            </a:r>
            <a:r>
              <a:rPr lang="en-GB" sz="1100" i="1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-</a:t>
            </a:r>
            <a:r>
              <a:rPr lang="en-GB" sz="1000" dirty="0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odd Operator scale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25317" y="6172200"/>
            <a:ext cx="2258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Best bound: 10.5 × 10</a:t>
            </a:r>
            <a:r>
              <a:rPr lang="en-GB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−28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(</a:t>
            </a:r>
            <a:r>
              <a:rPr lang="en-GB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YbF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)</a:t>
            </a:r>
            <a:endParaRPr lang="en-GB" sz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18021" y="6172200"/>
            <a:ext cx="2206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Best bound: 2 × 10</a:t>
            </a:r>
            <a:r>
              <a:rPr lang="en-GB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−28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(</a:t>
            </a:r>
            <a:r>
              <a:rPr lang="en-GB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199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Hg)</a:t>
            </a:r>
            <a:endParaRPr lang="en-GB" sz="120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68236" y="4385886"/>
            <a:ext cx="124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</a:t>
            </a:r>
            <a:r>
              <a:rPr lang="en-GB" sz="12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&lt; 2.9 × 10</a:t>
            </a:r>
            <a:r>
              <a:rPr lang="en-GB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−26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89362" y="3580006"/>
            <a:ext cx="10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&lt; 1.9 × 10</a:t>
            </a:r>
            <a:r>
              <a:rPr lang="en-GB" sz="12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−19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43128" y="5333255"/>
            <a:ext cx="559595" cy="83099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Ins="0" rtlCol="0"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Solid states</a:t>
            </a:r>
          </a:p>
          <a:p>
            <a:r>
              <a:rPr lang="en-GB" sz="12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EDMs</a:t>
            </a:r>
            <a:endParaRPr lang="en-GB" sz="1200" dirty="0" smtClean="0">
              <a:solidFill>
                <a:srgbClr val="7F7F7F"/>
              </a:solidFill>
              <a:latin typeface="Trebuchet MS"/>
              <a:cs typeface="Trebuchet MS"/>
            </a:endParaRPr>
          </a:p>
          <a:p>
            <a:r>
              <a:rPr lang="en-GB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67000" y="3429000"/>
            <a:ext cx="4550833" cy="1600200"/>
          </a:xfrm>
          <a:prstGeom prst="rect">
            <a:avLst/>
          </a:prstGeom>
          <a:solidFill>
            <a:schemeClr val="bg2">
              <a:lumMod val="90000"/>
              <a:alpha val="51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150947"/>
            <a:ext cx="8001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Neutron EDM</a:t>
            </a:r>
          </a:p>
          <a:p>
            <a:endParaRPr lang="en-US" sz="700" dirty="0" smtClean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defTabSz="153988"/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			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Best limit: 	|</a:t>
            </a:r>
            <a:r>
              <a:rPr lang="en-US" sz="18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lang="en-US" sz="1800" i="1" baseline="-25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| &lt; 2.9 × 10</a:t>
            </a:r>
            <a:r>
              <a:rPr lang="en-US" sz="1800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–26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lang="en-US" sz="18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cm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[ Sussex-RAL-ILL Collaboration, PRL 97, 131801 (2006) 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2258" y="782500"/>
            <a:ext cx="149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90% CL limits given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28" name="Picture 27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83461" y="2046600"/>
            <a:ext cx="5685999" cy="4125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6200000">
            <a:off x="5704644" y="3833512"/>
            <a:ext cx="33104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Zsigmond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(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nEDM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Collaboration) at EPS-HEP 2011 — modified by A.H.</a:t>
            </a:r>
            <a:endParaRPr lang="en-US" sz="6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3536444" y="3429000"/>
            <a:ext cx="1981200" cy="1588"/>
          </a:xfrm>
          <a:prstGeom prst="line">
            <a:avLst/>
          </a:prstGeom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54491" y="2439194"/>
            <a:ext cx="474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UCN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9231" y="2438400"/>
            <a:ext cx="626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Beams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67000" y="3429000"/>
            <a:ext cx="4550833" cy="1600200"/>
          </a:xfrm>
          <a:prstGeom prst="rect">
            <a:avLst/>
          </a:prstGeom>
          <a:solidFill>
            <a:schemeClr val="bg2">
              <a:lumMod val="90000"/>
              <a:alpha val="51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150947"/>
            <a:ext cx="8001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Neutron EDM</a:t>
            </a:r>
          </a:p>
          <a:p>
            <a:endParaRPr lang="en-US" sz="700" dirty="0" smtClean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defTabSz="153988"/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			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Best limit: 	|</a:t>
            </a:r>
            <a:r>
              <a:rPr lang="en-US" sz="18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lang="en-US" sz="1800" i="1" baseline="-25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| &lt; 2.9 × 10</a:t>
            </a:r>
            <a:r>
              <a:rPr lang="en-US" sz="1800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–26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lang="en-US" sz="18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cm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[ Sussex-RAL-ILL Collaboration, PRL 97, 131801 (2006) 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2258" y="782500"/>
            <a:ext cx="149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90% CL limits given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28" name="Picture 27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83461" y="2046600"/>
            <a:ext cx="5685999" cy="4125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6200000">
            <a:off x="5704644" y="3833512"/>
            <a:ext cx="33104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Zsigmond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(</a:t>
            </a:r>
            <a:r>
              <a:rPr 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nEDM</a:t>
            </a:r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Collaboration) at EPS-HEP 2011 — modified by A.H.</a:t>
            </a:r>
            <a:endParaRPr lang="en-US" sz="6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104" y="5357665"/>
            <a:ext cx="8425792" cy="96693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58800" dist="38100" dir="1620000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0" name="Group 25"/>
          <p:cNvGrpSpPr/>
          <p:nvPr/>
        </p:nvGrpSpPr>
        <p:grpSpPr>
          <a:xfrm>
            <a:off x="533400" y="5402225"/>
            <a:ext cx="8001000" cy="783757"/>
            <a:chOff x="533400" y="5402225"/>
            <a:chExt cx="8001000" cy="783757"/>
          </a:xfrm>
        </p:grpSpPr>
        <p:sp>
          <p:nvSpPr>
            <p:cNvPr id="11" name="Rectangle 10"/>
            <p:cNvSpPr/>
            <p:nvPr/>
          </p:nvSpPr>
          <p:spPr>
            <a:xfrm>
              <a:off x="533400" y="5497206"/>
              <a:ext cx="8001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Strong </a:t>
              </a:r>
              <a:r>
                <a:rPr lang="en-US" sz="1600" b="1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CP </a:t>
              </a:r>
              <a:r>
                <a:rPr lang="en-US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problem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: |</a:t>
              </a:r>
              <a:r>
                <a:rPr lang="en-US" sz="16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d</a:t>
              </a:r>
              <a:r>
                <a:rPr lang="en-US" sz="1600" i="1" baseline="-250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n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| limit translates into |</a:t>
              </a:r>
              <a:r>
                <a:rPr lang="en-US" sz="16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θ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| ~ |</a:t>
              </a:r>
              <a:r>
                <a:rPr lang="en-US" sz="16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d</a:t>
              </a:r>
              <a:r>
                <a:rPr lang="en-US" sz="1600" i="1" baseline="-250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n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|·</a:t>
              </a:r>
              <a:r>
                <a:rPr lang="en-US" sz="105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 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2×10</a:t>
              </a:r>
              <a:r>
                <a:rPr lang="en-US" sz="1600" baseline="30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16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 &lt; 5×10</a:t>
              </a:r>
              <a:r>
                <a:rPr lang="en-US" sz="1600" baseline="30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–10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  </a:t>
              </a:r>
              <a:endParaRPr lang="en-US" sz="1600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400" y="5847428"/>
              <a:ext cx="8001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SUSY </a:t>
              </a:r>
              <a:r>
                <a:rPr lang="en-US" sz="1600" b="1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CP </a:t>
              </a:r>
              <a:r>
                <a:rPr lang="en-US" sz="1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problem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: 	 |</a:t>
              </a:r>
              <a:r>
                <a:rPr lang="en-US" sz="16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d</a:t>
              </a:r>
              <a:r>
                <a:rPr lang="en-US" sz="1600" i="1" baseline="-250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n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| ~ 10</a:t>
              </a:r>
              <a:r>
                <a:rPr lang="en-US" sz="1600" baseline="30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–23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 </a:t>
              </a:r>
              <a:r>
                <a:rPr lang="en-US" sz="16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e</a:t>
              </a:r>
              <a:r>
                <a:rPr lang="en-US" sz="16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cm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 · (300 GeV / </a:t>
              </a:r>
              <a:r>
                <a:rPr lang="en-US" sz="1600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m</a:t>
              </a:r>
              <a:r>
                <a:rPr lang="en-US" sz="1600" baseline="-25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SUSY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)</a:t>
              </a:r>
              <a:r>
                <a:rPr lang="en-US" sz="1600" baseline="30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2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 · </a:t>
              </a:r>
              <a:r>
                <a:rPr lang="en-US" sz="16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sin</a:t>
              </a:r>
              <a:r>
                <a:rPr lang="en-US" sz="1600" i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sz="1600" baseline="-250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SUSY</a:t>
              </a:r>
              <a:r>
                <a:rPr 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  <a:cs typeface="Trebuchet MS"/>
                </a:rPr>
                <a:t> </a:t>
              </a:r>
              <a:endParaRPr lang="en-US" sz="1600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99082" y="5402225"/>
              <a:ext cx="2744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404040"/>
                  </a:solidFill>
                  <a:latin typeface="Arial"/>
                  <a:cs typeface="Arial"/>
                </a:rPr>
                <a:t>–</a:t>
              </a:r>
              <a:endParaRPr lang="en-GB" sz="12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rot="19887446">
            <a:off x="7604506" y="5777604"/>
            <a:ext cx="1398552" cy="307777"/>
          </a:xfrm>
          <a:prstGeom prst="rect">
            <a:avLst/>
          </a:prstGeom>
          <a:solidFill>
            <a:srgbClr val="FFFF00"/>
          </a:solidFill>
          <a:effectLst>
            <a:outerShdw blurRad="203200" dist="38100" dir="270000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latin typeface="Trebuchet MS"/>
                <a:cs typeface="Trebuchet MS"/>
              </a:rPr>
              <a:t>Why so small ?</a:t>
            </a:r>
            <a:endParaRPr lang="en-GB" sz="1400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3536444" y="3429000"/>
            <a:ext cx="1981200" cy="1588"/>
          </a:xfrm>
          <a:prstGeom prst="line">
            <a:avLst/>
          </a:prstGeom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54491" y="2439194"/>
            <a:ext cx="474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UCN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9231" y="2438400"/>
            <a:ext cx="626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Beams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95401" y="2319537"/>
          <a:ext cx="6477000" cy="309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Group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No. of people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Sensitivity [10</a:t>
                      </a:r>
                      <a:r>
                        <a:rPr lang="en-GB" sz="1600" baseline="30000" dirty="0" smtClean="0">
                          <a:latin typeface="Trebuchet MS"/>
                          <a:cs typeface="Trebuchet MS"/>
                        </a:rPr>
                        <a:t>–26 </a:t>
                      </a:r>
                      <a:r>
                        <a:rPr lang="en-GB" sz="1600" i="1" dirty="0" err="1" smtClean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lang="en-GB" sz="1600" dirty="0" err="1" smtClean="0">
                          <a:latin typeface="Trebuchet MS"/>
                          <a:cs typeface="Trebuchet MS"/>
                        </a:rPr>
                        <a:t>cm</a:t>
                      </a:r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]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Due date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Trebuchet MS"/>
                          <a:cs typeface="Trebuchet MS"/>
                        </a:rPr>
                        <a:t>nEDM</a:t>
                      </a:r>
                      <a:r>
                        <a:rPr lang="en-GB" sz="1600" baseline="0" dirty="0" smtClean="0">
                          <a:latin typeface="Trebuchet MS"/>
                          <a:cs typeface="Trebuchet MS"/>
                        </a:rPr>
                        <a:t> at </a:t>
                      </a:r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PSI</a:t>
                      </a:r>
                    </a:p>
                    <a:p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n2EDM 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~50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0.5                   </a:t>
                      </a:r>
                    </a:p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0.05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2013</a:t>
                      </a:r>
                    </a:p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2016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PNPI</a:t>
                      </a:r>
                      <a:r>
                        <a:rPr lang="en-GB" sz="1600" baseline="0" dirty="0" smtClean="0">
                          <a:latin typeface="Trebuchet MS"/>
                          <a:cs typeface="Trebuchet MS"/>
                        </a:rPr>
                        <a:t> at </a:t>
                      </a:r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ILL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~10–20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2012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Trebuchet MS"/>
                          <a:cs typeface="Trebuchet MS"/>
                        </a:rPr>
                        <a:t>CryoEDM</a:t>
                      </a:r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 at ILL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~25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0.3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2016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Trebuchet MS"/>
                          <a:cs typeface="Trebuchet MS"/>
                        </a:rPr>
                        <a:t>nEDM</a:t>
                      </a:r>
                      <a:r>
                        <a:rPr lang="en-GB" sz="1600" baseline="0" dirty="0" smtClean="0">
                          <a:latin typeface="Trebuchet MS"/>
                          <a:cs typeface="Trebuchet MS"/>
                        </a:rPr>
                        <a:t> at </a:t>
                      </a:r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SNS-ORNL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~90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0.03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2020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Trebuchet MS"/>
                          <a:cs typeface="Trebuchet MS"/>
                        </a:rPr>
                        <a:t>nEDM</a:t>
                      </a:r>
                      <a:r>
                        <a:rPr lang="en-GB" sz="1600" baseline="0" dirty="0" smtClean="0">
                          <a:latin typeface="Trebuchet MS"/>
                          <a:cs typeface="Trebuchet MS"/>
                        </a:rPr>
                        <a:t> at </a:t>
                      </a:r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RCNP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latin typeface="Trebuchet MS"/>
                          <a:cs typeface="Trebuchet MS"/>
                        </a:rPr>
                        <a:t>         at </a:t>
                      </a:r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TRIUMF</a:t>
                      </a:r>
                    </a:p>
                    <a:p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~35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1</a:t>
                      </a:r>
                    </a:p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0.1</a:t>
                      </a:r>
                    </a:p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0.01  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2014</a:t>
                      </a:r>
                    </a:p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2017</a:t>
                      </a:r>
                    </a:p>
                    <a:p>
                      <a:pPr algn="ctr"/>
                      <a:r>
                        <a:rPr lang="en-GB" sz="1600" dirty="0" smtClean="0">
                          <a:latin typeface="Trebuchet MS"/>
                          <a:cs typeface="Trebuchet MS"/>
                        </a:rPr>
                        <a:t>&gt; 2020</a:t>
                      </a:r>
                      <a:endParaRPr lang="en-GB" sz="1600" dirty="0"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 rot="16200000">
            <a:off x="6893832" y="4383888"/>
            <a:ext cx="1958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by K. </a:t>
            </a:r>
            <a:r>
              <a:rPr lang="en-GB" sz="1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Kirch</a:t>
            </a:r>
            <a:r>
              <a:rPr lang="en-GB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, ETH at PANIC-2011</a:t>
            </a:r>
            <a:endParaRPr lang="en-GB" sz="10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465303" y="3699240"/>
            <a:ext cx="3093720" cy="3343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bIns="64800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Forthcoming </a:t>
            </a:r>
            <a:r>
              <a:rPr lang="en-GB" sz="14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nEDM</a:t>
            </a:r>
            <a:r>
              <a:rPr lang="en-GB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 experiments</a:t>
            </a:r>
            <a:endParaRPr lang="en-GB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258" y="782500"/>
            <a:ext cx="149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90% CL limits given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4629" y="2886805"/>
            <a:ext cx="17007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rgbClr val="D20202"/>
                </a:solidFill>
                <a:latin typeface="Trebuchet MS"/>
                <a:cs typeface="Trebuchet MS"/>
              </a:rPr>
              <a:t>First </a:t>
            </a:r>
            <a:r>
              <a:rPr lang="en-GB" sz="9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nEDM</a:t>
            </a:r>
            <a:r>
              <a:rPr lang="en-GB" sz="900" dirty="0" smtClean="0">
                <a:solidFill>
                  <a:srgbClr val="D20202"/>
                </a:solidFill>
                <a:latin typeface="Trebuchet MS"/>
                <a:cs typeface="Trebuchet MS"/>
              </a:rPr>
              <a:t> data this year? </a:t>
            </a:r>
            <a:r>
              <a:rPr lang="en-GB" sz="800" dirty="0" smtClean="0">
                <a:solidFill>
                  <a:srgbClr val="D20202"/>
                </a:solidFill>
                <a:latin typeface="Trebuchet MS"/>
                <a:cs typeface="Trebuchet MS"/>
              </a:rPr>
              <a:t>[ </a:t>
            </a:r>
            <a:r>
              <a:rPr lang="en-US" sz="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Zsigmond</a:t>
            </a:r>
            <a:r>
              <a:rPr lang="en-US" sz="800" dirty="0" smtClean="0">
                <a:solidFill>
                  <a:srgbClr val="D20202"/>
                </a:solidFill>
                <a:latin typeface="Trebuchet MS"/>
                <a:cs typeface="Trebuchet MS"/>
              </a:rPr>
              <a:t> at EPS-2011</a:t>
            </a:r>
            <a:r>
              <a:rPr lang="en-GB" sz="800" dirty="0" smtClean="0">
                <a:solidFill>
                  <a:srgbClr val="D20202"/>
                </a:solidFill>
                <a:latin typeface="Trebuchet MS"/>
                <a:cs typeface="Trebuchet MS"/>
              </a:rPr>
              <a:t> ]</a:t>
            </a:r>
            <a:endParaRPr lang="en-GB" sz="9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1150947"/>
            <a:ext cx="8001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Neutron EDM</a:t>
            </a:r>
          </a:p>
          <a:p>
            <a:endParaRPr lang="en-US" sz="700" dirty="0" smtClean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defTabSz="153988"/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			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Best limit: 	|</a:t>
            </a:r>
            <a:r>
              <a:rPr lang="en-US" sz="18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lang="en-US" sz="1800" i="1" baseline="-25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| &lt; 2.9 × 10</a:t>
            </a:r>
            <a:r>
              <a:rPr lang="en-US" sz="1800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–26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lang="en-US" sz="18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cm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[ Sussex-RAL-ILL Collaboration, PRL 97, 131801 (2006) ]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150947"/>
            <a:ext cx="825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3988"/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Proton / Deuterium EDM</a:t>
            </a:r>
            <a:endParaRPr lang="en-US" sz="1200" b="1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13300" y="3113808"/>
            <a:ext cx="3644900" cy="2982191"/>
          </a:xfrm>
          <a:prstGeom prst="rect">
            <a:avLst/>
          </a:prstGeom>
        </p:spPr>
      </p:pic>
      <p:pic>
        <p:nvPicPr>
          <p:cNvPr id="12" name="Picture 11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2300" y="3107222"/>
            <a:ext cx="4038600" cy="29887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1538002"/>
            <a:ext cx="825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Proposals at BNL, USA and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Juelich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, Germany for storage ring based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pEDM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measurement with sensitivity: </a:t>
            </a: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10</a:t>
            </a:r>
            <a:r>
              <a:rPr lang="en-GB" sz="1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–29</a:t>
            </a: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GB" sz="1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GB" sz="1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cm</a:t>
            </a:r>
            <a:endParaRPr lang="en-GB" sz="18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13300" y="3124200"/>
            <a:ext cx="3644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prstClr val="white"/>
                </a:solidFill>
              </a:rPr>
              <a:t>COSY/IKP, </a:t>
            </a:r>
            <a:r>
              <a:rPr lang="en-US" sz="1200" b="1" dirty="0" err="1" smtClean="0">
                <a:solidFill>
                  <a:prstClr val="white"/>
                </a:solidFill>
              </a:rPr>
              <a:t>Jülich</a:t>
            </a:r>
            <a:r>
              <a:rPr lang="en-US" sz="1200" b="1" dirty="0" smtClean="0">
                <a:solidFill>
                  <a:prstClr val="white"/>
                </a:solidFill>
              </a:rPr>
              <a:t>/Germany deuteron ring: JEDI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3124200"/>
            <a:ext cx="3644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prstClr val="white"/>
                </a:solidFill>
              </a:rPr>
              <a:t>BNL, USA: proton “magic” ring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" y="2229213"/>
            <a:ext cx="75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Radial</a:t>
            </a:r>
            <a:r>
              <a:rPr lang="en-GB" sz="1400" i="1" dirty="0" smtClean="0">
                <a:solidFill>
                  <a:prstClr val="black"/>
                </a:solidFill>
                <a:latin typeface="Trebuchet MS"/>
                <a:cs typeface="Trebuchet MS"/>
              </a:rPr>
              <a:t> E </a:t>
            </a:r>
            <a:r>
              <a:rPr lang="en-GB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field, aligned spin and momentum vectors at magic momentum </a:t>
            </a:r>
            <a:r>
              <a:rPr lang="en-GB" sz="1000" dirty="0" smtClean="0">
                <a:solidFill>
                  <a:prstClr val="black"/>
                </a:solidFill>
                <a:latin typeface="Trebuchet MS"/>
                <a:cs typeface="Trebuchet MS"/>
              </a:rPr>
              <a:t>(0.7 GeV for protons)</a:t>
            </a:r>
            <a:endParaRPr lang="en-GB" sz="14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2602468"/>
            <a:ext cx="825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Similar new physics sensitivity as for neutrons, </a:t>
            </a:r>
            <a:r>
              <a:rPr lang="en-GB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but better precision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!</a:t>
            </a:r>
            <a:endParaRPr lang="en-GB" sz="18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45328" y="844055"/>
            <a:ext cx="2650330" cy="221370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See, e.g., Y.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Semertzidis</a:t>
            </a:r>
            <a:r>
              <a:rPr lang="en-US" sz="800" b="1" kern="0" dirty="0" smtClean="0">
                <a:solidFill>
                  <a:srgbClr val="FFFFFF"/>
                </a:solidFill>
              </a:rPr>
              <a:t> at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Patras</a:t>
            </a:r>
            <a:r>
              <a:rPr lang="en-US" sz="800" b="1" kern="0" dirty="0" smtClean="0">
                <a:solidFill>
                  <a:srgbClr val="FFFFFF"/>
                </a:solidFill>
              </a:rPr>
              <a:t> Workshop, 2011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ular Callout 54"/>
          <p:cNvSpPr/>
          <p:nvPr/>
        </p:nvSpPr>
        <p:spPr>
          <a:xfrm>
            <a:off x="6019800" y="4419600"/>
            <a:ext cx="3047999" cy="917437"/>
          </a:xfrm>
          <a:prstGeom prst="wedgeRoundRectCallout">
            <a:avLst>
              <a:gd name="adj1" fmla="val -21918"/>
              <a:gd name="adj2" fmla="val -150315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266700" dist="38100" dir="270000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New best limit using </a:t>
            </a:r>
            <a:r>
              <a:rPr lang="en-US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YbF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molecules at </a:t>
            </a:r>
            <a:r>
              <a:rPr lang="en-US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Imperiel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 College, UK</a:t>
            </a:r>
          </a:p>
          <a:p>
            <a:pPr>
              <a:spcBef>
                <a:spcPts val="300"/>
              </a:spcBef>
            </a:pPr>
            <a:r>
              <a:rPr lang="en-US" sz="1100" dirty="0" smtClean="0">
                <a:solidFill>
                  <a:schemeClr val="tx1"/>
                </a:solidFill>
                <a:latin typeface="Trebuchet MS"/>
                <a:cs typeface="Trebuchet MS"/>
              </a:rPr>
              <a:t>[ Hudson </a:t>
            </a:r>
            <a:r>
              <a:rPr lang="en-US" sz="1100" i="1" dirty="0" smtClean="0">
                <a:solidFill>
                  <a:schemeClr val="tx1"/>
                </a:solidFill>
                <a:latin typeface="Trebuchet MS"/>
                <a:cs typeface="Trebuchet MS"/>
              </a:rPr>
              <a:t>et al</a:t>
            </a:r>
            <a:r>
              <a:rPr lang="en-US" sz="1100" dirty="0" smtClean="0">
                <a:solidFill>
                  <a:schemeClr val="tx1"/>
                </a:solidFill>
                <a:latin typeface="Trebuchet MS"/>
                <a:cs typeface="Trebuchet MS"/>
              </a:rPr>
              <a:t>., Nature 473, 493 (2011) ]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1763741" y="2802555"/>
            <a:ext cx="7080250" cy="369865"/>
            <a:chOff x="1387" y="1962"/>
            <a:chExt cx="4460" cy="224"/>
          </a:xfrm>
        </p:grpSpPr>
        <p:sp>
          <p:nvSpPr>
            <p:cNvPr id="59" name="Text Box 37"/>
            <p:cNvSpPr txBox="1">
              <a:spLocks noChangeArrowheads="1"/>
            </p:cNvSpPr>
            <p:nvPr/>
          </p:nvSpPr>
          <p:spPr bwMode="auto">
            <a:xfrm>
              <a:off x="4215" y="1962"/>
              <a:ext cx="1632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d</a:t>
              </a:r>
              <a:r>
                <a:rPr lang="en-GB" sz="1800" baseline="-25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e</a:t>
              </a:r>
              <a:r>
                <a:rPr lang="en-GB" sz="1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 &lt; </a:t>
              </a:r>
              <a:r>
                <a:rPr lang="en-GB" sz="18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16 </a:t>
              </a:r>
              <a:r>
                <a:rPr lang="en-GB" sz="18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x</a:t>
              </a:r>
              <a:r>
                <a:rPr lang="en-GB" sz="1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 </a:t>
              </a:r>
              <a:r>
                <a:rPr lang="en-GB" sz="18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10</a:t>
              </a:r>
              <a:r>
                <a:rPr lang="en-GB" sz="1800" baseline="4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–28</a:t>
              </a:r>
              <a:r>
                <a:rPr lang="en-GB" sz="18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 </a:t>
              </a:r>
              <a:r>
                <a:rPr lang="en-GB" sz="1800" i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e</a:t>
              </a:r>
              <a:r>
                <a:rPr lang="en-GB" sz="18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cm</a:t>
              </a:r>
              <a:endParaRPr lang="en-GB" sz="18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60" name="Line 34"/>
            <p:cNvSpPr>
              <a:spLocks noChangeShapeType="1"/>
            </p:cNvSpPr>
            <p:nvPr/>
          </p:nvSpPr>
          <p:spPr bwMode="auto">
            <a:xfrm>
              <a:off x="1387" y="2097"/>
              <a:ext cx="2827" cy="0"/>
            </a:xfrm>
            <a:prstGeom prst="line">
              <a:avLst/>
            </a:prstGeom>
            <a:noFill/>
            <a:ln w="38100" cap="rnd" cmpd="sng" algn="ctr">
              <a:solidFill>
                <a:srgbClr val="7F7F7F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GB" sz="1800">
                <a:latin typeface="Trebuchet MS"/>
                <a:cs typeface="Trebuchet MS"/>
              </a:endParaRP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763741" y="3597970"/>
            <a:ext cx="7080250" cy="369865"/>
            <a:chOff x="1387" y="1962"/>
            <a:chExt cx="4460" cy="224"/>
          </a:xfrm>
        </p:grpSpPr>
        <p:sp>
          <p:nvSpPr>
            <p:cNvPr id="63" name="Line 34"/>
            <p:cNvSpPr>
              <a:spLocks noChangeShapeType="1"/>
            </p:cNvSpPr>
            <p:nvPr/>
          </p:nvSpPr>
          <p:spPr bwMode="auto">
            <a:xfrm>
              <a:off x="1387" y="2097"/>
              <a:ext cx="2827" cy="0"/>
            </a:xfrm>
            <a:prstGeom prst="line">
              <a:avLst/>
            </a:prstGeom>
            <a:noFill/>
            <a:ln w="38100" cap="rnd" cmpd="sng" algn="ctr">
              <a:solidFill>
                <a:srgbClr val="D20202"/>
              </a:solidFill>
              <a:prstDash val="dot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GB" sz="1800">
                <a:latin typeface="Trebuchet MS"/>
                <a:cs typeface="Trebuchet MS"/>
              </a:endParaRPr>
            </a:p>
          </p:txBody>
        </p:sp>
        <p:sp>
          <p:nvSpPr>
            <p:cNvPr id="62" name="Text Box 37"/>
            <p:cNvSpPr txBox="1">
              <a:spLocks noChangeArrowheads="1"/>
            </p:cNvSpPr>
            <p:nvPr/>
          </p:nvSpPr>
          <p:spPr bwMode="auto">
            <a:xfrm>
              <a:off x="4215" y="1962"/>
              <a:ext cx="1632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Goal of </a:t>
              </a:r>
              <a:r>
                <a:rPr lang="en-GB" sz="1800" dirty="0" err="1" smtClean="0">
                  <a:solidFill>
                    <a:srgbClr val="D20202"/>
                  </a:solidFill>
                  <a:latin typeface="Trebuchet MS"/>
                  <a:cs typeface="Trebuchet MS"/>
                </a:rPr>
                <a:t>YbF</a:t>
              </a:r>
              <a:r>
                <a:rPr lang="en-GB" sz="18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 exp. at IC</a:t>
              </a:r>
              <a:endParaRPr lang="en-GB" sz="1800" dirty="0">
                <a:solidFill>
                  <a:srgbClr val="D20202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226" y="1143000"/>
            <a:ext cx="79901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Electron EDM </a:t>
            </a:r>
          </a:p>
          <a:p>
            <a:endParaRPr lang="en-US" sz="7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258" y="782500"/>
            <a:ext cx="149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90% CL limits given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759545" y="3102980"/>
            <a:ext cx="7080250" cy="369865"/>
            <a:chOff x="1387" y="1962"/>
            <a:chExt cx="4460" cy="224"/>
          </a:xfrm>
        </p:grpSpPr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4215" y="1962"/>
              <a:ext cx="1632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 dirty="0">
                  <a:solidFill>
                    <a:prstClr val="black"/>
                  </a:solidFill>
                  <a:latin typeface="Trebuchet MS"/>
                  <a:cs typeface="Trebuchet MS"/>
                </a:rPr>
                <a:t>d</a:t>
              </a:r>
              <a:r>
                <a:rPr lang="en-GB" sz="1800" baseline="-25000" dirty="0">
                  <a:solidFill>
                    <a:prstClr val="black"/>
                  </a:solidFill>
                  <a:latin typeface="Trebuchet MS"/>
                  <a:cs typeface="Trebuchet MS"/>
                </a:rPr>
                <a:t>e</a:t>
              </a:r>
              <a:r>
                <a:rPr lang="en-GB" sz="1800" dirty="0">
                  <a:solidFill>
                    <a:prstClr val="black"/>
                  </a:solidFill>
                  <a:latin typeface="Trebuchet MS"/>
                  <a:cs typeface="Trebuchet MS"/>
                </a:rPr>
                <a:t> &lt; </a:t>
              </a:r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10.5 </a:t>
              </a:r>
              <a:r>
                <a:rPr lang="en-GB" sz="1800" dirty="0" err="1">
                  <a:solidFill>
                    <a:prstClr val="black"/>
                  </a:solidFill>
                  <a:latin typeface="Trebuchet MS"/>
                  <a:cs typeface="Trebuchet MS"/>
                </a:rPr>
                <a:t>x</a:t>
              </a:r>
              <a:r>
                <a:rPr lang="en-GB" sz="1800" dirty="0">
                  <a:solidFill>
                    <a:prstClr val="black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10</a:t>
              </a:r>
              <a:r>
                <a:rPr lang="en-GB" sz="1800" baseline="460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–28</a:t>
              </a:r>
              <a:r>
                <a:rPr lang="en-GB" sz="18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 </a:t>
              </a:r>
              <a:r>
                <a:rPr lang="en-GB" sz="1800" i="1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e</a:t>
              </a:r>
              <a:r>
                <a:rPr lang="en-GB" sz="1800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cm</a:t>
              </a:r>
              <a:endParaRPr lang="en-GB" sz="18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1387" y="2097"/>
              <a:ext cx="2827" cy="0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FE9914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en-GB" sz="1800">
                <a:latin typeface="Trebuchet MS"/>
                <a:cs typeface="Trebuchet MS"/>
              </a:endParaRPr>
            </a:p>
          </p:txBody>
        </p:sp>
      </p:grp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1613892" y="1948000"/>
            <a:ext cx="14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1613892" y="2503625"/>
            <a:ext cx="14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1613892" y="3059250"/>
            <a:ext cx="14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1613892" y="3545025"/>
            <a:ext cx="14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1613892" y="4100650"/>
            <a:ext cx="14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>
            <a:off x="1613892" y="4656275"/>
            <a:ext cx="14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994838" y="2711587"/>
            <a:ext cx="988155" cy="1041400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65100" dist="38100" dir="2700000">
              <a:srgbClr val="000000">
                <a:alpha val="22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1613892" y="5211900"/>
            <a:ext cx="14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>
            <a:off x="1613892" y="5767525"/>
            <a:ext cx="14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906465" y="2641737"/>
            <a:ext cx="992297" cy="1389063"/>
          </a:xfrm>
          <a:prstGeom prst="rect">
            <a:avLst/>
          </a:prstGeom>
          <a:solidFill>
            <a:srgbClr val="FF9900">
              <a:alpha val="84000"/>
            </a:srgbClr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65100" dist="38100" dir="2700000">
              <a:srgbClr val="000000">
                <a:alpha val="22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657600" y="2363925"/>
            <a:ext cx="993347" cy="903287"/>
          </a:xfrm>
          <a:prstGeom prst="rect">
            <a:avLst/>
          </a:prstGeom>
          <a:solidFill>
            <a:srgbClr val="66FF33">
              <a:alpha val="87000"/>
            </a:srgbClr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65100" dist="38100" dir="2700000">
              <a:srgbClr val="000000">
                <a:alpha val="22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733872" y="2989400"/>
            <a:ext cx="992297" cy="1111250"/>
          </a:xfrm>
          <a:prstGeom prst="rect">
            <a:avLst/>
          </a:prstGeom>
          <a:solidFill>
            <a:srgbClr val="3399FF">
              <a:alpha val="95000"/>
            </a:srgbClr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65100" dist="38100" dir="2700000">
              <a:srgbClr val="000000">
                <a:alpha val="22000"/>
              </a:srgbClr>
            </a:outerShdw>
          </a:effec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994839" y="5767525"/>
            <a:ext cx="2339975" cy="347662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38100" dir="2700000">
              <a:srgbClr val="000000">
                <a:alpha val="22000"/>
              </a:srgbClr>
            </a:outerShdw>
          </a:effectLst>
        </p:spPr>
        <p:txBody>
          <a:bodyPr wrap="none" bIns="64800" anchor="ctr"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36" name="Line 17"/>
          <p:cNvSpPr>
            <a:spLocks noChangeShapeType="1"/>
          </p:cNvSpPr>
          <p:nvPr/>
        </p:nvSpPr>
        <p:spPr bwMode="auto">
          <a:xfrm>
            <a:off x="1759942" y="1878150"/>
            <a:ext cx="0" cy="4237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GB" sz="1800">
              <a:latin typeface="Trebuchet MS"/>
              <a:cs typeface="Trebuchet MS"/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1083809" y="2308225"/>
            <a:ext cx="658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–24</a:t>
            </a:r>
            <a:endParaRPr lang="en-GB" sz="1600" baseline="30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83809" y="1752600"/>
            <a:ext cx="658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–22</a:t>
            </a:r>
            <a:endParaRPr lang="en-GB" sz="1600" baseline="30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1083809" y="2863850"/>
            <a:ext cx="658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–26</a:t>
            </a:r>
            <a:endParaRPr lang="en-GB" sz="1600" baseline="30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1083809" y="3349625"/>
            <a:ext cx="658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–28</a:t>
            </a:r>
            <a:endParaRPr lang="en-GB" sz="1600" baseline="30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1083809" y="3906837"/>
            <a:ext cx="658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–30</a:t>
            </a:r>
            <a:endParaRPr lang="en-GB" sz="1600" baseline="30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1083809" y="4462462"/>
            <a:ext cx="658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–32</a:t>
            </a:r>
            <a:endParaRPr lang="en-GB" sz="1600" baseline="30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1083809" y="5018087"/>
            <a:ext cx="658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–34</a:t>
            </a:r>
            <a:endParaRPr lang="en-GB" sz="1600" baseline="30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6" name="Text Box 25"/>
          <p:cNvSpPr txBox="1">
            <a:spLocks noChangeArrowheads="1"/>
          </p:cNvSpPr>
          <p:nvPr/>
        </p:nvSpPr>
        <p:spPr bwMode="auto">
          <a:xfrm>
            <a:off x="1083809" y="5573712"/>
            <a:ext cx="658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–36</a:t>
            </a:r>
            <a:endParaRPr lang="en-GB" sz="1600" baseline="300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2143072" y="2892150"/>
            <a:ext cx="804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dirty="0">
                <a:solidFill>
                  <a:prstClr val="black"/>
                </a:solidFill>
                <a:latin typeface="Trebuchet MS"/>
                <a:cs typeface="Trebuchet MS"/>
              </a:rPr>
              <a:t>Multi Higgs</a:t>
            </a:r>
          </a:p>
        </p:txBody>
      </p:sp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3051014" y="2997735"/>
            <a:ext cx="803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Left-</a:t>
            </a:r>
            <a:r>
              <a:rPr lang="en-GB" sz="1800" dirty="0">
                <a:solidFill>
                  <a:prstClr val="black"/>
                </a:solidFill>
                <a:latin typeface="Trebuchet MS"/>
                <a:cs typeface="Trebuchet MS"/>
              </a:rPr>
              <a:t>Right</a:t>
            </a:r>
          </a:p>
        </p:txBody>
      </p:sp>
      <p:sp>
        <p:nvSpPr>
          <p:cNvPr id="50" name="Text Box 29"/>
          <p:cNvSpPr txBox="1">
            <a:spLocks noChangeArrowheads="1"/>
          </p:cNvSpPr>
          <p:nvPr/>
        </p:nvSpPr>
        <p:spPr bwMode="auto">
          <a:xfrm>
            <a:off x="3802206" y="2456000"/>
            <a:ext cx="9636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dirty="0">
                <a:solidFill>
                  <a:prstClr val="black"/>
                </a:solidFill>
                <a:latin typeface="Trebuchet MS"/>
                <a:cs typeface="Trebuchet MS"/>
              </a:rPr>
              <a:t>MSSM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  </a:t>
            </a:r>
            <a:r>
              <a:rPr lang="en-GB" sz="18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f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cs typeface="Trebuchet MS"/>
              </a:rPr>
              <a:t>~ 1</a:t>
            </a:r>
          </a:p>
        </p:txBody>
      </p:sp>
      <p:sp>
        <p:nvSpPr>
          <p:cNvPr id="51" name="Text Box 30"/>
          <p:cNvSpPr txBox="1">
            <a:spLocks noChangeArrowheads="1"/>
          </p:cNvSpPr>
          <p:nvPr/>
        </p:nvSpPr>
        <p:spPr bwMode="auto">
          <a:xfrm>
            <a:off x="4760886" y="3189604"/>
            <a:ext cx="11065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dirty="0">
                <a:solidFill>
                  <a:prstClr val="black"/>
                </a:solidFill>
                <a:latin typeface="Trebuchet MS"/>
                <a:cs typeface="Trebuchet MS"/>
              </a:rPr>
              <a:t>MSSM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     </a:t>
            </a:r>
            <a:r>
              <a:rPr lang="en-GB" sz="18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f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Trebuchet MS"/>
                <a:cs typeface="Trebuchet MS"/>
              </a:rPr>
              <a:t>~ </a:t>
            </a:r>
            <a:r>
              <a:rPr lang="en-GB" sz="18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GB" sz="1800" dirty="0">
                <a:solidFill>
                  <a:prstClr val="black"/>
                </a:solidFill>
                <a:latin typeface="Trebuchet MS"/>
                <a:cs typeface="Trebuchet MS"/>
              </a:rPr>
              <a:t>/</a:t>
            </a:r>
            <a:r>
              <a:rPr lang="en-GB" sz="1800" dirty="0" err="1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endParaRPr lang="en-GB" sz="18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2286939" y="5734105"/>
            <a:ext cx="2370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E9914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dirty="0">
                <a:solidFill>
                  <a:prstClr val="white"/>
                </a:solidFill>
                <a:latin typeface="Trebuchet MS"/>
                <a:cs typeface="Trebuchet MS"/>
              </a:rPr>
              <a:t>Standard Model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-1371621" y="3859371"/>
            <a:ext cx="4258709" cy="29626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</p:spPr>
        <p:txBody>
          <a:bodyPr wrap="square" bIns="64800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Predicted values for the electron EDM </a:t>
            </a:r>
            <a:r>
              <a:rPr lang="en-GB" sz="1200" i="1" dirty="0" smtClean="0">
                <a:solidFill>
                  <a:prstClr val="white"/>
                </a:solidFill>
                <a:latin typeface="Trebuchet MS"/>
                <a:cs typeface="Trebuchet MS"/>
              </a:rPr>
              <a:t>d</a:t>
            </a:r>
            <a:r>
              <a:rPr lang="en-GB" sz="1200" i="1" baseline="-25000" dirty="0" smtClean="0">
                <a:solidFill>
                  <a:prstClr val="white"/>
                </a:solidFill>
                <a:latin typeface="Trebuchet MS"/>
                <a:cs typeface="Trebuchet MS"/>
              </a:rPr>
              <a:t>e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 (</a:t>
            </a:r>
            <a:r>
              <a:rPr lang="en-GB" sz="1200" i="1" dirty="0" err="1" smtClean="0">
                <a:solidFill>
                  <a:prstClr val="white"/>
                </a:solidFill>
                <a:latin typeface="Trebuchet MS"/>
                <a:cs typeface="Trebuchet MS"/>
              </a:rPr>
              <a:t>e</a:t>
            </a:r>
            <a:r>
              <a:rPr lang="en-GB" sz="12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cm</a:t>
            </a:r>
            <a:r>
              <a:rPr lang="en-GB" sz="1200" dirty="0" smtClean="0">
                <a:solidFill>
                  <a:prstClr val="white"/>
                </a:solidFill>
                <a:latin typeface="Trebuchet MS"/>
                <a:cs typeface="Trebuchet MS"/>
              </a:rPr>
              <a:t>)</a:t>
            </a:r>
            <a:endParaRPr lang="en-GB" sz="12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96835" y="6306102"/>
            <a:ext cx="197096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Graph taken from: B. Sauer, IC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096835" y="5813480"/>
            <a:ext cx="1970964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Regan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al., </a:t>
            </a:r>
            <a:r>
              <a:rPr lang="en-US" sz="800" b="1" kern="0" dirty="0" smtClean="0">
                <a:solidFill>
                  <a:srgbClr val="FFFFFF"/>
                </a:solidFill>
              </a:rPr>
              <a:t>PRL 88, 071805 (2002)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96835" y="6055236"/>
            <a:ext cx="197096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Hudson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al., </a:t>
            </a:r>
            <a:r>
              <a:rPr lang="en-US" sz="800" b="1" kern="0" dirty="0" smtClean="0">
                <a:solidFill>
                  <a:srgbClr val="FFFFFF"/>
                </a:solidFill>
              </a:rPr>
              <a:t>Nature 473, 493 (2011)</a:t>
            </a:r>
          </a:p>
        </p:txBody>
      </p:sp>
      <p:sp>
        <p:nvSpPr>
          <p:cNvPr id="53" name="Rounded Rectangular Callout 52"/>
          <p:cNvSpPr/>
          <p:nvPr/>
        </p:nvSpPr>
        <p:spPr>
          <a:xfrm>
            <a:off x="6019800" y="1143000"/>
            <a:ext cx="3047999" cy="917437"/>
          </a:xfrm>
          <a:prstGeom prst="wedgeRoundRectCallout">
            <a:avLst>
              <a:gd name="adj1" fmla="val -22254"/>
              <a:gd name="adj2" fmla="val 127462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266700" dist="38100" dir="270000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Prior best limit obtained using Thallium (</a:t>
            </a:r>
            <a:r>
              <a:rPr lang="en-US" sz="14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Tl</a:t>
            </a:r>
            <a:r>
              <a:rPr lang="en-US" sz="1400" dirty="0" smtClean="0">
                <a:solidFill>
                  <a:schemeClr val="tx1"/>
                </a:solidFill>
                <a:latin typeface="Trebuchet MS"/>
                <a:cs typeface="Trebuchet MS"/>
              </a:rPr>
              <a:t>) atoms at Berkeley </a:t>
            </a:r>
          </a:p>
          <a:p>
            <a:pPr>
              <a:spcBef>
                <a:spcPts val="300"/>
              </a:spcBef>
            </a:pPr>
            <a:r>
              <a:rPr lang="en-US" sz="1100" dirty="0" smtClean="0">
                <a:solidFill>
                  <a:schemeClr val="tx1"/>
                </a:solidFill>
                <a:latin typeface="Trebuchet MS"/>
                <a:cs typeface="Trebuchet MS"/>
              </a:rPr>
              <a:t>[ Regan </a:t>
            </a:r>
            <a:r>
              <a:rPr lang="en-US" sz="1100" i="1" dirty="0" smtClean="0">
                <a:solidFill>
                  <a:schemeClr val="tx1"/>
                </a:solidFill>
                <a:latin typeface="Trebuchet MS"/>
                <a:cs typeface="Trebuchet MS"/>
              </a:rPr>
              <a:t>et al</a:t>
            </a:r>
            <a:r>
              <a:rPr lang="en-US" sz="1100" dirty="0" smtClean="0">
                <a:solidFill>
                  <a:schemeClr val="tx1"/>
                </a:solidFill>
                <a:latin typeface="Trebuchet MS"/>
                <a:cs typeface="Trebuchet MS"/>
              </a:rPr>
              <a:t>., PRL 88, 071805 (2002) ]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226" y="1143000"/>
            <a:ext cx="799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Electron EDM – new measurement using paramagnetic </a:t>
            </a:r>
            <a:r>
              <a:rPr lang="en-US" sz="1800" b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YbF</a:t>
            </a:r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 molecules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4693" y="851356"/>
            <a:ext cx="197096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Hudson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al., </a:t>
            </a:r>
            <a:r>
              <a:rPr lang="en-US" sz="800" b="1" kern="0" dirty="0" smtClean="0">
                <a:solidFill>
                  <a:srgbClr val="FFFFFF"/>
                </a:solidFill>
              </a:rPr>
              <a:t>Nature 473, 493 (2011)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400" y="1624111"/>
            <a:ext cx="8251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Schiff theorem: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nonrelativistic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system of 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electrostatically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interacting charged particles (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eg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, atom) is fully shielded with respect to external </a:t>
            </a:r>
            <a:r>
              <a:rPr lang="en-GB" sz="1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E 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fields</a:t>
            </a:r>
          </a:p>
          <a:p>
            <a:pPr marL="360363" indent="-360363">
              <a:spcBef>
                <a:spcPts val="1200"/>
              </a:spcBef>
            </a:pPr>
            <a:r>
              <a:rPr lang="en-GB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Broken by magnetic, relativistic interactions and extended nucleons</a:t>
            </a:r>
            <a:endParaRPr lang="en-GB" sz="1800" b="1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2895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prstClr val="black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b="1" dirty="0" smtClean="0">
                <a:solidFill>
                  <a:prstClr val="black"/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GB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Effective EDM: </a:t>
            </a:r>
            <a:r>
              <a:rPr lang="en-GB" sz="1800" b="1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800" b="1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Z</a:t>
            </a:r>
            <a:r>
              <a:rPr lang="en-GB" sz="1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~ (</a:t>
            </a:r>
            <a:r>
              <a:rPr lang="en-GB" sz="1800" b="1" i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h</a:t>
            </a:r>
            <a:r>
              <a:rPr lang="en-GB" sz="1800" b="1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2 </a:t>
            </a:r>
            <a:r>
              <a:rPr lang="en-GB" sz="1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Z</a:t>
            </a:r>
            <a:r>
              <a:rPr lang="en-GB" sz="2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800" b="1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3</a:t>
            </a:r>
            <a:r>
              <a:rPr lang="en-GB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) × </a:t>
            </a:r>
            <a:r>
              <a:rPr lang="en-GB" sz="1800" b="1" i="1" dirty="0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800" b="1" i="1" baseline="-25000" dirty="0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endParaRPr lang="en-GB" sz="1800" b="1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22" name="Up Arrow 21"/>
          <p:cNvSpPr/>
          <p:nvPr/>
        </p:nvSpPr>
        <p:spPr>
          <a:xfrm>
            <a:off x="1793018" y="3015217"/>
            <a:ext cx="607821" cy="2852183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23" name="Up Arrow 22"/>
          <p:cNvSpPr/>
          <p:nvPr/>
        </p:nvSpPr>
        <p:spPr>
          <a:xfrm>
            <a:off x="1105439" y="3015217"/>
            <a:ext cx="607821" cy="2852183"/>
          </a:xfrm>
          <a:prstGeom prst="upArrow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48239" y="4920217"/>
            <a:ext cx="2209800" cy="456942"/>
          </a:xfrm>
          <a:prstGeom prst="ellipse">
            <a:avLst/>
          </a:prstGeom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25" name="Arc 24"/>
          <p:cNvSpPr/>
          <p:nvPr/>
        </p:nvSpPr>
        <p:spPr>
          <a:xfrm rot="15535927">
            <a:off x="768172" y="4865720"/>
            <a:ext cx="418415" cy="667652"/>
          </a:xfrm>
          <a:prstGeom prst="arc">
            <a:avLst>
              <a:gd name="adj1" fmla="val 18919169"/>
              <a:gd name="adj2" fmla="val 0"/>
            </a:avLst>
          </a:prstGeom>
          <a:ln w="127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533411" y="4522549"/>
            <a:ext cx="2427817" cy="15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087966" y="3862915"/>
            <a:ext cx="1226090" cy="11448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1000">
                <a:srgbClr val="7CDC34"/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12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48239" y="3625075"/>
            <a:ext cx="2209800" cy="456942"/>
          </a:xfrm>
          <a:prstGeom prst="ellipse">
            <a:avLst/>
          </a:prstGeom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29" name="Arc 28"/>
          <p:cNvSpPr/>
          <p:nvPr/>
        </p:nvSpPr>
        <p:spPr>
          <a:xfrm rot="5227166">
            <a:off x="2302755" y="3468920"/>
            <a:ext cx="418415" cy="667652"/>
          </a:xfrm>
          <a:prstGeom prst="arc">
            <a:avLst>
              <a:gd name="adj1" fmla="val 18345725"/>
              <a:gd name="adj2" fmla="val 0"/>
            </a:avLst>
          </a:prstGeom>
          <a:ln w="127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2091808" y="3800501"/>
            <a:ext cx="275167" cy="232835"/>
          </a:xfrm>
          <a:prstGeom prst="straightConnector1">
            <a:avLst/>
          </a:prstGeom>
          <a:ln w="38100" cap="flat" cmpd="sng" algn="ctr">
            <a:solidFill>
              <a:srgbClr val="D20202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2191289" y="3688315"/>
            <a:ext cx="275167" cy="232835"/>
          </a:xfrm>
          <a:prstGeom prst="straightConnector1">
            <a:avLst/>
          </a:prstGeom>
          <a:ln w="12700" cap="flat" cmpd="sng" algn="ctr">
            <a:solidFill>
              <a:srgbClr val="D20202"/>
            </a:solidFill>
            <a:prstDash val="sysDash"/>
            <a:round/>
            <a:headEnd type="none" w="med" len="med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1145655" y="4941383"/>
            <a:ext cx="275167" cy="232835"/>
          </a:xfrm>
          <a:prstGeom prst="straightConnector1">
            <a:avLst/>
          </a:prstGeom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 flipV="1">
            <a:off x="1058872" y="5062034"/>
            <a:ext cx="275167" cy="232835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00189" y="3287234"/>
            <a:ext cx="44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 smtClean="0">
                <a:solidFill>
                  <a:srgbClr val="D20202"/>
                </a:solidFill>
              </a:rPr>
              <a:t>d</a:t>
            </a:r>
            <a:r>
              <a:rPr lang="en-GB" sz="1800" i="1" baseline="-25000" dirty="0" err="1" smtClean="0">
                <a:solidFill>
                  <a:srgbClr val="D20202"/>
                </a:solidFill>
              </a:rPr>
              <a:t>Z</a:t>
            </a:r>
            <a:endParaRPr lang="en-GB" sz="1800" i="1" baseline="-25000" dirty="0">
              <a:solidFill>
                <a:srgbClr val="D2020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9882" y="5257851"/>
            <a:ext cx="3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µ</a:t>
            </a:r>
            <a:endParaRPr lang="en-GB" sz="1800" i="1" baseline="-25000" dirty="0">
              <a:solidFill>
                <a:srgbClr val="09213B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2076" y="3091417"/>
            <a:ext cx="401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>
                <a:solidFill>
                  <a:srgbClr val="D20202"/>
                </a:solidFill>
              </a:rPr>
              <a:t>E</a:t>
            </a:r>
            <a:endParaRPr lang="en-GB" sz="2000" b="1" i="1" baseline="-25000" dirty="0">
              <a:solidFill>
                <a:srgbClr val="D2020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23971" y="3091417"/>
            <a:ext cx="416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B</a:t>
            </a:r>
            <a:endParaRPr lang="en-GB" sz="2000" b="1" i="1" baseline="-25000" dirty="0">
              <a:solidFill>
                <a:srgbClr val="09213B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1314766" y="3942316"/>
            <a:ext cx="1144800" cy="121779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alpha val="66000"/>
                </a:schemeClr>
              </a:gs>
              <a:gs pos="41000">
                <a:srgbClr val="FFFF00">
                  <a:alpha val="56000"/>
                </a:srgbClr>
              </a:gs>
              <a:gs pos="100000">
                <a:schemeClr val="tx1">
                  <a:lumMod val="95000"/>
                  <a:lumOff val="5000"/>
                  <a:alpha val="57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12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07104" y="3341132"/>
            <a:ext cx="5377792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Enhanced in heavy atoms / molecules</a:t>
            </a:r>
          </a:p>
          <a:p>
            <a:pPr marL="265113" indent="-265113">
              <a:spcBef>
                <a:spcPts val="600"/>
              </a:spcBef>
              <a:buFont typeface="Arial"/>
              <a:buChar char="•"/>
            </a:pPr>
            <a:r>
              <a:rPr lang="en-GB" sz="16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600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Tl</a:t>
            </a: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 ~ 585 × </a:t>
            </a:r>
            <a:r>
              <a:rPr lang="en-GB" sz="1600" i="1" dirty="0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600" i="1" baseline="-25000" dirty="0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600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(exploited by Berkeley </a:t>
            </a:r>
            <a:r>
              <a:rPr lang="en-GB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Tl</a:t>
            </a:r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experiment, 2002</a:t>
            </a:r>
          </a:p>
          <a:p>
            <a:pPr marL="265113" indent="-265113">
              <a:spcBef>
                <a:spcPts val="600"/>
              </a:spcBef>
              <a:buFont typeface="Arial"/>
              <a:buChar char="•"/>
            </a:pPr>
            <a:r>
              <a:rPr lang="en-GB" sz="16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600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YbF</a:t>
            </a: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 ~ 1.4×10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6</a:t>
            </a: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 × </a:t>
            </a:r>
            <a:r>
              <a:rPr lang="en-GB" sz="1600" i="1" dirty="0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600" i="1" baseline="-25000" dirty="0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600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(for 11 kV/cm field; 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Wingdings"/>
              </a:rPr>
              <a:t>earlier saturation than </a:t>
            </a:r>
            <a:r>
              <a:rPr lang="en-US" sz="11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Wingdings"/>
              </a:rPr>
              <a:t>Tl</a:t>
            </a:r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)</a:t>
            </a:r>
          </a:p>
          <a:p>
            <a:pPr marL="265113" indent="-265113">
              <a:spcBef>
                <a:spcPts val="600"/>
              </a:spcBef>
              <a:buFont typeface="Arial"/>
              <a:buChar char="•"/>
            </a:pPr>
            <a:endParaRPr lang="en-GB" sz="1600" baseline="-250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476173"/>
            <a:ext cx="543209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Also systematic error advantage of </a:t>
            </a:r>
            <a:r>
              <a:rPr lang="en-GB" sz="16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YbF</a:t>
            </a:r>
            <a:r>
              <a:rPr lang="en-GB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 molecules over </a:t>
            </a:r>
            <a:r>
              <a:rPr lang="en-GB" sz="16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Tl</a:t>
            </a:r>
            <a:r>
              <a:rPr lang="en-GB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 (</a:t>
            </a:r>
            <a:r>
              <a:rPr lang="en-GB" sz="1600" i="1" dirty="0" smtClean="0">
                <a:solidFill>
                  <a:srgbClr val="7F7F7F"/>
                </a:solidFill>
                <a:latin typeface="Trebuchet MS"/>
                <a:cs typeface="Trebuchet MS"/>
              </a:rPr>
              <a:t>motional magnetic field</a:t>
            </a:r>
            <a:r>
              <a:rPr lang="en-GB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GB" sz="1600" dirty="0" smtClean="0">
                <a:solidFill>
                  <a:srgbClr val="7F7F7F"/>
                </a:solidFill>
                <a:latin typeface="Trebuchet MS"/>
                <a:cs typeface="Trebuchet MS"/>
              </a:rPr>
              <a:t>But: much smaller production rate than </a:t>
            </a:r>
            <a:r>
              <a:rPr lang="en-GB" sz="16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Tl</a:t>
            </a:r>
            <a:endParaRPr lang="en-GB" sz="1600" dirty="0" smtClean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00400" y="5486400"/>
            <a:ext cx="558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YbF</a:t>
            </a: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exp. looks for spin interferometer phase shift of </a:t>
            </a:r>
            <a:r>
              <a:rPr lang="en-GB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F </a:t>
            </a: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= 0,1 </a:t>
            </a:r>
            <a:r>
              <a:rPr lang="en-GB" sz="1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YbF</a:t>
            </a: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hyperfine levels when </a:t>
            </a:r>
            <a:r>
              <a:rPr lang="en-GB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field is reversed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Untitl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>
                <a:grayscl/>
                <a:lum bright="29000"/>
              </a:blip>
              <a:stretch>
                <a:fillRect/>
              </a:stretch>
            </p:blipFill>
          </mc:Choice>
          <mc:Fallback>
            <p:blipFill>
              <a:blip r:embed="rId3">
                <a:grayscl/>
                <a:lum bright="29000"/>
              </a:blip>
              <a:stretch>
                <a:fillRect/>
              </a:stretch>
            </p:blipFill>
          </mc:Fallback>
        </mc:AlternateContent>
        <p:spPr>
          <a:xfrm>
            <a:off x="2163230" y="1926166"/>
            <a:ext cx="4800600" cy="4800600"/>
          </a:xfrm>
          <a:prstGeom prst="rect">
            <a:avLst/>
          </a:prstGeom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600407"/>
          </a:xfrm>
          <a:prstGeom prst="rect">
            <a:avLst/>
          </a:prstGeom>
          <a:solidFill>
            <a:srgbClr val="FFFFFF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Charged-Lepton </a:t>
            </a:r>
            <a:r>
              <a:rPr lang="en-US" sz="3200" b="1" dirty="0" err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Flavour</a:t>
            </a:r>
            <a:r>
              <a:rPr lang="en-US" sz="32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 Violation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6134" y="6276201"/>
            <a:ext cx="125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Trebuchet MS"/>
                <a:cs typeface="Trebuchet MS"/>
              </a:rPr>
              <a:t>MEG simulation </a:t>
            </a:r>
            <a:endParaRPr lang="en-GB" sz="1200" dirty="0">
              <a:solidFill>
                <a:schemeClr val="bg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Absence of the decays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µ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®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eγ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and 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τ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®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µ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γ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established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in the early days, that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µ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and 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τ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were new elementary leptons, and not electron excitations</a:t>
            </a:r>
          </a:p>
          <a:p>
            <a:endParaRPr lang="en-GB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In analogy to the GIM mechanism, absence of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µ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®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eγ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also required to introduce the muon neutrino to cancel flavour changing neutral currents (Feinberg 1958, prior to 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GB" sz="12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µ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discovery in 1962)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59499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9104" y="3777415"/>
            <a:ext cx="8425792" cy="25471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pic>
        <p:nvPicPr>
          <p:cNvPr id="6" name="Picture 5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55006" y="1143000"/>
            <a:ext cx="6731794" cy="251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226" y="1143000"/>
            <a:ext cx="799017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Electron EDM</a:t>
            </a:r>
          </a:p>
          <a:p>
            <a:endParaRPr lang="en-US" sz="700" dirty="0" smtClean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defTabSz="153988"/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			</a:t>
            </a:r>
            <a:r>
              <a:rPr lang="en-US" sz="1800" b="1" dirty="0" err="1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YbF</a:t>
            </a:r>
            <a:r>
              <a:rPr lang="en-US" sz="1800" b="1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 @ IC, UK</a:t>
            </a:r>
            <a:endParaRPr lang="en-GB" sz="1200" b="1" dirty="0" smtClean="0">
              <a:solidFill>
                <a:srgbClr val="09213B">
                  <a:lumMod val="75000"/>
                  <a:lumOff val="25000"/>
                </a:srgbClr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4693" y="851356"/>
            <a:ext cx="197096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Hudson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al., </a:t>
            </a:r>
            <a:r>
              <a:rPr lang="en-US" sz="800" b="1" kern="0" dirty="0" smtClean="0">
                <a:solidFill>
                  <a:srgbClr val="FFFFFF"/>
                </a:solidFill>
              </a:rPr>
              <a:t>Nature 473, 493 (2011)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18349" y="3857821"/>
            <a:ext cx="14328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YbF</a:t>
            </a:r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experiment, 2010 data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9104" y="1059499"/>
            <a:ext cx="8425792" cy="5257800"/>
          </a:xfrm>
          <a:prstGeom prst="rect">
            <a:avLst/>
          </a:prstGeom>
          <a:noFill/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46082" y="4001827"/>
            <a:ext cx="3783585" cy="2170373"/>
            <a:chOff x="4983649" y="4070421"/>
            <a:chExt cx="3783585" cy="2170373"/>
          </a:xfrm>
        </p:grpSpPr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5919619" y="5933017"/>
              <a:ext cx="2157581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400" dirty="0">
                  <a:solidFill>
                    <a:schemeClr val="tx1"/>
                  </a:solidFill>
                  <a:latin typeface="Trebuchet MS"/>
                  <a:cs typeface="Trebuchet MS"/>
                </a:rPr>
                <a:t>Applied magnetic field</a:t>
              </a:r>
            </a:p>
          </p:txBody>
        </p:sp>
        <p:sp>
          <p:nvSpPr>
            <p:cNvPr id="22" name="Line 4"/>
            <p:cNvSpPr>
              <a:spLocks noChangeShapeType="1"/>
            </p:cNvSpPr>
            <p:nvPr/>
          </p:nvSpPr>
          <p:spPr bwMode="auto">
            <a:xfrm>
              <a:off x="5316997" y="5945144"/>
              <a:ext cx="31412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 flipV="1">
              <a:off x="5316997" y="4070421"/>
              <a:ext cx="0" cy="187472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 rot="16200000">
              <a:off x="4161120" y="4918272"/>
              <a:ext cx="1952835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400" dirty="0">
                  <a:solidFill>
                    <a:schemeClr val="tx1"/>
                  </a:solidFill>
                  <a:latin typeface="Trebuchet MS"/>
                  <a:cs typeface="Trebuchet MS"/>
                </a:rPr>
                <a:t>Detector count rate</a:t>
              </a:r>
            </a:p>
          </p:txBody>
        </p:sp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7047197" y="4680510"/>
              <a:ext cx="0" cy="12438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cxnSp>
          <p:nvCxnSpPr>
            <p:cNvPr id="26" name="AutoShape 8"/>
            <p:cNvCxnSpPr>
              <a:cxnSpLocks noChangeShapeType="1"/>
            </p:cNvCxnSpPr>
            <p:nvPr/>
          </p:nvCxnSpPr>
          <p:spPr bwMode="auto">
            <a:xfrm rot="10800000">
              <a:off x="6988562" y="4318918"/>
              <a:ext cx="223038" cy="3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rgbClr val="D20202"/>
              </a:solidFill>
              <a:round/>
              <a:headEnd type="stealth" w="lg" len="lg"/>
              <a:tailEnd/>
            </a:ln>
            <a:effectLst/>
          </p:spPr>
        </p:cxn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6552100" y="4139057"/>
              <a:ext cx="478794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600" b="1" dirty="0">
                  <a:solidFill>
                    <a:srgbClr val="D20202"/>
                  </a:solidFill>
                  <a:latin typeface="Arial Unicode MS" pitchFamily="34" charset="-128"/>
                </a:rPr>
                <a:t>+</a:t>
              </a:r>
              <a:r>
                <a:rPr lang="en-GB" sz="1600" b="1" i="1" dirty="0">
                  <a:solidFill>
                    <a:srgbClr val="D20202"/>
                  </a:solidFill>
                  <a:latin typeface="Arial Unicode MS" pitchFamily="34" charset="-128"/>
                </a:rPr>
                <a:t>E</a:t>
              </a:r>
              <a:endParaRPr lang="en-US" sz="1600" b="1" i="1" dirty="0">
                <a:solidFill>
                  <a:srgbClr val="D20202"/>
                </a:solidFill>
                <a:latin typeface="Arial Unicode MS" pitchFamily="34" charset="-128"/>
              </a:endParaRPr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7010080" y="5646406"/>
              <a:ext cx="370737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400" b="1" i="1" dirty="0" smtClean="0">
                  <a:solidFill>
                    <a:schemeClr val="tx1"/>
                  </a:solidFill>
                  <a:latin typeface="Arial Unicode MS" pitchFamily="34" charset="-128"/>
                </a:rPr>
                <a:t>B</a:t>
              </a:r>
              <a:r>
                <a:rPr lang="en-GB" sz="1400" b="1" baseline="-25000" dirty="0" smtClean="0">
                  <a:solidFill>
                    <a:schemeClr val="tx1"/>
                  </a:solidFill>
                  <a:latin typeface="Arial Unicode MS" pitchFamily="34" charset="-128"/>
                </a:rPr>
                <a:t>0</a:t>
              </a:r>
              <a:endParaRPr lang="en-US" sz="1400" b="1" baseline="-25000" dirty="0">
                <a:solidFill>
                  <a:schemeClr val="tx1"/>
                </a:solidFill>
                <a:latin typeface="Arial Unicode MS" pitchFamily="34" charset="-128"/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546711" y="4253687"/>
              <a:ext cx="2490126" cy="1747789"/>
            </a:xfrm>
            <a:custGeom>
              <a:avLst/>
              <a:gdLst/>
              <a:ahLst/>
              <a:cxnLst>
                <a:cxn ang="0">
                  <a:pos x="24" y="1339"/>
                </a:cxn>
                <a:cxn ang="0">
                  <a:pos x="24" y="1387"/>
                </a:cxn>
                <a:cxn ang="0">
                  <a:pos x="167" y="2104"/>
                </a:cxn>
                <a:cxn ang="0">
                  <a:pos x="502" y="48"/>
                </a:cxn>
                <a:cxn ang="0">
                  <a:pos x="836" y="2152"/>
                </a:cxn>
                <a:cxn ang="0">
                  <a:pos x="1219" y="0"/>
                </a:cxn>
                <a:cxn ang="0">
                  <a:pos x="1553" y="2152"/>
                </a:cxn>
                <a:cxn ang="0">
                  <a:pos x="1745" y="1052"/>
                </a:cxn>
              </a:cxnLst>
              <a:rect l="0" t="0" r="r" b="b"/>
              <a:pathLst>
                <a:path w="1745" h="2327">
                  <a:moveTo>
                    <a:pt x="24" y="1339"/>
                  </a:moveTo>
                  <a:cubicBezTo>
                    <a:pt x="12" y="1299"/>
                    <a:pt x="0" y="1260"/>
                    <a:pt x="24" y="1387"/>
                  </a:cubicBezTo>
                  <a:cubicBezTo>
                    <a:pt x="48" y="1514"/>
                    <a:pt x="87" y="2327"/>
                    <a:pt x="167" y="2104"/>
                  </a:cubicBezTo>
                  <a:cubicBezTo>
                    <a:pt x="247" y="1881"/>
                    <a:pt x="391" y="40"/>
                    <a:pt x="502" y="48"/>
                  </a:cubicBezTo>
                  <a:cubicBezTo>
                    <a:pt x="613" y="56"/>
                    <a:pt x="717" y="2160"/>
                    <a:pt x="836" y="2152"/>
                  </a:cubicBezTo>
                  <a:cubicBezTo>
                    <a:pt x="955" y="2144"/>
                    <a:pt x="1100" y="0"/>
                    <a:pt x="1219" y="0"/>
                  </a:cubicBezTo>
                  <a:cubicBezTo>
                    <a:pt x="1338" y="0"/>
                    <a:pt x="1465" y="1977"/>
                    <a:pt x="1553" y="2152"/>
                  </a:cubicBezTo>
                  <a:cubicBezTo>
                    <a:pt x="1641" y="2327"/>
                    <a:pt x="1705" y="1164"/>
                    <a:pt x="1745" y="1052"/>
                  </a:cubicBezTo>
                </a:path>
              </a:pathLst>
            </a:custGeom>
            <a:noFill/>
            <a:ln w="25400" cap="flat" cmpd="sng">
              <a:solidFill>
                <a:srgbClr val="D20202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015143" y="4900377"/>
              <a:ext cx="64106" cy="72105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 type="none" w="lg" len="lg"/>
              <a:tailEnd type="none" w="lg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en-GB"/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auto">
            <a:xfrm>
              <a:off x="5610817" y="4253687"/>
              <a:ext cx="2490126" cy="1747790"/>
            </a:xfrm>
            <a:custGeom>
              <a:avLst/>
              <a:gdLst/>
              <a:ahLst/>
              <a:cxnLst>
                <a:cxn ang="0">
                  <a:pos x="24" y="1339"/>
                </a:cxn>
                <a:cxn ang="0">
                  <a:pos x="24" y="1387"/>
                </a:cxn>
                <a:cxn ang="0">
                  <a:pos x="167" y="2104"/>
                </a:cxn>
                <a:cxn ang="0">
                  <a:pos x="502" y="48"/>
                </a:cxn>
                <a:cxn ang="0">
                  <a:pos x="836" y="2152"/>
                </a:cxn>
                <a:cxn ang="0">
                  <a:pos x="1219" y="0"/>
                </a:cxn>
                <a:cxn ang="0">
                  <a:pos x="1553" y="2152"/>
                </a:cxn>
                <a:cxn ang="0">
                  <a:pos x="1745" y="1052"/>
                </a:cxn>
              </a:cxnLst>
              <a:rect l="0" t="0" r="r" b="b"/>
              <a:pathLst>
                <a:path w="1745" h="2327">
                  <a:moveTo>
                    <a:pt x="24" y="1339"/>
                  </a:moveTo>
                  <a:cubicBezTo>
                    <a:pt x="12" y="1299"/>
                    <a:pt x="0" y="1260"/>
                    <a:pt x="24" y="1387"/>
                  </a:cubicBezTo>
                  <a:cubicBezTo>
                    <a:pt x="48" y="1514"/>
                    <a:pt x="87" y="2327"/>
                    <a:pt x="167" y="2104"/>
                  </a:cubicBezTo>
                  <a:cubicBezTo>
                    <a:pt x="247" y="1881"/>
                    <a:pt x="391" y="40"/>
                    <a:pt x="502" y="48"/>
                  </a:cubicBezTo>
                  <a:cubicBezTo>
                    <a:pt x="613" y="56"/>
                    <a:pt x="717" y="2160"/>
                    <a:pt x="836" y="2152"/>
                  </a:cubicBezTo>
                  <a:cubicBezTo>
                    <a:pt x="955" y="2144"/>
                    <a:pt x="1100" y="0"/>
                    <a:pt x="1219" y="0"/>
                  </a:cubicBezTo>
                  <a:cubicBezTo>
                    <a:pt x="1338" y="0"/>
                    <a:pt x="1465" y="1977"/>
                    <a:pt x="1553" y="2152"/>
                  </a:cubicBezTo>
                  <a:cubicBezTo>
                    <a:pt x="1641" y="2327"/>
                    <a:pt x="1705" y="1164"/>
                    <a:pt x="1745" y="1052"/>
                  </a:cubicBezTo>
                </a:path>
              </a:pathLst>
            </a:custGeom>
            <a:noFill/>
            <a:ln w="25400" cap="flat" cmpd="sng">
              <a:solidFill>
                <a:srgbClr val="008000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46" name="Oval 15"/>
            <p:cNvSpPr>
              <a:spLocks noChangeArrowheads="1"/>
            </p:cNvSpPr>
            <p:nvPr/>
          </p:nvSpPr>
          <p:spPr bwMode="auto">
            <a:xfrm>
              <a:off x="7015144" y="5187294"/>
              <a:ext cx="64106" cy="72105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 type="none" w="lg" len="lg"/>
              <a:tailEnd type="none" w="lg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en-GB"/>
            </a:p>
          </p:txBody>
        </p:sp>
        <p:cxnSp>
          <p:nvCxnSpPr>
            <p:cNvPr id="47" name="AutoShape 16"/>
            <p:cNvCxnSpPr>
              <a:cxnSpLocks noChangeShapeType="1"/>
            </p:cNvCxnSpPr>
            <p:nvPr/>
          </p:nvCxnSpPr>
          <p:spPr bwMode="auto">
            <a:xfrm>
              <a:off x="7525990" y="4577408"/>
              <a:ext cx="405332" cy="1588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rgbClr val="008000"/>
              </a:solidFill>
              <a:round/>
              <a:headEnd type="stealth" w="lg" len="lg"/>
              <a:tailEnd/>
            </a:ln>
            <a:effectLst/>
          </p:spPr>
        </p:cxn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7931322" y="4385846"/>
              <a:ext cx="526878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600" b="1" dirty="0" smtClean="0">
                  <a:solidFill>
                    <a:srgbClr val="008000"/>
                  </a:solidFill>
                  <a:latin typeface="Arial Unicode MS" pitchFamily="34" charset="-128"/>
                </a:rPr>
                <a:t>–</a:t>
              </a:r>
              <a:r>
                <a:rPr lang="en-GB" sz="1600" b="1" i="1" dirty="0" smtClean="0">
                  <a:solidFill>
                    <a:srgbClr val="008000"/>
                  </a:solidFill>
                  <a:latin typeface="Arial Unicode MS" pitchFamily="34" charset="-128"/>
                </a:rPr>
                <a:t>E</a:t>
              </a:r>
              <a:endParaRPr lang="en-US" sz="1600" b="1" i="1" dirty="0">
                <a:solidFill>
                  <a:srgbClr val="008000"/>
                </a:solidFill>
                <a:latin typeface="Arial Unicode MS" pitchFamily="34" charset="-128"/>
              </a:endParaRPr>
            </a:p>
          </p:txBody>
        </p:sp>
        <p:sp>
          <p:nvSpPr>
            <p:cNvPr id="37" name="AutoShape 24"/>
            <p:cNvSpPr>
              <a:spLocks/>
            </p:cNvSpPr>
            <p:nvPr/>
          </p:nvSpPr>
          <p:spPr bwMode="auto">
            <a:xfrm>
              <a:off x="7174744" y="4904138"/>
              <a:ext cx="115646" cy="322970"/>
            </a:xfrm>
            <a:prstGeom prst="rightBrace">
              <a:avLst>
                <a:gd name="adj1" fmla="val 30385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GB" sz="1400"/>
            </a:p>
          </p:txBody>
        </p:sp>
        <p:sp>
          <p:nvSpPr>
            <p:cNvPr id="38" name="Text Box 25"/>
            <p:cNvSpPr txBox="1">
              <a:spLocks noChangeArrowheads="1"/>
            </p:cNvSpPr>
            <p:nvPr/>
          </p:nvSpPr>
          <p:spPr bwMode="auto">
            <a:xfrm>
              <a:off x="7339166" y="4892773"/>
              <a:ext cx="1428068" cy="335395"/>
            </a:xfrm>
            <a:prstGeom prst="rect">
              <a:avLst/>
            </a:prstGeom>
            <a:solidFill>
              <a:schemeClr val="bg1">
                <a:lumMod val="95000"/>
                <a:alpha val="9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rIns="0"/>
            <a:lstStyle/>
            <a:p>
              <a:pPr>
                <a:spcBef>
                  <a:spcPct val="0"/>
                </a:spcBef>
              </a:pPr>
              <a:r>
                <a:rPr lang="en-GB" sz="1400" b="1" dirty="0" err="1" smtClean="0">
                  <a:solidFill>
                    <a:schemeClr val="tx1"/>
                  </a:solidFill>
                  <a:latin typeface="Symbol" pitchFamily="18" charset="2"/>
                </a:rPr>
                <a:t>d</a:t>
              </a:r>
              <a:r>
                <a:rPr lang="en-GB" sz="1400" b="1" i="1" dirty="0" err="1" smtClean="0">
                  <a:solidFill>
                    <a:schemeClr val="tx1"/>
                  </a:solidFill>
                  <a:latin typeface="Symbol" pitchFamily="18" charset="2"/>
                </a:rPr>
                <a:t>f</a:t>
              </a:r>
              <a:r>
                <a:rPr lang="en-GB" sz="1400" b="1" dirty="0" smtClean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GB" sz="1400" b="1" dirty="0">
                  <a:solidFill>
                    <a:schemeClr val="tx1"/>
                  </a:solidFill>
                  <a:latin typeface="Times New Roman" pitchFamily="18" charset="0"/>
                </a:rPr>
                <a:t>=</a:t>
              </a:r>
              <a:r>
                <a:rPr lang="en-GB" sz="1400" b="1" dirty="0" smtClean="0">
                  <a:solidFill>
                    <a:schemeClr val="tx1"/>
                  </a:solidFill>
                  <a:latin typeface="Times New Roman" pitchFamily="18" charset="0"/>
                </a:rPr>
                <a:t> +4</a:t>
              </a:r>
              <a:r>
                <a:rPr lang="en-GB" sz="1400" b="1" i="1" dirty="0" smtClean="0">
                  <a:solidFill>
                    <a:schemeClr val="tx1"/>
                  </a:solidFill>
                  <a:latin typeface="Arial Unicode MS" pitchFamily="34" charset="-128"/>
                </a:rPr>
                <a:t>d</a:t>
              </a:r>
              <a:r>
                <a:rPr lang="en-GB" sz="1400" b="1" i="1" baseline="-25000" dirty="0" smtClean="0">
                  <a:solidFill>
                    <a:schemeClr val="tx1"/>
                  </a:solidFill>
                  <a:latin typeface="Arial Unicode MS" pitchFamily="34" charset="-128"/>
                </a:rPr>
                <a:t>e</a:t>
              </a:r>
              <a:r>
                <a:rPr lang="en-GB" sz="1400" b="1" i="1" dirty="0" smtClean="0">
                  <a:solidFill>
                    <a:schemeClr val="tx1"/>
                  </a:solidFill>
                  <a:latin typeface="Symbol" pitchFamily="18" charset="2"/>
                </a:rPr>
                <a:t>h</a:t>
              </a:r>
              <a:r>
                <a:rPr lang="en-GB" sz="1400" b="1" i="1" dirty="0" smtClean="0">
                  <a:solidFill>
                    <a:schemeClr val="tx1"/>
                  </a:solidFill>
                  <a:latin typeface="Arial Unicode MS" pitchFamily="34" charset="-128"/>
                </a:rPr>
                <a:t>ET</a:t>
              </a:r>
              <a:r>
                <a:rPr lang="en-GB" sz="1400" b="1" dirty="0" smtClean="0">
                  <a:solidFill>
                    <a:schemeClr val="tx1"/>
                  </a:solidFill>
                  <a:latin typeface="Arial Unicode MS" pitchFamily="34" charset="-128"/>
                </a:rPr>
                <a:t>/</a:t>
              </a:r>
              <a:r>
                <a:rPr lang="en-GB" sz="1400" b="1" dirty="0" smtClean="0">
                  <a:solidFill>
                    <a:schemeClr val="tx1"/>
                  </a:solidFill>
                  <a:latin typeface="MT Extra" pitchFamily="18" charset="2"/>
                </a:rPr>
                <a:t>h</a:t>
              </a:r>
              <a:endParaRPr lang="en-GB" sz="1400" b="1" dirty="0">
                <a:solidFill>
                  <a:schemeClr val="tx1"/>
                </a:solidFill>
                <a:latin typeface="MT Extra" pitchFamily="18" charset="2"/>
              </a:endParaRPr>
            </a:p>
          </p:txBody>
        </p:sp>
        <p:sp>
          <p:nvSpPr>
            <p:cNvPr id="35" name="AutoShape 27"/>
            <p:cNvSpPr>
              <a:spLocks/>
            </p:cNvSpPr>
            <p:nvPr/>
          </p:nvSpPr>
          <p:spPr bwMode="auto">
            <a:xfrm flipH="1">
              <a:off x="6344696" y="4880107"/>
              <a:ext cx="95491" cy="322659"/>
            </a:xfrm>
            <a:prstGeom prst="rightBrace">
              <a:avLst>
                <a:gd name="adj1" fmla="val 31235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GB" sz="1400"/>
            </a:p>
          </p:txBody>
        </p:sp>
        <p:sp>
          <p:nvSpPr>
            <p:cNvPr id="36" name="Text Box 28"/>
            <p:cNvSpPr txBox="1">
              <a:spLocks noChangeArrowheads="1"/>
            </p:cNvSpPr>
            <p:nvPr/>
          </p:nvSpPr>
          <p:spPr bwMode="auto">
            <a:xfrm>
              <a:off x="5503331" y="4891083"/>
              <a:ext cx="783165" cy="290517"/>
            </a:xfrm>
            <a:prstGeom prst="rect">
              <a:avLst/>
            </a:prstGeom>
            <a:solidFill>
              <a:schemeClr val="bg1">
                <a:lumMod val="95000"/>
                <a:alpha val="95000"/>
              </a:scheme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lIns="0"/>
            <a:lstStyle/>
            <a:p>
              <a:pPr algn="r">
                <a:spcBef>
                  <a:spcPct val="0"/>
                </a:spcBef>
              </a:pPr>
              <a:r>
                <a:rPr lang="en-GB" sz="1400" b="1" dirty="0" err="1" smtClean="0">
                  <a:solidFill>
                    <a:schemeClr val="tx1"/>
                  </a:solidFill>
                  <a:latin typeface="Symbol" pitchFamily="18" charset="2"/>
                </a:rPr>
                <a:t>d</a:t>
              </a:r>
              <a:r>
                <a:rPr lang="en-GB" sz="1400" b="1" i="1" dirty="0" err="1" smtClean="0">
                  <a:solidFill>
                    <a:schemeClr val="tx1"/>
                  </a:solidFill>
                  <a:latin typeface="Symbol" pitchFamily="18" charset="2"/>
                </a:rPr>
                <a:t>f</a:t>
              </a:r>
              <a:r>
                <a:rPr lang="en-GB" sz="1400" b="1" dirty="0" smtClean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GB" sz="1400" b="1" dirty="0">
                  <a:solidFill>
                    <a:schemeClr val="tx1"/>
                  </a:solidFill>
                  <a:latin typeface="Times New Roman" pitchFamily="18" charset="0"/>
                </a:rPr>
                <a:t>=</a:t>
              </a:r>
              <a:r>
                <a:rPr lang="en-GB" sz="1400" b="1" dirty="0" smtClean="0">
                  <a:solidFill>
                    <a:schemeClr val="tx1"/>
                  </a:solidFill>
                  <a:latin typeface="Times New Roman" pitchFamily="18" charset="0"/>
                </a:rPr>
                <a:t> –…</a:t>
              </a:r>
              <a:endParaRPr lang="en-GB" sz="1400" b="1" dirty="0">
                <a:solidFill>
                  <a:schemeClr val="tx1"/>
                </a:solidFill>
                <a:latin typeface="MT Extra" pitchFamily="18" charset="2"/>
              </a:endParaRPr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6531045" y="4680510"/>
              <a:ext cx="0" cy="12438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50" name="Text Box 10"/>
            <p:cNvSpPr txBox="1">
              <a:spLocks noChangeArrowheads="1"/>
            </p:cNvSpPr>
            <p:nvPr/>
          </p:nvSpPr>
          <p:spPr bwMode="auto">
            <a:xfrm>
              <a:off x="6127746" y="5646406"/>
              <a:ext cx="565152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400" b="1" i="1" dirty="0" smtClean="0">
                  <a:solidFill>
                    <a:schemeClr val="tx1"/>
                  </a:solidFill>
                  <a:latin typeface="Arial Unicode MS" pitchFamily="34" charset="-128"/>
                </a:rPr>
                <a:t>–B</a:t>
              </a:r>
              <a:r>
                <a:rPr lang="en-GB" sz="1400" b="1" baseline="-25000" dirty="0" smtClean="0">
                  <a:solidFill>
                    <a:schemeClr val="tx1"/>
                  </a:solidFill>
                  <a:latin typeface="Arial Unicode MS" pitchFamily="34" charset="-128"/>
                </a:rPr>
                <a:t>0</a:t>
              </a:r>
              <a:endParaRPr lang="en-US" sz="1400" b="1" baseline="-25000" dirty="0">
                <a:solidFill>
                  <a:schemeClr val="tx1"/>
                </a:solidFill>
                <a:latin typeface="Arial Unicode MS" pitchFamily="34" charset="-128"/>
              </a:endParaRPr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6498991" y="4858045"/>
              <a:ext cx="64106" cy="72105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 type="none" w="lg" len="lg"/>
              <a:tailEnd type="none" w="lg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en-GB"/>
            </a:p>
          </p:txBody>
        </p:sp>
        <p:sp>
          <p:nvSpPr>
            <p:cNvPr id="52" name="Oval 15"/>
            <p:cNvSpPr>
              <a:spLocks noChangeArrowheads="1"/>
            </p:cNvSpPr>
            <p:nvPr/>
          </p:nvSpPr>
          <p:spPr bwMode="auto">
            <a:xfrm>
              <a:off x="6498992" y="5144962"/>
              <a:ext cx="64106" cy="72105"/>
            </a:xfrm>
            <a:prstGeom prst="ellipse">
              <a:avLst/>
            </a:prstGeom>
            <a:solidFill>
              <a:srgbClr val="D20202"/>
            </a:solidFill>
            <a:ln w="25400">
              <a:solidFill>
                <a:srgbClr val="D20202"/>
              </a:solidFill>
              <a:round/>
              <a:headEnd type="none" w="lg" len="lg"/>
              <a:tailEnd type="none" w="lg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en-GB"/>
            </a:p>
          </p:txBody>
        </p:sp>
      </p:grpSp>
      <p:pic>
        <p:nvPicPr>
          <p:cNvPr id="57" name="Picture 5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77608" y="3973881"/>
            <a:ext cx="3561030" cy="23086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57600" y="3810000"/>
            <a:ext cx="2203242" cy="474509"/>
          </a:xfrm>
          <a:prstGeom prst="rect">
            <a:avLst/>
          </a:prstGeom>
          <a:solidFill>
            <a:srgbClr val="F2F2F2">
              <a:alpha val="95000"/>
            </a:srgbClr>
          </a:solidFill>
        </p:spPr>
        <p:txBody>
          <a:bodyPr wrap="square" lIns="72000" tIns="18000" rIns="72000" bIns="25200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latin typeface="Trebuchet MS"/>
                <a:cs typeface="Trebuchet MS"/>
              </a:rPr>
              <a:t>Interferometer curve from magnetic field scan</a:t>
            </a:r>
            <a:endParaRPr lang="en-GB" sz="1400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1" name="TextBox 60"/>
          <p:cNvSpPr txBox="1"/>
          <p:nvPr/>
        </p:nvSpPr>
        <p:spPr>
          <a:xfrm rot="16200000">
            <a:off x="-378215" y="5415021"/>
            <a:ext cx="16492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Drawing taken from B. Sauer, IC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00800" y="1600200"/>
            <a:ext cx="1306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#Counts ~ cos</a:t>
            </a:r>
            <a:r>
              <a:rPr lang="en-GB" sz="12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2</a:t>
            </a:r>
            <a:r>
              <a:rPr lang="en-GB" sz="1200" i="1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048099" y="2133600"/>
            <a:ext cx="523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f</a:t>
            </a:r>
            <a:r>
              <a:rPr lang="en-GB" sz="1200" i="1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 </a:t>
            </a:r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= 0</a:t>
            </a:r>
          </a:p>
        </p:txBody>
      </p:sp>
      <p:sp>
        <p:nvSpPr>
          <p:cNvPr id="44" name="TextBox 43"/>
          <p:cNvSpPr txBox="1"/>
          <p:nvPr/>
        </p:nvSpPr>
        <p:spPr>
          <a:xfrm rot="20967393">
            <a:off x="4349881" y="2183289"/>
            <a:ext cx="2234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Cold </a:t>
            </a:r>
            <a:r>
              <a:rPr lang="en-GB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YbF</a:t>
            </a:r>
            <a:r>
              <a:rPr lang="en-GB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 (25 Hz pulses)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16898" y="1415534"/>
            <a:ext cx="148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Static </a:t>
            </a:r>
            <a:r>
              <a:rPr lang="en-GB" sz="12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, </a:t>
            </a:r>
            <a:r>
              <a:rPr lang="en-GB" sz="12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B</a:t>
            </a:r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 fields: ±10 kV/cm, 13 </a:t>
            </a:r>
            <a:r>
              <a:rPr lang="en-GB" sz="12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nT</a:t>
            </a:r>
            <a:endParaRPr lang="en-GB" sz="12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59499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pic>
        <p:nvPicPr>
          <p:cNvPr id="6" name="Picture 5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55006" y="1143000"/>
            <a:ext cx="6731794" cy="2514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9104" y="3777415"/>
            <a:ext cx="8425792" cy="25471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226" y="1143000"/>
            <a:ext cx="799017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Electron EDM</a:t>
            </a:r>
          </a:p>
          <a:p>
            <a:endParaRPr lang="en-US" sz="700" dirty="0" smtClean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defTabSz="153988"/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			</a:t>
            </a:r>
            <a:r>
              <a:rPr lang="en-US" sz="1800" b="1" dirty="0" err="1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YbF</a:t>
            </a:r>
            <a:r>
              <a:rPr lang="en-US" sz="1800" b="1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 @ IC, UK</a:t>
            </a:r>
            <a:endParaRPr lang="en-GB" sz="1200" b="1" dirty="0" smtClean="0">
              <a:solidFill>
                <a:srgbClr val="09213B">
                  <a:lumMod val="75000"/>
                  <a:lumOff val="25000"/>
                </a:srgbClr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4693" y="851356"/>
            <a:ext cx="197096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Hudson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al., </a:t>
            </a:r>
            <a:r>
              <a:rPr lang="en-US" sz="800" b="1" kern="0" dirty="0" smtClean="0">
                <a:solidFill>
                  <a:srgbClr val="FFFFFF"/>
                </a:solidFill>
              </a:rPr>
              <a:t>Nature 473, 493 (2011)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4897951" y="3853914"/>
            <a:ext cx="3865049" cy="2169201"/>
            <a:chOff x="4897951" y="3853914"/>
            <a:chExt cx="3865049" cy="2169201"/>
          </a:xfrm>
        </p:grpSpPr>
        <p:pic>
          <p:nvPicPr>
            <p:cNvPr id="12" name="Picture 11" descr="Untitled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4897951" y="3993059"/>
              <a:ext cx="3636449" cy="203005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021917" y="3853914"/>
              <a:ext cx="2741083" cy="643786"/>
            </a:xfrm>
            <a:prstGeom prst="rect">
              <a:avLst/>
            </a:prstGeom>
            <a:solidFill>
              <a:schemeClr val="bg1">
                <a:lumMod val="95000"/>
                <a:alpha val="95000"/>
              </a:schemeClr>
            </a:solidFill>
          </p:spPr>
          <p:txBody>
            <a:bodyPr wrap="square" lIns="72000" tIns="18000" rIns="72000" bIns="25200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EDM values for each* manual-reversal state of the experiment</a:t>
              </a:r>
              <a:endParaRPr lang="en-US" sz="1100" dirty="0" smtClean="0">
                <a:solidFill>
                  <a:prstClr val="black"/>
                </a:solidFill>
                <a:latin typeface="Trebuchet MS"/>
                <a:cs typeface="Trebuchet MS"/>
              </a:endParaRPr>
            </a:p>
            <a:p>
              <a:r>
                <a:rPr lang="en-US" sz="11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(after removing “blinding” offset)</a:t>
              </a:r>
              <a:endParaRPr lang="en-GB" sz="1100" dirty="0">
                <a:solidFill>
                  <a:prstClr val="black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3765" y="3962400"/>
            <a:ext cx="4198399" cy="800219"/>
          </a:xfrm>
          <a:prstGeom prst="rect">
            <a:avLst/>
          </a:prstGeom>
          <a:solidFill>
            <a:srgbClr val="F2F2F2">
              <a:alpha val="88000"/>
            </a:srgbClr>
          </a:solidFill>
        </p:spPr>
        <p:txBody>
          <a:bodyPr wrap="none" lIns="0" rIns="0">
            <a:spAutoFit/>
          </a:bodyPr>
          <a:lstStyle/>
          <a:p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  </a:t>
            </a:r>
            <a:r>
              <a:rPr lang="en-US" sz="10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d</a:t>
            </a:r>
            <a:r>
              <a:rPr lang="en-US" sz="1800" i="1" baseline="-25000" dirty="0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= (–2.4 ± 5.7</a:t>
            </a:r>
            <a:r>
              <a:rPr lang="en-US" sz="1800" baseline="-25000" dirty="0" smtClean="0">
                <a:solidFill>
                  <a:srgbClr val="D20202"/>
                </a:solidFill>
                <a:latin typeface="Trebuchet MS"/>
                <a:cs typeface="Trebuchet MS"/>
              </a:rPr>
              <a:t>stat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± 1.5</a:t>
            </a:r>
            <a:r>
              <a:rPr lang="en-US" sz="1800" baseline="-25000" dirty="0" smtClean="0">
                <a:solidFill>
                  <a:srgbClr val="D20202"/>
                </a:solidFill>
                <a:latin typeface="Trebuchet MS"/>
                <a:cs typeface="Trebuchet MS"/>
              </a:rPr>
              <a:t>syst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) × 10</a:t>
            </a:r>
            <a:r>
              <a:rPr lang="en-US" sz="1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–28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sz="1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cm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</a:p>
          <a:p>
            <a:endParaRPr lang="en-US" sz="10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|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d</a:t>
            </a:r>
            <a:r>
              <a:rPr lang="en-US" sz="1800" i="1" baseline="-25000" dirty="0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|&lt; 10.5 × 10</a:t>
            </a:r>
            <a:r>
              <a:rPr lang="en-US" sz="1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–28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sz="1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cm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 </a:t>
            </a:r>
            <a:r>
              <a:rPr lang="en-US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(90% CL)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endParaRPr lang="en-GB" dirty="0">
              <a:solidFill>
                <a:srgbClr val="D2020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9104" y="1059499"/>
            <a:ext cx="8425792" cy="5257800"/>
          </a:xfrm>
          <a:prstGeom prst="rect">
            <a:avLst/>
          </a:prstGeom>
          <a:noFill/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2249" y="4953000"/>
            <a:ext cx="44407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Statistics dominated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Largest systematic effect from </a:t>
            </a:r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E-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field uncertainties</a:t>
            </a:r>
          </a:p>
          <a:p>
            <a:pPr>
              <a:spcBef>
                <a:spcPts val="600"/>
              </a:spcBef>
            </a:pP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RF detuning phase shift and </a:t>
            </a:r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</a:t>
            </a:r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reversal Stark shift corrected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86917" y="4942416"/>
            <a:ext cx="3058583" cy="232834"/>
          </a:xfrm>
          <a:prstGeom prst="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55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5391429" y="5726238"/>
            <a:ext cx="14328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YbF</a:t>
            </a:r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experiment, 2010 data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21917" y="5977468"/>
            <a:ext cx="2741083" cy="228288"/>
          </a:xfrm>
          <a:prstGeom prst="rect">
            <a:avLst/>
          </a:prstGeom>
          <a:solidFill>
            <a:schemeClr val="bg1">
              <a:lumMod val="95000"/>
              <a:alpha val="95000"/>
            </a:schemeClr>
          </a:solidFill>
        </p:spPr>
        <p:txBody>
          <a:bodyPr wrap="square" lIns="72000" tIns="18000" rIns="72000" bIns="25200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*Swaps of HV, magnet and RF cables</a:t>
            </a:r>
            <a:endParaRPr lang="en-GB" sz="105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1600200"/>
            <a:ext cx="1306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#Counts ~ cos</a:t>
            </a:r>
            <a:r>
              <a:rPr lang="en-GB" sz="12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2</a:t>
            </a:r>
            <a:r>
              <a:rPr lang="en-GB" sz="1200" i="1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48099" y="2133600"/>
            <a:ext cx="523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f</a:t>
            </a:r>
            <a:r>
              <a:rPr lang="en-GB" sz="1200" i="1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 </a:t>
            </a:r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= 0</a:t>
            </a:r>
          </a:p>
        </p:txBody>
      </p:sp>
      <p:sp>
        <p:nvSpPr>
          <p:cNvPr id="27" name="TextBox 26"/>
          <p:cNvSpPr txBox="1"/>
          <p:nvPr/>
        </p:nvSpPr>
        <p:spPr>
          <a:xfrm rot="20967393">
            <a:off x="4343683" y="2126705"/>
            <a:ext cx="2968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Cold </a:t>
            </a:r>
            <a:r>
              <a:rPr lang="en-GB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YbF</a:t>
            </a:r>
            <a:r>
              <a:rPr lang="en-GB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 (590 </a:t>
            </a:r>
            <a:r>
              <a:rPr lang="en-GB" sz="12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m/s</a:t>
            </a:r>
            <a:r>
              <a:rPr lang="en-GB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, 25 Hz pulses)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16898" y="1415534"/>
            <a:ext cx="148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Static </a:t>
            </a:r>
            <a:r>
              <a:rPr lang="en-GB" sz="12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, </a:t>
            </a:r>
            <a:r>
              <a:rPr lang="en-GB" sz="12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B</a:t>
            </a:r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 fields: ±10 kV/cm, 13 </a:t>
            </a:r>
            <a:r>
              <a:rPr lang="en-GB" sz="12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nT</a:t>
            </a:r>
            <a:endParaRPr lang="en-GB" sz="12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59499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9104" y="1059499"/>
            <a:ext cx="8425792" cy="5257800"/>
          </a:xfrm>
          <a:prstGeom prst="rect">
            <a:avLst/>
          </a:prstGeom>
          <a:noFill/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2083" y="1546476"/>
            <a:ext cx="79217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D20202"/>
                </a:solidFill>
                <a:latin typeface="Trebuchet MS"/>
                <a:cs typeface="Trebuchet MS"/>
              </a:rPr>
              <a:t>Pioneering measurement with great potential in spite of relatively little improvement over </a:t>
            </a:r>
            <a:r>
              <a:rPr lang="en-GB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Tl</a:t>
            </a:r>
            <a:r>
              <a:rPr lang="en-GB" dirty="0" smtClean="0">
                <a:solidFill>
                  <a:srgbClr val="D20202"/>
                </a:solidFill>
                <a:latin typeface="Trebuchet MS"/>
                <a:cs typeface="Trebuchet MS"/>
              </a:rPr>
              <a:t> result from 2002</a:t>
            </a:r>
          </a:p>
          <a:p>
            <a:endParaRPr lang="en-GB" sz="12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r>
              <a:rPr lang="en-GB" dirty="0" smtClean="0">
                <a:solidFill>
                  <a:srgbClr val="D20202"/>
                </a:solidFill>
                <a:latin typeface="Trebuchet MS"/>
                <a:cs typeface="Trebuchet MS"/>
              </a:rPr>
              <a:t>Measurement statistically limited, systematic errors reducible to &lt; 10</a:t>
            </a:r>
            <a:r>
              <a:rPr lang="en-GB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−29</a:t>
            </a:r>
            <a:r>
              <a:rPr lang="en-GB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cm</a:t>
            </a:r>
            <a:endParaRPr lang="en-GB" baseline="300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endParaRPr lang="en-GB" sz="12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r>
              <a:rPr lang="en-GB" dirty="0" smtClean="0">
                <a:solidFill>
                  <a:srgbClr val="D20202"/>
                </a:solidFill>
                <a:latin typeface="Trebuchet MS"/>
                <a:cs typeface="Trebuchet MS"/>
              </a:rPr>
              <a:t>Factor of 10 sensitivity improvement within a few years, final goal is factor of 100</a:t>
            </a:r>
          </a:p>
          <a:p>
            <a:endParaRPr lang="en-GB" sz="12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r>
              <a:rPr lang="en-US" dirty="0" smtClean="0">
                <a:solidFill>
                  <a:srgbClr val="D20202"/>
                </a:solidFill>
                <a:latin typeface="Trebuchet MS"/>
                <a:cs typeface="Trebuchet MS"/>
              </a:rPr>
              <a:t>Several other EDM experiments, based on electron spin precession in atoms, molecules, molecular ions or solids, in progress</a:t>
            </a:r>
          </a:p>
          <a:p>
            <a:endParaRPr lang="en-GB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endParaRPr lang="en-GB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Tau-Lepton Physics</a:t>
            </a:r>
            <a:endParaRPr lang="en-US" sz="3600" b="1" dirty="0" smtClean="0">
              <a:solidFill>
                <a:srgbClr val="262626"/>
              </a:solidFill>
              <a:latin typeface="Trebuchet MS"/>
              <a:ea typeface="Calibri" charset="0"/>
              <a:cs typeface="Trebuchet MS"/>
            </a:endParaRPr>
          </a:p>
        </p:txBody>
      </p:sp>
      <p:pic>
        <p:nvPicPr>
          <p:cNvPr id="3" name="Picture 2" descr="tau-event-aleph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71800" y="3302442"/>
            <a:ext cx="3925529" cy="3174558"/>
          </a:xfrm>
          <a:prstGeom prst="rect">
            <a:avLst/>
          </a:prstGeom>
          <a:effectLst>
            <a:outerShdw blurRad="50800" dist="38100" dir="2700000">
              <a:srgbClr val="000000">
                <a:alpha val="1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91200" y="5867400"/>
            <a:ext cx="153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ALEPH</a:t>
            </a:r>
          </a:p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Z 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Wingdings"/>
              </a:rPr>
              <a:t>® </a:t>
            </a:r>
            <a:r>
              <a:rPr lang="en-US" sz="12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5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US" sz="120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Wingdings"/>
              </a:rPr>
              <a:t>+</a:t>
            </a:r>
            <a:r>
              <a:rPr lang="en-US" sz="12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0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800" i="1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Wingdings"/>
              </a:rPr>
              <a:t>—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Wingdings"/>
              </a:rPr>
              <a:t> candidate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251936"/>
            <a:ext cx="2943704" cy="738664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8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8000"/>
                </a:schemeClr>
              </a:gs>
            </a:gsLst>
            <a:lin ang="16200000" scaled="0"/>
            <a:tileRect/>
          </a:gradFill>
          <a:effectLst>
            <a:outerShdw blurRad="228600" dist="23000" dir="5400000" rotWithShape="0">
              <a:srgbClr val="000000">
                <a:alpha val="21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Trebuchet MS"/>
                <a:cs typeface="Trebuchet MS"/>
              </a:rPr>
              <a:t>Fantastic combination work done by HFAG group – I will use a lot of their work here !</a:t>
            </a:r>
            <a:endParaRPr lang="en-GB" sz="1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252912"/>
            <a:ext cx="9144000" cy="22955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1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Tau-Lepton Physics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164166"/>
            <a:ext cx="8763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Last year was the 20</a:t>
            </a:r>
            <a:r>
              <a:rPr lang="en-US" sz="18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th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anniversary of the Tau Workshops (started in 1990 at </a:t>
            </a: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Orsay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)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/>
              <a:cs typeface="Trebuchet MS"/>
            </a:endParaRP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During this period there was magnificent progress in tau physics through the LEP, CLEO, </a:t>
            </a:r>
            <a:r>
              <a:rPr lang="en-US" sz="1800" i="1" dirty="0" smtClean="0">
                <a:solidFill>
                  <a:srgbClr val="18579B"/>
                </a:solidFill>
                <a:latin typeface="Trebuchet MS"/>
                <a:cs typeface="Trebuchet MS"/>
              </a:rPr>
              <a:t>B</a:t>
            </a:r>
            <a:r>
              <a:rPr lang="en-US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-factories, BES, VEPP-2M, and neutrino experiments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Early meetings concentrated on consolidation of tau as a standard lepton without invisible decays and with universal couplings (precision experiments)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Increased data samples and better methods allowed to study electroweak and QCD physics leading to precision measurements of fundamental SM parameters, such as sin</a:t>
            </a:r>
            <a:r>
              <a:rPr lang="en-US" sz="1800" baseline="30000" dirty="0" smtClean="0">
                <a:solidFill>
                  <a:srgbClr val="18579B"/>
                </a:solidFill>
                <a:latin typeface="Trebuchet MS"/>
                <a:cs typeface="Trebuchet MS"/>
              </a:rPr>
              <a:t>2</a:t>
            </a:r>
            <a:r>
              <a:rPr lang="en-US" sz="1800" i="1" dirty="0" smtClean="0">
                <a:solidFill>
                  <a:srgbClr val="18579B"/>
                </a:solidFill>
                <a:latin typeface="Symbol" charset="2"/>
                <a:cs typeface="Symbol" charset="2"/>
              </a:rPr>
              <a:t>q</a:t>
            </a:r>
            <a:r>
              <a:rPr lang="en-US" sz="1800" i="1" baseline="-25000" dirty="0" smtClean="0">
                <a:solidFill>
                  <a:srgbClr val="18579B"/>
                </a:solidFill>
                <a:latin typeface="Trebuchet MS"/>
                <a:cs typeface="Trebuchet MS"/>
              </a:rPr>
              <a:t>W</a:t>
            </a:r>
            <a:r>
              <a:rPr lang="en-US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, </a:t>
            </a:r>
            <a:r>
              <a:rPr lang="en-US" sz="1800" i="1" dirty="0" err="1" smtClean="0">
                <a:solidFill>
                  <a:srgbClr val="18579B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baseline="-25000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S</a:t>
            </a:r>
            <a:r>
              <a:rPr lang="en-US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, |</a:t>
            </a:r>
            <a:r>
              <a:rPr lang="en-US" sz="1800" i="1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V</a:t>
            </a:r>
            <a:r>
              <a:rPr lang="en-US" sz="1800" i="1" baseline="-25000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us</a:t>
            </a:r>
            <a:r>
              <a:rPr lang="en-US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|</a:t>
            </a:r>
          </a:p>
        </p:txBody>
      </p:sp>
      <p:sp>
        <p:nvSpPr>
          <p:cNvPr id="4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" name="Picture 15" descr="SLAC2"/>
          <p:cNvPicPr>
            <a:picLocks noChangeAspect="1" noChangeArrowheads="1"/>
          </p:cNvPicPr>
          <p:nvPr/>
        </p:nvPicPr>
        <p:blipFill>
          <a:blip r:embed="rId2"/>
          <a:srcRect t="12192" b="4417"/>
          <a:stretch>
            <a:fillRect/>
          </a:stretch>
        </p:blipFill>
        <p:spPr bwMode="auto">
          <a:xfrm>
            <a:off x="1197028" y="4252912"/>
            <a:ext cx="3333118" cy="2295525"/>
          </a:xfrm>
          <a:prstGeom prst="rect">
            <a:avLst/>
          </a:prstGeom>
          <a:noFill/>
          <a:effectLst>
            <a:outerShdw blurRad="152400" dist="38100" dir="7320000">
              <a:srgbClr val="000000">
                <a:alpha val="2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t="12430"/>
          <a:stretch>
            <a:fillRect/>
          </a:stretch>
        </p:blipFill>
        <p:spPr>
          <a:xfrm>
            <a:off x="4611660" y="4252912"/>
            <a:ext cx="3323723" cy="2295525"/>
          </a:xfrm>
          <a:prstGeom prst="rect">
            <a:avLst/>
          </a:prstGeom>
          <a:effectLst>
            <a:outerShdw blurRad="152400" dist="38100" dir="2700000">
              <a:srgbClr val="000000">
                <a:alpha val="2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t="22480" b="17736"/>
          <a:stretch>
            <a:fillRect/>
          </a:stretch>
        </p:blipFill>
        <p:spPr>
          <a:xfrm>
            <a:off x="1197028" y="4252912"/>
            <a:ext cx="3333118" cy="2295525"/>
          </a:xfrm>
          <a:prstGeom prst="rect">
            <a:avLst/>
          </a:prstGeom>
          <a:effectLst>
            <a:outerShdw blurRad="152400" dist="38100" dir="7320000">
              <a:srgbClr val="000000">
                <a:alpha val="2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97028" y="4309646"/>
            <a:ext cx="1620957" cy="415498"/>
          </a:xfrm>
          <a:prstGeom prst="rect">
            <a:avLst/>
          </a:prstGeom>
          <a:solidFill>
            <a:srgbClr val="000000">
              <a:alpha val="22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CESR at Cornell, USA</a:t>
            </a:r>
          </a:p>
          <a:p>
            <a:r>
              <a:rPr lang="en-GB" sz="800" dirty="0" smtClean="0">
                <a:solidFill>
                  <a:schemeClr val="bg1"/>
                </a:solidFill>
                <a:latin typeface="Trebuchet MS"/>
                <a:cs typeface="Trebuchet MS"/>
              </a:rPr>
              <a:t>1979—2008</a:t>
            </a:r>
            <a:endParaRPr lang="en-GB" sz="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1660" y="4309646"/>
            <a:ext cx="10248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LEP at CERN</a:t>
            </a:r>
          </a:p>
          <a:p>
            <a:r>
              <a:rPr lang="en-GB" sz="800" dirty="0" smtClean="0">
                <a:solidFill>
                  <a:schemeClr val="bg1"/>
                </a:solidFill>
                <a:latin typeface="Trebuchet MS"/>
                <a:cs typeface="Trebuchet MS"/>
              </a:rPr>
              <a:t>1989—2000</a:t>
            </a:r>
            <a:endParaRPr lang="en-GB" sz="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5867400"/>
            <a:ext cx="117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~3.6 M </a:t>
            </a:r>
            <a:r>
              <a:rPr lang="en-GB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tt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produced for</a:t>
            </a:r>
          </a:p>
          <a:p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CLEO-I/II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905" y="5867400"/>
            <a:ext cx="117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~165,000 </a:t>
            </a:r>
            <a:r>
              <a:rPr lang="en-GB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Z</a:t>
            </a:r>
            <a:r>
              <a:rPr lang="en-GB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®</a:t>
            </a:r>
            <a:r>
              <a:rPr lang="en-GB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tt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per experiment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252912"/>
            <a:ext cx="9144000" cy="22955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1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Tau-Lepton Physics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164166"/>
            <a:ext cx="871273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Huge samples of roughly 500 M and 900 M tau pairs collected by </a:t>
            </a:r>
            <a:r>
              <a:rPr lang="en-US" sz="1800" b="1" dirty="0" smtClean="0">
                <a:solidFill>
                  <a:srgbClr val="262626"/>
                </a:solidFill>
                <a:latin typeface="Trebuchet MS"/>
                <a:cs typeface="Trebuchet MS"/>
              </a:rPr>
              <a:t>BABAR and Belle </a:t>
            </a:r>
          </a:p>
          <a:p>
            <a:pPr lvl="0">
              <a:spcBef>
                <a:spcPts val="1200"/>
              </a:spcBef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Experiments concentrate on rare modes and searches for new physics:</a:t>
            </a:r>
          </a:p>
          <a:p>
            <a:pPr marL="360363" lvl="0" indent="-276225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Lepton </a:t>
            </a:r>
            <a:r>
              <a:rPr lang="en-US" sz="1600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flavour</a:t>
            </a: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 violation in tau decays</a:t>
            </a: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Weak current universality tests (0.14% precision reached!), rare branching fractions</a:t>
            </a: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“Second class currents” (</a:t>
            </a:r>
            <a:r>
              <a:rPr lang="en-US" sz="1600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isospin</a:t>
            </a: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 violation)</a:t>
            </a: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r>
              <a:rPr lang="en-US" sz="1600" i="1" dirty="0" smtClean="0">
                <a:solidFill>
                  <a:srgbClr val="18579B"/>
                </a:solidFill>
                <a:latin typeface="Trebuchet MS"/>
                <a:cs typeface="Trebuchet MS"/>
              </a:rPr>
              <a:t>CP </a:t>
            </a: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violation</a:t>
            </a:r>
          </a:p>
          <a:p>
            <a:pPr marL="360363" lvl="0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Phenomenological work on determination of </a:t>
            </a:r>
            <a:r>
              <a:rPr lang="en-US" sz="1600" dirty="0" err="1" smtClean="0">
                <a:solidFill>
                  <a:srgbClr val="18579B"/>
                </a:solidFill>
                <a:latin typeface="Symbol" charset="2"/>
                <a:cs typeface="Symbol" charset="2"/>
              </a:rPr>
              <a:t>a</a:t>
            </a:r>
            <a:r>
              <a:rPr lang="en-US" sz="1600" i="1" baseline="-25000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S</a:t>
            </a: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 and |</a:t>
            </a:r>
            <a:r>
              <a:rPr lang="en-US" sz="1600" i="1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V</a:t>
            </a:r>
            <a:r>
              <a:rPr lang="en-US" sz="1600" i="1" baseline="-25000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us</a:t>
            </a: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| </a:t>
            </a:r>
            <a:r>
              <a:rPr lang="en-US" sz="1200" dirty="0" smtClean="0">
                <a:solidFill>
                  <a:srgbClr val="18579B"/>
                </a:solidFill>
                <a:latin typeface="Trebuchet MS"/>
                <a:cs typeface="Trebuchet MS"/>
              </a:rPr>
              <a:t>(</a:t>
            </a:r>
            <a:r>
              <a:rPr lang="en-US" sz="1200" dirty="0" err="1" smtClean="0">
                <a:solidFill>
                  <a:srgbClr val="18579B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200" dirty="0" smtClean="0">
                <a:solidFill>
                  <a:srgbClr val="18579B"/>
                </a:solidFill>
                <a:latin typeface="Trebuchet MS"/>
                <a:cs typeface="Trebuchet MS"/>
                <a:sym typeface="Wingdings"/>
              </a:rPr>
              <a:t> V. </a:t>
            </a:r>
            <a:r>
              <a:rPr lang="en-US" sz="1200" dirty="0" err="1" smtClean="0">
                <a:solidFill>
                  <a:srgbClr val="18579B"/>
                </a:solidFill>
                <a:latin typeface="Trebuchet MS"/>
                <a:cs typeface="Trebuchet MS"/>
                <a:sym typeface="Wingdings"/>
              </a:rPr>
              <a:t>Lubicz</a:t>
            </a:r>
            <a:r>
              <a:rPr lang="en-US" sz="1200" dirty="0" smtClean="0">
                <a:solidFill>
                  <a:srgbClr val="18579B"/>
                </a:solidFill>
                <a:latin typeface="Trebuchet MS"/>
                <a:cs typeface="Trebuchet MS"/>
                <a:sym typeface="Wingdings"/>
              </a:rPr>
              <a:t>’, T. </a:t>
            </a:r>
            <a:r>
              <a:rPr lang="en-US" sz="1200" dirty="0" err="1" smtClean="0">
                <a:solidFill>
                  <a:srgbClr val="18579B"/>
                </a:solidFill>
                <a:latin typeface="Trebuchet MS"/>
                <a:cs typeface="Trebuchet MS"/>
                <a:sym typeface="Wingdings"/>
              </a:rPr>
              <a:t>Gershon’s</a:t>
            </a:r>
            <a:r>
              <a:rPr lang="en-US" sz="1200" dirty="0" smtClean="0">
                <a:solidFill>
                  <a:srgbClr val="18579B"/>
                </a:solidFill>
                <a:latin typeface="Trebuchet MS"/>
                <a:cs typeface="Trebuchet MS"/>
                <a:sym typeface="Wingdings"/>
              </a:rPr>
              <a:t> talks)          </a:t>
            </a: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from tau branching fractions and spectral functions still actively pursued</a:t>
            </a:r>
          </a:p>
        </p:txBody>
      </p:sp>
      <p:sp>
        <p:nvSpPr>
          <p:cNvPr id="4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" name="Picture 2" descr="slac-site"/>
          <p:cNvPicPr>
            <a:picLocks noChangeAspect="1" noChangeArrowheads="1"/>
          </p:cNvPicPr>
          <p:nvPr/>
        </p:nvPicPr>
        <p:blipFill>
          <a:blip r:embed="rId2"/>
          <a:srcRect t="17719" b="12472"/>
          <a:stretch>
            <a:fillRect/>
          </a:stretch>
        </p:blipFill>
        <p:spPr bwMode="auto">
          <a:xfrm>
            <a:off x="4602265" y="4252912"/>
            <a:ext cx="3333118" cy="2295525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20000"/>
              </a:srgbClr>
            </a:outerShdw>
          </a:effectLst>
        </p:spPr>
      </p:pic>
      <p:pic>
        <p:nvPicPr>
          <p:cNvPr id="41" name="Picture 15" descr="SLAC2"/>
          <p:cNvPicPr>
            <a:picLocks noChangeAspect="1" noChangeArrowheads="1"/>
          </p:cNvPicPr>
          <p:nvPr/>
        </p:nvPicPr>
        <p:blipFill>
          <a:blip r:embed="rId3"/>
          <a:srcRect t="12192" b="4417"/>
          <a:stretch>
            <a:fillRect/>
          </a:stretch>
        </p:blipFill>
        <p:spPr bwMode="auto">
          <a:xfrm>
            <a:off x="1197028" y="4252912"/>
            <a:ext cx="3333118" cy="2295525"/>
          </a:xfrm>
          <a:prstGeom prst="rect">
            <a:avLst/>
          </a:prstGeom>
          <a:noFill/>
          <a:effectLst>
            <a:outerShdw blurRad="152400" dist="38100" dir="7320000">
              <a:srgbClr val="000000">
                <a:alpha val="2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97028" y="4309646"/>
            <a:ext cx="1589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KEK-B at KEK, Japan</a:t>
            </a:r>
            <a:endParaRPr lang="en-GB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1660" y="4309646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Trebuchet MS"/>
                <a:cs typeface="Trebuchet MS"/>
              </a:rPr>
              <a:t>PEP-2 at SLAC, USA</a:t>
            </a:r>
            <a:endParaRPr lang="en-GB"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72905" y="5867400"/>
            <a:ext cx="112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B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/</a:t>
            </a:r>
            <a:r>
              <a:rPr lang="en-GB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Factories at KEK and SLAC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14" name="Picture 2" descr="http://belle.kek.jp/secured2/secretary/photos/20110120/P1150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7028" y="5891212"/>
            <a:ext cx="876300" cy="657225"/>
          </a:xfrm>
          <a:prstGeom prst="rect">
            <a:avLst/>
          </a:prstGeom>
          <a:noFill/>
          <a:effectLst>
            <a:outerShdw blurRad="190500" dist="38100" dir="19800000">
              <a:srgbClr val="000000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147000" y="5711796"/>
            <a:ext cx="10310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olidFill>
                  <a:srgbClr val="FFFFFF"/>
                </a:solidFill>
              </a:rPr>
              <a:t>LEGO model of Belle</a:t>
            </a:r>
            <a:endParaRPr lang="en-GB" sz="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5566833"/>
            <a:ext cx="9144000" cy="1016000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16200000">
              <a:srgbClr val="000000">
                <a:alpha val="1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Tau Branching Fractions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164166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Large amount of new branching fraction measurement by BABAR and Belle. Significant improvement in modes with </a:t>
            </a:r>
            <a:r>
              <a:rPr lang="en-US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kaons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(but also a few </a:t>
            </a:r>
            <a:r>
              <a:rPr lang="en-US" sz="1400" dirty="0" smtClean="0">
                <a:solidFill>
                  <a:srgbClr val="404040"/>
                </a:solidFill>
                <a:latin typeface="Trebuchet MS"/>
                <a:cs typeface="Trebuchet MS"/>
              </a:rPr>
              <a:t>inconsistencies)</a:t>
            </a:r>
          </a:p>
        </p:txBody>
      </p:sp>
      <p:sp>
        <p:nvSpPr>
          <p:cNvPr id="4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8" name="Picture 17" descr="Untitled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23821" y="1921962"/>
            <a:ext cx="4105579" cy="31853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67668" y="5055971"/>
            <a:ext cx="2207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404040"/>
                </a:solidFill>
              </a:rPr>
              <a:t>Sigma difference</a:t>
            </a:r>
            <a:endParaRPr lang="en-GB" sz="1400" dirty="0">
              <a:solidFill>
                <a:srgbClr val="40404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1059866" y="3305601"/>
            <a:ext cx="237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404040"/>
                </a:solidFill>
              </a:rPr>
              <a:t>Number of measurements</a:t>
            </a:r>
            <a:endParaRPr lang="en-GB" sz="1400" dirty="0">
              <a:solidFill>
                <a:srgbClr val="40404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6018688" y="2426698"/>
            <a:ext cx="11429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9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Hayes in PDG 2010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3680" y="5715000"/>
            <a:ext cx="87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General trend observed between earlier and BABAR/Belle measurements </a:t>
            </a:r>
          </a:p>
          <a:p>
            <a:r>
              <a:rPr lang="en-US" sz="1800" dirty="0" err="1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 not understood; leads, </a:t>
            </a:r>
            <a:r>
              <a:rPr lang="en-US" sz="1800" dirty="0" err="1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a.o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., to smaller strange hadronic width of tau</a:t>
            </a: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endParaRPr lang="en-GB" sz="18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3305934" y="3467100"/>
            <a:ext cx="2667000" cy="1588"/>
          </a:xfrm>
          <a:prstGeom prst="line">
            <a:avLst/>
          </a:prstGeom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5566833"/>
            <a:ext cx="9144000" cy="1016000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16200000">
              <a:srgbClr val="000000">
                <a:alpha val="1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Tau Leptonic Charged Current Couplings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164166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Probe new physics by testing the </a:t>
            </a:r>
            <a:r>
              <a:rPr lang="en-US" sz="1800" b="1" dirty="0" smtClean="0">
                <a:solidFill>
                  <a:srgbClr val="D20202"/>
                </a:solidFill>
                <a:latin typeface="Trebuchet MS"/>
                <a:cs typeface="Trebuchet MS"/>
              </a:rPr>
              <a:t>universality 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of charged weak couplings using tau branching fractions into leptons and tau lifetime</a:t>
            </a:r>
          </a:p>
        </p:txBody>
      </p:sp>
      <p:sp>
        <p:nvSpPr>
          <p:cNvPr id="4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" name="Picture 5" descr="Untitled 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b="675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b="6752"/>
              <a:stretch>
                <a:fillRect/>
              </a:stretch>
            </p:blipFill>
          </mc:Fallback>
        </mc:AlternateContent>
        <p:spPr>
          <a:xfrm>
            <a:off x="10646" y="2211920"/>
            <a:ext cx="3494554" cy="3126429"/>
          </a:xfrm>
          <a:prstGeom prst="rect">
            <a:avLst/>
          </a:prstGeom>
        </p:spPr>
      </p:pic>
      <p:pic>
        <p:nvPicPr>
          <p:cNvPr id="7" name="Picture 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b="675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b="6752"/>
              <a:stretch>
                <a:fillRect/>
              </a:stretch>
            </p:blipFill>
          </mc:Fallback>
        </mc:AlternateContent>
        <p:spPr>
          <a:xfrm>
            <a:off x="2842685" y="2211920"/>
            <a:ext cx="3494554" cy="3126429"/>
          </a:xfrm>
          <a:prstGeom prst="rect">
            <a:avLst/>
          </a:prstGeom>
        </p:spPr>
      </p:pic>
      <p:pic>
        <p:nvPicPr>
          <p:cNvPr id="8" name="Picture 7" descr="Untitled 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b="688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 b="6881"/>
              <a:stretch>
                <a:fillRect/>
              </a:stretch>
            </p:blipFill>
          </mc:Fallback>
        </mc:AlternateContent>
        <p:spPr>
          <a:xfrm>
            <a:off x="5649447" y="2211920"/>
            <a:ext cx="3494554" cy="3122080"/>
          </a:xfrm>
          <a:prstGeom prst="rect">
            <a:avLst/>
          </a:prstGeom>
        </p:spPr>
      </p:pic>
      <p:pic>
        <p:nvPicPr>
          <p:cNvPr id="9" name="Picture 8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78804" t="9091" r="4480" b="8573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78804" t="9091" r="4480" b="85732"/>
              <a:stretch>
                <a:fillRect/>
              </a:stretch>
            </p:blipFill>
          </mc:Fallback>
        </mc:AlternateContent>
        <p:spPr>
          <a:xfrm>
            <a:off x="5596532" y="2516720"/>
            <a:ext cx="584136" cy="1735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4929" y="1949566"/>
            <a:ext cx="899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|</a:t>
            </a:r>
            <a:r>
              <a:rPr lang="en-GB" sz="16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g</a:t>
            </a:r>
            <a:r>
              <a:rPr lang="en-GB" sz="1600" i="1" baseline="-25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m </a:t>
            </a:r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/</a:t>
            </a:r>
            <a:r>
              <a:rPr lang="en-GB" sz="16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g</a:t>
            </a:r>
            <a:r>
              <a:rPr lang="en-GB" sz="16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|</a:t>
            </a: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1960148"/>
            <a:ext cx="881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|</a:t>
            </a:r>
            <a:r>
              <a:rPr lang="en-GB" sz="16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g</a:t>
            </a:r>
            <a:r>
              <a:rPr lang="en-GB" sz="16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t</a:t>
            </a:r>
            <a:r>
              <a:rPr lang="en-GB" sz="1600" i="1" baseline="-25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 </a:t>
            </a:r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/</a:t>
            </a:r>
            <a:r>
              <a:rPr lang="en-GB" sz="16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g</a:t>
            </a:r>
            <a:r>
              <a:rPr lang="en-GB" sz="1600" i="1" baseline="-25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m</a:t>
            </a:r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|</a:t>
            </a: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1960148"/>
            <a:ext cx="881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|</a:t>
            </a:r>
            <a:r>
              <a:rPr lang="en-GB" sz="16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g</a:t>
            </a:r>
            <a:r>
              <a:rPr lang="en-GB" sz="16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t</a:t>
            </a:r>
            <a:r>
              <a:rPr lang="en-GB" sz="1600" i="1" baseline="-25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 </a:t>
            </a:r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/</a:t>
            </a:r>
            <a:r>
              <a:rPr lang="en-GB" sz="16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g</a:t>
            </a:r>
            <a:r>
              <a:rPr lang="en-GB" sz="16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GB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|</a:t>
            </a: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680" y="5715000"/>
            <a:ext cx="87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Down to 0.14% test of </a:t>
            </a:r>
            <a:r>
              <a:rPr lang="en-GB" sz="1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—</a:t>
            </a:r>
            <a:r>
              <a:rPr lang="en-GB" sz="1800" i="1" u="sng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m</a:t>
            </a: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universality</a:t>
            </a:r>
            <a:r>
              <a:rPr lang="en-GB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, compared to ~0.28% from </a:t>
            </a:r>
            <a:r>
              <a:rPr lang="en-GB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G</a:t>
            </a:r>
            <a:r>
              <a:rPr lang="en-GB" sz="18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Z</a:t>
            </a:r>
            <a:r>
              <a:rPr lang="en-GB" sz="1800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®</a:t>
            </a:r>
            <a:r>
              <a:rPr lang="en-GB" sz="18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ee</a:t>
            </a:r>
            <a:r>
              <a:rPr lang="en-GB" sz="1800" baseline="-25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/</a:t>
            </a:r>
            <a:r>
              <a:rPr lang="en-GB" sz="1800" i="1" baseline="-25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mm</a:t>
            </a:r>
            <a:r>
              <a:rPr lang="en-GB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, </a:t>
            </a:r>
          </a:p>
          <a:p>
            <a:r>
              <a:rPr lang="en-GB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and 0.13% for the effective weak axial coupling </a:t>
            </a:r>
            <a:r>
              <a:rPr lang="en-GB" sz="18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g</a:t>
            </a:r>
            <a:r>
              <a:rPr lang="en-GB" sz="18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A,e</a:t>
            </a:r>
            <a:r>
              <a:rPr lang="en-GB" sz="1800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/</a:t>
            </a:r>
            <a:r>
              <a:rPr lang="en-GB" sz="18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Symbol" charset="2"/>
                <a:cs typeface="Symbol" charset="2"/>
              </a:rPr>
              <a:t>m</a:t>
            </a:r>
            <a:endParaRPr lang="en-GB" sz="1800" dirty="0">
              <a:solidFill>
                <a:prstClr val="black">
                  <a:lumMod val="75000"/>
                  <a:lumOff val="25000"/>
                </a:prstClr>
              </a:solidFill>
              <a:latin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6600" y="6367389"/>
            <a:ext cx="20574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LEP+SLC, Phys. Rept. 427, 257 (2006)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066800"/>
            <a:ext cx="7772400" cy="3983036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Searches for “Second Cass Currents” in Tau Decays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14400" y="1240366"/>
            <a:ext cx="723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rebuchet MS"/>
                <a:cs typeface="Trebuchet MS"/>
              </a:rPr>
              <a:t>“Second class currents” have spin-parity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J</a:t>
            </a:r>
            <a:r>
              <a:rPr kumimoji="0" lang="en-US" sz="1800" b="0" i="1" u="none" strike="noStrike" kern="0" cap="none" spc="0" normalizeH="0" baseline="3000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PG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= 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+−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, 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−+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, 1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++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 or 1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−−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 and are proportional to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u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/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d</a:t>
            </a:r>
            <a:r>
              <a:rPr lang="en-US" sz="1800" kern="0" dirty="0" smtClean="0">
                <a:solidFill>
                  <a:srgbClr val="262626"/>
                </a:solidFill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quark mass difference-squared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à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sym typeface="Wingdings"/>
              </a:rPr>
              <a:t> vanish in strict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sym typeface="Wingdings"/>
              </a:rPr>
              <a:t>isospin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sym typeface="Wingdings"/>
              </a:rPr>
              <a:t> limit</a:t>
            </a:r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/>
        </p:nvGraphicFramePr>
        <p:xfrm>
          <a:off x="1600200" y="3636963"/>
          <a:ext cx="3656013" cy="371475"/>
        </p:xfrm>
        <a:graphic>
          <a:graphicData uri="http://schemas.openxmlformats.org/presentationml/2006/ole">
            <p:oleObj spid="_x0000_s1583109" name="Equation" r:id="rId3" imgW="2387600" imgH="241300" progId="Equation.DSMT4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161615" y="2546463"/>
            <a:ext cx="2296585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See, e.g., </a:t>
            </a:r>
            <a:r>
              <a:rPr kumimoji="0" lang="en-US" sz="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Nussinov-Soffer</a:t>
            </a: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arXiv:0806.3922 and references therein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1615" y="3714180"/>
            <a:ext cx="229658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BABAR, arXiv:1011.3917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14400" y="25146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Branching ratios expected to be of order 10</a:t>
            </a:r>
            <a:r>
              <a:rPr lang="en-US" sz="18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−5</a:t>
            </a:r>
            <a:endParaRPr lang="en-US" sz="1800" baseline="300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4400" y="3059668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Published BABAR limit with full statistics 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(470 fb</a:t>
            </a:r>
            <a:r>
              <a:rPr lang="en-US" sz="14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−1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)</a:t>
            </a:r>
            <a:endParaRPr lang="en-US" sz="1800" baseline="300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14400" y="4202668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Other second class current modes that are studied involve 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  <a:sym typeface="Wingdings"/>
              </a:rPr>
              <a:t>h’p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 and </a:t>
            </a:r>
            <a:r>
              <a:rPr lang="en-US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  <a:sym typeface="Wingdings"/>
              </a:rPr>
              <a:t>wp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final states</a:t>
            </a:r>
            <a:endParaRPr lang="en-US" sz="1800" baseline="300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5566833"/>
            <a:ext cx="9144000" cy="1016000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16200000">
              <a:srgbClr val="000000">
                <a:alpha val="1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CP 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Violation in Tau Decays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164166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Due to mixing-induced CPV in </a:t>
            </a:r>
            <a:r>
              <a:rPr lang="en-US" sz="18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lang="en-US" sz="1800" baseline="30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system (</a:t>
            </a:r>
            <a:r>
              <a:rPr lang="en-US" sz="1800" i="1" dirty="0" err="1" smtClean="0">
                <a:solidFill>
                  <a:srgbClr val="404040"/>
                </a:solidFill>
                <a:latin typeface="Symbol" charset="2"/>
                <a:cs typeface="Symbol" charset="2"/>
              </a:rPr>
              <a:t>e</a:t>
            </a:r>
            <a:r>
              <a:rPr lang="en-US" sz="1800" i="1" baseline="-25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), expect to see decay rate asymmetry</a:t>
            </a:r>
          </a:p>
        </p:txBody>
      </p:sp>
      <p:sp>
        <p:nvSpPr>
          <p:cNvPr id="4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680" y="5846234"/>
            <a:ext cx="87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BABAR finds </a:t>
            </a:r>
            <a:r>
              <a:rPr lang="en-GB" sz="1800" b="1" i="1" dirty="0" smtClean="0">
                <a:solidFill>
                  <a:srgbClr val="D20202"/>
                </a:solidFill>
                <a:latin typeface="Trebuchet MS"/>
                <a:cs typeface="Trebuchet MS"/>
              </a:rPr>
              <a:t>A</a:t>
            </a:r>
            <a:r>
              <a:rPr lang="en-GB" sz="1800" b="1" i="1" baseline="-25000" dirty="0" smtClean="0">
                <a:solidFill>
                  <a:srgbClr val="D20202"/>
                </a:solidFill>
                <a:latin typeface="Trebuchet MS"/>
                <a:cs typeface="Trebuchet MS"/>
              </a:rPr>
              <a:t>Q</a:t>
            </a:r>
            <a:r>
              <a:rPr lang="en-GB" sz="1800" b="1" dirty="0" smtClean="0">
                <a:solidFill>
                  <a:srgbClr val="D20202"/>
                </a:solidFill>
                <a:latin typeface="Trebuchet MS"/>
                <a:cs typeface="Trebuchet MS"/>
              </a:rPr>
              <a:t> = </a:t>
            </a:r>
            <a:r>
              <a:rPr lang="en-US" sz="1800" b="1" dirty="0" smtClean="0">
                <a:solidFill>
                  <a:srgbClr val="D20202"/>
                </a:solidFill>
                <a:latin typeface="Trebuchet MS"/>
                <a:cs typeface="Trebuchet MS"/>
              </a:rPr>
              <a:t>(−0.45 ± 0.24 ± 0.11) %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, which deviates ~3</a:t>
            </a:r>
            <a:r>
              <a:rPr lang="en-US" sz="18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from SM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01000" y="6361331"/>
            <a:ext cx="11430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BaBar-PUB-11/009</a:t>
            </a:r>
          </a:p>
        </p:txBody>
      </p:sp>
      <p:graphicFrame>
        <p:nvGraphicFramePr>
          <p:cNvPr id="2205699" name="Object 3"/>
          <p:cNvGraphicFramePr>
            <a:graphicFrameLocks noChangeAspect="1"/>
          </p:cNvGraphicFramePr>
          <p:nvPr/>
        </p:nvGraphicFramePr>
        <p:xfrm>
          <a:off x="1214438" y="1717675"/>
          <a:ext cx="6626225" cy="757238"/>
        </p:xfrm>
        <a:graphic>
          <a:graphicData uri="http://schemas.openxmlformats.org/presentationml/2006/ole">
            <p:oleObj spid="_x0000_s2205699" name="Equation" r:id="rId3" imgW="4343400" imgH="495300" progId="Equation.DSMT4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086599" y="2451556"/>
            <a:ext cx="1828801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Bigi-Sanda</a:t>
            </a:r>
            <a:r>
              <a:rPr lang="en-US" sz="800" b="1" kern="0" dirty="0" smtClean="0">
                <a:solidFill>
                  <a:srgbClr val="FFFFFF"/>
                </a:solidFill>
              </a:rPr>
              <a:t>, PLB 625, 47 (2005)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000" y="2667000"/>
            <a:ext cx="8763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Deviations in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lang="en-US" sz="14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Q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should have NP origin as possible in, 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eg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, multi-Higgs models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6599" y="2735190"/>
            <a:ext cx="1828801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Kühn-Mirkes</a:t>
            </a:r>
            <a:r>
              <a:rPr lang="en-US" sz="800" b="1" kern="0" dirty="0" smtClean="0">
                <a:solidFill>
                  <a:srgbClr val="FFFFFF"/>
                </a:solidFill>
              </a:rPr>
              <a:t>, PLB, 398, 407 (1997)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3024715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Results consistent with the SM found in </a:t>
            </a:r>
            <a:r>
              <a:rPr lang="en-US" sz="1400" i="1" dirty="0" smtClean="0">
                <a:solidFill>
                  <a:srgbClr val="7F7F7F"/>
                </a:solidFill>
                <a:latin typeface="Trebuchet MS"/>
                <a:cs typeface="Trebuchet MS"/>
              </a:rPr>
              <a:t>D</a:t>
            </a:r>
            <a:r>
              <a:rPr lang="en-US" sz="1400" i="1" baseline="30000" dirty="0" smtClean="0">
                <a:solidFill>
                  <a:srgbClr val="7F7F7F"/>
                </a:solidFill>
                <a:latin typeface="Trebuchet MS"/>
                <a:cs typeface="Trebuchet MS"/>
              </a:rPr>
              <a:t>±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Symbol" charset="2"/>
                <a:cs typeface="Symbol" charset="2"/>
              </a:rPr>
              <a:t>®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lang="en-US" sz="1400" i="1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K</a:t>
            </a:r>
            <a:r>
              <a:rPr lang="en-US" sz="1400" i="1" baseline="-250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S</a:t>
            </a:r>
            <a:r>
              <a:rPr lang="en-US" sz="1400" i="1" dirty="0" err="1" smtClean="0">
                <a:solidFill>
                  <a:srgbClr val="7F7F7F"/>
                </a:solidFill>
                <a:latin typeface="Symbol" charset="2"/>
                <a:cs typeface="Symbol" charset="2"/>
              </a:rPr>
              <a:t>p</a:t>
            </a:r>
            <a:r>
              <a:rPr lang="en-US" sz="1400" i="1" baseline="30000" dirty="0" smtClean="0">
                <a:solidFill>
                  <a:srgbClr val="7F7F7F"/>
                </a:solidFill>
                <a:latin typeface="Trebuchet MS"/>
                <a:cs typeface="Trebuchet MS"/>
              </a:rPr>
              <a:t>±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lang="en-US" sz="1050" dirty="0" smtClean="0">
                <a:solidFill>
                  <a:srgbClr val="7F7F7F"/>
                </a:solidFill>
                <a:latin typeface="Trebuchet MS"/>
                <a:cs typeface="Trebuchet MS"/>
              </a:rPr>
              <a:t>[ BABAR, PRD 83, 071103 (2011) ]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 and in angular analysis of </a:t>
            </a:r>
            <a:r>
              <a:rPr lang="en-US" sz="1400" i="1" dirty="0" err="1" smtClean="0">
                <a:solidFill>
                  <a:srgbClr val="7F7F7F"/>
                </a:solidFill>
                <a:latin typeface="Symbol" charset="2"/>
                <a:cs typeface="Symbol" charset="2"/>
              </a:rPr>
              <a:t>t</a:t>
            </a:r>
            <a:r>
              <a:rPr lang="en-US" sz="1050" i="1" dirty="0" smtClean="0">
                <a:solidFill>
                  <a:srgbClr val="7F7F7F"/>
                </a:solidFill>
                <a:latin typeface="Symbol" charset="2"/>
                <a:cs typeface="Symbol" charset="2"/>
              </a:rPr>
              <a:t> </a:t>
            </a:r>
            <a:r>
              <a:rPr lang="en-US" sz="1400" i="1" baseline="30000" dirty="0" smtClean="0">
                <a:solidFill>
                  <a:srgbClr val="7F7F7F"/>
                </a:solidFill>
                <a:latin typeface="Trebuchet MS"/>
                <a:cs typeface="Trebuchet MS"/>
              </a:rPr>
              <a:t>±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lang="en-US" sz="1400" dirty="0" smtClean="0">
                <a:solidFill>
                  <a:srgbClr val="7F7F7F"/>
                </a:solidFill>
                <a:latin typeface="Symbol" charset="2"/>
                <a:cs typeface="Symbol" charset="2"/>
              </a:rPr>
              <a:t>®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lang="en-US" sz="1400" i="1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K</a:t>
            </a:r>
            <a:r>
              <a:rPr lang="en-US" sz="1400" i="1" baseline="-25000" dirty="0" err="1" smtClean="0">
                <a:solidFill>
                  <a:srgbClr val="7F7F7F"/>
                </a:solidFill>
                <a:latin typeface="Trebuchet MS"/>
                <a:cs typeface="Trebuchet MS"/>
              </a:rPr>
              <a:t>S</a:t>
            </a:r>
            <a:r>
              <a:rPr lang="en-US" sz="1400" i="1" dirty="0" err="1" smtClean="0">
                <a:solidFill>
                  <a:srgbClr val="7F7F7F"/>
                </a:solidFill>
                <a:latin typeface="Symbol" charset="2"/>
                <a:cs typeface="Symbol" charset="2"/>
              </a:rPr>
              <a:t>p</a:t>
            </a:r>
            <a:r>
              <a:rPr lang="en-US" sz="1000" i="1" dirty="0" smtClean="0">
                <a:solidFill>
                  <a:srgbClr val="7F7F7F"/>
                </a:solidFill>
                <a:latin typeface="Symbol" charset="2"/>
                <a:cs typeface="Symbol" charset="2"/>
              </a:rPr>
              <a:t> </a:t>
            </a:r>
            <a:r>
              <a:rPr lang="en-US" sz="1400" i="1" baseline="30000" dirty="0" smtClean="0">
                <a:solidFill>
                  <a:srgbClr val="7F7F7F"/>
                </a:solidFill>
                <a:latin typeface="Trebuchet MS"/>
                <a:cs typeface="Trebuchet MS"/>
              </a:rPr>
              <a:t>±</a:t>
            </a:r>
            <a:r>
              <a:rPr lang="en-US" sz="1400" i="1" dirty="0" err="1" smtClean="0">
                <a:solidFill>
                  <a:srgbClr val="7F7F7F"/>
                </a:solidFill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lang="en-US" sz="1050" dirty="0" smtClean="0">
                <a:solidFill>
                  <a:srgbClr val="7F7F7F"/>
                </a:solidFill>
                <a:latin typeface="Trebuchet MS"/>
                <a:cs typeface="Trebuchet MS"/>
              </a:rPr>
              <a:t>[ Belle, arXiv:1101.0349 ]</a:t>
            </a:r>
            <a:endParaRPr lang="en-US" sz="1400" dirty="0" smtClean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1000" y="3655481"/>
            <a:ext cx="8763000" cy="1738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New preliminary analysis of </a:t>
            </a:r>
            <a:r>
              <a:rPr lang="en-US" sz="1800" b="1" i="1" dirty="0" smtClean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lang="en-US" sz="1800" b="1" i="1" baseline="-25000" dirty="0" smtClean="0">
                <a:solidFill>
                  <a:srgbClr val="404040"/>
                </a:solidFill>
                <a:latin typeface="Trebuchet MS"/>
                <a:cs typeface="Trebuchet MS"/>
              </a:rPr>
              <a:t>Q</a:t>
            </a:r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 in </a:t>
            </a:r>
            <a:r>
              <a:rPr lang="en-US" sz="1800" b="1" i="1" dirty="0" err="1" smtClean="0">
                <a:solidFill>
                  <a:srgbClr val="404040"/>
                </a:solidFill>
                <a:latin typeface="Symbol" charset="2"/>
                <a:cs typeface="Symbol" charset="2"/>
              </a:rPr>
              <a:t>t</a:t>
            </a:r>
            <a:r>
              <a:rPr lang="en-US" sz="1200" b="1" i="1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 </a:t>
            </a:r>
            <a:r>
              <a:rPr lang="en-US" sz="1800" b="1" i="1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±</a:t>
            </a:r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800" b="1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®</a:t>
            </a:r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800" b="1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lang="en-US" sz="1800" b="1" i="1" baseline="-25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lang="en-US" sz="1800" b="1" i="1" dirty="0" err="1" smtClean="0">
                <a:solidFill>
                  <a:srgbClr val="404040"/>
                </a:solidFill>
                <a:latin typeface="Symbol" charset="2"/>
                <a:cs typeface="Symbol" charset="2"/>
              </a:rPr>
              <a:t>p</a:t>
            </a:r>
            <a:r>
              <a:rPr lang="en-US" sz="1100" b="1" i="1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 </a:t>
            </a:r>
            <a:r>
              <a:rPr lang="en-US" sz="1800" b="1" i="1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±</a:t>
            </a:r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(≥ 0</a:t>
            </a:r>
            <a:r>
              <a:rPr lang="en-US" sz="1800" b="1" i="1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p</a:t>
            </a:r>
            <a:r>
              <a:rPr lang="en-US" sz="1800" b="1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)</a:t>
            </a:r>
            <a:r>
              <a:rPr lang="en-US" sz="1800" b="1" i="1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n</a:t>
            </a:r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 from BABAR using 476 </a:t>
            </a:r>
            <a:r>
              <a:rPr lang="en-US" sz="1800" b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fb</a:t>
            </a:r>
            <a:r>
              <a:rPr lang="en-US" sz="1800" b="1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–1</a:t>
            </a:r>
            <a:endParaRPr lang="en-US" sz="1800" b="1" dirty="0" smtClean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marL="360363" indent="-269875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Electron and muon tags used</a:t>
            </a:r>
          </a:p>
          <a:p>
            <a:pPr marL="360363" indent="-26987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Correction for different nuclear interaction cross sections of </a:t>
            </a:r>
            <a:r>
              <a:rPr lang="en-US" sz="16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lang="en-US" sz="1600" baseline="30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 and </a:t>
            </a:r>
            <a:r>
              <a:rPr lang="en-US" sz="16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lang="en-US" sz="1600" baseline="30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endParaRPr lang="en-US" sz="1600" dirty="0" smtClean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marL="360363" indent="-26987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Dominant systematic error from selection bias measured from data (stat. error)</a:t>
            </a:r>
          </a:p>
          <a:p>
            <a:pPr marL="360363" indent="-26987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Raw asymmetry corrected for </a:t>
            </a:r>
            <a:r>
              <a:rPr lang="en-US" sz="1600" i="1" dirty="0" smtClean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lang="en-US" sz="1600" i="1" baseline="-25000" dirty="0" smtClean="0">
                <a:solidFill>
                  <a:srgbClr val="404040"/>
                </a:solidFill>
                <a:latin typeface="Trebuchet MS"/>
                <a:cs typeface="Trebuchet MS"/>
              </a:rPr>
              <a:t>S</a:t>
            </a:r>
            <a:r>
              <a:rPr lang="en-US" sz="1600" i="1" dirty="0" smtClean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lang="en-US" sz="1600" i="1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±</a:t>
            </a: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(≥ 0</a:t>
            </a:r>
            <a:r>
              <a:rPr lang="en-US" sz="1600" i="1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)</a:t>
            </a:r>
            <a:r>
              <a:rPr lang="en-US" sz="1600" i="1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 and </a:t>
            </a:r>
            <a:r>
              <a:rPr lang="en-US" sz="16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lang="en-US" sz="1600" baseline="30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lang="en-US" sz="16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K</a:t>
            </a:r>
            <a:r>
              <a:rPr lang="en-US" sz="1600" baseline="30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o</a:t>
            </a:r>
            <a:r>
              <a:rPr lang="en-US" sz="1600" i="1" dirty="0" err="1" smtClean="0">
                <a:solidFill>
                  <a:srgbClr val="404040"/>
                </a:solidFill>
                <a:latin typeface="Symbol" charset="2"/>
                <a:cs typeface="Symbol" charset="2"/>
              </a:rPr>
              <a:t>p</a:t>
            </a:r>
            <a:r>
              <a:rPr lang="en-US" sz="900" i="1" dirty="0" smtClean="0">
                <a:solidFill>
                  <a:srgbClr val="404040"/>
                </a:solidFill>
                <a:latin typeface="Symbol" charset="2"/>
                <a:cs typeface="Symbol" charset="2"/>
              </a:rPr>
              <a:t> </a:t>
            </a:r>
            <a:r>
              <a:rPr lang="en-US" sz="1600" i="1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±</a:t>
            </a: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 feed-through (assuming SM </a:t>
            </a:r>
            <a:r>
              <a:rPr lang="en-US" sz="1600" i="1" dirty="0" smtClean="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lang="en-US" sz="1600" i="1" baseline="-25000" dirty="0" smtClean="0">
                <a:solidFill>
                  <a:srgbClr val="404040"/>
                </a:solidFill>
                <a:latin typeface="Trebuchet MS"/>
                <a:cs typeface="Trebuchet MS"/>
              </a:rPr>
              <a:t>Q</a:t>
            </a:r>
            <a:r>
              <a:rPr lang="en-US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54841" y="4937193"/>
            <a:ext cx="316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404040"/>
                </a:solidFill>
                <a:latin typeface="Trebuchet MS"/>
                <a:cs typeface="Trebuchet MS"/>
              </a:rPr>
              <a:t>—</a:t>
            </a:r>
            <a:endParaRPr lang="en-GB" sz="1400" dirty="0"/>
          </a:p>
        </p:txBody>
      </p:sp>
      <p:sp>
        <p:nvSpPr>
          <p:cNvPr id="26" name="Rectangle 25"/>
          <p:cNvSpPr/>
          <p:nvPr/>
        </p:nvSpPr>
        <p:spPr>
          <a:xfrm>
            <a:off x="6988184" y="4295114"/>
            <a:ext cx="316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404040"/>
                </a:solidFill>
                <a:latin typeface="Trebuchet MS"/>
                <a:cs typeface="Trebuchet MS"/>
              </a:rPr>
              <a:t>—</a:t>
            </a:r>
            <a:endParaRPr lang="en-GB" sz="1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532113" y="2374069"/>
            <a:ext cx="2982383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Marciano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</a:t>
            </a:r>
            <a:r>
              <a:rPr lang="en-US" sz="800" b="1" kern="0" dirty="0" smtClean="0">
                <a:solidFill>
                  <a:srgbClr val="FFFFFF"/>
                </a:solidFill>
              </a:rPr>
              <a:t>al.,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Annu</a:t>
            </a:r>
            <a:r>
              <a:rPr lang="en-US" sz="800" b="1" kern="0" dirty="0" smtClean="0">
                <a:solidFill>
                  <a:srgbClr val="FFFFFF"/>
                </a:solidFill>
              </a:rPr>
              <a:t>. Rev.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Nucl</a:t>
            </a:r>
            <a:r>
              <a:rPr lang="en-US" sz="800" b="1" kern="0" dirty="0" smtClean="0">
                <a:solidFill>
                  <a:srgbClr val="FFFFFF"/>
                </a:solidFill>
              </a:rPr>
              <a:t>. Part. Sci.58, 315 (2008)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990600"/>
            <a:ext cx="6934200" cy="5257800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31800" dist="254000" dir="3240000">
              <a:srgbClr val="000000">
                <a:alpha val="30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 descr="Untitl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66800" y="990600"/>
            <a:ext cx="6934200" cy="5139726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600407"/>
          </a:xfrm>
          <a:prstGeom prst="rect">
            <a:avLst/>
          </a:prstGeom>
          <a:solidFill>
            <a:srgbClr val="FFFFFF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Charged-Lepton </a:t>
            </a:r>
            <a:r>
              <a:rPr lang="en-US" sz="3200" b="1" dirty="0" err="1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Flavour</a:t>
            </a:r>
            <a:r>
              <a:rPr lang="en-US" sz="32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 Violation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8600" y="1371600"/>
            <a:ext cx="353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D20202"/>
                </a:solidFill>
                <a:latin typeface="Trebuchet MS"/>
                <a:cs typeface="Trebuchet MS"/>
              </a:rPr>
              <a:t>Only null observation to date</a:t>
            </a:r>
            <a:endParaRPr lang="en-GB" sz="200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0730" y="445112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E59A02"/>
                </a:solidFill>
              </a:rPr>
              <a:t>…</a:t>
            </a:r>
            <a:endParaRPr lang="en-GB" dirty="0">
              <a:solidFill>
                <a:srgbClr val="E59A0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0387" y="4636066"/>
            <a:ext cx="53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4">
                    <a:lumMod val="75000"/>
                  </a:schemeClr>
                </a:solidFill>
              </a:rPr>
              <a:t>MEG</a:t>
            </a:r>
            <a:endParaRPr lang="en-GB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5078167"/>
            <a:ext cx="1039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8000"/>
                </a:solidFill>
              </a:rPr>
              <a:t>SINDRUM-II</a:t>
            </a:r>
            <a:endParaRPr lang="en-GB" sz="12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4575" y="3581400"/>
            <a:ext cx="1176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BABAR / Belle</a:t>
            </a:r>
            <a:endParaRPr lang="en-GB" sz="1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4808" y="3200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5E2"/>
                </a:solidFill>
              </a:rPr>
              <a:t>…</a:t>
            </a:r>
            <a:endParaRPr lang="en-GB" dirty="0">
              <a:solidFill>
                <a:srgbClr val="00B5E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98634" y="4270290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4">
                    <a:lumMod val="75000"/>
                  </a:schemeClr>
                </a:solidFill>
              </a:rPr>
              <a:t>MEGA</a:t>
            </a:r>
            <a:endParaRPr lang="en-GB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55037" y="6013733"/>
            <a:ext cx="1250763" cy="276999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6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8000"/>
                </a:solidFill>
              </a:rPr>
              <a:t>Mu2e / COMET</a:t>
            </a:r>
            <a:endParaRPr lang="en-GB" sz="1200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5466" y="3911860"/>
            <a:ext cx="1190334" cy="276999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Super-</a:t>
            </a:r>
            <a:r>
              <a:rPr lang="en-GB" sz="1200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B</a:t>
            </a:r>
            <a:r>
              <a:rPr lang="en-GB" sz="105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(50 </a:t>
            </a:r>
            <a:r>
              <a:rPr lang="en-GB" sz="8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ab</a:t>
            </a:r>
            <a:r>
              <a:rPr lang="en-GB" sz="8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–1</a:t>
            </a:r>
            <a:r>
              <a:rPr lang="en-GB" sz="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  <a:endParaRPr lang="en-GB" sz="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3820" y="6259256"/>
            <a:ext cx="1903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rgbClr val="D20202"/>
                </a:solidFill>
              </a:rPr>
              <a:t>Spectacular perspective !</a:t>
            </a:r>
            <a:endParaRPr lang="en-GB" sz="1100" b="1" dirty="0">
              <a:solidFill>
                <a:srgbClr val="D2020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5566833"/>
            <a:ext cx="9144000" cy="1016000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16200000">
              <a:srgbClr val="000000">
                <a:alpha val="1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9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97349" y="1924050"/>
            <a:ext cx="4570451" cy="3714750"/>
          </a:xfrm>
          <a:prstGeom prst="rect">
            <a:avLst/>
          </a:prstGeom>
        </p:spPr>
      </p:pic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Tau Hadronic Spectral Functions and </a:t>
            </a:r>
            <a:r>
              <a:rPr lang="en-US" sz="36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a</a:t>
            </a:r>
            <a:r>
              <a:rPr lang="en-US" sz="3600" b="1" i="1" baseline="-25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S</a:t>
            </a:r>
            <a:endParaRPr lang="en-US" sz="3600" b="1" i="1" baseline="-25000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164166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The measurement of complete vector and axial-vector tau hadronic spectral functions by ALEPH and OPAL triggered enormous activity on QCD studies </a:t>
            </a:r>
            <a:endParaRPr lang="en-US" sz="1800" dirty="0" smtClean="0">
              <a:solidFill>
                <a:srgbClr val="18579B"/>
              </a:solidFill>
              <a:latin typeface="Trebuchet MS"/>
              <a:cs typeface="Trebuchet MS"/>
            </a:endParaRPr>
          </a:p>
        </p:txBody>
      </p:sp>
      <p:sp>
        <p:nvSpPr>
          <p:cNvPr id="4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2784" y="1832891"/>
            <a:ext cx="30805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ALEPH: EPJ C4, 409 (1998): </a:t>
            </a:r>
            <a:r>
              <a:rPr lang="en-GB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5</a:t>
            </a:r>
            <a:r>
              <a:rPr lang="en-GB" sz="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th</a:t>
            </a:r>
            <a:r>
              <a:rPr lang="en-GB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most cited ALEPH paper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3349" y="4343400"/>
            <a:ext cx="2035388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ALEPH, hep-ex/0506072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updated: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Davier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arXiv:0803.0979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1916668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Precision determination of </a:t>
            </a:r>
            <a:r>
              <a:rPr lang="en-US" sz="1800" dirty="0" err="1" smtClean="0">
                <a:solidFill>
                  <a:srgbClr val="18579B"/>
                </a:solidFill>
                <a:latin typeface="Symbol" charset="2"/>
                <a:cs typeface="Symbol" charset="2"/>
              </a:rPr>
              <a:t>a</a:t>
            </a:r>
            <a:r>
              <a:rPr lang="en-US" sz="1800" i="1" baseline="-25000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S</a:t>
            </a:r>
            <a:r>
              <a:rPr lang="en-US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 from comparison of tau hadronic width with essentially </a:t>
            </a:r>
            <a:r>
              <a:rPr lang="en-US" sz="1800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pQCD</a:t>
            </a:r>
            <a:r>
              <a:rPr lang="en-US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0999" y="4800600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Nonperturbative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contributions measured from data using “spectral moments” and found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very small</a:t>
            </a:r>
          </a:p>
        </p:txBody>
      </p:sp>
      <p:graphicFrame>
        <p:nvGraphicFramePr>
          <p:cNvPr id="1495042" name="Object 2"/>
          <p:cNvGraphicFramePr>
            <a:graphicFrameLocks noChangeAspect="1"/>
          </p:cNvGraphicFramePr>
          <p:nvPr/>
        </p:nvGraphicFramePr>
        <p:xfrm>
          <a:off x="454025" y="3059829"/>
          <a:ext cx="3519488" cy="388937"/>
        </p:xfrm>
        <a:graphic>
          <a:graphicData uri="http://schemas.openxmlformats.org/presentationml/2006/ole">
            <p:oleObj spid="_x0000_s1495042" name="Equation" r:id="rId5" imgW="2540000" imgH="2794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 rot="5400000">
            <a:off x="3788631" y="3142500"/>
            <a:ext cx="775548" cy="215444"/>
          </a:xfrm>
          <a:prstGeom prst="rect">
            <a:avLst/>
          </a:prstGeom>
          <a:solidFill>
            <a:schemeClr val="tx2">
              <a:lumMod val="50000"/>
              <a:lumOff val="50000"/>
              <a:alpha val="69000"/>
            </a:scheme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HFAG, 2011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37338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Benefits, as EW fit of 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Z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hadronic width, from NNNLO perturbative calculation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0999" y="5644515"/>
            <a:ext cx="8207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Unfortunately, ambiguity in perturbative treatment does currently not allow to fully exploit the available precision </a:t>
            </a:r>
            <a:endParaRPr lang="en-US" sz="1800" dirty="0" smtClean="0">
              <a:solidFill>
                <a:srgbClr val="18579B"/>
              </a:solidFill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0958" y="4432756"/>
            <a:ext cx="164316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Baikov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arXiv:0801.1821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8200" y="6062246"/>
            <a:ext cx="3657600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See, e.g.: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Davier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arXiv:0803.0979; Beneke-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Jamin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arXiv:0806.3156;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Menke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arXiv:0904.1796, and others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400" y="990600"/>
            <a:ext cx="5562600" cy="5330825"/>
          </a:xfrm>
          <a:prstGeom prst="rect">
            <a:avLst/>
          </a:prstGeom>
          <a:solidFill>
            <a:schemeClr val="bg1"/>
          </a:solidFill>
          <a:ln w="63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93775"/>
            <a:ext cx="5562600" cy="53308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7000" y="1044311"/>
            <a:ext cx="5226050" cy="26379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solidFill>
                  <a:srgbClr val="7F7F7F"/>
                </a:solidFill>
                <a:latin typeface="Trebuchet MS"/>
                <a:ea typeface="ＭＳ Ｐゴシック" charset="-128"/>
                <a:cs typeface="Trebuchet MS"/>
              </a:rPr>
              <a:t>4-loop RGE evolution of </a:t>
            </a:r>
            <a:r>
              <a:rPr lang="en-GB" sz="1050" dirty="0" err="1">
                <a:solidFill>
                  <a:srgbClr val="7F7F7F"/>
                </a:solidFill>
                <a:latin typeface="Trebuchet MS"/>
                <a:ea typeface="ＭＳ Ｐゴシック" charset="-128"/>
                <a:cs typeface="Trebuchet MS"/>
                <a:sym typeface="Symbol" charset="2"/>
              </a:rPr>
              <a:t></a:t>
            </a:r>
            <a:r>
              <a:rPr lang="en-GB" sz="1050" i="1" baseline="-25000" dirty="0" err="1">
                <a:solidFill>
                  <a:srgbClr val="7F7F7F"/>
                </a:solidFill>
                <a:latin typeface="Trebuchet MS"/>
                <a:ea typeface="ＭＳ Ｐゴシック" charset="-128"/>
                <a:cs typeface="Trebuchet MS"/>
                <a:sym typeface="Symbol" charset="2"/>
              </a:rPr>
              <a:t>s</a:t>
            </a:r>
            <a:r>
              <a:rPr lang="en-GB" sz="1050" dirty="0" err="1">
                <a:solidFill>
                  <a:srgbClr val="7F7F7F"/>
                </a:solidFill>
                <a:latin typeface="Trebuchet MS"/>
                <a:ea typeface="ＭＳ Ｐゴシック" charset="-128"/>
                <a:cs typeface="Trebuchet MS"/>
                <a:sym typeface="Symbol" charset="2"/>
              </a:rPr>
              <a:t>(</a:t>
            </a:r>
            <a:r>
              <a:rPr lang="en-GB" sz="1050" dirty="0" smtClean="0">
                <a:solidFill>
                  <a:srgbClr val="7F7F7F"/>
                </a:solidFill>
                <a:latin typeface="Trebuchet MS"/>
                <a:ea typeface="ＭＳ Ｐゴシック" charset="-128"/>
                <a:cs typeface="Trebuchet MS"/>
                <a:sym typeface="Symbol" charset="2"/>
              </a:rPr>
              <a:t>), 3-loop quark flavour matching</a:t>
            </a:r>
            <a:endParaRPr lang="en-GB" sz="1050" dirty="0">
              <a:solidFill>
                <a:srgbClr val="7F7F7F"/>
              </a:solidFill>
              <a:latin typeface="Trebuchet MS"/>
              <a:ea typeface="ＭＳ Ｐゴシック" charset="-128"/>
              <a:cs typeface="Trebuchet MS"/>
              <a:sym typeface="Symbol" charset="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NNNLO Determination of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a</a:t>
            </a:r>
            <a:r>
              <a:rPr lang="en-US" sz="2800" b="1" i="1" baseline="-25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S</a:t>
            </a:r>
            <a:endParaRPr lang="en-US" sz="2800" b="1" i="1" baseline="-25000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715000" y="990600"/>
            <a:ext cx="3429000" cy="441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1828800"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ea typeface="ＭＳ Ｐゴシック" charset="-128"/>
                <a:cs typeface="Trebuchet MS"/>
                <a:sym typeface="Symbol" charset="2"/>
              </a:rPr>
              <a:t>From combined fit of </a:t>
            </a:r>
            <a:r>
              <a:rPr lang="en-US" sz="1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ea typeface="ＭＳ Ｐゴシック" charset="-128"/>
                <a:cs typeface="Trebuchet MS"/>
                <a:sym typeface="Symbol" charset="2"/>
              </a:rPr>
              <a:t>R</a:t>
            </a:r>
            <a:r>
              <a:rPr lang="en-US" sz="1800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ea typeface="ＭＳ Ｐゴシック" charset="-128"/>
                <a:cs typeface="Symbol" charset="2"/>
                <a:sym typeface="Symbol" charset="2"/>
              </a:rPr>
              <a:t>t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ea typeface="ＭＳ Ｐゴシック" charset="-128"/>
                <a:cs typeface="Trebuchet MS"/>
                <a:sym typeface="Symbol" charset="2"/>
              </a:rPr>
              <a:t> and spectral moments: </a:t>
            </a:r>
          </a:p>
          <a:p>
            <a:pPr marL="288925" indent="-288925" defTabSz="1619250">
              <a:spcBef>
                <a:spcPct val="50000"/>
              </a:spcBef>
              <a:buSzPct val="80000"/>
            </a:pPr>
            <a:r>
              <a:rPr lang="en-US" sz="1600" dirty="0" smtClean="0">
                <a:solidFill>
                  <a:srgbClr val="18579B"/>
                </a:solidFill>
                <a:latin typeface="Trebuchet MS"/>
                <a:ea typeface="Times New Roman" charset="0"/>
                <a:cs typeface="Trebuchet MS"/>
                <a:sym typeface="Symbol" charset="2"/>
              </a:rPr>
              <a:t>  </a:t>
            </a:r>
            <a:r>
              <a:rPr lang="en-US" sz="1600" dirty="0" err="1" smtClean="0">
                <a:solidFill>
                  <a:srgbClr val="18579B"/>
                </a:solidFill>
                <a:latin typeface="Trebuchet MS"/>
                <a:ea typeface="Times New Roman" charset="0"/>
                <a:cs typeface="Trebuchet MS"/>
                <a:sym typeface="Symbol" charset="2"/>
              </a:rPr>
              <a:t></a:t>
            </a:r>
            <a:r>
              <a:rPr lang="en-US" sz="1600" baseline="-25000" dirty="0" err="1" smtClean="0">
                <a:solidFill>
                  <a:srgbClr val="18579B"/>
                </a:solidFill>
                <a:latin typeface="Trebuchet MS"/>
                <a:ea typeface="Times New Roman" charset="0"/>
                <a:cs typeface="Trebuchet MS"/>
              </a:rPr>
              <a:t>s</a:t>
            </a:r>
            <a:r>
              <a:rPr lang="en-US" sz="1600" dirty="0" err="1" smtClean="0">
                <a:solidFill>
                  <a:srgbClr val="18579B"/>
                </a:solidFill>
                <a:latin typeface="Trebuchet MS"/>
                <a:ea typeface="Times New Roman" charset="0"/>
                <a:cs typeface="Trebuchet MS"/>
              </a:rPr>
              <a:t>(</a:t>
            </a:r>
            <a:r>
              <a:rPr lang="en-US" sz="1600" i="1" dirty="0" err="1" smtClean="0">
                <a:solidFill>
                  <a:srgbClr val="18579B"/>
                </a:solidFill>
                <a:latin typeface="Trebuchet MS"/>
                <a:ea typeface="Times New Roman" charset="0"/>
                <a:cs typeface="Trebuchet MS"/>
              </a:rPr>
              <a:t>M</a:t>
            </a:r>
            <a:r>
              <a:rPr lang="en-US" sz="1600" i="1" baseline="-25000" dirty="0" err="1" smtClean="0">
                <a:solidFill>
                  <a:srgbClr val="18579B"/>
                </a:solidFill>
                <a:latin typeface="Trebuchet MS"/>
                <a:ea typeface="Times New Roman" charset="0"/>
                <a:cs typeface="Trebuchet MS"/>
              </a:rPr>
              <a:t>Z</a:t>
            </a:r>
            <a:r>
              <a:rPr lang="en-US" sz="1600" dirty="0" smtClean="0">
                <a:solidFill>
                  <a:srgbClr val="18579B"/>
                </a:solidFill>
                <a:latin typeface="Trebuchet MS"/>
                <a:ea typeface="Times New Roman" charset="0"/>
                <a:cs typeface="Trebuchet MS"/>
              </a:rPr>
              <a:t>) = 0.1200 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Times New Roman" charset="0"/>
                <a:cs typeface="Trebuchet MS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±</a:t>
            </a:r>
            <a:r>
              <a:rPr lang="en-US" sz="1600" dirty="0" smtClean="0">
                <a:solidFill>
                  <a:srgbClr val="3F67A7"/>
                </a:solidFill>
                <a:latin typeface="Trebuchet MS"/>
                <a:ea typeface="Arial" charset="0"/>
                <a:cs typeface="Trebuchet MS"/>
              </a:rPr>
              <a:t>  0.0005</a:t>
            </a:r>
            <a:r>
              <a:rPr lang="en-US" sz="1600" baseline="-25000" dirty="0" smtClean="0">
                <a:solidFill>
                  <a:srgbClr val="3F67A7"/>
                </a:solidFill>
                <a:latin typeface="Trebuchet MS"/>
                <a:ea typeface="Arial" charset="0"/>
                <a:cs typeface="Trebuchet MS"/>
              </a:rPr>
              <a:t>exp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	±  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0.0008</a:t>
            </a:r>
            <a:r>
              <a:rPr lang="en-US" sz="1600" baseline="-250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theo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	±  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0.0013</a:t>
            </a:r>
            <a:r>
              <a:rPr lang="en-US" sz="1600" baseline="-250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CIPT/FOPT</a:t>
            </a:r>
            <a:r>
              <a:rPr lang="en-US" sz="1600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	±  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0.0005</a:t>
            </a:r>
            <a:r>
              <a:rPr lang="en-US" sz="1600" baseline="-250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evol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 	</a:t>
            </a:r>
            <a:r>
              <a:rPr lang="en-US" sz="1200" dirty="0" smtClean="0">
                <a:solidFill>
                  <a:srgbClr val="7F7F7F"/>
                </a:solidFill>
                <a:latin typeface="Trebuchet MS"/>
                <a:ea typeface="Arial" charset="0"/>
                <a:cs typeface="Trebuchet MS"/>
              </a:rPr>
              <a:t>(0.0017</a:t>
            </a:r>
            <a:r>
              <a:rPr lang="en-US" sz="1200" baseline="-25000" dirty="0" smtClean="0">
                <a:solidFill>
                  <a:srgbClr val="7F7F7F"/>
                </a:solidFill>
                <a:latin typeface="Trebuchet MS"/>
                <a:ea typeface="Arial" charset="0"/>
                <a:cs typeface="Trebuchet MS"/>
              </a:rPr>
              <a:t>tot</a:t>
            </a:r>
            <a:r>
              <a:rPr lang="en-US" sz="1200" dirty="0" smtClean="0">
                <a:solidFill>
                  <a:srgbClr val="7F7F7F"/>
                </a:solidFill>
                <a:latin typeface="Trebuchet MS"/>
                <a:ea typeface="Arial" charset="0"/>
                <a:cs typeface="Trebuchet MS"/>
              </a:rPr>
              <a:t>)</a:t>
            </a:r>
            <a:endParaRPr lang="en-US" sz="1600" dirty="0" smtClean="0">
              <a:solidFill>
                <a:srgbClr val="7F7F7F"/>
              </a:solidFill>
              <a:latin typeface="Trebuchet MS"/>
              <a:ea typeface="Arial" charset="0"/>
              <a:cs typeface="Trebuchet MS"/>
            </a:endParaRPr>
          </a:p>
          <a:p>
            <a:pPr marL="179388" indent="-179388" defTabSz="1828800" fontAlgn="base">
              <a:spcBef>
                <a:spcPct val="50000"/>
              </a:spcBef>
              <a:spcAft>
                <a:spcPct val="0"/>
              </a:spcAft>
              <a:buSzPct val="100000"/>
            </a:pPr>
            <a:r>
              <a:rPr lang="en-US" sz="1600" dirty="0" smtClean="0">
                <a:solidFill>
                  <a:srgbClr val="9F201D"/>
                </a:solidFill>
                <a:latin typeface="Trebuchet MS"/>
                <a:ea typeface="ＭＳ Ｐゴシック" charset="-128"/>
                <a:cs typeface="Trebuchet MS"/>
                <a:sym typeface="Symbol" charset="2"/>
              </a:rPr>
              <a:t>	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ea typeface="ＭＳ Ｐゴシック" charset="-128"/>
                <a:cs typeface="Trebuchet MS"/>
                <a:sym typeface="Symbol" charset="2"/>
              </a:rPr>
              <a:t>Central value is arithmetic mean between CIPT and FOPT, with half the difference as syst. error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ea typeface="ＭＳ Ｐゴシック" charset="-128"/>
              <a:cs typeface="Trebuchet MS"/>
              <a:sym typeface="Symbol" charset="2"/>
            </a:endParaRPr>
          </a:p>
          <a:p>
            <a:pPr marL="288925" indent="-288925" defTabSz="1828800" fontAlgn="base">
              <a:spcBef>
                <a:spcPct val="50000"/>
              </a:spcBef>
              <a:spcAft>
                <a:spcPct val="0"/>
              </a:spcAft>
              <a:buSzPct val="100000"/>
            </a:pPr>
            <a:endParaRPr lang="en-US" sz="1600" dirty="0" smtClean="0">
              <a:solidFill>
                <a:srgbClr val="262626"/>
              </a:solidFill>
              <a:latin typeface="Trebuchet MS"/>
              <a:ea typeface="Times New Roman" charset="0"/>
              <a:cs typeface="Trebuchet MS"/>
            </a:endParaRPr>
          </a:p>
          <a:p>
            <a:pPr defTabSz="1828800" fontAlgn="base">
              <a:spcBef>
                <a:spcPct val="50000"/>
              </a:spcBef>
              <a:spcAft>
                <a:spcPct val="0"/>
              </a:spcAft>
              <a:buSzPct val="100000"/>
            </a:pPr>
            <a:r>
              <a:rPr lang="en-US" sz="1800" dirty="0" smtClean="0">
                <a:solidFill>
                  <a:srgbClr val="262626"/>
                </a:solidFill>
                <a:latin typeface="Trebuchet MS"/>
                <a:ea typeface="Times New Roman" charset="0"/>
                <a:cs typeface="Trebuchet MS"/>
              </a:rPr>
              <a:t>Excellent agreement with NNNLO result from EW fit</a:t>
            </a:r>
          </a:p>
          <a:p>
            <a:pPr marL="288925" indent="-288925" defTabSz="1828800">
              <a:spcBef>
                <a:spcPct val="50000"/>
              </a:spcBef>
              <a:buSzPct val="100000"/>
            </a:pPr>
            <a:r>
              <a:rPr lang="en-US" sz="1600" dirty="0" smtClean="0">
                <a:solidFill>
                  <a:srgbClr val="262626"/>
                </a:solidFill>
                <a:latin typeface="Trebuchet MS"/>
                <a:ea typeface="Times New Roman" charset="0"/>
                <a:cs typeface="Trebuchet MS"/>
                <a:sym typeface="Symbol" charset="2"/>
              </a:rPr>
              <a:t>  </a:t>
            </a:r>
            <a:r>
              <a:rPr lang="en-US" sz="1600" dirty="0" err="1" smtClean="0">
                <a:solidFill>
                  <a:srgbClr val="262626"/>
                </a:solidFill>
                <a:latin typeface="Trebuchet MS"/>
                <a:ea typeface="Times New Roman" charset="0"/>
                <a:cs typeface="Trebuchet MS"/>
                <a:sym typeface="Symbol" charset="2"/>
              </a:rPr>
              <a:t></a:t>
            </a:r>
            <a:r>
              <a:rPr lang="en-US" sz="1600" baseline="-25000" dirty="0" err="1" smtClean="0">
                <a:solidFill>
                  <a:srgbClr val="262626"/>
                </a:solidFill>
                <a:latin typeface="Trebuchet MS"/>
                <a:ea typeface="Times New Roman" charset="0"/>
                <a:cs typeface="Trebuchet MS"/>
              </a:rPr>
              <a:t>s</a:t>
            </a:r>
            <a:r>
              <a:rPr lang="en-US" sz="1600" dirty="0" err="1" smtClean="0">
                <a:solidFill>
                  <a:srgbClr val="262626"/>
                </a:solidFill>
                <a:latin typeface="Trebuchet MS"/>
                <a:ea typeface="Times New Roman" charset="0"/>
                <a:cs typeface="Trebuchet MS"/>
              </a:rPr>
              <a:t>(</a:t>
            </a:r>
            <a:r>
              <a:rPr lang="en-US" sz="1600" i="1" dirty="0" err="1" smtClean="0">
                <a:solidFill>
                  <a:srgbClr val="262626"/>
                </a:solidFill>
                <a:latin typeface="Trebuchet MS"/>
                <a:ea typeface="Times New Roman" charset="0"/>
                <a:cs typeface="Trebuchet MS"/>
              </a:rPr>
              <a:t>M</a:t>
            </a:r>
            <a:r>
              <a:rPr lang="en-US" sz="1600" i="1" baseline="-25000" dirty="0" err="1" smtClean="0">
                <a:solidFill>
                  <a:srgbClr val="262626"/>
                </a:solidFill>
                <a:latin typeface="Trebuchet MS"/>
                <a:ea typeface="Times New Roman" charset="0"/>
                <a:cs typeface="Trebuchet MS"/>
              </a:rPr>
              <a:t>Z</a:t>
            </a:r>
            <a:r>
              <a:rPr lang="en-US" sz="1600" dirty="0" smtClean="0">
                <a:solidFill>
                  <a:srgbClr val="262626"/>
                </a:solidFill>
                <a:latin typeface="Trebuchet MS"/>
                <a:ea typeface="Times New Roman" charset="0"/>
                <a:cs typeface="Trebuchet MS"/>
              </a:rPr>
              <a:t>) = 0.1193 </a:t>
            </a:r>
            <a:r>
              <a:rPr lang="en-US" sz="1600" dirty="0" smtClean="0">
                <a:solidFill>
                  <a:srgbClr val="262626"/>
                </a:solidFill>
                <a:latin typeface="Trebuchet MS"/>
                <a:ea typeface="Arial" charset="0"/>
                <a:cs typeface="Trebuchet MS"/>
              </a:rPr>
              <a:t>± 0.0028 </a:t>
            </a:r>
          </a:p>
          <a:p>
            <a:pPr marL="288925" indent="-288925" defTabSz="182880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1600" dirty="0" smtClean="0">
                <a:solidFill>
                  <a:srgbClr val="404040"/>
                </a:solidFill>
                <a:latin typeface="Trebuchet MS"/>
                <a:ea typeface="Arial" charset="0"/>
                <a:cs typeface="Trebuchet MS"/>
              </a:rPr>
              <a:t>	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3200" y="3733800"/>
            <a:ext cx="23622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Modified from: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Davier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arXiv:0803.0979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1400" y="5194756"/>
            <a:ext cx="15240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Baak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arXiv:1107.0975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0" y="5525869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828800">
              <a:buSzPct val="100000"/>
            </a:pPr>
            <a:r>
              <a:rPr lang="en-US" sz="1800" dirty="0" smtClean="0">
                <a:solidFill>
                  <a:srgbClr val="D20202"/>
                </a:solidFill>
                <a:latin typeface="Trebuchet MS"/>
                <a:ea typeface="Times New Roman" charset="0"/>
                <a:cs typeface="Trebuchet MS"/>
              </a:rPr>
              <a:t>Precise test of asymptotic freedom property of QCD </a:t>
            </a:r>
            <a:endParaRPr lang="en-US" sz="1800" dirty="0">
              <a:solidFill>
                <a:srgbClr val="D20202"/>
              </a:solidFill>
              <a:latin typeface="Trebuchet MS"/>
              <a:ea typeface="Times New Roman" charset="0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7264" y="6321425"/>
            <a:ext cx="322533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Courtesy: Z. Zhang. Compilation from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Bethke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arXiv:0908.1135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6400" y="5258658"/>
            <a:ext cx="126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7F7F7F"/>
                </a:solidFill>
                <a:latin typeface="Trebuchet MS"/>
                <a:cs typeface="Trebuchet MS"/>
              </a:rPr>
              <a:t>0.1183 ± 0.0008</a:t>
            </a:r>
          </a:p>
          <a:p>
            <a:r>
              <a:rPr lang="en-GB" sz="900" dirty="0" smtClean="0">
                <a:solidFill>
                  <a:srgbClr val="7F7F7F"/>
                </a:solidFill>
                <a:latin typeface="Trebuchet MS"/>
                <a:cs typeface="Trebuchet MS"/>
              </a:rPr>
              <a:t>(QQ states / Lattice)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2177521" y="5181598"/>
            <a:ext cx="239715" cy="1588"/>
          </a:xfrm>
          <a:prstGeom prst="straightConnector1">
            <a:avLst/>
          </a:prstGeom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7150" y="1198033"/>
            <a:ext cx="5289550" cy="52895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400" y="990600"/>
            <a:ext cx="5562600" cy="5330825"/>
          </a:xfrm>
          <a:prstGeom prst="rect">
            <a:avLst/>
          </a:prstGeom>
          <a:solidFill>
            <a:schemeClr val="bg1">
              <a:alpha val="68000"/>
            </a:schemeClr>
          </a:solidFill>
          <a:ln w="63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93775"/>
            <a:ext cx="5562600" cy="53308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|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V</a:t>
            </a:r>
            <a:r>
              <a:rPr lang="en-US" sz="2800" b="1" i="1" baseline="-25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us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| Determination from Strange Tau Decays</a:t>
            </a:r>
            <a:endParaRPr lang="en-US" sz="2800" b="1" baseline="-25000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pic>
        <p:nvPicPr>
          <p:cNvPr id="16" name="Picture 15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006056"/>
            <a:ext cx="5402776" cy="5183616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715000" y="990600"/>
            <a:ext cx="3164417" cy="49881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1828800">
              <a:spcBef>
                <a:spcPct val="50000"/>
              </a:spcBef>
            </a:pP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  <a:sym typeface="Symbol" charset="2"/>
              </a:rPr>
              <a:t>Inclusive analysis uses:</a:t>
            </a:r>
          </a:p>
          <a:p>
            <a:pPr marL="288925" indent="-288925" defTabSz="1619250">
              <a:spcBef>
                <a:spcPct val="50000"/>
              </a:spcBef>
              <a:buSzPct val="80000"/>
            </a:pPr>
            <a:r>
              <a:rPr lang="en-US" sz="1600" dirty="0" smtClean="0">
                <a:solidFill>
                  <a:srgbClr val="000000"/>
                </a:solidFill>
                <a:latin typeface="Trebuchet MS"/>
                <a:ea typeface="Times New Roman" charset="0"/>
                <a:cs typeface="Trebuchet MS"/>
                <a:sym typeface="Symbol" charset="2"/>
              </a:rPr>
              <a:t>  </a:t>
            </a:r>
          </a:p>
          <a:p>
            <a:pPr marL="288925" indent="-288925" defTabSz="1619250">
              <a:spcBef>
                <a:spcPct val="50000"/>
              </a:spcBef>
              <a:buSzPct val="80000"/>
            </a:pPr>
            <a:endParaRPr lang="en-US" sz="1600" baseline="-25000" dirty="0" smtClean="0">
              <a:solidFill>
                <a:srgbClr val="000000"/>
              </a:solidFill>
              <a:latin typeface="Trebuchet MS"/>
              <a:ea typeface="Times New Roman" charset="0"/>
              <a:cs typeface="Trebuchet MS"/>
              <a:sym typeface="Symbol" charset="2"/>
            </a:endParaRPr>
          </a:p>
          <a:p>
            <a:pPr marL="288925" indent="-288925" defTabSz="1619250">
              <a:spcBef>
                <a:spcPct val="50000"/>
              </a:spcBef>
              <a:buSzPct val="80000"/>
            </a:pPr>
            <a:endParaRPr lang="en-US" sz="1600" baseline="-25000" dirty="0" smtClean="0">
              <a:solidFill>
                <a:srgbClr val="D20202"/>
              </a:solidFill>
              <a:latin typeface="Trebuchet MS"/>
              <a:ea typeface="Arial" charset="0"/>
              <a:cs typeface="Trebuchet MS"/>
            </a:endParaRPr>
          </a:p>
          <a:p>
            <a:pPr marL="179388" indent="-179388" defTabSz="1828800">
              <a:spcBef>
                <a:spcPct val="50000"/>
              </a:spcBef>
              <a:buSzPct val="100000"/>
            </a:pPr>
            <a:r>
              <a:rPr lang="en-US" sz="1600" dirty="0" smtClean="0">
                <a:solidFill>
                  <a:srgbClr val="9F201D"/>
                </a:solidFill>
                <a:latin typeface="Trebuchet MS"/>
                <a:cs typeface="Trebuchet MS"/>
                <a:sym typeface="Symbol" charset="2"/>
              </a:rPr>
              <a:t>	</a:t>
            </a:r>
          </a:p>
          <a:p>
            <a:pPr marL="179388" indent="-179388" defTabSz="1828800">
              <a:spcBef>
                <a:spcPct val="50000"/>
              </a:spcBef>
              <a:buSzPct val="100000"/>
            </a:pPr>
            <a:r>
              <a:rPr lang="en-US" sz="1600" dirty="0" smtClean="0">
                <a:solidFill>
                  <a:srgbClr val="9F201D"/>
                </a:solidFill>
                <a:latin typeface="Trebuchet MS"/>
                <a:cs typeface="Trebuchet MS"/>
                <a:sym typeface="Symbol" charset="2"/>
              </a:rPr>
              <a:t>	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Dependence on |</a:t>
            </a:r>
            <a:r>
              <a:rPr lang="en-US" sz="12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V</a:t>
            </a:r>
            <a:r>
              <a:rPr lang="en-US" sz="1200" i="1" baseline="-25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ud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|, and theoretical dependence on </a:t>
            </a:r>
            <a:r>
              <a:rPr lang="en-US" sz="12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  <a:sym typeface="Symbol" charset="2"/>
              </a:rPr>
              <a:t>a</a:t>
            </a:r>
            <a:r>
              <a:rPr lang="en-US" sz="1200" i="1" baseline="-25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S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 and </a:t>
            </a:r>
            <a:r>
              <a:rPr lang="en-US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m</a:t>
            </a:r>
            <a:r>
              <a:rPr lang="en-US" sz="1200" i="1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s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 (problematic </a:t>
            </a:r>
            <a:r>
              <a:rPr lang="en-US" sz="1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behaviour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 of perturbative series)</a:t>
            </a:r>
          </a:p>
          <a:p>
            <a:pPr marL="179388" indent="-179388" defTabSz="1828800">
              <a:spcBef>
                <a:spcPct val="50000"/>
              </a:spcBef>
              <a:buSzPct val="100000"/>
            </a:pP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	May miss yet unmeasured modes, compatibility can be tested with full strange spectral function</a:t>
            </a:r>
          </a:p>
          <a:p>
            <a:pPr marL="179388" indent="-179388" defTabSz="1828800">
              <a:spcBef>
                <a:spcPct val="50000"/>
              </a:spcBef>
              <a:buSzPct val="100000"/>
            </a:pP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	Trend of smaller branching ratios from </a:t>
            </a:r>
            <a:r>
              <a:rPr lang="en-US" sz="1200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B</a:t>
            </a: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-factories. Without </a:t>
            </a:r>
            <a:r>
              <a:rPr lang="en-US" sz="1200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B</a:t>
            </a: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-factory data,         |</a:t>
            </a:r>
            <a:r>
              <a:rPr lang="en-US" sz="1200" b="1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V</a:t>
            </a:r>
            <a:r>
              <a:rPr lang="en-US" sz="1200" b="1" i="1" baseline="-25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us</a:t>
            </a:r>
            <a:r>
              <a:rPr lang="en-US" sz="1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  <a:sym typeface="Symbol" charset="2"/>
              </a:rPr>
              <a:t>| would increase to ~0.2213.</a:t>
            </a:r>
            <a:endParaRPr lang="en-US" sz="1600" b="1" dirty="0" smtClean="0">
              <a:solidFill>
                <a:srgbClr val="404040"/>
              </a:solidFill>
              <a:latin typeface="Trebuchet MS"/>
              <a:ea typeface="Times New Roman" charset="0"/>
              <a:cs typeface="Trebuchet MS"/>
            </a:endParaRPr>
          </a:p>
          <a:p>
            <a:pPr defTabSz="1828800">
              <a:spcBef>
                <a:spcPct val="50000"/>
              </a:spcBef>
              <a:buSzPct val="100000"/>
            </a:pPr>
            <a:endParaRPr lang="en-US" sz="600" dirty="0" smtClean="0">
              <a:solidFill>
                <a:srgbClr val="D20202"/>
              </a:solidFill>
              <a:latin typeface="Trebuchet MS"/>
              <a:ea typeface="Times New Roman" charset="0"/>
              <a:cs typeface="Trebuchet MS"/>
            </a:endParaRPr>
          </a:p>
          <a:p>
            <a:pPr defTabSz="1828800">
              <a:spcBef>
                <a:spcPct val="50000"/>
              </a:spcBef>
              <a:buSzPct val="100000"/>
            </a:pPr>
            <a:r>
              <a:rPr lang="en-US" sz="1800" dirty="0" smtClean="0">
                <a:solidFill>
                  <a:srgbClr val="D20202"/>
                </a:solidFill>
                <a:latin typeface="Trebuchet MS"/>
                <a:ea typeface="Times New Roman" charset="0"/>
                <a:cs typeface="Trebuchet MS"/>
              </a:rPr>
              <a:t>Almost competitive accuracy with lepton 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ea typeface="Times New Roman" charset="0"/>
                <a:cs typeface="Trebuchet MS"/>
              </a:rPr>
              <a:t>K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ea typeface="Times New Roman" charset="0"/>
                <a:cs typeface="Trebuchet MS"/>
              </a:rPr>
              <a:t> decays </a:t>
            </a:r>
            <a:r>
              <a:rPr lang="en-US" sz="1800" dirty="0" err="1" smtClean="0">
                <a:solidFill>
                  <a:srgbClr val="D20202"/>
                </a:solidFill>
                <a:latin typeface="Trebuchet MS"/>
                <a:ea typeface="Times New Roman" charset="0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ea typeface="Times New Roman" charset="0"/>
                <a:cs typeface="Trebuchet MS"/>
                <a:sym typeface="Wingdings"/>
              </a:rPr>
              <a:t> unexpected in earlier days !</a:t>
            </a:r>
            <a:endParaRPr lang="en-US" sz="1600" dirty="0" smtClean="0">
              <a:solidFill>
                <a:srgbClr val="D20202"/>
              </a:solidFill>
              <a:latin typeface="Trebuchet MS"/>
              <a:ea typeface="Arial" charset="0"/>
              <a:cs typeface="Trebuchet MS"/>
            </a:endParaRPr>
          </a:p>
          <a:p>
            <a:pPr marL="288925" indent="-288925" defTabSz="1828800">
              <a:buSzPct val="100000"/>
            </a:pPr>
            <a:r>
              <a:rPr lang="en-US" sz="1600" dirty="0" smtClean="0">
                <a:solidFill>
                  <a:srgbClr val="404040"/>
                </a:solidFill>
                <a:latin typeface="Trebuchet MS"/>
                <a:ea typeface="Arial" charset="0"/>
                <a:cs typeface="Trebuchet MS"/>
              </a:rPr>
              <a:t>		</a:t>
            </a:r>
          </a:p>
        </p:txBody>
      </p:sp>
      <p:graphicFrame>
        <p:nvGraphicFramePr>
          <p:cNvPr id="1570818" name="Object 2"/>
          <p:cNvGraphicFramePr>
            <a:graphicFrameLocks noChangeAspect="1"/>
          </p:cNvGraphicFramePr>
          <p:nvPr/>
        </p:nvGraphicFramePr>
        <p:xfrm>
          <a:off x="5965825" y="1444625"/>
          <a:ext cx="2797175" cy="1146175"/>
        </p:xfrm>
        <a:graphic>
          <a:graphicData uri="http://schemas.openxmlformats.org/presentationml/2006/ole">
            <p:oleObj spid="_x0000_s2447362" name="Equation" r:id="rId5" imgW="2019300" imgH="825500" progId="Equation.DSMT4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408068" y="3841749"/>
            <a:ext cx="99470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Font typeface="Symbol" charset="2"/>
              <a:buChar char="D"/>
            </a:pPr>
            <a:r>
              <a:rPr lang="en-GB" sz="1200" dirty="0" smtClean="0">
                <a:solidFill>
                  <a:srgbClr val="E12548"/>
                </a:solidFill>
                <a:latin typeface="Trebuchet MS"/>
                <a:cs typeface="Trebuchet MS"/>
              </a:rPr>
              <a:t> = 3.6</a:t>
            </a:r>
            <a:r>
              <a:rPr lang="en-GB" sz="120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s</a:t>
            </a:r>
            <a:r>
              <a:rPr lang="en-GB" sz="1200" baseline="30000" dirty="0" smtClean="0">
                <a:solidFill>
                  <a:srgbClr val="7F7F7F"/>
                </a:solidFill>
                <a:latin typeface="Symbol" charset="2"/>
                <a:cs typeface="Symbol" charset="2"/>
              </a:rPr>
              <a:t>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08068" y="2849888"/>
            <a:ext cx="11270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E12548"/>
                </a:solidFill>
                <a:latin typeface="Trebuchet MS"/>
                <a:cs typeface="Trebuchet MS"/>
              </a:rPr>
              <a:t>Dependence on decay constants (Lattice QCD)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055282"/>
            <a:ext cx="3581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(</a:t>
            </a:r>
            <a:r>
              <a:rPr lang="en-GB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*</a:t>
            </a:r>
            <a:r>
              <a:rPr lang="en-GB" sz="105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)</a:t>
            </a:r>
            <a:r>
              <a:rPr lang="en-GB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3.3</a:t>
            </a:r>
            <a:r>
              <a:rPr lang="en-GB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</a:rPr>
              <a:t>s</a:t>
            </a:r>
            <a:r>
              <a:rPr lang="en-GB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when using </a:t>
            </a:r>
            <a:r>
              <a:rPr lang="en-GB" sz="105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unitarity</a:t>
            </a:r>
            <a:r>
              <a:rPr lang="en-GB" sz="105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constraint for BK)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400" y="990600"/>
            <a:ext cx="5562600" cy="5330825"/>
          </a:xfrm>
          <a:prstGeom prst="rect">
            <a:avLst/>
          </a:prstGeom>
          <a:solidFill>
            <a:schemeClr val="bg1">
              <a:alpha val="68000"/>
            </a:schemeClr>
          </a:solidFill>
          <a:ln w="63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93775"/>
            <a:ext cx="5562600" cy="53308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|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V</a:t>
            </a:r>
            <a:r>
              <a:rPr lang="en-US" sz="2800" b="1" i="1" baseline="-25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us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| Determination from Strange Tau Decays</a:t>
            </a:r>
            <a:endParaRPr lang="en-US" sz="2800" b="1" baseline="-25000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pic>
        <p:nvPicPr>
          <p:cNvPr id="16" name="Picture 15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7942" r="847" b="177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7942" r="847" b="1778"/>
              <a:stretch>
                <a:fillRect/>
              </a:stretch>
            </p:blipFill>
          </mc:Fallback>
        </mc:AlternateContent>
        <p:spPr>
          <a:xfrm>
            <a:off x="74083" y="1164167"/>
            <a:ext cx="5418667" cy="49250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105980"/>
            <a:ext cx="1219200" cy="218619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V.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Niess</a:t>
            </a:r>
            <a:r>
              <a:rPr lang="en-US" sz="800" b="1" kern="0" dirty="0" smtClean="0">
                <a:solidFill>
                  <a:srgbClr val="FFFFFF"/>
                </a:solidFill>
              </a:rPr>
              <a:t> at EPS 2011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91469" y="4527549"/>
            <a:ext cx="1219200" cy="444580"/>
          </a:xfrm>
          <a:prstGeom prst="rect">
            <a:avLst/>
          </a:prstGeom>
          <a:solidFill>
            <a:srgbClr val="FFFFFF"/>
          </a:solidFill>
        </p:spPr>
        <p:txBody>
          <a:bodyPr wrap="square" tIns="28800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Unitarity constraint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715000" y="4761688"/>
            <a:ext cx="34290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1828800">
              <a:spcBef>
                <a:spcPct val="50000"/>
              </a:spcBef>
              <a:buSzPct val="100000"/>
            </a:pPr>
            <a:r>
              <a:rPr lang="en-US" sz="1800" dirty="0" smtClean="0">
                <a:solidFill>
                  <a:srgbClr val="D20202"/>
                </a:solidFill>
                <a:latin typeface="Trebuchet MS"/>
                <a:ea typeface="Times New Roman" charset="0"/>
                <a:cs typeface="Trebuchet MS"/>
              </a:rPr>
              <a:t>First row of CKM matrix shows good agreement with </a:t>
            </a:r>
            <a:r>
              <a:rPr lang="en-US" sz="1800" dirty="0" err="1" smtClean="0">
                <a:solidFill>
                  <a:srgbClr val="D20202"/>
                </a:solidFill>
                <a:latin typeface="Trebuchet MS"/>
                <a:ea typeface="Times New Roman" charset="0"/>
                <a:cs typeface="Trebuchet MS"/>
              </a:rPr>
              <a:t>unitarity</a:t>
            </a:r>
            <a:endParaRPr lang="en-US" sz="1600" dirty="0" smtClean="0">
              <a:solidFill>
                <a:srgbClr val="404040"/>
              </a:solidFill>
              <a:latin typeface="Trebuchet MS"/>
              <a:ea typeface="Arial" charset="0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5" name="Picture 10" descr="g-2-jpg"/>
          <p:cNvPicPr>
            <a:picLocks noChangeAspect="1" noChangeArrowheads="1"/>
          </p:cNvPicPr>
          <p:nvPr/>
        </p:nvPicPr>
        <p:blipFill>
          <a:blip r:embed="rId3">
            <a:grayscl/>
            <a:lum bright="35000" contrast="-16000"/>
          </a:blip>
          <a:srcRect r="1086"/>
          <a:stretch>
            <a:fillRect/>
          </a:stretch>
        </p:blipFill>
        <p:spPr bwMode="auto">
          <a:xfrm>
            <a:off x="1447800" y="2209800"/>
            <a:ext cx="6317933" cy="43518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539424"/>
            <a:ext cx="9144000" cy="600407"/>
          </a:xfrm>
          <a:prstGeom prst="rect">
            <a:avLst/>
          </a:prstGeom>
          <a:solidFill>
            <a:srgbClr val="FFFFFF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62626"/>
                </a:solidFill>
                <a:latin typeface="Trebuchet MS"/>
                <a:ea typeface="Calibri" charset="0"/>
                <a:cs typeface="Trebuchet MS"/>
              </a:rPr>
              <a:t>Anomalous Magnetic Moment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47800" y="4191000"/>
            <a:ext cx="6318104" cy="1447800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5904" y="6295248"/>
            <a:ext cx="865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7F7F7F"/>
                </a:solidFill>
                <a:latin typeface="Trebuchet MS"/>
                <a:cs typeface="Trebuchet MS"/>
              </a:rPr>
              <a:t>E821 at BNL</a:t>
            </a:r>
            <a:endParaRPr lang="en-GB" sz="1000" dirty="0">
              <a:solidFill>
                <a:srgbClr val="7F7F7F"/>
              </a:solidFill>
              <a:latin typeface="Trebuchet MS"/>
              <a:cs typeface="Trebuchet M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52600" y="4343400"/>
            <a:ext cx="6894192" cy="1143000"/>
            <a:chOff x="141974" y="76200"/>
            <a:chExt cx="6894192" cy="1143000"/>
          </a:xfrm>
        </p:grpSpPr>
        <p:sp>
          <p:nvSpPr>
            <p:cNvPr id="7" name="Rectangle 6"/>
            <p:cNvSpPr/>
            <p:nvPr/>
          </p:nvSpPr>
          <p:spPr>
            <a:xfrm>
              <a:off x="152400" y="76200"/>
              <a:ext cx="688376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Gyromagnetic</a:t>
              </a:r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factor </a:t>
              </a:r>
              <a:r>
                <a:rPr lang="en-US" sz="1600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g</a:t>
              </a:r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= 2 is modified by loop contributions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1974" y="604201"/>
              <a:ext cx="2245992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</a:pPr>
              <a:r>
                <a:rPr 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“Anomalous” magnetic moment:</a:t>
              </a:r>
            </a:p>
          </p:txBody>
        </p:sp>
        <p:graphicFrame>
          <p:nvGraphicFramePr>
            <p:cNvPr id="11" name="Object 6"/>
            <p:cNvGraphicFramePr>
              <a:graphicFrameLocks noChangeAspect="1"/>
            </p:cNvGraphicFramePr>
            <p:nvPr/>
          </p:nvGraphicFramePr>
          <p:xfrm>
            <a:off x="2102679" y="542925"/>
            <a:ext cx="3652837" cy="676275"/>
          </p:xfrm>
          <a:graphic>
            <a:graphicData uri="http://schemas.openxmlformats.org/presentationml/2006/ole">
              <p:oleObj spid="_x0000_s1745922" name="Equation" r:id="rId4" imgW="2247900" imgH="431800" progId="Equation.DSMT4">
                <p:embed/>
              </p:oleObj>
            </a:graphicData>
          </a:graphic>
        </p:graphicFrame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Probing New Physics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504825" y="1987550"/>
            <a:ext cx="6515100" cy="747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244A58"/>
              </a:buClr>
              <a:buSzPct val="120000"/>
              <a:buFont typeface="Arial"/>
              <a:buChar char="•"/>
            </a:pPr>
            <a:r>
              <a:rPr lang="en-US" sz="1800" dirty="0">
                <a:solidFill>
                  <a:srgbClr val="404040"/>
                </a:solidFill>
                <a:latin typeface="Trebuchet MS"/>
                <a:cs typeface="Trebuchet MS"/>
              </a:rPr>
              <a:t>In lowest order, where mass effects appear, contributions from heavy virtual particles scale as </a:t>
            </a:r>
            <a:r>
              <a:rPr lang="en-US" sz="1800" i="1" dirty="0">
                <a:solidFill>
                  <a:srgbClr val="404040"/>
                </a:solidFill>
                <a:latin typeface="Trebuchet MS"/>
                <a:cs typeface="Trebuchet MS"/>
              </a:rPr>
              <a:t>m</a:t>
            </a:r>
            <a:r>
              <a:rPr lang="en-US" sz="1800" baseline="30000" dirty="0">
                <a:solidFill>
                  <a:srgbClr val="404040"/>
                </a:solidFill>
                <a:latin typeface="Trebuchet MS"/>
                <a:cs typeface="Trebuchet MS"/>
              </a:rPr>
              <a:t>2</a:t>
            </a:r>
            <a:r>
              <a:rPr lang="en-US" sz="1800" baseline="-25000" dirty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lang="en-US" sz="800" i="1" baseline="-250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800" baseline="-25000" dirty="0">
                <a:solidFill>
                  <a:srgbClr val="404040"/>
                </a:solidFill>
                <a:latin typeface="Trebuchet MS"/>
                <a:cs typeface="Trebuchet MS"/>
              </a:rPr>
              <a:t>/</a:t>
            </a:r>
            <a:r>
              <a:rPr lang="en-US" sz="1800" i="1" baseline="-25000" dirty="0" err="1">
                <a:solidFill>
                  <a:srgbClr val="404040"/>
                </a:solidFill>
                <a:latin typeface="Trebuchet MS"/>
                <a:cs typeface="Trebuchet MS"/>
                <a:sym typeface="Symbol" charset="2"/>
              </a:rPr>
              <a:t></a:t>
            </a:r>
            <a:r>
              <a:rPr lang="en-US" sz="500" i="1" baseline="-25000" dirty="0">
                <a:solidFill>
                  <a:srgbClr val="404040"/>
                </a:solidFill>
                <a:latin typeface="Trebuchet MS"/>
                <a:cs typeface="Trebuchet MS"/>
                <a:sym typeface="Symbol" charset="2"/>
              </a:rPr>
              <a:t>  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  <a:sym typeface="Symbol" charset="2"/>
              </a:rPr>
              <a:t>: </a:t>
            </a:r>
            <a:endParaRPr lang="en-US" sz="1800" i="1" dirty="0">
              <a:solidFill>
                <a:srgbClr val="404040"/>
              </a:solidFill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64" name="AutoShape 15"/>
          <p:cNvSpPr>
            <a:spLocks noChangeArrowheads="1"/>
          </p:cNvSpPr>
          <p:nvPr/>
        </p:nvSpPr>
        <p:spPr bwMode="auto">
          <a:xfrm>
            <a:off x="446688" y="5219700"/>
            <a:ext cx="7941662" cy="647700"/>
          </a:xfrm>
          <a:prstGeom prst="flowChartAlternateProcess">
            <a:avLst/>
          </a:prstGeom>
          <a:solidFill>
            <a:srgbClr val="EFEFEF"/>
          </a:solidFill>
          <a:ln w="3175">
            <a:solidFill>
              <a:srgbClr val="808080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5" name="Object 2"/>
          <p:cNvGraphicFramePr>
            <a:graphicFrameLocks noChangeAspect="1"/>
          </p:cNvGraphicFramePr>
          <p:nvPr/>
        </p:nvGraphicFramePr>
        <p:xfrm>
          <a:off x="935566" y="3013075"/>
          <a:ext cx="2164250" cy="746050"/>
        </p:xfrm>
        <a:graphic>
          <a:graphicData uri="http://schemas.openxmlformats.org/presentationml/2006/ole">
            <p:oleObj spid="_x0000_s2450434" name="Equation" r:id="rId3" imgW="1396800" imgH="482400" progId="Equation.DSMT4">
              <p:embed/>
            </p:oleObj>
          </a:graphicData>
        </a:graphic>
      </p:graphicFrame>
      <p:sp>
        <p:nvSpPr>
          <p:cNvPr id="67" name="AutoShape 10"/>
          <p:cNvSpPr>
            <a:spLocks noChangeArrowheads="1"/>
          </p:cNvSpPr>
          <p:nvPr/>
        </p:nvSpPr>
        <p:spPr bwMode="auto">
          <a:xfrm>
            <a:off x="3374356" y="3287795"/>
            <a:ext cx="479425" cy="203200"/>
          </a:xfrm>
          <a:custGeom>
            <a:avLst/>
            <a:gdLst>
              <a:gd name="T0" fmla="*/ 324056 w 21600"/>
              <a:gd name="T1" fmla="*/ 0 h 21600"/>
              <a:gd name="T2" fmla="*/ 0 w 21600"/>
              <a:gd name="T3" fmla="*/ 101600 h 21600"/>
              <a:gd name="T4" fmla="*/ 324056 w 21600"/>
              <a:gd name="T5" fmla="*/ 203200 h 21600"/>
              <a:gd name="T6" fmla="*/ 479425 w 21600"/>
              <a:gd name="T7" fmla="*/ 101600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727 h 21600"/>
              <a:gd name="T14" fmla="*/ 18312 w 21600"/>
              <a:gd name="T15" fmla="*/ 158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600" y="0"/>
                </a:moveTo>
                <a:lnTo>
                  <a:pt x="14600" y="5727"/>
                </a:lnTo>
                <a:lnTo>
                  <a:pt x="3375" y="5727"/>
                </a:lnTo>
                <a:lnTo>
                  <a:pt x="3375" y="15873"/>
                </a:lnTo>
                <a:lnTo>
                  <a:pt x="14600" y="15873"/>
                </a:lnTo>
                <a:lnTo>
                  <a:pt x="146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727"/>
                </a:moveTo>
                <a:lnTo>
                  <a:pt x="1350" y="15873"/>
                </a:lnTo>
                <a:lnTo>
                  <a:pt x="2700" y="15873"/>
                </a:lnTo>
                <a:lnTo>
                  <a:pt x="2700" y="5727"/>
                </a:lnTo>
                <a:close/>
              </a:path>
              <a:path w="21600" h="21600">
                <a:moveTo>
                  <a:pt x="0" y="5727"/>
                </a:moveTo>
                <a:lnTo>
                  <a:pt x="0" y="15873"/>
                </a:lnTo>
                <a:lnTo>
                  <a:pt x="675" y="15873"/>
                </a:lnTo>
                <a:lnTo>
                  <a:pt x="675" y="5727"/>
                </a:lnTo>
                <a:close/>
              </a:path>
            </a:pathLst>
          </a:cu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8" name="Object 3"/>
          <p:cNvGraphicFramePr>
            <a:graphicFrameLocks noChangeAspect="1"/>
          </p:cNvGraphicFramePr>
          <p:nvPr/>
        </p:nvGraphicFramePr>
        <p:xfrm>
          <a:off x="4112571" y="3001935"/>
          <a:ext cx="2516829" cy="785630"/>
        </p:xfrm>
        <a:graphic>
          <a:graphicData uri="http://schemas.openxmlformats.org/presentationml/2006/ole">
            <p:oleObj spid="_x0000_s2450435" name="Equation" r:id="rId4" imgW="1625400" imgH="507960" progId="Equation.DSMT4">
              <p:embed/>
            </p:oleObj>
          </a:graphicData>
        </a:graphic>
      </p:graphicFrame>
      <p:sp>
        <p:nvSpPr>
          <p:cNvPr id="69" name="Rectangle 13"/>
          <p:cNvSpPr>
            <a:spLocks noChangeArrowheads="1"/>
          </p:cNvSpPr>
          <p:nvPr/>
        </p:nvSpPr>
        <p:spPr bwMode="auto">
          <a:xfrm>
            <a:off x="951513" y="5284017"/>
            <a:ext cx="7652738" cy="451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244A58"/>
              </a:buClr>
              <a:buFont typeface="Wingdings" charset="2"/>
              <a:buNone/>
            </a:pPr>
            <a:r>
              <a:rPr lang="en-US" sz="2000" i="1" dirty="0">
                <a:solidFill>
                  <a:srgbClr val="E12548"/>
                </a:solidFill>
                <a:latin typeface="Trebuchet MS"/>
                <a:cs typeface="Trebuchet MS"/>
              </a:rPr>
              <a:t>	</a:t>
            </a:r>
            <a:r>
              <a:rPr lang="en-US" sz="2000" i="1" dirty="0" err="1">
                <a:solidFill>
                  <a:srgbClr val="E12548"/>
                </a:solidFill>
                <a:latin typeface="Trebuchet MS"/>
                <a:cs typeface="Trebuchet MS"/>
              </a:rPr>
              <a:t>a</a:t>
            </a:r>
            <a:r>
              <a:rPr lang="en-US" sz="2000" i="1" baseline="-25000" dirty="0" err="1">
                <a:solidFill>
                  <a:srgbClr val="E12548"/>
                </a:solidFill>
                <a:latin typeface="Trebuchet MS"/>
                <a:cs typeface="Trebuchet MS"/>
                <a:sym typeface="Symbol" charset="2"/>
              </a:rPr>
              <a:t></a:t>
            </a:r>
            <a:r>
              <a:rPr lang="en-US" sz="2000" dirty="0">
                <a:solidFill>
                  <a:srgbClr val="E12548"/>
                </a:solidFill>
                <a:latin typeface="Trebuchet MS"/>
                <a:cs typeface="Trebuchet MS"/>
                <a:sym typeface="Symbol" charset="2"/>
              </a:rPr>
              <a:t> should be roughly 50 times more sensitive to NP than </a:t>
            </a:r>
            <a:r>
              <a:rPr lang="en-US" sz="2000" i="1" dirty="0" err="1">
                <a:solidFill>
                  <a:srgbClr val="E12548"/>
                </a:solidFill>
                <a:latin typeface="Trebuchet MS"/>
                <a:cs typeface="Trebuchet MS"/>
                <a:sym typeface="Symbol" charset="2"/>
              </a:rPr>
              <a:t>a</a:t>
            </a:r>
            <a:r>
              <a:rPr lang="en-US" sz="2000" i="1" baseline="-25000" dirty="0" err="1">
                <a:solidFill>
                  <a:srgbClr val="E12548"/>
                </a:solidFill>
                <a:latin typeface="Trebuchet MS"/>
                <a:cs typeface="Trebuchet MS"/>
                <a:sym typeface="Symbol" charset="2"/>
              </a:rPr>
              <a:t>e</a:t>
            </a:r>
            <a:r>
              <a:rPr lang="en-US" sz="2000" dirty="0">
                <a:solidFill>
                  <a:srgbClr val="E12548"/>
                </a:solidFill>
                <a:latin typeface="Trebuchet MS"/>
                <a:cs typeface="Trebuchet MS"/>
                <a:sym typeface="Symbol" charset="2"/>
              </a:rPr>
              <a:t> !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7019925" y="2193925"/>
            <a:ext cx="1797050" cy="2520950"/>
            <a:chOff x="4558" y="935"/>
            <a:chExt cx="1132" cy="1588"/>
          </a:xfrm>
        </p:grpSpPr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4967" y="935"/>
              <a:ext cx="98" cy="816"/>
            </a:xfrm>
            <a:custGeom>
              <a:avLst/>
              <a:gdLst>
                <a:gd name="T0" fmla="*/ 45 w 98"/>
                <a:gd name="T1" fmla="*/ 0 h 816"/>
                <a:gd name="T2" fmla="*/ 91 w 98"/>
                <a:gd name="T3" fmla="*/ 90 h 816"/>
                <a:gd name="T4" fmla="*/ 0 w 98"/>
                <a:gd name="T5" fmla="*/ 181 h 816"/>
                <a:gd name="T6" fmla="*/ 91 w 98"/>
                <a:gd name="T7" fmla="*/ 272 h 816"/>
                <a:gd name="T8" fmla="*/ 0 w 98"/>
                <a:gd name="T9" fmla="*/ 362 h 816"/>
                <a:gd name="T10" fmla="*/ 91 w 98"/>
                <a:gd name="T11" fmla="*/ 453 h 816"/>
                <a:gd name="T12" fmla="*/ 0 w 98"/>
                <a:gd name="T13" fmla="*/ 544 h 816"/>
                <a:gd name="T14" fmla="*/ 91 w 98"/>
                <a:gd name="T15" fmla="*/ 635 h 816"/>
                <a:gd name="T16" fmla="*/ 0 w 98"/>
                <a:gd name="T17" fmla="*/ 725 h 816"/>
                <a:gd name="T18" fmla="*/ 91 w 98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816"/>
                <a:gd name="T32" fmla="*/ 98 w 98"/>
                <a:gd name="T33" fmla="*/ 816 h 8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816">
                  <a:moveTo>
                    <a:pt x="45" y="0"/>
                  </a:moveTo>
                  <a:cubicBezTo>
                    <a:pt x="71" y="30"/>
                    <a:pt x="98" y="60"/>
                    <a:pt x="91" y="90"/>
                  </a:cubicBezTo>
                  <a:cubicBezTo>
                    <a:pt x="84" y="120"/>
                    <a:pt x="0" y="151"/>
                    <a:pt x="0" y="181"/>
                  </a:cubicBezTo>
                  <a:cubicBezTo>
                    <a:pt x="0" y="211"/>
                    <a:pt x="91" y="242"/>
                    <a:pt x="91" y="272"/>
                  </a:cubicBezTo>
                  <a:cubicBezTo>
                    <a:pt x="91" y="302"/>
                    <a:pt x="0" y="332"/>
                    <a:pt x="0" y="362"/>
                  </a:cubicBezTo>
                  <a:cubicBezTo>
                    <a:pt x="0" y="392"/>
                    <a:pt x="91" y="423"/>
                    <a:pt x="91" y="453"/>
                  </a:cubicBezTo>
                  <a:cubicBezTo>
                    <a:pt x="91" y="483"/>
                    <a:pt x="0" y="514"/>
                    <a:pt x="0" y="544"/>
                  </a:cubicBezTo>
                  <a:cubicBezTo>
                    <a:pt x="0" y="574"/>
                    <a:pt x="91" y="605"/>
                    <a:pt x="91" y="635"/>
                  </a:cubicBezTo>
                  <a:cubicBezTo>
                    <a:pt x="91" y="665"/>
                    <a:pt x="0" y="695"/>
                    <a:pt x="0" y="725"/>
                  </a:cubicBezTo>
                  <a:cubicBezTo>
                    <a:pt x="0" y="755"/>
                    <a:pt x="45" y="785"/>
                    <a:pt x="91" y="816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Line 19"/>
            <p:cNvSpPr>
              <a:spLocks noChangeShapeType="1"/>
            </p:cNvSpPr>
            <p:nvPr/>
          </p:nvSpPr>
          <p:spPr bwMode="auto">
            <a:xfrm flipH="1">
              <a:off x="4558" y="1752"/>
              <a:ext cx="499" cy="77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3" name="Line 20"/>
            <p:cNvSpPr>
              <a:spLocks noChangeShapeType="1"/>
            </p:cNvSpPr>
            <p:nvPr/>
          </p:nvSpPr>
          <p:spPr bwMode="auto">
            <a:xfrm>
              <a:off x="5057" y="1752"/>
              <a:ext cx="499" cy="77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4" name="Line 21"/>
            <p:cNvSpPr>
              <a:spLocks noChangeShapeType="1"/>
            </p:cNvSpPr>
            <p:nvPr/>
          </p:nvSpPr>
          <p:spPr bwMode="auto">
            <a:xfrm>
              <a:off x="4694" y="2341"/>
              <a:ext cx="72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5" name="Text Box 27"/>
            <p:cNvSpPr txBox="1">
              <a:spLocks noChangeArrowheads="1"/>
            </p:cNvSpPr>
            <p:nvPr/>
          </p:nvSpPr>
          <p:spPr bwMode="auto">
            <a:xfrm>
              <a:off x="5103" y="1162"/>
              <a:ext cx="193" cy="28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2"/>
                </a:rPr>
                <a:t></a:t>
              </a:r>
            </a:p>
          </p:txBody>
        </p:sp>
        <p:sp>
          <p:nvSpPr>
            <p:cNvPr id="76" name="Text Box 28"/>
            <p:cNvSpPr txBox="1">
              <a:spLocks noChangeArrowheads="1"/>
            </p:cNvSpPr>
            <p:nvPr/>
          </p:nvSpPr>
          <p:spPr bwMode="auto">
            <a:xfrm>
              <a:off x="5465" y="2069"/>
              <a:ext cx="225" cy="28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2"/>
                </a:rPr>
                <a:t></a:t>
              </a:r>
            </a:p>
          </p:txBody>
        </p:sp>
        <p:sp>
          <p:nvSpPr>
            <p:cNvPr id="77" name="Text Box 29"/>
            <p:cNvSpPr txBox="1">
              <a:spLocks noChangeArrowheads="1"/>
            </p:cNvSpPr>
            <p:nvPr/>
          </p:nvSpPr>
          <p:spPr bwMode="auto">
            <a:xfrm>
              <a:off x="4921" y="1979"/>
              <a:ext cx="228" cy="37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3200" b="1" dirty="0">
                  <a:solidFill>
                    <a:srgbClr val="E12548"/>
                  </a:solidFill>
                  <a:latin typeface="Trebuchet MS"/>
                  <a:cs typeface="Trebuchet MS"/>
                  <a:sym typeface="Symbol" charset="2"/>
                </a:rPr>
                <a:t>?</a:t>
              </a:r>
            </a:p>
          </p:txBody>
        </p:sp>
      </p:grpSp>
      <p:sp>
        <p:nvSpPr>
          <p:cNvPr id="78" name="Rectangle 7"/>
          <p:cNvSpPr>
            <a:spLocks noChangeArrowheads="1"/>
          </p:cNvSpPr>
          <p:nvPr/>
        </p:nvSpPr>
        <p:spPr bwMode="auto">
          <a:xfrm>
            <a:off x="504825" y="4038600"/>
            <a:ext cx="6048375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244A58"/>
              </a:buClr>
              <a:buSzPct val="120000"/>
              <a:buFont typeface="Arial"/>
              <a:buChar char="•"/>
            </a:pP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Loose about a factor of 800 in experimental precision</a:t>
            </a:r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>
            <a:off x="708625" y="5464502"/>
            <a:ext cx="479425" cy="203200"/>
          </a:xfrm>
          <a:custGeom>
            <a:avLst/>
            <a:gdLst>
              <a:gd name="T0" fmla="*/ 324056 w 21600"/>
              <a:gd name="T1" fmla="*/ 0 h 21600"/>
              <a:gd name="T2" fmla="*/ 0 w 21600"/>
              <a:gd name="T3" fmla="*/ 101600 h 21600"/>
              <a:gd name="T4" fmla="*/ 324056 w 21600"/>
              <a:gd name="T5" fmla="*/ 203200 h 21600"/>
              <a:gd name="T6" fmla="*/ 479425 w 21600"/>
              <a:gd name="T7" fmla="*/ 101600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727 h 21600"/>
              <a:gd name="T14" fmla="*/ 18312 w 21600"/>
              <a:gd name="T15" fmla="*/ 158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600" y="0"/>
                </a:moveTo>
                <a:lnTo>
                  <a:pt x="14600" y="5727"/>
                </a:lnTo>
                <a:lnTo>
                  <a:pt x="3375" y="5727"/>
                </a:lnTo>
                <a:lnTo>
                  <a:pt x="3375" y="15873"/>
                </a:lnTo>
                <a:lnTo>
                  <a:pt x="14600" y="15873"/>
                </a:lnTo>
                <a:lnTo>
                  <a:pt x="146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727"/>
                </a:moveTo>
                <a:lnTo>
                  <a:pt x="1350" y="15873"/>
                </a:lnTo>
                <a:lnTo>
                  <a:pt x="2700" y="15873"/>
                </a:lnTo>
                <a:lnTo>
                  <a:pt x="2700" y="5727"/>
                </a:lnTo>
                <a:close/>
              </a:path>
              <a:path w="21600" h="21600">
                <a:moveTo>
                  <a:pt x="0" y="5727"/>
                </a:moveTo>
                <a:lnTo>
                  <a:pt x="0" y="15873"/>
                </a:lnTo>
                <a:lnTo>
                  <a:pt x="675" y="15873"/>
                </a:lnTo>
                <a:lnTo>
                  <a:pt x="675" y="5727"/>
                </a:lnTo>
                <a:close/>
              </a:path>
            </a:pathLst>
          </a:custGeom>
          <a:gradFill rotWithShape="0">
            <a:gsLst>
              <a:gs pos="0">
                <a:schemeClr val="accent4"/>
              </a:gs>
              <a:gs pos="25000">
                <a:schemeClr val="accent6">
                  <a:lumMod val="40000"/>
                  <a:lumOff val="60000"/>
                </a:schemeClr>
              </a:gs>
              <a:gs pos="7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</a:gra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1000" y="114300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The experimental precision for </a:t>
            </a:r>
            <a:r>
              <a:rPr lang="en-US" sz="18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a</a:t>
            </a:r>
            <a:r>
              <a:rPr lang="en-US" sz="18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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 will be worse than for </a:t>
            </a:r>
            <a:r>
              <a:rPr lang="en-US" sz="18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a</a:t>
            </a:r>
            <a:r>
              <a:rPr lang="en-US" sz="1800" i="1" baseline="-25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, so why do it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07366" y="5992567"/>
            <a:ext cx="4543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a</a:t>
            </a:r>
            <a:r>
              <a:rPr lang="en-GB" sz="1200" i="1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Symbol" charset="2"/>
                <a:cs typeface="Symbol" charset="2"/>
              </a:rPr>
              <a:t>t</a:t>
            </a:r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even more sensitive, but insufficient experimental accuracy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 descr="g-2-jp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  <a:lum bright="38000" contrast="-11000"/>
          </a:blip>
          <a:srcRect t="664" r="1954" b="-97"/>
          <a:stretch>
            <a:fillRect/>
          </a:stretch>
        </p:blipFill>
        <p:spPr bwMode="auto">
          <a:xfrm>
            <a:off x="-1" y="0"/>
            <a:ext cx="9144001" cy="65722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870" y="685800"/>
            <a:ext cx="8749886" cy="44845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bIns="9360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Loop contributions:</a:t>
            </a:r>
          </a:p>
        </p:txBody>
      </p:sp>
      <p:sp>
        <p:nvSpPr>
          <p:cNvPr id="6" name="Rectangle 1048"/>
          <p:cNvSpPr>
            <a:spLocks noChangeArrowheads="1"/>
          </p:cNvSpPr>
          <p:nvPr/>
        </p:nvSpPr>
        <p:spPr bwMode="auto">
          <a:xfrm>
            <a:off x="208870" y="1169987"/>
            <a:ext cx="8749886" cy="4697413"/>
          </a:xfrm>
          <a:prstGeom prst="rect">
            <a:avLst/>
          </a:prstGeom>
          <a:solidFill>
            <a:schemeClr val="bg1"/>
          </a:solidFill>
          <a:ln w="9525">
            <a:solidFill>
              <a:srgbClr val="B2B2B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049"/>
          <p:cNvSpPr>
            <a:spLocks noChangeArrowheads="1"/>
          </p:cNvSpPr>
          <p:nvPr/>
        </p:nvSpPr>
        <p:spPr bwMode="auto">
          <a:xfrm>
            <a:off x="487856" y="1795462"/>
            <a:ext cx="8394700" cy="3335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3624756" y="1320800"/>
            <a:ext cx="1725448" cy="4145425"/>
            <a:chOff x="3810000" y="1473200"/>
            <a:chExt cx="1725448" cy="4145425"/>
          </a:xfrm>
        </p:grpSpPr>
        <p:graphicFrame>
          <p:nvGraphicFramePr>
            <p:cNvPr id="7" name="Object 2"/>
            <p:cNvGraphicFramePr>
              <a:graphicFrameLocks noChangeAspect="1"/>
            </p:cNvGraphicFramePr>
            <p:nvPr/>
          </p:nvGraphicFramePr>
          <p:xfrm>
            <a:off x="4864100" y="1473200"/>
            <a:ext cx="114300" cy="177800"/>
          </p:xfrm>
          <a:graphic>
            <a:graphicData uri="http://schemas.openxmlformats.org/presentationml/2006/ole">
              <p:oleObj spid="_x0000_s1186818" name="Equation" r:id="rId4" imgW="114120" imgH="177480" progId="Equation.DSMT4">
                <p:embed/>
              </p:oleObj>
            </a:graphicData>
          </a:graphic>
        </p:graphicFrame>
        <p:graphicFrame>
          <p:nvGraphicFramePr>
            <p:cNvPr id="10" name="Object 3"/>
            <p:cNvGraphicFramePr>
              <a:graphicFrameLocks noChangeAspect="1"/>
            </p:cNvGraphicFramePr>
            <p:nvPr/>
          </p:nvGraphicFramePr>
          <p:xfrm>
            <a:off x="4864100" y="1473200"/>
            <a:ext cx="114300" cy="177800"/>
          </p:xfrm>
          <a:graphic>
            <a:graphicData uri="http://schemas.openxmlformats.org/presentationml/2006/ole">
              <p:oleObj spid="_x0000_s1186819" name="Equation" r:id="rId5" imgW="114120" imgH="177480" progId="Equation.DSMT4">
                <p:embed/>
              </p:oleObj>
            </a:graphicData>
          </a:graphic>
        </p:graphicFrame>
        <p:sp>
          <p:nvSpPr>
            <p:cNvPr id="24" name="Text Box 1063"/>
            <p:cNvSpPr txBox="1">
              <a:spLocks noChangeArrowheads="1"/>
            </p:cNvSpPr>
            <p:nvPr/>
          </p:nvSpPr>
          <p:spPr bwMode="auto">
            <a:xfrm>
              <a:off x="3965575" y="1582737"/>
              <a:ext cx="635000" cy="3143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10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Trebuchet MS"/>
                  <a:cs typeface="Trebuchet MS"/>
                </a:rPr>
                <a:t>Weak</a:t>
              </a:r>
            </a:p>
          </p:txBody>
        </p:sp>
        <p:pic>
          <p:nvPicPr>
            <p:cNvPr id="32" name="Picture 31" descr="g3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3810000" y="2111702"/>
              <a:ext cx="1638300" cy="1569076"/>
            </a:xfrm>
            <a:prstGeom prst="rect">
              <a:avLst/>
            </a:prstGeom>
          </p:spPr>
        </p:pic>
        <p:pic>
          <p:nvPicPr>
            <p:cNvPr id="33" name="Picture 32" descr="g2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8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3897148" y="4049549"/>
              <a:ext cx="1638300" cy="1569076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310056" y="1430337"/>
            <a:ext cx="1638300" cy="2074863"/>
            <a:chOff x="495300" y="1582737"/>
            <a:chExt cx="1638300" cy="2074863"/>
          </a:xfrm>
        </p:grpSpPr>
        <p:sp>
          <p:nvSpPr>
            <p:cNvPr id="16" name="Text Box 1055"/>
            <p:cNvSpPr txBox="1">
              <a:spLocks noChangeArrowheads="1"/>
            </p:cNvSpPr>
            <p:nvPr/>
          </p:nvSpPr>
          <p:spPr bwMode="auto">
            <a:xfrm>
              <a:off x="688976" y="1582737"/>
              <a:ext cx="609600" cy="314325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10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Trebuchet MS"/>
                  <a:cs typeface="Trebuchet MS"/>
                </a:rPr>
                <a:t>QED</a:t>
              </a:r>
            </a:p>
          </p:txBody>
        </p:sp>
        <p:pic>
          <p:nvPicPr>
            <p:cNvPr id="34" name="Picture 33" descr="g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495300" y="2088524"/>
              <a:ext cx="1638300" cy="1569076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5151931" y="1430337"/>
            <a:ext cx="1863725" cy="3992092"/>
            <a:chOff x="5337175" y="1582737"/>
            <a:chExt cx="1863725" cy="3992092"/>
          </a:xfrm>
        </p:grpSpPr>
        <p:sp>
          <p:nvSpPr>
            <p:cNvPr id="28" name="Text Box 1067"/>
            <p:cNvSpPr txBox="1">
              <a:spLocks noChangeArrowheads="1"/>
            </p:cNvSpPr>
            <p:nvPr/>
          </p:nvSpPr>
          <p:spPr bwMode="auto">
            <a:xfrm>
              <a:off x="5337175" y="1582737"/>
              <a:ext cx="950913" cy="3079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10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Trebuchet MS"/>
                  <a:cs typeface="Trebuchet MS"/>
                </a:rPr>
                <a:t>SUSY..</a:t>
              </a:r>
              <a:r>
                <a:rPr lang="en-US" sz="1400" dirty="0" smtClean="0">
                  <a:solidFill>
                    <a:srgbClr val="FFFFFF"/>
                  </a:solidFill>
                  <a:latin typeface="Trebuchet MS"/>
                  <a:cs typeface="Trebuchet MS"/>
                </a:rPr>
                <a:t>. ?</a:t>
              </a:r>
              <a:endParaRPr lang="en-US" sz="1400" dirty="0">
                <a:solidFill>
                  <a:srgbClr val="FFFFFF"/>
                </a:solidFill>
                <a:latin typeface="Trebuchet MS"/>
                <a:cs typeface="Trebuchet MS"/>
              </a:endParaRPr>
            </a:p>
          </p:txBody>
        </p:sp>
        <p:pic>
          <p:nvPicPr>
            <p:cNvPr id="35" name="Picture 34" descr="g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5562600" y="2090247"/>
              <a:ext cx="1638300" cy="1569076"/>
            </a:xfrm>
            <a:prstGeom prst="rect">
              <a:avLst/>
            </a:prstGeom>
          </p:spPr>
        </p:pic>
        <p:pic>
          <p:nvPicPr>
            <p:cNvPr id="36" name="Picture 35" descr="g1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0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5562600" y="4005753"/>
              <a:ext cx="1638300" cy="1569076"/>
            </a:xfrm>
            <a:prstGeom prst="rect">
              <a:avLst/>
            </a:prstGeom>
          </p:spPr>
        </p:pic>
        <p:graphicFrame>
          <p:nvGraphicFramePr>
            <p:cNvPr id="1186820" name="Object 4"/>
            <p:cNvGraphicFramePr>
              <a:graphicFrameLocks noChangeAspect="1"/>
            </p:cNvGraphicFramePr>
            <p:nvPr/>
          </p:nvGraphicFramePr>
          <p:xfrm>
            <a:off x="6702736" y="2744385"/>
            <a:ext cx="238125" cy="319087"/>
          </p:xfrm>
          <a:graphic>
            <a:graphicData uri="http://schemas.openxmlformats.org/presentationml/2006/ole">
              <p:oleObj spid="_x0000_s1186820" name="Equation" r:id="rId12" imgW="152400" imgH="203200" progId="Equation.DSMT4">
                <p:embed/>
              </p:oleObj>
            </a:graphicData>
          </a:graphic>
        </p:graphicFrame>
        <p:graphicFrame>
          <p:nvGraphicFramePr>
            <p:cNvPr id="1186821" name="Object 5"/>
            <p:cNvGraphicFramePr>
              <a:graphicFrameLocks noChangeAspect="1"/>
            </p:cNvGraphicFramePr>
            <p:nvPr/>
          </p:nvGraphicFramePr>
          <p:xfrm>
            <a:off x="5956357" y="2732060"/>
            <a:ext cx="238125" cy="319087"/>
          </p:xfrm>
          <a:graphic>
            <a:graphicData uri="http://schemas.openxmlformats.org/presentationml/2006/ole">
              <p:oleObj spid="_x0000_s1186821" name="Equation" r:id="rId13" imgW="152400" imgH="203200" progId="Equation.DSMT4">
                <p:embed/>
              </p:oleObj>
            </a:graphicData>
          </a:graphic>
        </p:graphicFrame>
        <p:graphicFrame>
          <p:nvGraphicFramePr>
            <p:cNvPr id="1186822" name="Object 6"/>
            <p:cNvGraphicFramePr>
              <a:graphicFrameLocks noChangeAspect="1"/>
            </p:cNvGraphicFramePr>
            <p:nvPr/>
          </p:nvGraphicFramePr>
          <p:xfrm>
            <a:off x="6322984" y="3295650"/>
            <a:ext cx="198438" cy="279400"/>
          </p:xfrm>
          <a:graphic>
            <a:graphicData uri="http://schemas.openxmlformats.org/presentationml/2006/ole">
              <p:oleObj spid="_x0000_s1186822" name="Equation" r:id="rId14" imgW="127000" imgH="177800" progId="Equation.DSMT4">
                <p:embed/>
              </p:oleObj>
            </a:graphicData>
          </a:graphic>
        </p:graphicFrame>
        <p:graphicFrame>
          <p:nvGraphicFramePr>
            <p:cNvPr id="1186823" name="Object 7"/>
            <p:cNvGraphicFramePr>
              <a:graphicFrameLocks noChangeAspect="1"/>
            </p:cNvGraphicFramePr>
            <p:nvPr/>
          </p:nvGraphicFramePr>
          <p:xfrm>
            <a:off x="6711865" y="4633830"/>
            <a:ext cx="158750" cy="279400"/>
          </p:xfrm>
          <a:graphic>
            <a:graphicData uri="http://schemas.openxmlformats.org/presentationml/2006/ole">
              <p:oleObj spid="_x0000_s1186823" name="Equation" r:id="rId15" imgW="101600" imgH="177800" progId="Equation.DSMT4">
                <p:embed/>
              </p:oleObj>
            </a:graphicData>
          </a:graphic>
        </p:graphicFrame>
        <p:graphicFrame>
          <p:nvGraphicFramePr>
            <p:cNvPr id="1186824" name="Object 8"/>
            <p:cNvGraphicFramePr>
              <a:graphicFrameLocks noChangeAspect="1"/>
            </p:cNvGraphicFramePr>
            <p:nvPr/>
          </p:nvGraphicFramePr>
          <p:xfrm>
            <a:off x="6284913" y="5183187"/>
            <a:ext cx="317500" cy="379413"/>
          </p:xfrm>
          <a:graphic>
            <a:graphicData uri="http://schemas.openxmlformats.org/presentationml/2006/ole">
              <p:oleObj spid="_x0000_s1186824" name="Equation" r:id="rId16" imgW="203200" imgH="241300" progId="Equation.DSMT4">
                <p:embed/>
              </p:oleObj>
            </a:graphicData>
          </a:graphic>
        </p:graphicFrame>
        <p:graphicFrame>
          <p:nvGraphicFramePr>
            <p:cNvPr id="1186825" name="Object 9"/>
            <p:cNvGraphicFramePr>
              <a:graphicFrameLocks noChangeAspect="1"/>
            </p:cNvGraphicFramePr>
            <p:nvPr/>
          </p:nvGraphicFramePr>
          <p:xfrm>
            <a:off x="6019800" y="4651320"/>
            <a:ext cx="158750" cy="279400"/>
          </p:xfrm>
          <a:graphic>
            <a:graphicData uri="http://schemas.openxmlformats.org/presentationml/2006/ole">
              <p:oleObj spid="_x0000_s1186825" name="Equation" r:id="rId17" imgW="101600" imgH="177800" progId="Equation.DSMT4">
                <p:embed/>
              </p:oleObj>
            </a:graphicData>
          </a:graphic>
        </p:graphicFrame>
      </p:grpSp>
      <p:grpSp>
        <p:nvGrpSpPr>
          <p:cNvPr id="50" name="Group 49"/>
          <p:cNvGrpSpPr/>
          <p:nvPr/>
        </p:nvGrpSpPr>
        <p:grpSpPr>
          <a:xfrm>
            <a:off x="6883071" y="1436687"/>
            <a:ext cx="1901825" cy="2904933"/>
            <a:chOff x="7068315" y="1589087"/>
            <a:chExt cx="1901825" cy="2904933"/>
          </a:xfrm>
        </p:grpSpPr>
        <p:sp>
          <p:nvSpPr>
            <p:cNvPr id="29" name="Text Box 1068"/>
            <p:cNvSpPr txBox="1">
              <a:spLocks noChangeArrowheads="1"/>
            </p:cNvSpPr>
            <p:nvPr/>
          </p:nvSpPr>
          <p:spPr bwMode="auto">
            <a:xfrm>
              <a:off x="7068315" y="1589087"/>
              <a:ext cx="1901825" cy="5232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777777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10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dirty="0">
                  <a:solidFill>
                    <a:srgbClr val="E12548"/>
                  </a:solidFill>
                  <a:latin typeface="Trebuchet MS"/>
                  <a:cs typeface="Trebuchet MS"/>
                </a:rPr>
                <a:t>... or some unknown type of new physics ?</a:t>
              </a:r>
            </a:p>
          </p:txBody>
        </p:sp>
        <p:pic>
          <p:nvPicPr>
            <p:cNvPr id="41" name="Picture 40" descr="g3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6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7277100" y="2850524"/>
              <a:ext cx="1638300" cy="1569076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472458" y="3276600"/>
              <a:ext cx="279401" cy="531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656540" y="3267240"/>
              <a:ext cx="279401" cy="531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970694" y="3962153"/>
              <a:ext cx="457200" cy="531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 smtClean="0">
                  <a:solidFill>
                    <a:srgbClr val="E12548"/>
                  </a:solidFill>
                  <a:latin typeface="Trebuchet MS"/>
                  <a:cs typeface="Trebuchet MS"/>
                </a:rPr>
                <a:t>?</a:t>
              </a:r>
              <a:endParaRPr lang="en-GB" sz="4000" dirty="0">
                <a:solidFill>
                  <a:srgbClr val="E12548"/>
                </a:solidFill>
                <a:latin typeface="Trebuchet MS"/>
                <a:cs typeface="Trebuchet M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43000" y="1430337"/>
            <a:ext cx="2568904" cy="4186462"/>
            <a:chOff x="1328244" y="1582737"/>
            <a:chExt cx="2568904" cy="4186462"/>
          </a:xfrm>
        </p:grpSpPr>
        <p:sp>
          <p:nvSpPr>
            <p:cNvPr id="20" name="Text Box 1059"/>
            <p:cNvSpPr txBox="1">
              <a:spLocks noChangeArrowheads="1"/>
            </p:cNvSpPr>
            <p:nvPr/>
          </p:nvSpPr>
          <p:spPr bwMode="auto">
            <a:xfrm>
              <a:off x="2044700" y="1582737"/>
              <a:ext cx="930275" cy="3143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10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  <a:latin typeface="Trebuchet MS"/>
                  <a:cs typeface="Trebuchet MS"/>
                </a:rPr>
                <a:t>Hadronic</a:t>
              </a:r>
            </a:p>
          </p:txBody>
        </p:sp>
        <p:pic>
          <p:nvPicPr>
            <p:cNvPr id="30" name="Picture 29" descr="g4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18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2209800" y="2125551"/>
              <a:ext cx="1638300" cy="1684449"/>
            </a:xfrm>
            <a:prstGeom prst="rect">
              <a:avLst/>
            </a:prstGeom>
          </p:spPr>
        </p:pic>
        <p:pic>
          <p:nvPicPr>
            <p:cNvPr id="31" name="Picture 30" descr="g5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20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2258848" y="4038600"/>
              <a:ext cx="1638300" cy="173059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328244" y="4495800"/>
              <a:ext cx="1676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Trebuchet MS"/>
                  <a:cs typeface="Trebuchet MS"/>
                </a:rPr>
                <a:t>“Light-by-light scattering”</a:t>
              </a:r>
              <a:endParaRPr lang="en-GB" sz="1200" dirty="0">
                <a:latin typeface="Trebuchet MS"/>
                <a:cs typeface="Trebuchet MS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171827" y="4419600"/>
            <a:ext cx="1734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E12548"/>
                </a:solidFill>
                <a:latin typeface="Trebuchet MS"/>
                <a:cs typeface="Trebuchet MS"/>
              </a:rPr>
              <a:t>… or no effect on </a:t>
            </a:r>
            <a:r>
              <a:rPr lang="en-GB" sz="1200" i="1" dirty="0" smtClean="0">
                <a:solidFill>
                  <a:srgbClr val="E12548"/>
                </a:solidFill>
                <a:latin typeface="Trebuchet MS"/>
                <a:cs typeface="Trebuchet MS"/>
              </a:rPr>
              <a:t>a</a:t>
            </a:r>
            <a:r>
              <a:rPr lang="en-GB" sz="1200" i="1" baseline="-25000" dirty="0" smtClean="0">
                <a:solidFill>
                  <a:srgbClr val="E12548"/>
                </a:solidFill>
                <a:latin typeface="Trebuchet MS"/>
                <a:cs typeface="Trebuchet MS"/>
              </a:rPr>
              <a:t>µ</a:t>
            </a:r>
            <a:r>
              <a:rPr lang="en-GB" sz="1200" dirty="0" smtClean="0">
                <a:solidFill>
                  <a:srgbClr val="E12548"/>
                </a:solidFill>
                <a:latin typeface="Trebuchet MS"/>
                <a:cs typeface="Trebuchet MS"/>
              </a:rPr>
              <a:t>, but new physics at the LHC? That would be interesting as well !!</a:t>
            </a:r>
            <a:endParaRPr lang="en-GB" sz="1200" dirty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g-2-jpg"/>
          <p:cNvPicPr>
            <a:picLocks noChangeAspect="1" noChangeArrowheads="1"/>
          </p:cNvPicPr>
          <p:nvPr/>
        </p:nvPicPr>
        <p:blipFill>
          <a:blip r:embed="rId4">
            <a:grayscl/>
            <a:alphaModFix/>
            <a:lum bright="38000" contrast="-11000"/>
          </a:blip>
          <a:srcRect t="43638" r="1954" b="3598"/>
          <a:stretch>
            <a:fillRect/>
          </a:stretch>
        </p:blipFill>
        <p:spPr bwMode="auto">
          <a:xfrm>
            <a:off x="-1" y="0"/>
            <a:ext cx="9144001" cy="3352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751" name="Rectangle 4"/>
          <p:cNvSpPr>
            <a:spLocks noChangeArrowheads="1"/>
          </p:cNvSpPr>
          <p:nvPr/>
        </p:nvSpPr>
        <p:spPr bwMode="auto">
          <a:xfrm>
            <a:off x="0" y="2362200"/>
            <a:ext cx="9144000" cy="73342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</p:spPr>
        <p:txBody>
          <a:bodyPr bIns="93600" anchor="ctr">
            <a:prstTxWarp prst="textNoShape">
              <a:avLst/>
            </a:prstTxWarp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4000" b="1" dirty="0">
                <a:latin typeface="Calibri"/>
                <a:ea typeface="Arial" charset="0"/>
                <a:cs typeface="Calibri"/>
              </a:rPr>
              <a:t>Measuring (</a:t>
            </a:r>
            <a:r>
              <a:rPr lang="en-US" sz="4000" b="1" i="1" dirty="0" err="1">
                <a:latin typeface="Calibri"/>
                <a:ea typeface="Arial" charset="0"/>
                <a:cs typeface="Calibri"/>
              </a:rPr>
              <a:t>g</a:t>
            </a:r>
            <a:r>
              <a:rPr lang="en-US" sz="4000" b="1" i="1" dirty="0" smtClean="0">
                <a:latin typeface="Calibri"/>
                <a:ea typeface="Arial" charset="0"/>
                <a:cs typeface="Calibri"/>
              </a:rPr>
              <a:t> </a:t>
            </a:r>
            <a:r>
              <a:rPr lang="en-US" sz="4000" b="1" dirty="0" smtClean="0">
                <a:latin typeface="Calibri"/>
                <a:ea typeface="Times New Roman" charset="0"/>
                <a:cs typeface="Calibri"/>
                <a:sym typeface="Symbol" charset="2"/>
              </a:rPr>
              <a:t>– </a:t>
            </a:r>
            <a:r>
              <a:rPr lang="en-US" sz="4000" b="1" dirty="0">
                <a:latin typeface="Calibri"/>
                <a:ea typeface="Arial" charset="0"/>
                <a:cs typeface="Calibri"/>
              </a:rPr>
              <a:t>2)</a:t>
            </a:r>
            <a:r>
              <a:rPr lang="en-US" sz="4000" b="1" i="1" baseline="-25000" dirty="0">
                <a:latin typeface="Calibri"/>
                <a:ea typeface="Times New Roman" charset="0"/>
                <a:cs typeface="Calibri"/>
              </a:rPr>
              <a:t>µ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8719" y="4707601"/>
            <a:ext cx="2018319" cy="791305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524250" y="4729125"/>
          <a:ext cx="1403350" cy="669925"/>
        </p:xfrm>
        <a:graphic>
          <a:graphicData uri="http://schemas.openxmlformats.org/presentationml/2006/ole">
            <p:oleObj spid="_x0000_s2095106" name="Equation" r:id="rId5" imgW="876300" imgH="419100" progId="Equation.DSMT4">
              <p:embed/>
            </p:oleObj>
          </a:graphicData>
        </a:graphic>
      </p:graphicFrame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685800" y="3429000"/>
            <a:ext cx="7864475" cy="92551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800" dirty="0" smtClean="0">
                <a:latin typeface="Trebuchet MS"/>
                <a:ea typeface="Arial" charset="0"/>
                <a:cs typeface="Trebuchet MS"/>
              </a:rPr>
              <a:t>For polarized </a:t>
            </a:r>
            <a:r>
              <a:rPr lang="en-US" sz="1800" dirty="0">
                <a:latin typeface="Trebuchet MS"/>
                <a:ea typeface="Arial" charset="0"/>
                <a:cs typeface="Trebuchet MS"/>
              </a:rPr>
              <a:t>muons moving in a </a:t>
            </a:r>
            <a:r>
              <a:rPr lang="en-US" sz="1800" u="sng" dirty="0">
                <a:latin typeface="Trebuchet MS"/>
                <a:ea typeface="Arial" charset="0"/>
                <a:cs typeface="Trebuchet MS"/>
              </a:rPr>
              <a:t>uniform</a:t>
            </a:r>
            <a:r>
              <a:rPr lang="en-US" sz="1800" dirty="0">
                <a:latin typeface="Trebuchet MS"/>
                <a:ea typeface="Arial" charset="0"/>
                <a:cs typeface="Trebuchet MS"/>
              </a:rPr>
              <a:t> </a:t>
            </a:r>
            <a:r>
              <a:rPr lang="en-US" sz="1800" i="1" dirty="0">
                <a:latin typeface="Trebuchet MS"/>
                <a:ea typeface="Arial" charset="0"/>
                <a:cs typeface="Trebuchet MS"/>
              </a:rPr>
              <a:t>B</a:t>
            </a:r>
            <a:r>
              <a:rPr lang="en-US" sz="1800" dirty="0">
                <a:latin typeface="Trebuchet MS"/>
                <a:ea typeface="Arial" charset="0"/>
                <a:cs typeface="Trebuchet MS"/>
              </a:rPr>
              <a:t> </a:t>
            </a:r>
            <a:r>
              <a:rPr lang="en-US" sz="1800" dirty="0" smtClean="0">
                <a:latin typeface="Trebuchet MS"/>
                <a:ea typeface="Arial" charset="0"/>
                <a:cs typeface="Trebuchet MS"/>
              </a:rPr>
              <a:t>field </a:t>
            </a:r>
            <a:r>
              <a:rPr lang="en-US" sz="1800" dirty="0">
                <a:latin typeface="Trebuchet MS"/>
                <a:ea typeface="Arial" charset="0"/>
                <a:cs typeface="Trebuchet MS"/>
              </a:rPr>
              <a:t>(perp. to muon spin and orbit plane), and vertically focused in </a:t>
            </a:r>
            <a:r>
              <a:rPr lang="en-US" sz="1800" i="1" dirty="0">
                <a:latin typeface="Trebuchet MS"/>
                <a:ea typeface="Arial" charset="0"/>
                <a:cs typeface="Trebuchet MS"/>
              </a:rPr>
              <a:t>E</a:t>
            </a:r>
            <a:r>
              <a:rPr lang="en-US" sz="1800" dirty="0">
                <a:latin typeface="Trebuchet MS"/>
                <a:ea typeface="Arial" charset="0"/>
                <a:cs typeface="Trebuchet MS"/>
              </a:rPr>
              <a:t> </a:t>
            </a:r>
            <a:r>
              <a:rPr lang="en-US" sz="1800" dirty="0" err="1">
                <a:latin typeface="Trebuchet MS"/>
                <a:ea typeface="Arial" charset="0"/>
                <a:cs typeface="Trebuchet MS"/>
              </a:rPr>
              <a:t>quadrupole</a:t>
            </a:r>
            <a:r>
              <a:rPr lang="en-US" sz="1800" dirty="0">
                <a:latin typeface="Trebuchet MS"/>
                <a:ea typeface="Arial" charset="0"/>
                <a:cs typeface="Trebuchet MS"/>
              </a:rPr>
              <a:t> field, the observed difference between spin precession</a:t>
            </a:r>
            <a:r>
              <a:rPr lang="en-US" sz="1800" dirty="0" smtClean="0">
                <a:latin typeface="Trebuchet MS"/>
                <a:ea typeface="Arial" charset="0"/>
                <a:cs typeface="Trebuchet MS"/>
              </a:rPr>
              <a:t> frequency and </a:t>
            </a:r>
            <a:r>
              <a:rPr lang="en-US" sz="1800" dirty="0">
                <a:latin typeface="Trebuchet MS"/>
                <a:ea typeface="Arial" charset="0"/>
                <a:cs typeface="Trebuchet MS"/>
              </a:rPr>
              <a:t>cyclotron frequency is:</a:t>
            </a:r>
          </a:p>
        </p:txBody>
      </p:sp>
      <p:sp>
        <p:nvSpPr>
          <p:cNvPr id="31754" name="Text Box 15"/>
          <p:cNvSpPr txBox="1">
            <a:spLocks noChangeArrowheads="1"/>
          </p:cNvSpPr>
          <p:nvPr/>
        </p:nvSpPr>
        <p:spPr bwMode="auto">
          <a:xfrm>
            <a:off x="696912" y="5791200"/>
            <a:ext cx="8081963" cy="3715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800" i="1" dirty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The experiment measures</a:t>
            </a:r>
            <a:r>
              <a:rPr lang="en-US" sz="1800" i="1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directly (</a:t>
            </a:r>
            <a:r>
              <a:rPr lang="en-US" sz="1800" i="1" dirty="0" err="1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g</a:t>
            </a:r>
            <a:r>
              <a:rPr lang="en-US" sz="700" i="1" dirty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–</a:t>
            </a:r>
            <a:r>
              <a:rPr lang="en-US" sz="1000" i="1" dirty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2</a:t>
            </a:r>
            <a:r>
              <a:rPr lang="en-US" sz="1800" i="1" dirty="0" smtClean="0">
                <a:solidFill>
                  <a:srgbClr val="000000"/>
                </a:solidFill>
                <a:latin typeface="Trebuchet MS"/>
                <a:ea typeface="Arial" charset="0"/>
                <a:cs typeface="Trebuchet MS"/>
              </a:rPr>
              <a:t>)/2 !</a:t>
            </a:r>
            <a:endParaRPr lang="en-US" sz="1800" i="1" dirty="0">
              <a:solidFill>
                <a:srgbClr val="000000"/>
              </a:solidFill>
              <a:latin typeface="Trebuchet MS"/>
              <a:ea typeface="Arial" charset="0"/>
              <a:cs typeface="Trebuchet MS"/>
              <a:sym typeface="Symbol" charset="2"/>
            </a:endParaRPr>
          </a:p>
        </p:txBody>
      </p:sp>
      <p:sp>
        <p:nvSpPr>
          <p:cNvPr id="238608" name="Text Box 16"/>
          <p:cNvSpPr txBox="1">
            <a:spLocks noChangeArrowheads="1"/>
          </p:cNvSpPr>
          <p:nvPr/>
        </p:nvSpPr>
        <p:spPr bwMode="auto">
          <a:xfrm>
            <a:off x="5761723" y="4853135"/>
            <a:ext cx="2696477" cy="523220"/>
          </a:xfrm>
          <a:prstGeom prst="rect">
            <a:avLst/>
          </a:prstGeom>
          <a:noFill/>
          <a:ln w="127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GB" sz="14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At “magic </a:t>
            </a:r>
            <a:r>
              <a:rPr lang="en-GB" sz="1400" i="1" dirty="0" err="1" smtClean="0">
                <a:solidFill>
                  <a:srgbClr val="D20202"/>
                </a:solidFill>
                <a:latin typeface="Symbol" charset="2"/>
                <a:ea typeface="Arial" charset="0"/>
                <a:cs typeface="Symbol" charset="2"/>
              </a:rPr>
              <a:t>g</a:t>
            </a:r>
            <a:r>
              <a:rPr lang="en-GB" sz="14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 with </a:t>
            </a:r>
            <a:r>
              <a:rPr lang="en-US" sz="1400" i="1" dirty="0" err="1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  <a:sym typeface="Wingdings" charset="2"/>
              </a:rPr>
              <a:t>p</a:t>
            </a:r>
            <a:r>
              <a:rPr lang="en-US" sz="1400" i="1" baseline="-25000" dirty="0" err="1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</a:t>
            </a:r>
            <a:r>
              <a:rPr lang="en-US" sz="14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 = 3.09 GeV</a:t>
            </a:r>
            <a:r>
              <a:rPr lang="en-GB" sz="14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 </a:t>
            </a:r>
          </a:p>
          <a:p>
            <a:pPr defTabSz="914400">
              <a:spcBef>
                <a:spcPts val="0"/>
              </a:spcBef>
            </a:pPr>
            <a:r>
              <a:rPr lang="en-GB" sz="14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and assuming</a:t>
            </a:r>
            <a:r>
              <a:rPr lang="en-GB" sz="1400" dirty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,</a:t>
            </a:r>
            <a:r>
              <a:rPr lang="en-GB" sz="1400" dirty="0" smtClean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 µEDM </a:t>
            </a:r>
            <a:r>
              <a:rPr lang="en-GB" sz="1400" dirty="0">
                <a:solidFill>
                  <a:srgbClr val="D20202"/>
                </a:solidFill>
                <a:latin typeface="Trebuchet MS"/>
                <a:ea typeface="Arial" charset="0"/>
                <a:cs typeface="Trebuchet MS"/>
              </a:rPr>
              <a:t>= 0 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4945" y="6284667"/>
            <a:ext cx="4289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One actually measures: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GB" sz="12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µ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=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/(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−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= 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GB" sz="12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GB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GB" sz="12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= 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µ</a:t>
            </a:r>
            <a:r>
              <a:rPr lang="en-GB" sz="12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µ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µ</a:t>
            </a:r>
            <a:r>
              <a:rPr lang="en-GB" sz="12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endParaRPr lang="en-GB" sz="1200" i="1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38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0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3" name="Picture 10" descr="g-2-jpg"/>
          <p:cNvPicPr>
            <a:picLocks noChangeAspect="1" noChangeArrowheads="1"/>
          </p:cNvPicPr>
          <p:nvPr/>
        </p:nvPicPr>
        <p:blipFill>
          <a:blip r:embed="rId4">
            <a:grayscl/>
            <a:alphaModFix/>
            <a:lum bright="38000" contrast="-11000"/>
          </a:blip>
          <a:srcRect t="43638" r="1954" b="3598"/>
          <a:stretch>
            <a:fillRect/>
          </a:stretch>
        </p:blipFill>
        <p:spPr bwMode="auto">
          <a:xfrm>
            <a:off x="-1" y="0"/>
            <a:ext cx="9144001" cy="3352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5562600" y="3586618"/>
            <a:ext cx="3352800" cy="256812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23850" y="914400"/>
            <a:ext cx="4953000" cy="5545138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6" descr="g-2_wigg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650" y="1049338"/>
            <a:ext cx="46116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2"/>
          <p:cNvGraphicFramePr>
            <a:graphicFrameLocks noChangeAspect="1"/>
          </p:cNvGraphicFramePr>
          <p:nvPr/>
        </p:nvGraphicFramePr>
        <p:xfrm>
          <a:off x="6529388" y="4288293"/>
          <a:ext cx="1262062" cy="657225"/>
        </p:xfrm>
        <a:graphic>
          <a:graphicData uri="http://schemas.openxmlformats.org/presentationml/2006/ole">
            <p:oleObj spid="_x0000_s2453506" name="Equation" r:id="rId6" imgW="901700" imgH="469900" progId="Equation.DSMT4">
              <p:embed/>
            </p:oleObj>
          </a:graphicData>
        </a:graphic>
      </p:graphicFrame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638800" y="3658056"/>
            <a:ext cx="33258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292929"/>
                </a:solidFill>
                <a:latin typeface="Trebuchet MS"/>
                <a:cs typeface="Trebuchet MS"/>
              </a:rPr>
              <a:t>Difference between spin </a:t>
            </a:r>
            <a:r>
              <a:rPr lang="en-US" sz="1600" dirty="0" err="1">
                <a:solidFill>
                  <a:srgbClr val="292929"/>
                </a:solidFill>
                <a:latin typeface="Trebuchet MS"/>
                <a:cs typeface="Trebuchet MS"/>
              </a:rPr>
              <a:t>preces-sion</a:t>
            </a:r>
            <a:r>
              <a:rPr lang="en-US" sz="1600" dirty="0">
                <a:solidFill>
                  <a:srgbClr val="292929"/>
                </a:solidFill>
                <a:latin typeface="Trebuchet MS"/>
                <a:cs typeface="Trebuchet MS"/>
              </a:rPr>
              <a:t> and cyclotron frequency:</a:t>
            </a:r>
            <a:endParaRPr lang="en-US" sz="1600" baseline="-25000" dirty="0">
              <a:solidFill>
                <a:srgbClr val="292929"/>
              </a:solidFill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5638800" y="4994731"/>
            <a:ext cx="320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292929"/>
                </a:solidFill>
                <a:latin typeface="Trebuchet MS"/>
                <a:cs typeface="Trebuchet MS"/>
              </a:rPr>
              <a:t>obtained from fit to:</a:t>
            </a:r>
            <a:r>
              <a:rPr lang="en-US" sz="1600" dirty="0" smtClean="0">
                <a:solidFill>
                  <a:srgbClr val="292929"/>
                </a:solidFill>
                <a:latin typeface="Trebuchet MS"/>
                <a:cs typeface="Trebuchet MS"/>
              </a:rPr>
              <a:t> </a:t>
            </a:r>
          </a:p>
          <a:p>
            <a:endParaRPr lang="en-US" sz="1600" baseline="-25000" dirty="0" smtClean="0">
              <a:solidFill>
                <a:srgbClr val="292929"/>
              </a:solidFill>
              <a:latin typeface="Trebuchet MS"/>
              <a:cs typeface="Trebuchet MS"/>
              <a:sym typeface="Symbol" charset="2"/>
            </a:endParaRPr>
          </a:p>
          <a:p>
            <a:endParaRPr lang="en-US" sz="1600" baseline="-25000" dirty="0" smtClean="0">
              <a:solidFill>
                <a:srgbClr val="292929"/>
              </a:solidFill>
              <a:latin typeface="Trebuchet MS"/>
              <a:cs typeface="Trebuchet MS"/>
              <a:sym typeface="Symbol" charset="2"/>
            </a:endParaRPr>
          </a:p>
          <a:p>
            <a:endParaRPr lang="en-US" sz="1600" baseline="-25000" dirty="0" smtClean="0">
              <a:solidFill>
                <a:srgbClr val="292929"/>
              </a:solidFill>
              <a:latin typeface="Trebuchet MS"/>
              <a:cs typeface="Trebuchet MS"/>
              <a:sym typeface="Symbol" charset="2"/>
            </a:endParaRPr>
          </a:p>
          <a:p>
            <a:r>
              <a:rPr lang="en-US" sz="1600" i="1" dirty="0" smtClean="0">
                <a:solidFill>
                  <a:srgbClr val="292929"/>
                </a:solidFill>
                <a:latin typeface="Trebuchet MS"/>
                <a:cs typeface="Trebuchet MS"/>
                <a:sym typeface="Symbol" charset="2"/>
              </a:rPr>
              <a:t>B</a:t>
            </a:r>
            <a:r>
              <a:rPr lang="en-US" sz="1600" dirty="0" smtClean="0">
                <a:solidFill>
                  <a:srgbClr val="292929"/>
                </a:solidFill>
                <a:latin typeface="Trebuchet MS"/>
                <a:cs typeface="Trebuchet MS"/>
                <a:sym typeface="Symbol" charset="2"/>
              </a:rPr>
              <a:t>-field from precise NMR probe</a:t>
            </a:r>
            <a:endParaRPr lang="en-US" sz="1600" dirty="0">
              <a:solidFill>
                <a:srgbClr val="292929"/>
              </a:solidFill>
              <a:latin typeface="Trebuchet MS"/>
              <a:cs typeface="Trebuchet MS"/>
              <a:sym typeface="Symbol" charset="2"/>
            </a:endParaRPr>
          </a:p>
        </p:txBody>
      </p:sp>
      <p:graphicFrame>
        <p:nvGraphicFramePr>
          <p:cNvPr id="22" name="Object 3"/>
          <p:cNvGraphicFramePr>
            <a:graphicFrameLocks noChangeAspect="1"/>
          </p:cNvGraphicFramePr>
          <p:nvPr/>
        </p:nvGraphicFramePr>
        <p:xfrm>
          <a:off x="5759450" y="5372556"/>
          <a:ext cx="2970213" cy="355600"/>
        </p:xfrm>
        <a:graphic>
          <a:graphicData uri="http://schemas.openxmlformats.org/presentationml/2006/ole">
            <p:oleObj spid="_x0000_s2453507" name="Equation" r:id="rId7" imgW="2120760" imgH="253800" progId="Equation.DSMT4">
              <p:embed/>
            </p:oleObj>
          </a:graphicData>
        </a:graphic>
      </p:graphicFrame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94678"/>
          </a:xfrm>
          <a:prstGeom prst="rect">
            <a:avLst/>
          </a:prstGeom>
          <a:solidFill>
            <a:schemeClr val="bg1">
              <a:alpha val="6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0" bIns="936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BNL Muon </a:t>
            </a:r>
            <a:r>
              <a:rPr lang="en-US" sz="36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– 2 Experiment</a:t>
            </a:r>
          </a:p>
        </p:txBody>
      </p:sp>
      <p:sp>
        <p:nvSpPr>
          <p:cNvPr id="24" name="Left Arrow Callout 23"/>
          <p:cNvSpPr/>
          <p:nvPr/>
        </p:nvSpPr>
        <p:spPr>
          <a:xfrm>
            <a:off x="5276850" y="914400"/>
            <a:ext cx="2681288" cy="523220"/>
          </a:xfrm>
          <a:prstGeom prst="leftArrowCallout">
            <a:avLst>
              <a:gd name="adj1" fmla="val 31033"/>
              <a:gd name="adj2" fmla="val 25000"/>
              <a:gd name="adj3" fmla="val 25000"/>
              <a:gd name="adj4" fmla="val 83675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outerShdw blurRad="190500" dist="38100" dir="270000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Observed positron rate in successive 100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  <a:sym typeface="Symbol" charset="2"/>
              </a:rPr>
              <a:t>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s periods</a:t>
            </a:r>
            <a:endParaRPr lang="en-US" sz="14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573" y="6154738"/>
            <a:ext cx="2361827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Plot taken from: E821 (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g</a:t>
            </a:r>
            <a:r>
              <a:rPr lang="en-US" sz="800" b="1" kern="0" dirty="0" smtClean="0">
                <a:solidFill>
                  <a:srgbClr val="FFFFFF"/>
                </a:solidFill>
              </a:rPr>
              <a:t> –2), hep-ex/0202024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g-2-jpg"/>
          <p:cNvPicPr>
            <a:picLocks noChangeAspect="1" noChangeArrowheads="1"/>
          </p:cNvPicPr>
          <p:nvPr/>
        </p:nvPicPr>
        <p:blipFill>
          <a:blip r:embed="rId3">
            <a:grayscl/>
            <a:alphaModFix/>
            <a:lum bright="38000" contrast="-11000"/>
          </a:blip>
          <a:srcRect t="43638" r="1954" b="3598"/>
          <a:stretch>
            <a:fillRect/>
          </a:stretch>
        </p:blipFill>
        <p:spPr bwMode="auto">
          <a:xfrm>
            <a:off x="-1" y="0"/>
            <a:ext cx="9144001" cy="3352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751" name="Rectangle 4"/>
          <p:cNvSpPr>
            <a:spLocks noChangeArrowheads="1"/>
          </p:cNvSpPr>
          <p:nvPr/>
        </p:nvSpPr>
        <p:spPr bwMode="auto">
          <a:xfrm>
            <a:off x="0" y="2362200"/>
            <a:ext cx="9144000" cy="73342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</p:spPr>
        <p:txBody>
          <a:bodyPr bIns="93600" anchor="ctr">
            <a:prstTxWarp prst="textNoShape">
              <a:avLst/>
            </a:prstTxWarp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4000" b="1" dirty="0">
                <a:latin typeface="Calibri"/>
                <a:ea typeface="Arial" charset="0"/>
                <a:cs typeface="Calibri"/>
              </a:rPr>
              <a:t>Measuring (</a:t>
            </a:r>
            <a:r>
              <a:rPr lang="en-US" sz="4000" b="1" i="1" dirty="0" err="1">
                <a:latin typeface="Calibri"/>
                <a:ea typeface="Arial" charset="0"/>
                <a:cs typeface="Calibri"/>
              </a:rPr>
              <a:t>g</a:t>
            </a:r>
            <a:r>
              <a:rPr lang="en-US" sz="4000" b="1" i="1" dirty="0" smtClean="0">
                <a:latin typeface="Calibri"/>
                <a:ea typeface="Arial" charset="0"/>
                <a:cs typeface="Calibri"/>
              </a:rPr>
              <a:t> </a:t>
            </a:r>
            <a:r>
              <a:rPr lang="en-US" sz="4000" b="1" dirty="0" smtClean="0">
                <a:latin typeface="Calibri"/>
                <a:ea typeface="Times New Roman" charset="0"/>
                <a:cs typeface="Calibri"/>
                <a:sym typeface="Symbol" charset="2"/>
              </a:rPr>
              <a:t>– </a:t>
            </a:r>
            <a:r>
              <a:rPr lang="en-US" sz="4000" b="1" dirty="0">
                <a:latin typeface="Calibri"/>
                <a:ea typeface="Arial" charset="0"/>
                <a:cs typeface="Calibri"/>
              </a:rPr>
              <a:t>2)</a:t>
            </a:r>
            <a:r>
              <a:rPr lang="en-US" sz="4000" b="1" i="1" baseline="-25000" dirty="0">
                <a:latin typeface="Calibri"/>
                <a:ea typeface="Times New Roman" charset="0"/>
                <a:cs typeface="Calibri"/>
              </a:rPr>
              <a:t>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7896" y="5365858"/>
            <a:ext cx="2486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…still statistics dominated !</a:t>
            </a:r>
            <a:endParaRPr lang="en-GB" sz="140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5917" y="6177249"/>
            <a:ext cx="1598083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E821, PRD 73, 072003 (2006)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405715"/>
            <a:ext cx="9144000" cy="2989552"/>
          </a:xfrm>
          <a:prstGeom prst="rect">
            <a:avLst/>
          </a:prstGeom>
          <a:noFill/>
        </p:spPr>
        <p:txBody>
          <a:bodyPr wrap="square" tIns="766800" bIns="1188000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World average (2006 – final BNL-E821 report): </a:t>
            </a:r>
          </a:p>
          <a:p>
            <a:pPr algn="ctr">
              <a:spcBef>
                <a:spcPts val="1200"/>
              </a:spcBef>
            </a:pPr>
            <a:r>
              <a:rPr lang="en-GB" sz="2800" b="1" i="1" dirty="0" smtClean="0">
                <a:solidFill>
                  <a:srgbClr val="D20202"/>
                </a:solidFill>
              </a:rPr>
              <a:t>a</a:t>
            </a:r>
            <a:r>
              <a:rPr lang="en-GB" sz="2800" b="1" i="1" baseline="-250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m</a:t>
            </a:r>
            <a:r>
              <a:rPr lang="en-GB" sz="2800" b="1" dirty="0" smtClean="0">
                <a:solidFill>
                  <a:srgbClr val="D20202"/>
                </a:solidFill>
              </a:rPr>
              <a:t> = </a:t>
            </a:r>
            <a:r>
              <a:rPr lang="en-US" sz="2800" b="1" dirty="0" smtClean="0">
                <a:solidFill>
                  <a:srgbClr val="D20202"/>
                </a:solidFill>
              </a:rPr>
              <a:t>11 659 208.9 (5.4) (3.3) × 10</a:t>
            </a:r>
            <a:r>
              <a:rPr lang="en-US" sz="2800" b="1" baseline="30000" dirty="0" smtClean="0">
                <a:solidFill>
                  <a:srgbClr val="D20202"/>
                </a:solidFill>
              </a:rPr>
              <a:t>−10</a:t>
            </a:r>
            <a:endParaRPr lang="en-GB" sz="2800" b="1" baseline="30000" dirty="0">
              <a:solidFill>
                <a:srgbClr val="D2020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64166"/>
            <a:ext cx="8763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Minimal SM: </a:t>
            </a:r>
            <a:r>
              <a:rPr lang="en-US" sz="1800" i="1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m</a:t>
            </a:r>
            <a:r>
              <a:rPr lang="en-US" sz="1800" i="1" baseline="-250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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= 0 </a:t>
            </a:r>
            <a:r>
              <a:rPr lang="en-US" sz="1800" dirty="0" err="1" smtClean="0">
                <a:solidFill>
                  <a:srgbClr val="262626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 strictly zero transitions between lepton </a:t>
            </a:r>
            <a:r>
              <a:rPr lang="en-US" sz="18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flavours</a:t>
            </a:r>
            <a:endParaRPr lang="en-US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  <a:p>
            <a:pPr lvl="0">
              <a:spcBef>
                <a:spcPts val="1200"/>
              </a:spcBef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SM extension to  </a:t>
            </a:r>
            <a:r>
              <a:rPr lang="en-US" sz="1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800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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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0 </a:t>
            </a: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 unobservable tiny LFV rates predicted (GIM)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Mu-to-</a:t>
            </a:r>
            <a:r>
              <a:rPr lang="en-US" sz="36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Flavour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Violation</a:t>
            </a: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1131888" y="3522367"/>
            <a:ext cx="1398588" cy="63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Line 57"/>
          <p:cNvSpPr>
            <a:spLocks noChangeShapeType="1"/>
          </p:cNvSpPr>
          <p:nvPr/>
        </p:nvSpPr>
        <p:spPr bwMode="auto">
          <a:xfrm>
            <a:off x="2536826" y="3520779"/>
            <a:ext cx="1401762" cy="0"/>
          </a:xfrm>
          <a:prstGeom prst="line">
            <a:avLst/>
          </a:prstGeom>
          <a:noFill/>
          <a:ln w="19050">
            <a:solidFill>
              <a:srgbClr val="D20202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1" name="Object 38"/>
          <p:cNvGraphicFramePr>
            <a:graphicFrameLocks noChangeAspect="1"/>
          </p:cNvGraphicFramePr>
          <p:nvPr/>
        </p:nvGraphicFramePr>
        <p:xfrm>
          <a:off x="1165226" y="3554117"/>
          <a:ext cx="263525" cy="296862"/>
        </p:xfrm>
        <a:graphic>
          <a:graphicData uri="http://schemas.openxmlformats.org/presentationml/2006/ole">
            <p:oleObj spid="_x0000_s1491970" name="Equation" r:id="rId3" imgW="203040" imgH="228600" progId="Equation.DSMT4">
              <p:embed/>
            </p:oleObj>
          </a:graphicData>
        </a:graphic>
      </p:graphicFrame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1347788" y="3528717"/>
            <a:ext cx="2889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Line 41"/>
          <p:cNvSpPr>
            <a:spLocks noChangeShapeType="1"/>
          </p:cNvSpPr>
          <p:nvPr/>
        </p:nvSpPr>
        <p:spPr bwMode="auto">
          <a:xfrm>
            <a:off x="1995488" y="3528717"/>
            <a:ext cx="288925" cy="0"/>
          </a:xfrm>
          <a:prstGeom prst="line">
            <a:avLst/>
          </a:prstGeom>
          <a:noFill/>
          <a:ln w="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Line 42"/>
          <p:cNvSpPr>
            <a:spLocks noChangeShapeType="1"/>
          </p:cNvSpPr>
          <p:nvPr/>
        </p:nvSpPr>
        <p:spPr bwMode="auto">
          <a:xfrm>
            <a:off x="2643188" y="3528717"/>
            <a:ext cx="288925" cy="0"/>
          </a:xfrm>
          <a:prstGeom prst="line">
            <a:avLst/>
          </a:prstGeom>
          <a:noFill/>
          <a:ln w="0">
            <a:solidFill>
              <a:srgbClr val="D20202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Line 43"/>
          <p:cNvSpPr>
            <a:spLocks noChangeShapeType="1"/>
          </p:cNvSpPr>
          <p:nvPr/>
        </p:nvSpPr>
        <p:spPr bwMode="auto">
          <a:xfrm>
            <a:off x="3292476" y="3528717"/>
            <a:ext cx="288925" cy="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6" name="Object 44"/>
          <p:cNvGraphicFramePr>
            <a:graphicFrameLocks noChangeAspect="1"/>
          </p:cNvGraphicFramePr>
          <p:nvPr/>
        </p:nvGraphicFramePr>
        <p:xfrm>
          <a:off x="3795713" y="3557292"/>
          <a:ext cx="247650" cy="263525"/>
        </p:xfrm>
        <a:graphic>
          <a:graphicData uri="http://schemas.openxmlformats.org/presentationml/2006/ole">
            <p:oleObj spid="_x0000_s1491971" name="Equation" r:id="rId4" imgW="190440" imgH="203040" progId="Equation.DSMT4">
              <p:embed/>
            </p:oleObj>
          </a:graphicData>
        </a:graphic>
      </p:graphicFrame>
      <p:graphicFrame>
        <p:nvGraphicFramePr>
          <p:cNvPr id="17" name="Object 45"/>
          <p:cNvGraphicFramePr>
            <a:graphicFrameLocks noChangeAspect="1"/>
          </p:cNvGraphicFramePr>
          <p:nvPr/>
        </p:nvGraphicFramePr>
        <p:xfrm>
          <a:off x="2143126" y="3536654"/>
          <a:ext cx="247650" cy="312738"/>
        </p:xfrm>
        <a:graphic>
          <a:graphicData uri="http://schemas.openxmlformats.org/presentationml/2006/ole">
            <p:oleObj spid="_x0000_s1491972" name="Equation" r:id="rId5" imgW="190440" imgH="241200" progId="Equation.DSMT4">
              <p:embed/>
            </p:oleObj>
          </a:graphicData>
        </a:graphic>
      </p:graphicFrame>
      <p:graphicFrame>
        <p:nvGraphicFramePr>
          <p:cNvPr id="18" name="Object 46"/>
          <p:cNvGraphicFramePr>
            <a:graphicFrameLocks noChangeAspect="1"/>
          </p:cNvGraphicFramePr>
          <p:nvPr/>
        </p:nvGraphicFramePr>
        <p:xfrm>
          <a:off x="2787651" y="3536654"/>
          <a:ext cx="230187" cy="296863"/>
        </p:xfrm>
        <a:graphic>
          <a:graphicData uri="http://schemas.openxmlformats.org/presentationml/2006/ole">
            <p:oleObj spid="_x0000_s1491973" name="Equation" r:id="rId6" imgW="177480" imgH="228600" progId="Equation.DSMT4">
              <p:embed/>
            </p:oleObj>
          </a:graphicData>
        </a:graphic>
      </p:graphicFrame>
      <p:graphicFrame>
        <p:nvGraphicFramePr>
          <p:cNvPr id="19" name="Object 47"/>
          <p:cNvGraphicFramePr>
            <a:graphicFrameLocks noChangeAspect="1"/>
          </p:cNvGraphicFramePr>
          <p:nvPr/>
        </p:nvGraphicFramePr>
        <p:xfrm>
          <a:off x="2406651" y="3390604"/>
          <a:ext cx="265112" cy="261938"/>
        </p:xfrm>
        <a:graphic>
          <a:graphicData uri="http://schemas.openxmlformats.org/presentationml/2006/ole">
            <p:oleObj spid="_x0000_s1491974" name="Equation" r:id="rId7" imgW="126720" imgH="126720" progId="Equation.DSMT4">
              <p:embed/>
            </p:oleObj>
          </a:graphicData>
        </a:graphic>
      </p:graphicFrame>
      <p:sp>
        <p:nvSpPr>
          <p:cNvPr id="20" name="Arc 49"/>
          <p:cNvSpPr>
            <a:spLocks/>
          </p:cNvSpPr>
          <p:nvPr/>
        </p:nvSpPr>
        <p:spPr bwMode="auto">
          <a:xfrm rot="16200000">
            <a:off x="1929607" y="2953248"/>
            <a:ext cx="563562" cy="5778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" name="Arc 51"/>
          <p:cNvSpPr>
            <a:spLocks/>
          </p:cNvSpPr>
          <p:nvPr/>
        </p:nvSpPr>
        <p:spPr bwMode="auto">
          <a:xfrm rot="5400000" flipH="1">
            <a:off x="2505869" y="2954836"/>
            <a:ext cx="561975" cy="5730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Freeform 52"/>
          <p:cNvSpPr>
            <a:spLocks/>
          </p:cNvSpPr>
          <p:nvPr/>
        </p:nvSpPr>
        <p:spPr bwMode="auto">
          <a:xfrm rot="19573028" flipH="1">
            <a:off x="2400301" y="2600029"/>
            <a:ext cx="1004887" cy="6985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192" y="0"/>
              </a:cxn>
              <a:cxn ang="0">
                <a:pos x="384" y="192"/>
              </a:cxn>
              <a:cxn ang="0">
                <a:pos x="576" y="0"/>
              </a:cxn>
              <a:cxn ang="0">
                <a:pos x="768" y="192"/>
              </a:cxn>
              <a:cxn ang="0">
                <a:pos x="960" y="0"/>
              </a:cxn>
              <a:cxn ang="0">
                <a:pos x="1152" y="192"/>
              </a:cxn>
              <a:cxn ang="0">
                <a:pos x="1344" y="0"/>
              </a:cxn>
              <a:cxn ang="0">
                <a:pos x="1536" y="192"/>
              </a:cxn>
              <a:cxn ang="0">
                <a:pos x="1728" y="0"/>
              </a:cxn>
              <a:cxn ang="0">
                <a:pos x="1920" y="192"/>
              </a:cxn>
              <a:cxn ang="0">
                <a:pos x="2112" y="0"/>
              </a:cxn>
              <a:cxn ang="0">
                <a:pos x="2304" y="192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9050" cmpd="sng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Oval 53"/>
          <p:cNvSpPr>
            <a:spLocks noChangeArrowheads="1"/>
          </p:cNvSpPr>
          <p:nvPr/>
        </p:nvSpPr>
        <p:spPr bwMode="auto">
          <a:xfrm>
            <a:off x="2465388" y="2927054"/>
            <a:ext cx="71438" cy="71438"/>
          </a:xfrm>
          <a:prstGeom prst="ellipse">
            <a:avLst/>
          </a:prstGeom>
          <a:solidFill>
            <a:srgbClr val="D20202"/>
          </a:solidFill>
          <a:ln w="3175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3217863" y="2490492"/>
          <a:ext cx="165100" cy="214312"/>
        </p:xfrm>
        <a:graphic>
          <a:graphicData uri="http://schemas.openxmlformats.org/presentationml/2006/ole">
            <p:oleObj spid="_x0000_s1491975" name="Equation" r:id="rId8" imgW="126720" imgH="164880" progId="Equation.DSMT4">
              <p:embed/>
            </p:oleObj>
          </a:graphicData>
        </a:graphic>
      </p:graphicFrame>
      <p:graphicFrame>
        <p:nvGraphicFramePr>
          <p:cNvPr id="25" name="Object 58"/>
          <p:cNvGraphicFramePr>
            <a:graphicFrameLocks noChangeAspect="1"/>
          </p:cNvGraphicFramePr>
          <p:nvPr/>
        </p:nvGraphicFramePr>
        <p:xfrm>
          <a:off x="1935163" y="2784179"/>
          <a:ext cx="346075" cy="247650"/>
        </p:xfrm>
        <a:graphic>
          <a:graphicData uri="http://schemas.openxmlformats.org/presentationml/2006/ole">
            <p:oleObj spid="_x0000_s1491976" name="Equation" r:id="rId9" imgW="266400" imgH="190440" progId="Equation.DSMT4">
              <p:embed/>
            </p:oleObj>
          </a:graphicData>
        </a:graphic>
      </p:graphicFrame>
      <p:sp>
        <p:nvSpPr>
          <p:cNvPr id="26" name="Oval 55"/>
          <p:cNvSpPr>
            <a:spLocks noChangeArrowheads="1"/>
          </p:cNvSpPr>
          <p:nvPr/>
        </p:nvSpPr>
        <p:spPr bwMode="auto">
          <a:xfrm>
            <a:off x="3035301" y="3490617"/>
            <a:ext cx="71437" cy="71437"/>
          </a:xfrm>
          <a:prstGeom prst="ellipse">
            <a:avLst/>
          </a:prstGeom>
          <a:solidFill>
            <a:srgbClr val="D20202"/>
          </a:solidFill>
          <a:ln w="19050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Oval 54"/>
          <p:cNvSpPr>
            <a:spLocks noChangeArrowheads="1"/>
          </p:cNvSpPr>
          <p:nvPr/>
        </p:nvSpPr>
        <p:spPr bwMode="auto">
          <a:xfrm>
            <a:off x="1885951" y="3487442"/>
            <a:ext cx="71437" cy="71437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8" name="Rectangle 87"/>
          <p:cNvSpPr>
            <a:spLocks noChangeArrowheads="1"/>
          </p:cNvSpPr>
          <p:nvPr/>
        </p:nvSpPr>
        <p:spPr bwMode="auto">
          <a:xfrm>
            <a:off x="1163638" y="2295229"/>
            <a:ext cx="792163" cy="307975"/>
          </a:xfrm>
          <a:prstGeom prst="rect">
            <a:avLst/>
          </a:prstGeom>
          <a:solidFill>
            <a:srgbClr val="BDFF03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/>
              <a:t>SM</a:t>
            </a:r>
          </a:p>
        </p:txBody>
      </p:sp>
      <p:sp>
        <p:nvSpPr>
          <p:cNvPr id="61" name="Rectangle 60"/>
          <p:cNvSpPr/>
          <p:nvPr/>
        </p:nvSpPr>
        <p:spPr>
          <a:xfrm rot="16200000">
            <a:off x="-877497" y="3634691"/>
            <a:ext cx="2955925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 defTabSz="914400">
              <a:spcBef>
                <a:spcPct val="50000"/>
              </a:spcBef>
            </a:pPr>
            <a:r>
              <a:rPr lang="en-US" sz="1200" dirty="0" err="1" smtClean="0">
                <a:solidFill>
                  <a:schemeClr val="bg1"/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Flavour</a:t>
            </a:r>
            <a:r>
              <a:rPr lang="en-US" sz="1200" dirty="0" smtClean="0">
                <a:solidFill>
                  <a:schemeClr val="bg1"/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 Changing Neutral Current</a:t>
            </a:r>
            <a:endParaRPr lang="en-US" sz="1200" dirty="0">
              <a:solidFill>
                <a:schemeClr val="bg1"/>
              </a:solidFill>
              <a:latin typeface="Trebuchet MS"/>
              <a:ea typeface="Arial" charset="0"/>
              <a:cs typeface="Trebuchet MS"/>
              <a:sym typeface="Symbol" charset="2"/>
            </a:endParaRPr>
          </a:p>
        </p:txBody>
      </p:sp>
      <p:graphicFrame>
        <p:nvGraphicFramePr>
          <p:cNvPr id="1491990" name="Object 22"/>
          <p:cNvGraphicFramePr>
            <a:graphicFrameLocks noChangeAspect="1"/>
          </p:cNvGraphicFramePr>
          <p:nvPr/>
        </p:nvGraphicFramePr>
        <p:xfrm>
          <a:off x="1003302" y="3915535"/>
          <a:ext cx="3349625" cy="1365250"/>
        </p:xfrm>
        <a:graphic>
          <a:graphicData uri="http://schemas.openxmlformats.org/presentationml/2006/ole">
            <p:oleObj spid="_x0000_s1491990" name="Equation" r:id="rId10" imgW="2590800" imgH="1054100" progId="Equation.DSMT4">
              <p:embed/>
            </p:oleObj>
          </a:graphicData>
        </a:graphic>
      </p:graphicFrame>
      <p:grpSp>
        <p:nvGrpSpPr>
          <p:cNvPr id="68" name="Group 67"/>
          <p:cNvGrpSpPr/>
          <p:nvPr/>
        </p:nvGrpSpPr>
        <p:grpSpPr>
          <a:xfrm>
            <a:off x="4876799" y="2295229"/>
            <a:ext cx="3886201" cy="3038771"/>
            <a:chOff x="4876799" y="2295229"/>
            <a:chExt cx="3886201" cy="3038771"/>
          </a:xfrm>
        </p:grpSpPr>
        <p:sp>
          <p:nvSpPr>
            <p:cNvPr id="62" name="Rectangle 88"/>
            <p:cNvSpPr>
              <a:spLocks noChangeArrowheads="1"/>
            </p:cNvSpPr>
            <p:nvPr/>
          </p:nvSpPr>
          <p:spPr bwMode="auto">
            <a:xfrm>
              <a:off x="4940300" y="2295229"/>
              <a:ext cx="2087033" cy="309958"/>
            </a:xfrm>
            <a:prstGeom prst="rect">
              <a:avLst/>
            </a:prstGeom>
            <a:solidFill>
              <a:srgbClr val="BDFF03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/>
                <a:t>Generic NP contribution</a:t>
              </a:r>
              <a:endParaRPr lang="en-US" sz="1400" dirty="0"/>
            </a:p>
          </p:txBody>
        </p:sp>
        <p:graphicFrame>
          <p:nvGraphicFramePr>
            <p:cNvPr id="1491993" name="Object 25"/>
            <p:cNvGraphicFramePr>
              <a:graphicFrameLocks noChangeAspect="1"/>
            </p:cNvGraphicFramePr>
            <p:nvPr/>
          </p:nvGraphicFramePr>
          <p:xfrm>
            <a:off x="4980910" y="2752429"/>
            <a:ext cx="3497263" cy="558800"/>
          </p:xfrm>
          <a:graphic>
            <a:graphicData uri="http://schemas.openxmlformats.org/presentationml/2006/ole">
              <p:oleObj spid="_x0000_s1491993" name="Equation" r:id="rId11" imgW="2705100" imgH="431800" progId="Equation.DSMT4">
                <p:embed/>
              </p:oleObj>
            </a:graphicData>
          </a:graphic>
        </p:graphicFrame>
        <p:sp>
          <p:nvSpPr>
            <p:cNvPr id="64" name="Rectangle 63"/>
            <p:cNvSpPr/>
            <p:nvPr/>
          </p:nvSpPr>
          <p:spPr>
            <a:xfrm>
              <a:off x="4897970" y="3362980"/>
              <a:ext cx="38650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where </a:t>
              </a:r>
              <a:r>
                <a:rPr lang="en-US" sz="1400" i="1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A</a:t>
              </a:r>
              <a:r>
                <a:rPr lang="en-US" sz="1400" i="1" baseline="-250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L</a:t>
              </a:r>
              <a:r>
                <a:rPr lang="en-US" sz="1400" baseline="-250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(</a:t>
              </a:r>
              <a:r>
                <a:rPr lang="en-US" sz="1400" i="1" baseline="-250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R</a:t>
              </a:r>
              <a:r>
                <a:rPr lang="en-US" sz="1400" baseline="-250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)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are radiative transition dipole amplitudes </a:t>
              </a:r>
              <a:r>
                <a:rPr lang="en-US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cs typeface="Trebuchet MS"/>
                </a:rPr>
                <a:t>(dim-5 amplitude)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76800" y="3972580"/>
              <a:ext cx="334009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For generic new physics, </a:t>
              </a:r>
              <a:r>
                <a:rPr lang="en-US" sz="14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parametrise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:</a:t>
              </a:r>
              <a:endParaRPr lang="en-GB" sz="1400" dirty="0"/>
            </a:p>
          </p:txBody>
        </p:sp>
        <p:graphicFrame>
          <p:nvGraphicFramePr>
            <p:cNvPr id="1491994" name="Object 26"/>
            <p:cNvGraphicFramePr>
              <a:graphicFrameLocks noChangeAspect="1"/>
            </p:cNvGraphicFramePr>
            <p:nvPr/>
          </p:nvGraphicFramePr>
          <p:xfrm>
            <a:off x="5310718" y="4356100"/>
            <a:ext cx="3160713" cy="673100"/>
          </p:xfrm>
          <a:graphic>
            <a:graphicData uri="http://schemas.openxmlformats.org/presentationml/2006/ole">
              <p:oleObj spid="_x0000_s1491994" name="Equation" r:id="rId12" imgW="2514600" imgH="520700" progId="Equation.DSMT4">
                <p:embed/>
              </p:oleObj>
            </a:graphicData>
          </a:graphic>
        </p:graphicFrame>
        <p:sp>
          <p:nvSpPr>
            <p:cNvPr id="67" name="Rectangle 66"/>
            <p:cNvSpPr/>
            <p:nvPr/>
          </p:nvSpPr>
          <p:spPr>
            <a:xfrm>
              <a:off x="4876799" y="5026223"/>
              <a:ext cx="35946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Also: BR</a:t>
              </a:r>
              <a:r>
                <a:rPr lang="en-US" sz="1400" baseline="-2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NP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(</a:t>
              </a:r>
              <a:r>
                <a:rPr lang="en-US" sz="1400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µ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charset="2"/>
                  <a:cs typeface="Symbol" charset="2"/>
                </a:rPr>
                <a:t>®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</a:t>
              </a:r>
              <a:r>
                <a:rPr lang="en-US" sz="1400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eee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) ~ </a:t>
              </a:r>
              <a:r>
                <a:rPr lang="en-US" sz="14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1400" baseline="-250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QED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× BR</a:t>
              </a:r>
              <a:r>
                <a:rPr lang="en-US" sz="1400" baseline="-2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NP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(</a:t>
              </a:r>
              <a:r>
                <a:rPr lang="en-US" sz="1400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µ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charset="2"/>
                  <a:cs typeface="Symbol" charset="2"/>
                </a:rPr>
                <a:t>®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</a:t>
              </a:r>
              <a:r>
                <a:rPr lang="en-US" sz="1400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e</a:t>
              </a:r>
              <a:r>
                <a:rPr lang="en-US" sz="1400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) </a:t>
              </a:r>
              <a:endParaRPr lang="en-GB" sz="14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46259" y="3226040"/>
            <a:ext cx="781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Chirality</a:t>
            </a:r>
            <a:r>
              <a:rPr lang="en-GB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flip</a:t>
            </a:r>
            <a:endParaRPr lang="en-GB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5566833"/>
            <a:ext cx="9144000" cy="1009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381000" y="5681132"/>
            <a:ext cx="8763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charset="2"/>
              <a:buChar char="à"/>
            </a:pPr>
            <a:r>
              <a:rPr lang="en-US" sz="1800" b="1" dirty="0" smtClean="0">
                <a:solidFill>
                  <a:srgbClr val="D20202"/>
                </a:solidFill>
                <a:latin typeface="Trebuchet MS"/>
                <a:cs typeface="Trebuchet MS"/>
              </a:rPr>
              <a:t> Search for charged-LFV probes new physics without SM contamination !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Prior best limit on </a:t>
            </a:r>
            <a:r>
              <a:rPr lang="en-US" sz="1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µ</a:t>
            </a:r>
            <a:r>
              <a:rPr lang="en-US" sz="18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+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®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e</a:t>
            </a:r>
            <a:r>
              <a:rPr lang="en-US" sz="1800" baseline="30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+</a:t>
            </a:r>
            <a:r>
              <a:rPr lang="en-US" sz="1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γ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by MEGA experiment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(LAMPF, 1999)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: </a:t>
            </a:r>
            <a:r>
              <a:rPr lang="en-US" sz="1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B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&lt; 1.210</a:t>
            </a:r>
            <a:r>
              <a:rPr lang="en-US" sz="18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–11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38067" y="6235130"/>
            <a:ext cx="905933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MEGA, PRL 83, 1521 (1999)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751" name="Rectangle 4"/>
          <p:cNvSpPr>
            <a:spLocks noChangeArrowheads="1"/>
          </p:cNvSpPr>
          <p:nvPr/>
        </p:nvSpPr>
        <p:spPr bwMode="auto">
          <a:xfrm>
            <a:off x="0" y="2362200"/>
            <a:ext cx="9144000" cy="73342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</p:spPr>
        <p:txBody>
          <a:bodyPr bIns="93600" anchor="ctr">
            <a:prstTxWarp prst="textNoShape">
              <a:avLst/>
            </a:prstTxWarp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4000" b="1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Confronting Experiment with Theory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81000" y="3429000"/>
            <a:ext cx="8534400" cy="3715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>
                <a:solidFill>
                  <a:srgbClr val="0D0D0D"/>
                </a:solidFill>
                <a:latin typeface="Trebuchet MS"/>
                <a:cs typeface="Trebuchet MS"/>
              </a:rPr>
              <a:t>The Standard Model prediction </a:t>
            </a:r>
            <a:r>
              <a:rPr lang="en-US" sz="1800" dirty="0">
                <a:solidFill>
                  <a:srgbClr val="0D0D0D"/>
                </a:solidFill>
              </a:rPr>
              <a:t>of </a:t>
            </a:r>
            <a:r>
              <a:rPr lang="en-US" sz="1800" i="1" dirty="0" err="1">
                <a:solidFill>
                  <a:srgbClr val="0D0D0D"/>
                </a:solidFill>
              </a:rPr>
              <a:t>a</a:t>
            </a:r>
            <a:r>
              <a:rPr lang="en-US" sz="1800" i="1" baseline="-25000" dirty="0" err="1">
                <a:solidFill>
                  <a:srgbClr val="0D0D0D"/>
                </a:solidFill>
                <a:sym typeface="Symbol" charset="2"/>
              </a:rPr>
              <a:t></a:t>
            </a:r>
            <a:r>
              <a:rPr lang="en-US" sz="1800" dirty="0">
                <a:solidFill>
                  <a:srgbClr val="0D0D0D"/>
                </a:solidFill>
                <a:sym typeface="Symbol" charset="2"/>
              </a:rPr>
              <a:t> </a:t>
            </a:r>
            <a:r>
              <a:rPr lang="en-US" sz="1800" dirty="0">
                <a:solidFill>
                  <a:srgbClr val="0D0D0D"/>
                </a:solidFill>
                <a:latin typeface="Trebuchet MS"/>
                <a:cs typeface="Trebuchet MS"/>
                <a:sym typeface="Symbol" charset="2"/>
              </a:rPr>
              <a:t>is decomposed in its</a:t>
            </a:r>
            <a:r>
              <a:rPr lang="en-US" sz="1800" dirty="0" smtClean="0">
                <a:solidFill>
                  <a:srgbClr val="0D0D0D"/>
                </a:solidFill>
                <a:latin typeface="Trebuchet MS"/>
                <a:cs typeface="Trebuchet MS"/>
                <a:sym typeface="Symbol" charset="2"/>
              </a:rPr>
              <a:t> physical contributions</a:t>
            </a:r>
            <a:r>
              <a:rPr lang="en-US" sz="1800" dirty="0">
                <a:solidFill>
                  <a:srgbClr val="0D0D0D"/>
                </a:solidFill>
                <a:latin typeface="Trebuchet MS"/>
                <a:cs typeface="Trebuchet MS"/>
                <a:sym typeface="Symbol" charset="2"/>
              </a:rPr>
              <a:t>: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19400" y="3983010"/>
            <a:ext cx="3174474" cy="641827"/>
          </a:xfrm>
          <a:prstGeom prst="roundRect">
            <a:avLst/>
          </a:prstGeom>
          <a:solidFill>
            <a:schemeClr val="bg1"/>
          </a:solidFill>
          <a:ln>
            <a:solidFill>
              <a:srgbClr val="BFBFB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81000" y="4735471"/>
            <a:ext cx="1768475" cy="147950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>
                <a:solidFill>
                  <a:srgbClr val="0D0D0D"/>
                </a:solidFill>
                <a:latin typeface="Trebuchet MS"/>
                <a:cs typeface="Trebuchet MS"/>
              </a:rPr>
              <a:t>of which the </a:t>
            </a:r>
            <a:r>
              <a:rPr lang="en-US" sz="1800" dirty="0">
                <a:solidFill>
                  <a:srgbClr val="D20202"/>
                </a:solidFill>
                <a:latin typeface="Trebuchet MS"/>
                <a:cs typeface="Trebuchet MS"/>
              </a:rPr>
              <a:t>hadronic contribution </a:t>
            </a:r>
            <a:r>
              <a:rPr lang="en-US" sz="1800" dirty="0">
                <a:solidFill>
                  <a:srgbClr val="0D0D0D"/>
                </a:solidFill>
                <a:latin typeface="Trebuchet MS"/>
                <a:cs typeface="Trebuchet MS"/>
              </a:rPr>
              <a:t>has the </a:t>
            </a:r>
            <a:r>
              <a:rPr lang="en-US" sz="1800" b="1" dirty="0">
                <a:solidFill>
                  <a:srgbClr val="0D0D0D"/>
                </a:solidFill>
                <a:latin typeface="Trebuchet MS"/>
                <a:cs typeface="Trebuchet MS"/>
              </a:rPr>
              <a:t>largest </a:t>
            </a:r>
            <a:r>
              <a:rPr lang="en-US" sz="1800" b="1" dirty="0" smtClean="0">
                <a:solidFill>
                  <a:srgbClr val="0D0D0D"/>
                </a:solidFill>
                <a:latin typeface="Trebuchet MS"/>
                <a:cs typeface="Trebuchet MS"/>
              </a:rPr>
              <a:t>uncertainty</a:t>
            </a:r>
            <a:r>
              <a:rPr lang="en-US" sz="1800" dirty="0" smtClean="0">
                <a:solidFill>
                  <a:srgbClr val="0D0D0D"/>
                </a:solidFill>
                <a:latin typeface="Trebuchet MS"/>
                <a:cs typeface="Trebuchet MS"/>
              </a:rPr>
              <a:t>:</a:t>
            </a:r>
            <a:endParaRPr lang="en-US" sz="1800" dirty="0">
              <a:solidFill>
                <a:srgbClr val="0D0D0D"/>
              </a:solidFill>
              <a:latin typeface="Trebuchet MS"/>
              <a:cs typeface="Trebuchet MS"/>
              <a:sym typeface="Symbol" charset="2"/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3085068" y="4049850"/>
          <a:ext cx="2854957" cy="510917"/>
        </p:xfrm>
        <a:graphic>
          <a:graphicData uri="http://schemas.openxmlformats.org/presentationml/2006/ole">
            <p:oleObj spid="_x0000_s1912835" name="Equation" r:id="rId4" imgW="1562100" imgH="279400" progId="Equation.DSMT4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2819400" y="5311720"/>
            <a:ext cx="4648200" cy="460526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1912836" name="Object 4"/>
          <p:cNvGraphicFramePr>
            <a:graphicFrameLocks noChangeAspect="1"/>
          </p:cNvGraphicFramePr>
          <p:nvPr/>
        </p:nvGraphicFramePr>
        <p:xfrm>
          <a:off x="2971800" y="4866356"/>
          <a:ext cx="4290410" cy="1382044"/>
        </p:xfrm>
        <a:graphic>
          <a:graphicData uri="http://schemas.openxmlformats.org/presentationml/2006/ole">
            <p:oleObj spid="_x0000_s1912836" name="Equation" r:id="rId5" imgW="2603500" imgH="838200" progId="Equation.DSMT4">
              <p:embed/>
            </p:oleObj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2819400" y="4768891"/>
            <a:ext cx="4648200" cy="1479509"/>
          </a:xfrm>
          <a:prstGeom prst="roundRect">
            <a:avLst/>
          </a:prstGeom>
          <a:noFill/>
          <a:ln>
            <a:solidFill>
              <a:srgbClr val="BFBFB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1751" name="Rectangle 4"/>
          <p:cNvSpPr>
            <a:spLocks noChangeArrowheads="1"/>
          </p:cNvSpPr>
          <p:nvPr/>
        </p:nvSpPr>
        <p:spPr bwMode="auto">
          <a:xfrm>
            <a:off x="0" y="1247775"/>
            <a:ext cx="9144000" cy="73342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</p:spPr>
        <p:txBody>
          <a:bodyPr bIns="93600" anchor="ctr">
            <a:prstTxWarp prst="textNoShape">
              <a:avLst/>
            </a:prstTxWarp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4000" b="1" dirty="0" smtClean="0">
                <a:solidFill>
                  <a:srgbClr val="000000"/>
                </a:solidFill>
                <a:latin typeface="Calibri"/>
                <a:ea typeface="Arial" charset="0"/>
                <a:cs typeface="Calibri"/>
              </a:rPr>
              <a:t>Hadronic Contribution</a:t>
            </a:r>
          </a:p>
        </p:txBody>
      </p:sp>
      <p:sp>
        <p:nvSpPr>
          <p:cNvPr id="13" name="Rectangle 134"/>
          <p:cNvSpPr>
            <a:spLocks noChangeArrowheads="1"/>
          </p:cNvSpPr>
          <p:nvPr/>
        </p:nvSpPr>
        <p:spPr bwMode="auto">
          <a:xfrm>
            <a:off x="7315200" y="3503611"/>
            <a:ext cx="1589087" cy="2735263"/>
          </a:xfrm>
          <a:prstGeom prst="rect">
            <a:avLst/>
          </a:prstGeom>
          <a:solidFill>
            <a:srgbClr val="FFFF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Freeform 135"/>
          <p:cNvSpPr>
            <a:spLocks/>
          </p:cNvSpPr>
          <p:nvPr/>
        </p:nvSpPr>
        <p:spPr bwMode="auto">
          <a:xfrm>
            <a:off x="7607300" y="5582444"/>
            <a:ext cx="971550" cy="74613"/>
          </a:xfrm>
          <a:custGeom>
            <a:avLst/>
            <a:gdLst>
              <a:gd name="T0" fmla="*/ 0 w 1248"/>
              <a:gd name="T1" fmla="*/ 96 h 96"/>
              <a:gd name="T2" fmla="*/ 96 w 1248"/>
              <a:gd name="T3" fmla="*/ 0 h 96"/>
              <a:gd name="T4" fmla="*/ 192 w 1248"/>
              <a:gd name="T5" fmla="*/ 96 h 96"/>
              <a:gd name="T6" fmla="*/ 288 w 1248"/>
              <a:gd name="T7" fmla="*/ 0 h 96"/>
              <a:gd name="T8" fmla="*/ 384 w 1248"/>
              <a:gd name="T9" fmla="*/ 96 h 96"/>
              <a:gd name="T10" fmla="*/ 480 w 1248"/>
              <a:gd name="T11" fmla="*/ 0 h 96"/>
              <a:gd name="T12" fmla="*/ 576 w 1248"/>
              <a:gd name="T13" fmla="*/ 96 h 96"/>
              <a:gd name="T14" fmla="*/ 672 w 1248"/>
              <a:gd name="T15" fmla="*/ 0 h 96"/>
              <a:gd name="T16" fmla="*/ 768 w 1248"/>
              <a:gd name="T17" fmla="*/ 96 h 96"/>
              <a:gd name="T18" fmla="*/ 864 w 1248"/>
              <a:gd name="T19" fmla="*/ 0 h 96"/>
              <a:gd name="T20" fmla="*/ 960 w 1248"/>
              <a:gd name="T21" fmla="*/ 96 h 96"/>
              <a:gd name="T22" fmla="*/ 1056 w 1248"/>
              <a:gd name="T23" fmla="*/ 0 h 96"/>
              <a:gd name="T24" fmla="*/ 1152 w 1248"/>
              <a:gd name="T25" fmla="*/ 96 h 96"/>
              <a:gd name="T26" fmla="*/ 1248 w 1248"/>
              <a:gd name="T27" fmla="*/ 0 h 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96"/>
              <a:gd name="T44" fmla="*/ 1248 w 1248"/>
              <a:gd name="T45" fmla="*/ 96 h 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0"/>
                  <a:pt x="480" y="0"/>
                </a:cubicBezTo>
                <a:cubicBezTo>
                  <a:pt x="512" y="0"/>
                  <a:pt x="544" y="96"/>
                  <a:pt x="576" y="96"/>
                </a:cubicBezTo>
                <a:cubicBezTo>
                  <a:pt x="608" y="96"/>
                  <a:pt x="640" y="0"/>
                  <a:pt x="672" y="0"/>
                </a:cubicBezTo>
                <a:cubicBezTo>
                  <a:pt x="704" y="0"/>
                  <a:pt x="736" y="96"/>
                  <a:pt x="768" y="96"/>
                </a:cubicBezTo>
                <a:cubicBezTo>
                  <a:pt x="800" y="96"/>
                  <a:pt x="832" y="0"/>
                  <a:pt x="864" y="0"/>
                </a:cubicBezTo>
                <a:cubicBezTo>
                  <a:pt x="896" y="0"/>
                  <a:pt x="928" y="96"/>
                  <a:pt x="960" y="96"/>
                </a:cubicBezTo>
                <a:cubicBezTo>
                  <a:pt x="992" y="96"/>
                  <a:pt x="1024" y="0"/>
                  <a:pt x="1056" y="0"/>
                </a:cubicBezTo>
                <a:cubicBezTo>
                  <a:pt x="1088" y="0"/>
                  <a:pt x="1120" y="96"/>
                  <a:pt x="1152" y="96"/>
                </a:cubicBezTo>
                <a:cubicBezTo>
                  <a:pt x="1184" y="96"/>
                  <a:pt x="1216" y="48"/>
                  <a:pt x="1248" y="0"/>
                </a:cubicBezTo>
              </a:path>
            </a:pathLst>
          </a:cu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136"/>
          <p:cNvSpPr>
            <a:spLocks noChangeShapeType="1"/>
          </p:cNvSpPr>
          <p:nvPr/>
        </p:nvSpPr>
        <p:spPr bwMode="auto">
          <a:xfrm>
            <a:off x="8110537" y="4807744"/>
            <a:ext cx="679450" cy="1116013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Line 137"/>
          <p:cNvSpPr>
            <a:spLocks noChangeShapeType="1"/>
          </p:cNvSpPr>
          <p:nvPr/>
        </p:nvSpPr>
        <p:spPr bwMode="auto">
          <a:xfrm flipH="1">
            <a:off x="7431087" y="4807744"/>
            <a:ext cx="679450" cy="1116013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Freeform 138"/>
          <p:cNvSpPr>
            <a:spLocks/>
          </p:cNvSpPr>
          <p:nvPr/>
        </p:nvSpPr>
        <p:spPr bwMode="auto">
          <a:xfrm rot="16200000">
            <a:off x="7569200" y="4267994"/>
            <a:ext cx="1001713" cy="79375"/>
          </a:xfrm>
          <a:custGeom>
            <a:avLst/>
            <a:gdLst>
              <a:gd name="T0" fmla="*/ 0 w 1248"/>
              <a:gd name="T1" fmla="*/ 96 h 96"/>
              <a:gd name="T2" fmla="*/ 96 w 1248"/>
              <a:gd name="T3" fmla="*/ 0 h 96"/>
              <a:gd name="T4" fmla="*/ 192 w 1248"/>
              <a:gd name="T5" fmla="*/ 96 h 96"/>
              <a:gd name="T6" fmla="*/ 288 w 1248"/>
              <a:gd name="T7" fmla="*/ 0 h 96"/>
              <a:gd name="T8" fmla="*/ 384 w 1248"/>
              <a:gd name="T9" fmla="*/ 96 h 96"/>
              <a:gd name="T10" fmla="*/ 480 w 1248"/>
              <a:gd name="T11" fmla="*/ 0 h 96"/>
              <a:gd name="T12" fmla="*/ 576 w 1248"/>
              <a:gd name="T13" fmla="*/ 96 h 96"/>
              <a:gd name="T14" fmla="*/ 672 w 1248"/>
              <a:gd name="T15" fmla="*/ 0 h 96"/>
              <a:gd name="T16" fmla="*/ 768 w 1248"/>
              <a:gd name="T17" fmla="*/ 96 h 96"/>
              <a:gd name="T18" fmla="*/ 864 w 1248"/>
              <a:gd name="T19" fmla="*/ 0 h 96"/>
              <a:gd name="T20" fmla="*/ 960 w 1248"/>
              <a:gd name="T21" fmla="*/ 96 h 96"/>
              <a:gd name="T22" fmla="*/ 1056 w 1248"/>
              <a:gd name="T23" fmla="*/ 0 h 96"/>
              <a:gd name="T24" fmla="*/ 1152 w 1248"/>
              <a:gd name="T25" fmla="*/ 96 h 96"/>
              <a:gd name="T26" fmla="*/ 1248 w 1248"/>
              <a:gd name="T27" fmla="*/ 0 h 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96"/>
              <a:gd name="T44" fmla="*/ 1248 w 1248"/>
              <a:gd name="T45" fmla="*/ 96 h 9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48" y="0"/>
                  <a:pt x="480" y="0"/>
                </a:cubicBezTo>
                <a:cubicBezTo>
                  <a:pt x="512" y="0"/>
                  <a:pt x="544" y="96"/>
                  <a:pt x="576" y="96"/>
                </a:cubicBezTo>
                <a:cubicBezTo>
                  <a:pt x="608" y="96"/>
                  <a:pt x="640" y="0"/>
                  <a:pt x="672" y="0"/>
                </a:cubicBezTo>
                <a:cubicBezTo>
                  <a:pt x="704" y="0"/>
                  <a:pt x="736" y="96"/>
                  <a:pt x="768" y="96"/>
                </a:cubicBezTo>
                <a:cubicBezTo>
                  <a:pt x="800" y="96"/>
                  <a:pt x="832" y="0"/>
                  <a:pt x="864" y="0"/>
                </a:cubicBezTo>
                <a:cubicBezTo>
                  <a:pt x="896" y="0"/>
                  <a:pt x="928" y="96"/>
                  <a:pt x="960" y="96"/>
                </a:cubicBezTo>
                <a:cubicBezTo>
                  <a:pt x="992" y="96"/>
                  <a:pt x="1024" y="0"/>
                  <a:pt x="1056" y="0"/>
                </a:cubicBezTo>
                <a:cubicBezTo>
                  <a:pt x="1088" y="0"/>
                  <a:pt x="1120" y="96"/>
                  <a:pt x="1152" y="96"/>
                </a:cubicBezTo>
                <a:cubicBezTo>
                  <a:pt x="1184" y="96"/>
                  <a:pt x="1216" y="48"/>
                  <a:pt x="1248" y="0"/>
                </a:cubicBezTo>
              </a:path>
            </a:pathLst>
          </a:cu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val 139"/>
          <p:cNvSpPr>
            <a:spLocks noChangeArrowheads="1"/>
          </p:cNvSpPr>
          <p:nvPr/>
        </p:nvSpPr>
        <p:spPr bwMode="auto">
          <a:xfrm>
            <a:off x="8089900" y="4791869"/>
            <a:ext cx="41275" cy="3968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val 140"/>
          <p:cNvSpPr>
            <a:spLocks noChangeArrowheads="1"/>
          </p:cNvSpPr>
          <p:nvPr/>
        </p:nvSpPr>
        <p:spPr bwMode="auto">
          <a:xfrm>
            <a:off x="8534400" y="5572919"/>
            <a:ext cx="39687" cy="381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val 141"/>
          <p:cNvSpPr>
            <a:spLocks noChangeArrowheads="1"/>
          </p:cNvSpPr>
          <p:nvPr/>
        </p:nvSpPr>
        <p:spPr bwMode="auto">
          <a:xfrm>
            <a:off x="7599362" y="5611019"/>
            <a:ext cx="39687" cy="39688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 Box 142"/>
          <p:cNvSpPr txBox="1">
            <a:spLocks noChangeArrowheads="1"/>
          </p:cNvSpPr>
          <p:nvPr/>
        </p:nvSpPr>
        <p:spPr bwMode="auto">
          <a:xfrm>
            <a:off x="8497887" y="5049044"/>
            <a:ext cx="354012" cy="4270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sym typeface="Symbol" charset="2"/>
              </a:rPr>
              <a:t></a:t>
            </a:r>
            <a:endParaRPr kumimoji="0" lang="en-US" sz="2200" b="0" i="1" u="none" strike="noStrike" kern="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</a:endParaRPr>
          </a:p>
        </p:txBody>
      </p:sp>
      <p:sp>
        <p:nvSpPr>
          <p:cNvPr id="26" name="Rectangle 143"/>
          <p:cNvSpPr>
            <a:spLocks noChangeArrowheads="1"/>
          </p:cNvSpPr>
          <p:nvPr/>
        </p:nvSpPr>
        <p:spPr bwMode="auto">
          <a:xfrm>
            <a:off x="8112125" y="3875881"/>
            <a:ext cx="363904" cy="430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sym typeface="Symbol" charset="2"/>
              </a:rPr>
              <a:t></a:t>
            </a:r>
            <a:endParaRPr kumimoji="0" lang="en-US" sz="2200" b="0" i="1" u="none" strike="noStrike" kern="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sym typeface="Symbol" charset="2"/>
            </a:endParaRPr>
          </a:p>
        </p:txBody>
      </p:sp>
      <p:sp>
        <p:nvSpPr>
          <p:cNvPr id="27" name="Rectangle 144"/>
          <p:cNvSpPr>
            <a:spLocks noChangeArrowheads="1"/>
          </p:cNvSpPr>
          <p:nvPr/>
        </p:nvSpPr>
        <p:spPr bwMode="auto">
          <a:xfrm>
            <a:off x="7620000" y="5590381"/>
            <a:ext cx="34776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sym typeface="Symbol" charset="2"/>
              </a:rPr>
              <a:t></a:t>
            </a:r>
          </a:p>
        </p:txBody>
      </p:sp>
      <p:sp>
        <p:nvSpPr>
          <p:cNvPr id="28" name="Text Box 145"/>
          <p:cNvSpPr txBox="1">
            <a:spLocks noChangeArrowheads="1"/>
          </p:cNvSpPr>
          <p:nvPr/>
        </p:nvSpPr>
        <p:spPr bwMode="auto">
          <a:xfrm>
            <a:off x="7315200" y="3506787"/>
            <a:ext cx="304800" cy="8350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had</a:t>
            </a:r>
          </a:p>
        </p:txBody>
      </p:sp>
      <p:sp>
        <p:nvSpPr>
          <p:cNvPr id="29" name="Oval 146" descr="Diagonales larges vers le haut"/>
          <p:cNvSpPr>
            <a:spLocks noChangeArrowheads="1"/>
          </p:cNvSpPr>
          <p:nvPr/>
        </p:nvSpPr>
        <p:spPr bwMode="auto">
          <a:xfrm>
            <a:off x="7932737" y="5457031"/>
            <a:ext cx="381000" cy="381000"/>
          </a:xfrm>
          <a:prstGeom prst="ellipse">
            <a:avLst/>
          </a:prstGeom>
          <a:pattFill prst="wdUpDiag">
            <a:fgClr>
              <a:srgbClr val="0000FF"/>
            </a:fgClr>
            <a:bgClr>
              <a:srgbClr val="FFFFFF"/>
            </a:bgClr>
          </a:pattFill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Rectangle 147"/>
          <p:cNvSpPr>
            <a:spLocks noChangeArrowheads="1"/>
          </p:cNvSpPr>
          <p:nvPr/>
        </p:nvSpPr>
        <p:spPr bwMode="auto">
          <a:xfrm>
            <a:off x="7864475" y="5166519"/>
            <a:ext cx="522287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sym typeface="Symbol" charset="2"/>
              </a:rPr>
              <a:t>had</a:t>
            </a:r>
          </a:p>
        </p:txBody>
      </p:sp>
      <p:sp>
        <p:nvSpPr>
          <p:cNvPr id="31" name="Rectangle 148"/>
          <p:cNvSpPr>
            <a:spLocks noChangeArrowheads="1"/>
          </p:cNvSpPr>
          <p:nvPr/>
        </p:nvSpPr>
        <p:spPr bwMode="auto">
          <a:xfrm>
            <a:off x="8332787" y="5590381"/>
            <a:ext cx="34776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sym typeface="Symbol" charset="2"/>
              </a:rPr>
              <a:t></a:t>
            </a:r>
          </a:p>
        </p:txBody>
      </p:sp>
      <p:sp>
        <p:nvSpPr>
          <p:cNvPr id="32" name="Rectangle 150"/>
          <p:cNvSpPr>
            <a:spLocks noChangeArrowheads="1"/>
          </p:cNvSpPr>
          <p:nvPr/>
        </p:nvSpPr>
        <p:spPr bwMode="auto">
          <a:xfrm>
            <a:off x="3708400" y="3503612"/>
            <a:ext cx="3527425" cy="2735263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3" name="Picture 152" descr="kern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3600450"/>
            <a:ext cx="3382962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162"/>
          <p:cNvGrpSpPr>
            <a:grpSpLocks/>
          </p:cNvGrpSpPr>
          <p:nvPr/>
        </p:nvGrpSpPr>
        <p:grpSpPr bwMode="auto">
          <a:xfrm>
            <a:off x="304800" y="5407025"/>
            <a:ext cx="3313113" cy="841375"/>
            <a:chOff x="158" y="2238"/>
            <a:chExt cx="2087" cy="530"/>
          </a:xfrm>
        </p:grpSpPr>
        <p:sp>
          <p:nvSpPr>
            <p:cNvPr id="35" name="Rectangle 151"/>
            <p:cNvSpPr>
              <a:spLocks noChangeArrowheads="1"/>
            </p:cNvSpPr>
            <p:nvPr/>
          </p:nvSpPr>
          <p:spPr bwMode="auto">
            <a:xfrm>
              <a:off x="158" y="2238"/>
              <a:ext cx="2087" cy="53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 type="none" w="sm" len="med"/>
            </a:ln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36" name="Object 3"/>
            <p:cNvGraphicFramePr>
              <a:graphicFrameLocks noChangeAspect="1"/>
            </p:cNvGraphicFramePr>
            <p:nvPr/>
          </p:nvGraphicFramePr>
          <p:xfrm>
            <a:off x="221" y="2257"/>
            <a:ext cx="1955" cy="498"/>
          </p:xfrm>
          <a:graphic>
            <a:graphicData uri="http://schemas.openxmlformats.org/presentationml/2006/ole">
              <p:oleObj spid="_x0000_s2210820" name="Equation" r:id="rId5" imgW="2146300" imgH="546100" progId="Equation.DSMT4">
                <p:embed/>
              </p:oleObj>
            </a:graphicData>
          </a:graphic>
        </p:graphicFrame>
      </p:grpSp>
      <p:sp>
        <p:nvSpPr>
          <p:cNvPr id="37" name="Line 156"/>
          <p:cNvSpPr>
            <a:spLocks noChangeShapeType="1"/>
          </p:cNvSpPr>
          <p:nvPr/>
        </p:nvSpPr>
        <p:spPr bwMode="auto">
          <a:xfrm flipV="1">
            <a:off x="2914979" y="4894100"/>
            <a:ext cx="2027073" cy="68976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Oval 154"/>
          <p:cNvSpPr>
            <a:spLocks noChangeArrowheads="1"/>
          </p:cNvSpPr>
          <p:nvPr/>
        </p:nvSpPr>
        <p:spPr bwMode="auto">
          <a:xfrm>
            <a:off x="2226169" y="5414030"/>
            <a:ext cx="720725" cy="7064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304800" y="3502025"/>
            <a:ext cx="3313113" cy="1822450"/>
          </a:xfrm>
          <a:prstGeom prst="rect">
            <a:avLst/>
          </a:prstGeom>
          <a:solidFill>
            <a:srgbClr val="FFFF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0" name="Object 5"/>
          <p:cNvGraphicFramePr>
            <a:graphicFrameLocks noChangeAspect="1"/>
          </p:cNvGraphicFramePr>
          <p:nvPr/>
        </p:nvGraphicFramePr>
        <p:xfrm>
          <a:off x="381000" y="3598862"/>
          <a:ext cx="3100388" cy="887413"/>
        </p:xfrm>
        <a:graphic>
          <a:graphicData uri="http://schemas.openxmlformats.org/presentationml/2006/ole">
            <p:oleObj spid="_x0000_s2210821" name="Equation" r:id="rId6" imgW="2387600" imgH="685800" progId="Equation.DSMT4">
              <p:embed/>
            </p:oleObj>
          </a:graphicData>
        </a:graphic>
      </p:graphicFrame>
      <p:grpSp>
        <p:nvGrpSpPr>
          <p:cNvPr id="41" name="Group 40"/>
          <p:cNvGrpSpPr/>
          <p:nvPr/>
        </p:nvGrpSpPr>
        <p:grpSpPr>
          <a:xfrm>
            <a:off x="783024" y="4562475"/>
            <a:ext cx="2635028" cy="665162"/>
            <a:chOff x="783024" y="5099050"/>
            <a:chExt cx="2635028" cy="665162"/>
          </a:xfrm>
        </p:grpSpPr>
        <p:grpSp>
          <p:nvGrpSpPr>
            <p:cNvPr id="42" name="Group 130"/>
            <p:cNvGrpSpPr/>
            <p:nvPr/>
          </p:nvGrpSpPr>
          <p:grpSpPr>
            <a:xfrm>
              <a:off x="783024" y="5099050"/>
              <a:ext cx="971550" cy="665162"/>
              <a:chOff x="381000" y="5334000"/>
              <a:chExt cx="971550" cy="665162"/>
            </a:xfrm>
          </p:grpSpPr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381000" y="5638800"/>
                <a:ext cx="971550" cy="74612"/>
              </a:xfrm>
              <a:custGeom>
                <a:avLst/>
                <a:gdLst>
                  <a:gd name="T0" fmla="*/ 0 w 1248"/>
                  <a:gd name="T1" fmla="*/ 96 h 96"/>
                  <a:gd name="T2" fmla="*/ 96 w 1248"/>
                  <a:gd name="T3" fmla="*/ 0 h 96"/>
                  <a:gd name="T4" fmla="*/ 192 w 1248"/>
                  <a:gd name="T5" fmla="*/ 96 h 96"/>
                  <a:gd name="T6" fmla="*/ 288 w 1248"/>
                  <a:gd name="T7" fmla="*/ 0 h 96"/>
                  <a:gd name="T8" fmla="*/ 384 w 1248"/>
                  <a:gd name="T9" fmla="*/ 96 h 96"/>
                  <a:gd name="T10" fmla="*/ 480 w 1248"/>
                  <a:gd name="T11" fmla="*/ 0 h 96"/>
                  <a:gd name="T12" fmla="*/ 576 w 1248"/>
                  <a:gd name="T13" fmla="*/ 96 h 96"/>
                  <a:gd name="T14" fmla="*/ 672 w 1248"/>
                  <a:gd name="T15" fmla="*/ 0 h 96"/>
                  <a:gd name="T16" fmla="*/ 768 w 1248"/>
                  <a:gd name="T17" fmla="*/ 96 h 96"/>
                  <a:gd name="T18" fmla="*/ 864 w 1248"/>
                  <a:gd name="T19" fmla="*/ 0 h 96"/>
                  <a:gd name="T20" fmla="*/ 960 w 1248"/>
                  <a:gd name="T21" fmla="*/ 96 h 96"/>
                  <a:gd name="T22" fmla="*/ 1056 w 1248"/>
                  <a:gd name="T23" fmla="*/ 0 h 96"/>
                  <a:gd name="T24" fmla="*/ 1152 w 1248"/>
                  <a:gd name="T25" fmla="*/ 96 h 96"/>
                  <a:gd name="T26" fmla="*/ 1248 w 1248"/>
                  <a:gd name="T27" fmla="*/ 0 h 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48"/>
                  <a:gd name="T43" fmla="*/ 0 h 96"/>
                  <a:gd name="T44" fmla="*/ 1248 w 1248"/>
                  <a:gd name="T45" fmla="*/ 96 h 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48" h="96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96"/>
                      <a:pt x="192" y="96"/>
                    </a:cubicBezTo>
                    <a:cubicBezTo>
                      <a:pt x="224" y="96"/>
                      <a:pt x="256" y="0"/>
                      <a:pt x="288" y="0"/>
                    </a:cubicBezTo>
                    <a:cubicBezTo>
                      <a:pt x="320" y="0"/>
                      <a:pt x="352" y="96"/>
                      <a:pt x="384" y="96"/>
                    </a:cubicBezTo>
                    <a:cubicBezTo>
                      <a:pt x="416" y="96"/>
                      <a:pt x="448" y="0"/>
                      <a:pt x="480" y="0"/>
                    </a:cubicBezTo>
                    <a:cubicBezTo>
                      <a:pt x="512" y="0"/>
                      <a:pt x="544" y="96"/>
                      <a:pt x="576" y="96"/>
                    </a:cubicBezTo>
                    <a:cubicBezTo>
                      <a:pt x="608" y="96"/>
                      <a:pt x="640" y="0"/>
                      <a:pt x="672" y="0"/>
                    </a:cubicBezTo>
                    <a:cubicBezTo>
                      <a:pt x="704" y="0"/>
                      <a:pt x="736" y="96"/>
                      <a:pt x="768" y="96"/>
                    </a:cubicBezTo>
                    <a:cubicBezTo>
                      <a:pt x="800" y="96"/>
                      <a:pt x="832" y="0"/>
                      <a:pt x="864" y="0"/>
                    </a:cubicBezTo>
                    <a:cubicBezTo>
                      <a:pt x="896" y="0"/>
                      <a:pt x="928" y="96"/>
                      <a:pt x="960" y="96"/>
                    </a:cubicBezTo>
                    <a:cubicBezTo>
                      <a:pt x="992" y="96"/>
                      <a:pt x="1024" y="0"/>
                      <a:pt x="1056" y="0"/>
                    </a:cubicBezTo>
                    <a:cubicBezTo>
                      <a:pt x="1088" y="0"/>
                      <a:pt x="1120" y="96"/>
                      <a:pt x="1152" y="96"/>
                    </a:cubicBezTo>
                    <a:cubicBezTo>
                      <a:pt x="1184" y="96"/>
                      <a:pt x="1216" y="48"/>
                      <a:pt x="1248" y="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48" descr="Diagonales larges vers le haut"/>
              <p:cNvSpPr>
                <a:spLocks noChangeArrowheads="1"/>
              </p:cNvSpPr>
              <p:nvPr/>
            </p:nvSpPr>
            <p:spPr bwMode="auto">
              <a:xfrm>
                <a:off x="685800" y="5486400"/>
                <a:ext cx="381000" cy="381000"/>
              </a:xfrm>
              <a:prstGeom prst="ellipse">
                <a:avLst/>
              </a:prstGeom>
              <a:pattFill prst="wdUpDiag">
                <a:fgClr>
                  <a:srgbClr val="5F5F5F"/>
                </a:fgClr>
                <a:bgClr>
                  <a:schemeClr val="bg1"/>
                </a:bgClr>
              </a:patt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49"/>
              <p:cNvSpPr>
                <a:spLocks noChangeShapeType="1"/>
              </p:cNvSpPr>
              <p:nvPr/>
            </p:nvSpPr>
            <p:spPr bwMode="auto">
              <a:xfrm flipH="1">
                <a:off x="881062" y="5334000"/>
                <a:ext cx="4763" cy="665162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Oval 50"/>
              <p:cNvSpPr>
                <a:spLocks noChangeArrowheads="1"/>
              </p:cNvSpPr>
              <p:nvPr/>
            </p:nvSpPr>
            <p:spPr bwMode="auto">
              <a:xfrm>
                <a:off x="1035050" y="5661025"/>
                <a:ext cx="57150" cy="5715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51"/>
              <p:cNvSpPr>
                <a:spLocks noChangeArrowheads="1"/>
              </p:cNvSpPr>
              <p:nvPr/>
            </p:nvSpPr>
            <p:spPr bwMode="auto">
              <a:xfrm>
                <a:off x="655637" y="5654675"/>
                <a:ext cx="57150" cy="5715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131"/>
            <p:cNvGrpSpPr/>
            <p:nvPr/>
          </p:nvGrpSpPr>
          <p:grpSpPr>
            <a:xfrm>
              <a:off x="2233777" y="5287962"/>
              <a:ext cx="1184275" cy="304800"/>
              <a:chOff x="1752600" y="5522912"/>
              <a:chExt cx="1184275" cy="304800"/>
            </a:xfrm>
          </p:grpSpPr>
          <p:sp>
            <p:nvSpPr>
              <p:cNvPr id="44" name="Freeform 52"/>
              <p:cNvSpPr>
                <a:spLocks/>
              </p:cNvSpPr>
              <p:nvPr/>
            </p:nvSpPr>
            <p:spPr bwMode="auto">
              <a:xfrm>
                <a:off x="1752600" y="5638800"/>
                <a:ext cx="673100" cy="74612"/>
              </a:xfrm>
              <a:custGeom>
                <a:avLst/>
                <a:gdLst>
                  <a:gd name="T0" fmla="*/ 0 w 424"/>
                  <a:gd name="T1" fmla="*/ 47 h 47"/>
                  <a:gd name="T2" fmla="*/ 47 w 424"/>
                  <a:gd name="T3" fmla="*/ 0 h 47"/>
                  <a:gd name="T4" fmla="*/ 94 w 424"/>
                  <a:gd name="T5" fmla="*/ 47 h 47"/>
                  <a:gd name="T6" fmla="*/ 141 w 424"/>
                  <a:gd name="T7" fmla="*/ 0 h 47"/>
                  <a:gd name="T8" fmla="*/ 188 w 424"/>
                  <a:gd name="T9" fmla="*/ 47 h 47"/>
                  <a:gd name="T10" fmla="*/ 235 w 424"/>
                  <a:gd name="T11" fmla="*/ 0 h 47"/>
                  <a:gd name="T12" fmla="*/ 282 w 424"/>
                  <a:gd name="T13" fmla="*/ 47 h 47"/>
                  <a:gd name="T14" fmla="*/ 330 w 424"/>
                  <a:gd name="T15" fmla="*/ 0 h 47"/>
                  <a:gd name="T16" fmla="*/ 377 w 424"/>
                  <a:gd name="T17" fmla="*/ 47 h 47"/>
                  <a:gd name="T18" fmla="*/ 424 w 424"/>
                  <a:gd name="T19" fmla="*/ 0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4"/>
                  <a:gd name="T31" fmla="*/ 0 h 47"/>
                  <a:gd name="T32" fmla="*/ 424 w 424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4" h="47">
                    <a:moveTo>
                      <a:pt x="0" y="47"/>
                    </a:moveTo>
                    <a:cubicBezTo>
                      <a:pt x="16" y="24"/>
                      <a:pt x="31" y="0"/>
                      <a:pt x="47" y="0"/>
                    </a:cubicBezTo>
                    <a:cubicBezTo>
                      <a:pt x="63" y="0"/>
                      <a:pt x="78" y="47"/>
                      <a:pt x="94" y="47"/>
                    </a:cubicBezTo>
                    <a:cubicBezTo>
                      <a:pt x="110" y="47"/>
                      <a:pt x="126" y="0"/>
                      <a:pt x="141" y="0"/>
                    </a:cubicBezTo>
                    <a:cubicBezTo>
                      <a:pt x="157" y="0"/>
                      <a:pt x="173" y="47"/>
                      <a:pt x="188" y="47"/>
                    </a:cubicBezTo>
                    <a:cubicBezTo>
                      <a:pt x="204" y="47"/>
                      <a:pt x="220" y="0"/>
                      <a:pt x="235" y="0"/>
                    </a:cubicBezTo>
                    <a:cubicBezTo>
                      <a:pt x="251" y="0"/>
                      <a:pt x="267" y="47"/>
                      <a:pt x="282" y="47"/>
                    </a:cubicBezTo>
                    <a:cubicBezTo>
                      <a:pt x="298" y="47"/>
                      <a:pt x="314" y="0"/>
                      <a:pt x="330" y="0"/>
                    </a:cubicBezTo>
                    <a:cubicBezTo>
                      <a:pt x="345" y="0"/>
                      <a:pt x="361" y="47"/>
                      <a:pt x="377" y="47"/>
                    </a:cubicBezTo>
                    <a:cubicBezTo>
                      <a:pt x="392" y="47"/>
                      <a:pt x="416" y="8"/>
                      <a:pt x="424" y="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AutoShape 53"/>
              <p:cNvSpPr>
                <a:spLocks noChangeArrowheads="1"/>
              </p:cNvSpPr>
              <p:nvPr/>
            </p:nvSpPr>
            <p:spPr bwMode="auto">
              <a:xfrm rot="16200000">
                <a:off x="2517775" y="5408612"/>
                <a:ext cx="304800" cy="533400"/>
              </a:xfrm>
              <a:custGeom>
                <a:avLst/>
                <a:gdLst>
                  <a:gd name="T0" fmla="*/ 152400 w 21600"/>
                  <a:gd name="T1" fmla="*/ 0 h 21600"/>
                  <a:gd name="T2" fmla="*/ 15621 w 21600"/>
                  <a:gd name="T3" fmla="*/ 317274 h 21600"/>
                  <a:gd name="T4" fmla="*/ 152400 w 21600"/>
                  <a:gd name="T5" fmla="*/ 44104 h 21600"/>
                  <a:gd name="T6" fmla="*/ 289179 w 21600"/>
                  <a:gd name="T7" fmla="*/ 31727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1012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980" y="12663"/>
                    </a:moveTo>
                    <a:cubicBezTo>
                      <a:pt x="1851" y="12051"/>
                      <a:pt x="1786" y="11426"/>
                      <a:pt x="1786" y="10800"/>
                    </a:cubicBezTo>
                    <a:cubicBezTo>
                      <a:pt x="1786" y="5821"/>
                      <a:pt x="5821" y="1786"/>
                      <a:pt x="10800" y="1786"/>
                    </a:cubicBezTo>
                    <a:cubicBezTo>
                      <a:pt x="15778" y="1786"/>
                      <a:pt x="19814" y="5821"/>
                      <a:pt x="19814" y="10800"/>
                    </a:cubicBezTo>
                    <a:cubicBezTo>
                      <a:pt x="19813" y="11426"/>
                      <a:pt x="19748" y="12051"/>
                      <a:pt x="19619" y="12663"/>
                    </a:cubicBezTo>
                    <a:lnTo>
                      <a:pt x="21366" y="13033"/>
                    </a:lnTo>
                    <a:cubicBezTo>
                      <a:pt x="21521" y="12298"/>
                      <a:pt x="21600" y="11550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550"/>
                      <a:pt x="78" y="12298"/>
                      <a:pt x="233" y="13033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54"/>
              <p:cNvSpPr>
                <a:spLocks noChangeArrowheads="1"/>
              </p:cNvSpPr>
              <p:nvPr/>
            </p:nvSpPr>
            <p:spPr bwMode="auto">
              <a:xfrm>
                <a:off x="2387600" y="5634037"/>
                <a:ext cx="57150" cy="57150"/>
              </a:xfrm>
              <a:prstGeom prst="ellipse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2" name="Text Box 47"/>
          <p:cNvSpPr txBox="1">
            <a:spLocks noChangeArrowheads="1"/>
          </p:cNvSpPr>
          <p:nvPr/>
        </p:nvSpPr>
        <p:spPr bwMode="auto">
          <a:xfrm>
            <a:off x="304800" y="4700424"/>
            <a:ext cx="340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rgbClr val="292929"/>
                </a:solidFill>
              </a:rPr>
              <a:t> </a:t>
            </a:r>
            <a:r>
              <a:rPr lang="en-US" sz="1600" dirty="0" err="1">
                <a:solidFill>
                  <a:srgbClr val="292929"/>
                </a:solidFill>
              </a:rPr>
              <a:t>Im</a:t>
            </a:r>
            <a:r>
              <a:rPr lang="en-US" sz="1600" dirty="0">
                <a:solidFill>
                  <a:srgbClr val="292929"/>
                </a:solidFill>
              </a:rPr>
              <a:t>[</a:t>
            </a:r>
            <a:r>
              <a:rPr lang="en-US" sz="1600" dirty="0" smtClean="0">
                <a:solidFill>
                  <a:srgbClr val="292929"/>
                </a:solidFill>
              </a:rPr>
              <a:t>                   </a:t>
            </a:r>
            <a:r>
              <a:rPr lang="en-US" sz="1600" dirty="0">
                <a:solidFill>
                  <a:srgbClr val="292929"/>
                </a:solidFill>
              </a:rPr>
              <a:t>]</a:t>
            </a:r>
            <a:r>
              <a:rPr lang="en-US" sz="1600" dirty="0" smtClean="0">
                <a:solidFill>
                  <a:srgbClr val="292929"/>
                </a:solidFill>
              </a:rPr>
              <a:t> </a:t>
            </a:r>
            <a:r>
              <a:rPr lang="en-US" sz="1600" dirty="0" err="1" smtClean="0">
                <a:solidFill>
                  <a:srgbClr val="292929"/>
                </a:solidFill>
                <a:sym typeface="Symbol" charset="2"/>
              </a:rPr>
              <a:t></a:t>
            </a:r>
            <a:r>
              <a:rPr lang="en-US" sz="1600" dirty="0" smtClean="0">
                <a:solidFill>
                  <a:srgbClr val="292929"/>
                </a:solidFill>
                <a:sym typeface="Symbol" charset="2"/>
              </a:rPr>
              <a:t> </a:t>
            </a:r>
            <a:r>
              <a:rPr lang="en-US" sz="1600" dirty="0">
                <a:solidFill>
                  <a:srgbClr val="292929"/>
                </a:solidFill>
                <a:sym typeface="Symbol" charset="2"/>
              </a:rPr>
              <a:t>|              </a:t>
            </a:r>
            <a:r>
              <a:rPr lang="en-US" sz="1600" dirty="0" smtClean="0">
                <a:solidFill>
                  <a:srgbClr val="292929"/>
                </a:solidFill>
                <a:sym typeface="Symbol" charset="2"/>
              </a:rPr>
              <a:t>   </a:t>
            </a:r>
            <a:r>
              <a:rPr lang="en-US" sz="1100" b="1" dirty="0" smtClean="0">
                <a:solidFill>
                  <a:srgbClr val="292929"/>
                </a:solidFill>
                <a:sym typeface="Symbol" charset="2"/>
              </a:rPr>
              <a:t>had</a:t>
            </a:r>
            <a:r>
              <a:rPr lang="en-US" sz="1100" dirty="0" smtClean="0">
                <a:solidFill>
                  <a:srgbClr val="292929"/>
                </a:solidFill>
                <a:sym typeface="Symbol" charset="2"/>
              </a:rPr>
              <a:t> </a:t>
            </a:r>
            <a:r>
              <a:rPr lang="en-US" sz="1600" dirty="0" smtClean="0">
                <a:solidFill>
                  <a:srgbClr val="292929"/>
                </a:solidFill>
                <a:sym typeface="Symbol" charset="2"/>
              </a:rPr>
              <a:t>|</a:t>
            </a:r>
            <a:r>
              <a:rPr lang="en-US" sz="1600" baseline="30000" dirty="0">
                <a:solidFill>
                  <a:srgbClr val="292929"/>
                </a:solidFill>
                <a:sym typeface="Symbol" charset="2"/>
              </a:rPr>
              <a:t>2</a:t>
            </a:r>
            <a:endParaRPr lang="en-US" sz="1600" baseline="30000" dirty="0">
              <a:solidFill>
                <a:srgbClr val="292929"/>
              </a:solidFill>
            </a:endParaRP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352424" y="1981200"/>
            <a:ext cx="8791575" cy="10341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120000"/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</a:rPr>
              <a:t>Cannot be computed from first principles due to low-energy hadronic effects</a:t>
            </a:r>
          </a:p>
          <a:p>
            <a:pPr marL="342900" indent="-342900" algn="l">
              <a:spcBef>
                <a:spcPts val="1200"/>
              </a:spcBef>
              <a:buClr>
                <a:schemeClr val="accent2"/>
              </a:buClr>
              <a:buSzPct val="120000"/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  <a:sym typeface="Symbol" charset="2"/>
              </a:rPr>
              <a:t>Fortunately, one can benefit from analyticity and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  <a:sym typeface="Symbol" charset="2"/>
              </a:rPr>
              <a:t>unitarity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  <a:sym typeface="Symbol" charset="2"/>
              </a:rPr>
              <a:t> to obtain real part of photon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  <a:sym typeface="Symbol" charset="2"/>
              </a:rPr>
              <a:t>polarisation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  <a:sym typeface="Symbol" charset="2"/>
              </a:rPr>
              <a:t> function from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cs typeface="Trebuchet MS"/>
                <a:sym typeface="Symbol" charset="2"/>
              </a:rPr>
              <a:t>dispersion relation over total hadronic cross section data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Trebuchet MS"/>
              <a:cs typeface="Trebuchet MS"/>
              <a:sym typeface="Symbol" charset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8" grpId="0" animBg="1"/>
      <p:bldP spid="39" grpId="0" animBg="1"/>
      <p:bldP spid="5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ent Arrow 10"/>
          <p:cNvSpPr/>
          <p:nvPr/>
        </p:nvSpPr>
        <p:spPr>
          <a:xfrm rot="16200000" flipV="1">
            <a:off x="5916821" y="1993161"/>
            <a:ext cx="690674" cy="662519"/>
          </a:xfrm>
          <a:prstGeom prst="bentArrow">
            <a:avLst/>
          </a:prstGeom>
          <a:solidFill>
            <a:srgbClr val="B1DDEB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05964" y="2307168"/>
            <a:ext cx="558000" cy="55668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217333"/>
            <a:ext cx="9144000" cy="3344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1954822" name="Object 6"/>
          <p:cNvGraphicFramePr>
            <a:graphicFrameLocks noChangeAspect="1"/>
          </p:cNvGraphicFramePr>
          <p:nvPr/>
        </p:nvGraphicFramePr>
        <p:xfrm>
          <a:off x="2948515" y="2206207"/>
          <a:ext cx="2982383" cy="860843"/>
        </p:xfrm>
        <a:graphic>
          <a:graphicData uri="http://schemas.openxmlformats.org/presentationml/2006/ole">
            <p:oleObj spid="_x0000_s2208770" name="Equation" r:id="rId3" imgW="1981200" imgH="571500" progId="Equation.DSMT4">
              <p:embed/>
            </p:oleObj>
          </a:graphicData>
        </a:graphic>
      </p:graphicFrame>
      <p:sp>
        <p:nvSpPr>
          <p:cNvPr id="51" name="Rectangle 50"/>
          <p:cNvSpPr/>
          <p:nvPr/>
        </p:nvSpPr>
        <p:spPr>
          <a:xfrm>
            <a:off x="381000" y="3581400"/>
            <a:ext cx="8382000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rgbClr val="D20202"/>
                </a:solidFill>
                <a:latin typeface="Trebuchet MS"/>
                <a:cs typeface="Trebuchet MS"/>
              </a:rPr>
              <a:t>Huge 20-years effort by experimentalists and theorists to reduce error on lowest-order hadronic part</a:t>
            </a:r>
          </a:p>
          <a:p>
            <a:pPr marL="87313" indent="274638">
              <a:spcBef>
                <a:spcPts val="1800"/>
              </a:spcBef>
              <a:buFont typeface="Arial"/>
              <a:buChar char="•"/>
            </a:pPr>
            <a:r>
              <a:rPr lang="en-US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Improved </a:t>
            </a:r>
            <a:r>
              <a:rPr lang="en-US" sz="1800" b="1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US" sz="1800" b="1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+</a:t>
            </a:r>
            <a:r>
              <a:rPr lang="en-US" sz="1800" b="1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US" sz="1800" b="1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</a:t>
            </a:r>
            <a:r>
              <a:rPr lang="en-US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cross section data 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from </a:t>
            </a:r>
            <a:r>
              <a:rPr lang="en-US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Novisibirsk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(Russia)</a:t>
            </a:r>
          </a:p>
          <a:p>
            <a:pPr marL="87313" indent="274638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More use of </a:t>
            </a:r>
            <a:r>
              <a:rPr lang="en-US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perturbative QCD</a:t>
            </a:r>
          </a:p>
          <a:p>
            <a:pPr marL="87313" indent="274638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Technique of “</a:t>
            </a:r>
            <a:r>
              <a:rPr lang="en-US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radiative return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” allows to use data from </a:t>
            </a:r>
            <a:r>
              <a:rPr lang="en-US" sz="18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and </a:t>
            </a:r>
            <a:r>
              <a:rPr lang="en-US" sz="1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B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factories</a:t>
            </a:r>
          </a:p>
          <a:p>
            <a:pPr marL="87313" indent="274638">
              <a:spcBef>
                <a:spcPts val="1200"/>
              </a:spcBef>
              <a:buFont typeface="Arial"/>
              <a:buChar char="•"/>
            </a:pPr>
            <a:r>
              <a:rPr lang="en-US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Isospin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symmetry allows us to also use </a:t>
            </a:r>
            <a:r>
              <a:rPr lang="en-US" sz="1800" b="1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  <a:r>
              <a:rPr lang="en-US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050" b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hadronic spectral functions</a:t>
            </a: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 flipH="1">
            <a:off x="3810000" y="990600"/>
            <a:ext cx="1600200" cy="173037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192" y="0"/>
              </a:cxn>
              <a:cxn ang="0">
                <a:pos x="384" y="192"/>
              </a:cxn>
              <a:cxn ang="0">
                <a:pos x="576" y="0"/>
              </a:cxn>
              <a:cxn ang="0">
                <a:pos x="768" y="192"/>
              </a:cxn>
              <a:cxn ang="0">
                <a:pos x="960" y="0"/>
              </a:cxn>
              <a:cxn ang="0">
                <a:pos x="1152" y="192"/>
              </a:cxn>
              <a:cxn ang="0">
                <a:pos x="1344" y="0"/>
              </a:cxn>
              <a:cxn ang="0">
                <a:pos x="1536" y="192"/>
              </a:cxn>
              <a:cxn ang="0">
                <a:pos x="1728" y="0"/>
              </a:cxn>
              <a:cxn ang="0">
                <a:pos x="1920" y="192"/>
              </a:cxn>
              <a:cxn ang="0">
                <a:pos x="2112" y="0"/>
              </a:cxn>
              <a:cxn ang="0">
                <a:pos x="2304" y="192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38100" cmpd="sng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 flipH="1">
            <a:off x="7347765" y="990600"/>
            <a:ext cx="1600200" cy="173037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192" y="0"/>
              </a:cxn>
              <a:cxn ang="0">
                <a:pos x="384" y="192"/>
              </a:cxn>
              <a:cxn ang="0">
                <a:pos x="576" y="0"/>
              </a:cxn>
              <a:cxn ang="0">
                <a:pos x="768" y="192"/>
              </a:cxn>
              <a:cxn ang="0">
                <a:pos x="960" y="0"/>
              </a:cxn>
              <a:cxn ang="0">
                <a:pos x="1152" y="192"/>
              </a:cxn>
              <a:cxn ang="0">
                <a:pos x="1344" y="0"/>
              </a:cxn>
              <a:cxn ang="0">
                <a:pos x="1536" y="192"/>
              </a:cxn>
              <a:cxn ang="0">
                <a:pos x="1728" y="0"/>
              </a:cxn>
              <a:cxn ang="0">
                <a:pos x="1920" y="192"/>
              </a:cxn>
              <a:cxn ang="0">
                <a:pos x="2112" y="0"/>
              </a:cxn>
              <a:cxn ang="0">
                <a:pos x="2304" y="192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38100" cmpd="sng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410200" y="152400"/>
            <a:ext cx="1981200" cy="18288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alpha val="69000"/>
                </a:schemeClr>
              </a:gs>
              <a:gs pos="43000">
                <a:srgbClr val="0096FF">
                  <a:alpha val="72000"/>
                </a:srgbClr>
              </a:gs>
              <a:gs pos="100000">
                <a:schemeClr val="tx1">
                  <a:lumMod val="95000"/>
                  <a:lumOff val="5000"/>
                  <a:alpha val="59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noFill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02000" sy="102000" algn="ctr" rotWithShape="0">
              <a:prstClr val="black">
                <a:alpha val="12000"/>
              </a:prstClr>
            </a:outerShdw>
          </a:effectLst>
          <a:scene3d>
            <a:camera prst="orthographicFront"/>
            <a:lightRig rig="flat" dir="t">
              <a:rot lat="0" lon="0" rev="18600000"/>
            </a:lightRig>
          </a:scene3d>
          <a:sp3d prstMaterial="powder">
            <a:bevelT w="2349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3" descr="re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402714"/>
            <a:ext cx="1348694" cy="137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0" y="384175"/>
            <a:ext cx="5999163" cy="58642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" name="Picture 3" descr="re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03238"/>
            <a:ext cx="5500688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4"/>
          <p:cNvSpPr>
            <a:spLocks noChangeShapeType="1"/>
          </p:cNvSpPr>
          <p:nvPr/>
        </p:nvSpPr>
        <p:spPr bwMode="auto">
          <a:xfrm flipV="1">
            <a:off x="3830638" y="585788"/>
            <a:ext cx="115887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AutoShape 7"/>
          <p:cNvSpPr>
            <a:spLocks/>
          </p:cNvSpPr>
          <p:nvPr/>
        </p:nvSpPr>
        <p:spPr bwMode="auto">
          <a:xfrm rot="16200000">
            <a:off x="3275013" y="1111250"/>
            <a:ext cx="211138" cy="1951037"/>
          </a:xfrm>
          <a:prstGeom prst="leftBrace">
            <a:avLst>
              <a:gd name="adj1" fmla="val 77005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989263" y="21844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0000"/>
                </a:solidFill>
              </a:rPr>
              <a:t>use QCD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096000" y="384175"/>
            <a:ext cx="2920035" cy="828676"/>
          </a:xfrm>
          <a:prstGeom prst="wedgeRoundRectCallout">
            <a:avLst>
              <a:gd name="adj1" fmla="val -20848"/>
              <a:gd name="adj2" fmla="val 4925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6202894" y="390526"/>
          <a:ext cx="2755900" cy="790575"/>
        </p:xfrm>
        <a:graphic>
          <a:graphicData uri="http://schemas.openxmlformats.org/presentationml/2006/ole">
            <p:oleObj spid="_x0000_s1205252" name="Equation" r:id="rId4" imgW="1905000" imgH="5461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21166" y="145362"/>
            <a:ext cx="289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Plot not fully up to date – for illustration only</a:t>
            </a:r>
            <a:endParaRPr lang="en-GB" sz="1000" i="1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0" y="384175"/>
            <a:ext cx="5999163" cy="58642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3" name="Picture 3" descr="re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03238"/>
            <a:ext cx="5500688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4"/>
          <p:cNvSpPr>
            <a:spLocks noChangeShapeType="1"/>
          </p:cNvSpPr>
          <p:nvPr/>
        </p:nvSpPr>
        <p:spPr bwMode="auto">
          <a:xfrm flipV="1">
            <a:off x="3830638" y="585788"/>
            <a:ext cx="115887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7" name="AutoShape 7"/>
          <p:cNvSpPr>
            <a:spLocks/>
          </p:cNvSpPr>
          <p:nvPr/>
        </p:nvSpPr>
        <p:spPr bwMode="auto">
          <a:xfrm rot="16200000">
            <a:off x="3275013" y="1111250"/>
            <a:ext cx="211138" cy="1951037"/>
          </a:xfrm>
          <a:prstGeom prst="leftBrace">
            <a:avLst>
              <a:gd name="adj1" fmla="val 77005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989263" y="21844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0000"/>
                </a:solidFill>
              </a:rPr>
              <a:t>use QCD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096000" y="384175"/>
            <a:ext cx="2920035" cy="828676"/>
          </a:xfrm>
          <a:prstGeom prst="wedgeRoundRectCallout">
            <a:avLst>
              <a:gd name="adj1" fmla="val -20848"/>
              <a:gd name="adj2" fmla="val 4925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6202894" y="390526"/>
          <a:ext cx="2755900" cy="790575"/>
        </p:xfrm>
        <a:graphic>
          <a:graphicData uri="http://schemas.openxmlformats.org/presentationml/2006/ole">
            <p:oleObj spid="_x0000_s1349634" name="Equation" r:id="rId4" imgW="1905000" imgH="546100" progId="Equation.DSMT4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63500" y="3302000"/>
            <a:ext cx="5884333" cy="286808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7584" y="3062799"/>
            <a:ext cx="5751513" cy="3261801"/>
          </a:xfrm>
          <a:prstGeom prst="rect">
            <a:avLst/>
          </a:prstGeom>
          <a:noFill/>
        </p:spPr>
        <p:txBody>
          <a:bodyPr wrap="square" tIns="720000" bIns="76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E12548"/>
                </a:solidFill>
                <a:latin typeface="Trebuchet MS"/>
                <a:cs typeface="Trebuchet MS"/>
              </a:rPr>
              <a:t>Due to the strongly decaying integration kernel, 73% of dispersion integral stems from </a:t>
            </a:r>
            <a:r>
              <a:rPr lang="en-US" b="1" dirty="0" err="1" smtClean="0">
                <a:solidFill>
                  <a:srgbClr val="E12548"/>
                </a:solidFill>
                <a:latin typeface="Symbol" charset="2"/>
                <a:cs typeface="Symbol" charset="2"/>
              </a:rPr>
              <a:t>p</a:t>
            </a:r>
            <a:r>
              <a:rPr lang="en-US" b="1" baseline="30000" dirty="0" err="1" smtClean="0">
                <a:solidFill>
                  <a:srgbClr val="E12548"/>
                </a:solidFill>
                <a:latin typeface="Trebuchet MS"/>
                <a:cs typeface="Trebuchet MS"/>
              </a:rPr>
              <a:t>+</a:t>
            </a:r>
            <a:r>
              <a:rPr lang="en-US" b="1" dirty="0" err="1" smtClean="0">
                <a:solidFill>
                  <a:srgbClr val="E12548"/>
                </a:solidFill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solidFill>
                  <a:srgbClr val="E12548"/>
                </a:solidFill>
                <a:latin typeface="Symbol" charset="2"/>
                <a:cs typeface="Symbol" charset="2"/>
              </a:rPr>
              <a:t>–</a:t>
            </a:r>
            <a:r>
              <a:rPr lang="en-US" dirty="0" smtClean="0">
                <a:solidFill>
                  <a:srgbClr val="E12548"/>
                </a:solidFill>
                <a:latin typeface="Trebuchet MS"/>
                <a:cs typeface="Trebuchet MS"/>
              </a:rPr>
              <a:t> channel, which must be obtained from experiment </a:t>
            </a:r>
            <a:endParaRPr lang="en-GB" b="1" baseline="30000" dirty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806" y="503238"/>
            <a:ext cx="842966" cy="2316162"/>
          </a:xfrm>
          <a:prstGeom prst="rect">
            <a:avLst/>
          </a:prstGeom>
          <a:noFill/>
          <a:ln w="38100" cap="flat" cmpd="sng" algn="ctr">
            <a:solidFill>
              <a:srgbClr val="E1254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968826" y="3180621"/>
            <a:ext cx="853997" cy="339373"/>
          </a:xfrm>
          <a:prstGeom prst="straightConnector1">
            <a:avLst/>
          </a:prstGeom>
          <a:ln>
            <a:solidFill>
              <a:srgbClr val="E125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21166" y="145362"/>
            <a:ext cx="289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Plot not fully up to date – for illustration only</a:t>
            </a:r>
            <a:endParaRPr lang="en-GB" sz="1000" i="1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0" y="384175"/>
            <a:ext cx="5999163" cy="58642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3" name="Picture 3" descr="re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03238"/>
            <a:ext cx="5500688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4"/>
          <p:cNvSpPr>
            <a:spLocks noChangeShapeType="1"/>
          </p:cNvSpPr>
          <p:nvPr/>
        </p:nvSpPr>
        <p:spPr bwMode="auto">
          <a:xfrm flipV="1">
            <a:off x="3830638" y="585788"/>
            <a:ext cx="115887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7" name="AutoShape 7"/>
          <p:cNvSpPr>
            <a:spLocks/>
          </p:cNvSpPr>
          <p:nvPr/>
        </p:nvSpPr>
        <p:spPr bwMode="auto">
          <a:xfrm rot="16200000">
            <a:off x="3275013" y="1111250"/>
            <a:ext cx="211138" cy="1951037"/>
          </a:xfrm>
          <a:prstGeom prst="leftBrace">
            <a:avLst>
              <a:gd name="adj1" fmla="val 77005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989263" y="21844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0000"/>
                </a:solidFill>
              </a:rPr>
              <a:t>use QCD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096000" y="384175"/>
            <a:ext cx="2920035" cy="828676"/>
          </a:xfrm>
          <a:prstGeom prst="wedgeRoundRectCallout">
            <a:avLst>
              <a:gd name="adj1" fmla="val -20848"/>
              <a:gd name="adj2" fmla="val 4925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500" y="3302000"/>
            <a:ext cx="5884333" cy="286808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6202894" y="390526"/>
          <a:ext cx="2755900" cy="790575"/>
        </p:xfrm>
        <a:graphic>
          <a:graphicData uri="http://schemas.openxmlformats.org/presentationml/2006/ole">
            <p:oleObj spid="_x0000_s1351682" name="Equation" r:id="rId4" imgW="1905000" imgH="546100" progId="Equation.DSMT4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3747716"/>
            <a:ext cx="5999163" cy="2119684"/>
          </a:xfrm>
          <a:prstGeom prst="rect">
            <a:avLst/>
          </a:prstGeom>
          <a:noFill/>
        </p:spPr>
        <p:txBody>
          <a:bodyPr wrap="square" tIns="46800" bIns="4680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rgbClr val="E12548"/>
                </a:solidFill>
                <a:latin typeface="Trebuchet MS"/>
                <a:cs typeface="Trebuchet MS"/>
              </a:rPr>
              <a:t>At low energy, the inclusive hadronic cross section is obtained by summing up to 26 exclusively measured final states, and by estimating unmeasured modes using </a:t>
            </a:r>
            <a:r>
              <a:rPr lang="en-US" dirty="0" err="1" smtClean="0">
                <a:solidFill>
                  <a:srgbClr val="E12548"/>
                </a:solidFill>
                <a:latin typeface="Trebuchet MS"/>
                <a:cs typeface="Trebuchet MS"/>
              </a:rPr>
              <a:t>isospin</a:t>
            </a:r>
            <a:r>
              <a:rPr lang="en-US" dirty="0" smtClean="0">
                <a:solidFill>
                  <a:srgbClr val="E12548"/>
                </a:solidFill>
                <a:latin typeface="Trebuchet MS"/>
                <a:cs typeface="Trebuchet MS"/>
              </a:rPr>
              <a:t> symmetry</a:t>
            </a:r>
            <a:endParaRPr lang="en-GB" b="1" baseline="30000" dirty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805" y="503238"/>
            <a:ext cx="1618195" cy="2316162"/>
          </a:xfrm>
          <a:prstGeom prst="rect">
            <a:avLst/>
          </a:prstGeom>
          <a:noFill/>
          <a:ln w="38100" cap="flat" cmpd="sng" algn="ctr">
            <a:solidFill>
              <a:srgbClr val="E1254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84515" y="3180621"/>
            <a:ext cx="853997" cy="339373"/>
          </a:xfrm>
          <a:prstGeom prst="straightConnector1">
            <a:avLst/>
          </a:prstGeom>
          <a:ln>
            <a:solidFill>
              <a:srgbClr val="E125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21166" y="145362"/>
            <a:ext cx="289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Plot not fully up to date – for illustration only</a:t>
            </a:r>
            <a:endParaRPr lang="en-GB" sz="1000" i="1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0" y="384175"/>
            <a:ext cx="5999163" cy="58642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3" name="Picture 3" descr="re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03238"/>
            <a:ext cx="5500688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4"/>
          <p:cNvSpPr>
            <a:spLocks noChangeShapeType="1"/>
          </p:cNvSpPr>
          <p:nvPr/>
        </p:nvSpPr>
        <p:spPr bwMode="auto">
          <a:xfrm flipV="1">
            <a:off x="3830638" y="585788"/>
            <a:ext cx="115887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7" name="AutoShape 7"/>
          <p:cNvSpPr>
            <a:spLocks/>
          </p:cNvSpPr>
          <p:nvPr/>
        </p:nvSpPr>
        <p:spPr bwMode="auto">
          <a:xfrm rot="16200000">
            <a:off x="3275013" y="1111250"/>
            <a:ext cx="211138" cy="1951037"/>
          </a:xfrm>
          <a:prstGeom prst="leftBrace">
            <a:avLst>
              <a:gd name="adj1" fmla="val 77005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989263" y="21844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0000"/>
                </a:solidFill>
              </a:rPr>
              <a:t>use QCD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500" y="3302000"/>
            <a:ext cx="5884333" cy="286808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ular Callout 8"/>
          <p:cNvSpPr/>
          <p:nvPr/>
        </p:nvSpPr>
        <p:spPr>
          <a:xfrm>
            <a:off x="6096000" y="384175"/>
            <a:ext cx="2920035" cy="828676"/>
          </a:xfrm>
          <a:prstGeom prst="wedgeRoundRectCallout">
            <a:avLst>
              <a:gd name="adj1" fmla="val -20848"/>
              <a:gd name="adj2" fmla="val 4925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6202894" y="390526"/>
          <a:ext cx="2755900" cy="790575"/>
        </p:xfrm>
        <a:graphic>
          <a:graphicData uri="http://schemas.openxmlformats.org/presentationml/2006/ole">
            <p:oleObj spid="_x0000_s1355778" name="Equation" r:id="rId4" imgW="1905000" imgH="546100" progId="Equation.DSMT4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887" y="3319953"/>
            <a:ext cx="5751513" cy="2818603"/>
          </a:xfrm>
          <a:prstGeom prst="rect">
            <a:avLst/>
          </a:prstGeom>
          <a:noFill/>
        </p:spPr>
        <p:txBody>
          <a:bodyPr wrap="square" tIns="720000" bIns="76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E12548"/>
                </a:solidFill>
                <a:latin typeface="Trebuchet MS"/>
                <a:cs typeface="Trebuchet MS"/>
              </a:rPr>
              <a:t>Perturbative QCD can be used away from the quark thresholds in the continuum region</a:t>
            </a:r>
            <a:endParaRPr lang="en-GB" b="1" baseline="30000" dirty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75427" y="503238"/>
            <a:ext cx="1937935" cy="2316162"/>
          </a:xfrm>
          <a:prstGeom prst="rect">
            <a:avLst/>
          </a:prstGeom>
          <a:noFill/>
          <a:ln w="38100" cap="flat" cmpd="sng" algn="ctr">
            <a:solidFill>
              <a:srgbClr val="E1254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3470566" y="3262742"/>
            <a:ext cx="1127719" cy="448851"/>
          </a:xfrm>
          <a:prstGeom prst="straightConnector1">
            <a:avLst/>
          </a:prstGeom>
          <a:ln>
            <a:solidFill>
              <a:srgbClr val="E125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4356101" y="2060575"/>
            <a:ext cx="1944687" cy="0"/>
          </a:xfrm>
          <a:prstGeom prst="line">
            <a:avLst/>
          </a:prstGeom>
          <a:noFill/>
          <a:ln w="19050">
            <a:solidFill>
              <a:srgbClr val="E12548"/>
            </a:solidFill>
            <a:round/>
            <a:headEnd/>
            <a:tailEnd type="triangle" w="lg" len="med"/>
          </a:ln>
          <a:effectLst>
            <a:outerShdw blurRad="12700" dist="38100" dir="2700000">
              <a:srgbClr val="000000">
                <a:alpha val="19000"/>
              </a:srgbClr>
            </a:outerShdw>
          </a:effectLst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300788" y="1676400"/>
            <a:ext cx="2592387" cy="8032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E12548"/>
            </a:solidFill>
            <a:miter lim="800000"/>
            <a:headEnd/>
            <a:tailEnd/>
          </a:ln>
          <a:effectLst>
            <a:outerShdw blurRad="165100" dist="38100" dir="2700000">
              <a:srgbClr val="000000">
                <a:alpha val="18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SzPct val="70000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Agreement between Data (BES) and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pQCD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(within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correlated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systematic errors)</a:t>
            </a:r>
            <a:endParaRPr lang="en-US" sz="1400" baseline="-25000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1166" y="145362"/>
            <a:ext cx="289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Plot not fully up to date – for illustration only</a:t>
            </a:r>
            <a:endParaRPr lang="en-GB" sz="1000" i="1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0" y="384175"/>
            <a:ext cx="5999163" cy="58642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3" name="Picture 3" descr="re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03238"/>
            <a:ext cx="5500688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4"/>
          <p:cNvSpPr>
            <a:spLocks noChangeShapeType="1"/>
          </p:cNvSpPr>
          <p:nvPr/>
        </p:nvSpPr>
        <p:spPr bwMode="auto">
          <a:xfrm flipV="1">
            <a:off x="3830638" y="585788"/>
            <a:ext cx="115887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7" name="AutoShape 7"/>
          <p:cNvSpPr>
            <a:spLocks/>
          </p:cNvSpPr>
          <p:nvPr/>
        </p:nvSpPr>
        <p:spPr bwMode="auto">
          <a:xfrm rot="16200000">
            <a:off x="3275013" y="1111250"/>
            <a:ext cx="211138" cy="1951037"/>
          </a:xfrm>
          <a:prstGeom prst="leftBrace">
            <a:avLst>
              <a:gd name="adj1" fmla="val 77005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989263" y="21844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0000"/>
                </a:solidFill>
              </a:rPr>
              <a:t>use QCD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500" y="3302000"/>
            <a:ext cx="5884333" cy="286808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ular Callout 8"/>
          <p:cNvSpPr/>
          <p:nvPr/>
        </p:nvSpPr>
        <p:spPr>
          <a:xfrm>
            <a:off x="6096000" y="384175"/>
            <a:ext cx="2920035" cy="828676"/>
          </a:xfrm>
          <a:prstGeom prst="wedgeRoundRectCallout">
            <a:avLst>
              <a:gd name="adj1" fmla="val -20848"/>
              <a:gd name="adj2" fmla="val 4925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6202894" y="390526"/>
          <a:ext cx="2755900" cy="790575"/>
        </p:xfrm>
        <a:graphic>
          <a:graphicData uri="http://schemas.openxmlformats.org/presentationml/2006/ole">
            <p:oleObj spid="_x0000_s1358850" name="Equation" r:id="rId4" imgW="1905000" imgH="546100" progId="Equation.DSMT4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2400" y="3319953"/>
            <a:ext cx="5562600" cy="2375405"/>
          </a:xfrm>
          <a:prstGeom prst="rect">
            <a:avLst/>
          </a:prstGeom>
          <a:noFill/>
        </p:spPr>
        <p:txBody>
          <a:bodyPr wrap="square" tIns="720000" bIns="76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E12548"/>
                </a:solidFill>
                <a:latin typeface="Trebuchet MS"/>
                <a:cs typeface="Trebuchet MS"/>
              </a:rPr>
              <a:t>Experimental data must be used in the charm anti-charm resonance region</a:t>
            </a:r>
            <a:endParaRPr lang="en-GB" b="1" baseline="30000" dirty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2415" y="503238"/>
            <a:ext cx="1412585" cy="2316162"/>
          </a:xfrm>
          <a:prstGeom prst="rect">
            <a:avLst/>
          </a:prstGeom>
          <a:noFill/>
          <a:ln w="38100" cap="flat" cmpd="sng" algn="ctr">
            <a:solidFill>
              <a:srgbClr val="E1254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003966" y="3178194"/>
            <a:ext cx="1127721" cy="617948"/>
          </a:xfrm>
          <a:prstGeom prst="straightConnector1">
            <a:avLst/>
          </a:prstGeom>
          <a:ln>
            <a:solidFill>
              <a:srgbClr val="E125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21166" y="145362"/>
            <a:ext cx="289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Plot not fully up to date – for illustration only</a:t>
            </a:r>
            <a:endParaRPr lang="en-GB" sz="1000" i="1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0" y="384175"/>
            <a:ext cx="5999163" cy="58642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3" name="Picture 3" descr="re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03238"/>
            <a:ext cx="5500688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4"/>
          <p:cNvSpPr>
            <a:spLocks noChangeShapeType="1"/>
          </p:cNvSpPr>
          <p:nvPr/>
        </p:nvSpPr>
        <p:spPr bwMode="auto">
          <a:xfrm flipV="1">
            <a:off x="3830638" y="585788"/>
            <a:ext cx="115887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7" name="AutoShape 7"/>
          <p:cNvSpPr>
            <a:spLocks/>
          </p:cNvSpPr>
          <p:nvPr/>
        </p:nvSpPr>
        <p:spPr bwMode="auto">
          <a:xfrm rot="16200000">
            <a:off x="3275013" y="1111250"/>
            <a:ext cx="211138" cy="1951037"/>
          </a:xfrm>
          <a:prstGeom prst="leftBrace">
            <a:avLst>
              <a:gd name="adj1" fmla="val 77005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989263" y="218440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0000"/>
                </a:solidFill>
              </a:rPr>
              <a:t>use QCD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096000" y="384175"/>
            <a:ext cx="2920035" cy="828676"/>
          </a:xfrm>
          <a:prstGeom prst="wedgeRoundRectCallout">
            <a:avLst>
              <a:gd name="adj1" fmla="val -20848"/>
              <a:gd name="adj2" fmla="val 4925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177800" dist="38100" dir="27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6202894" y="390526"/>
          <a:ext cx="2755900" cy="790575"/>
        </p:xfrm>
        <a:graphic>
          <a:graphicData uri="http://schemas.openxmlformats.org/presentationml/2006/ole">
            <p:oleObj spid="_x0000_s1357826" name="Equation" r:id="rId4" imgW="1905000" imgH="546100" progId="Equation.DSMT4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105833" y="476250"/>
            <a:ext cx="5831418" cy="2571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03225"/>
            <a:ext cx="5181600" cy="2375405"/>
          </a:xfrm>
          <a:prstGeom prst="rect">
            <a:avLst/>
          </a:prstGeom>
          <a:noFill/>
        </p:spPr>
        <p:txBody>
          <a:bodyPr wrap="square" tIns="720000" bIns="7668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E12548"/>
                </a:solidFill>
                <a:latin typeface="Trebuchet MS"/>
                <a:cs typeface="Trebuchet MS"/>
              </a:rPr>
              <a:t>Perturbative QCD can be used beyond the charm</a:t>
            </a:r>
            <a:endParaRPr lang="en-GB" b="1" baseline="30000" dirty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7805" y="3357728"/>
            <a:ext cx="5024958" cy="2316162"/>
          </a:xfrm>
          <a:prstGeom prst="rect">
            <a:avLst/>
          </a:prstGeom>
          <a:noFill/>
          <a:ln w="38100" cap="flat" cmpd="sng" algn="ctr">
            <a:solidFill>
              <a:srgbClr val="E1254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1617663" y="2547936"/>
            <a:ext cx="1031873" cy="304801"/>
          </a:xfrm>
          <a:prstGeom prst="straightConnector1">
            <a:avLst/>
          </a:prstGeom>
          <a:ln>
            <a:solidFill>
              <a:srgbClr val="E125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15888" y="3587750"/>
            <a:ext cx="9906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127000" dist="38100" dir="2700000">
              <a:srgbClr val="000000">
                <a:alpha val="19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E12548"/>
                </a:solidFill>
              </a:rPr>
              <a:t>use 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1166" y="145362"/>
            <a:ext cx="2894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Plot not fully up to date – for illustration only</a:t>
            </a:r>
            <a:endParaRPr lang="en-GB" sz="1000" i="1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1066800"/>
            <a:ext cx="86106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066800"/>
            <a:ext cx="7294766" cy="518160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®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π</a:t>
            </a:r>
            <a:r>
              <a:rPr lang="en-US" sz="28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π</a:t>
            </a:r>
            <a:r>
              <a:rPr lang="en-US" sz="11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(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)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Cross Section — 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BABAR’s tour de force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0766" y="4888468"/>
            <a:ext cx="1664434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>
            <a:spAutoFit/>
          </a:bodyPr>
          <a:lstStyle/>
          <a:p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1800" baseline="30000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1800" baseline="300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1800" i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18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®</a:t>
            </a:r>
            <a:r>
              <a:rPr lang="en-US" sz="18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π</a:t>
            </a:r>
            <a:r>
              <a:rPr lang="en-US" sz="1800" baseline="30000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π</a:t>
            </a:r>
            <a:r>
              <a:rPr lang="en-US" sz="900" i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1800" baseline="300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18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(</a:t>
            </a:r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g</a:t>
            </a:r>
            <a:r>
              <a:rPr lang="en-US" sz="18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)</a:t>
            </a:r>
            <a:endParaRPr lang="en-GB" sz="1800" dirty="0">
              <a:solidFill>
                <a:srgbClr val="18579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6987" y="1981200"/>
            <a:ext cx="1652712" cy="3231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tIns="0">
            <a:spAutoFit/>
          </a:bodyPr>
          <a:lstStyle/>
          <a:p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1800" baseline="30000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1800" baseline="300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1800" i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18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®</a:t>
            </a:r>
            <a:r>
              <a:rPr lang="en-US" sz="18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m</a:t>
            </a:r>
            <a:r>
              <a:rPr lang="en-US" sz="1800" baseline="30000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m</a:t>
            </a:r>
            <a:r>
              <a:rPr lang="en-US" sz="900" i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1800" baseline="300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18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(</a:t>
            </a:r>
            <a:r>
              <a:rPr lang="en-US" sz="1800" i="1" dirty="0" err="1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g</a:t>
            </a:r>
            <a:r>
              <a:rPr lang="en-US" sz="18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)</a:t>
            </a:r>
            <a:endParaRPr lang="en-GB" sz="1800" dirty="0">
              <a:solidFill>
                <a:srgbClr val="18579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9667" y="851356"/>
            <a:ext cx="1780116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BABAR, PRL 103, 231801 (2009)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0766" y="4267200"/>
            <a:ext cx="215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Systematic uncertainty: 0.5—1.4% 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9366" y="2569634"/>
            <a:ext cx="3122083" cy="1536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408566" y="2740223"/>
            <a:ext cx="707120" cy="307777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r</a:t>
            </a:r>
            <a:r>
              <a:rPr lang="en-US" sz="14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(770)</a:t>
            </a:r>
            <a:endParaRPr lang="en-GB" sz="1400" dirty="0">
              <a:solidFill>
                <a:srgbClr val="18579B"/>
              </a:solidFill>
              <a:latin typeface="Trebuchet MS"/>
              <a:cs typeface="Trebuchet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70566" y="3426023"/>
            <a:ext cx="801271" cy="307777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r</a:t>
            </a:r>
            <a:r>
              <a:rPr lang="en-US" sz="14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(1450)</a:t>
            </a:r>
            <a:endParaRPr lang="en-GB" sz="1400" dirty="0">
              <a:solidFill>
                <a:srgbClr val="18579B"/>
              </a:solidFill>
              <a:latin typeface="Trebuchet MS"/>
              <a:cs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4966" y="3807023"/>
            <a:ext cx="801271" cy="307777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r</a:t>
            </a:r>
            <a:r>
              <a:rPr lang="en-US" sz="14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(1700)</a:t>
            </a:r>
            <a:endParaRPr lang="en-GB" sz="1400" dirty="0">
              <a:solidFill>
                <a:srgbClr val="18579B"/>
              </a:solidFill>
              <a:latin typeface="Trebuchet MS"/>
              <a:cs typeface="Trebuchet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75566" y="4080932"/>
            <a:ext cx="1390124" cy="307777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new </a:t>
            </a:r>
            <a:r>
              <a:rPr lang="en-US" sz="1400" i="1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r</a:t>
            </a:r>
            <a:r>
              <a:rPr lang="en-US" sz="1400" dirty="0" smtClean="0">
                <a:solidFill>
                  <a:srgbClr val="18579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(~2300) ?</a:t>
            </a:r>
            <a:endParaRPr lang="en-GB" sz="1400" dirty="0">
              <a:solidFill>
                <a:srgbClr val="18579B"/>
              </a:solidFill>
              <a:latin typeface="Trebuchet MS"/>
              <a:cs typeface="Trebuchet MS"/>
            </a:endParaRPr>
          </a:p>
        </p:txBody>
      </p:sp>
      <p:pic>
        <p:nvPicPr>
          <p:cNvPr id="14" name="Picture 27" descr="isr_hadrons.pic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14995" y="2804010"/>
            <a:ext cx="1311471" cy="10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5313566" y="2590800"/>
            <a:ext cx="2451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200" dirty="0" smtClean="0">
                <a:solidFill>
                  <a:srgbClr val="CC0000"/>
                </a:solidFill>
                <a:latin typeface="Trebuchet MS"/>
                <a:cs typeface="Trebuchet MS"/>
              </a:rPr>
              <a:t>Hard </a:t>
            </a:r>
            <a:r>
              <a:rPr lang="en-US" sz="1200" i="1" dirty="0" err="1" smtClean="0">
                <a:solidFill>
                  <a:srgbClr val="CC0000"/>
                </a:solidFill>
                <a:latin typeface="Symbol" charset="2"/>
                <a:cs typeface="Symbol" charset="2"/>
              </a:rPr>
              <a:t>g</a:t>
            </a:r>
            <a:r>
              <a:rPr lang="en-US" sz="1200" dirty="0" smtClean="0">
                <a:solidFill>
                  <a:srgbClr val="CC0000"/>
                </a:solidFill>
                <a:latin typeface="Trebuchet MS"/>
                <a:cs typeface="Trebuchet MS"/>
              </a:rPr>
              <a:t> radiated </a:t>
            </a:r>
            <a:r>
              <a:rPr lang="en-US" sz="1200" dirty="0">
                <a:solidFill>
                  <a:srgbClr val="CC0000"/>
                </a:solidFill>
                <a:latin typeface="Trebuchet MS"/>
                <a:cs typeface="Trebuchet MS"/>
              </a:rPr>
              <a:t>in initial state</a:t>
            </a:r>
          </a:p>
        </p:txBody>
      </p:sp>
      <p:sp>
        <p:nvSpPr>
          <p:cNvPr id="18" name="TextBox 34"/>
          <p:cNvSpPr txBox="1">
            <a:spLocks noChangeArrowheads="1"/>
          </p:cNvSpPr>
          <p:nvPr/>
        </p:nvSpPr>
        <p:spPr bwMode="auto">
          <a:xfrm>
            <a:off x="6926466" y="3011269"/>
            <a:ext cx="11350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CC0000"/>
                </a:solidFill>
                <a:latin typeface="Trebuchet MS"/>
                <a:cs typeface="Trebuchet MS"/>
              </a:rPr>
              <a:t>Virtual </a:t>
            </a:r>
            <a:r>
              <a:rPr lang="en-US" sz="1200" dirty="0">
                <a:solidFill>
                  <a:srgbClr val="CC0000"/>
                </a:solidFill>
                <a:latin typeface="Trebuchet MS"/>
                <a:cs typeface="Trebuchet MS"/>
              </a:rPr>
              <a:t>photon </a:t>
            </a:r>
            <a:r>
              <a:rPr lang="en-US" sz="1200" i="1" dirty="0" err="1">
                <a:solidFill>
                  <a:srgbClr val="CC0000"/>
                </a:solidFill>
                <a:latin typeface="Symbol" charset="2"/>
                <a:cs typeface="Symbol" charset="2"/>
              </a:rPr>
              <a:t>g</a:t>
            </a:r>
            <a:r>
              <a:rPr lang="en-US" sz="1200" baseline="30000" dirty="0">
                <a:solidFill>
                  <a:srgbClr val="CC0000"/>
                </a:solidFill>
                <a:latin typeface="Trebuchet MS"/>
                <a:cs typeface="Trebuchet MS"/>
              </a:rPr>
              <a:t>*</a:t>
            </a:r>
            <a:r>
              <a:rPr lang="en-US" sz="1200" dirty="0" smtClean="0">
                <a:solidFill>
                  <a:srgbClr val="CC0000"/>
                </a:solidFill>
                <a:latin typeface="Trebuchet MS"/>
                <a:cs typeface="Trebuchet MS"/>
              </a:rPr>
              <a:t> with </a:t>
            </a:r>
            <a:r>
              <a:rPr lang="en-US" sz="1200" i="1" dirty="0" smtClean="0">
                <a:solidFill>
                  <a:srgbClr val="CC0000"/>
                </a:solidFill>
                <a:latin typeface="Trebuchet MS"/>
                <a:cs typeface="Trebuchet MS"/>
              </a:rPr>
              <a:t>M</a:t>
            </a:r>
            <a:r>
              <a:rPr lang="en-US" sz="1200" i="1" baseline="-25000" dirty="0" smtClean="0">
                <a:solidFill>
                  <a:srgbClr val="CC0000"/>
                </a:solidFill>
                <a:latin typeface="Symbol" charset="2"/>
                <a:cs typeface="Symbol" charset="2"/>
              </a:rPr>
              <a:t>g</a:t>
            </a:r>
            <a:r>
              <a:rPr lang="en-US" sz="1200" baseline="-25000" dirty="0">
                <a:solidFill>
                  <a:srgbClr val="CC0000"/>
                </a:solidFill>
                <a:latin typeface="Trebuchet MS"/>
                <a:cs typeface="Trebuchet MS"/>
              </a:rPr>
              <a:t>*</a:t>
            </a:r>
            <a:r>
              <a:rPr lang="en-US" sz="1200" dirty="0">
                <a:solidFill>
                  <a:srgbClr val="CC0000"/>
                </a:solidFill>
                <a:latin typeface="Trebuchet MS"/>
                <a:cs typeface="Trebuchet MS"/>
              </a:rPr>
              <a:t>&lt; </a:t>
            </a:r>
            <a:r>
              <a:rPr lang="en-US" sz="1200" i="1" dirty="0" err="1">
                <a:solidFill>
                  <a:srgbClr val="CC0000"/>
                </a:solidFill>
                <a:latin typeface="Trebuchet MS"/>
                <a:cs typeface="Trebuchet MS"/>
              </a:rPr>
              <a:t>s</a:t>
            </a:r>
            <a:endParaRPr lang="en-US" sz="1200" i="1" dirty="0">
              <a:solidFill>
                <a:srgbClr val="CC0000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2350" y="2119699"/>
            <a:ext cx="12897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GB" sz="14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µµ</a:t>
            </a:r>
            <a:r>
              <a:rPr lang="en-GB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 [GeV/c</a:t>
            </a:r>
            <a:r>
              <a:rPr lang="en-GB" sz="14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2</a:t>
            </a:r>
            <a:r>
              <a:rPr lang="en-GB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]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64166"/>
            <a:ext cx="8763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Minimal SM: </a:t>
            </a:r>
            <a:r>
              <a:rPr lang="en-US" sz="1800" i="1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m</a:t>
            </a:r>
            <a:r>
              <a:rPr lang="en-US" sz="1800" i="1" baseline="-250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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= 0 </a:t>
            </a:r>
            <a:r>
              <a:rPr lang="en-US" sz="1800" dirty="0" err="1" smtClean="0">
                <a:solidFill>
                  <a:srgbClr val="262626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 strictly zero transitions between lepton </a:t>
            </a:r>
            <a:r>
              <a:rPr lang="en-US" sz="18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flavours</a:t>
            </a:r>
            <a:endParaRPr lang="en-US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  <a:p>
            <a:pPr lvl="0">
              <a:spcBef>
                <a:spcPts val="1200"/>
              </a:spcBef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SM extension to  </a:t>
            </a:r>
            <a:r>
              <a:rPr lang="en-US" sz="1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800" i="1" baseline="-25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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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0 </a:t>
            </a: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 unobservable tiny LFV rates predicted (GIM)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Mu-to-</a:t>
            </a:r>
            <a:r>
              <a:rPr lang="en-US" sz="36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Flavour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Violation</a:t>
            </a: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1131888" y="3522367"/>
            <a:ext cx="1398588" cy="63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Line 57"/>
          <p:cNvSpPr>
            <a:spLocks noChangeShapeType="1"/>
          </p:cNvSpPr>
          <p:nvPr/>
        </p:nvSpPr>
        <p:spPr bwMode="auto">
          <a:xfrm>
            <a:off x="2536826" y="3520779"/>
            <a:ext cx="1401762" cy="0"/>
          </a:xfrm>
          <a:prstGeom prst="line">
            <a:avLst/>
          </a:prstGeom>
          <a:noFill/>
          <a:ln w="19050">
            <a:solidFill>
              <a:srgbClr val="D20202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1" name="Object 38"/>
          <p:cNvGraphicFramePr>
            <a:graphicFrameLocks noChangeAspect="1"/>
          </p:cNvGraphicFramePr>
          <p:nvPr/>
        </p:nvGraphicFramePr>
        <p:xfrm>
          <a:off x="1165226" y="3554117"/>
          <a:ext cx="263525" cy="296862"/>
        </p:xfrm>
        <a:graphic>
          <a:graphicData uri="http://schemas.openxmlformats.org/presentationml/2006/ole">
            <p:oleObj spid="_x0000_s1723394" name="Equation" r:id="rId3" imgW="203040" imgH="228600" progId="Equation.DSMT4">
              <p:embed/>
            </p:oleObj>
          </a:graphicData>
        </a:graphic>
      </p:graphicFrame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1347788" y="3528717"/>
            <a:ext cx="2889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Line 41"/>
          <p:cNvSpPr>
            <a:spLocks noChangeShapeType="1"/>
          </p:cNvSpPr>
          <p:nvPr/>
        </p:nvSpPr>
        <p:spPr bwMode="auto">
          <a:xfrm>
            <a:off x="1995488" y="3528717"/>
            <a:ext cx="288925" cy="0"/>
          </a:xfrm>
          <a:prstGeom prst="line">
            <a:avLst/>
          </a:prstGeom>
          <a:noFill/>
          <a:ln w="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Line 42"/>
          <p:cNvSpPr>
            <a:spLocks noChangeShapeType="1"/>
          </p:cNvSpPr>
          <p:nvPr/>
        </p:nvSpPr>
        <p:spPr bwMode="auto">
          <a:xfrm>
            <a:off x="2643188" y="3528717"/>
            <a:ext cx="288925" cy="0"/>
          </a:xfrm>
          <a:prstGeom prst="line">
            <a:avLst/>
          </a:prstGeom>
          <a:noFill/>
          <a:ln w="0">
            <a:solidFill>
              <a:srgbClr val="D20202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Line 43"/>
          <p:cNvSpPr>
            <a:spLocks noChangeShapeType="1"/>
          </p:cNvSpPr>
          <p:nvPr/>
        </p:nvSpPr>
        <p:spPr bwMode="auto">
          <a:xfrm>
            <a:off x="3292476" y="3528717"/>
            <a:ext cx="288925" cy="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6" name="Object 44"/>
          <p:cNvGraphicFramePr>
            <a:graphicFrameLocks noChangeAspect="1"/>
          </p:cNvGraphicFramePr>
          <p:nvPr/>
        </p:nvGraphicFramePr>
        <p:xfrm>
          <a:off x="3795713" y="3557292"/>
          <a:ext cx="247650" cy="263525"/>
        </p:xfrm>
        <a:graphic>
          <a:graphicData uri="http://schemas.openxmlformats.org/presentationml/2006/ole">
            <p:oleObj spid="_x0000_s1723395" name="Equation" r:id="rId4" imgW="190440" imgH="203040" progId="Equation.DSMT4">
              <p:embed/>
            </p:oleObj>
          </a:graphicData>
        </a:graphic>
      </p:graphicFrame>
      <p:graphicFrame>
        <p:nvGraphicFramePr>
          <p:cNvPr id="17" name="Object 45"/>
          <p:cNvGraphicFramePr>
            <a:graphicFrameLocks noChangeAspect="1"/>
          </p:cNvGraphicFramePr>
          <p:nvPr/>
        </p:nvGraphicFramePr>
        <p:xfrm>
          <a:off x="2143126" y="3536654"/>
          <a:ext cx="247650" cy="312738"/>
        </p:xfrm>
        <a:graphic>
          <a:graphicData uri="http://schemas.openxmlformats.org/presentationml/2006/ole">
            <p:oleObj spid="_x0000_s1723396" name="Equation" r:id="rId5" imgW="190440" imgH="241200" progId="Equation.DSMT4">
              <p:embed/>
            </p:oleObj>
          </a:graphicData>
        </a:graphic>
      </p:graphicFrame>
      <p:graphicFrame>
        <p:nvGraphicFramePr>
          <p:cNvPr id="18" name="Object 46"/>
          <p:cNvGraphicFramePr>
            <a:graphicFrameLocks noChangeAspect="1"/>
          </p:cNvGraphicFramePr>
          <p:nvPr/>
        </p:nvGraphicFramePr>
        <p:xfrm>
          <a:off x="2787651" y="3536654"/>
          <a:ext cx="230187" cy="296863"/>
        </p:xfrm>
        <a:graphic>
          <a:graphicData uri="http://schemas.openxmlformats.org/presentationml/2006/ole">
            <p:oleObj spid="_x0000_s1723397" name="Equation" r:id="rId6" imgW="177480" imgH="228600" progId="Equation.DSMT4">
              <p:embed/>
            </p:oleObj>
          </a:graphicData>
        </a:graphic>
      </p:graphicFrame>
      <p:graphicFrame>
        <p:nvGraphicFramePr>
          <p:cNvPr id="19" name="Object 47"/>
          <p:cNvGraphicFramePr>
            <a:graphicFrameLocks noChangeAspect="1"/>
          </p:cNvGraphicFramePr>
          <p:nvPr/>
        </p:nvGraphicFramePr>
        <p:xfrm>
          <a:off x="2406651" y="3390604"/>
          <a:ext cx="265112" cy="261938"/>
        </p:xfrm>
        <a:graphic>
          <a:graphicData uri="http://schemas.openxmlformats.org/presentationml/2006/ole">
            <p:oleObj spid="_x0000_s1723398" name="Equation" r:id="rId7" imgW="126720" imgH="126720" progId="Equation.DSMT4">
              <p:embed/>
            </p:oleObj>
          </a:graphicData>
        </a:graphic>
      </p:graphicFrame>
      <p:sp>
        <p:nvSpPr>
          <p:cNvPr id="20" name="Arc 49"/>
          <p:cNvSpPr>
            <a:spLocks/>
          </p:cNvSpPr>
          <p:nvPr/>
        </p:nvSpPr>
        <p:spPr bwMode="auto">
          <a:xfrm rot="16200000">
            <a:off x="1929607" y="2953248"/>
            <a:ext cx="563562" cy="5778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" name="Arc 51"/>
          <p:cNvSpPr>
            <a:spLocks/>
          </p:cNvSpPr>
          <p:nvPr/>
        </p:nvSpPr>
        <p:spPr bwMode="auto">
          <a:xfrm rot="5400000" flipH="1">
            <a:off x="2505869" y="2954836"/>
            <a:ext cx="561975" cy="5730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Freeform 52"/>
          <p:cNvSpPr>
            <a:spLocks/>
          </p:cNvSpPr>
          <p:nvPr/>
        </p:nvSpPr>
        <p:spPr bwMode="auto">
          <a:xfrm rot="19573028" flipH="1">
            <a:off x="2400301" y="2600029"/>
            <a:ext cx="1004887" cy="6985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192" y="0"/>
              </a:cxn>
              <a:cxn ang="0">
                <a:pos x="384" y="192"/>
              </a:cxn>
              <a:cxn ang="0">
                <a:pos x="576" y="0"/>
              </a:cxn>
              <a:cxn ang="0">
                <a:pos x="768" y="192"/>
              </a:cxn>
              <a:cxn ang="0">
                <a:pos x="960" y="0"/>
              </a:cxn>
              <a:cxn ang="0">
                <a:pos x="1152" y="192"/>
              </a:cxn>
              <a:cxn ang="0">
                <a:pos x="1344" y="0"/>
              </a:cxn>
              <a:cxn ang="0">
                <a:pos x="1536" y="192"/>
              </a:cxn>
              <a:cxn ang="0">
                <a:pos x="1728" y="0"/>
              </a:cxn>
              <a:cxn ang="0">
                <a:pos x="1920" y="192"/>
              </a:cxn>
              <a:cxn ang="0">
                <a:pos x="2112" y="0"/>
              </a:cxn>
              <a:cxn ang="0">
                <a:pos x="2304" y="192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9050" cmpd="sng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Oval 53"/>
          <p:cNvSpPr>
            <a:spLocks noChangeArrowheads="1"/>
          </p:cNvSpPr>
          <p:nvPr/>
        </p:nvSpPr>
        <p:spPr bwMode="auto">
          <a:xfrm>
            <a:off x="2465388" y="2927054"/>
            <a:ext cx="71438" cy="71438"/>
          </a:xfrm>
          <a:prstGeom prst="ellipse">
            <a:avLst/>
          </a:prstGeom>
          <a:solidFill>
            <a:srgbClr val="D20202"/>
          </a:solidFill>
          <a:ln w="3175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3217863" y="2490492"/>
          <a:ext cx="165100" cy="214312"/>
        </p:xfrm>
        <a:graphic>
          <a:graphicData uri="http://schemas.openxmlformats.org/presentationml/2006/ole">
            <p:oleObj spid="_x0000_s1723399" name="Equation" r:id="rId8" imgW="126720" imgH="164880" progId="Equation.DSMT4">
              <p:embed/>
            </p:oleObj>
          </a:graphicData>
        </a:graphic>
      </p:graphicFrame>
      <p:graphicFrame>
        <p:nvGraphicFramePr>
          <p:cNvPr id="25" name="Object 58"/>
          <p:cNvGraphicFramePr>
            <a:graphicFrameLocks noChangeAspect="1"/>
          </p:cNvGraphicFramePr>
          <p:nvPr/>
        </p:nvGraphicFramePr>
        <p:xfrm>
          <a:off x="1935163" y="2784179"/>
          <a:ext cx="346075" cy="247650"/>
        </p:xfrm>
        <a:graphic>
          <a:graphicData uri="http://schemas.openxmlformats.org/presentationml/2006/ole">
            <p:oleObj spid="_x0000_s1723400" name="Equation" r:id="rId9" imgW="266400" imgH="190440" progId="Equation.DSMT4">
              <p:embed/>
            </p:oleObj>
          </a:graphicData>
        </a:graphic>
      </p:graphicFrame>
      <p:sp>
        <p:nvSpPr>
          <p:cNvPr id="26" name="Oval 55"/>
          <p:cNvSpPr>
            <a:spLocks noChangeArrowheads="1"/>
          </p:cNvSpPr>
          <p:nvPr/>
        </p:nvSpPr>
        <p:spPr bwMode="auto">
          <a:xfrm>
            <a:off x="3035301" y="3490617"/>
            <a:ext cx="71437" cy="71437"/>
          </a:xfrm>
          <a:prstGeom prst="ellipse">
            <a:avLst/>
          </a:prstGeom>
          <a:solidFill>
            <a:srgbClr val="D20202"/>
          </a:solidFill>
          <a:ln w="19050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Oval 54"/>
          <p:cNvSpPr>
            <a:spLocks noChangeArrowheads="1"/>
          </p:cNvSpPr>
          <p:nvPr/>
        </p:nvSpPr>
        <p:spPr bwMode="auto">
          <a:xfrm>
            <a:off x="1885951" y="3487442"/>
            <a:ext cx="71437" cy="71437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8" name="Rectangle 87"/>
          <p:cNvSpPr>
            <a:spLocks noChangeArrowheads="1"/>
          </p:cNvSpPr>
          <p:nvPr/>
        </p:nvSpPr>
        <p:spPr bwMode="auto">
          <a:xfrm>
            <a:off x="1163638" y="2295229"/>
            <a:ext cx="792163" cy="307975"/>
          </a:xfrm>
          <a:prstGeom prst="rect">
            <a:avLst/>
          </a:prstGeom>
          <a:solidFill>
            <a:srgbClr val="BDFF03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/>
              <a:t>SM</a:t>
            </a:r>
          </a:p>
        </p:txBody>
      </p:sp>
      <p:sp>
        <p:nvSpPr>
          <p:cNvPr id="61" name="Rectangle 60"/>
          <p:cNvSpPr/>
          <p:nvPr/>
        </p:nvSpPr>
        <p:spPr>
          <a:xfrm rot="16200000">
            <a:off x="-877497" y="3634691"/>
            <a:ext cx="2955925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 defTabSz="914400">
              <a:spcBef>
                <a:spcPct val="50000"/>
              </a:spcBef>
            </a:pPr>
            <a:r>
              <a:rPr lang="en-US" sz="1200" dirty="0" err="1" smtClean="0">
                <a:solidFill>
                  <a:schemeClr val="bg1"/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Flavour</a:t>
            </a:r>
            <a:r>
              <a:rPr lang="en-US" sz="1200" dirty="0" smtClean="0">
                <a:solidFill>
                  <a:schemeClr val="bg1"/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 Changing Neutral Current</a:t>
            </a:r>
            <a:endParaRPr lang="en-US" sz="1200" dirty="0">
              <a:solidFill>
                <a:schemeClr val="bg1"/>
              </a:solidFill>
              <a:latin typeface="Trebuchet MS"/>
              <a:ea typeface="Arial" charset="0"/>
              <a:cs typeface="Trebuchet MS"/>
              <a:sym typeface="Symbol" charset="2"/>
            </a:endParaRPr>
          </a:p>
        </p:txBody>
      </p:sp>
      <p:graphicFrame>
        <p:nvGraphicFramePr>
          <p:cNvPr id="1491990" name="Object 22"/>
          <p:cNvGraphicFramePr>
            <a:graphicFrameLocks noChangeAspect="1"/>
          </p:cNvGraphicFramePr>
          <p:nvPr/>
        </p:nvGraphicFramePr>
        <p:xfrm>
          <a:off x="1003302" y="3915535"/>
          <a:ext cx="3349625" cy="1365250"/>
        </p:xfrm>
        <a:graphic>
          <a:graphicData uri="http://schemas.openxmlformats.org/presentationml/2006/ole">
            <p:oleObj spid="_x0000_s1723401" name="Equation" r:id="rId10" imgW="2590800" imgH="1054100" progId="Equation.DSMT4">
              <p:embed/>
            </p:oleObj>
          </a:graphicData>
        </a:graphic>
      </p:graphicFrame>
      <p:grpSp>
        <p:nvGrpSpPr>
          <p:cNvPr id="2" name="Group 67"/>
          <p:cNvGrpSpPr/>
          <p:nvPr/>
        </p:nvGrpSpPr>
        <p:grpSpPr>
          <a:xfrm>
            <a:off x="4876799" y="2295229"/>
            <a:ext cx="3931182" cy="3038771"/>
            <a:chOff x="4876799" y="2295229"/>
            <a:chExt cx="3931182" cy="3038771"/>
          </a:xfrm>
        </p:grpSpPr>
        <p:sp>
          <p:nvSpPr>
            <p:cNvPr id="62" name="Rectangle 88"/>
            <p:cNvSpPr>
              <a:spLocks noChangeArrowheads="1"/>
            </p:cNvSpPr>
            <p:nvPr/>
          </p:nvSpPr>
          <p:spPr bwMode="auto">
            <a:xfrm>
              <a:off x="4940300" y="2295229"/>
              <a:ext cx="2087033" cy="309958"/>
            </a:xfrm>
            <a:prstGeom prst="rect">
              <a:avLst/>
            </a:prstGeom>
            <a:solidFill>
              <a:srgbClr val="BDFF03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/>
                <a:t>Generic NP contribution</a:t>
              </a:r>
              <a:endParaRPr lang="en-US" sz="1400" dirty="0"/>
            </a:p>
          </p:txBody>
        </p:sp>
        <p:graphicFrame>
          <p:nvGraphicFramePr>
            <p:cNvPr id="1491993" name="Object 25"/>
            <p:cNvGraphicFramePr>
              <a:graphicFrameLocks noChangeAspect="1"/>
            </p:cNvGraphicFramePr>
            <p:nvPr/>
          </p:nvGraphicFramePr>
          <p:xfrm>
            <a:off x="5310718" y="2752429"/>
            <a:ext cx="3497263" cy="558800"/>
          </p:xfrm>
          <a:graphic>
            <a:graphicData uri="http://schemas.openxmlformats.org/presentationml/2006/ole">
              <p:oleObj spid="_x0000_s1723402" name="Equation" r:id="rId11" imgW="2705100" imgH="431800" progId="Equation.DSMT4">
                <p:embed/>
              </p:oleObj>
            </a:graphicData>
          </a:graphic>
        </p:graphicFrame>
        <p:sp>
          <p:nvSpPr>
            <p:cNvPr id="64" name="Rectangle 63"/>
            <p:cNvSpPr/>
            <p:nvPr/>
          </p:nvSpPr>
          <p:spPr>
            <a:xfrm>
              <a:off x="4897970" y="3362980"/>
              <a:ext cx="38650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where </a:t>
              </a:r>
              <a:r>
                <a:rPr lang="en-US" sz="1400" i="1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A</a:t>
              </a:r>
              <a:r>
                <a:rPr lang="en-US" sz="1400" i="1" baseline="-250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L</a:t>
              </a:r>
              <a:r>
                <a:rPr lang="en-US" sz="1400" baseline="-250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(</a:t>
              </a:r>
              <a:r>
                <a:rPr lang="en-US" sz="1400" i="1" baseline="-250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R</a:t>
              </a:r>
              <a:r>
                <a:rPr lang="en-US" sz="1400" baseline="-2500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)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are radiative transition dipole amplitudes </a:t>
              </a:r>
              <a:r>
                <a:rPr lang="en-US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/>
                  <a:cs typeface="Trebuchet MS"/>
                </a:rPr>
                <a:t>(dim-5 amplitude)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76800" y="3972580"/>
              <a:ext cx="334009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For generic new physics, </a:t>
              </a:r>
              <a:r>
                <a:rPr lang="en-US" sz="14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parametrise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:</a:t>
              </a:r>
              <a:endParaRPr lang="en-GB" sz="1400" dirty="0"/>
            </a:p>
          </p:txBody>
        </p:sp>
        <p:graphicFrame>
          <p:nvGraphicFramePr>
            <p:cNvPr id="1491994" name="Object 26"/>
            <p:cNvGraphicFramePr>
              <a:graphicFrameLocks noChangeAspect="1"/>
            </p:cNvGraphicFramePr>
            <p:nvPr/>
          </p:nvGraphicFramePr>
          <p:xfrm>
            <a:off x="5310718" y="4356100"/>
            <a:ext cx="3160713" cy="673100"/>
          </p:xfrm>
          <a:graphic>
            <a:graphicData uri="http://schemas.openxmlformats.org/presentationml/2006/ole">
              <p:oleObj spid="_x0000_s1723403" name="Equation" r:id="rId12" imgW="2514600" imgH="520700" progId="Equation.DSMT4">
                <p:embed/>
              </p:oleObj>
            </a:graphicData>
          </a:graphic>
        </p:graphicFrame>
        <p:sp>
          <p:nvSpPr>
            <p:cNvPr id="67" name="Rectangle 66"/>
            <p:cNvSpPr/>
            <p:nvPr/>
          </p:nvSpPr>
          <p:spPr>
            <a:xfrm>
              <a:off x="4876799" y="5026223"/>
              <a:ext cx="35946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Also: BR</a:t>
              </a:r>
              <a:r>
                <a:rPr lang="en-US" sz="1400" baseline="-2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NP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(</a:t>
              </a:r>
              <a:r>
                <a:rPr lang="en-US" sz="1400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µ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charset="2"/>
                  <a:cs typeface="Symbol" charset="2"/>
                </a:rPr>
                <a:t>®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</a:t>
              </a:r>
              <a:r>
                <a:rPr lang="en-US" sz="1400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e</a:t>
              </a:r>
              <a:r>
                <a:rPr lang="en-US" sz="1400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) ~ 170 × BR</a:t>
              </a:r>
              <a:r>
                <a:rPr lang="en-US" sz="1400" baseline="-2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NP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(</a:t>
              </a:r>
              <a:r>
                <a:rPr lang="en-US" sz="1400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µ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ymbol" charset="2"/>
                  <a:cs typeface="Symbol" charset="2"/>
                </a:rPr>
                <a:t>®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 </a:t>
              </a:r>
              <a:r>
                <a:rPr lang="en-US" sz="1400" i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eee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/>
                  <a:cs typeface="Trebuchet MS"/>
                </a:rPr>
                <a:t>) </a:t>
              </a:r>
              <a:endParaRPr lang="en-GB" sz="1400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4876799" y="2704804"/>
            <a:ext cx="4002618" cy="2703279"/>
          </a:xfrm>
          <a:prstGeom prst="rect">
            <a:avLst/>
          </a:prstGeom>
          <a:solidFill>
            <a:srgbClr val="FFFFFF">
              <a:alpha val="96000"/>
            </a:srgbClr>
          </a:solidFill>
        </p:spPr>
        <p:txBody>
          <a:bodyPr wrap="non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38" name="TextBox 37"/>
          <p:cNvSpPr txBox="1"/>
          <p:nvPr/>
        </p:nvSpPr>
        <p:spPr>
          <a:xfrm rot="19489647">
            <a:off x="5118631" y="3220653"/>
            <a:ext cx="33527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D20202"/>
                </a:solidFill>
                <a:latin typeface="Trebuchet MS"/>
                <a:cs typeface="Trebuchet MS"/>
              </a:rPr>
              <a:t>Can vary significantly with chosen new physics amplitudes</a:t>
            </a:r>
            <a:endParaRPr lang="en-GB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46259" y="3226040"/>
            <a:ext cx="781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Chirality</a:t>
            </a:r>
            <a:r>
              <a:rPr lang="en-GB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flip</a:t>
            </a:r>
            <a:endParaRPr lang="en-GB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5566833"/>
            <a:ext cx="9144000" cy="1009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381000" y="5681132"/>
            <a:ext cx="8763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charset="2"/>
              <a:buChar char="à"/>
            </a:pPr>
            <a:r>
              <a:rPr lang="en-US" sz="1800" b="1" dirty="0" smtClean="0">
                <a:solidFill>
                  <a:srgbClr val="D20202"/>
                </a:solidFill>
                <a:latin typeface="Trebuchet MS"/>
                <a:cs typeface="Trebuchet MS"/>
              </a:rPr>
              <a:t> Search for charged-LFV probes new physics without SM contamination !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Prior best limit on </a:t>
            </a:r>
            <a:r>
              <a:rPr lang="en-US" sz="1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µ</a:t>
            </a:r>
            <a:r>
              <a:rPr lang="en-US" sz="18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+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cs typeface="Symbol" charset="2"/>
              </a:rPr>
              <a:t>®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e</a:t>
            </a:r>
            <a:r>
              <a:rPr lang="en-US" sz="1800" baseline="30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+</a:t>
            </a:r>
            <a:r>
              <a:rPr lang="en-US" sz="1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γ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by MEGA experiment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(LAMPF, 1999)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: </a:t>
            </a:r>
            <a:r>
              <a:rPr lang="en-US" sz="1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B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&lt; 1.210</a:t>
            </a:r>
            <a:r>
              <a:rPr lang="en-US" sz="18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–11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238067" y="6235130"/>
            <a:ext cx="905933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MEGA, PRL 83, 1521 (1999)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8600" y="1066800"/>
            <a:ext cx="86106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Situation of Two-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Pion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Channel (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) </a:t>
            </a:r>
          </a:p>
        </p:txBody>
      </p:sp>
      <p:pic>
        <p:nvPicPr>
          <p:cNvPr id="11" name="Picture 10" descr="combinedALL-NA7_2pi_ePeM_to_piPpiM_lin0,3-0,7GeV_new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85800" y="1156214"/>
            <a:ext cx="3693452" cy="2501385"/>
          </a:xfrm>
          <a:prstGeom prst="rect">
            <a:avLst/>
          </a:prstGeom>
        </p:spPr>
      </p:pic>
      <p:pic>
        <p:nvPicPr>
          <p:cNvPr id="12" name="Picture 11" descr="combinedALL-NA7_2pi_ePeM_to_piPpiM_lin0,7-0,85GeV_new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688548" y="1156214"/>
            <a:ext cx="3693452" cy="2501385"/>
          </a:xfrm>
          <a:prstGeom prst="rect">
            <a:avLst/>
          </a:prstGeom>
        </p:spPr>
      </p:pic>
      <p:pic>
        <p:nvPicPr>
          <p:cNvPr id="13" name="Picture 12" descr="combinedALL-NA7_2pi_ePeM_to_piPpiM_lin0,85-1GeV_new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85800" y="3670814"/>
            <a:ext cx="3693452" cy="2501385"/>
          </a:xfrm>
          <a:prstGeom prst="rect">
            <a:avLst/>
          </a:prstGeom>
        </p:spPr>
      </p:pic>
      <p:pic>
        <p:nvPicPr>
          <p:cNvPr id="16" name="Picture 15" descr="combinedALL-NA7_2pi_ePeM_to_piPpiM_lin1-1,8GeV_new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688548" y="3670814"/>
            <a:ext cx="3693452" cy="2501385"/>
          </a:xfrm>
          <a:prstGeom prst="rect">
            <a:avLst/>
          </a:prstGeom>
        </p:spPr>
      </p:pic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1296328" y="1263650"/>
          <a:ext cx="968375" cy="244475"/>
        </p:xfrm>
        <a:graphic>
          <a:graphicData uri="http://schemas.openxmlformats.org/presentationml/2006/ole">
            <p:oleObj spid="_x0000_s1327106" name="Equation" r:id="rId11" imgW="850900" imgH="215900" progId="Equation.DSMT4">
              <p:embed/>
            </p:oleObj>
          </a:graphicData>
        </a:graphic>
      </p:graphicFrame>
      <p:graphicFrame>
        <p:nvGraphicFramePr>
          <p:cNvPr id="1218563" name="Object 3"/>
          <p:cNvGraphicFramePr>
            <a:graphicFrameLocks noChangeAspect="1"/>
          </p:cNvGraphicFramePr>
          <p:nvPr/>
        </p:nvGraphicFramePr>
        <p:xfrm>
          <a:off x="1296328" y="3783013"/>
          <a:ext cx="968375" cy="244475"/>
        </p:xfrm>
        <a:graphic>
          <a:graphicData uri="http://schemas.openxmlformats.org/presentationml/2006/ole">
            <p:oleObj spid="_x0000_s1327107" name="Equation" r:id="rId12" imgW="850900" imgH="215900" progId="Equation.DSMT4">
              <p:embed/>
            </p:oleObj>
          </a:graphicData>
        </a:graphic>
      </p:graphicFrame>
      <p:graphicFrame>
        <p:nvGraphicFramePr>
          <p:cNvPr id="1218564" name="Object 4"/>
          <p:cNvGraphicFramePr>
            <a:graphicFrameLocks noChangeAspect="1"/>
          </p:cNvGraphicFramePr>
          <p:nvPr/>
        </p:nvGraphicFramePr>
        <p:xfrm>
          <a:off x="5334001" y="1262063"/>
          <a:ext cx="968375" cy="244475"/>
        </p:xfrm>
        <a:graphic>
          <a:graphicData uri="http://schemas.openxmlformats.org/presentationml/2006/ole">
            <p:oleObj spid="_x0000_s1327108" name="Equation" r:id="rId13" imgW="850900" imgH="215900" progId="Equation.DSMT4">
              <p:embed/>
            </p:oleObj>
          </a:graphicData>
        </a:graphic>
      </p:graphicFrame>
      <p:graphicFrame>
        <p:nvGraphicFramePr>
          <p:cNvPr id="1218565" name="Object 5"/>
          <p:cNvGraphicFramePr>
            <a:graphicFrameLocks noChangeAspect="1"/>
          </p:cNvGraphicFramePr>
          <p:nvPr/>
        </p:nvGraphicFramePr>
        <p:xfrm>
          <a:off x="5334001" y="3781425"/>
          <a:ext cx="968375" cy="244475"/>
        </p:xfrm>
        <a:graphic>
          <a:graphicData uri="http://schemas.openxmlformats.org/presentationml/2006/ole">
            <p:oleObj spid="_x0000_s1327109" name="Equation" r:id="rId14" imgW="850900" imgH="215900" progId="Equation.DSMT4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18223" y="2593965"/>
            <a:ext cx="3048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Most data points dominated by systematic uncertainties that are correlated between data points</a:t>
            </a:r>
          </a:p>
          <a:p>
            <a:endParaRPr lang="en-GB" sz="4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4783" y="851356"/>
            <a:ext cx="19050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Davier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</a:t>
            </a:r>
            <a:r>
              <a:rPr lang="en-US" sz="800" b="1" kern="0" dirty="0" smtClean="0">
                <a:solidFill>
                  <a:srgbClr val="FFFFFF"/>
                </a:solidFill>
              </a:rPr>
              <a:t>., EPJ C 71, 1515 (2011)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1066800"/>
            <a:ext cx="86106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Brand new</a:t>
            </a:r>
            <a:r>
              <a:rPr lang="en-US" sz="2800" b="1" i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e</a:t>
            </a:r>
            <a:r>
              <a:rPr lang="en-US" sz="28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®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π</a:t>
            </a:r>
            <a:r>
              <a:rPr lang="en-US" sz="28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π</a:t>
            </a:r>
            <a:r>
              <a:rPr lang="en-US" sz="11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(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) — 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KLOE’s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tour de force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1309062"/>
            <a:ext cx="8229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So far KLOE published small and large-angle photon scattering results based on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pp(g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)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data only,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ie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, requiring explicit insertion of QED radiator function </a:t>
            </a:r>
          </a:p>
          <a:p>
            <a:pPr lvl="0">
              <a:spcBef>
                <a:spcPts val="18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New result at EPS-2011 using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pp(g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) / </a:t>
            </a: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mm(g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)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ratio (as BABAR)</a:t>
            </a:r>
          </a:p>
          <a:p>
            <a:pPr marL="265113" lvl="0" indent="-265113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18579B"/>
                </a:solidFill>
                <a:latin typeface="Trebuchet MS"/>
                <a:cs typeface="Trebuchet MS"/>
              </a:rPr>
              <a:t>Many corrections cancel: radiation, luminosity, vacuum </a:t>
            </a:r>
            <a:r>
              <a:rPr lang="en-US" sz="1400" dirty="0" err="1" smtClean="0">
                <a:solidFill>
                  <a:srgbClr val="18579B"/>
                </a:solidFill>
                <a:latin typeface="Trebuchet MS"/>
                <a:cs typeface="Trebuchet MS"/>
              </a:rPr>
              <a:t>polarisation</a:t>
            </a:r>
            <a:endParaRPr lang="en-US" sz="1400" dirty="0" smtClean="0">
              <a:solidFill>
                <a:srgbClr val="18579B"/>
              </a:solidFill>
              <a:latin typeface="Trebuchet MS"/>
              <a:cs typeface="Trebuchet MS"/>
            </a:endParaRPr>
          </a:p>
          <a:p>
            <a:pPr marL="265113" lvl="0" indent="-265113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However, crucially relies on well understood </a:t>
            </a:r>
            <a:r>
              <a:rPr lang="en-US" sz="1400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 / </a:t>
            </a:r>
            <a:r>
              <a:rPr lang="en-US" sz="1400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 </a:t>
            </a:r>
            <a:r>
              <a:rPr lang="en-US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separation</a:t>
            </a:r>
          </a:p>
          <a:p>
            <a:pPr marL="265113" lvl="0" indent="-265113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Statistics: 2002 data (239 </a:t>
            </a:r>
            <a:r>
              <a:rPr lang="en-US" sz="14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pb</a:t>
            </a:r>
            <a:r>
              <a:rPr lang="en-US" sz="14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–1</a:t>
            </a:r>
            <a:r>
              <a:rPr lang="en-US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): 0.87 M </a:t>
            </a:r>
            <a:r>
              <a:rPr lang="en-US" sz="1400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mm(g</a:t>
            </a:r>
            <a:r>
              <a:rPr lang="en-US" sz="14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)</a:t>
            </a:r>
            <a:r>
              <a:rPr lang="en-US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 / 3.4 M </a:t>
            </a:r>
            <a:r>
              <a:rPr lang="en-US" sz="1400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pp(g</a:t>
            </a:r>
            <a:r>
              <a:rPr lang="en-US" sz="14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)</a:t>
            </a:r>
            <a:r>
              <a:rPr lang="en-US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 events</a:t>
            </a:r>
          </a:p>
          <a:p>
            <a:pPr marL="265113" lvl="0" indent="-265113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18579B"/>
                </a:solidFill>
                <a:latin typeface="Trebuchet MS"/>
                <a:cs typeface="Trebuchet MS"/>
              </a:rPr>
              <a:t>Overall, excellent 1% systematic error achieved (BABAR: 0.5—1.0%)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4783" y="851356"/>
            <a:ext cx="19050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G.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Venanzoni</a:t>
            </a:r>
            <a:r>
              <a:rPr lang="en-US" sz="800" b="1" kern="0" dirty="0" smtClean="0">
                <a:solidFill>
                  <a:srgbClr val="FFFFFF"/>
                </a:solidFill>
              </a:rPr>
              <a:t> (KLOE)  at EPS 2011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200" y="818767"/>
            <a:ext cx="953718" cy="55283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04800" y="3785175"/>
            <a:ext cx="5034646" cy="2387025"/>
            <a:chOff x="304800" y="3785175"/>
            <a:chExt cx="5034646" cy="23870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2684" r="8654"/>
            <a:stretch/>
          </p:blipFill>
          <p:spPr>
            <a:xfrm>
              <a:off x="304800" y="3785175"/>
              <a:ext cx="5034646" cy="238702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4400" y="5410200"/>
              <a:ext cx="21289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/>
                  <a:cs typeface="Trebuchet MS"/>
                </a:rPr>
                <a:t>Band depicts KLOE 10 errors</a:t>
              </a:r>
              <a:endPara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endParaRPr>
            </a:p>
          </p:txBody>
        </p:sp>
        <p:grpSp>
          <p:nvGrpSpPr>
            <p:cNvPr id="2" name="Group 13"/>
            <p:cNvGrpSpPr/>
            <p:nvPr/>
          </p:nvGrpSpPr>
          <p:grpSpPr>
            <a:xfrm>
              <a:off x="914400" y="4114800"/>
              <a:ext cx="588230" cy="437512"/>
              <a:chOff x="4677830" y="3959320"/>
              <a:chExt cx="588230" cy="43751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98996" y="3959320"/>
                <a:ext cx="508000" cy="300182"/>
              </a:xfrm>
              <a:prstGeom prst="rect">
                <a:avLst/>
              </a:prstGeom>
              <a:effectLst>
                <a:outerShdw blurRad="165100" dist="38100" dir="2700000">
                  <a:srgbClr val="000000">
                    <a:alpha val="16000"/>
                  </a:srgbClr>
                </a:outerShdw>
              </a:effec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677830" y="4212166"/>
                <a:ext cx="58823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600" i="1" dirty="0" smtClean="0"/>
                  <a:t>Preliminary</a:t>
                </a:r>
                <a:endParaRPr lang="en-GB" sz="600" i="1" dirty="0"/>
              </a:p>
            </p:txBody>
          </p:sp>
        </p:grp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6868583" y="2080685"/>
            <a:ext cx="1665817" cy="2193057"/>
            <a:chOff x="6146800" y="1689100"/>
            <a:chExt cx="2223037" cy="2108200"/>
          </a:xfrm>
        </p:grpSpPr>
        <p:pic>
          <p:nvPicPr>
            <p:cNvPr id="16" name="Picture 4" descr="p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9241" y="1689100"/>
              <a:ext cx="2080880" cy="1089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6146800" y="2642490"/>
              <a:ext cx="2223037" cy="1154810"/>
              <a:chOff x="6146800" y="2642490"/>
              <a:chExt cx="2223037" cy="1154810"/>
            </a:xfrm>
          </p:grpSpPr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6146800" y="2689276"/>
                <a:ext cx="214573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3556" y="2642490"/>
                <a:ext cx="2126281" cy="1154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" name="Rounded Rectangular Callout 19"/>
          <p:cNvSpPr/>
          <p:nvPr/>
        </p:nvSpPr>
        <p:spPr>
          <a:xfrm>
            <a:off x="5877983" y="4447401"/>
            <a:ext cx="2656417" cy="1343799"/>
          </a:xfrm>
          <a:prstGeom prst="wedgeRoundRectCallout">
            <a:avLst>
              <a:gd name="adj1" fmla="val -84007"/>
              <a:gd name="adj2" fmla="val -16731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266700" dist="38100" dir="270000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Good agreement found! This corroborates the earlier KLOE results and thus the discrepancy with BABAR (and </a:t>
            </a:r>
            <a:r>
              <a:rPr lang="en-US" sz="16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 data) </a:t>
            </a:r>
            <a:endParaRPr lang="en-US" sz="1400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066800"/>
            <a:ext cx="86106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Examples for Rarer and High-Multiplicity Modes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777319" y="3830638"/>
            <a:ext cx="3680881" cy="1960562"/>
          </a:xfrm>
          <a:prstGeom prst="wedgeRoundRectCallout">
            <a:avLst>
              <a:gd name="adj1" fmla="val -23946"/>
              <a:gd name="adj2" fmla="val -50211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266700" dist="38100" dir="270000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BABAR measured (almost) all the exclusive </a:t>
            </a:r>
            <a:r>
              <a:rPr lang="en-GB" sz="1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800" baseline="30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+</a:t>
            </a:r>
            <a:r>
              <a:rPr lang="en-GB" sz="1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800" i="1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®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hadrons modes</a:t>
            </a:r>
          </a:p>
          <a:p>
            <a:pPr>
              <a:spcBef>
                <a:spcPts val="900"/>
              </a:spcBef>
            </a:pP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Many inconsistencies resolved</a:t>
            </a:r>
          </a:p>
          <a:p>
            <a:pPr>
              <a:spcBef>
                <a:spcPts val="900"/>
              </a:spcBef>
            </a:pPr>
            <a:r>
              <a:rPr lang="en-GB" sz="1800" b="1" dirty="0" smtClean="0">
                <a:solidFill>
                  <a:prstClr val="black"/>
                </a:solidFill>
                <a:latin typeface="Trebuchet MS"/>
                <a:cs typeface="Trebuchet MS"/>
              </a:rPr>
              <a:t>Huge impact on hadronic vacuum polarisation calculation</a:t>
            </a:r>
            <a:endParaRPr lang="en-GB" sz="900" b="1" dirty="0" smtClean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  <p:pic>
        <p:nvPicPr>
          <p:cNvPr id="15" name="Picture 14" descr="combinedALL-NA7_2pi_ePeM_to_piPpiM_lin0,3-0,7GeV_new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612347" y="1156214"/>
            <a:ext cx="3694359" cy="2502000"/>
          </a:xfrm>
          <a:prstGeom prst="rect">
            <a:avLst/>
          </a:prstGeom>
        </p:spPr>
      </p:pic>
      <p:graphicFrame>
        <p:nvGraphicFramePr>
          <p:cNvPr id="1334279" name="Object 7"/>
          <p:cNvGraphicFramePr>
            <a:graphicFrameLocks noChangeAspect="1"/>
          </p:cNvGraphicFramePr>
          <p:nvPr/>
        </p:nvGraphicFramePr>
        <p:xfrm>
          <a:off x="6573837" y="1263650"/>
          <a:ext cx="1503363" cy="244475"/>
        </p:xfrm>
        <a:graphic>
          <a:graphicData uri="http://schemas.openxmlformats.org/presentationml/2006/ole">
            <p:oleObj spid="_x0000_s2180098" name="Equation" r:id="rId5" imgW="1320800" imgH="215900" progId="Equation.DSMT4">
              <p:embed/>
            </p:oleObj>
          </a:graphicData>
        </a:graphic>
      </p:graphicFrame>
      <p:pic>
        <p:nvPicPr>
          <p:cNvPr id="16" name="Picture 15" descr="combinedALL-NA7_2pi_ePeM_to_piPpiM_lin0,3-0,7GeV_new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842170" y="3670814"/>
            <a:ext cx="3693452" cy="2501385"/>
          </a:xfrm>
          <a:prstGeom prst="rect">
            <a:avLst/>
          </a:prstGeom>
        </p:spPr>
      </p:pic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1487294" y="3778250"/>
          <a:ext cx="1358900" cy="244475"/>
        </p:xfrm>
        <a:graphic>
          <a:graphicData uri="http://schemas.openxmlformats.org/presentationml/2006/ole">
            <p:oleObj spid="_x0000_s2180099" name="Equation" r:id="rId8" imgW="1193800" imgH="215900" progId="Equation.DSMT4">
              <p:embed/>
            </p:oleObj>
          </a:graphicData>
        </a:graphic>
      </p:graphicFrame>
      <p:pic>
        <p:nvPicPr>
          <p:cNvPr id="18" name="Picture 17" descr="combinedALL-NA7_2pi_ePeM_to_piPpiM_lin0,7-0,85GeV_new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842170" y="1156214"/>
            <a:ext cx="3693452" cy="2501386"/>
          </a:xfrm>
          <a:prstGeom prst="rect">
            <a:avLst/>
          </a:prstGeom>
        </p:spPr>
      </p:pic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1487294" y="1262677"/>
          <a:ext cx="1330325" cy="244475"/>
        </p:xfrm>
        <a:graphic>
          <a:graphicData uri="http://schemas.openxmlformats.org/presentationml/2006/ole">
            <p:oleObj spid="_x0000_s2180100" name="Equation" r:id="rId11" imgW="1168400" imgH="215900" progId="Equation.DSMT4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944783" y="851356"/>
            <a:ext cx="19050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Davier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</a:t>
            </a:r>
            <a:r>
              <a:rPr lang="en-US" sz="800" b="1" kern="0" dirty="0" smtClean="0">
                <a:solidFill>
                  <a:srgbClr val="FFFFFF"/>
                </a:solidFill>
              </a:rPr>
              <a:t>., EPJ C 71, 1515 (2011)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066800"/>
            <a:ext cx="77724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Inclusive Cross Section below 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DD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Opening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104464" y="-44110"/>
            <a:ext cx="68580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alibri" charset="0"/>
                <a:cs typeface="Arial"/>
              </a:rPr>
              <a:t>–</a:t>
            </a:r>
          </a:p>
        </p:txBody>
      </p:sp>
      <p:pic>
        <p:nvPicPr>
          <p:cNvPr id="14" name="Picture 13" descr="combinedALL_hadrons_varBins_Egap_ExpSep_ePeM_to_hadronsBES_4Exp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54863" y="1133194"/>
            <a:ext cx="7441875" cy="5040000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2125136" y="1426634"/>
            <a:ext cx="3970864" cy="1358900"/>
          </a:xfrm>
          <a:prstGeom prst="wedgeRoundRectCallout">
            <a:avLst>
              <a:gd name="adj1" fmla="val -24481"/>
              <a:gd name="adj2" fmla="val 71141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266700" dist="38100" dir="270000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Agreement between QCD and BES data (within correlated systematic errors), but much better precision from QCD. Important for </a:t>
            </a:r>
            <a:r>
              <a:rPr lang="en-US" sz="18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1800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QED</a:t>
            </a:r>
            <a:r>
              <a:rPr lang="en-US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(</a:t>
            </a:r>
            <a:r>
              <a:rPr lang="en-US" sz="1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lang="en-US" sz="1800" i="1" baseline="-250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Z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).</a:t>
            </a:r>
            <a:endParaRPr lang="en-GB" sz="1800" dirty="0" smtClean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1384451" name="Object 3"/>
          <p:cNvGraphicFramePr>
            <a:graphicFrameLocks noChangeAspect="1"/>
          </p:cNvGraphicFramePr>
          <p:nvPr/>
        </p:nvGraphicFramePr>
        <p:xfrm>
          <a:off x="2109787" y="4786313"/>
          <a:ext cx="2005013" cy="395287"/>
        </p:xfrm>
        <a:graphic>
          <a:graphicData uri="http://schemas.openxmlformats.org/presentationml/2006/ole">
            <p:oleObj spid="_x0000_s2467842" name="Equation" r:id="rId5" imgW="1092200" imgH="2159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066800"/>
            <a:ext cx="77724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Inclusive Cross Section above 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DD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Opening</a:t>
            </a:r>
          </a:p>
        </p:txBody>
      </p:sp>
      <p:pic>
        <p:nvPicPr>
          <p:cNvPr id="6" name="Picture 5" descr="rho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56333" y="1133194"/>
            <a:ext cx="7440405" cy="5039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2129135"/>
            <a:ext cx="108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prstClr val="black"/>
                </a:solidFill>
                <a:latin typeface="Calibri"/>
                <a:cs typeface="Calibri"/>
              </a:rPr>
              <a:t>ψ</a:t>
            </a:r>
            <a:r>
              <a:rPr lang="en-GB" i="1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Calibri"/>
                <a:cs typeface="Calibri"/>
              </a:rPr>
              <a:t>(3770)</a:t>
            </a:r>
            <a:endParaRPr lang="en-GB" sz="16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9320" y="1981200"/>
            <a:ext cx="108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prstClr val="black"/>
                </a:solidFill>
                <a:latin typeface="Calibri"/>
                <a:cs typeface="Calibri"/>
              </a:rPr>
              <a:t>ψ</a:t>
            </a:r>
            <a:r>
              <a:rPr lang="en-GB" i="1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Calibri"/>
                <a:cs typeface="Calibri"/>
              </a:rPr>
              <a:t>(4040)</a:t>
            </a:r>
            <a:endParaRPr lang="en-GB" sz="16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1320" y="2433935"/>
            <a:ext cx="108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prstClr val="black"/>
                </a:solidFill>
                <a:latin typeface="Calibri"/>
                <a:cs typeface="Calibri"/>
              </a:rPr>
              <a:t>ψ</a:t>
            </a:r>
            <a:r>
              <a:rPr lang="en-GB" i="1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Calibri"/>
                <a:cs typeface="Calibri"/>
              </a:rPr>
              <a:t>(4160)</a:t>
            </a:r>
            <a:endParaRPr lang="en-GB" sz="16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5331" y="2743200"/>
            <a:ext cx="108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prstClr val="black"/>
                </a:solidFill>
                <a:latin typeface="Calibri"/>
                <a:cs typeface="Calibri"/>
              </a:rPr>
              <a:t>ψ</a:t>
            </a:r>
            <a:r>
              <a:rPr lang="en-GB" i="1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Calibri"/>
                <a:cs typeface="Calibri"/>
              </a:rPr>
              <a:t>(4415)</a:t>
            </a:r>
            <a:endParaRPr lang="en-GB" sz="16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104464" y="-44110"/>
            <a:ext cx="685800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alibri" charset="0"/>
                <a:cs typeface="Arial"/>
              </a:rPr>
              <a:t>–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2165350" y="4265084"/>
            <a:ext cx="5596467" cy="960966"/>
          </a:xfrm>
          <a:prstGeom prst="wedgeRoundRectCallout">
            <a:avLst>
              <a:gd name="adj1" fmla="val -22615"/>
              <a:gd name="adj2" fmla="val -67748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266700" dist="38100" dir="270000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Integration of data points requires much care:</a:t>
            </a:r>
          </a:p>
          <a:p>
            <a:pPr marL="265113" indent="-265113">
              <a:buFont typeface="Arial"/>
              <a:buChar char="•"/>
            </a:pPr>
            <a:r>
              <a:rPr lang="en-GB" sz="1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interpolation, averaging, correlations, biases, …</a:t>
            </a:r>
          </a:p>
          <a:p>
            <a:pPr marL="265113" indent="-265113"/>
            <a:r>
              <a:rPr lang="en-US" sz="1800" dirty="0" err="1" smtClean="0">
                <a:solidFill>
                  <a:prstClr val="black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  <a:sym typeface="Wingdings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Consistent approach using pseudo-MC simulation</a:t>
            </a:r>
          </a:p>
        </p:txBody>
      </p:sp>
      <p:graphicFrame>
        <p:nvGraphicFramePr>
          <p:cNvPr id="1332227" name="Object 3"/>
          <p:cNvGraphicFramePr>
            <a:graphicFrameLocks noChangeAspect="1"/>
          </p:cNvGraphicFramePr>
          <p:nvPr/>
        </p:nvGraphicFramePr>
        <p:xfrm>
          <a:off x="2109788" y="1357313"/>
          <a:ext cx="2005012" cy="395287"/>
        </p:xfrm>
        <a:graphic>
          <a:graphicData uri="http://schemas.openxmlformats.org/presentationml/2006/ole">
            <p:oleObj spid="_x0000_s2468866" name="Equation" r:id="rId5" imgW="1092200" imgH="2159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066800"/>
            <a:ext cx="86106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Can use precise </a:t>
            </a:r>
            <a:r>
              <a:rPr lang="en-US" sz="2800" b="1" dirty="0" smtClean="0">
                <a:solidFill>
                  <a:srgbClr val="D2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tau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data to improve 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alibri" charset="0"/>
                <a:cs typeface="Arial"/>
              </a:rPr>
              <a:t>a</a:t>
            </a:r>
            <a:r>
              <a:rPr lang="en-US" sz="2800" b="1" i="1" baseline="-25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µ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prediction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0600" y="3048000"/>
            <a:ext cx="7010400" cy="648512"/>
          </a:xfrm>
          <a:prstGeom prst="rect">
            <a:avLst/>
          </a:prstGeom>
          <a:noFill/>
        </p:spPr>
        <p:txBody>
          <a:bodyPr wrap="square" tIns="46800" bIns="46800" rtlCol="0">
            <a:spAutoFit/>
          </a:bodyPr>
          <a:lstStyle/>
          <a:p>
            <a:pPr marL="722313" indent="-360363">
              <a:spcBef>
                <a:spcPts val="1200"/>
              </a:spcBef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What do the Tau data tell us?</a:t>
            </a:r>
            <a:endParaRPr lang="en-US" sz="2800" b="1" baseline="30000" dirty="0" smtClean="0">
              <a:solidFill>
                <a:srgbClr val="18579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066800"/>
            <a:ext cx="86106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Can use precise </a:t>
            </a:r>
            <a:r>
              <a:rPr lang="en-US" sz="2800" b="1" dirty="0" smtClean="0">
                <a:solidFill>
                  <a:srgbClr val="D2020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tau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data to improve 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alibri" charset="0"/>
                <a:cs typeface="Arial"/>
              </a:rPr>
              <a:t>a</a:t>
            </a:r>
            <a:r>
              <a:rPr lang="en-US" sz="2800" b="1" i="1" baseline="-25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µ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prediction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4800" y="1295400"/>
            <a:ext cx="8266756" cy="4572663"/>
          </a:xfrm>
          <a:prstGeom prst="rect">
            <a:avLst/>
          </a:prstGeom>
          <a:noFill/>
        </p:spPr>
        <p:txBody>
          <a:bodyPr wrap="square" tIns="46800" bIns="46800" rtlCol="0">
            <a:spAutoFit/>
          </a:bodyPr>
          <a:lstStyle/>
          <a:p>
            <a:pPr marL="722313" indent="-360363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In practice, used for 2</a:t>
            </a:r>
            <a:r>
              <a:rPr lang="en-US" sz="20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and 4</a:t>
            </a:r>
            <a:r>
              <a:rPr lang="en-US" sz="20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channels with </a:t>
            </a:r>
            <a:r>
              <a:rPr lang="en-US" sz="2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isospin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rotation</a:t>
            </a:r>
          </a:p>
          <a:p>
            <a:pPr marL="722313" indent="-360363">
              <a:spcBef>
                <a:spcPts val="18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18579B"/>
                </a:solidFill>
                <a:latin typeface="Trebuchet MS"/>
                <a:cs typeface="Trebuchet MS"/>
              </a:rPr>
              <a:t>Tau spectral functions measured by ALEPH, Belle, CLEO, OPAL </a:t>
            </a:r>
          </a:p>
          <a:p>
            <a:pPr marL="722313" indent="-360363">
              <a:spcBef>
                <a:spcPts val="18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Excellent precision of tau data. Branching ratio (</a:t>
            </a:r>
            <a:r>
              <a:rPr lang="en-US" sz="2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ie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, spectral function </a:t>
            </a:r>
            <a:r>
              <a:rPr lang="en-US" sz="2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normalisation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) for </a:t>
            </a:r>
            <a:r>
              <a:rPr lang="en-US" sz="20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ea typeface="Calibri" charset="0"/>
                <a:cs typeface="Symbol" charset="2"/>
              </a:rPr>
              <a:t>t</a:t>
            </a:r>
            <a:r>
              <a:rPr lang="en-US" sz="20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ea typeface="Calibri" charset="0"/>
                <a:cs typeface="Symbol" charset="2"/>
              </a:rPr>
              <a:t>®</a:t>
            </a: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0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pp</a:t>
            </a:r>
            <a:r>
              <a:rPr lang="en-US" sz="2000" b="1" baseline="30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Calibri" charset="0"/>
                <a:cs typeface="Trebuchet MS"/>
              </a:rPr>
              <a:t>o</a:t>
            </a:r>
            <a:r>
              <a:rPr lang="en-US" sz="20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ea typeface="Calibri" charset="0"/>
                <a:cs typeface="Symbol" charset="2"/>
              </a:rPr>
              <a:t>n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Calibri" charset="0"/>
                <a:cs typeface="Trebuchet MS"/>
              </a:rPr>
              <a:t> known to 0.4%. </a:t>
            </a:r>
          </a:p>
          <a:p>
            <a:pPr marL="722313" indent="-360363">
              <a:spcBef>
                <a:spcPts val="18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18579B"/>
                </a:solidFill>
                <a:latin typeface="Trebuchet MS"/>
                <a:ea typeface="Calibri" charset="0"/>
                <a:cs typeface="Trebuchet MS"/>
              </a:rPr>
              <a:t>Invariant mass spectrum requires unfolding using detector simulation, which is however under good control </a:t>
            </a:r>
          </a:p>
          <a:p>
            <a:pPr marL="722313" indent="-360363">
              <a:spcBef>
                <a:spcPts val="1800"/>
              </a:spcBef>
              <a:buFont typeface="Arial"/>
              <a:buChar char="•"/>
            </a:pP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ea typeface="Calibri" charset="0"/>
                <a:cs typeface="Trebuchet MS"/>
              </a:rPr>
              <a:t>Main experimental challenge: abundance and shape modeling of feed-through from other tau final states</a:t>
            </a:r>
          </a:p>
          <a:p>
            <a:pPr marL="722313" indent="-360363">
              <a:spcBef>
                <a:spcPts val="18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18579B"/>
                </a:solidFill>
                <a:latin typeface="Trebuchet MS"/>
                <a:ea typeface="Calibri" charset="0"/>
                <a:cs typeface="Trebuchet MS"/>
              </a:rPr>
              <a:t>Main theoretical challenge: </a:t>
            </a:r>
            <a:r>
              <a:rPr lang="en-US" sz="2000" b="1" dirty="0" err="1" smtClean="0">
                <a:solidFill>
                  <a:srgbClr val="18579B"/>
                </a:solidFill>
                <a:latin typeface="Trebuchet MS"/>
                <a:ea typeface="Calibri" charset="0"/>
                <a:cs typeface="Trebuchet MS"/>
              </a:rPr>
              <a:t>isospin</a:t>
            </a:r>
            <a:r>
              <a:rPr lang="en-US" sz="2000" b="1" dirty="0" smtClean="0">
                <a:solidFill>
                  <a:srgbClr val="18579B"/>
                </a:solidFill>
                <a:latin typeface="Trebuchet MS"/>
                <a:ea typeface="Calibri" charset="0"/>
                <a:cs typeface="Trebuchet MS"/>
              </a:rPr>
              <a:t> breaking</a:t>
            </a:r>
            <a:r>
              <a:rPr lang="en-US" sz="2000" dirty="0" smtClean="0">
                <a:solidFill>
                  <a:srgbClr val="18579B"/>
                </a:solidFill>
                <a:latin typeface="Trebuchet MS"/>
                <a:ea typeface="Calibri" charset="0"/>
                <a:cs typeface="Trebuchet MS"/>
              </a:rPr>
              <a:t> </a:t>
            </a:r>
          </a:p>
          <a:p>
            <a:pPr marL="722313" indent="-360363">
              <a:spcBef>
                <a:spcPts val="0"/>
              </a:spcBef>
            </a:pPr>
            <a:r>
              <a:rPr lang="en-US" sz="2000" dirty="0" smtClean="0">
                <a:solidFill>
                  <a:srgbClr val="18579B"/>
                </a:solidFill>
                <a:latin typeface="Trebuchet MS"/>
                <a:ea typeface="Calibri" charset="0"/>
                <a:cs typeface="Trebuchet MS"/>
              </a:rPr>
              <a:t>	</a:t>
            </a:r>
            <a:r>
              <a:rPr lang="en-US" sz="1600" dirty="0" smtClean="0">
                <a:solidFill>
                  <a:srgbClr val="18579B"/>
                </a:solidFill>
                <a:latin typeface="Trebuchet MS"/>
                <a:ea typeface="Calibri" charset="0"/>
                <a:cs typeface="Trebuchet MS"/>
              </a:rPr>
              <a:t>Radiative corrections, charged vs. neutral mass splitting and electromagnetic decays: (–3.2 ± 0.4)% correction to </a:t>
            </a:r>
            <a:r>
              <a:rPr lang="en-US" sz="1600" i="1" dirty="0" err="1" smtClean="0">
                <a:solidFill>
                  <a:srgbClr val="18579B"/>
                </a:solidFill>
                <a:latin typeface="Arial"/>
                <a:ea typeface="Calibri" charset="0"/>
                <a:cs typeface="Arial"/>
              </a:rPr>
              <a:t>a</a:t>
            </a:r>
            <a:r>
              <a:rPr lang="en-US" sz="1600" i="1" baseline="-25000" dirty="0" err="1" smtClean="0">
                <a:solidFill>
                  <a:srgbClr val="18579B"/>
                </a:solidFill>
                <a:latin typeface="Arial"/>
                <a:ea typeface="Calibri" charset="0"/>
                <a:cs typeface="Arial"/>
              </a:rPr>
              <a:t>µ</a:t>
            </a:r>
            <a:r>
              <a:rPr lang="en-US" sz="1600" baseline="30000" dirty="0" err="1" smtClean="0">
                <a:solidFill>
                  <a:srgbClr val="18579B"/>
                </a:solidFill>
                <a:latin typeface="Arial"/>
                <a:ea typeface="Calibri" charset="0"/>
                <a:cs typeface="Arial"/>
              </a:rPr>
              <a:t>had</a:t>
            </a:r>
            <a:endParaRPr lang="en-US" sz="1600" b="1" baseline="30000" dirty="0" smtClean="0">
              <a:solidFill>
                <a:srgbClr val="18579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066800"/>
            <a:ext cx="91440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Situation of Two-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Pion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Channel (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t</a:t>
            </a:r>
            <a:r>
              <a:rPr lang="en-US" sz="16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) </a:t>
            </a:r>
          </a:p>
        </p:txBody>
      </p:sp>
      <p:pic>
        <p:nvPicPr>
          <p:cNvPr id="14" name="Picture 13" descr="taucomp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262304"/>
            <a:ext cx="8867572" cy="48336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28600" y="1066800"/>
            <a:ext cx="86106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Situation of Two-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Pion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Channel (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vs. 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t</a:t>
            </a:r>
            <a:r>
              <a:rPr lang="en-US" sz="12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) </a:t>
            </a:r>
          </a:p>
        </p:txBody>
      </p:sp>
      <p:pic>
        <p:nvPicPr>
          <p:cNvPr id="20" name="Picture 19" descr="DiffRel_TauAverage-09_eeAverage-10_channel_ePeM_to_piPpiM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58466" y="1366762"/>
            <a:ext cx="7018734" cy="4753429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2667000" y="4495800"/>
            <a:ext cx="4876800" cy="685800"/>
          </a:xfrm>
          <a:prstGeom prst="wedgeRoundRectCallout">
            <a:avLst>
              <a:gd name="adj1" fmla="val -19071"/>
              <a:gd name="adj2" fmla="val -50843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266700" dist="38100" dir="270000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/>
            <a:r>
              <a:rPr lang="en-US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Good agreement between BABAR vs. Belle / CLEO</a:t>
            </a:r>
          </a:p>
          <a:p>
            <a:pPr marL="265113" indent="-265113"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  <a:latin typeface="Trebuchet MS"/>
                <a:cs typeface="Trebuchet MS"/>
              </a:rPr>
              <a:t>Conflict between KLOE and Tau data (and BABAR)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Group 3"/>
          <p:cNvGraphicFramePr>
            <a:graphicFrameLocks noGrp="1"/>
          </p:cNvGraphicFramePr>
          <p:nvPr/>
        </p:nvGraphicFramePr>
        <p:xfrm>
          <a:off x="3276599" y="1266334"/>
          <a:ext cx="5486399" cy="812800"/>
        </p:xfrm>
        <a:graphic>
          <a:graphicData uri="http://schemas.openxmlformats.org/drawingml/2006/table">
            <a:tbl>
              <a:tblPr/>
              <a:tblGrid>
                <a:gridCol w="5486399"/>
              </a:tblGrid>
              <a:tr h="4064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FFFF"/>
                        </a:gs>
                        <a:gs pos="50000">
                          <a:srgbClr val="FFFF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FFFF"/>
                        </a:gs>
                        <a:gs pos="50000">
                          <a:srgbClr val="FFFF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65" name="Rectangle 9"/>
          <p:cNvSpPr>
            <a:spLocks noChangeArrowheads="1"/>
          </p:cNvSpPr>
          <p:nvPr/>
        </p:nvSpPr>
        <p:spPr bwMode="auto">
          <a:xfrm>
            <a:off x="3276600" y="1252047"/>
            <a:ext cx="5486400" cy="805353"/>
          </a:xfrm>
          <a:prstGeom prst="rect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Rectangle 17"/>
          <p:cNvSpPr>
            <a:spLocks noChangeArrowheads="1"/>
          </p:cNvSpPr>
          <p:nvPr/>
        </p:nvSpPr>
        <p:spPr bwMode="auto">
          <a:xfrm>
            <a:off x="395287" y="1219200"/>
            <a:ext cx="67675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Trebuchet MS"/>
                <a:cs typeface="Trebuchet MS"/>
              </a:rPr>
              <a:t>Hadronic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Trebuchet MS"/>
                <a:cs typeface="Trebuchet MS"/>
              </a:rPr>
              <a:t> LO</a:t>
            </a:r>
            <a:r>
              <a:rPr lang="en-US" sz="2000" kern="0" dirty="0" smtClean="0">
                <a:solidFill>
                  <a:srgbClr val="18579B"/>
                </a:solidFill>
                <a:latin typeface="Trebuchet MS"/>
                <a:cs typeface="Trebuchet MS"/>
              </a:rPr>
              <a:t> term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Trebuchet MS"/>
                <a:cs typeface="Trebuchet MS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8579B"/>
              </a:solidFill>
              <a:effectLst/>
              <a:uLnTx/>
              <a:uFillTx/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72" name="Rectangle 18"/>
          <p:cNvSpPr>
            <a:spLocks noChangeArrowheads="1"/>
          </p:cNvSpPr>
          <p:nvPr/>
        </p:nvSpPr>
        <p:spPr bwMode="auto">
          <a:xfrm>
            <a:off x="395287" y="2259542"/>
            <a:ext cx="67675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Trebuchet MS"/>
                <a:cs typeface="Trebuchet MS"/>
              </a:rPr>
              <a:t>Hadronic NLO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Trebuchet MS"/>
                <a:cs typeface="Trebuchet MS"/>
              </a:rPr>
              <a:t> terms: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8579B"/>
              </a:solidFill>
              <a:effectLst/>
              <a:uLnTx/>
              <a:uFillTx/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90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Adding all (28) Contributions Together 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688975" y="2730498"/>
            <a:ext cx="7921625" cy="1648786"/>
            <a:chOff x="688975" y="2727325"/>
            <a:chExt cx="7921625" cy="1648786"/>
          </a:xfrm>
        </p:grpSpPr>
        <p:sp>
          <p:nvSpPr>
            <p:cNvPr id="66" name="Text Box 10"/>
            <p:cNvSpPr txBox="1">
              <a:spLocks noChangeArrowheads="1"/>
            </p:cNvSpPr>
            <p:nvPr/>
          </p:nvSpPr>
          <p:spPr bwMode="auto">
            <a:xfrm>
              <a:off x="688975" y="2727325"/>
              <a:ext cx="7921625" cy="164878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Trebuchet MS"/>
                  <a:cs typeface="Trebuchet MS"/>
                </a:rPr>
                <a:t>Vacuum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Trebuchet MS"/>
                  <a:cs typeface="Trebuchet MS"/>
                </a:rPr>
                <a:t>polarization (1-loop) + additional photon or VP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Trebuchet MS"/>
                  <a:cs typeface="Trebuchet MS"/>
                </a:rPr>
                <a:t>insertion</a:t>
              </a:r>
              <a:r>
                <a:rPr lang="en-US" sz="1600" kern="0" dirty="0" smtClean="0">
                  <a:solidFill>
                    <a:srgbClr val="292929"/>
                  </a:solidFill>
                  <a:latin typeface="Trebuchet MS"/>
                  <a:cs typeface="Trebuchet MS"/>
                </a:rPr>
                <a:t> </a:t>
              </a:r>
            </a:p>
            <a:p>
              <a:pPr marL="361950" marR="0" lvl="0" indent="-274638" algn="l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Trebuchet MS"/>
                  <a:cs typeface="Trebuchet MS"/>
                </a:rPr>
                <a:t>Computed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Trebuchet MS"/>
                  <a:cs typeface="Trebuchet MS"/>
                </a:rPr>
                <a:t>akin to LO part via dispersion integral with modified kernel function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cs typeface="Trebuchet MS"/>
              </a:endParaRPr>
            </a:p>
            <a:p>
              <a:pPr marL="0" marR="0" lvl="0" indent="0" algn="l" defTabSz="91440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cs typeface="Trebuchet MS"/>
              </a:endParaRPr>
            </a:p>
            <a:p>
              <a:pPr marL="0" marR="0" lvl="0" indent="0" algn="l" defTabSz="91440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600" kern="0" dirty="0" smtClean="0">
                <a:solidFill>
                  <a:srgbClr val="292929"/>
                </a:solidFill>
                <a:latin typeface="Trebuchet MS"/>
                <a:cs typeface="Trebuchet MS"/>
              </a:endParaRPr>
            </a:p>
            <a:p>
              <a:pPr marL="0" marR="0" lvl="0" indent="0" algn="l" defTabSz="91440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1600" kern="0" dirty="0" smtClean="0">
                <a:solidFill>
                  <a:srgbClr val="292929"/>
                </a:solidFill>
                <a:latin typeface="Trebuchet MS"/>
                <a:cs typeface="Trebuchet MS"/>
              </a:endParaRPr>
            </a:p>
          </p:txBody>
        </p:sp>
        <p:graphicFrame>
          <p:nvGraphicFramePr>
            <p:cNvPr id="67" name="Object 2"/>
            <p:cNvGraphicFramePr>
              <a:graphicFrameLocks noChangeAspect="1"/>
            </p:cNvGraphicFramePr>
            <p:nvPr/>
          </p:nvGraphicFramePr>
          <p:xfrm>
            <a:off x="1149350" y="3411538"/>
            <a:ext cx="2424113" cy="404812"/>
          </p:xfrm>
          <a:graphic>
            <a:graphicData uri="http://schemas.openxmlformats.org/presentationml/2006/ole">
              <p:oleObj spid="_x0000_s1185800" name="Equation" r:id="rId3" imgW="1676400" imgH="279400" progId="Equation.DSMT4">
                <p:embed/>
              </p:oleObj>
            </a:graphicData>
          </a:graphic>
        </p:graphicFrame>
        <p:grpSp>
          <p:nvGrpSpPr>
            <p:cNvPr id="76" name="Group 49"/>
            <p:cNvGrpSpPr>
              <a:grpSpLocks/>
            </p:cNvGrpSpPr>
            <p:nvPr/>
          </p:nvGrpSpPr>
          <p:grpSpPr bwMode="auto">
            <a:xfrm>
              <a:off x="4073525" y="3480454"/>
              <a:ext cx="4392613" cy="801688"/>
              <a:chOff x="2607" y="2156"/>
              <a:chExt cx="2767" cy="505"/>
            </a:xfrm>
          </p:grpSpPr>
          <p:sp>
            <p:nvSpPr>
              <p:cNvPr id="77" name="Rectangle 31"/>
              <p:cNvSpPr>
                <a:spLocks noChangeArrowheads="1"/>
              </p:cNvSpPr>
              <p:nvPr/>
            </p:nvSpPr>
            <p:spPr bwMode="auto">
              <a:xfrm>
                <a:off x="2607" y="2156"/>
                <a:ext cx="2767" cy="50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cs typeface="Trebuchet MS"/>
                </a:endParaRPr>
              </a:p>
            </p:txBody>
          </p:sp>
          <p:grpSp>
            <p:nvGrpSpPr>
              <p:cNvPr id="78" name="Group 25"/>
              <p:cNvGrpSpPr>
                <a:grpSpLocks noChangeAspect="1"/>
              </p:cNvGrpSpPr>
              <p:nvPr/>
            </p:nvGrpSpPr>
            <p:grpSpPr bwMode="auto">
              <a:xfrm>
                <a:off x="4003" y="2215"/>
                <a:ext cx="1320" cy="404"/>
                <a:chOff x="4281" y="465"/>
                <a:chExt cx="1455" cy="445"/>
              </a:xfrm>
            </p:grpSpPr>
            <p:sp>
              <p:nvSpPr>
                <p:cNvPr id="85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281" y="465"/>
                  <a:ext cx="1451" cy="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rebuchet MS"/>
                    <a:cs typeface="Trebuchet MS"/>
                  </a:endParaRPr>
                </a:p>
              </p:txBody>
            </p:sp>
            <p:pic>
              <p:nvPicPr>
                <p:cNvPr id="86" name="Picture 26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281" y="465"/>
                  <a:ext cx="1455" cy="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9" name="Group 28"/>
              <p:cNvGrpSpPr>
                <a:grpSpLocks noChangeAspect="1"/>
              </p:cNvGrpSpPr>
              <p:nvPr/>
            </p:nvGrpSpPr>
            <p:grpSpPr bwMode="auto">
              <a:xfrm>
                <a:off x="2642" y="2183"/>
                <a:ext cx="1309" cy="434"/>
                <a:chOff x="2213" y="436"/>
                <a:chExt cx="1442" cy="478"/>
              </a:xfrm>
            </p:grpSpPr>
            <p:sp>
              <p:nvSpPr>
                <p:cNvPr id="83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213" y="436"/>
                  <a:ext cx="1438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rebuchet MS"/>
                    <a:cs typeface="Trebuchet MS"/>
                  </a:endParaRPr>
                </a:p>
              </p:txBody>
            </p:sp>
            <p:pic>
              <p:nvPicPr>
                <p:cNvPr id="84" name="Picture 29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213" y="436"/>
                  <a:ext cx="1442" cy="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80" name="Rectangle 32"/>
              <p:cNvSpPr>
                <a:spLocks noChangeArrowheads="1"/>
              </p:cNvSpPr>
              <p:nvPr/>
            </p:nvSpPr>
            <p:spPr bwMode="auto">
              <a:xfrm>
                <a:off x="2652" y="2195"/>
                <a:ext cx="209" cy="147"/>
              </a:xfrm>
              <a:prstGeom prst="rect">
                <a:avLst/>
              </a:prstGeom>
              <a:solidFill>
                <a:srgbClr val="FFFFFF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cs typeface="Trebuchet MS"/>
                </a:endParaRPr>
              </a:p>
            </p:txBody>
          </p:sp>
          <p:sp>
            <p:nvSpPr>
              <p:cNvPr id="81" name="Rectangle 33"/>
              <p:cNvSpPr>
                <a:spLocks noChangeArrowheads="1"/>
              </p:cNvSpPr>
              <p:nvPr/>
            </p:nvSpPr>
            <p:spPr bwMode="auto">
              <a:xfrm>
                <a:off x="4013" y="2215"/>
                <a:ext cx="215" cy="147"/>
              </a:xfrm>
              <a:prstGeom prst="rect">
                <a:avLst/>
              </a:prstGeom>
              <a:solidFill>
                <a:srgbClr val="FFFFFF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cs typeface="Trebuchet MS"/>
                </a:endParaRPr>
              </a:p>
            </p:txBody>
          </p:sp>
          <p:sp>
            <p:nvSpPr>
              <p:cNvPr id="82" name="Rectangle 34"/>
              <p:cNvSpPr>
                <a:spLocks noChangeArrowheads="1"/>
              </p:cNvSpPr>
              <p:nvPr/>
            </p:nvSpPr>
            <p:spPr bwMode="auto">
              <a:xfrm>
                <a:off x="4693" y="2202"/>
                <a:ext cx="181" cy="153"/>
              </a:xfrm>
              <a:prstGeom prst="rect">
                <a:avLst/>
              </a:prstGeom>
              <a:solidFill>
                <a:srgbClr val="FFFFFF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cs typeface="Trebuchet MS"/>
                </a:endParaRP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688974" y="4343199"/>
            <a:ext cx="8074025" cy="1589818"/>
            <a:chOff x="688974" y="4428924"/>
            <a:chExt cx="8074025" cy="1589818"/>
          </a:xfrm>
        </p:grpSpPr>
        <p:graphicFrame>
          <p:nvGraphicFramePr>
            <p:cNvPr id="69" name="Object 4"/>
            <p:cNvGraphicFramePr>
              <a:graphicFrameLocks noChangeAspect="1"/>
            </p:cNvGraphicFramePr>
            <p:nvPr/>
          </p:nvGraphicFramePr>
          <p:xfrm>
            <a:off x="1134569" y="5612342"/>
            <a:ext cx="2497138" cy="406400"/>
          </p:xfrm>
          <a:graphic>
            <a:graphicData uri="http://schemas.openxmlformats.org/presentationml/2006/ole">
              <p:oleObj spid="_x0000_s1185802" name="Equation" r:id="rId6" imgW="1727200" imgH="279400" progId="Equation.DSMT4">
                <p:embed/>
              </p:oleObj>
            </a:graphicData>
          </a:graphic>
        </p:graphicFrame>
        <p:grpSp>
          <p:nvGrpSpPr>
            <p:cNvPr id="87" name="Group 48"/>
            <p:cNvGrpSpPr>
              <a:grpSpLocks/>
            </p:cNvGrpSpPr>
            <p:nvPr/>
          </p:nvGrpSpPr>
          <p:grpSpPr bwMode="auto">
            <a:xfrm>
              <a:off x="7170737" y="4722814"/>
              <a:ext cx="1295400" cy="720725"/>
              <a:chOff x="4558" y="2857"/>
              <a:chExt cx="816" cy="454"/>
            </a:xfrm>
          </p:grpSpPr>
          <p:sp>
            <p:nvSpPr>
              <p:cNvPr id="88" name="Rectangle 43"/>
              <p:cNvSpPr>
                <a:spLocks noChangeArrowheads="1"/>
              </p:cNvSpPr>
              <p:nvPr/>
            </p:nvSpPr>
            <p:spPr bwMode="auto">
              <a:xfrm>
                <a:off x="4558" y="2857"/>
                <a:ext cx="816" cy="454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89" name="Picture 30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604" y="2903"/>
                <a:ext cx="726" cy="38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</p:pic>
        </p:grpSp>
        <p:sp>
          <p:nvSpPr>
            <p:cNvPr id="98" name="Rectangle 97"/>
            <p:cNvSpPr/>
            <p:nvPr/>
          </p:nvSpPr>
          <p:spPr>
            <a:xfrm>
              <a:off x="688974" y="4428924"/>
              <a:ext cx="8074025" cy="1132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 fontAlgn="auto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D20202"/>
                  </a:solidFill>
                  <a:latin typeface="Trebuchet MS"/>
                  <a:cs typeface="Trebuchet MS"/>
                </a:rPr>
                <a:t>Light-by-light scattering</a:t>
              </a:r>
              <a:endParaRPr lang="en-US" sz="1600" kern="0" dirty="0" smtClean="0">
                <a:solidFill>
                  <a:srgbClr val="D20202"/>
                </a:solidFill>
                <a:latin typeface="Trebuchet MS"/>
                <a:cs typeface="Trebuchet MS"/>
              </a:endParaRPr>
            </a:p>
            <a:p>
              <a:pPr marL="361950" lvl="1" indent="-274638" defTabSz="914400" fontAlgn="auto">
                <a:spcBef>
                  <a:spcPts val="60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kern="0" dirty="0" smtClean="0">
                  <a:solidFill>
                    <a:srgbClr val="292929"/>
                  </a:solidFill>
                  <a:latin typeface="Trebuchet MS"/>
                  <a:cs typeface="Trebuchet MS"/>
                </a:rPr>
                <a:t>Dispersion relation approach not possible (4-point function)</a:t>
              </a:r>
            </a:p>
            <a:p>
              <a:pPr marL="361950" lvl="1" indent="-274638" defTabSz="914400" fontAlgn="auto">
                <a:spcBef>
                  <a:spcPts val="60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kern="0" dirty="0" smtClean="0">
                  <a:solidFill>
                    <a:srgbClr val="292929"/>
                  </a:solidFill>
                  <a:latin typeface="Trebuchet MS"/>
                  <a:cs typeface="Trebuchet MS"/>
                </a:rPr>
                <a:t>Model-dependent calculations</a:t>
              </a:r>
              <a:endParaRPr lang="en-US" sz="1600" kern="0" dirty="0" smtClean="0">
                <a:solidFill>
                  <a:srgbClr val="292929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</p:grpSp>
      <p:graphicFrame>
        <p:nvGraphicFramePr>
          <p:cNvPr id="1185806" name="Object 14"/>
          <p:cNvGraphicFramePr>
            <a:graphicFrameLocks noChangeAspect="1"/>
          </p:cNvGraphicFramePr>
          <p:nvPr/>
        </p:nvGraphicFramePr>
        <p:xfrm>
          <a:off x="3373968" y="1247775"/>
          <a:ext cx="5270500" cy="809625"/>
        </p:xfrm>
        <a:graphic>
          <a:graphicData uri="http://schemas.openxmlformats.org/presentationml/2006/ole">
            <p:oleObj spid="_x0000_s1185806" name="Equation" r:id="rId8" imgW="3644900" imgH="558800" progId="Equation.DSMT4">
              <p:embed/>
            </p:oleObj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857998" y="2133600"/>
            <a:ext cx="19050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Davier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</a:t>
            </a:r>
            <a:r>
              <a:rPr lang="en-US" sz="800" b="1" kern="0" dirty="0" smtClean="0">
                <a:solidFill>
                  <a:srgbClr val="FFFFFF"/>
                </a:solidFill>
              </a:rPr>
              <a:t>., EPJ C 71, 1515 (2011)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49350" y="3886654"/>
            <a:ext cx="18034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Hagiwara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</a:t>
            </a:r>
            <a:r>
              <a:rPr lang="en-US" sz="800" b="1" kern="0" dirty="0" smtClean="0">
                <a:solidFill>
                  <a:srgbClr val="FFFFFF"/>
                </a:solidFill>
              </a:rPr>
              <a:t>. 2010 (and others)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22702" y="5612195"/>
            <a:ext cx="2154252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Prades-deRafael-Vainshtein</a:t>
            </a:r>
            <a:r>
              <a:rPr lang="en-US" sz="800" b="1" kern="0" dirty="0" smtClean="0">
                <a:solidFill>
                  <a:srgbClr val="FFFFFF"/>
                </a:solidFill>
              </a:rPr>
              <a:t> (and others)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1655" y="1541994"/>
            <a:ext cx="2255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D</a:t>
            </a:r>
            <a:r>
              <a:rPr lang="en-GB" sz="12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(</a:t>
            </a:r>
            <a:r>
              <a:rPr lang="en-GB" sz="1200" i="1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t</a:t>
            </a:r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 — </a:t>
            </a:r>
            <a:r>
              <a:rPr lang="en-GB" sz="12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GB" sz="1200" baseline="300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+</a:t>
            </a:r>
            <a:r>
              <a:rPr lang="en-GB" sz="12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GB" sz="12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</a:t>
            </a:r>
            <a:r>
              <a:rPr lang="en-GB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) = </a:t>
            </a:r>
            <a:r>
              <a:rPr lang="en-US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19.5 ± 8.3 (2.4</a:t>
            </a:r>
            <a:r>
              <a:rPr lang="en-US" sz="120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s</a:t>
            </a:r>
            <a:r>
              <a:rPr lang="en-US" sz="1200" dirty="0" smtClean="0">
                <a:solidFill>
                  <a:srgbClr val="D20202"/>
                </a:solidFill>
                <a:latin typeface="Trebuchet MS"/>
                <a:cs typeface="Trebuchet MS"/>
              </a:rPr>
              <a:t>)</a:t>
            </a:r>
            <a:endParaRPr lang="en-GB" sz="120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8974" y="5968424"/>
            <a:ext cx="8455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274638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kern="0" dirty="0" smtClean="0">
                <a:solidFill>
                  <a:srgbClr val="D20202"/>
                </a:solidFill>
                <a:latin typeface="Trebuchet MS"/>
                <a:cs typeface="Trebuchet MS"/>
              </a:rPr>
              <a:t>Lattice results may be in reach (LO HVP </a:t>
            </a:r>
            <a:r>
              <a:rPr lang="en-US" sz="1200" kern="0" dirty="0" smtClean="0">
                <a:solidFill>
                  <a:srgbClr val="D20202"/>
                </a:solidFill>
                <a:latin typeface="Trebuchet MS"/>
                <a:cs typeface="Trebuchet MS"/>
              </a:rPr>
              <a:t>(</a:t>
            </a:r>
            <a:r>
              <a:rPr lang="en-US" sz="1200" i="1" kern="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u</a:t>
            </a:r>
            <a:r>
              <a:rPr lang="en-US" sz="1200" kern="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+</a:t>
            </a:r>
            <a:r>
              <a:rPr lang="en-US" sz="1200" i="1" kern="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d</a:t>
            </a:r>
            <a:r>
              <a:rPr lang="en-US" sz="1200" kern="0" dirty="0" smtClean="0">
                <a:solidFill>
                  <a:srgbClr val="D20202"/>
                </a:solidFill>
                <a:latin typeface="Trebuchet MS"/>
                <a:cs typeface="Trebuchet MS"/>
              </a:rPr>
              <a:t> quarks only)</a:t>
            </a:r>
            <a:r>
              <a:rPr lang="en-US" sz="1600" kern="0" dirty="0" smtClean="0">
                <a:solidFill>
                  <a:srgbClr val="D20202"/>
                </a:solidFill>
                <a:latin typeface="Trebuchet MS"/>
                <a:cs typeface="Trebuchet MS"/>
              </a:rPr>
              <a:t> computed to 3% accuracy ???)</a:t>
            </a:r>
            <a:endParaRPr lang="en-US" sz="1600" kern="0" dirty="0" smtClean="0">
              <a:solidFill>
                <a:srgbClr val="D20202"/>
              </a:solidFill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58048" y="5607505"/>
            <a:ext cx="1917501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Jansen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arXiv:1103.4818</a:t>
            </a:r>
            <a:endParaRPr lang="en-US" sz="800" b="1" i="1" kern="0" dirty="0" smtClean="0">
              <a:solidFill>
                <a:srgbClr val="FFFF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5287" y="4419600"/>
            <a:ext cx="165630" cy="1887378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hape 43"/>
          <p:cNvCxnSpPr/>
          <p:nvPr/>
        </p:nvCxnSpPr>
        <p:spPr>
          <a:xfrm rot="10800000" flipV="1">
            <a:off x="6331639" y="5719917"/>
            <a:ext cx="130275" cy="323167"/>
          </a:xfrm>
          <a:prstGeom prst="curvedConnector2">
            <a:avLst/>
          </a:prstGeom>
          <a:ln w="12700" cap="flat" cmpd="sng" algn="ctr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36" grpId="0" animBg="1"/>
      <p:bldP spid="37" grpId="0" animBg="1"/>
      <p:bldP spid="33" grpId="0"/>
      <p:bldP spid="34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5566833"/>
            <a:ext cx="9144000" cy="1009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16200000">
              <a:srgbClr val="000000">
                <a:alpha val="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164166"/>
            <a:ext cx="8763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Minimal SM: </a:t>
            </a:r>
            <a:r>
              <a:rPr lang="en-US" sz="1800" i="1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m</a:t>
            </a:r>
            <a:r>
              <a:rPr lang="en-US" sz="1800" i="1" baseline="-250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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= 0 </a:t>
            </a:r>
            <a:r>
              <a:rPr lang="en-US" sz="1800" dirty="0" err="1" smtClean="0">
                <a:solidFill>
                  <a:srgbClr val="262626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 strictly zero transitions between lepton </a:t>
            </a:r>
            <a:r>
              <a:rPr lang="en-US" sz="1800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flavours</a:t>
            </a:r>
            <a:endParaRPr lang="en-US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SM extension to  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m</a:t>
            </a:r>
            <a:r>
              <a:rPr lang="en-US" sz="1800" i="1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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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0 </a:t>
            </a:r>
            <a:r>
              <a:rPr lang="en-US" sz="18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 unobservable tiny LFV rates predicted (GIM)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Mu-to-</a:t>
            </a:r>
            <a:r>
              <a:rPr lang="en-US" sz="36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Flavour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Violation</a:t>
            </a: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5681132"/>
            <a:ext cx="8763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à"/>
            </a:pPr>
            <a:r>
              <a:rPr lang="en-US" sz="1800" b="1" dirty="0" smtClean="0">
                <a:solidFill>
                  <a:srgbClr val="D20202"/>
                </a:solidFill>
                <a:latin typeface="Trebuchet MS"/>
                <a:cs typeface="Trebuchet MS"/>
              </a:rPr>
              <a:t> Search for charged-LFV probes new physics without SM contamination !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Prior best limit on 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µ</a:t>
            </a:r>
            <a:r>
              <a:rPr lang="en-US" sz="18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+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Symbol" charset="2"/>
                <a:cs typeface="Symbol" charset="2"/>
              </a:rPr>
              <a:t>®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800" baseline="30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+</a:t>
            </a:r>
            <a:r>
              <a:rPr lang="en-US" sz="18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γ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by MEGA experiment </a:t>
            </a:r>
            <a:r>
              <a:rPr 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(LAMPF, 1999)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: </a:t>
            </a:r>
            <a:r>
              <a:rPr lang="en-US" sz="1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B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&lt; 1.210</a:t>
            </a:r>
            <a:r>
              <a:rPr lang="en-US" sz="18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–11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8" name="Oval 98"/>
          <p:cNvSpPr>
            <a:spLocks noChangeArrowheads="1"/>
          </p:cNvSpPr>
          <p:nvPr/>
        </p:nvSpPr>
        <p:spPr bwMode="auto">
          <a:xfrm>
            <a:off x="5991225" y="2442867"/>
            <a:ext cx="566738" cy="406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5F8804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1131888" y="3522367"/>
            <a:ext cx="1398588" cy="63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Line 57"/>
          <p:cNvSpPr>
            <a:spLocks noChangeShapeType="1"/>
          </p:cNvSpPr>
          <p:nvPr/>
        </p:nvSpPr>
        <p:spPr bwMode="auto">
          <a:xfrm>
            <a:off x="2536826" y="3520779"/>
            <a:ext cx="1401762" cy="0"/>
          </a:xfrm>
          <a:prstGeom prst="line">
            <a:avLst/>
          </a:prstGeom>
          <a:noFill/>
          <a:ln w="19050">
            <a:solidFill>
              <a:srgbClr val="D20202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11" name="Object 38"/>
          <p:cNvGraphicFramePr>
            <a:graphicFrameLocks noChangeAspect="1"/>
          </p:cNvGraphicFramePr>
          <p:nvPr/>
        </p:nvGraphicFramePr>
        <p:xfrm>
          <a:off x="1165226" y="3554117"/>
          <a:ext cx="263525" cy="296862"/>
        </p:xfrm>
        <a:graphic>
          <a:graphicData uri="http://schemas.openxmlformats.org/presentationml/2006/ole">
            <p:oleObj spid="_x0000_s2428930" name="Equation" r:id="rId3" imgW="203040" imgH="228600" progId="Equation.DSMT4">
              <p:embed/>
            </p:oleObj>
          </a:graphicData>
        </a:graphic>
      </p:graphicFrame>
      <p:sp>
        <p:nvSpPr>
          <p:cNvPr id="12" name="Line 40"/>
          <p:cNvSpPr>
            <a:spLocks noChangeShapeType="1"/>
          </p:cNvSpPr>
          <p:nvPr/>
        </p:nvSpPr>
        <p:spPr bwMode="auto">
          <a:xfrm>
            <a:off x="1347788" y="3528717"/>
            <a:ext cx="2889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Line 41"/>
          <p:cNvSpPr>
            <a:spLocks noChangeShapeType="1"/>
          </p:cNvSpPr>
          <p:nvPr/>
        </p:nvSpPr>
        <p:spPr bwMode="auto">
          <a:xfrm>
            <a:off x="1995488" y="3528717"/>
            <a:ext cx="288925" cy="0"/>
          </a:xfrm>
          <a:prstGeom prst="line">
            <a:avLst/>
          </a:prstGeom>
          <a:noFill/>
          <a:ln w="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Line 42"/>
          <p:cNvSpPr>
            <a:spLocks noChangeShapeType="1"/>
          </p:cNvSpPr>
          <p:nvPr/>
        </p:nvSpPr>
        <p:spPr bwMode="auto">
          <a:xfrm>
            <a:off x="2643188" y="3528717"/>
            <a:ext cx="288925" cy="0"/>
          </a:xfrm>
          <a:prstGeom prst="line">
            <a:avLst/>
          </a:prstGeom>
          <a:noFill/>
          <a:ln w="0">
            <a:solidFill>
              <a:srgbClr val="D20202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Line 43"/>
          <p:cNvSpPr>
            <a:spLocks noChangeShapeType="1"/>
          </p:cNvSpPr>
          <p:nvPr/>
        </p:nvSpPr>
        <p:spPr bwMode="auto">
          <a:xfrm>
            <a:off x="3292476" y="3528717"/>
            <a:ext cx="288925" cy="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16" name="Object 44"/>
          <p:cNvGraphicFramePr>
            <a:graphicFrameLocks noChangeAspect="1"/>
          </p:cNvGraphicFramePr>
          <p:nvPr/>
        </p:nvGraphicFramePr>
        <p:xfrm>
          <a:off x="3795713" y="3557292"/>
          <a:ext cx="247650" cy="263525"/>
        </p:xfrm>
        <a:graphic>
          <a:graphicData uri="http://schemas.openxmlformats.org/presentationml/2006/ole">
            <p:oleObj spid="_x0000_s2428931" name="Equation" r:id="rId4" imgW="190440" imgH="203040" progId="Equation.DSMT4">
              <p:embed/>
            </p:oleObj>
          </a:graphicData>
        </a:graphic>
      </p:graphicFrame>
      <p:graphicFrame>
        <p:nvGraphicFramePr>
          <p:cNvPr id="17" name="Object 45"/>
          <p:cNvGraphicFramePr>
            <a:graphicFrameLocks noChangeAspect="1"/>
          </p:cNvGraphicFramePr>
          <p:nvPr/>
        </p:nvGraphicFramePr>
        <p:xfrm>
          <a:off x="2143126" y="3536654"/>
          <a:ext cx="247650" cy="312738"/>
        </p:xfrm>
        <a:graphic>
          <a:graphicData uri="http://schemas.openxmlformats.org/presentationml/2006/ole">
            <p:oleObj spid="_x0000_s2428932" name="Equation" r:id="rId5" imgW="190440" imgH="241200" progId="Equation.DSMT4">
              <p:embed/>
            </p:oleObj>
          </a:graphicData>
        </a:graphic>
      </p:graphicFrame>
      <p:graphicFrame>
        <p:nvGraphicFramePr>
          <p:cNvPr id="18" name="Object 46"/>
          <p:cNvGraphicFramePr>
            <a:graphicFrameLocks noChangeAspect="1"/>
          </p:cNvGraphicFramePr>
          <p:nvPr/>
        </p:nvGraphicFramePr>
        <p:xfrm>
          <a:off x="2787651" y="3536654"/>
          <a:ext cx="230187" cy="296863"/>
        </p:xfrm>
        <a:graphic>
          <a:graphicData uri="http://schemas.openxmlformats.org/presentationml/2006/ole">
            <p:oleObj spid="_x0000_s2428933" name="Equation" r:id="rId6" imgW="177480" imgH="228600" progId="Equation.DSMT4">
              <p:embed/>
            </p:oleObj>
          </a:graphicData>
        </a:graphic>
      </p:graphicFrame>
      <p:graphicFrame>
        <p:nvGraphicFramePr>
          <p:cNvPr id="19" name="Object 47"/>
          <p:cNvGraphicFramePr>
            <a:graphicFrameLocks noChangeAspect="1"/>
          </p:cNvGraphicFramePr>
          <p:nvPr/>
        </p:nvGraphicFramePr>
        <p:xfrm>
          <a:off x="2406651" y="3390604"/>
          <a:ext cx="265112" cy="261938"/>
        </p:xfrm>
        <a:graphic>
          <a:graphicData uri="http://schemas.openxmlformats.org/presentationml/2006/ole">
            <p:oleObj spid="_x0000_s2428934" name="Equation" r:id="rId7" imgW="126720" imgH="126720" progId="Equation.DSMT4">
              <p:embed/>
            </p:oleObj>
          </a:graphicData>
        </a:graphic>
      </p:graphicFrame>
      <p:sp>
        <p:nvSpPr>
          <p:cNvPr id="20" name="Arc 49"/>
          <p:cNvSpPr>
            <a:spLocks/>
          </p:cNvSpPr>
          <p:nvPr/>
        </p:nvSpPr>
        <p:spPr bwMode="auto">
          <a:xfrm rot="16200000">
            <a:off x="1929607" y="2953248"/>
            <a:ext cx="563562" cy="5778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Arc 51"/>
          <p:cNvSpPr>
            <a:spLocks/>
          </p:cNvSpPr>
          <p:nvPr/>
        </p:nvSpPr>
        <p:spPr bwMode="auto">
          <a:xfrm rot="5400000" flipH="1">
            <a:off x="2505869" y="2954836"/>
            <a:ext cx="561975" cy="5730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reeform 52"/>
          <p:cNvSpPr>
            <a:spLocks/>
          </p:cNvSpPr>
          <p:nvPr/>
        </p:nvSpPr>
        <p:spPr bwMode="auto">
          <a:xfrm rot="19573028" flipH="1">
            <a:off x="2400301" y="2600029"/>
            <a:ext cx="1004887" cy="6985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192" y="0"/>
              </a:cxn>
              <a:cxn ang="0">
                <a:pos x="384" y="192"/>
              </a:cxn>
              <a:cxn ang="0">
                <a:pos x="576" y="0"/>
              </a:cxn>
              <a:cxn ang="0">
                <a:pos x="768" y="192"/>
              </a:cxn>
              <a:cxn ang="0">
                <a:pos x="960" y="0"/>
              </a:cxn>
              <a:cxn ang="0">
                <a:pos x="1152" y="192"/>
              </a:cxn>
              <a:cxn ang="0">
                <a:pos x="1344" y="0"/>
              </a:cxn>
              <a:cxn ang="0">
                <a:pos x="1536" y="192"/>
              </a:cxn>
              <a:cxn ang="0">
                <a:pos x="1728" y="0"/>
              </a:cxn>
              <a:cxn ang="0">
                <a:pos x="1920" y="192"/>
              </a:cxn>
              <a:cxn ang="0">
                <a:pos x="2112" y="0"/>
              </a:cxn>
              <a:cxn ang="0">
                <a:pos x="2304" y="192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19050" cmpd="sng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Oval 53"/>
          <p:cNvSpPr>
            <a:spLocks noChangeArrowheads="1"/>
          </p:cNvSpPr>
          <p:nvPr/>
        </p:nvSpPr>
        <p:spPr bwMode="auto">
          <a:xfrm>
            <a:off x="2465388" y="2927054"/>
            <a:ext cx="71438" cy="71438"/>
          </a:xfrm>
          <a:prstGeom prst="ellipse">
            <a:avLst/>
          </a:prstGeom>
          <a:solidFill>
            <a:srgbClr val="D20202"/>
          </a:solidFill>
          <a:ln w="3175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24" name="Object 56"/>
          <p:cNvGraphicFramePr>
            <a:graphicFrameLocks noChangeAspect="1"/>
          </p:cNvGraphicFramePr>
          <p:nvPr/>
        </p:nvGraphicFramePr>
        <p:xfrm>
          <a:off x="3217863" y="2490492"/>
          <a:ext cx="165100" cy="214312"/>
        </p:xfrm>
        <a:graphic>
          <a:graphicData uri="http://schemas.openxmlformats.org/presentationml/2006/ole">
            <p:oleObj spid="_x0000_s2428935" name="Equation" r:id="rId8" imgW="126720" imgH="164880" progId="Equation.DSMT4">
              <p:embed/>
            </p:oleObj>
          </a:graphicData>
        </a:graphic>
      </p:graphicFrame>
      <p:graphicFrame>
        <p:nvGraphicFramePr>
          <p:cNvPr id="25" name="Object 58"/>
          <p:cNvGraphicFramePr>
            <a:graphicFrameLocks noChangeAspect="1"/>
          </p:cNvGraphicFramePr>
          <p:nvPr/>
        </p:nvGraphicFramePr>
        <p:xfrm>
          <a:off x="1935163" y="2784179"/>
          <a:ext cx="346075" cy="247650"/>
        </p:xfrm>
        <a:graphic>
          <a:graphicData uri="http://schemas.openxmlformats.org/presentationml/2006/ole">
            <p:oleObj spid="_x0000_s2428936" name="Equation" r:id="rId9" imgW="266400" imgH="190440" progId="Equation.DSMT4">
              <p:embed/>
            </p:oleObj>
          </a:graphicData>
        </a:graphic>
      </p:graphicFrame>
      <p:sp>
        <p:nvSpPr>
          <p:cNvPr id="26" name="Oval 55"/>
          <p:cNvSpPr>
            <a:spLocks noChangeArrowheads="1"/>
          </p:cNvSpPr>
          <p:nvPr/>
        </p:nvSpPr>
        <p:spPr bwMode="auto">
          <a:xfrm>
            <a:off x="3035301" y="3490617"/>
            <a:ext cx="71437" cy="71437"/>
          </a:xfrm>
          <a:prstGeom prst="ellipse">
            <a:avLst/>
          </a:prstGeom>
          <a:solidFill>
            <a:srgbClr val="D20202"/>
          </a:solidFill>
          <a:ln w="19050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Oval 54"/>
          <p:cNvSpPr>
            <a:spLocks noChangeArrowheads="1"/>
          </p:cNvSpPr>
          <p:nvPr/>
        </p:nvSpPr>
        <p:spPr bwMode="auto">
          <a:xfrm>
            <a:off x="1885951" y="3487442"/>
            <a:ext cx="71437" cy="71437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Line 84"/>
          <p:cNvSpPr>
            <a:spLocks noChangeShapeType="1"/>
          </p:cNvSpPr>
          <p:nvPr/>
        </p:nvSpPr>
        <p:spPr bwMode="auto">
          <a:xfrm flipV="1">
            <a:off x="5703888" y="3520779"/>
            <a:ext cx="11541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9" name="Line 63"/>
          <p:cNvSpPr>
            <a:spLocks noChangeShapeType="1"/>
          </p:cNvSpPr>
          <p:nvPr/>
        </p:nvSpPr>
        <p:spPr bwMode="auto">
          <a:xfrm flipV="1">
            <a:off x="4908550" y="3527129"/>
            <a:ext cx="793750" cy="15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0" name="Line 64"/>
          <p:cNvSpPr>
            <a:spLocks noChangeShapeType="1"/>
          </p:cNvSpPr>
          <p:nvPr/>
        </p:nvSpPr>
        <p:spPr bwMode="auto">
          <a:xfrm flipV="1">
            <a:off x="6850063" y="3520779"/>
            <a:ext cx="865187" cy="1588"/>
          </a:xfrm>
          <a:prstGeom prst="line">
            <a:avLst/>
          </a:prstGeom>
          <a:noFill/>
          <a:ln w="19050">
            <a:solidFill>
              <a:srgbClr val="D20202"/>
            </a:solidFill>
            <a:round/>
            <a:headEnd/>
            <a:tailEnd type="none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31" name="Object 65"/>
          <p:cNvGraphicFramePr>
            <a:graphicFrameLocks noChangeAspect="1"/>
          </p:cNvGraphicFramePr>
          <p:nvPr/>
        </p:nvGraphicFramePr>
        <p:xfrm>
          <a:off x="4941888" y="3554117"/>
          <a:ext cx="263525" cy="296862"/>
        </p:xfrm>
        <a:graphic>
          <a:graphicData uri="http://schemas.openxmlformats.org/presentationml/2006/ole">
            <p:oleObj spid="_x0000_s2428937" name="Equation" r:id="rId10" imgW="203040" imgH="228600" progId="Equation.DSMT4">
              <p:embed/>
            </p:oleObj>
          </a:graphicData>
        </a:graphic>
      </p:graphicFrame>
      <p:sp>
        <p:nvSpPr>
          <p:cNvPr id="32" name="Line 66"/>
          <p:cNvSpPr>
            <a:spLocks noChangeShapeType="1"/>
          </p:cNvSpPr>
          <p:nvPr/>
        </p:nvSpPr>
        <p:spPr bwMode="auto">
          <a:xfrm>
            <a:off x="5124450" y="3528717"/>
            <a:ext cx="2889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3" name="Line 67"/>
          <p:cNvSpPr>
            <a:spLocks noChangeShapeType="1"/>
          </p:cNvSpPr>
          <p:nvPr/>
        </p:nvSpPr>
        <p:spPr bwMode="auto">
          <a:xfrm>
            <a:off x="6091238" y="3519192"/>
            <a:ext cx="2889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4" name="Line 69"/>
          <p:cNvSpPr>
            <a:spLocks noChangeShapeType="1"/>
          </p:cNvSpPr>
          <p:nvPr/>
        </p:nvSpPr>
        <p:spPr bwMode="auto">
          <a:xfrm>
            <a:off x="7069138" y="3520779"/>
            <a:ext cx="288925" cy="0"/>
          </a:xfrm>
          <a:prstGeom prst="line">
            <a:avLst/>
          </a:prstGeom>
          <a:noFill/>
          <a:ln w="0">
            <a:solidFill>
              <a:srgbClr val="D20202"/>
            </a:solidFill>
            <a:round/>
            <a:headEnd/>
            <a:tailEnd type="stealth" w="lg" len="lg"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35" name="Object 70"/>
          <p:cNvGraphicFramePr>
            <a:graphicFrameLocks noChangeAspect="1"/>
          </p:cNvGraphicFramePr>
          <p:nvPr/>
        </p:nvGraphicFramePr>
        <p:xfrm>
          <a:off x="7572375" y="3557292"/>
          <a:ext cx="247650" cy="263525"/>
        </p:xfrm>
        <a:graphic>
          <a:graphicData uri="http://schemas.openxmlformats.org/presentationml/2006/ole">
            <p:oleObj spid="_x0000_s2428938" name="Equation" r:id="rId11" imgW="190440" imgH="203040" progId="Equation.DSMT4">
              <p:embed/>
            </p:oleObj>
          </a:graphicData>
        </a:graphic>
      </p:graphicFrame>
      <p:graphicFrame>
        <p:nvGraphicFramePr>
          <p:cNvPr id="36" name="Object 71"/>
          <p:cNvGraphicFramePr>
            <a:graphicFrameLocks noChangeAspect="1"/>
          </p:cNvGraphicFramePr>
          <p:nvPr/>
        </p:nvGraphicFramePr>
        <p:xfrm>
          <a:off x="6135687" y="3544592"/>
          <a:ext cx="265113" cy="296862"/>
        </p:xfrm>
        <a:graphic>
          <a:graphicData uri="http://schemas.openxmlformats.org/presentationml/2006/ole">
            <p:oleObj spid="_x0000_s2428939" name="Equation" r:id="rId12" imgW="203040" imgH="228600" progId="Equation.DSMT4">
              <p:embed/>
            </p:oleObj>
          </a:graphicData>
        </a:graphic>
      </p:graphicFrame>
      <p:sp>
        <p:nvSpPr>
          <p:cNvPr id="37" name="Arc 74"/>
          <p:cNvSpPr>
            <a:spLocks/>
          </p:cNvSpPr>
          <p:nvPr/>
        </p:nvSpPr>
        <p:spPr bwMode="auto">
          <a:xfrm rot="16200000">
            <a:off x="5706269" y="2953248"/>
            <a:ext cx="563562" cy="5778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8" name="Arc 75"/>
          <p:cNvSpPr>
            <a:spLocks/>
          </p:cNvSpPr>
          <p:nvPr/>
        </p:nvSpPr>
        <p:spPr bwMode="auto">
          <a:xfrm rot="5400000" flipH="1">
            <a:off x="6282531" y="2954836"/>
            <a:ext cx="561975" cy="5730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6521450" y="2692104"/>
            <a:ext cx="1004888" cy="398463"/>
            <a:chOff x="3977" y="1458"/>
            <a:chExt cx="633" cy="251"/>
          </a:xfrm>
        </p:grpSpPr>
        <p:sp>
          <p:nvSpPr>
            <p:cNvPr id="40" name="Freeform 76"/>
            <p:cNvSpPr>
              <a:spLocks/>
            </p:cNvSpPr>
            <p:nvPr/>
          </p:nvSpPr>
          <p:spPr bwMode="auto">
            <a:xfrm rot="19573028" flipH="1">
              <a:off x="3977" y="1458"/>
              <a:ext cx="633" cy="44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rgbClr val="D2020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41" name="Oval 77"/>
            <p:cNvSpPr>
              <a:spLocks noChangeArrowheads="1"/>
            </p:cNvSpPr>
            <p:nvPr/>
          </p:nvSpPr>
          <p:spPr bwMode="auto">
            <a:xfrm>
              <a:off x="4018" y="1664"/>
              <a:ext cx="45" cy="45"/>
            </a:xfrm>
            <a:prstGeom prst="ellipse">
              <a:avLst/>
            </a:prstGeom>
            <a:solidFill>
              <a:srgbClr val="D20202"/>
            </a:solidFill>
            <a:ln w="3175">
              <a:solidFill>
                <a:srgbClr val="D2020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42" name="Object 78"/>
          <p:cNvGraphicFramePr>
            <a:graphicFrameLocks noChangeAspect="1"/>
          </p:cNvGraphicFramePr>
          <p:nvPr/>
        </p:nvGraphicFramePr>
        <p:xfrm>
          <a:off x="7315200" y="2634954"/>
          <a:ext cx="165100" cy="214313"/>
        </p:xfrm>
        <a:graphic>
          <a:graphicData uri="http://schemas.openxmlformats.org/presentationml/2006/ole">
            <p:oleObj spid="_x0000_s2428940" name="Equation" r:id="rId13" imgW="126720" imgH="164880" progId="Equation.DSMT4">
              <p:embed/>
            </p:oleObj>
          </a:graphicData>
        </a:graphic>
      </p:graphicFrame>
      <p:graphicFrame>
        <p:nvGraphicFramePr>
          <p:cNvPr id="43" name="Object 79"/>
          <p:cNvGraphicFramePr>
            <a:graphicFrameLocks noChangeAspect="1"/>
          </p:cNvGraphicFramePr>
          <p:nvPr/>
        </p:nvGraphicFramePr>
        <p:xfrm>
          <a:off x="5486400" y="2927054"/>
          <a:ext cx="279400" cy="312737"/>
        </p:xfrm>
        <a:graphic>
          <a:graphicData uri="http://schemas.openxmlformats.org/presentationml/2006/ole">
            <p:oleObj spid="_x0000_s2428941" name="Equation" r:id="rId14" imgW="215900" imgH="241300" progId="Equation.DSMT4">
              <p:embed/>
            </p:oleObj>
          </a:graphicData>
        </a:graphic>
      </p:graphicFrame>
      <p:sp>
        <p:nvSpPr>
          <p:cNvPr id="44" name="Oval 80"/>
          <p:cNvSpPr>
            <a:spLocks noChangeArrowheads="1"/>
          </p:cNvSpPr>
          <p:nvPr/>
        </p:nvSpPr>
        <p:spPr bwMode="auto">
          <a:xfrm>
            <a:off x="6811963" y="3490617"/>
            <a:ext cx="71437" cy="71437"/>
          </a:xfrm>
          <a:prstGeom prst="ellipse">
            <a:avLst/>
          </a:prstGeom>
          <a:solidFill>
            <a:srgbClr val="D20202"/>
          </a:solidFill>
          <a:ln w="19050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5" name="Oval 81"/>
          <p:cNvSpPr>
            <a:spLocks noChangeArrowheads="1"/>
          </p:cNvSpPr>
          <p:nvPr/>
        </p:nvSpPr>
        <p:spPr bwMode="auto">
          <a:xfrm>
            <a:off x="5662613" y="3487442"/>
            <a:ext cx="71437" cy="71437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46" name="Object 82"/>
          <p:cNvGraphicFramePr>
            <a:graphicFrameLocks noChangeAspect="1"/>
          </p:cNvGraphicFramePr>
          <p:nvPr/>
        </p:nvGraphicFramePr>
        <p:xfrm>
          <a:off x="6742113" y="2930525"/>
          <a:ext cx="263525" cy="312738"/>
        </p:xfrm>
        <a:graphic>
          <a:graphicData uri="http://schemas.openxmlformats.org/presentationml/2006/ole">
            <p:oleObj spid="_x0000_s2428942" name="Equation" r:id="rId15" imgW="203200" imgH="241300" progId="Equation.DSMT4">
              <p:embed/>
            </p:oleObj>
          </a:graphicData>
        </a:graphic>
      </p:graphicFrame>
      <p:graphicFrame>
        <p:nvGraphicFramePr>
          <p:cNvPr id="47" name="Object 83"/>
          <p:cNvGraphicFramePr>
            <a:graphicFrameLocks noChangeAspect="1"/>
          </p:cNvGraphicFramePr>
          <p:nvPr/>
        </p:nvGraphicFramePr>
        <p:xfrm>
          <a:off x="6027738" y="2480967"/>
          <a:ext cx="498475" cy="330200"/>
        </p:xfrm>
        <a:graphic>
          <a:graphicData uri="http://schemas.openxmlformats.org/presentationml/2006/ole">
            <p:oleObj spid="_x0000_s2428943" name="Equation" r:id="rId16" imgW="380880" imgH="253800" progId="Equation.DSMT4">
              <p:embed/>
            </p:oleObj>
          </a:graphicData>
        </a:graphic>
      </p:graphicFrame>
      <p:sp>
        <p:nvSpPr>
          <p:cNvPr id="48" name="Rectangle 87"/>
          <p:cNvSpPr>
            <a:spLocks noChangeArrowheads="1"/>
          </p:cNvSpPr>
          <p:nvPr/>
        </p:nvSpPr>
        <p:spPr bwMode="auto">
          <a:xfrm>
            <a:off x="1163638" y="2295229"/>
            <a:ext cx="792163" cy="307975"/>
          </a:xfrm>
          <a:prstGeom prst="rect">
            <a:avLst/>
          </a:prstGeom>
          <a:solidFill>
            <a:srgbClr val="BDFF03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SM</a:t>
            </a:r>
          </a:p>
        </p:txBody>
      </p:sp>
      <p:sp>
        <p:nvSpPr>
          <p:cNvPr id="49" name="Rectangle 88"/>
          <p:cNvSpPr>
            <a:spLocks noChangeArrowheads="1"/>
          </p:cNvSpPr>
          <p:nvPr/>
        </p:nvSpPr>
        <p:spPr bwMode="auto">
          <a:xfrm>
            <a:off x="4940300" y="2295229"/>
            <a:ext cx="792163" cy="307975"/>
          </a:xfrm>
          <a:prstGeom prst="rect">
            <a:avLst/>
          </a:prstGeom>
          <a:solidFill>
            <a:srgbClr val="BDFF03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SUSY</a:t>
            </a:r>
          </a:p>
        </p:txBody>
      </p:sp>
      <p:sp>
        <p:nvSpPr>
          <p:cNvPr id="53" name="Text Box 99"/>
          <p:cNvSpPr txBox="1">
            <a:spLocks noChangeArrowheads="1"/>
          </p:cNvSpPr>
          <p:nvPr/>
        </p:nvSpPr>
        <p:spPr bwMode="auto">
          <a:xfrm>
            <a:off x="6567488" y="2076374"/>
            <a:ext cx="2271712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probes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slepton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mixing matrix</a:t>
            </a:r>
          </a:p>
        </p:txBody>
      </p:sp>
      <p:cxnSp>
        <p:nvCxnSpPr>
          <p:cNvPr id="54" name="AutoShape 100"/>
          <p:cNvCxnSpPr>
            <a:cxnSpLocks noChangeShapeType="1"/>
            <a:stCxn id="53" idx="1"/>
            <a:endCxn id="8" idx="0"/>
          </p:cNvCxnSpPr>
          <p:nvPr/>
        </p:nvCxnSpPr>
        <p:spPr bwMode="auto">
          <a:xfrm rot="10800000" flipV="1">
            <a:off x="6274594" y="2215963"/>
            <a:ext cx="292894" cy="226903"/>
          </a:xfrm>
          <a:prstGeom prst="curvedConnector2">
            <a:avLst/>
          </a:prstGeom>
          <a:noFill/>
          <a:ln w="3175">
            <a:solidFill>
              <a:srgbClr val="5F8804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55" name="Object 102"/>
          <p:cNvGraphicFramePr>
            <a:graphicFrameLocks noChangeAspect="1"/>
          </p:cNvGraphicFramePr>
          <p:nvPr/>
        </p:nvGraphicFramePr>
        <p:xfrm>
          <a:off x="4800600" y="4130148"/>
          <a:ext cx="1492250" cy="411162"/>
        </p:xfrm>
        <a:graphic>
          <a:graphicData uri="http://schemas.openxmlformats.org/presentationml/2006/ole">
            <p:oleObj spid="_x0000_s2428944" name="Equation" r:id="rId17" imgW="1155700" imgH="317500" progId="Equation.DSMT4">
              <p:embed/>
            </p:oleObj>
          </a:graphicData>
        </a:graphic>
      </p:graphicFrame>
      <p:graphicFrame>
        <p:nvGraphicFramePr>
          <p:cNvPr id="56" name="Object 103"/>
          <p:cNvGraphicFramePr>
            <a:graphicFrameLocks noChangeAspect="1"/>
          </p:cNvGraphicFramePr>
          <p:nvPr/>
        </p:nvGraphicFramePr>
        <p:xfrm>
          <a:off x="6154738" y="2827042"/>
          <a:ext cx="265112" cy="261937"/>
        </p:xfrm>
        <a:graphic>
          <a:graphicData uri="http://schemas.openxmlformats.org/presentationml/2006/ole">
            <p:oleObj spid="_x0000_s2428945" name="Equation" r:id="rId18" imgW="126720" imgH="126720" progId="Equation.DSMT4">
              <p:embed/>
            </p:oleObj>
          </a:graphicData>
        </a:graphic>
      </p:graphicFrame>
      <p:sp>
        <p:nvSpPr>
          <p:cNvPr id="57" name="AutoShape 104"/>
          <p:cNvSpPr>
            <a:spLocks/>
          </p:cNvSpPr>
          <p:nvPr/>
        </p:nvSpPr>
        <p:spPr bwMode="auto">
          <a:xfrm rot="16200000">
            <a:off x="6926530" y="4540748"/>
            <a:ext cx="142875" cy="360363"/>
          </a:xfrm>
          <a:prstGeom prst="leftBrace">
            <a:avLst>
              <a:gd name="adj1" fmla="val 21019"/>
              <a:gd name="adj2" fmla="val 50000"/>
            </a:avLst>
          </a:prstGeom>
          <a:noFill/>
          <a:ln w="19050">
            <a:solidFill>
              <a:srgbClr val="D2020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8" name="Text Box 105"/>
          <p:cNvSpPr txBox="1">
            <a:spLocks noChangeArrowheads="1"/>
          </p:cNvSpPr>
          <p:nvPr/>
        </p:nvSpPr>
        <p:spPr bwMode="auto">
          <a:xfrm>
            <a:off x="6312961" y="4792367"/>
            <a:ext cx="1430338" cy="46384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D20202"/>
                </a:solidFill>
              </a:rPr>
              <a:t>In </a:t>
            </a:r>
            <a:r>
              <a:rPr lang="en-US" sz="1200" dirty="0">
                <a:solidFill>
                  <a:srgbClr val="D20202"/>
                </a:solidFill>
              </a:rPr>
              <a:t>seesaw related to </a:t>
            </a:r>
            <a:r>
              <a:rPr lang="en-US" sz="1200" dirty="0" err="1">
                <a:solidFill>
                  <a:srgbClr val="D20202"/>
                </a:solidFill>
              </a:rPr>
              <a:t>ln(</a:t>
            </a:r>
            <a:r>
              <a:rPr lang="en-US" sz="1200" i="1" dirty="0" err="1">
                <a:solidFill>
                  <a:srgbClr val="D20202"/>
                </a:solidFill>
              </a:rPr>
              <a:t>M</a:t>
            </a:r>
            <a:r>
              <a:rPr lang="en-US" sz="1200" baseline="-25000" dirty="0" err="1">
                <a:solidFill>
                  <a:srgbClr val="D20202"/>
                </a:solidFill>
                <a:sym typeface="Symbol" charset="2"/>
              </a:rPr>
              <a:t></a:t>
            </a:r>
            <a:r>
              <a:rPr lang="en-US" sz="1200" baseline="-25000" dirty="0" err="1">
                <a:solidFill>
                  <a:srgbClr val="D20202"/>
                </a:solidFill>
              </a:rPr>
              <a:t>R</a:t>
            </a:r>
            <a:r>
              <a:rPr lang="en-US" sz="1200" dirty="0" err="1">
                <a:solidFill>
                  <a:srgbClr val="D20202"/>
                </a:solidFill>
              </a:rPr>
              <a:t>/</a:t>
            </a:r>
            <a:r>
              <a:rPr lang="en-US" sz="1200" i="1" dirty="0" err="1">
                <a:solidFill>
                  <a:srgbClr val="D20202"/>
                </a:solidFill>
              </a:rPr>
              <a:t>M</a:t>
            </a:r>
            <a:r>
              <a:rPr lang="en-US" sz="1200" baseline="-25000" dirty="0" err="1">
                <a:solidFill>
                  <a:srgbClr val="D20202"/>
                </a:solidFill>
              </a:rPr>
              <a:t>Planck</a:t>
            </a:r>
            <a:r>
              <a:rPr lang="en-US" sz="1200" dirty="0">
                <a:solidFill>
                  <a:srgbClr val="D20202"/>
                </a:solidFill>
              </a:rPr>
              <a:t>)</a:t>
            </a:r>
          </a:p>
        </p:txBody>
      </p:sp>
      <p:graphicFrame>
        <p:nvGraphicFramePr>
          <p:cNvPr id="59" name="Object 106"/>
          <p:cNvGraphicFramePr>
            <a:graphicFrameLocks noChangeAspect="1"/>
          </p:cNvGraphicFramePr>
          <p:nvPr/>
        </p:nvGraphicFramePr>
        <p:xfrm>
          <a:off x="6172200" y="3894138"/>
          <a:ext cx="2824162" cy="792162"/>
        </p:xfrm>
        <a:graphic>
          <a:graphicData uri="http://schemas.openxmlformats.org/presentationml/2006/ole">
            <p:oleObj spid="_x0000_s2428946" name="Equation" r:id="rId19" imgW="2184400" imgH="609600" progId="Equation.DSMT4">
              <p:embed/>
            </p:oleObj>
          </a:graphicData>
        </a:graphic>
      </p:graphicFrame>
      <p:sp>
        <p:nvSpPr>
          <p:cNvPr id="61" name="Rectangle 60"/>
          <p:cNvSpPr/>
          <p:nvPr/>
        </p:nvSpPr>
        <p:spPr>
          <a:xfrm rot="16200000">
            <a:off x="-877497" y="3634691"/>
            <a:ext cx="2955925" cy="2769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200" dirty="0" err="1" smtClean="0">
                <a:solidFill>
                  <a:prstClr val="white"/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Flavour</a:t>
            </a:r>
            <a:r>
              <a:rPr lang="en-US" sz="1200" dirty="0" smtClean="0">
                <a:solidFill>
                  <a:prstClr val="white"/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 Changing Neutral Current</a:t>
            </a:r>
            <a:endParaRPr lang="en-US" sz="1200" dirty="0">
              <a:solidFill>
                <a:prstClr val="white"/>
              </a:solidFill>
              <a:latin typeface="Trebuchet MS"/>
              <a:ea typeface="Arial" charset="0"/>
              <a:cs typeface="Trebuchet MS"/>
              <a:sym typeface="Symbol" charset="2"/>
            </a:endParaRPr>
          </a:p>
        </p:txBody>
      </p:sp>
      <p:graphicFrame>
        <p:nvGraphicFramePr>
          <p:cNvPr id="1491990" name="Object 22"/>
          <p:cNvGraphicFramePr>
            <a:graphicFrameLocks noChangeAspect="1"/>
          </p:cNvGraphicFramePr>
          <p:nvPr/>
        </p:nvGraphicFramePr>
        <p:xfrm>
          <a:off x="1003302" y="3915535"/>
          <a:ext cx="3349625" cy="1365250"/>
        </p:xfrm>
        <a:graphic>
          <a:graphicData uri="http://schemas.openxmlformats.org/presentationml/2006/ole">
            <p:oleObj spid="_x0000_s2428947" name="Equation" r:id="rId20" imgW="2590800" imgH="1054100" progId="Equation.DSMT4">
              <p:embed/>
            </p:oleObj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8238067" y="6235130"/>
            <a:ext cx="905933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MEGA, PRL 83, 1521 (1999)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146259" y="3226040"/>
            <a:ext cx="781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Chirality</a:t>
            </a:r>
            <a:r>
              <a:rPr lang="en-GB" sz="9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flip</a:t>
            </a:r>
            <a:endParaRPr lang="en-GB" sz="9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3"/>
          <p:cNvGraphicFramePr>
            <a:graphicFrameLocks noGrp="1"/>
          </p:cNvGraphicFramePr>
          <p:nvPr/>
        </p:nvGraphicFramePr>
        <p:xfrm>
          <a:off x="463551" y="1203290"/>
          <a:ext cx="6299197" cy="812800"/>
        </p:xfrm>
        <a:graphic>
          <a:graphicData uri="http://schemas.openxmlformats.org/drawingml/2006/table">
            <a:tbl>
              <a:tblPr/>
              <a:tblGrid>
                <a:gridCol w="6299197"/>
              </a:tblGrid>
              <a:tr h="4064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FFFF"/>
                        </a:gs>
                        <a:gs pos="50000">
                          <a:srgbClr val="FFFF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FFFF"/>
                        </a:gs>
                        <a:gs pos="50000">
                          <a:srgbClr val="FFFF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463550" y="1189003"/>
            <a:ext cx="6299199" cy="805353"/>
          </a:xfrm>
          <a:prstGeom prst="rect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5448629" y="4070170"/>
            <a:ext cx="3466771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969696">
                <a:alpha val="66000"/>
              </a:srgb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0" name="Group 60"/>
          <p:cNvGraphicFramePr>
            <a:graphicFrameLocks noGrp="1"/>
          </p:cNvGraphicFramePr>
          <p:nvPr/>
        </p:nvGraphicFramePr>
        <p:xfrm>
          <a:off x="5447041" y="4133668"/>
          <a:ext cx="3466771" cy="1481667"/>
        </p:xfrm>
        <a:graphic>
          <a:graphicData uri="http://schemas.openxmlformats.org/drawingml/2006/table">
            <a:tbl>
              <a:tblPr/>
              <a:tblGrid>
                <a:gridCol w="1399293"/>
                <a:gridCol w="208246"/>
                <a:gridCol w="1859232"/>
              </a:tblGrid>
              <a:tr h="36220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/>
                          <a:cs typeface="Trebuchet MS"/>
                        </a:rPr>
                        <a:t>Difference: experiment — SM</a:t>
                      </a:r>
                      <a:endParaRPr kumimoji="0" lang="en-US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/>
                        <a:cs typeface="Trebuchet MS"/>
                        <a:sym typeface="Symbol" charset="2"/>
                      </a:endParaRPr>
                    </a:p>
                  </a:txBody>
                  <a:tcPr marL="38100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8579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L="38100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18579B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66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</a:t>
                      </a:r>
                      <a:r>
                        <a:rPr kumimoji="0" lang="en-US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</a:t>
                      </a:r>
                      <a:r>
                        <a:rPr kumimoji="0" lang="en-US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exp 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</a:t>
                      </a:r>
                      <a:r>
                        <a:rPr kumimoji="0" 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</a:t>
                      </a:r>
                      <a:r>
                        <a:rPr kumimoji="0" lang="en-US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</a:t>
                      </a:r>
                      <a:r>
                        <a:rPr kumimoji="0" lang="en-US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SM</a:t>
                      </a: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=</a:t>
                      </a: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28.7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± 8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.0)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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10</a:t>
                      </a:r>
                      <a:r>
                        <a:rPr kumimoji="0" lang="en-US" sz="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D20202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–10</a:t>
                      </a: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 gridSpan="3"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  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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rebuchet MS"/>
                          <a:ea typeface="Arial" charset="0"/>
                          <a:cs typeface="Trebuchet MS"/>
                          <a:sym typeface="Wingdings 3" charset="2"/>
                        </a:rPr>
                        <a:t>3.6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rebuchet MS"/>
                          <a:ea typeface="Arial" charset="0"/>
                          <a:cs typeface="Trebuchet MS"/>
                          <a:sym typeface="Symbol" charset="2"/>
                        </a:rPr>
                        <a:t>”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rebuchet MS"/>
                          <a:ea typeface="Arial" charset="0"/>
                          <a:cs typeface="Trebuchet MS"/>
                          <a:sym typeface="Wingdings 3" charset="2"/>
                        </a:rPr>
                        <a:t>standard deviations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rebuchet MS"/>
                          <a:ea typeface="Arial" charset="0"/>
                          <a:cs typeface="Trebuchet MS"/>
                          <a:sym typeface="Wingdings 3" charset="2"/>
                        </a:rPr>
                        <a:t>“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(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rebuchet MS"/>
                          <a:ea typeface="Arial" charset="0"/>
                          <a:cs typeface="Trebuchet MS"/>
                          <a:sym typeface="Wingdings 3" charset="2"/>
                        </a:rPr>
                        <a:t>e</a:t>
                      </a:r>
                      <a:r>
                        <a:rPr kumimoji="0" lang="en-US" sz="14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+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rebuchet MS"/>
                          <a:ea typeface="Arial" charset="0"/>
                          <a:cs typeface="Trebuchet MS"/>
                          <a:sym typeface="Wingdings 3" charset="2"/>
                        </a:rPr>
                        <a:t>e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–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Wingdings 3" charset="2"/>
                      </a:endParaRPr>
                    </a:p>
                  </a:txBody>
                  <a:tcPr marL="38100" marR="1905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7006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  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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rebuchet MS"/>
                          <a:ea typeface="Arial" charset="0"/>
                          <a:cs typeface="Trebuchet MS"/>
                          <a:sym typeface="Wingdings 3" charset="2"/>
                        </a:rPr>
                        <a:t>2.4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rebuchet MS"/>
                          <a:ea typeface="Arial" charset="0"/>
                          <a:cs typeface="Trebuchet MS"/>
                          <a:sym typeface="Symbol" charset="2"/>
                        </a:rPr>
                        <a:t>”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Trebuchet MS"/>
                          <a:ea typeface="Arial" charset="0"/>
                          <a:cs typeface="Trebuchet MS"/>
                          <a:sym typeface="Wingdings 3" charset="2"/>
                        </a:rPr>
                        <a:t>standard deviations“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(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  <a:sym typeface="Wingdings 3" charset="2"/>
                        </a:rPr>
                        <a:t>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Wingdings 3" charset="2"/>
                        </a:rPr>
                        <a:t>)</a:t>
                      </a:r>
                    </a:p>
                  </a:txBody>
                  <a:tcPr marL="38100" marR="1905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6" name="Text Box 15"/>
          <p:cNvSpPr txBox="1">
            <a:spLocks noChangeArrowheads="1"/>
          </p:cNvSpPr>
          <p:nvPr/>
        </p:nvSpPr>
        <p:spPr bwMode="auto">
          <a:xfrm>
            <a:off x="5448629" y="3308170"/>
            <a:ext cx="3465183" cy="584200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cs typeface="Trebuchet MS"/>
              </a:rPr>
              <a:t>BNL E821 (2004):</a:t>
            </a:r>
          </a:p>
          <a:p>
            <a:pPr lvl="0" defTabSz="914400" fontAlgn="auto">
              <a:spcAft>
                <a:spcPts val="0"/>
              </a:spcAft>
              <a:defRPr/>
            </a:pP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</a:rPr>
              <a:t>a</a:t>
            </a:r>
            <a:r>
              <a:rPr kumimoji="0" lang="en-US" sz="1600" b="0" i="1" u="none" strike="noStrike" kern="0" cap="none" spc="0" normalizeH="0" baseline="-2500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sym typeface="Symbol" charset="2"/>
              </a:rPr>
              <a:t></a:t>
            </a:r>
            <a:r>
              <a:rPr kumimoji="0" lang="en-US" sz="1600" b="0" i="0" u="none" strike="noStrike" kern="0" cap="none" spc="0" normalizeH="0" baseline="3000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sym typeface="Symbol" charset="2"/>
              </a:rPr>
              <a:t>exp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sym typeface="Symbol" charset="2"/>
              </a:rPr>
              <a:t> = (11 659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sym typeface="Symbol" charset="2"/>
              </a:rPr>
              <a:t>208.9 ±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sym typeface="Symbol" charset="2"/>
              </a:rPr>
              <a:t>6.3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sym typeface="Symbol" charset="2"/>
              </a:rPr>
              <a:t>)</a:t>
            </a:r>
            <a:r>
              <a:rPr lang="en-US" sz="1050" noProof="0" dirty="0" smtClean="0"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dirty="0" smtClean="0">
                <a:latin typeface="Trebuchet MS"/>
                <a:cs typeface="Trebuchet MS"/>
              </a:rPr>
              <a:t>×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sym typeface="Symbol" charset="2"/>
              </a:rPr>
              <a:t>10</a:t>
            </a:r>
            <a:r>
              <a: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sym typeface="Symbol" charset="2"/>
              </a:rPr>
              <a:t> 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sym typeface="Symbol" charset="2"/>
              </a:rPr>
              <a:t>–10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sym typeface="Symbol" charset="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83119" y="2170444"/>
            <a:ext cx="33883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E12548"/>
                </a:solidFill>
                <a:latin typeface="Trebuchet MS"/>
                <a:cs typeface="Trebuchet MS"/>
              </a:rPr>
              <a:t>Status: summer 2011 </a:t>
            </a:r>
            <a:r>
              <a:rPr lang="en-GB" sz="1000" dirty="0" smtClean="0">
                <a:solidFill>
                  <a:srgbClr val="E12548"/>
                </a:solidFill>
                <a:latin typeface="Trebuchet MS"/>
                <a:cs typeface="Trebuchet MS"/>
              </a:rPr>
              <a:t>(</a:t>
            </a:r>
            <a:r>
              <a:rPr lang="en-GB" sz="1000" i="1" dirty="0" smtClean="0">
                <a:solidFill>
                  <a:srgbClr val="E12548"/>
                </a:solidFill>
                <a:latin typeface="Trebuchet MS"/>
                <a:cs typeface="Trebuchet MS"/>
              </a:rPr>
              <a:t>published results shown only</a:t>
            </a:r>
            <a:r>
              <a:rPr lang="en-GB" sz="1000" dirty="0" smtClean="0">
                <a:solidFill>
                  <a:srgbClr val="E12548"/>
                </a:solidFill>
                <a:latin typeface="Trebuchet MS"/>
                <a:cs typeface="Trebuchet MS"/>
              </a:rPr>
              <a:t>)</a:t>
            </a:r>
            <a:endParaRPr lang="en-GB" sz="1100" dirty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  <p:sp>
        <p:nvSpPr>
          <p:cNvPr id="19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Results for Muon </a:t>
            </a:r>
            <a:r>
              <a:rPr lang="en-US" sz="36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– 2 </a:t>
            </a:r>
          </a:p>
        </p:txBody>
      </p:sp>
      <p:pic>
        <p:nvPicPr>
          <p:cNvPr id="21" name="Picture 20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1406" y="2391061"/>
            <a:ext cx="4935996" cy="40118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96100" y="1778912"/>
            <a:ext cx="1905000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Davier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</a:t>
            </a:r>
            <a:r>
              <a:rPr lang="en-US" sz="800" b="1" kern="0" dirty="0" smtClean="0">
                <a:solidFill>
                  <a:srgbClr val="FFFFFF"/>
                </a:solidFill>
              </a:rPr>
              <a:t>., EPJ C 71, 1515 (2011)</a:t>
            </a:r>
          </a:p>
        </p:txBody>
      </p:sp>
      <p:graphicFrame>
        <p:nvGraphicFramePr>
          <p:cNvPr id="378903" name="Object 12"/>
          <p:cNvGraphicFramePr>
            <a:graphicFrameLocks noChangeAspect="1"/>
          </p:cNvGraphicFramePr>
          <p:nvPr/>
        </p:nvGraphicFramePr>
        <p:xfrm>
          <a:off x="533400" y="1192741"/>
          <a:ext cx="6151563" cy="809625"/>
        </p:xfrm>
        <a:graphic>
          <a:graphicData uri="http://schemas.openxmlformats.org/presentationml/2006/ole">
            <p:oleObj spid="_x0000_s1234956" name="Equation" r:id="rId5" imgW="4254500" imgH="5588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4593896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What could a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D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Calibri" charset="0"/>
                <a:cs typeface="Arial"/>
              </a:rPr>
              <a:t>a</a:t>
            </a:r>
            <a:r>
              <a:rPr lang="en-US" sz="2800" b="1" i="1" baseline="-25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m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≈ 30×10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–10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Deviation Tell Us?</a:t>
            </a:r>
          </a:p>
        </p:txBody>
      </p:sp>
      <p:grpSp>
        <p:nvGrpSpPr>
          <p:cNvPr id="2" name="Group 4"/>
          <p:cNvGrpSpPr/>
          <p:nvPr/>
        </p:nvGrpSpPr>
        <p:grpSpPr>
          <a:xfrm>
            <a:off x="468026" y="1194870"/>
            <a:ext cx="4484974" cy="1407043"/>
            <a:chOff x="5351792" y="4495800"/>
            <a:chExt cx="4484974" cy="1407043"/>
          </a:xfrm>
        </p:grpSpPr>
        <p:sp>
          <p:nvSpPr>
            <p:cNvPr id="6" name="TextBox 5"/>
            <p:cNvSpPr txBox="1"/>
            <p:nvPr/>
          </p:nvSpPr>
          <p:spPr>
            <a:xfrm>
              <a:off x="5351792" y="4495800"/>
              <a:ext cx="4484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solidFill>
                    <a:srgbClr val="404040"/>
                  </a:solidFill>
                  <a:latin typeface="Trebuchet MS"/>
                  <a:cs typeface="Trebuchet MS"/>
                </a:rPr>
                <a:t>Amount of discrepancy in ballpark of SUSY with mass scale of several 100 GeV</a:t>
              </a:r>
              <a:endParaRPr lang="en-GB" sz="1800" dirty="0">
                <a:solidFill>
                  <a:srgbClr val="404040"/>
                </a:solidFill>
                <a:latin typeface="Trebuchet MS"/>
                <a:cs typeface="Trebuchet MS"/>
              </a:endParaRPr>
            </a:p>
          </p:txBody>
        </p:sp>
        <p:graphicFrame>
          <p:nvGraphicFramePr>
            <p:cNvPr id="7" name="Object 9"/>
            <p:cNvGraphicFramePr>
              <a:graphicFrameLocks noChangeAspect="1"/>
            </p:cNvGraphicFramePr>
            <p:nvPr/>
          </p:nvGraphicFramePr>
          <p:xfrm>
            <a:off x="5434630" y="5205930"/>
            <a:ext cx="3805238" cy="696913"/>
          </p:xfrm>
          <a:graphic>
            <a:graphicData uri="http://schemas.openxmlformats.org/presentationml/2006/ole">
              <p:oleObj spid="_x0000_s2480130" name="Equation" r:id="rId3" imgW="2971800" imgH="546100" progId="Equation.DSMT4">
                <p:embed/>
              </p:oleObj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468026" y="2684218"/>
            <a:ext cx="4484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But strong </a:t>
            </a:r>
            <a:r>
              <a:rPr lang="en-GB" sz="14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m</a:t>
            </a:r>
            <a:r>
              <a:rPr lang="en-GB" sz="1400" baseline="-250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SUSY</a:t>
            </a:r>
            <a:r>
              <a:rPr lang="en-GB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 limits from LHC require large </a:t>
            </a:r>
            <a:r>
              <a:rPr lang="en-GB" sz="14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tan</a:t>
            </a:r>
            <a:r>
              <a:rPr lang="en-GB" sz="1400" i="1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b</a:t>
            </a:r>
            <a:endParaRPr lang="en-GB" sz="1400" i="1" dirty="0">
              <a:solidFill>
                <a:srgbClr val="D20202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5181600" y="1066800"/>
            <a:ext cx="3619500" cy="5257800"/>
            <a:chOff x="5181600" y="1066800"/>
            <a:chExt cx="3619500" cy="5257800"/>
          </a:xfrm>
        </p:grpSpPr>
        <p:sp>
          <p:nvSpPr>
            <p:cNvPr id="13" name="Rectangle 12"/>
            <p:cNvSpPr/>
            <p:nvPr/>
          </p:nvSpPr>
          <p:spPr>
            <a:xfrm>
              <a:off x="5181600" y="1066800"/>
              <a:ext cx="3603296" cy="5257800"/>
            </a:xfrm>
            <a:prstGeom prst="rect">
              <a:avLst/>
            </a:prstGeom>
            <a:solidFill>
              <a:schemeClr val="bg1"/>
            </a:solidFill>
            <a:ln w="127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79400" dist="38100" dir="270000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34000" y="1194870"/>
              <a:ext cx="33655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800" dirty="0" smtClean="0">
                  <a:solidFill>
                    <a:srgbClr val="404040"/>
                  </a:solidFill>
                  <a:latin typeface="Trebuchet MS"/>
                  <a:cs typeface="Trebuchet MS"/>
                </a:rPr>
                <a:t>Alternative recent scenario involves “dark photons”</a:t>
              </a:r>
            </a:p>
            <a:p>
              <a:pPr>
                <a:spcBef>
                  <a:spcPts val="1200"/>
                </a:spcBef>
              </a:pPr>
              <a:r>
                <a:rPr lang="en-US" sz="1400" dirty="0" err="1" smtClean="0">
                  <a:solidFill>
                    <a:srgbClr val="09213B">
                      <a:lumMod val="75000"/>
                      <a:lumOff val="25000"/>
                    </a:srgbClr>
                  </a:solidFill>
                  <a:latin typeface="Trebuchet MS"/>
                  <a:cs typeface="Trebuchet MS"/>
                  <a:sym typeface="Wingdings"/>
                </a:rPr>
                <a:t></a:t>
              </a:r>
              <a:r>
                <a:rPr lang="en-US" sz="1400" dirty="0" smtClean="0">
                  <a:solidFill>
                    <a:srgbClr val="09213B">
                      <a:lumMod val="75000"/>
                      <a:lumOff val="25000"/>
                    </a:srgbClr>
                  </a:solidFill>
                  <a:latin typeface="Trebuchet MS"/>
                  <a:cs typeface="Trebuchet MS"/>
                  <a:sym typeface="Wingdings"/>
                </a:rPr>
                <a:t> </a:t>
              </a:r>
              <a:r>
                <a:rPr lang="en-US" sz="1400" dirty="0" smtClean="0">
                  <a:solidFill>
                    <a:srgbClr val="09213B">
                      <a:lumMod val="75000"/>
                      <a:lumOff val="25000"/>
                    </a:srgbClr>
                  </a:solidFill>
                  <a:latin typeface="Trebuchet MS"/>
                  <a:cs typeface="Trebuchet MS"/>
                </a:rPr>
                <a:t>Light vector boson from dark matter sector coupling to SM through mixing with photon</a:t>
              </a:r>
            </a:p>
            <a:p>
              <a:endParaRPr lang="en-US" sz="140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endParaRPr>
            </a:p>
            <a:p>
              <a:r>
                <a:rPr lang="en-GB" sz="1400" dirty="0" smtClean="0">
                  <a:solidFill>
                    <a:srgbClr val="404040"/>
                  </a:solidFill>
                  <a:latin typeface="Trebuchet MS"/>
                  <a:cs typeface="Trebuchet MS"/>
                </a:rPr>
                <a:t>Coupling to charged particles with strength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ε</a:t>
              </a:r>
              <a:r>
                <a:rPr lang="en-US" sz="14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·</a:t>
              </a:r>
              <a:r>
                <a:rPr lang="en-GB" sz="1400" i="1" dirty="0" err="1" smtClean="0">
                  <a:solidFill>
                    <a:srgbClr val="404040"/>
                  </a:solidFill>
                  <a:latin typeface="Trebuchet MS"/>
                  <a:cs typeface="Trebuchet MS"/>
                </a:rPr>
                <a:t>e</a:t>
              </a:r>
              <a:endParaRPr lang="en-GB" sz="1400" i="1" dirty="0" smtClean="0">
                <a:solidFill>
                  <a:srgbClr val="404040"/>
                </a:solidFill>
                <a:latin typeface="Trebuchet MS"/>
                <a:cs typeface="Trebuchet MS"/>
              </a:endParaRPr>
            </a:p>
            <a:p>
              <a:endParaRPr lang="en-GB" sz="1400" dirty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5986046"/>
              <a:ext cx="2552700" cy="338554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69000"/>
              </a:sysClr>
            </a:solidFill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0" dirty="0" err="1" smtClean="0">
                  <a:solidFill>
                    <a:srgbClr val="FFFFFF"/>
                  </a:solidFill>
                </a:rPr>
                <a:t>Pospelov</a:t>
              </a:r>
              <a:r>
                <a:rPr lang="en-US" sz="800" b="1" kern="0" dirty="0" smtClean="0">
                  <a:solidFill>
                    <a:srgbClr val="FFFFFF"/>
                  </a:solidFill>
                </a:rPr>
                <a:t>, PRD 80, 095002 (2009)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0" dirty="0" smtClean="0">
                  <a:solidFill>
                    <a:srgbClr val="FFFFFF"/>
                  </a:solidFill>
                </a:rPr>
                <a:t>Tucker-Smith and </a:t>
              </a:r>
              <a:r>
                <a:rPr lang="en-US" sz="800" b="1" kern="0" dirty="0" err="1" smtClean="0">
                  <a:solidFill>
                    <a:srgbClr val="FFFFFF"/>
                  </a:solidFill>
                </a:rPr>
                <a:t>Yavin</a:t>
              </a:r>
              <a:r>
                <a:rPr lang="en-US" sz="800" b="1" kern="0" dirty="0" smtClean="0">
                  <a:solidFill>
                    <a:srgbClr val="FFFFFF"/>
                  </a:solidFill>
                </a:rPr>
                <a:t>, PRD 83, 101702 (2011)</a:t>
              </a:r>
            </a:p>
          </p:txBody>
        </p:sp>
        <p:graphicFrame>
          <p:nvGraphicFramePr>
            <p:cNvPr id="17" name="Object 9"/>
            <p:cNvGraphicFramePr>
              <a:graphicFrameLocks noChangeAspect="1"/>
            </p:cNvGraphicFramePr>
            <p:nvPr/>
          </p:nvGraphicFramePr>
          <p:xfrm>
            <a:off x="5751513" y="3276600"/>
            <a:ext cx="2293937" cy="681038"/>
          </p:xfrm>
          <a:graphic>
            <a:graphicData uri="http://schemas.openxmlformats.org/presentationml/2006/ole">
              <p:oleObj spid="_x0000_s2480131" name="Equation" r:id="rId4" imgW="1790700" imgH="533400" progId="Equation.DSMT4">
                <p:embed/>
              </p:oleObj>
            </a:graphicData>
          </a:graphic>
        </p:graphicFrame>
        <p:sp>
          <p:nvSpPr>
            <p:cNvPr id="18" name="Rectangle 17"/>
            <p:cNvSpPr/>
            <p:nvPr/>
          </p:nvSpPr>
          <p:spPr>
            <a:xfrm>
              <a:off x="5333999" y="3959423"/>
              <a:ext cx="3386667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404040"/>
                  </a:solidFill>
                  <a:latin typeface="Trebuchet MS"/>
                  <a:cs typeface="Trebuchet MS"/>
                </a:rPr>
                <a:t>which, for </a:t>
              </a:r>
              <a:r>
                <a:rPr lang="en-US" sz="1400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ε</a:t>
              </a:r>
              <a:r>
                <a:rPr lang="en-US" sz="14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 ≈ 0.001—0.002 and            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m</a:t>
              </a:r>
              <a:r>
                <a:rPr lang="en-US" sz="1400" baseline="-25000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dark</a:t>
              </a:r>
              <a:r>
                <a:rPr lang="en-US" sz="1400" baseline="-250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 </a:t>
              </a:r>
              <a:r>
                <a:rPr lang="en-US" sz="1400" i="1" baseline="-25000" dirty="0" err="1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4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 ≈ 10—100 </a:t>
              </a:r>
              <a:r>
                <a:rPr lang="en-US" sz="1400" dirty="0" err="1" smtClean="0">
                  <a:solidFill>
                    <a:prstClr val="black"/>
                  </a:solidFill>
                  <a:latin typeface="Trebuchet MS"/>
                  <a:cs typeface="Trebuchet MS"/>
                </a:rPr>
                <a:t>MeV</a:t>
              </a:r>
              <a:r>
                <a:rPr lang="en-US" sz="1400" dirty="0" smtClean="0">
                  <a:solidFill>
                    <a:prstClr val="black"/>
                  </a:solidFill>
                  <a:latin typeface="Trebuchet MS"/>
                  <a:cs typeface="Trebuchet MS"/>
                </a:rPr>
                <a:t>, can provide a solution for the discrepancy</a:t>
              </a:r>
            </a:p>
            <a:p>
              <a:endParaRPr lang="en-US" sz="1400" dirty="0" smtClean="0">
                <a:solidFill>
                  <a:srgbClr val="404040"/>
                </a:solidFill>
                <a:latin typeface="Trebuchet MS"/>
                <a:cs typeface="Trebuchet MS"/>
              </a:endParaRPr>
            </a:p>
            <a:p>
              <a:r>
                <a:rPr lang="en-US" sz="14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rebuchet MS"/>
                  <a:cs typeface="Trebuchet MS"/>
                </a:rPr>
                <a:t>Searches for the dark photon in that mass range are currently underway at Jefferson Lab, USA, and MAMI in Mainz, Germany</a:t>
              </a:r>
              <a:endParaRPr lang="en-GB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endParaRPr>
            </a:p>
          </p:txBody>
        </p:sp>
      </p:grpSp>
      <p:pic>
        <p:nvPicPr>
          <p:cNvPr id="19" name="Picture 18" descr="AtlasSearches_susy_lp1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35531" y="3041726"/>
            <a:ext cx="4309161" cy="325277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rot="16200000" flipV="1">
            <a:off x="2102706" y="4616780"/>
            <a:ext cx="2661444" cy="9789"/>
          </a:xfrm>
          <a:prstGeom prst="line">
            <a:avLst/>
          </a:prstGeom>
          <a:ln>
            <a:solidFill>
              <a:srgbClr val="D20202">
                <a:alpha val="51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59104" y="1066800"/>
            <a:ext cx="4593896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1066800"/>
            <a:ext cx="3603296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A Future for the Muon 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g</a:t>
            </a:r>
            <a:r>
              <a:rPr lang="en-US" sz="11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—</a:t>
            </a:r>
            <a:r>
              <a:rPr lang="en-US" sz="11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2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194870"/>
            <a:ext cx="4324918" cy="1495988"/>
          </a:xfrm>
          <a:prstGeom prst="rect">
            <a:avLst/>
          </a:prstGeom>
          <a:noFill/>
        </p:spPr>
        <p:txBody>
          <a:bodyPr wrap="square" tIns="46800" bIns="93600" rtlCol="0">
            <a:spAutoFit/>
          </a:bodyPr>
          <a:lstStyle/>
          <a:p>
            <a:r>
              <a:rPr lang="en-US" sz="2000" dirty="0" smtClean="0">
                <a:solidFill>
                  <a:srgbClr val="E12548"/>
                </a:solidFill>
                <a:latin typeface="Trebuchet MS"/>
                <a:cs typeface="Trebuchet MS"/>
              </a:rPr>
              <a:t>Unfortunately, the situation stays non-conclusive</a:t>
            </a:r>
          </a:p>
          <a:p>
            <a:endParaRPr lang="en-US" sz="800" dirty="0" smtClean="0">
              <a:solidFill>
                <a:srgbClr val="E12548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srgbClr val="E12548"/>
                </a:solidFill>
                <a:latin typeface="Trebuchet MS"/>
                <a:cs typeface="Trebuchet MS"/>
              </a:rPr>
              <a:t>But: current discrepancy still limited by experimental uncertainty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4696834" y="3035300"/>
            <a:ext cx="4298999" cy="3365500"/>
            <a:chOff x="4696834" y="3035300"/>
            <a:chExt cx="4298999" cy="3365500"/>
          </a:xfrm>
        </p:grpSpPr>
        <p:sp>
          <p:nvSpPr>
            <p:cNvPr id="6" name="Rectangle 5"/>
            <p:cNvSpPr/>
            <p:nvPr/>
          </p:nvSpPr>
          <p:spPr>
            <a:xfrm>
              <a:off x="4696834" y="3035300"/>
              <a:ext cx="4298999" cy="3365500"/>
            </a:xfrm>
            <a:prstGeom prst="rect">
              <a:avLst/>
            </a:prstGeom>
            <a:solidFill>
              <a:schemeClr val="bg1"/>
            </a:solidFill>
            <a:ln w="63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st="38100" dir="2700000">
                <a:srgbClr val="000000">
                  <a:alpha val="19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Untitle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9434" y="3138002"/>
              <a:ext cx="4112212" cy="3169664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5334000" y="1194870"/>
            <a:ext cx="335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E12548"/>
                </a:solidFill>
                <a:latin typeface="Trebuchet MS"/>
                <a:cs typeface="Trebuchet MS"/>
              </a:rPr>
              <a:t>Fortunately, improvements are in view !  </a:t>
            </a:r>
            <a:endParaRPr lang="en-GB" sz="2800" b="1" dirty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791" y="2971800"/>
            <a:ext cx="1650009" cy="13134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2971800"/>
            <a:ext cx="2312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Proposal for new experiment E989 at FNAL with precision target of 1.6 </a:t>
            </a:r>
            <a:r>
              <a:rPr lang="en-US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·</a:t>
            </a:r>
            <a:r>
              <a:rPr lang="en-GB" sz="1600" dirty="0" smtClean="0">
                <a:solidFill>
                  <a:srgbClr val="404040"/>
                </a:solidFill>
                <a:latin typeface="Trebuchet MS"/>
                <a:cs typeface="Trebuchet MS"/>
              </a:rPr>
              <a:t>10</a:t>
            </a:r>
            <a:r>
              <a:rPr lang="en-GB" sz="1600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–10</a:t>
            </a:r>
            <a:endParaRPr lang="en-GB" sz="1600" dirty="0" smtClean="0">
              <a:solidFill>
                <a:srgbClr val="404040"/>
              </a:solidFill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4343400"/>
            <a:ext cx="396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Alternative proposal of similar precision at J-PARC without magic </a:t>
            </a:r>
            <a:r>
              <a:rPr lang="en-GB" sz="16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GB" sz="1600" dirty="0" smtClean="0">
                <a:solidFill>
                  <a:prstClr val="black"/>
                </a:solidFill>
              </a:rPr>
              <a:t> and no </a:t>
            </a:r>
            <a:r>
              <a:rPr lang="en-GB" sz="1600" i="1" dirty="0" smtClean="0">
                <a:solidFill>
                  <a:prstClr val="black"/>
                </a:solidFill>
              </a:rPr>
              <a:t>E</a:t>
            </a:r>
            <a:r>
              <a:rPr lang="en-GB" sz="1600" dirty="0" smtClean="0">
                <a:solidFill>
                  <a:prstClr val="black"/>
                </a:solidFill>
              </a:rPr>
              <a:t> field, requiring ultra-slow muons generated from laser-ionised </a:t>
            </a:r>
            <a:r>
              <a:rPr lang="en-GB" sz="1600" dirty="0" err="1" smtClean="0">
                <a:solidFill>
                  <a:prstClr val="black"/>
                </a:solidFill>
              </a:rPr>
              <a:t>muonium</a:t>
            </a:r>
            <a:r>
              <a:rPr lang="en-GB" sz="1600" dirty="0" smtClean="0">
                <a:solidFill>
                  <a:prstClr val="black"/>
                </a:solidFill>
              </a:rPr>
              <a:t> atoms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104" y="5638800"/>
            <a:ext cx="3474015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Final E989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proposall</a:t>
            </a:r>
            <a:r>
              <a:rPr lang="en-US" sz="800" b="1" kern="0" dirty="0" smtClean="0">
                <a:solidFill>
                  <a:srgbClr val="FFFFFF"/>
                </a:solidFill>
              </a:rPr>
              <a:t>: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http://gm2.fnal.gov/public_docs/proposals/Proposal-APR5-Final.pdf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9104" y="5986046"/>
            <a:ext cx="3474015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LOI: KEK_J-PARC-PAC2009-06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See also, e.g.,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Naohito</a:t>
            </a:r>
            <a:r>
              <a:rPr lang="en-US" sz="800" b="1" kern="0" dirty="0" smtClean="0">
                <a:solidFill>
                  <a:srgbClr val="FFFFFF"/>
                </a:solidFill>
              </a:rPr>
              <a:t> SAITO (KEK), Seminar at DESY 2011</a:t>
            </a:r>
          </a:p>
        </p:txBody>
      </p:sp>
      <p:sp>
        <p:nvSpPr>
          <p:cNvPr id="20" name="Oval 19"/>
          <p:cNvSpPr/>
          <p:nvPr/>
        </p:nvSpPr>
        <p:spPr>
          <a:xfrm>
            <a:off x="4942417" y="3079751"/>
            <a:ext cx="838200" cy="469900"/>
          </a:xfrm>
          <a:prstGeom prst="ellipse">
            <a:avLst/>
          </a:prstGeom>
          <a:noFill/>
          <a:ln w="38100" cap="flat" cmpd="sng" algn="ctr">
            <a:solidFill>
              <a:srgbClr val="D2020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A Future for the Muon 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g</a:t>
            </a:r>
            <a:r>
              <a:rPr lang="en-US" sz="11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—</a:t>
            </a:r>
            <a:r>
              <a:rPr lang="en-US" sz="11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026" y="1194870"/>
            <a:ext cx="684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Proposal for new experiment E989 at Fermilab with precision target of 1.6</a:t>
            </a:r>
            <a:r>
              <a:rPr lang="en-GB" sz="11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·</a:t>
            </a:r>
            <a:r>
              <a:rPr lang="en-GB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10</a:t>
            </a:r>
            <a:r>
              <a:rPr lang="en-GB" sz="1800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–10</a:t>
            </a:r>
            <a:r>
              <a:rPr lang="en-GB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(factor ~20 increase in statistics)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92373" y="1229380"/>
            <a:ext cx="1018227" cy="63094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prstClr val="white"/>
                </a:solidFill>
                <a:latin typeface="Trebuchet MS"/>
                <a:cs typeface="Trebuchet MS"/>
              </a:rPr>
              <a:t>Fermilab</a:t>
            </a:r>
          </a:p>
          <a:p>
            <a:r>
              <a:rPr lang="en-GB" sz="1400" b="1" dirty="0" smtClean="0">
                <a:solidFill>
                  <a:prstClr val="white"/>
                </a:solidFill>
                <a:latin typeface="Trebuchet MS"/>
                <a:cs typeface="Trebuchet MS"/>
              </a:rPr>
              <a:t>E989</a:t>
            </a:r>
          </a:p>
          <a:p>
            <a:r>
              <a:rPr lang="en-US" sz="700" b="1" dirty="0" smtClean="0">
                <a:solidFill>
                  <a:prstClr val="white"/>
                </a:solidFill>
                <a:latin typeface="Trebuchet MS"/>
                <a:cs typeface="Trebuchet MS"/>
              </a:rPr>
              <a:t>http://gm2.fnal.gov</a:t>
            </a:r>
            <a:endParaRPr lang="en-GB" sz="700" b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4226" y="1992868"/>
            <a:ext cx="7532974" cy="413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GB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Relocate E821 (BNL) storage ring to Fermilab (12 T weight)</a:t>
            </a: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Continue “magic-gamma” technique</a:t>
            </a: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Interlink several proton rings at Fermilab</a:t>
            </a:r>
          </a:p>
          <a:p>
            <a:pPr marL="722313" lvl="1" indent="-265113">
              <a:spcBef>
                <a:spcPts val="600"/>
              </a:spcBef>
              <a:buFont typeface="Arial"/>
              <a:buChar char="•"/>
            </a:pPr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Higher proton rate, less protons per bunch than at BNL</a:t>
            </a:r>
          </a:p>
          <a:p>
            <a:pPr marL="722313" lvl="1" indent="-265113">
              <a:spcBef>
                <a:spcPts val="600"/>
              </a:spcBef>
              <a:buFont typeface="Arial"/>
              <a:buChar char="•"/>
            </a:pPr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900 </a:t>
            </a:r>
            <a:r>
              <a:rPr lang="en-GB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m</a:t>
            </a:r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GB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pion</a:t>
            </a:r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decay line (BNL: 80 </a:t>
            </a:r>
            <a:r>
              <a:rPr lang="en-GB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m</a:t>
            </a:r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)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 less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pion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 “flash” at muon ring injection</a:t>
            </a:r>
          </a:p>
          <a:p>
            <a:pPr marL="722313" lvl="1" indent="-265113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Zero-degree muons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 5—10 times larger muon yield per proton as BNL</a:t>
            </a:r>
          </a:p>
          <a:p>
            <a:pPr marL="722313" lvl="1" indent="-265113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  <a:sym typeface="Wingdings"/>
              </a:rPr>
              <a:t>5—10 times as many muons stored per hour as BNL</a:t>
            </a:r>
            <a:r>
              <a:rPr lang="en-GB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</a:t>
            </a: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Improved detectors against signal pileup, new electronics, better shimming to reduce </a:t>
            </a:r>
            <a:r>
              <a:rPr lang="en-GB" sz="1800" i="1" dirty="0" smtClean="0">
                <a:solidFill>
                  <a:srgbClr val="18579B"/>
                </a:solidFill>
                <a:latin typeface="Trebuchet MS"/>
                <a:cs typeface="Trebuchet MS"/>
              </a:rPr>
              <a:t>B</a:t>
            </a:r>
            <a:r>
              <a:rPr lang="en-GB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-field variations, more improvements over BNL</a:t>
            </a:r>
          </a:p>
          <a:p>
            <a:pPr marL="265113" indent="-265113">
              <a:spcBef>
                <a:spcPts val="600"/>
              </a:spcBef>
            </a:pP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	</a:t>
            </a:r>
            <a:r>
              <a:rPr lang="en-US" sz="1800" dirty="0" err="1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 Expect ~2.5 (3) times reduced systematic error on 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B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-field (</a:t>
            </a:r>
            <a:r>
              <a:rPr lang="en-US" sz="1800" dirty="0" err="1" smtClean="0">
                <a:solidFill>
                  <a:srgbClr val="D20202"/>
                </a:solidFill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1800" i="1" baseline="-25000" dirty="0" err="1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a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  <a:sym typeface="Wingdings"/>
              </a:rPr>
              <a:t>)</a:t>
            </a:r>
            <a:endParaRPr lang="en-GB" sz="18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srgbClr val="18579B"/>
                </a:solidFill>
                <a:latin typeface="Trebuchet MS"/>
                <a:cs typeface="Trebuchet MS"/>
              </a:rPr>
              <a:t>Can run parasitic to main injector experiments (e.g. NOVA)</a:t>
            </a: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Experiment approved Jan 2011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33333" y="851356"/>
            <a:ext cx="4562146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Final E989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proposall</a:t>
            </a:r>
            <a:r>
              <a:rPr lang="en-US" sz="800" b="1" kern="0" dirty="0" smtClean="0">
                <a:solidFill>
                  <a:srgbClr val="FFFFFF"/>
                </a:solidFill>
              </a:rPr>
              <a:t>: http://gm2.fnal.gov/public_docs/proposals/Proposal-APR5-Final.pdf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A Future for the Muon 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g</a:t>
            </a:r>
            <a:r>
              <a:rPr lang="en-US" sz="11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—</a:t>
            </a:r>
            <a:r>
              <a:rPr lang="en-US" sz="11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026" y="1194870"/>
            <a:ext cx="684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Proposal for new experiment E989 at Fermilab with precision target of 1.6</a:t>
            </a:r>
            <a:r>
              <a:rPr lang="en-GB" sz="11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·</a:t>
            </a:r>
            <a:r>
              <a:rPr lang="en-GB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10</a:t>
            </a:r>
            <a:r>
              <a:rPr lang="en-GB" sz="1800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–10</a:t>
            </a:r>
            <a:r>
              <a:rPr lang="en-GB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(factor ~20 increase in statistics)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92373" y="1229380"/>
            <a:ext cx="1018227" cy="63094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prstClr val="white"/>
                </a:solidFill>
                <a:latin typeface="Trebuchet MS"/>
                <a:cs typeface="Trebuchet MS"/>
              </a:rPr>
              <a:t>Fermilab</a:t>
            </a:r>
          </a:p>
          <a:p>
            <a:r>
              <a:rPr lang="en-GB" sz="1400" b="1" dirty="0" smtClean="0">
                <a:solidFill>
                  <a:prstClr val="white"/>
                </a:solidFill>
                <a:latin typeface="Trebuchet MS"/>
                <a:cs typeface="Trebuchet MS"/>
              </a:rPr>
              <a:t>E989</a:t>
            </a:r>
          </a:p>
          <a:p>
            <a:r>
              <a:rPr lang="en-US" sz="700" b="1" dirty="0" smtClean="0">
                <a:solidFill>
                  <a:prstClr val="white"/>
                </a:solidFill>
                <a:latin typeface="Trebuchet MS"/>
                <a:cs typeface="Trebuchet MS"/>
              </a:rPr>
              <a:t>http://gm2.fnal.gov</a:t>
            </a:r>
            <a:endParaRPr lang="en-GB" sz="700" b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4226" y="1992868"/>
            <a:ext cx="7532974" cy="413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Arial"/>
              <a:buChar char="•"/>
            </a:pPr>
            <a:r>
              <a:rPr lang="en-GB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Relocate E821 (BNL) storage ring to Fermilab (12 T weight)</a:t>
            </a: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Continue “magic-gamma” technique</a:t>
            </a: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Interlink several proton rings at Fermilab</a:t>
            </a:r>
          </a:p>
          <a:p>
            <a:pPr marL="722313" lvl="1" indent="-265113">
              <a:spcBef>
                <a:spcPts val="600"/>
              </a:spcBef>
              <a:buFont typeface="Arial"/>
              <a:buChar char="•"/>
            </a:pPr>
            <a:r>
              <a:rPr lang="en-GB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Higher proton rate, less protons per bunch than at BNL</a:t>
            </a:r>
          </a:p>
          <a:p>
            <a:pPr marL="722313" lvl="1" indent="-265113">
              <a:spcBef>
                <a:spcPts val="600"/>
              </a:spcBef>
              <a:buFont typeface="Arial"/>
              <a:buChar char="•"/>
            </a:pPr>
            <a:r>
              <a:rPr lang="en-GB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900 </a:t>
            </a:r>
            <a:r>
              <a:rPr lang="en-GB" sz="14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m</a:t>
            </a:r>
            <a:r>
              <a:rPr lang="en-GB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 </a:t>
            </a:r>
            <a:r>
              <a:rPr lang="en-GB" sz="14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pion</a:t>
            </a:r>
            <a:r>
              <a:rPr lang="en-GB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 decay line </a:t>
            </a:r>
            <a:r>
              <a:rPr lang="en-US" sz="14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 less </a:t>
            </a:r>
            <a:r>
              <a:rPr lang="en-US" sz="14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pion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 background at muon ring injection</a:t>
            </a:r>
          </a:p>
          <a:p>
            <a:pPr marL="722313" lvl="1" indent="-265113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zero-degree muons </a:t>
            </a:r>
            <a:r>
              <a:rPr lang="en-US" sz="14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 5—10 times larger muon yield per proton as BNL</a:t>
            </a:r>
          </a:p>
          <a:p>
            <a:pPr marL="722313" lvl="1" indent="-265113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5—10 times as many muons stored per hour as BNL</a:t>
            </a:r>
            <a:r>
              <a:rPr lang="en-GB" sz="14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 </a:t>
            </a: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Improved detectors against signal pileup, new electronics, better shimming to reduce </a:t>
            </a:r>
            <a:r>
              <a:rPr lang="en-GB" sz="1800" i="1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B</a:t>
            </a:r>
            <a:r>
              <a:rPr lang="en-GB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-field variations, more improvements over BNL</a:t>
            </a:r>
          </a:p>
          <a:p>
            <a:pPr marL="265113" indent="-265113">
              <a:spcBef>
                <a:spcPts val="600"/>
              </a:spcBef>
            </a:pPr>
            <a:r>
              <a:rPr lang="en-US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	</a:t>
            </a:r>
            <a:r>
              <a:rPr lang="en-US" sz="18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</a:t>
            </a:r>
            <a:r>
              <a:rPr lang="en-US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 Expect ~2.5 (3) times reduced systematic error on </a:t>
            </a:r>
            <a:r>
              <a:rPr lang="en-US" sz="1800" i="1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B</a:t>
            </a:r>
            <a:r>
              <a:rPr lang="en-US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-field (</a:t>
            </a:r>
            <a:r>
              <a:rPr lang="en-US" sz="1800" dirty="0" err="1" smtClean="0">
                <a:solidFill>
                  <a:prstClr val="white">
                    <a:lumMod val="95000"/>
                  </a:prstClr>
                </a:solidFill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1800" i="1" baseline="-25000" dirty="0" err="1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a</a:t>
            </a:r>
            <a:r>
              <a:rPr lang="en-US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  <a:sym typeface="Wingdings"/>
              </a:rPr>
              <a:t>)</a:t>
            </a:r>
            <a:endParaRPr lang="en-GB" sz="1800" dirty="0" smtClean="0">
              <a:solidFill>
                <a:prstClr val="white">
                  <a:lumMod val="95000"/>
                </a:prstClr>
              </a:solidFill>
              <a:latin typeface="Trebuchet MS"/>
              <a:cs typeface="Trebuchet MS"/>
            </a:endParaRP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Can run parasitic to main injector experiments (e.g. NOVA)</a:t>
            </a:r>
          </a:p>
          <a:p>
            <a:pPr marL="265113" indent="-265113">
              <a:spcBef>
                <a:spcPts val="900"/>
              </a:spcBef>
              <a:buFont typeface="Arial"/>
              <a:buChar char="•"/>
            </a:pPr>
            <a:r>
              <a:rPr lang="en-GB" sz="1800" dirty="0" smtClean="0">
                <a:solidFill>
                  <a:prstClr val="white">
                    <a:lumMod val="95000"/>
                  </a:prstClr>
                </a:solidFill>
                <a:latin typeface="Trebuchet MS"/>
                <a:cs typeface="Trebuchet MS"/>
              </a:rPr>
              <a:t>Experiment approved Jan 2011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33333" y="851356"/>
            <a:ext cx="4562146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Final E989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proposall</a:t>
            </a:r>
            <a:r>
              <a:rPr lang="en-US" sz="800" b="1" kern="0" dirty="0" smtClean="0">
                <a:solidFill>
                  <a:srgbClr val="FFFFFF"/>
                </a:solidFill>
              </a:rPr>
              <a:t>: http://gm2.fnal.gov/public_docs/proposals/Proposal-APR5-Final.pdf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588434" y="1981200"/>
            <a:ext cx="4132993" cy="3194829"/>
            <a:chOff x="588434" y="1981200"/>
            <a:chExt cx="4132993" cy="3194829"/>
          </a:xfrm>
        </p:grpSpPr>
        <p:pic>
          <p:nvPicPr>
            <p:cNvPr id="8" name="Picture 3" descr="helicopter-chris"/>
            <p:cNvPicPr>
              <a:picLocks noChangeAspect="1" noChangeArrowheads="1"/>
            </p:cNvPicPr>
            <p:nvPr/>
          </p:nvPicPr>
          <p:blipFill>
            <a:blip r:embed="rId2"/>
            <a:srcRect l="1319" t="1560" r="48776" b="38644"/>
            <a:stretch>
              <a:fillRect/>
            </a:stretch>
          </p:blipFill>
          <p:spPr bwMode="auto">
            <a:xfrm>
              <a:off x="588434" y="1981201"/>
              <a:ext cx="4132993" cy="319482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228600" dist="38100" dir="2700000">
                <a:srgbClr val="000000">
                  <a:alpha val="34000"/>
                </a:srgbClr>
              </a:outerShdw>
            </a:effectLst>
          </p:spPr>
        </p:pic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524000" y="4114800"/>
              <a:ext cx="1981200" cy="457200"/>
              <a:chOff x="250" y="1872"/>
              <a:chExt cx="2125" cy="690"/>
            </a:xfrm>
          </p:grpSpPr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254" y="1872"/>
                <a:ext cx="2121" cy="684"/>
                <a:chOff x="254" y="1872"/>
                <a:chExt cx="2121" cy="684"/>
              </a:xfrm>
            </p:grpSpPr>
            <p:pic>
              <p:nvPicPr>
                <p:cNvPr id="13" name="Picture 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24088" r="32986" b="48456"/>
                <a:stretch>
                  <a:fillRect/>
                </a:stretch>
              </p:blipFill>
              <p:spPr bwMode="auto">
                <a:xfrm>
                  <a:off x="254" y="1872"/>
                  <a:ext cx="2121" cy="6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1811" y="1878"/>
                  <a:ext cx="343" cy="201"/>
                </a:xfrm>
                <a:prstGeom prst="rect">
                  <a:avLst/>
                </a:prstGeom>
                <a:solidFill>
                  <a:schemeClr val="tx1"/>
                </a:solidFill>
                <a:ln w="444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1968" y="2064"/>
                  <a:ext cx="236" cy="106"/>
                </a:xfrm>
                <a:prstGeom prst="rect">
                  <a:avLst/>
                </a:prstGeom>
                <a:solidFill>
                  <a:schemeClr val="tx1"/>
                </a:solidFill>
                <a:ln w="444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Rectangle 13"/>
                <p:cNvSpPr>
                  <a:spLocks noChangeArrowheads="1"/>
                </p:cNvSpPr>
                <p:nvPr/>
              </p:nvSpPr>
              <p:spPr bwMode="auto">
                <a:xfrm>
                  <a:off x="2162" y="2463"/>
                  <a:ext cx="184" cy="83"/>
                </a:xfrm>
                <a:prstGeom prst="rect">
                  <a:avLst/>
                </a:prstGeom>
                <a:solidFill>
                  <a:schemeClr val="tx1"/>
                </a:solidFill>
                <a:ln w="444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Rectangle 14"/>
                <p:cNvSpPr>
                  <a:spLocks noChangeArrowheads="1"/>
                </p:cNvSpPr>
                <p:nvPr/>
              </p:nvSpPr>
              <p:spPr bwMode="auto">
                <a:xfrm rot="1310585">
                  <a:off x="2072" y="2160"/>
                  <a:ext cx="184" cy="83"/>
                </a:xfrm>
                <a:prstGeom prst="rect">
                  <a:avLst/>
                </a:prstGeom>
                <a:solidFill>
                  <a:schemeClr val="tx1"/>
                </a:solidFill>
                <a:ln w="444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>
                <a:off x="250" y="2298"/>
                <a:ext cx="117" cy="251"/>
              </a:xfrm>
              <a:prstGeom prst="rect">
                <a:avLst/>
              </a:prstGeom>
              <a:solidFill>
                <a:schemeClr val="tx1"/>
              </a:solidFill>
              <a:ln w="4445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Rectangle 17"/>
              <p:cNvSpPr>
                <a:spLocks noChangeArrowheads="1"/>
              </p:cNvSpPr>
              <p:nvPr/>
            </p:nvSpPr>
            <p:spPr bwMode="auto">
              <a:xfrm>
                <a:off x="310" y="2401"/>
                <a:ext cx="284" cy="161"/>
              </a:xfrm>
              <a:prstGeom prst="rect">
                <a:avLst/>
              </a:prstGeom>
              <a:solidFill>
                <a:schemeClr val="tx1"/>
              </a:solidFill>
              <a:ln w="4445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588435" y="1981200"/>
              <a:ext cx="41329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>
                  <a:solidFill>
                    <a:prstClr val="white"/>
                  </a:solidFill>
                  <a:latin typeface="Trebuchet MS"/>
                  <a:cs typeface="Trebuchet MS"/>
                </a:rPr>
                <a:t>Helicopter transports coil to barge</a:t>
              </a:r>
              <a:endParaRPr lang="en-GB" sz="1800" dirty="0">
                <a:solidFill>
                  <a:prstClr val="white"/>
                </a:solidFill>
                <a:latin typeface="Trebuchet MS"/>
                <a:cs typeface="Trebuchet M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77" y="4953000"/>
            <a:ext cx="8271088" cy="12855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88280" y="4569251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Projected E989 timeline as of Feb 2011</a:t>
            </a:r>
          </a:p>
          <a:p>
            <a:pPr algn="r"/>
            <a:r>
              <a:rPr lang="en-GB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[L. Roberts at INT workshop, Seattle, 28 Feb 2011]</a:t>
            </a:r>
            <a:endParaRPr lang="en-GB" sz="8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g-2-jpg"/>
          <p:cNvPicPr>
            <a:picLocks noChangeAspect="1" noChangeArrowheads="1"/>
          </p:cNvPicPr>
          <p:nvPr/>
        </p:nvPicPr>
        <p:blipFill>
          <a:blip r:embed="rId2">
            <a:grayscl/>
            <a:lum bright="38000"/>
          </a:blip>
          <a:srcRect t="553" r="5655"/>
          <a:stretch>
            <a:fillRect/>
          </a:stretch>
        </p:blipFill>
        <p:spPr bwMode="auto">
          <a:xfrm>
            <a:off x="0" y="0"/>
            <a:ext cx="9144000" cy="65669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066504" y="6248400"/>
            <a:ext cx="1001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E821 at BNL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565149" y="698958"/>
            <a:ext cx="8001000" cy="5397042"/>
          </a:xfrm>
          <a:prstGeom prst="roundRect">
            <a:avLst>
              <a:gd name="adj" fmla="val 16667"/>
            </a:avLst>
          </a:prstGeom>
          <a:solidFill>
            <a:schemeClr val="bg1">
              <a:alpha val="97000"/>
            </a:schemeClr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1999" y="869448"/>
            <a:ext cx="7633230" cy="49994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719138" indent="-454025" defTabSz="914400">
              <a:lnSpc>
                <a:spcPct val="110000"/>
              </a:lnSpc>
              <a:spcBef>
                <a:spcPct val="50000"/>
              </a:spcBef>
            </a:pPr>
            <a:r>
              <a:rPr lang="en-GB" sz="2000" i="1" dirty="0" smtClean="0">
                <a:solidFill>
                  <a:srgbClr val="000000"/>
                </a:solidFill>
                <a:latin typeface="Trebuchet MS"/>
                <a:cs typeface="Trebuchet MS"/>
              </a:rPr>
              <a:t>Summary</a:t>
            </a:r>
            <a:endParaRPr lang="en-GB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265113" defTabSz="914400">
              <a:lnSpc>
                <a:spcPct val="110000"/>
              </a:lnSpc>
              <a:spcBef>
                <a:spcPts val="1200"/>
              </a:spcBef>
            </a:pP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We all are passionately following ATLAS and CMS in their direct searches for EW symmetry breaking remnants and new physics at the </a:t>
            </a:r>
            <a:r>
              <a:rPr lang="en-GB" sz="2000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TeV</a:t>
            </a: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-scale energy frontier</a:t>
            </a:r>
          </a:p>
          <a:p>
            <a:pPr marL="265113" defTabSz="914400">
              <a:lnSpc>
                <a:spcPct val="110000"/>
              </a:lnSpc>
              <a:spcBef>
                <a:spcPct val="50000"/>
              </a:spcBef>
            </a:pP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Probing new physics orders of magnitude beyond that scale and helping to decipher possible </a:t>
            </a:r>
            <a:r>
              <a:rPr lang="en-GB" sz="2000" dirty="0" err="1" smtClean="0">
                <a:solidFill>
                  <a:srgbClr val="D00209"/>
                </a:solidFill>
                <a:latin typeface="Trebuchet MS"/>
                <a:cs typeface="Trebuchet MS"/>
              </a:rPr>
              <a:t>TeV</a:t>
            </a: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-scale new physics requires to work hard on the </a:t>
            </a:r>
            <a:r>
              <a:rPr lang="en-GB" sz="2000" b="1" dirty="0" smtClean="0">
                <a:solidFill>
                  <a:srgbClr val="D00209"/>
                </a:solidFill>
                <a:latin typeface="Trebuchet MS"/>
                <a:cs typeface="Trebuchet MS"/>
              </a:rPr>
              <a:t>intensity and precision frontiers</a:t>
            </a:r>
          </a:p>
          <a:p>
            <a:pPr marL="265113" defTabSz="914400">
              <a:lnSpc>
                <a:spcPct val="110000"/>
              </a:lnSpc>
              <a:spcBef>
                <a:spcPct val="50000"/>
              </a:spcBef>
            </a:pPr>
            <a:r>
              <a:rPr lang="en-GB" sz="2000" dirty="0" smtClean="0">
                <a:solidFill>
                  <a:srgbClr val="D00209"/>
                </a:solidFill>
                <a:latin typeface="Trebuchet MS"/>
                <a:cs typeface="Trebuchet MS"/>
              </a:rPr>
              <a:t>Charged leptons offer an important spectrum of possibilities:</a:t>
            </a:r>
            <a:endParaRPr lang="en-GB" sz="1600" dirty="0" smtClean="0">
              <a:solidFill>
                <a:srgbClr val="D00209"/>
              </a:solidFill>
              <a:latin typeface="Trebuchet MS"/>
              <a:cs typeface="Trebuchet MS"/>
            </a:endParaRPr>
          </a:p>
          <a:p>
            <a:pPr marL="804863" lvl="1" indent="-444500" defTabSz="914400">
              <a:lnSpc>
                <a:spcPct val="110000"/>
              </a:lnSpc>
              <a:spcBef>
                <a:spcPts val="1200"/>
              </a:spcBef>
              <a:buFont typeface="Arial" charset="0"/>
              <a:buChar char="―"/>
            </a:pPr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LFV and EDM measurements have SM-free signals</a:t>
            </a:r>
          </a:p>
          <a:p>
            <a:pPr marL="804863" lvl="1" indent="-444500" defTabSz="914400">
              <a:lnSpc>
                <a:spcPct val="110000"/>
              </a:lnSpc>
              <a:spcBef>
                <a:spcPts val="600"/>
              </a:spcBef>
              <a:buFont typeface="Arial" charset="0"/>
              <a:buChar char="―"/>
            </a:pPr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Current experiments and mature proposals promise orders of   magnitude sensitivity improvements </a:t>
            </a:r>
          </a:p>
          <a:p>
            <a:pPr marL="804863" lvl="1" indent="-444500" defTabSz="914400">
              <a:lnSpc>
                <a:spcPct val="110000"/>
              </a:lnSpc>
              <a:spcBef>
                <a:spcPts val="600"/>
              </a:spcBef>
              <a:buFont typeface="Arial" charset="0"/>
              <a:buChar char="―"/>
            </a:pPr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The muon </a:t>
            </a:r>
            <a:r>
              <a:rPr lang="en-GB" sz="1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g</a:t>
            </a:r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–2 </a:t>
            </a:r>
            <a:r>
              <a:rPr lang="en-GB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may </a:t>
            </a:r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already show a deviation from the SM</a:t>
            </a:r>
          </a:p>
          <a:p>
            <a:pPr marL="804863" lvl="1" indent="-444500" defTabSz="914400">
              <a:lnSpc>
                <a:spcPct val="110000"/>
              </a:lnSpc>
              <a:spcBef>
                <a:spcPts val="600"/>
              </a:spcBef>
              <a:buFont typeface="Arial" charset="0"/>
              <a:buChar char="―"/>
            </a:pPr>
            <a:r>
              <a:rPr lang="en-GB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/>
                <a:ea typeface="Arial" charset="0"/>
                <a:cs typeface="Trebuchet MS"/>
                <a:sym typeface="Symbol" charset="2"/>
              </a:rPr>
              <a:t>New physics models usually strongly correlate these sectors 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0230" y="1219200"/>
            <a:ext cx="708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ctr"/>
            <a:r>
              <a:rPr lang="en-GB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Acknowledgment</a:t>
            </a:r>
          </a:p>
          <a:p>
            <a:pPr marL="177800"/>
            <a:endParaRPr lang="en-GB" sz="1800" dirty="0" smtClean="0">
              <a:solidFill>
                <a:prstClr val="white"/>
              </a:solidFill>
              <a:latin typeface="Trebuchet MS"/>
              <a:cs typeface="Trebuchet MS"/>
            </a:endParaRPr>
          </a:p>
          <a:p>
            <a:pPr marL="177800"/>
            <a:r>
              <a:rPr lang="en-GB" sz="1800" i="1" dirty="0" smtClean="0">
                <a:solidFill>
                  <a:prstClr val="white"/>
                </a:solidFill>
                <a:latin typeface="Trebuchet MS"/>
                <a:cs typeface="Trebuchet MS"/>
              </a:rPr>
              <a:t>I am most grateful to 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Alessandro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Baldini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Swagato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Banerjee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en-GB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Robert Bernstein, Michel </a:t>
            </a:r>
            <a:r>
              <a:rPr lang="en-GB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Davier</a:t>
            </a:r>
            <a:r>
              <a:rPr lang="en-GB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, Tim </a:t>
            </a:r>
            <a:r>
              <a:rPr lang="en-GB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Gershon</a:t>
            </a:r>
            <a:r>
              <a:rPr lang="en-GB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Herve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Hiu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Fai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Choi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, Yoshitaka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Kuno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, Alberto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Lusiani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Bogdan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Malaescu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en-GB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James Miller,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Toshinori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Mori, Steven Robertson,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Karim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Trabelsi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,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Graziano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Venanzoni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smtClean="0">
                <a:solidFill>
                  <a:prstClr val="white"/>
                </a:solidFill>
                <a:latin typeface="Trebuchet MS"/>
                <a:cs typeface="Trebuchet MS"/>
              </a:rPr>
              <a:t>and </a:t>
            </a:r>
            <a:r>
              <a:rPr lang="en-US" sz="18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Zhiqing</a:t>
            </a:r>
            <a:r>
              <a:rPr lang="en-US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Zhang</a:t>
            </a:r>
            <a:r>
              <a:rPr lang="en-GB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GB" sz="1800" i="1" dirty="0" smtClean="0">
                <a:solidFill>
                  <a:prstClr val="white"/>
                </a:solidFill>
                <a:latin typeface="Trebuchet MS"/>
                <a:cs typeface="Trebuchet MS"/>
              </a:rPr>
              <a:t>for their help with the preparation of this talk. </a:t>
            </a:r>
            <a:endParaRPr lang="en-GB" sz="1800" i="1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0230" y="540573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en-GB" sz="1800" dirty="0" smtClean="0">
                <a:solidFill>
                  <a:prstClr val="white"/>
                </a:solidFill>
                <a:latin typeface="Trebuchet MS"/>
                <a:cs typeface="Trebuchet MS"/>
              </a:rPr>
              <a:t>Extra slides… </a:t>
            </a:r>
            <a:endParaRPr lang="en-GB" sz="18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0" y="4255028"/>
            <a:ext cx="9144000" cy="2319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164166"/>
            <a:ext cx="838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Total of 1.8×10</a:t>
            </a:r>
            <a:r>
              <a:rPr lang="en-US" sz="1800" baseline="30000" dirty="0" smtClean="0">
                <a:solidFill>
                  <a:srgbClr val="262626"/>
                </a:solidFill>
                <a:latin typeface="Trebuchet MS"/>
                <a:cs typeface="Trebuchet MS"/>
              </a:rPr>
              <a:t>14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262626"/>
                </a:solidFill>
                <a:latin typeface="Trebuchet MS"/>
                <a:cs typeface="Trebuchet MS"/>
              </a:rPr>
              <a:t>μ</a:t>
            </a:r>
            <a:r>
              <a:rPr lang="en-US" sz="1800" baseline="30000" dirty="0" smtClean="0">
                <a:solidFill>
                  <a:srgbClr val="262626"/>
                </a:solidFill>
                <a:latin typeface="Trebuchet MS"/>
                <a:cs typeface="Trebuchet MS"/>
              </a:rPr>
              <a:t>+</a:t>
            </a:r>
            <a:r>
              <a:rPr lang="en-US" sz="1800" dirty="0" smtClean="0">
                <a:solidFill>
                  <a:srgbClr val="262626"/>
                </a:solidFill>
                <a:latin typeface="Trebuchet MS"/>
                <a:cs typeface="Trebuchet MS"/>
              </a:rPr>
              <a:t> decays in the target, 2010 about twice statistics of 2009</a:t>
            </a:r>
          </a:p>
          <a:p>
            <a:pPr marL="360363" indent="-276225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Improved time resolution in 2010, but slightly worse tracking resolution (noise)</a:t>
            </a:r>
          </a:p>
          <a:p>
            <a:pPr marL="360363" indent="-276225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Precision improvements over prelim. 2009 analysis: calibration &amp; alignment, gradient </a:t>
            </a:r>
            <a:r>
              <a:rPr lang="en-US" sz="1600" i="1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B</a:t>
            </a: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-field (0.2%), more data-driven performance measurements</a:t>
            </a:r>
          </a:p>
          <a:p>
            <a:pPr marL="360363" indent="-276225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Blind unbinned maximum likelihood analysis using </a:t>
            </a:r>
            <a:r>
              <a:rPr lang="en-US" sz="1600" i="1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E</a:t>
            </a:r>
            <a:r>
              <a:rPr lang="en-US" sz="1600" i="1" baseline="-25000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γ</a:t>
            </a: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, </a:t>
            </a:r>
            <a:r>
              <a:rPr lang="en-US" sz="1600" i="1" dirty="0" err="1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E</a:t>
            </a:r>
            <a:r>
              <a:rPr lang="en-US" sz="1600" i="1" baseline="-25000" dirty="0" err="1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e</a:t>
            </a: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, </a:t>
            </a:r>
            <a:r>
              <a:rPr lang="en-US" sz="1600" i="1" dirty="0" err="1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T</a:t>
            </a:r>
            <a:r>
              <a:rPr lang="en-US" sz="1600" i="1" baseline="-25000" dirty="0" err="1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eγ</a:t>
            </a: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, </a:t>
            </a:r>
            <a:r>
              <a:rPr lang="en-US" sz="1600" i="1" dirty="0" err="1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θ</a:t>
            </a:r>
            <a:r>
              <a:rPr lang="en-US" sz="1600" i="1" baseline="-25000" dirty="0" err="1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eγ</a:t>
            </a: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, </a:t>
            </a:r>
            <a:r>
              <a:rPr lang="en-US" sz="1600" i="1" dirty="0" err="1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φ</a:t>
            </a:r>
            <a:r>
              <a:rPr lang="en-US" sz="1600" i="1" baseline="-25000" dirty="0" err="1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eγ</a:t>
            </a: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 with </a:t>
            </a:r>
            <a:r>
              <a:rPr lang="en-US" sz="1600" dirty="0" err="1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PDFs</a:t>
            </a: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</a:rPr>
              <a:t> mostly derived from data, fitting signal + RMD + accidental bkg. components</a:t>
            </a:r>
            <a:endParaRPr lang="en-US" sz="1600" baseline="-25000" dirty="0" smtClean="0">
              <a:solidFill>
                <a:srgbClr val="09213B">
                  <a:lumMod val="75000"/>
                  <a:lumOff val="25000"/>
                </a:srgbClr>
              </a:solidFill>
              <a:latin typeface="Trebuchet MS"/>
              <a:cs typeface="Trebuchet MS"/>
            </a:endParaRPr>
          </a:p>
          <a:p>
            <a:pPr marL="360363" indent="-276225">
              <a:spcBef>
                <a:spcPts val="1200"/>
              </a:spcBef>
              <a:buFont typeface="Arial"/>
              <a:buChar char="•"/>
            </a:pPr>
            <a:endParaRPr lang="en-US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Full Analysis of 2009 and 2010 MEG Data</a:t>
            </a:r>
            <a:endParaRPr lang="en-US" sz="3600" b="1" i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0" name="Picture 19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3439583"/>
            <a:ext cx="6629400" cy="2871558"/>
          </a:xfrm>
          <a:prstGeom prst="rect">
            <a:avLst/>
          </a:prstGeom>
          <a:effectLst>
            <a:outerShdw blurRad="304800" dist="38100" dir="2700000">
              <a:srgbClr val="000000">
                <a:alpha val="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6200" y="5267677"/>
            <a:ext cx="1047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Must cope with high </a:t>
            </a:r>
            <a:r>
              <a:rPr lang="en-GB" sz="14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GB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+ rate</a:t>
            </a:r>
            <a:endParaRPr lang="en-GB" sz="140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5383" y="5267677"/>
            <a:ext cx="1208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Good </a:t>
            </a:r>
            <a:r>
              <a:rPr lang="en-GB" sz="1400" i="1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g</a:t>
            </a:r>
            <a:r>
              <a:rPr lang="en-GB" sz="14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GB" sz="1400" dirty="0" smtClean="0">
                <a:solidFill>
                  <a:srgbClr val="D20202"/>
                </a:solidFill>
                <a:latin typeface="Trebuchet MS"/>
                <a:cs typeface="Trebuchet MS"/>
              </a:rPr>
              <a:t>resolution most critical</a:t>
            </a:r>
            <a:endParaRPr lang="en-GB" sz="140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81200" y="4406141"/>
            <a:ext cx="1496074" cy="338554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6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+</a:t>
            </a: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 background</a:t>
            </a:r>
            <a:endParaRPr lang="en-GB"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71800" y="5244341"/>
            <a:ext cx="745168" cy="338554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Signal</a:t>
            </a:r>
            <a:endParaRPr lang="en-GB" sz="160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cxnSp>
        <p:nvCxnSpPr>
          <p:cNvPr id="26" name="Curved Connector 25"/>
          <p:cNvCxnSpPr>
            <a:stCxn id="24" idx="3"/>
          </p:cNvCxnSpPr>
          <p:nvPr/>
        </p:nvCxnSpPr>
        <p:spPr>
          <a:xfrm>
            <a:off x="3716968" y="5413618"/>
            <a:ext cx="230615" cy="476306"/>
          </a:xfrm>
          <a:prstGeom prst="curvedConnector2">
            <a:avLst/>
          </a:prstGeom>
          <a:ln>
            <a:solidFill>
              <a:srgbClr val="D2020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971526" y="3886200"/>
            <a:ext cx="1417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GB" sz="1600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600" dirty="0" smtClean="0">
                <a:solidFill>
                  <a:prstClr val="black"/>
                </a:solidFill>
                <a:latin typeface="Trebuchet MS"/>
                <a:cs typeface="Trebuchet MS"/>
              </a:rPr>
              <a:t>background</a:t>
            </a:r>
            <a:endParaRPr lang="en-GB" sz="16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21451" y="5244341"/>
            <a:ext cx="745168" cy="338554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Signal</a:t>
            </a:r>
            <a:endParaRPr lang="en-GB" sz="160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cxnSp>
        <p:nvCxnSpPr>
          <p:cNvPr id="32" name="Curved Connector 25"/>
          <p:cNvCxnSpPr>
            <a:stCxn id="31" idx="3"/>
          </p:cNvCxnSpPr>
          <p:nvPr/>
        </p:nvCxnSpPr>
        <p:spPr>
          <a:xfrm>
            <a:off x="7266619" y="5413618"/>
            <a:ext cx="230615" cy="476306"/>
          </a:xfrm>
          <a:prstGeom prst="curvedConnector2">
            <a:avLst/>
          </a:prstGeom>
          <a:ln>
            <a:solidFill>
              <a:srgbClr val="D2020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34625" y="6358922"/>
            <a:ext cx="2509375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MEG arXiv:1107.5547, T. Mori at EPS-HEP-2011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066800"/>
            <a:ext cx="9144000" cy="53340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070410"/>
            <a:ext cx="2772833" cy="53303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COMET (J-PARC) Overview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7917" y="854965"/>
            <a:ext cx="3386666" cy="213952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COMET, TDR, KEK Report 2009-10 and update (courtesy: Y.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Kuno</a:t>
            </a:r>
            <a:r>
              <a:rPr lang="en-US" sz="800" b="1" kern="0" dirty="0" smtClean="0">
                <a:solidFill>
                  <a:srgbClr val="FFFFFF"/>
                </a:solidFill>
              </a:rPr>
              <a:t>) </a:t>
            </a:r>
          </a:p>
        </p:txBody>
      </p:sp>
      <p:pic>
        <p:nvPicPr>
          <p:cNvPr id="13" name="Picture 12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72315" y="1070409"/>
            <a:ext cx="6172200" cy="53250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366" y="1164166"/>
            <a:ext cx="2747434" cy="5686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Similar design features as Mu2e:</a:t>
            </a:r>
          </a:p>
          <a:p>
            <a:pPr marL="360363" indent="-276225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Sensitivity: </a:t>
            </a:r>
            <a:r>
              <a:rPr lang="en-US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R</a:t>
            </a:r>
            <a:r>
              <a:rPr lang="en-US" sz="1600" i="1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µe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~ 3×10</a:t>
            </a:r>
            <a:r>
              <a:rPr lang="en-US" sz="16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–17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Pulsed proton beam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Efficient </a:t>
            </a:r>
            <a:r>
              <a:rPr lang="en-US" sz="16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π</a:t>
            </a: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collection around proton target </a:t>
            </a:r>
          </a:p>
          <a:p>
            <a:pPr marL="360363" indent="-276225">
              <a:spcBef>
                <a:spcPts val="300"/>
              </a:spcBef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	</a:t>
            </a:r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(~850 protons with 8 GeV required to produce 1 muon)</a:t>
            </a:r>
            <a:endParaRPr lang="en-US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Curved solenoids for muon charge and momentum selection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C-shaped (as opposed to S-shaped) transport for better </a:t>
            </a:r>
            <a:r>
              <a:rPr lang="en-US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</a:t>
            </a:r>
            <a:r>
              <a:rPr lang="en-US" sz="1600" i="1" baseline="-25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µ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selection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C-shaped detector section eliminates low-</a:t>
            </a:r>
            <a:r>
              <a:rPr lang="en-US" sz="16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DIO </a:t>
            </a:r>
            <a:r>
              <a:rPr lang="en-US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and protons 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endParaRPr lang="en-US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  <a:p>
            <a:pPr marL="360363" indent="-276225">
              <a:buFont typeface="Arial"/>
              <a:buChar char="•"/>
            </a:pPr>
            <a:endParaRPr lang="en-US" sz="1800" i="1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066800"/>
            <a:ext cx="9144000" cy="53340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070410"/>
            <a:ext cx="2772833" cy="53303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72834" y="1066800"/>
            <a:ext cx="6381750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COMET (J-PARC)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200" y="1164166"/>
            <a:ext cx="5334000" cy="3027624"/>
          </a:xfrm>
          <a:prstGeom prst="rect">
            <a:avLst/>
          </a:prstGeom>
          <a:noFill/>
        </p:spPr>
        <p:txBody>
          <a:bodyPr wrap="square" tIns="46800" bIns="46800" rtlCol="0">
            <a:spAutoFit/>
          </a:bodyPr>
          <a:lstStyle/>
          <a:p>
            <a:r>
              <a:rPr lang="en-US" sz="1800" b="1" dirty="0" smtClean="0">
                <a:solidFill>
                  <a:srgbClr val="D20202"/>
                </a:solidFill>
                <a:latin typeface="Trebuchet MS"/>
                <a:cs typeface="Trebuchet MS"/>
              </a:rPr>
              <a:t>Schedule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: </a:t>
            </a:r>
          </a:p>
          <a:p>
            <a:pPr marL="360363" indent="-276225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D20202"/>
                </a:solidFill>
              </a:rPr>
              <a:t>Stage-1 approval obtained in 2009 (CDR)</a:t>
            </a:r>
            <a:endParaRPr lang="en-US" sz="1600" dirty="0" smtClean="0">
              <a:solidFill>
                <a:srgbClr val="D20202"/>
              </a:solidFill>
              <a:latin typeface="Trebuchet MS"/>
              <a:cs typeface="Trebuchet MS"/>
            </a:endParaRPr>
          </a:p>
          <a:p>
            <a:pPr marL="360363" indent="-276225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TDR expected end of 2011</a:t>
            </a:r>
          </a:p>
          <a:p>
            <a:pPr marL="360363" indent="-276225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Superconducting magnet design biggest challenge</a:t>
            </a:r>
          </a:p>
          <a:p>
            <a:pPr marL="360363" indent="-276225">
              <a:lnSpc>
                <a:spcPct val="120000"/>
              </a:lnSpc>
              <a:buFont typeface="Arial"/>
              <a:buChar char="•"/>
            </a:pPr>
            <a:r>
              <a:rPr lang="en-US" sz="16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Pion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capture tested with </a:t>
            </a:r>
            <a:r>
              <a:rPr lang="en-US" sz="16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MuSIC</a:t>
            </a: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 (Osaka)</a:t>
            </a:r>
          </a:p>
          <a:p>
            <a:pPr marL="360363" indent="-276225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Request funding in 2014/2015</a:t>
            </a:r>
          </a:p>
          <a:p>
            <a:pPr marL="360363" indent="-276225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</a:rPr>
              <a:t>Data taking in 2018 </a:t>
            </a:r>
          </a:p>
          <a:p>
            <a:pPr marL="360363" indent="-276225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Upgrade project to PRISM (with muon storage ring) expecting sensitivity of </a:t>
            </a:r>
            <a:r>
              <a:rPr lang="en-US" sz="1600" i="1" dirty="0" err="1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R</a:t>
            </a:r>
            <a:r>
              <a:rPr lang="en-US" sz="1600" i="1" baseline="-25000" dirty="0" err="1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µe</a:t>
            </a:r>
            <a:r>
              <a:rPr lang="en-US" sz="160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 ~ 3×10</a:t>
            </a:r>
            <a:r>
              <a:rPr lang="en-US" sz="1600" baseline="3000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–19</a:t>
            </a:r>
            <a:endParaRPr lang="en-US" sz="1600" dirty="0" smtClean="0">
              <a:solidFill>
                <a:srgbClr val="09213B">
                  <a:lumMod val="75000"/>
                  <a:lumOff val="25000"/>
                </a:srgbClr>
              </a:solidFill>
              <a:latin typeface="Trebuchet MS"/>
              <a:cs typeface="Trebuchet MS"/>
            </a:endParaRPr>
          </a:p>
          <a:p>
            <a:pPr>
              <a:lnSpc>
                <a:spcPct val="120000"/>
              </a:lnSpc>
            </a:pPr>
            <a:endParaRPr lang="en-US" sz="12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pic>
        <p:nvPicPr>
          <p:cNvPr id="11" name="Picture 10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67150" y="4267200"/>
            <a:ext cx="4133850" cy="2009942"/>
          </a:xfrm>
          <a:prstGeom prst="rect">
            <a:avLst/>
          </a:prstGeom>
          <a:effectLst>
            <a:outerShdw blurRad="241300" dist="38100" dir="2700000">
              <a:srgbClr val="000000">
                <a:alpha val="13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772833" y="4114800"/>
            <a:ext cx="6381750" cy="2286000"/>
          </a:xfrm>
          <a:prstGeom prst="rect">
            <a:avLst/>
          </a:prstGeom>
          <a:noFill/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457200" y="5334000"/>
            <a:ext cx="3028950" cy="910167"/>
          </a:xfrm>
          <a:prstGeom prst="rightArrowCallout">
            <a:avLst>
              <a:gd name="adj1" fmla="val 24999"/>
              <a:gd name="adj2" fmla="val 25000"/>
              <a:gd name="adj3" fmla="val 43605"/>
              <a:gd name="adj4" fmla="val 7652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>
              <a:srgbClr val="000000">
                <a:alpha val="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7917" y="854965"/>
            <a:ext cx="3386666" cy="213952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COMET, TDR, KEK Report 2009-10 and update (courtesy: Y.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Kuno</a:t>
            </a:r>
            <a:r>
              <a:rPr lang="en-US" sz="800" b="1" kern="0" dirty="0" smtClean="0">
                <a:solidFill>
                  <a:srgbClr val="FFFFF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366" y="1164166"/>
            <a:ext cx="2747434" cy="5686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Similar design features as Mu2e:</a:t>
            </a:r>
          </a:p>
          <a:p>
            <a:pPr marL="360363" indent="-276225"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Sensitivity: </a:t>
            </a:r>
            <a:r>
              <a:rPr lang="en-US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R</a:t>
            </a:r>
            <a:r>
              <a:rPr lang="en-US" sz="1600" i="1" baseline="-250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µe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~ 3×10</a:t>
            </a:r>
            <a:r>
              <a:rPr lang="en-US" sz="1600" baseline="30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–17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Pulsed proton beam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Efficient </a:t>
            </a:r>
            <a:r>
              <a:rPr lang="en-US" sz="1600" b="1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π</a:t>
            </a:r>
            <a:r>
              <a:rPr 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collection around proton target </a:t>
            </a:r>
          </a:p>
          <a:p>
            <a:pPr marL="360363" indent="-276225">
              <a:spcBef>
                <a:spcPts val="300"/>
              </a:spcBef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	</a:t>
            </a:r>
            <a:r>
              <a:rPr lang="en-US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(~850 8 GeV protons required   to produce 1 muon)</a:t>
            </a:r>
            <a:endParaRPr lang="en-US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Curved solenoids for muon charge and momentum selection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C-shaped (as opposed to S-shaped) transport for better </a:t>
            </a:r>
            <a:r>
              <a:rPr lang="en-US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p</a:t>
            </a:r>
            <a:r>
              <a:rPr lang="en-US" sz="1600" i="1" baseline="-25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µ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selection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C-shaped detector section eliminates low-</a:t>
            </a:r>
            <a:r>
              <a:rPr lang="en-US" sz="16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DIO </a:t>
            </a:r>
            <a:r>
              <a:rPr lang="en-US" sz="1600" i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e</a:t>
            </a:r>
            <a:r>
              <a:rPr 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  <a:cs typeface="Trebuchet MS"/>
              </a:rPr>
              <a:t> and protons </a:t>
            </a:r>
          </a:p>
          <a:p>
            <a:pPr marL="360363" indent="-276225">
              <a:spcBef>
                <a:spcPts val="900"/>
              </a:spcBef>
              <a:buFont typeface="Arial"/>
              <a:buChar char="•"/>
            </a:pPr>
            <a:endParaRPr lang="en-US" sz="1600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  <a:p>
            <a:pPr marL="360363" indent="-276225">
              <a:buFont typeface="Arial"/>
              <a:buChar char="•"/>
            </a:pPr>
            <a:endParaRPr lang="en-US" sz="1800" i="1" dirty="0" smtClean="0">
              <a:solidFill>
                <a:prstClr val="black">
                  <a:lumMod val="85000"/>
                  <a:lumOff val="15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0" y="4255028"/>
            <a:ext cx="9144000" cy="2319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1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81000" y="1164166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latin typeface="Trebuchet MS"/>
                <a:cs typeface="Trebuchet MS"/>
              </a:rPr>
              <a:t>PSI πE5 produces 29 </a:t>
            </a:r>
            <a:r>
              <a:rPr lang="en-US" sz="1800" dirty="0" err="1" smtClean="0">
                <a:latin typeface="Trebuchet MS"/>
                <a:cs typeface="Trebuchet MS"/>
              </a:rPr>
              <a:t>MeV</a:t>
            </a:r>
            <a:r>
              <a:rPr lang="en-US" sz="1800" dirty="0" smtClean="0">
                <a:latin typeface="Trebuchet MS"/>
                <a:cs typeface="Trebuchet MS"/>
              </a:rPr>
              <a:t> surface </a:t>
            </a:r>
            <a:r>
              <a:rPr lang="en-US" sz="1800" i="1" dirty="0" smtClean="0">
                <a:latin typeface="Trebuchet MS"/>
                <a:cs typeface="Trebuchet MS"/>
              </a:rPr>
              <a:t>µ</a:t>
            </a:r>
            <a:r>
              <a:rPr lang="en-US" sz="1800" baseline="30000" dirty="0" smtClean="0">
                <a:latin typeface="Trebuchet MS"/>
                <a:cs typeface="Trebuchet MS"/>
              </a:rPr>
              <a:t>+</a:t>
            </a:r>
            <a:r>
              <a:rPr lang="en-US" sz="1800" dirty="0" smtClean="0">
                <a:latin typeface="Trebuchet MS"/>
                <a:cs typeface="Trebuchet MS"/>
              </a:rPr>
              <a:t> at 3×10</a:t>
            </a:r>
            <a:r>
              <a:rPr lang="en-US" sz="1800" baseline="30000" dirty="0" smtClean="0">
                <a:latin typeface="Trebuchet MS"/>
                <a:cs typeface="Trebuchet MS"/>
              </a:rPr>
              <a:t>7</a:t>
            </a:r>
            <a:r>
              <a:rPr lang="en-US" sz="1800" dirty="0" smtClean="0">
                <a:latin typeface="Trebuchet MS"/>
                <a:cs typeface="Trebuchet MS"/>
              </a:rPr>
              <a:t> Hz rate hitting on thin stopping target</a:t>
            </a:r>
            <a:endParaRPr lang="en-US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MEG </a:t>
            </a:r>
            <a:r>
              <a:rPr lang="en-US" sz="36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µ</a:t>
            </a:r>
            <a:r>
              <a:rPr lang="en-US" sz="36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®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36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6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γ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Experiment at PSI</a:t>
            </a:r>
            <a:endParaRPr lang="en-US" sz="3600" b="1" i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381000" y="1588348"/>
            <a:ext cx="4267200" cy="13379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indent="-342900" algn="l">
              <a:spcBef>
                <a:spcPts val="600"/>
              </a:spcBef>
            </a:pPr>
            <a:r>
              <a:rPr lang="en-US" sz="1600" b="1" dirty="0">
                <a:latin typeface="Trebuchet MS"/>
                <a:cs typeface="Trebuchet MS"/>
              </a:rPr>
              <a:t>Signal reconstruction:</a:t>
            </a:r>
            <a:endParaRPr lang="en-US" sz="1600" b="1" dirty="0" smtClean="0">
              <a:latin typeface="Trebuchet MS"/>
              <a:cs typeface="Trebuchet MS"/>
            </a:endParaRPr>
          </a:p>
          <a:p>
            <a:pPr marL="360363" lvl="1" indent="-276225" algn="l">
              <a:lnSpc>
                <a:spcPct val="8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Stopped </a:t>
            </a:r>
            <a:r>
              <a:rPr lang="en-US" sz="1600" i="1" dirty="0" err="1">
                <a:latin typeface="Trebuchet MS"/>
                <a:cs typeface="Trebuchet MS"/>
                <a:sym typeface="Symbol" charset="2"/>
              </a:rPr>
              <a:t></a:t>
            </a:r>
            <a:r>
              <a:rPr lang="en-US" sz="1600" baseline="30000" dirty="0">
                <a:latin typeface="Trebuchet MS"/>
                <a:cs typeface="Trebuchet MS"/>
                <a:sym typeface="Symbol" charset="2"/>
              </a:rPr>
              <a:t>+</a:t>
            </a:r>
            <a:r>
              <a:rPr lang="en-US" sz="1600" dirty="0">
                <a:latin typeface="Trebuchet MS"/>
                <a:cs typeface="Trebuchet MS"/>
                <a:sym typeface="Symbol" charset="2"/>
              </a:rPr>
              <a:t> beam: </a:t>
            </a:r>
            <a:r>
              <a:rPr lang="en-US" sz="1600" dirty="0" err="1" smtClean="0">
                <a:latin typeface="Trebuchet MS"/>
                <a:cs typeface="Trebuchet MS"/>
              </a:rPr>
              <a:t>monoenergetic</a:t>
            </a:r>
            <a:r>
              <a:rPr lang="en-US" sz="1600" dirty="0" smtClean="0">
                <a:latin typeface="Trebuchet MS"/>
                <a:cs typeface="Trebuchet MS"/>
              </a:rPr>
              <a:t> </a:t>
            </a:r>
          </a:p>
          <a:p>
            <a:pPr marL="360363" lvl="1" indent="-276225" algn="l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latin typeface="Trebuchet MS"/>
                <a:cs typeface="Trebuchet MS"/>
              </a:rPr>
              <a:t>Back</a:t>
            </a:r>
            <a:r>
              <a:rPr lang="en-US" sz="1600" dirty="0">
                <a:latin typeface="Trebuchet MS"/>
                <a:cs typeface="Trebuchet MS"/>
              </a:rPr>
              <a:t>-to-</a:t>
            </a:r>
            <a:r>
              <a:rPr lang="en-US" sz="1600" dirty="0" smtClean="0">
                <a:latin typeface="Trebuchet MS"/>
                <a:cs typeface="Trebuchet MS"/>
              </a:rPr>
              <a:t>back and in-time </a:t>
            </a:r>
            <a:r>
              <a:rPr lang="en-US" sz="1600" i="1" dirty="0" err="1" smtClean="0">
                <a:latin typeface="Trebuchet MS"/>
                <a:cs typeface="Trebuchet MS"/>
              </a:rPr>
              <a:t>e</a:t>
            </a:r>
            <a:r>
              <a:rPr lang="en-US" sz="1600" dirty="0" smtClean="0">
                <a:latin typeface="Trebuchet MS"/>
                <a:cs typeface="Trebuchet MS"/>
              </a:rPr>
              <a:t>—</a:t>
            </a:r>
            <a:r>
              <a:rPr lang="en-US" sz="1600" i="1" dirty="0" err="1" smtClean="0">
                <a:latin typeface="Symbol" charset="2"/>
                <a:cs typeface="Symbol" charset="2"/>
              </a:rPr>
              <a:t>g</a:t>
            </a:r>
            <a:endParaRPr lang="en-US" sz="1600" i="1" dirty="0" smtClean="0">
              <a:latin typeface="Symbol" charset="2"/>
              <a:cs typeface="Symbol" charset="2"/>
              <a:sym typeface="Symbol" charset="2"/>
            </a:endParaRPr>
          </a:p>
          <a:p>
            <a:pPr marL="360363" lvl="1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/>
              <a:t>Exploit</a:t>
            </a:r>
            <a:r>
              <a:rPr lang="en-US" sz="1600" i="1" dirty="0" smtClean="0"/>
              <a:t> E</a:t>
            </a:r>
            <a:r>
              <a:rPr lang="en-US" sz="1600" i="1" baseline="-25000" dirty="0" smtClean="0"/>
              <a:t>γ</a:t>
            </a:r>
            <a:r>
              <a:rPr lang="en-US" sz="1600" dirty="0" smtClean="0"/>
              <a:t>, </a:t>
            </a:r>
            <a:r>
              <a:rPr lang="en-US" sz="1600" i="1" dirty="0" err="1" smtClean="0"/>
              <a:t>E</a:t>
            </a:r>
            <a:r>
              <a:rPr lang="en-US" sz="1600" i="1" baseline="-25000" dirty="0" err="1" smtClean="0"/>
              <a:t>e</a:t>
            </a:r>
            <a:r>
              <a:rPr lang="en-US" sz="1600" dirty="0" smtClean="0"/>
              <a:t>, </a:t>
            </a:r>
            <a:r>
              <a:rPr lang="en-US" sz="1600" i="1" dirty="0" err="1" smtClean="0"/>
              <a:t>T</a:t>
            </a:r>
            <a:r>
              <a:rPr lang="en-US" sz="1600" i="1" baseline="-25000" dirty="0" err="1" smtClean="0"/>
              <a:t>eγ</a:t>
            </a:r>
            <a:r>
              <a:rPr lang="en-US" sz="1600" dirty="0" smtClean="0"/>
              <a:t>, </a:t>
            </a:r>
            <a:r>
              <a:rPr lang="en-US" sz="1600" i="1" dirty="0" err="1" smtClean="0"/>
              <a:t>θ</a:t>
            </a:r>
            <a:r>
              <a:rPr lang="en-US" sz="1600" i="1" baseline="-25000" dirty="0" err="1" smtClean="0"/>
              <a:t>eγ</a:t>
            </a:r>
            <a:r>
              <a:rPr lang="en-US" sz="1600" dirty="0" smtClean="0"/>
              <a:t>, </a:t>
            </a:r>
            <a:r>
              <a:rPr lang="en-US" sz="1600" i="1" dirty="0" err="1" smtClean="0"/>
              <a:t>φ</a:t>
            </a:r>
            <a:r>
              <a:rPr lang="en-US" sz="1600" i="1" baseline="-25000" dirty="0" err="1" smtClean="0"/>
              <a:t>eγ</a:t>
            </a:r>
            <a:r>
              <a:rPr lang="en-US" sz="1600" dirty="0" smtClean="0"/>
              <a:t> in combined fit</a:t>
            </a:r>
            <a:endParaRPr lang="en-US" sz="1600" baseline="30000" dirty="0">
              <a:latin typeface="Trebuchet MS"/>
              <a:cs typeface="Trebuchet MS"/>
              <a:sym typeface="Symbol" charset="2"/>
            </a:endParaRPr>
          </a:p>
        </p:txBody>
      </p:sp>
      <p:sp>
        <p:nvSpPr>
          <p:cNvPr id="67" name="Text Box 8"/>
          <p:cNvSpPr txBox="1">
            <a:spLocks noChangeArrowheads="1"/>
          </p:cNvSpPr>
          <p:nvPr/>
        </p:nvSpPr>
        <p:spPr bwMode="auto">
          <a:xfrm>
            <a:off x="4664075" y="1594698"/>
            <a:ext cx="4479925" cy="126098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indent="-342900" algn="l">
              <a:spcBef>
                <a:spcPts val="600"/>
              </a:spcBef>
            </a:pPr>
            <a:r>
              <a:rPr lang="en-US" sz="1600" b="1" dirty="0">
                <a:solidFill>
                  <a:srgbClr val="000000"/>
                </a:solidFill>
                <a:latin typeface="Trebuchet MS"/>
                <a:cs typeface="Trebuchet MS"/>
              </a:rPr>
              <a:t>Background sources:</a:t>
            </a:r>
            <a:endParaRPr lang="en-US" sz="16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360363" lvl="1" indent="-276225">
              <a:lnSpc>
                <a:spcPct val="8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18579B"/>
                </a:solidFill>
                <a:latin typeface="Trebuchet MS"/>
                <a:cs typeface="Trebuchet MS"/>
              </a:rPr>
              <a:t>Radiative </a:t>
            </a:r>
            <a:r>
              <a:rPr lang="en-US" sz="1600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</a:t>
            </a:r>
            <a:r>
              <a:rPr lang="en-US" sz="1600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+</a:t>
            </a: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</a:t>
            </a: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e</a:t>
            </a:r>
            <a:r>
              <a:rPr lang="en-US" sz="1600" baseline="300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+</a:t>
            </a:r>
            <a:r>
              <a:rPr lang="en-US" sz="16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</a:t>
            </a:r>
            <a:r>
              <a:rPr lang="en-US" sz="1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</a:t>
            </a:r>
            <a:r>
              <a:rPr lang="en-US" sz="160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  <a:sym typeface="Symbol" charset="2"/>
              </a:rPr>
              <a:t>(RMD)</a:t>
            </a:r>
            <a:endParaRPr lang="en-US" sz="1600" dirty="0" smtClean="0">
              <a:solidFill>
                <a:srgbClr val="D20202"/>
              </a:solidFill>
              <a:latin typeface="Trebuchet MS"/>
              <a:cs typeface="Trebuchet MS"/>
              <a:sym typeface="Symbol" charset="2"/>
            </a:endParaRPr>
          </a:p>
          <a:p>
            <a:pPr marL="360363" lvl="1" indent="-276225">
              <a:spcBef>
                <a:spcPts val="600"/>
              </a:spcBef>
              <a:buFont typeface="Arial"/>
              <a:buChar char="•"/>
            </a:pPr>
            <a:r>
              <a:rPr lang="en-US" sz="1600" dirty="0" smtClean="0">
                <a:solidFill>
                  <a:srgbClr val="D20202"/>
                </a:solidFill>
                <a:latin typeface="Trebuchet MS"/>
                <a:cs typeface="Trebuchet MS"/>
                <a:sym typeface="Symbol" charset="2"/>
              </a:rPr>
              <a:t>Accidental photon coincidence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Symbol" charset="2"/>
              </a:rPr>
              <a:t>from RMD,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Symbol" charset="2"/>
              </a:rPr>
              <a:t>bremsstrahlung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Symbol" charset="2"/>
              </a:rPr>
              <a:t>, or </a:t>
            </a: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Symbol" charset="2"/>
              </a:rPr>
              <a:t>e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Symbol" charset="2"/>
              </a:rPr>
              <a:t>+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Symbol" charset="2"/>
              </a:rPr>
              <a:t>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Symbol" charset="2"/>
              </a:rPr>
              <a:t>annihilation in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  <a:sym typeface="Symbol" charset="2"/>
              </a:rPr>
              <a:t>flight</a:t>
            </a:r>
          </a:p>
        </p:txBody>
      </p:sp>
      <p:sp>
        <p:nvSpPr>
          <p:cNvPr id="68" name="Rectangle 10"/>
          <p:cNvSpPr>
            <a:spLocks noChangeArrowheads="1"/>
          </p:cNvSpPr>
          <p:nvPr/>
        </p:nvSpPr>
        <p:spPr bwMode="auto">
          <a:xfrm>
            <a:off x="1220788" y="3071812"/>
            <a:ext cx="6551612" cy="3405188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65100" dist="38100" dir="2700000">
              <a:srgbClr val="000000">
                <a:alpha val="21000"/>
              </a:srgbClr>
            </a:outerShdw>
          </a:effectLst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87" name="Picture 86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16846" y="3094567"/>
            <a:ext cx="6185695" cy="3369303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7780864" y="5450754"/>
            <a:ext cx="1363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Sketch of MEG experiment</a:t>
            </a:r>
          </a:p>
          <a:p>
            <a:endParaRPr lang="en-GB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10% solid angle coverage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556" y="3143250"/>
            <a:ext cx="469900" cy="40881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859" y="6171812"/>
            <a:ext cx="257968" cy="25796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923" y="6165250"/>
            <a:ext cx="257968" cy="25796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3720" y="6181473"/>
            <a:ext cx="233656" cy="2336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737" y="6165250"/>
            <a:ext cx="257968" cy="25796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7891" y="6160956"/>
            <a:ext cx="257968" cy="25796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2617376" y="6183559"/>
            <a:ext cx="1125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55 Collaborators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4252912"/>
            <a:ext cx="9144000" cy="23299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>
              <a:srgbClr val="000000">
                <a:alpha val="1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Lepton </a:t>
            </a:r>
            <a:r>
              <a:rPr lang="en-US" sz="36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Flavour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Violation in Tau Decays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164166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LFV in tau decays (= </a:t>
            </a:r>
            <a:r>
              <a:rPr lang="en-US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neutrinoless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 tau decays) is searched for in a large variety of modes at the </a:t>
            </a:r>
            <a:r>
              <a:rPr lang="en-US" sz="18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B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Trebuchet MS"/>
              </a:rPr>
              <a:t>-factories with sensitivity to different new physics scenarios</a:t>
            </a:r>
            <a:endParaRPr lang="en-US" sz="1800" dirty="0" smtClean="0">
              <a:solidFill>
                <a:srgbClr val="18579B"/>
              </a:solidFill>
              <a:latin typeface="Trebuchet MS"/>
              <a:cs typeface="Trebuchet MS"/>
            </a:endParaRPr>
          </a:p>
        </p:txBody>
      </p:sp>
      <p:sp>
        <p:nvSpPr>
          <p:cNvPr id="46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3" name="Picture 12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99826" y="2133600"/>
            <a:ext cx="3769506" cy="3885491"/>
          </a:xfrm>
          <a:prstGeom prst="rect">
            <a:avLst/>
          </a:prstGeom>
        </p:spPr>
      </p:pic>
      <p:pic>
        <p:nvPicPr>
          <p:cNvPr id="14" name="Picture 13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24400" y="2254185"/>
            <a:ext cx="3692183" cy="38081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66932" y="2351324"/>
            <a:ext cx="1742019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Hisano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arXiv:0904.2080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0996" y="2404239"/>
            <a:ext cx="2547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Grey regions excluded by experiment</a:t>
            </a:r>
            <a:endParaRPr lang="en-GB" sz="11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00332" y="4442819"/>
            <a:ext cx="1327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Green points sampled to agree with </a:t>
            </a:r>
            <a:r>
              <a:rPr lang="en-GB" sz="1200" i="1" dirty="0" err="1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b</a:t>
            </a:r>
            <a:r>
              <a:rPr lang="en-GB" sz="1200" dirty="0" err="1" smtClean="0">
                <a:solidFill>
                  <a:srgbClr val="7EB606">
                    <a:lumMod val="50000"/>
                  </a:srgbClr>
                </a:solidFill>
                <a:latin typeface="Symbol" charset="2"/>
                <a:cs typeface="Symbol" charset="2"/>
              </a:rPr>
              <a:t>®</a:t>
            </a:r>
            <a:r>
              <a:rPr lang="en-GB" sz="1200" i="1" dirty="0" err="1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s</a:t>
            </a:r>
            <a:r>
              <a:rPr lang="en-GB" sz="1200" i="1" dirty="0" err="1" smtClean="0">
                <a:solidFill>
                  <a:srgbClr val="7EB606">
                    <a:lumMod val="50000"/>
                  </a:srgbClr>
                </a:solidFill>
                <a:latin typeface="Symbol" charset="2"/>
                <a:cs typeface="Symbol" charset="2"/>
              </a:rPr>
              <a:t>g</a:t>
            </a:r>
            <a:r>
              <a:rPr lang="en-GB" sz="1200" dirty="0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, </a:t>
            </a:r>
            <a:r>
              <a:rPr lang="en-GB" sz="1200" dirty="0" smtClean="0">
                <a:solidFill>
                  <a:srgbClr val="7EB606">
                    <a:lumMod val="50000"/>
                  </a:srgbClr>
                </a:solidFill>
                <a:latin typeface="Symbol" charset="2"/>
                <a:cs typeface="Symbol" charset="2"/>
              </a:rPr>
              <a:t>D</a:t>
            </a:r>
            <a:r>
              <a:rPr lang="en-GB" sz="1200" i="1" dirty="0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a</a:t>
            </a:r>
            <a:r>
              <a:rPr lang="en-GB" sz="1200" i="1" baseline="-25000" dirty="0" smtClean="0">
                <a:solidFill>
                  <a:srgbClr val="7EB606">
                    <a:lumMod val="50000"/>
                  </a:srgbClr>
                </a:solidFill>
                <a:latin typeface="Symbol" charset="2"/>
                <a:cs typeface="Symbol" charset="2"/>
              </a:rPr>
              <a:t>m</a:t>
            </a:r>
            <a:r>
              <a:rPr lang="en-GB" sz="1200" dirty="0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 and </a:t>
            </a:r>
            <a:r>
              <a:rPr lang="en-GB" sz="1200" i="1" dirty="0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M</a:t>
            </a:r>
            <a:r>
              <a:rPr lang="en-GB" sz="1200" i="1" baseline="-25000" dirty="0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H</a:t>
            </a:r>
            <a:r>
              <a:rPr lang="en-GB" sz="1200" i="1" dirty="0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 </a:t>
            </a:r>
            <a:r>
              <a:rPr lang="en-GB" sz="1200" dirty="0" smtClean="0">
                <a:solidFill>
                  <a:srgbClr val="7EB606">
                    <a:lumMod val="50000"/>
                  </a:srgbClr>
                </a:solidFill>
                <a:latin typeface="Trebuchet MS"/>
                <a:cs typeface="Trebuchet MS"/>
              </a:rPr>
              <a:t>constraints</a:t>
            </a:r>
            <a:endParaRPr lang="en-GB" sz="1200" dirty="0">
              <a:solidFill>
                <a:srgbClr val="7EB606">
                  <a:lumMod val="50000"/>
                </a:srgbClr>
              </a:solidFill>
              <a:latin typeface="Trebuchet MS"/>
              <a:cs typeface="Trebuchet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1801" y="2664819"/>
            <a:ext cx="520700" cy="2868083"/>
          </a:xfrm>
          <a:prstGeom prst="rect">
            <a:avLst/>
          </a:prstGeom>
          <a:solidFill>
            <a:schemeClr val="accent6">
              <a:lumMod val="50000"/>
              <a:alpha val="44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78750" y="2673286"/>
            <a:ext cx="338667" cy="2868083"/>
          </a:xfrm>
          <a:prstGeom prst="rect">
            <a:avLst/>
          </a:prstGeom>
          <a:solidFill>
            <a:srgbClr val="600000">
              <a:alpha val="44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800" dirty="0" smtClean="0">
              <a:solidFill>
                <a:srgbClr val="262626"/>
              </a:solidFill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6736" y="2645768"/>
            <a:ext cx="1075267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65100" dist="38100" dir="270000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SUSY SU(5) with right-handed neutrinos</a:t>
            </a:r>
            <a:endParaRPr lang="en-GB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5333" y="2645768"/>
            <a:ext cx="1075267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165100" dist="38100" dir="270000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white"/>
                </a:solidFill>
                <a:latin typeface="Trebuchet MS"/>
                <a:cs typeface="Trebuchet MS"/>
              </a:rPr>
              <a:t>SUSY SU(5)</a:t>
            </a:r>
            <a:endParaRPr lang="en-GB" sz="14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651455" y="3831143"/>
            <a:ext cx="788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FFFF"/>
                </a:solidFill>
              </a:rPr>
              <a:t>MEG 2011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7462637" y="3860006"/>
            <a:ext cx="788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FFFF"/>
                </a:solidFill>
              </a:rPr>
              <a:t>MEG 2011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31868" y="2635185"/>
            <a:ext cx="940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prstClr val="white"/>
                </a:solidFill>
              </a:rPr>
              <a:t>BABAR 2010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8617" y="2635185"/>
            <a:ext cx="940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prstClr val="white"/>
                </a:solidFill>
              </a:rPr>
              <a:t>BABAR 2010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3156208" y="4478070"/>
            <a:ext cx="866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FFFFFF"/>
                </a:solidFill>
              </a:rPr>
              <a:t>MEGA 2011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150947"/>
            <a:ext cx="8001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Neutron EDM</a:t>
            </a:r>
          </a:p>
          <a:p>
            <a:endParaRPr lang="en-US" sz="700" dirty="0" smtClean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defTabSz="153988"/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			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Best limit: 	|</a:t>
            </a:r>
            <a:r>
              <a:rPr lang="en-US" sz="18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d</a:t>
            </a:r>
            <a:r>
              <a:rPr lang="en-US" sz="1800" i="1" baseline="-250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n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| &lt; 2.9 × 10</a:t>
            </a:r>
            <a:r>
              <a:rPr lang="en-US" sz="1800" baseline="30000" dirty="0" smtClean="0">
                <a:solidFill>
                  <a:srgbClr val="404040"/>
                </a:solidFill>
                <a:latin typeface="Trebuchet MS"/>
                <a:cs typeface="Trebuchet MS"/>
              </a:rPr>
              <a:t>–26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e</a:t>
            </a:r>
            <a:r>
              <a:rPr lang="en-US" sz="18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cm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[ RAL-Sussex-ILL Collaboration, PRL 97, 131801 (2006) 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2258" y="782500"/>
            <a:ext cx="149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90% CL limits given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pic>
        <p:nvPicPr>
          <p:cNvPr id="21" name="Picture 20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01800" y="2030046"/>
            <a:ext cx="5384800" cy="41421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6200000">
            <a:off x="5286433" y="3909712"/>
            <a:ext cx="36152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Lamoreaux-Golub</a:t>
            </a: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, J. Phys. G 36, 104002 (2009) </a:t>
            </a:r>
            <a:r>
              <a:rPr lang="en-US" sz="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[modified by A.H.]</a:t>
            </a:r>
            <a:endParaRPr lang="en-US" sz="6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359104" y="1066800"/>
            <a:ext cx="8425792" cy="5257800"/>
          </a:xfrm>
          <a:prstGeom prst="rect">
            <a:avLst/>
          </a:prstGeom>
          <a:solidFill>
            <a:schemeClr val="bg1"/>
          </a:solidFill>
          <a:ln w="127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96639"/>
            <a:ext cx="9144000" cy="5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EDM – Experimental </a:t>
            </a:r>
            <a:r>
              <a:rPr lang="en-US" sz="2800" b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Programme</a:t>
            </a:r>
            <a:endParaRPr lang="en-US" sz="2800" b="1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258" y="782500"/>
            <a:ext cx="149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90% CL limits given</a:t>
            </a:r>
            <a:endParaRPr lang="en-GB" sz="1200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2156936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If new physics scales with lepton mass, |</a:t>
            </a:r>
            <a:r>
              <a:rPr lang="en-GB" sz="1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800" i="1" baseline="-25000" dirty="0" smtClean="0">
                <a:solidFill>
                  <a:prstClr val="black"/>
                </a:solidFill>
                <a:latin typeface="Trebuchet MS"/>
                <a:cs typeface="Trebuchet MS"/>
              </a:rPr>
              <a:t>µ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|</a:t>
            </a:r>
            <a:r>
              <a:rPr lang="en-GB" sz="1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&gt;&gt; |</a:t>
            </a:r>
            <a:r>
              <a:rPr lang="en-GB" sz="1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800" i="1" baseline="-25000" dirty="0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|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, but may need sensitivity of 10</a:t>
            </a:r>
            <a:r>
              <a:rPr lang="en-GB" sz="18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–23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cm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to be competitive with current |</a:t>
            </a:r>
            <a:r>
              <a:rPr lang="en-GB" sz="1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800" i="1" baseline="-25000" dirty="0" smtClean="0">
                <a:solidFill>
                  <a:prstClr val="black"/>
                </a:solidFill>
                <a:latin typeface="Trebuchet MS"/>
                <a:cs typeface="Trebuchet MS"/>
              </a:rPr>
              <a:t>e</a:t>
            </a:r>
            <a:r>
              <a:rPr lang="en-GB" sz="1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| 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limits  </a:t>
            </a:r>
            <a:endParaRPr lang="en-GB" sz="18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6001" y="844055"/>
            <a:ext cx="2499657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Muon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g</a:t>
            </a:r>
            <a:r>
              <a:rPr lang="en-US" sz="800" b="1" kern="0" dirty="0" smtClean="0">
                <a:solidFill>
                  <a:srgbClr val="FFFFFF"/>
                </a:solidFill>
              </a:rPr>
              <a:t>–2 Collaboration, PRD 80, 052008 (2009)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" y="1150947"/>
            <a:ext cx="8001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404040"/>
                </a:solidFill>
                <a:latin typeface="Trebuchet MS"/>
                <a:cs typeface="Trebuchet MS"/>
              </a:rPr>
              <a:t>Muon EDM</a:t>
            </a:r>
          </a:p>
          <a:p>
            <a:endParaRPr lang="en-US" sz="700" dirty="0" smtClean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defTabSz="153988"/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			</a:t>
            </a:r>
            <a:r>
              <a:rPr lang="en-US" sz="1800" dirty="0" smtClean="0">
                <a:solidFill>
                  <a:srgbClr val="404040"/>
                </a:solidFill>
                <a:latin typeface="Trebuchet MS"/>
                <a:cs typeface="Trebuchet MS"/>
              </a:rPr>
              <a:t>Best limit: 	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|</a:t>
            </a:r>
            <a:r>
              <a:rPr lang="en-US" sz="1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d</a:t>
            </a:r>
            <a:r>
              <a:rPr lang="en-US" sz="1800" i="1" baseline="-25000" dirty="0" smtClean="0">
                <a:solidFill>
                  <a:srgbClr val="D20202"/>
                </a:solidFill>
                <a:latin typeface="Trebuchet MS"/>
                <a:cs typeface="Trebuchet MS"/>
              </a:rPr>
              <a:t>µ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| &lt; 1.9 × 10</a:t>
            </a:r>
            <a:r>
              <a:rPr lang="en-US" sz="1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–19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e</a:t>
            </a:r>
            <a:r>
              <a:rPr lang="en-US" sz="1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cm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 </a:t>
            </a:r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[ Muon </a:t>
            </a:r>
            <a:r>
              <a:rPr lang="en-US" sz="1200" dirty="0" err="1" smtClean="0">
                <a:solidFill>
                  <a:srgbClr val="404040"/>
                </a:solidFill>
                <a:latin typeface="Trebuchet MS"/>
                <a:cs typeface="Trebuchet MS"/>
              </a:rPr>
              <a:t>g</a:t>
            </a:r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–2 Collaboration, </a:t>
            </a:r>
            <a:r>
              <a:rPr lang="en-US" sz="1200" dirty="0" smtClean="0">
                <a:solidFill>
                  <a:prstClr val="black"/>
                </a:solidFill>
              </a:rPr>
              <a:t>PRD 80, 052008 (2009) </a:t>
            </a:r>
            <a:r>
              <a:rPr lang="en-US" sz="1200" dirty="0" smtClean="0">
                <a:solidFill>
                  <a:srgbClr val="404040"/>
                </a:solidFill>
                <a:latin typeface="Trebuchet MS"/>
                <a:cs typeface="Trebuchet MS"/>
              </a:rPr>
              <a:t>]</a:t>
            </a:r>
          </a:p>
          <a:p>
            <a:pPr defTabSz="153988"/>
            <a:r>
              <a:rPr lang="en-US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			Factor of 5 improvement over CERN experiment [ Bailey </a:t>
            </a:r>
            <a:r>
              <a:rPr lang="en-US" sz="1200" i="1" dirty="0" smtClean="0">
                <a:solidFill>
                  <a:srgbClr val="7F7F7F"/>
                </a:solidFill>
                <a:latin typeface="Trebuchet MS"/>
                <a:cs typeface="Trebuchet MS"/>
              </a:rPr>
              <a:t>et al</a:t>
            </a:r>
            <a:r>
              <a:rPr lang="en-US" sz="1200" dirty="0" smtClean="0">
                <a:solidFill>
                  <a:srgbClr val="7F7F7F"/>
                </a:solidFill>
                <a:latin typeface="Trebuchet MS"/>
                <a:cs typeface="Trebuchet MS"/>
              </a:rPr>
              <a:t>., Phys. G4, 345 (1978) ]</a:t>
            </a:r>
          </a:p>
        </p:txBody>
      </p:sp>
      <p:graphicFrame>
        <p:nvGraphicFramePr>
          <p:cNvPr id="1850370" name="Object 2"/>
          <p:cNvGraphicFramePr>
            <a:graphicFrameLocks noChangeAspect="1"/>
          </p:cNvGraphicFramePr>
          <p:nvPr/>
        </p:nvGraphicFramePr>
        <p:xfrm>
          <a:off x="6106762" y="2803267"/>
          <a:ext cx="2532063" cy="731837"/>
        </p:xfrm>
        <a:graphic>
          <a:graphicData uri="http://schemas.openxmlformats.org/presentationml/2006/ole">
            <p:oleObj spid="_x0000_s2223106" name="Equation" r:id="rId3" imgW="1790700" imgH="520700" progId="Equation.DSMT4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33400" y="2958405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Relative spin precession frequency modified by EDM: </a:t>
            </a:r>
            <a:endParaRPr lang="en-GB" sz="18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3505200"/>
            <a:ext cx="5762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EDM 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creates a vertical component of spin </a:t>
            </a:r>
            <a:r>
              <a:rPr lang="en-US" sz="1800" dirty="0" err="1" smtClean="0">
                <a:solidFill>
                  <a:prstClr val="black"/>
                </a:solidFill>
                <a:latin typeface="Trebuchet MS"/>
                <a:cs typeface="Trebuchet MS"/>
              </a:rPr>
              <a:t>polarisation</a:t>
            </a:r>
            <a:r>
              <a:rPr lang="en-US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 that oscillates with amplitude proportional to 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|</a:t>
            </a:r>
            <a:r>
              <a:rPr lang="en-GB" sz="18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800" i="1" baseline="-25000" dirty="0" smtClean="0">
                <a:solidFill>
                  <a:prstClr val="black"/>
                </a:solidFill>
                <a:latin typeface="Trebuchet MS"/>
                <a:cs typeface="Trebuchet MS"/>
              </a:rPr>
              <a:t>µ</a:t>
            </a:r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|</a:t>
            </a:r>
            <a:r>
              <a:rPr lang="en-GB" sz="1800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endParaRPr lang="en-GB" sz="1800" dirty="0" smtClean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4277380"/>
            <a:ext cx="762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Measurement uses in addition to positron scintillators other detectors sensitive to the vertical decay-electron position. Final result dominated by systematic uncertainties</a:t>
            </a:r>
          </a:p>
          <a:p>
            <a:pPr>
              <a:spcBef>
                <a:spcPts val="1200"/>
              </a:spcBef>
            </a:pP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Limit reveals that </a:t>
            </a:r>
            <a:r>
              <a:rPr lang="en-GB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|</a:t>
            </a:r>
            <a:r>
              <a:rPr lang="en-GB" sz="1400" i="1" dirty="0" err="1" smtClean="0">
                <a:solidFill>
                  <a:prstClr val="black"/>
                </a:solidFill>
                <a:latin typeface="Trebuchet MS"/>
                <a:cs typeface="Trebuchet MS"/>
              </a:rPr>
              <a:t>d</a:t>
            </a:r>
            <a:r>
              <a:rPr lang="en-GB" sz="1400" i="1" baseline="-25000" dirty="0" smtClean="0">
                <a:solidFill>
                  <a:prstClr val="black"/>
                </a:solidFill>
                <a:latin typeface="Trebuchet MS"/>
                <a:cs typeface="Trebuchet MS"/>
              </a:rPr>
              <a:t>µ</a:t>
            </a:r>
            <a:r>
              <a:rPr lang="en-GB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| contribution to </a:t>
            </a:r>
            <a:r>
              <a:rPr lang="en-GB" sz="1400" i="1" dirty="0" smtClean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lang="en-GB" sz="1400" i="1" baseline="-25000" dirty="0" smtClean="0">
                <a:solidFill>
                  <a:prstClr val="black"/>
                </a:solidFill>
                <a:latin typeface="Trebuchet MS"/>
                <a:cs typeface="Trebuchet MS"/>
              </a:rPr>
              <a:t>µ</a:t>
            </a:r>
            <a:r>
              <a:rPr lang="en-GB" sz="1400" i="1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GB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must be smaller than </a:t>
            </a:r>
            <a:r>
              <a:rPr lang="en-US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0.5 (+0.51 / −0.33) × 10</a:t>
            </a:r>
            <a:r>
              <a:rPr lang="en-US" sz="1400" baseline="30000" dirty="0" smtClean="0">
                <a:solidFill>
                  <a:prstClr val="black"/>
                </a:solidFill>
                <a:latin typeface="Trebuchet MS"/>
                <a:cs typeface="Trebuchet MS"/>
              </a:rPr>
              <a:t>−11</a:t>
            </a:r>
            <a:r>
              <a:rPr lang="en-GB" sz="1400" dirty="0" smtClean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" y="53340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Fermilab E989 / J-PARC </a:t>
            </a:r>
            <a:r>
              <a:rPr lang="en-US" sz="1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g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–2/EDM expect to improve sensitivity to </a:t>
            </a:r>
            <a:r>
              <a:rPr lang="en-US" sz="1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O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(10</a:t>
            </a:r>
            <a:r>
              <a:rPr lang="en-US" sz="1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–21</a:t>
            </a:r>
            <a:r>
              <a:rPr lang="en-US" sz="1800" dirty="0" smtClean="0">
                <a:solidFill>
                  <a:srgbClr val="D20202"/>
                </a:solidFill>
                <a:latin typeface="Trebuchet MS"/>
                <a:cs typeface="Trebuchet MS"/>
              </a:rPr>
              <a:t>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4400" y="580138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J-PARC </a:t>
            </a:r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g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–2/EDM experiment can run in magic-</a:t>
            </a:r>
            <a:r>
              <a:rPr lang="en-US" sz="14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γ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(</a:t>
            </a:r>
            <a:r>
              <a:rPr lang="en-US" sz="14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p</a:t>
            </a:r>
            <a:r>
              <a:rPr lang="en-US" sz="1400" i="1" baseline="-250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µ</a:t>
            </a:r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(</a:t>
            </a:r>
            <a:r>
              <a:rPr lang="en-US" sz="14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B</a:t>
            </a:r>
            <a:r>
              <a:rPr lang="en-US" sz="14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, E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) ~ 125 </a:t>
            </a:r>
            <a:r>
              <a:rPr lang="en-US" sz="14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MeV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) </a:t>
            </a:r>
            <a:r>
              <a:rPr lang="en-US" sz="1400" b="1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and</a:t>
            </a:r>
            <a:r>
              <a:rPr lang="en-US" sz="14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 E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Trebuchet MS"/>
              </a:rPr>
              <a:t>=0 modes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400" y="990600"/>
            <a:ext cx="5562600" cy="5330825"/>
          </a:xfrm>
          <a:prstGeom prst="rect">
            <a:avLst/>
          </a:prstGeom>
          <a:solidFill>
            <a:schemeClr val="bg1">
              <a:alpha val="68000"/>
            </a:schemeClr>
          </a:solidFill>
          <a:ln w="63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93775"/>
            <a:ext cx="4970220" cy="5330825"/>
          </a:xfrm>
          <a:prstGeom prst="rect">
            <a:avLst/>
          </a:prstGeom>
          <a:solidFill>
            <a:schemeClr val="bg1"/>
          </a:solidFill>
          <a:ln w="63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Predict Tau Branching Ratios from 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Data (CVC)</a:t>
            </a:r>
            <a:endParaRPr lang="en-US" sz="2800" b="1" i="1" baseline="-25000" dirty="0" smtClean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  <a:ea typeface="Calibri" charset="0"/>
              <a:cs typeface="Trebuchet MS"/>
            </a:endParaRPr>
          </a:p>
        </p:txBody>
      </p:sp>
      <p:pic>
        <p:nvPicPr>
          <p:cNvPr id="16" name="Picture 30" descr="brpipi0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 bwMode="auto">
          <a:xfrm>
            <a:off x="55034" y="1035051"/>
            <a:ext cx="4894020" cy="519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5197827" y="1219201"/>
          <a:ext cx="3768725" cy="762000"/>
        </p:xfrm>
        <a:graphic>
          <a:graphicData uri="http://schemas.openxmlformats.org/presentationml/2006/ole">
            <p:oleObj spid="_x0000_s2059266" name="Equation" r:id="rId5" imgW="2514600" imgH="508000" progId="Equation.DSMT4">
              <p:embed/>
            </p:oleObj>
          </a:graphicData>
        </a:graphic>
      </p:graphicFrame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132210" y="2564308"/>
            <a:ext cx="380206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rgbClr val="4D4D4D"/>
                </a:solidFill>
                <a:latin typeface="Trebuchet MS"/>
                <a:cs typeface="Trebuchet MS"/>
              </a:rPr>
              <a:t>Difference: BR[</a:t>
            </a:r>
            <a:r>
              <a:rPr lang="en-US" sz="1600" i="1" kern="0" dirty="0">
                <a:solidFill>
                  <a:srgbClr val="4D4D4D"/>
                </a:solidFill>
                <a:latin typeface="Trebuchet MS"/>
                <a:cs typeface="Trebuchet MS"/>
                <a:sym typeface="Symbol" charset="2"/>
              </a:rPr>
              <a:t> </a:t>
            </a:r>
            <a:r>
              <a:rPr lang="en-US" sz="1600" kern="0" dirty="0">
                <a:solidFill>
                  <a:srgbClr val="4D4D4D"/>
                </a:solidFill>
                <a:latin typeface="Trebuchet MS"/>
                <a:cs typeface="Trebuchet MS"/>
                <a:sym typeface="Symbol" charset="2"/>
              </a:rPr>
              <a:t>] – </a:t>
            </a:r>
            <a:r>
              <a:rPr lang="en-US" sz="1600" kern="0" dirty="0" err="1">
                <a:solidFill>
                  <a:srgbClr val="4D4D4D"/>
                </a:solidFill>
                <a:latin typeface="Trebuchet MS"/>
                <a:cs typeface="Trebuchet MS"/>
              </a:rPr>
              <a:t>BR[</a:t>
            </a:r>
            <a:r>
              <a:rPr lang="en-US" sz="1600" i="1" kern="0" dirty="0" err="1">
                <a:solidFill>
                  <a:srgbClr val="4D4D4D"/>
                </a:solidFill>
                <a:latin typeface="Trebuchet MS"/>
                <a:cs typeface="Trebuchet MS"/>
              </a:rPr>
              <a:t>e</a:t>
            </a:r>
            <a:r>
              <a:rPr lang="en-US" sz="1600" kern="0" baseline="30000" dirty="0" err="1">
                <a:solidFill>
                  <a:srgbClr val="4D4D4D"/>
                </a:solidFill>
                <a:latin typeface="Trebuchet MS"/>
                <a:cs typeface="Trebuchet MS"/>
              </a:rPr>
              <a:t>+</a:t>
            </a:r>
            <a:r>
              <a:rPr lang="en-US" sz="1600" i="1" kern="0" dirty="0" err="1">
                <a:solidFill>
                  <a:srgbClr val="4D4D4D"/>
                </a:solidFill>
                <a:latin typeface="Trebuchet MS"/>
                <a:cs typeface="Trebuchet MS"/>
              </a:rPr>
              <a:t>e</a:t>
            </a:r>
            <a:r>
              <a:rPr lang="en-US" sz="800" i="1" kern="0" dirty="0">
                <a:solidFill>
                  <a:srgbClr val="4D4D4D"/>
                </a:solidFill>
                <a:latin typeface="Trebuchet MS"/>
                <a:cs typeface="Trebuchet MS"/>
              </a:rPr>
              <a:t> </a:t>
            </a:r>
            <a:r>
              <a:rPr lang="en-US" sz="1600" kern="0" baseline="30000" dirty="0">
                <a:solidFill>
                  <a:srgbClr val="4D4D4D"/>
                </a:solidFill>
                <a:latin typeface="Trebuchet MS"/>
                <a:cs typeface="Trebuchet MS"/>
              </a:rPr>
              <a:t>– </a:t>
            </a:r>
            <a:r>
              <a:rPr lang="en-US" sz="1200" kern="0" dirty="0">
                <a:solidFill>
                  <a:srgbClr val="4D4D4D"/>
                </a:solidFill>
                <a:latin typeface="Trebuchet MS"/>
                <a:cs typeface="Trebuchet MS"/>
              </a:rPr>
              <a:t>(CVC)</a:t>
            </a:r>
            <a:r>
              <a:rPr lang="en-US" sz="1600" kern="0" dirty="0">
                <a:solidFill>
                  <a:srgbClr val="4D4D4D"/>
                </a:solidFill>
                <a:latin typeface="Trebuchet MS"/>
                <a:cs typeface="Trebuchet MS"/>
              </a:rPr>
              <a:t>]: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5179835" y="2919254"/>
            <a:ext cx="3803650" cy="1655763"/>
          </a:xfrm>
          <a:prstGeom prst="rect">
            <a:avLst/>
          </a:prstGeom>
          <a:solidFill>
            <a:srgbClr val="FFFFFF"/>
          </a:solidFill>
          <a:ln w="317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20" name="Group 8"/>
          <p:cNvGraphicFramePr>
            <a:graphicFrameLocks noGrp="1"/>
          </p:cNvGraphicFramePr>
          <p:nvPr/>
        </p:nvGraphicFramePr>
        <p:xfrm>
          <a:off x="5189359" y="2916079"/>
          <a:ext cx="3794126" cy="1649413"/>
        </p:xfrm>
        <a:graphic>
          <a:graphicData uri="http://schemas.openxmlformats.org/drawingml/2006/table">
            <a:tbl>
              <a:tblPr/>
              <a:tblGrid>
                <a:gridCol w="1631712"/>
                <a:gridCol w="1216655"/>
                <a:gridCol w="945759"/>
              </a:tblGrid>
              <a:tr h="43021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Mode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(</a:t>
                      </a: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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 </a:t>
                      </a: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</a:t>
                      </a:r>
                      <a:r>
                        <a:rPr kumimoji="0" lang="en-US" sz="1600" b="1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</a:t>
                      </a: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</a:t>
                      </a:r>
                      <a:r>
                        <a:rPr kumimoji="0" lang="en-US" sz="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–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de-DE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CFF33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“Sigma“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</a:tr>
              <a:tr h="4064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 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 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 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 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 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 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</a:t>
                      </a:r>
                      <a:r>
                        <a:rPr kumimoji="0" lang="en-US" sz="1400" b="1" i="1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</a:t>
                      </a:r>
                      <a:endParaRPr kumimoji="0" lang="de-DE" sz="1400" b="1" i="1" u="none" strike="noStrike" cap="none" normalizeH="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DFBD4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+</a:t>
                      </a: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0.58 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± 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0.28</a:t>
                      </a:r>
                      <a:endParaRPr kumimoji="0" lang="de-DE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DFBD4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2.1</a:t>
                      </a:r>
                      <a:endParaRPr kumimoji="0" lang="de-DE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DFBD4"/>
                        </a:gs>
                      </a:gsLst>
                      <a:lin ang="5400000" scaled="1"/>
                    </a:gradFill>
                  </a:tcPr>
                </a:tc>
              </a:tr>
              <a:tr h="4064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 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 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 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3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 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 </a:t>
                      </a: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</a:t>
                      </a:r>
                      <a:r>
                        <a:rPr kumimoji="0" lang="en-US" sz="1400" b="1" i="1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</a:t>
                      </a:r>
                      <a:endParaRPr kumimoji="0" lang="de-DE" sz="1400" b="1" i="1" u="none" strike="noStrike" cap="none" normalizeH="0" baseline="-25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DFBD4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 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0.03 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± 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0.09</a:t>
                      </a:r>
                      <a:endParaRPr kumimoji="0" lang="de-DE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DFBD4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0.3</a:t>
                      </a:r>
                      <a:endParaRPr kumimoji="0" lang="de-DE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DFBD4"/>
                        </a:gs>
                      </a:gsLst>
                      <a:lin ang="5400000" scaled="1"/>
                    </a:gradFill>
                  </a:tcPr>
                </a:tc>
              </a:tr>
              <a:tr h="4064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</a:t>
                      </a: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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2</a:t>
                      </a: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 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– </a:t>
                      </a: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</a:t>
                      </a: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+ </a:t>
                      </a: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</a:t>
                      </a: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 </a:t>
                      </a: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</a:t>
                      </a:r>
                      <a:r>
                        <a:rPr kumimoji="0" lang="en-US" sz="1400" b="1" i="1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</a:t>
                      </a:r>
                      <a:endParaRPr kumimoji="0" lang="de-DE" sz="1400" b="1" i="1" u="none" strike="noStrike" cap="none" normalizeH="0" baseline="-25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DFBD4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+</a:t>
                      </a: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 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0.69 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± 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0.22</a:t>
                      </a:r>
                      <a:endParaRPr kumimoji="0" lang="de-DE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DFBD4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3.2</a:t>
                      </a:r>
                      <a:endParaRPr kumimoji="0" lang="de-DE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  <a:sym typeface="Symbol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DFBD4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173485" y="4884003"/>
            <a:ext cx="3802063" cy="830997"/>
          </a:xfrm>
          <a:prstGeom prst="rect">
            <a:avLst/>
          </a:prstGeom>
          <a:noFill/>
          <a:ln w="127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rgbClr val="D20202"/>
                </a:solidFill>
                <a:latin typeface="Trebuchet MS"/>
                <a:cs typeface="Trebuchet MS"/>
              </a:rPr>
              <a:t>CVC predictions of </a:t>
            </a:r>
            <a:r>
              <a:rPr lang="en-US" sz="1400" i="1" kern="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p</a:t>
            </a:r>
            <a:r>
              <a:rPr lang="en-US" sz="1400" kern="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+</a:t>
            </a:r>
            <a:r>
              <a:rPr lang="en-US" sz="1400" i="1" kern="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p</a:t>
            </a:r>
            <a:r>
              <a:rPr lang="en-US" sz="1400" kern="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0</a:t>
            </a:r>
            <a:r>
              <a:rPr lang="en-US" sz="1600" kern="0" dirty="0" smtClean="0">
                <a:solidFill>
                  <a:srgbClr val="D20202"/>
                </a:solidFill>
                <a:latin typeface="Trebuchet MS"/>
                <a:cs typeface="Trebuchet MS"/>
              </a:rPr>
              <a:t> much improved with BABAR data and reevaluated IB corrections (4.5</a:t>
            </a:r>
            <a:r>
              <a:rPr lang="en-US" sz="1600" kern="0" dirty="0" smtClean="0">
                <a:solidFill>
                  <a:srgbClr val="D20202"/>
                </a:solidFill>
                <a:latin typeface="Symbol" charset="2"/>
                <a:cs typeface="Symbol" charset="2"/>
              </a:rPr>
              <a:t>s</a:t>
            </a:r>
            <a:r>
              <a:rPr lang="en-US" sz="1600" kern="0" dirty="0" smtClean="0">
                <a:solidFill>
                  <a:srgbClr val="D20202"/>
                </a:solidFill>
                <a:latin typeface="Trebuchet MS"/>
                <a:cs typeface="Trebuchet MS"/>
              </a:rPr>
              <a:t> previously) !</a:t>
            </a:r>
            <a:endParaRPr lang="en-US" sz="1600" kern="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32210" y="1981201"/>
            <a:ext cx="3857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Trebuchet MS"/>
                <a:cs typeface="Trebuchet MS"/>
              </a:rPr>
              <a:t>IB corrections of </a:t>
            </a:r>
            <a:r>
              <a:rPr lang="en-US" sz="1400" dirty="0" smtClean="0">
                <a:latin typeface="Trebuchet MS"/>
                <a:cs typeface="Trebuchet MS"/>
              </a:rPr>
              <a:t>+0.69 ± 0.22 applied for </a:t>
            </a:r>
            <a:r>
              <a:rPr lang="en-US" sz="1400" i="1" dirty="0" smtClean="0"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latin typeface="Trebuchet MS"/>
                <a:cs typeface="Trebuchet MS"/>
              </a:rPr>
              <a:t>+</a:t>
            </a:r>
            <a:r>
              <a:rPr lang="en-US" sz="1400" i="1" dirty="0" smtClean="0">
                <a:latin typeface="Symbol" charset="2"/>
                <a:cs typeface="Symbol" charset="2"/>
              </a:rPr>
              <a:t>p</a:t>
            </a:r>
            <a:r>
              <a:rPr lang="en-US" sz="1400" baseline="30000" dirty="0" smtClean="0">
                <a:latin typeface="Trebuchet MS"/>
                <a:cs typeface="Trebuchet MS"/>
              </a:rPr>
              <a:t>0</a:t>
            </a:r>
            <a:endParaRPr lang="en-GB" sz="1400" baseline="30000" dirty="0">
              <a:latin typeface="Trebuchet MS"/>
              <a:cs typeface="Trebuchet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0220" y="6109156"/>
            <a:ext cx="1891067" cy="21544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Davier</a:t>
            </a:r>
            <a:r>
              <a:rPr lang="en-US" sz="800" b="1" kern="0" dirty="0" smtClean="0">
                <a:solidFill>
                  <a:srgbClr val="FFFFFF"/>
                </a:solidFill>
              </a:rPr>
              <a:t> et al, arXiv:0906.5443 (2009)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Muon </a:t>
            </a:r>
            <a:r>
              <a:rPr lang="en-US" sz="36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– 2 in the Standard Model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250825" y="1219200"/>
            <a:ext cx="8642350" cy="12239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381000" y="1431925"/>
            <a:ext cx="2390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18579B"/>
                </a:solidFill>
                <a:latin typeface="Trebuchet MS"/>
                <a:cs typeface="Trebuchet MS"/>
              </a:rPr>
              <a:t>QED </a:t>
            </a:r>
            <a:r>
              <a:rPr lang="en-US" sz="2000" dirty="0" smtClean="0">
                <a:solidFill>
                  <a:srgbClr val="18579B"/>
                </a:solidFill>
                <a:latin typeface="Trebuchet MS"/>
                <a:cs typeface="Trebuchet MS"/>
              </a:rPr>
              <a:t>contribution</a:t>
            </a:r>
            <a:endParaRPr lang="en-US" sz="2000" dirty="0">
              <a:solidFill>
                <a:srgbClr val="18579B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2616200" y="1452562"/>
          <a:ext cx="6132513" cy="785813"/>
        </p:xfrm>
        <a:graphic>
          <a:graphicData uri="http://schemas.openxmlformats.org/presentationml/2006/ole">
            <p:oleObj spid="_x0000_s2338818" name="Equation" r:id="rId3" imgW="4381500" imgH="558800" progId="Equation.DSMT4">
              <p:embed/>
            </p:oleObj>
          </a:graphicData>
        </a:graphic>
      </p:graphicFrame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1763713" y="2730500"/>
            <a:ext cx="2784475" cy="584200"/>
          </a:xfrm>
          <a:prstGeom prst="rect">
            <a:avLst/>
          </a:prstGeom>
          <a:solidFill>
            <a:srgbClr val="FFFFFF">
              <a:alpha val="72156"/>
            </a:srgbClr>
          </a:solidFill>
          <a:ln w="317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dirty="0">
                <a:solidFill>
                  <a:prstClr val="black"/>
                </a:solidFill>
                <a:latin typeface="Trebuchet MS"/>
                <a:cs typeface="Trebuchet MS"/>
              </a:rPr>
              <a:t>1</a:t>
            </a:r>
            <a:r>
              <a:rPr lang="en-US" sz="1600" baseline="30000" dirty="0">
                <a:solidFill>
                  <a:prstClr val="black"/>
                </a:solidFill>
                <a:latin typeface="Trebuchet MS"/>
                <a:cs typeface="Trebuchet MS"/>
              </a:rPr>
              <a:t>st</a:t>
            </a:r>
            <a:r>
              <a:rPr lang="en-US" sz="1600" dirty="0">
                <a:solidFill>
                  <a:prstClr val="black"/>
                </a:solidFill>
                <a:latin typeface="Trebuchet MS"/>
                <a:cs typeface="Trebuchet MS"/>
              </a:rPr>
              <a:t> order known since 1948 </a:t>
            </a:r>
          </a:p>
          <a:p>
            <a:pPr>
              <a:buFont typeface="Wingdings" charset="2"/>
              <a:buNone/>
            </a:pPr>
            <a:r>
              <a:rPr lang="en-US" sz="1600" dirty="0">
                <a:solidFill>
                  <a:prstClr val="black"/>
                </a:solidFill>
                <a:latin typeface="Trebuchet MS"/>
                <a:cs typeface="Trebuchet MS"/>
              </a:rPr>
              <a:t>[J. Schwinger, PR73(48)416]</a:t>
            </a:r>
          </a:p>
        </p:txBody>
      </p:sp>
      <p:sp>
        <p:nvSpPr>
          <p:cNvPr id="11" name="AutoShape 41"/>
          <p:cNvSpPr>
            <a:spLocks/>
          </p:cNvSpPr>
          <p:nvPr/>
        </p:nvSpPr>
        <p:spPr bwMode="auto">
          <a:xfrm rot="5400000" flipV="1">
            <a:off x="5541169" y="1402556"/>
            <a:ext cx="438150" cy="1944688"/>
          </a:xfrm>
          <a:prstGeom prst="rightBrace">
            <a:avLst>
              <a:gd name="adj1" fmla="val 36987"/>
              <a:gd name="adj2" fmla="val 50000"/>
            </a:avLst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4787900" y="2730500"/>
            <a:ext cx="1903085" cy="584776"/>
          </a:xfrm>
          <a:prstGeom prst="rect">
            <a:avLst/>
          </a:prstGeom>
          <a:solidFill>
            <a:srgbClr val="FFFFFF">
              <a:alpha val="72156"/>
            </a:srgbClr>
          </a:solidFill>
          <a:ln w="317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>
                <a:solidFill>
                  <a:prstClr val="black"/>
                </a:solidFill>
                <a:latin typeface="Trebuchet MS"/>
                <a:cs typeface="Trebuchet MS"/>
              </a:rPr>
              <a:t>Up to 3</a:t>
            </a:r>
            <a:r>
              <a:rPr lang="en-US" sz="1600" baseline="30000">
                <a:solidFill>
                  <a:prstClr val="black"/>
                </a:solidFill>
                <a:latin typeface="Trebuchet MS"/>
                <a:cs typeface="Trebuchet MS"/>
              </a:rPr>
              <a:t>rd</a:t>
            </a:r>
            <a:r>
              <a:rPr lang="en-US" sz="1600">
                <a:solidFill>
                  <a:prstClr val="black"/>
                </a:solidFill>
                <a:latin typeface="Trebuchet MS"/>
                <a:cs typeface="Trebuchet MS"/>
              </a:rPr>
              <a:t> order</a:t>
            </a:r>
          </a:p>
          <a:p>
            <a:pPr>
              <a:buFont typeface="Wingdings" charset="2"/>
              <a:buNone/>
            </a:pPr>
            <a:r>
              <a:rPr lang="en-US" sz="1600">
                <a:solidFill>
                  <a:prstClr val="black"/>
                </a:solidFill>
                <a:latin typeface="Trebuchet MS"/>
                <a:cs typeface="Trebuchet MS"/>
              </a:rPr>
              <a:t>known analytically</a:t>
            </a:r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4789488" y="3451225"/>
            <a:ext cx="2830512" cy="584776"/>
          </a:xfrm>
          <a:prstGeom prst="rect">
            <a:avLst/>
          </a:prstGeom>
          <a:solidFill>
            <a:srgbClr val="FFFFFF">
              <a:alpha val="72156"/>
            </a:srgbClr>
          </a:solidFill>
          <a:ln w="317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 dirty="0">
                <a:solidFill>
                  <a:prstClr val="black"/>
                </a:solidFill>
                <a:latin typeface="Trebuchet MS"/>
                <a:cs typeface="Trebuchet MS"/>
              </a:rPr>
              <a:t>4</a:t>
            </a:r>
            <a:r>
              <a:rPr lang="en-US" sz="1600" baseline="30000" dirty="0">
                <a:solidFill>
                  <a:prstClr val="black"/>
                </a:solidFill>
                <a:latin typeface="Trebuchet MS"/>
                <a:cs typeface="Trebuchet MS"/>
              </a:rPr>
              <a:t>th</a:t>
            </a:r>
            <a:r>
              <a:rPr lang="en-US" sz="1600" dirty="0">
                <a:solidFill>
                  <a:prstClr val="black"/>
                </a:solidFill>
                <a:latin typeface="Trebuchet MS"/>
                <a:cs typeface="Trebuchet MS"/>
              </a:rPr>
              <a:t> order known numerically </a:t>
            </a:r>
          </a:p>
          <a:p>
            <a:pPr>
              <a:buFont typeface="Wingdings" charset="2"/>
              <a:buNone/>
            </a:pPr>
            <a:r>
              <a:rPr lang="en-US" sz="1600" dirty="0">
                <a:solidFill>
                  <a:prstClr val="black"/>
                </a:solidFill>
                <a:latin typeface="Trebuchet MS"/>
                <a:cs typeface="Trebuchet MS"/>
              </a:rPr>
              <a:t>[T. Kinoshita et al, 1980’s]</a:t>
            </a: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4787900" y="4183062"/>
            <a:ext cx="4105275" cy="584776"/>
          </a:xfrm>
          <a:prstGeom prst="rect">
            <a:avLst/>
          </a:prstGeom>
          <a:solidFill>
            <a:srgbClr val="FFFFFF">
              <a:alpha val="72156"/>
            </a:srgbClr>
          </a:solidFill>
          <a:ln w="317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600">
                <a:solidFill>
                  <a:prstClr val="black"/>
                </a:solidFill>
                <a:latin typeface="Trebuchet MS"/>
                <a:cs typeface="Trebuchet MS"/>
              </a:rPr>
              <a:t>5</a:t>
            </a:r>
            <a:r>
              <a:rPr lang="en-US" sz="1600" baseline="30000">
                <a:solidFill>
                  <a:prstClr val="black"/>
                </a:solidFill>
                <a:latin typeface="Trebuchet MS"/>
                <a:cs typeface="Trebuchet MS"/>
              </a:rPr>
              <a:t>th</a:t>
            </a:r>
            <a:r>
              <a:rPr lang="en-US" sz="1600">
                <a:solidFill>
                  <a:prstClr val="black"/>
                </a:solidFill>
                <a:latin typeface="Trebuchet MS"/>
                <a:cs typeface="Trebuchet MS"/>
              </a:rPr>
              <a:t> order estimated recently, T. Kinoshita </a:t>
            </a:r>
          </a:p>
          <a:p>
            <a:pPr>
              <a:buFont typeface="Wingdings" charset="2"/>
              <a:buNone/>
            </a:pPr>
            <a:r>
              <a:rPr lang="en-US" sz="1600">
                <a:solidFill>
                  <a:prstClr val="black"/>
                </a:solidFill>
                <a:latin typeface="Trebuchet MS"/>
                <a:cs typeface="Trebuchet MS"/>
              </a:rPr>
              <a:t>&amp; M. Nio, PRD 73, 053007, 2006</a:t>
            </a:r>
          </a:p>
        </p:txBody>
      </p:sp>
      <p:sp>
        <p:nvSpPr>
          <p:cNvPr id="17" name="Line 47"/>
          <p:cNvSpPr>
            <a:spLocks noChangeShapeType="1"/>
          </p:cNvSpPr>
          <p:nvPr/>
        </p:nvSpPr>
        <p:spPr bwMode="auto">
          <a:xfrm flipV="1">
            <a:off x="7245350" y="2155825"/>
            <a:ext cx="0" cy="12954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cxnSp>
        <p:nvCxnSpPr>
          <p:cNvPr id="18" name="AutoShape 48"/>
          <p:cNvCxnSpPr>
            <a:cxnSpLocks noChangeShapeType="1"/>
            <a:stCxn id="10" idx="0"/>
            <a:endCxn id="19" idx="2"/>
          </p:cNvCxnSpPr>
          <p:nvPr/>
        </p:nvCxnSpPr>
        <p:spPr bwMode="auto">
          <a:xfrm rot="16200000">
            <a:off x="3252787" y="2058988"/>
            <a:ext cx="574675" cy="768350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accent1"/>
            </a:solidFill>
            <a:round/>
            <a:headEnd/>
            <a:tailEnd type="stealth" w="lg" len="lg"/>
          </a:ln>
        </p:spPr>
      </p:cxnSp>
      <p:sp>
        <p:nvSpPr>
          <p:cNvPr id="19" name="Rectangle 54"/>
          <p:cNvSpPr>
            <a:spLocks noChangeArrowheads="1"/>
          </p:cNvSpPr>
          <p:nvPr/>
        </p:nvSpPr>
        <p:spPr bwMode="auto">
          <a:xfrm>
            <a:off x="3779838" y="2011362"/>
            <a:ext cx="287337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55"/>
          <p:cNvSpPr>
            <a:spLocks noChangeArrowheads="1"/>
          </p:cNvSpPr>
          <p:nvPr/>
        </p:nvSpPr>
        <p:spPr bwMode="auto">
          <a:xfrm>
            <a:off x="5003800" y="2011362"/>
            <a:ext cx="287338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56"/>
          <p:cNvSpPr>
            <a:spLocks noChangeArrowheads="1"/>
          </p:cNvSpPr>
          <p:nvPr/>
        </p:nvSpPr>
        <p:spPr bwMode="auto">
          <a:xfrm>
            <a:off x="6156325" y="2011362"/>
            <a:ext cx="287338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Line 60"/>
          <p:cNvSpPr>
            <a:spLocks noChangeShapeType="1"/>
          </p:cNvSpPr>
          <p:nvPr/>
        </p:nvSpPr>
        <p:spPr bwMode="auto">
          <a:xfrm flipV="1">
            <a:off x="7931150" y="2155825"/>
            <a:ext cx="0" cy="20161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1000" y="176297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  <a:latin typeface="Trebuchet MS"/>
                <a:cs typeface="Trebuchet MS"/>
              </a:rPr>
              <a:t>Computed up to 4th order</a:t>
            </a:r>
          </a:p>
          <a:p>
            <a:r>
              <a:rPr lang="en-US" sz="1100" dirty="0" smtClean="0">
                <a:solidFill>
                  <a:prstClr val="black"/>
                </a:solidFill>
                <a:latin typeface="Trebuchet MS"/>
                <a:cs typeface="Trebuchet MS"/>
              </a:rPr>
              <a:t>(5th order estimated)</a:t>
            </a:r>
            <a:endParaRPr lang="en-US" sz="11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00825" y="1431925"/>
            <a:ext cx="2085975" cy="338554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Using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</a:t>
            </a:r>
            <a:r>
              <a:rPr lang="en-US" sz="800" b="1" kern="0" dirty="0" smtClean="0">
                <a:solidFill>
                  <a:srgbClr val="FFFFFF"/>
                </a:solidFill>
              </a:rPr>
              <a:t> from latest 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e</a:t>
            </a:r>
            <a:r>
              <a:rPr lang="en-US" sz="800" b="1" kern="0" dirty="0" smtClean="0">
                <a:solidFill>
                  <a:srgbClr val="FFFFFF"/>
                </a:solidFill>
              </a:rPr>
              <a:t>                        [</a:t>
            </a:r>
            <a:r>
              <a:rPr lang="en-US" sz="800" b="1" kern="0" dirty="0" err="1" smtClean="0">
                <a:solidFill>
                  <a:srgbClr val="FFFFFF"/>
                </a:solidFill>
              </a:rPr>
              <a:t>Gabrielse</a:t>
            </a:r>
            <a:r>
              <a:rPr lang="en-US" sz="800" b="1" kern="0" dirty="0" smtClean="0">
                <a:solidFill>
                  <a:srgbClr val="FFFFFF"/>
                </a:solidFill>
              </a:rPr>
              <a:t> et al. PRL 97, 030802, 2006]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Line 2"/>
          <p:cNvSpPr>
            <a:spLocks noChangeShapeType="1"/>
          </p:cNvSpPr>
          <p:nvPr/>
        </p:nvSpPr>
        <p:spPr bwMode="auto">
          <a:xfrm>
            <a:off x="457200" y="914400"/>
            <a:ext cx="8305800" cy="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Muon </a:t>
            </a:r>
            <a:r>
              <a:rPr lang="en-US" sz="36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36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– 2 in the Standard Model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1219200"/>
            <a:ext cx="8650288" cy="3240087"/>
            <a:chOff x="158" y="1752"/>
            <a:chExt cx="5449" cy="2041"/>
          </a:xfrm>
        </p:grpSpPr>
        <p:sp>
          <p:nvSpPr>
            <p:cNvPr id="46" name="Rectangle 5"/>
            <p:cNvSpPr>
              <a:spLocks noChangeArrowheads="1"/>
            </p:cNvSpPr>
            <p:nvPr/>
          </p:nvSpPr>
          <p:spPr bwMode="auto">
            <a:xfrm>
              <a:off x="158" y="1752"/>
              <a:ext cx="5444" cy="2041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240" y="1878"/>
              <a:ext cx="196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rgbClr val="008000"/>
                  </a:solidFill>
                  <a:latin typeface="Trebuchet MS"/>
                  <a:cs typeface="Trebuchet MS"/>
                </a:rPr>
                <a:t>Electroweak contribution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rgbClr val="292929"/>
                  </a:solidFill>
                  <a:latin typeface="Trebuchet MS"/>
                  <a:cs typeface="Trebuchet MS"/>
                </a:rPr>
                <a:t>Computed up to 2</a:t>
              </a:r>
              <a:r>
                <a:rPr lang="en-US" sz="1200" kern="0" baseline="30000" dirty="0">
                  <a:solidFill>
                    <a:srgbClr val="292929"/>
                  </a:solidFill>
                  <a:latin typeface="Trebuchet MS"/>
                  <a:cs typeface="Trebuchet MS"/>
                </a:rPr>
                <a:t>nd</a:t>
              </a:r>
              <a:r>
                <a:rPr lang="en-US" sz="1200" kern="0" dirty="0">
                  <a:solidFill>
                    <a:srgbClr val="292929"/>
                  </a:solidFill>
                  <a:latin typeface="Trebuchet MS"/>
                  <a:cs typeface="Trebuchet MS"/>
                </a:rPr>
                <a:t> order</a:t>
              </a:r>
            </a:p>
          </p:txBody>
        </p:sp>
        <p:graphicFrame>
          <p:nvGraphicFramePr>
            <p:cNvPr id="48" name="Object 2"/>
            <p:cNvGraphicFramePr>
              <a:graphicFrameLocks noChangeAspect="1"/>
            </p:cNvGraphicFramePr>
            <p:nvPr/>
          </p:nvGraphicFramePr>
          <p:xfrm>
            <a:off x="272" y="2364"/>
            <a:ext cx="4210" cy="494"/>
          </p:xfrm>
          <a:graphic>
            <a:graphicData uri="http://schemas.openxmlformats.org/presentationml/2006/ole">
              <p:oleObj spid="_x0000_s2339842" name="Equation" r:id="rId3" imgW="4775040" imgH="558720" progId="Equation.DSMT4">
                <p:embed/>
              </p:oleObj>
            </a:graphicData>
          </a:graphic>
        </p:graphicFrame>
        <p:sp>
          <p:nvSpPr>
            <p:cNvPr id="50" name="Text Box 9"/>
            <p:cNvSpPr txBox="1">
              <a:spLocks noChangeArrowheads="1"/>
            </p:cNvSpPr>
            <p:nvPr/>
          </p:nvSpPr>
          <p:spPr bwMode="auto">
            <a:xfrm>
              <a:off x="249" y="3400"/>
              <a:ext cx="535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rgbClr val="18579B"/>
                  </a:solidFill>
                  <a:latin typeface="Trebuchet MS"/>
                  <a:cs typeface="Trebuchet MS"/>
                </a:rPr>
                <a:t>Note that between</a:t>
              </a:r>
              <a:r>
                <a:rPr lang="en-US" sz="1600" i="1" kern="0" dirty="0">
                  <a:solidFill>
                    <a:srgbClr val="18579B"/>
                  </a:solidFill>
                  <a:latin typeface="Trebuchet MS"/>
                  <a:cs typeface="Trebuchet MS"/>
                </a:rPr>
                <a:t> </a:t>
              </a:r>
              <a:r>
                <a:rPr lang="en-US" sz="1600" i="1" kern="0" dirty="0" err="1">
                  <a:solidFill>
                    <a:srgbClr val="18579B"/>
                  </a:solidFill>
                </a:rPr>
                <a:t>a</a:t>
              </a:r>
              <a:r>
                <a:rPr lang="en-US" sz="1600" i="1" kern="0" baseline="-25000" dirty="0" err="1">
                  <a:solidFill>
                    <a:srgbClr val="18579B"/>
                  </a:solidFill>
                  <a:sym typeface="Symbol" charset="2"/>
                </a:rPr>
                <a:t></a:t>
              </a:r>
              <a:r>
                <a:rPr lang="en-US" sz="1600" kern="0" dirty="0">
                  <a:solidFill>
                    <a:srgbClr val="18579B"/>
                  </a:solidFill>
                  <a:latin typeface="Trebuchet MS"/>
                  <a:cs typeface="Trebuchet MS"/>
                </a:rPr>
                <a:t> and</a:t>
              </a:r>
              <a:r>
                <a:rPr lang="en-US" sz="1600" kern="0" dirty="0">
                  <a:solidFill>
                    <a:srgbClr val="18579B"/>
                  </a:solidFill>
                </a:rPr>
                <a:t> </a:t>
              </a:r>
              <a:r>
                <a:rPr lang="en-US" sz="1600" i="1" kern="0" dirty="0" err="1">
                  <a:solidFill>
                    <a:srgbClr val="18579B"/>
                  </a:solidFill>
                </a:rPr>
                <a:t>a</a:t>
              </a:r>
              <a:r>
                <a:rPr lang="en-US" sz="1600" i="1" kern="0" baseline="-25000" dirty="0" err="1">
                  <a:solidFill>
                    <a:srgbClr val="18579B"/>
                  </a:solidFill>
                </a:rPr>
                <a:t>e</a:t>
              </a:r>
              <a:r>
                <a:rPr lang="en-US" sz="1600" kern="0" dirty="0">
                  <a:solidFill>
                    <a:srgbClr val="18579B"/>
                  </a:solidFill>
                  <a:latin typeface="Trebuchet MS"/>
                  <a:cs typeface="Trebuchet MS"/>
                </a:rPr>
                <a:t>, the same sensitivity factor as for</a:t>
              </a:r>
              <a:r>
                <a:rPr lang="en-US" sz="1600" kern="0" dirty="0" smtClean="0">
                  <a:solidFill>
                    <a:srgbClr val="18579B"/>
                  </a:solidFill>
                  <a:latin typeface="Trebuchet MS"/>
                  <a:cs typeface="Trebuchet MS"/>
                </a:rPr>
                <a:t> new physics applies here</a:t>
              </a:r>
              <a:endParaRPr lang="en-US" sz="1600" kern="0" dirty="0">
                <a:solidFill>
                  <a:srgbClr val="18579B"/>
                </a:solidFill>
                <a:latin typeface="Trebuchet MS"/>
                <a:cs typeface="Trebuchet MS"/>
              </a:endParaRPr>
            </a:p>
          </p:txBody>
        </p:sp>
        <p:graphicFrame>
          <p:nvGraphicFramePr>
            <p:cNvPr id="51" name="Object 3"/>
            <p:cNvGraphicFramePr>
              <a:graphicFrameLocks noChangeAspect="1"/>
            </p:cNvGraphicFramePr>
            <p:nvPr/>
          </p:nvGraphicFramePr>
          <p:xfrm>
            <a:off x="2245" y="1825"/>
            <a:ext cx="2218" cy="415"/>
          </p:xfrm>
          <a:graphic>
            <a:graphicData uri="http://schemas.openxmlformats.org/presentationml/2006/ole">
              <p:oleObj spid="_x0000_s2339843" name="Equation" r:id="rId4" imgW="2514600" imgH="469800" progId="Equation.DSMT4">
                <p:embed/>
              </p:oleObj>
            </a:graphicData>
          </a:graphic>
        </p:graphicFrame>
        <p:graphicFrame>
          <p:nvGraphicFramePr>
            <p:cNvPr id="52" name="Object 4"/>
            <p:cNvGraphicFramePr>
              <a:graphicFrameLocks noChangeAspect="1"/>
            </p:cNvGraphicFramePr>
            <p:nvPr/>
          </p:nvGraphicFramePr>
          <p:xfrm>
            <a:off x="3243" y="2969"/>
            <a:ext cx="1366" cy="371"/>
          </p:xfrm>
          <a:graphic>
            <a:graphicData uri="http://schemas.openxmlformats.org/presentationml/2006/ole">
              <p:oleObj spid="_x0000_s2339844" name="Equation" r:id="rId5" imgW="1549080" imgH="419040" progId="Equation.DSMT4">
                <p:embed/>
              </p:oleObj>
            </a:graphicData>
          </a:graphic>
        </p:graphicFrame>
        <p:sp>
          <p:nvSpPr>
            <p:cNvPr id="53" name="Text Box 12"/>
            <p:cNvSpPr txBox="1">
              <a:spLocks noChangeArrowheads="1"/>
            </p:cNvSpPr>
            <p:nvPr/>
          </p:nvSpPr>
          <p:spPr bwMode="auto">
            <a:xfrm>
              <a:off x="806" y="2959"/>
              <a:ext cx="244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rgbClr val="292929"/>
                  </a:solidFill>
                  <a:latin typeface="Trebuchet MS"/>
                  <a:cs typeface="Trebuchet MS"/>
                </a:rPr>
                <a:t>2</a:t>
              </a:r>
              <a:r>
                <a:rPr lang="en-US" sz="1600" kern="0" baseline="30000" dirty="0">
                  <a:solidFill>
                    <a:srgbClr val="292929"/>
                  </a:solidFill>
                  <a:latin typeface="Trebuchet MS"/>
                  <a:cs typeface="Trebuchet MS"/>
                </a:rPr>
                <a:t>nd</a:t>
              </a:r>
              <a:r>
                <a:rPr lang="en-US" sz="1600" kern="0" dirty="0">
                  <a:solidFill>
                    <a:srgbClr val="292929"/>
                  </a:solidFill>
                  <a:latin typeface="Trebuchet MS"/>
                  <a:cs typeface="Trebuchet MS"/>
                </a:rPr>
                <a:t> order contribution surprisingly large:</a:t>
              </a:r>
              <a:endParaRPr lang="en-US" sz="1800" kern="0" dirty="0">
                <a:solidFill>
                  <a:srgbClr val="292929"/>
                </a:solidFill>
                <a:latin typeface="Trebuchet MS"/>
                <a:cs typeface="Trebuchet MS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rgbClr val="292929"/>
                  </a:solidFill>
                  <a:latin typeface="Trebuchet MS"/>
                  <a:cs typeface="Trebuchet MS"/>
                </a:rPr>
                <a:t>( due to large logs: </a:t>
              </a:r>
              <a:r>
                <a:rPr lang="en-US" sz="1200" kern="0" dirty="0" err="1">
                  <a:solidFill>
                    <a:srgbClr val="292929"/>
                  </a:solidFill>
                  <a:latin typeface="Trebuchet MS"/>
                  <a:cs typeface="Trebuchet MS"/>
                </a:rPr>
                <a:t>ln[</a:t>
              </a:r>
              <a:r>
                <a:rPr lang="en-US" sz="1200" i="1" kern="0" dirty="0" err="1" smtClean="0">
                  <a:solidFill>
                    <a:srgbClr val="292929"/>
                  </a:solidFill>
                  <a:latin typeface="Trebuchet MS"/>
                  <a:cs typeface="Trebuchet MS"/>
                </a:rPr>
                <a:t>m</a:t>
              </a:r>
              <a:r>
                <a:rPr lang="en-US" sz="1200" i="1" kern="0" baseline="-25000" dirty="0" err="1" smtClean="0">
                  <a:solidFill>
                    <a:srgbClr val="292929"/>
                  </a:solidFill>
                  <a:latin typeface="Trebuchet MS"/>
                  <a:cs typeface="Trebuchet MS"/>
                </a:rPr>
                <a:t>Z</a:t>
              </a:r>
              <a:r>
                <a:rPr lang="en-US" sz="1200" i="1" kern="0" baseline="-25000" dirty="0" smtClean="0">
                  <a:solidFill>
                    <a:srgbClr val="292929"/>
                  </a:solidFill>
                  <a:latin typeface="Trebuchet MS"/>
                  <a:cs typeface="Trebuchet MS"/>
                </a:rPr>
                <a:t> </a:t>
              </a:r>
              <a:r>
                <a:rPr lang="en-US" sz="1200" kern="0" dirty="0" smtClean="0">
                  <a:solidFill>
                    <a:srgbClr val="292929"/>
                  </a:solidFill>
                  <a:latin typeface="Trebuchet MS"/>
                  <a:cs typeface="Trebuchet MS"/>
                </a:rPr>
                <a:t>/</a:t>
              </a:r>
              <a:r>
                <a:rPr lang="en-US" sz="600" kern="0" dirty="0" smtClean="0">
                  <a:solidFill>
                    <a:srgbClr val="292929"/>
                  </a:solidFill>
                  <a:latin typeface="Trebuchet MS"/>
                  <a:cs typeface="Trebuchet MS"/>
                </a:rPr>
                <a:t> </a:t>
              </a:r>
              <a:r>
                <a:rPr lang="en-US" sz="1200" i="1" kern="0" dirty="0" err="1" smtClean="0">
                  <a:solidFill>
                    <a:srgbClr val="292929"/>
                  </a:solidFill>
                  <a:latin typeface="Trebuchet MS"/>
                  <a:cs typeface="Trebuchet MS"/>
                </a:rPr>
                <a:t>m</a:t>
              </a:r>
              <a:r>
                <a:rPr lang="en-US" sz="1200" i="1" kern="0" baseline="-25000" dirty="0" err="1">
                  <a:solidFill>
                    <a:srgbClr val="292929"/>
                  </a:solidFill>
                  <a:latin typeface="Trebuchet MS"/>
                  <a:cs typeface="Trebuchet MS"/>
                  <a:sym typeface="Symbol" charset="2"/>
                </a:rPr>
                <a:t></a:t>
              </a:r>
              <a:r>
                <a:rPr lang="en-US" sz="1200" kern="0" dirty="0">
                  <a:solidFill>
                    <a:srgbClr val="292929"/>
                  </a:solidFill>
                  <a:latin typeface="Trebuchet MS"/>
                  <a:cs typeface="Trebuchet MS"/>
                  <a:sym typeface="Symbol" charset="2"/>
                </a:rPr>
                <a:t>] )</a:t>
              </a:r>
              <a:endParaRPr lang="en-US" sz="1600" kern="0" dirty="0">
                <a:solidFill>
                  <a:srgbClr val="292929"/>
                </a:solidFill>
                <a:latin typeface="Trebuchet MS"/>
                <a:cs typeface="Trebuchet MS"/>
                <a:sym typeface="Symbol" charset="2"/>
              </a:endParaRPr>
            </a:p>
          </p:txBody>
        </p:sp>
      </p:grpSp>
      <p:grpSp>
        <p:nvGrpSpPr>
          <p:cNvPr id="3" name="Group 17"/>
          <p:cNvGrpSpPr>
            <a:grpSpLocks noChangeAspect="1"/>
          </p:cNvGrpSpPr>
          <p:nvPr/>
        </p:nvGrpSpPr>
        <p:grpSpPr bwMode="auto">
          <a:xfrm>
            <a:off x="5753100" y="4535487"/>
            <a:ext cx="2952750" cy="1173162"/>
            <a:chOff x="3651" y="618"/>
            <a:chExt cx="1724" cy="685"/>
          </a:xfrm>
        </p:grpSpPr>
        <p:sp>
          <p:nvSpPr>
            <p:cNvPr id="55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51" y="618"/>
              <a:ext cx="1724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6" name="Picture 1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" y="618"/>
              <a:ext cx="1726" cy="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0"/>
          <p:cNvGrpSpPr>
            <a:grpSpLocks noChangeAspect="1"/>
          </p:cNvGrpSpPr>
          <p:nvPr/>
        </p:nvGrpSpPr>
        <p:grpSpPr bwMode="auto">
          <a:xfrm>
            <a:off x="352425" y="4556124"/>
            <a:ext cx="4895850" cy="1214438"/>
            <a:chOff x="340" y="618"/>
            <a:chExt cx="2881" cy="715"/>
          </a:xfrm>
        </p:grpSpPr>
        <p:sp>
          <p:nvSpPr>
            <p:cNvPr id="58" name="AutoShape 19"/>
            <p:cNvSpPr>
              <a:spLocks noChangeAspect="1" noChangeArrowheads="1" noTextEdit="1"/>
            </p:cNvSpPr>
            <p:nvPr/>
          </p:nvSpPr>
          <p:spPr bwMode="auto">
            <a:xfrm>
              <a:off x="340" y="618"/>
              <a:ext cx="2881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" name="Picture 2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618"/>
              <a:ext cx="2884" cy="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0" name="AutoShape 22"/>
          <p:cNvSpPr>
            <a:spLocks/>
          </p:cNvSpPr>
          <p:nvPr/>
        </p:nvSpPr>
        <p:spPr bwMode="auto">
          <a:xfrm rot="5400000" flipV="1">
            <a:off x="2690019" y="3372643"/>
            <a:ext cx="438150" cy="4967288"/>
          </a:xfrm>
          <a:prstGeom prst="rightBrace">
            <a:avLst>
              <a:gd name="adj1" fmla="val 94475"/>
              <a:gd name="adj2" fmla="val 50000"/>
            </a:avLst>
          </a:prstGeom>
          <a:noFill/>
          <a:ln w="19050">
            <a:solidFill>
              <a:srgbClr val="3333CC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1" name="AutoShape 23"/>
          <p:cNvSpPr>
            <a:spLocks/>
          </p:cNvSpPr>
          <p:nvPr/>
        </p:nvSpPr>
        <p:spPr bwMode="auto">
          <a:xfrm rot="5400000" flipV="1">
            <a:off x="7046119" y="4344193"/>
            <a:ext cx="438150" cy="3024188"/>
          </a:xfrm>
          <a:prstGeom prst="rightBrace">
            <a:avLst>
              <a:gd name="adj1" fmla="val 57518"/>
              <a:gd name="adj2" fmla="val 50000"/>
            </a:avLst>
          </a:prstGeom>
          <a:noFill/>
          <a:ln w="19050">
            <a:solidFill>
              <a:srgbClr val="CC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ysClr val="windowText" lastClr="000000"/>
              </a:solidFill>
            </a:endParaRP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2468563" y="6062662"/>
            <a:ext cx="20560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solidFill>
                  <a:srgbClr val="3333CC"/>
                </a:solidFill>
                <a:latin typeface="Trebuchet MS"/>
                <a:cs typeface="Trebuchet MS"/>
              </a:rPr>
              <a:t>1-loop </a:t>
            </a:r>
            <a:r>
              <a:rPr lang="en-GB" sz="1100" kern="0" dirty="0">
                <a:solidFill>
                  <a:srgbClr val="3333CC"/>
                </a:solidFill>
                <a:latin typeface="Trebuchet MS"/>
                <a:cs typeface="Trebuchet MS"/>
              </a:rPr>
              <a:t>[computed in 1972]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6888163" y="6069012"/>
            <a:ext cx="7626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solidFill>
                  <a:srgbClr val="CC0000"/>
                </a:solidFill>
                <a:latin typeface="Trebuchet MS"/>
                <a:cs typeface="Trebuchet MS"/>
              </a:rPr>
              <a:t>2-loop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55946" y="2330451"/>
            <a:ext cx="1178454" cy="461665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69000"/>
            </a:sysClr>
          </a:solidFill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err="1" smtClean="0">
                <a:solidFill>
                  <a:srgbClr val="FFFFFF"/>
                </a:solidFill>
              </a:rPr>
              <a:t>Czarnecki</a:t>
            </a:r>
            <a:r>
              <a:rPr lang="en-US" sz="800" b="1" kern="0" dirty="0" smtClean="0">
                <a:solidFill>
                  <a:srgbClr val="FFFFFF"/>
                </a:solidFill>
              </a:rPr>
              <a:t> </a:t>
            </a:r>
            <a:r>
              <a:rPr lang="en-US" sz="800" b="1" i="1" kern="0" dirty="0" smtClean="0">
                <a:solidFill>
                  <a:srgbClr val="FFFFFF"/>
                </a:solidFill>
              </a:rPr>
              <a:t>et al.</a:t>
            </a:r>
            <a:r>
              <a:rPr lang="en-US" sz="800" b="1" kern="0" dirty="0" smtClean="0">
                <a:solidFill>
                  <a:srgbClr val="FFFFFF"/>
                </a:solidFill>
              </a:rPr>
              <a:t>,         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PRD 52, 2619 (1995)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kern="0" dirty="0" smtClean="0">
                <a:solidFill>
                  <a:srgbClr val="FFFFFF"/>
                </a:solidFill>
              </a:rPr>
              <a:t>PRL 76, 3267 (1996)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/>
      <p:bldP spid="6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800" y="1066800"/>
            <a:ext cx="7772400" cy="5181600"/>
          </a:xfrm>
          <a:prstGeom prst="rect">
            <a:avLst/>
          </a:prstGeom>
          <a:solidFill>
            <a:schemeClr val="bg1"/>
          </a:solidFill>
          <a:ln w="254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8100" dir="270000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1" name="Picture 10" descr="combinedALL-NA7_2pi_ePeM_to_piPpiM_log0,28-2,5GeV_new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54864" y="1133194"/>
            <a:ext cx="7441875" cy="50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57400" y="4648200"/>
            <a:ext cx="1676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95549"/>
            <a:ext cx="9144000" cy="51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468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e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Calibri" charset="0"/>
                <a:cs typeface="Symbol" charset="2"/>
              </a:rPr>
              <a:t>®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π</a:t>
            </a:r>
            <a:r>
              <a:rPr lang="en-US" sz="2800" b="1" baseline="30000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+</a:t>
            </a:r>
            <a:r>
              <a:rPr lang="en-US" sz="2800" b="1" i="1" dirty="0" err="1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π</a:t>
            </a:r>
            <a:r>
              <a:rPr lang="en-US" sz="11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baseline="30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–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 </a:t>
            </a:r>
            <a:r>
              <a:rPr lang="en-US" sz="28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Cross Section — </a:t>
            </a:r>
            <a:r>
              <a:rPr lang="en-US" sz="2800" b="1" i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  <a:ea typeface="Calibri" charset="0"/>
                <a:cs typeface="Trebuchet MS"/>
              </a:rPr>
              <a:t>Compilation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3364974"/>
            <a:ext cx="26719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prstClr val="black"/>
                </a:solidFill>
                <a:latin typeface="Trebuchet MS"/>
                <a:cs typeface="Trebuchet MS"/>
              </a:rPr>
              <a:t>Impressive precision.                  </a:t>
            </a:r>
          </a:p>
          <a:p>
            <a:r>
              <a:rPr lang="en-GB" sz="1400" i="1" dirty="0" smtClean="0">
                <a:solidFill>
                  <a:prstClr val="black"/>
                </a:solidFill>
                <a:latin typeface="Trebuchet MS"/>
                <a:cs typeface="Trebuchet MS"/>
              </a:rPr>
              <a:t>Most data points dominated    by systematic uncertainties    that are mostly correlated between points belonging to same experiment.</a:t>
            </a:r>
          </a:p>
          <a:p>
            <a:endParaRPr lang="en-GB" sz="5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r>
              <a:rPr lang="en-GB" sz="1400" b="1" dirty="0" smtClean="0">
                <a:solidFill>
                  <a:srgbClr val="E12548"/>
                </a:solidFill>
                <a:latin typeface="Trebuchet MS"/>
                <a:cs typeface="Trebuchet MS"/>
              </a:rPr>
              <a:t>Proper treatment of radiative corrections crucial!</a:t>
            </a:r>
            <a:endParaRPr lang="en-GB" sz="1400" b="1" dirty="0">
              <a:solidFill>
                <a:srgbClr val="E12548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1183746" name="Object 2"/>
          <p:cNvGraphicFramePr>
            <a:graphicFrameLocks noChangeAspect="1"/>
          </p:cNvGraphicFramePr>
          <p:nvPr/>
        </p:nvGraphicFramePr>
        <p:xfrm>
          <a:off x="6215556" y="3200400"/>
          <a:ext cx="1562100" cy="395287"/>
        </p:xfrm>
        <a:graphic>
          <a:graphicData uri="http://schemas.openxmlformats.org/presentationml/2006/ole">
            <p:oleObj spid="_x0000_s2069506" name="Equation" r:id="rId5" imgW="850900" imgH="2159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 t="48789"/>
          <a:stretch>
            <a:fillRect/>
          </a:stretch>
        </p:blipFill>
        <p:spPr bwMode="auto">
          <a:xfrm>
            <a:off x="0" y="3208291"/>
            <a:ext cx="9144000" cy="336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2333" y="3295649"/>
            <a:ext cx="9057215" cy="313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3637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There is also the Running of 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Calibri" charset="0"/>
                <a:cs typeface="Calibri"/>
              </a:rPr>
              <a:t>α</a:t>
            </a:r>
            <a:r>
              <a:rPr lang="en-GB" sz="4000" b="1" baseline="-25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QED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!</a:t>
            </a:r>
            <a:endParaRPr lang="en-GB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r="62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r="628"/>
              <a:stretch>
                <a:fillRect/>
              </a:stretch>
            </p:blipFill>
          </mc:Fallback>
        </mc:AlternateContent>
        <p:spPr>
          <a:xfrm>
            <a:off x="8466" y="3295649"/>
            <a:ext cx="4605867" cy="3139017"/>
          </a:xfrm>
          <a:prstGeom prst="rect">
            <a:avLst/>
          </a:prstGeom>
          <a:effectLst/>
        </p:spPr>
      </p:pic>
      <p:pic>
        <p:nvPicPr>
          <p:cNvPr id="11" name="Picture 10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</mc:Fallback>
        </mc:AlternateContent>
        <p:spPr>
          <a:xfrm>
            <a:off x="4464323" y="3306049"/>
            <a:ext cx="4635225" cy="3139200"/>
          </a:xfrm>
          <a:prstGeom prst="rect">
            <a:avLst/>
          </a:prstGeom>
        </p:spPr>
      </p:pic>
      <p:pic>
        <p:nvPicPr>
          <p:cNvPr id="21" name="Picture 8" descr="peter_higgs"/>
          <p:cNvPicPr>
            <a:picLocks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04200" y="152400"/>
            <a:ext cx="787400" cy="908052"/>
          </a:xfrm>
          <a:prstGeom prst="rect">
            <a:avLst/>
          </a:prstGeom>
          <a:noFill/>
          <a:ln w="63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reflection stA="50000" endPos="75000" dist="635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0" y="3429000"/>
            <a:ext cx="9144000" cy="1208794"/>
          </a:xfrm>
          <a:prstGeom prst="rect">
            <a:avLst/>
          </a:prstGeom>
          <a:solidFill>
            <a:srgbClr val="FFFFFF">
              <a:alpha val="94000"/>
            </a:srgbClr>
          </a:solidFill>
        </p:spPr>
        <p:txBody>
          <a:bodyPr wrap="square" tIns="46800" bIns="1404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Electromagnetic corrections to electroweak                  precision observables depend on </a:t>
            </a:r>
            <a:r>
              <a:rPr lang="en-US" sz="2800" dirty="0" err="1" smtClean="0">
                <a:solidFill>
                  <a:srgbClr val="D20202"/>
                </a:solidFill>
                <a:latin typeface="Symbol" charset="2"/>
                <a:cs typeface="Symbol" charset="2"/>
              </a:rPr>
              <a:t>a</a:t>
            </a:r>
            <a:r>
              <a:rPr lang="en-US" sz="2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(</a:t>
            </a:r>
            <a:r>
              <a:rPr lang="en-US" sz="2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M</a:t>
            </a:r>
            <a:r>
              <a:rPr lang="en-US" sz="2800" i="1" baseline="-250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Z</a:t>
            </a: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)</a:t>
            </a:r>
            <a:endParaRPr lang="en-GB" sz="2800" b="1" baseline="30000" dirty="0">
              <a:solidFill>
                <a:srgbClr val="D20202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LHC-ATLAS"/>
          <p:cNvPicPr>
            <a:picLocks noChangeAspect="1" noChangeArrowheads="1"/>
          </p:cNvPicPr>
          <p:nvPr/>
        </p:nvPicPr>
        <p:blipFill>
          <a:blip r:embed="rId3">
            <a:lum bright="36000"/>
            <a:grayscl/>
          </a:blip>
          <a:srcRect t="48789"/>
          <a:stretch>
            <a:fillRect/>
          </a:stretch>
        </p:blipFill>
        <p:spPr bwMode="auto">
          <a:xfrm>
            <a:off x="0" y="3208291"/>
            <a:ext cx="9144000" cy="336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2333" y="3295649"/>
            <a:ext cx="9057215" cy="313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3637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There is also the Running of 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Calibri" charset="0"/>
                <a:cs typeface="Calibri"/>
              </a:rPr>
              <a:t>α</a:t>
            </a:r>
            <a:r>
              <a:rPr lang="en-GB" sz="4000" b="1" baseline="-25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QED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!</a:t>
            </a:r>
            <a:endParaRPr lang="en-GB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r="62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r="628"/>
              <a:stretch>
                <a:fillRect/>
              </a:stretch>
            </p:blipFill>
          </mc:Fallback>
        </mc:AlternateContent>
        <p:spPr>
          <a:xfrm>
            <a:off x="8466" y="3295649"/>
            <a:ext cx="4605867" cy="3139017"/>
          </a:xfrm>
          <a:prstGeom prst="rect">
            <a:avLst/>
          </a:prstGeom>
          <a:effectLst/>
        </p:spPr>
      </p:pic>
      <p:pic>
        <p:nvPicPr>
          <p:cNvPr id="10" name="Picture 9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</mc:Fallback>
        </mc:AlternateContent>
        <p:spPr>
          <a:xfrm>
            <a:off x="4464323" y="3306049"/>
            <a:ext cx="4635225" cy="3139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3429000"/>
            <a:ext cx="9144000" cy="2996273"/>
          </a:xfrm>
          <a:prstGeom prst="rect">
            <a:avLst/>
          </a:prstGeom>
          <a:solidFill>
            <a:srgbClr val="FFFFFF">
              <a:alpha val="94000"/>
            </a:srgbClr>
          </a:solidFill>
        </p:spPr>
        <p:txBody>
          <a:bodyPr wrap="square" tIns="46800" bIns="3744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Same principle as for </a:t>
            </a:r>
            <a:r>
              <a:rPr lang="en-US" sz="2800" i="1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g</a:t>
            </a: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—2: energy-dependent vacuum </a:t>
            </a:r>
            <a:r>
              <a:rPr lang="en-US" sz="2800" dirty="0" err="1" smtClean="0">
                <a:solidFill>
                  <a:srgbClr val="D20202"/>
                </a:solidFill>
                <a:latin typeface="Trebuchet MS"/>
                <a:cs typeface="Trebuchet MS"/>
              </a:rPr>
              <a:t>polarisation</a:t>
            </a: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 effects screen the bare electromagnetic coupling. Leptonic contributions computed via QED, hadronic contributions obtained from dispersion relation, requiring precise data and QCD</a:t>
            </a:r>
          </a:p>
        </p:txBody>
      </p:sp>
      <p:pic>
        <p:nvPicPr>
          <p:cNvPr id="21" name="Picture 8" descr="peter_higgs"/>
          <p:cNvPicPr>
            <a:picLocks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04200" y="152400"/>
            <a:ext cx="787400" cy="908052"/>
          </a:xfrm>
          <a:prstGeom prst="rect">
            <a:avLst/>
          </a:prstGeom>
          <a:noFill/>
          <a:ln w="63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reflection stA="50000" endPos="75000" dist="63500" dir="5400000" sy="-100000" algn="bl" rotWithShape="0"/>
          </a:effectLst>
        </p:spPr>
      </p:pic>
      <p:graphicFrame>
        <p:nvGraphicFramePr>
          <p:cNvPr id="1451010" name="Object 2"/>
          <p:cNvGraphicFramePr>
            <a:graphicFrameLocks noChangeAspect="1"/>
          </p:cNvGraphicFramePr>
          <p:nvPr/>
        </p:nvGraphicFramePr>
        <p:xfrm>
          <a:off x="175684" y="63498"/>
          <a:ext cx="4646217" cy="381002"/>
        </p:xfrm>
        <a:graphic>
          <a:graphicData uri="http://schemas.openxmlformats.org/presentationml/2006/ole">
            <p:oleObj spid="_x0000_s1856514" name="Equation" r:id="rId9" imgW="5219700" imgH="444500" progId="Equation.DSMT4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 t="48789"/>
          <a:stretch>
            <a:fillRect/>
          </a:stretch>
        </p:blipFill>
        <p:spPr bwMode="auto">
          <a:xfrm>
            <a:off x="0" y="3208291"/>
            <a:ext cx="9144000" cy="336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2333" y="3295649"/>
            <a:ext cx="9057215" cy="313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r="62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r="628"/>
              <a:stretch>
                <a:fillRect/>
              </a:stretch>
            </p:blipFill>
          </mc:Fallback>
        </mc:AlternateContent>
        <p:spPr>
          <a:xfrm>
            <a:off x="8466" y="3295649"/>
            <a:ext cx="4605867" cy="3139017"/>
          </a:xfrm>
          <a:prstGeom prst="rect">
            <a:avLst/>
          </a:prstGeom>
          <a:effectLst/>
        </p:spPr>
      </p:pic>
      <p:pic>
        <p:nvPicPr>
          <p:cNvPr id="10" name="Picture 9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</mc:Fallback>
        </mc:AlternateContent>
        <p:spPr>
          <a:xfrm>
            <a:off x="4464323" y="3306049"/>
            <a:ext cx="4635225" cy="31392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3637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There is also the Running of 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Calibri" charset="0"/>
                <a:cs typeface="Calibri"/>
              </a:rPr>
              <a:t>α</a:t>
            </a:r>
            <a:r>
              <a:rPr lang="en-GB" sz="4000" b="1" baseline="-25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QED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!</a:t>
            </a:r>
            <a:endParaRPr lang="en-GB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429000"/>
            <a:ext cx="9144000" cy="2996273"/>
          </a:xfrm>
          <a:prstGeom prst="rect">
            <a:avLst/>
          </a:prstGeom>
          <a:solidFill>
            <a:srgbClr val="FFFFFF">
              <a:alpha val="94000"/>
            </a:srgbClr>
          </a:solidFill>
        </p:spPr>
        <p:txBody>
          <a:bodyPr wrap="square" tIns="46800" bIns="3744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New evaluation of hadronic contribution: </a:t>
            </a: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Δα</a:t>
            </a:r>
            <a:r>
              <a:rPr lang="en-US" sz="2800" baseline="-25000" dirty="0" smtClean="0">
                <a:solidFill>
                  <a:srgbClr val="D20202"/>
                </a:solidFill>
                <a:latin typeface="Trebuchet MS"/>
                <a:cs typeface="Trebuchet MS"/>
              </a:rPr>
              <a:t>had</a:t>
            </a:r>
            <a:r>
              <a:rPr lang="en-US" sz="2800" baseline="30000" dirty="0" smtClean="0">
                <a:solidFill>
                  <a:srgbClr val="D20202"/>
                </a:solidFill>
                <a:latin typeface="Trebuchet MS"/>
                <a:cs typeface="Trebuchet MS"/>
              </a:rPr>
              <a:t>(5)</a:t>
            </a: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(</a:t>
            </a:r>
            <a:r>
              <a:rPr lang="en-US" sz="2800" i="1" dirty="0" smtClean="0">
                <a:solidFill>
                  <a:srgbClr val="D20202"/>
                </a:solidFill>
                <a:latin typeface="Trebuchet MS"/>
                <a:cs typeface="Trebuchet MS"/>
              </a:rPr>
              <a:t>M</a:t>
            </a:r>
            <a:r>
              <a:rPr lang="en-US" sz="2800" i="1" baseline="-25000" dirty="0" smtClean="0">
                <a:solidFill>
                  <a:srgbClr val="D20202"/>
                </a:solidFill>
                <a:latin typeface="Trebuchet MS"/>
                <a:cs typeface="Trebuchet MS"/>
              </a:rPr>
              <a:t>Z</a:t>
            </a: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) = 0.02749 ± 0.00010</a:t>
            </a: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D20202"/>
                </a:solidFill>
                <a:latin typeface="Trebuchet MS"/>
                <a:cs typeface="Trebuchet MS"/>
              </a:rPr>
              <a:t>reduces EM coupling strength, thus increasing Higgs mass estimate from global electroweak fit by +12 GeV, which reduces tension with LEP bound*</a:t>
            </a:r>
          </a:p>
        </p:txBody>
      </p:sp>
      <p:pic>
        <p:nvPicPr>
          <p:cNvPr id="21" name="Picture 8" descr="peter_higgs"/>
          <p:cNvPicPr>
            <a:picLocks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04200" y="152400"/>
            <a:ext cx="787400" cy="908052"/>
          </a:xfrm>
          <a:prstGeom prst="rect">
            <a:avLst/>
          </a:prstGeom>
          <a:noFill/>
          <a:ln w="63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reflection stA="50000" endPos="75000" dist="635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76200" y="57090"/>
            <a:ext cx="594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*Due to–</a:t>
            </a:r>
            <a:r>
              <a:rPr lang="en-US" sz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40% correlation between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Δα</a:t>
            </a:r>
            <a:r>
              <a:rPr lang="en-US" sz="10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had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(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0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Z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) and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0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in the global electroweak fit, the change in the central value increases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0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and reduces tension between fit and LEP bound.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1185" y="360947"/>
            <a:ext cx="5400215" cy="5887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26519"/>
          <a:stretch>
            <a:fillRect/>
          </a:stretch>
        </p:blipFill>
        <p:spPr>
          <a:xfrm>
            <a:off x="6705600" y="139700"/>
            <a:ext cx="2289162" cy="1689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152400"/>
            <a:ext cx="266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  <a:latin typeface="Trebuchet MS"/>
                <a:cs typeface="Trebuchet MS"/>
              </a:rPr>
              <a:t>MEG display of </a:t>
            </a:r>
            <a:r>
              <a:rPr lang="en-GB" sz="1600" i="1" dirty="0" smtClean="0">
                <a:solidFill>
                  <a:prstClr val="white"/>
                </a:solidFill>
                <a:latin typeface="Trebuchet MS"/>
                <a:cs typeface="Trebuchet MS"/>
              </a:rPr>
              <a:t>µ</a:t>
            </a:r>
            <a:r>
              <a:rPr lang="en-GB" sz="1600" baseline="30000" dirty="0" smtClean="0">
                <a:solidFill>
                  <a:prstClr val="white"/>
                </a:solidFill>
                <a:latin typeface="Trebuchet MS"/>
                <a:cs typeface="Trebuchet MS"/>
              </a:rPr>
              <a:t>+</a:t>
            </a:r>
            <a:r>
              <a:rPr lang="en-GB" sz="16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GB" sz="1600" dirty="0" smtClean="0">
                <a:solidFill>
                  <a:prstClr val="white"/>
                </a:solidFill>
                <a:latin typeface="Symbol" charset="2"/>
                <a:cs typeface="Symbol" charset="2"/>
              </a:rPr>
              <a:t>®</a:t>
            </a:r>
            <a:r>
              <a:rPr lang="en-GB" sz="1600" dirty="0" smtClean="0">
                <a:solidFill>
                  <a:prstClr val="white"/>
                </a:solidFill>
                <a:latin typeface="Trebuchet MS"/>
                <a:cs typeface="Trebuchet MS"/>
              </a:rPr>
              <a:t> </a:t>
            </a:r>
            <a:r>
              <a:rPr lang="en-GB" sz="1600" i="1" dirty="0" err="1" smtClean="0">
                <a:solidFill>
                  <a:prstClr val="white"/>
                </a:solidFill>
                <a:latin typeface="Trebuchet MS"/>
                <a:cs typeface="Trebuchet MS"/>
              </a:rPr>
              <a:t>e</a:t>
            </a:r>
            <a:r>
              <a:rPr lang="en-GB" sz="1600" baseline="30000" dirty="0" err="1" smtClean="0">
                <a:solidFill>
                  <a:prstClr val="white"/>
                </a:solidFill>
                <a:latin typeface="Trebuchet MS"/>
                <a:cs typeface="Trebuchet MS"/>
              </a:rPr>
              <a:t>+</a:t>
            </a:r>
            <a:r>
              <a:rPr lang="en-GB" sz="1600" i="1" dirty="0" err="1" smtClean="0">
                <a:solidFill>
                  <a:prstClr val="white"/>
                </a:solidFill>
                <a:latin typeface="Symbol" charset="2"/>
                <a:cs typeface="Symbol" charset="2"/>
              </a:rPr>
              <a:t>g</a:t>
            </a:r>
            <a:r>
              <a:rPr lang="en-GB" sz="1600" dirty="0" smtClean="0">
                <a:solidFill>
                  <a:prstClr val="white"/>
                </a:solidFill>
                <a:latin typeface="Trebuchet MS"/>
                <a:cs typeface="Trebuchet MS"/>
              </a:rPr>
              <a:t> candidate event</a:t>
            </a:r>
            <a:endParaRPr lang="en-GB" sz="1600" dirty="0">
              <a:solidFill>
                <a:prstClr val="white"/>
              </a:solidFill>
              <a:latin typeface="Trebuchet MS"/>
              <a:cs typeface="Trebuchet M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5556705" y="2743201"/>
            <a:ext cx="1597151" cy="477399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bg1">
                <a:alpha val="24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195755" y="2541432"/>
            <a:ext cx="1648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C00000">
                    <a:lumMod val="20000"/>
                    <a:lumOff val="80000"/>
                  </a:srgbClr>
                </a:solidFill>
                <a:latin typeface="Trebuchet MS"/>
                <a:cs typeface="Trebuchet MS"/>
              </a:rPr>
              <a:t>Stopping target</a:t>
            </a:r>
            <a:endParaRPr lang="en-GB" sz="1400" baseline="30000" dirty="0">
              <a:solidFill>
                <a:srgbClr val="C00000">
                  <a:lumMod val="20000"/>
                  <a:lumOff val="80000"/>
                </a:srgbClr>
              </a:solidFill>
              <a:latin typeface="Trebuchet MS"/>
              <a:cs typeface="Trebuchet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01538" y="3644191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>
                <a:solidFill>
                  <a:srgbClr val="FFBFBF"/>
                </a:solidFill>
                <a:latin typeface="Symbol" charset="2"/>
                <a:cs typeface="Symbol" charset="2"/>
              </a:rPr>
              <a:t>g</a:t>
            </a:r>
            <a:endParaRPr lang="en-GB" dirty="0">
              <a:solidFill>
                <a:srgbClr val="FFBFB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60487" y="4038600"/>
            <a:ext cx="468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e</a:t>
            </a:r>
            <a:r>
              <a:rPr lang="en-GB" i="1" baseline="3000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Trebuchet MS"/>
                <a:cs typeface="Trebuchet MS"/>
              </a:rPr>
              <a:t>+</a:t>
            </a:r>
            <a:endParaRPr lang="en-GB" baseline="30000" dirty="0">
              <a:solidFill>
                <a:srgbClr val="09213B">
                  <a:lumMod val="75000"/>
                  <a:lumOff val="25000"/>
                </a:srgb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LHC-ATLAS"/>
          <p:cNvPicPr>
            <a:picLocks noChangeAspect="1" noChangeArrowheads="1"/>
          </p:cNvPicPr>
          <p:nvPr/>
        </p:nvPicPr>
        <p:blipFill>
          <a:blip r:embed="rId2">
            <a:lum bright="36000"/>
            <a:grayscl/>
          </a:blip>
          <a:srcRect t="48789"/>
          <a:stretch>
            <a:fillRect/>
          </a:stretch>
        </p:blipFill>
        <p:spPr bwMode="auto">
          <a:xfrm>
            <a:off x="0" y="3208291"/>
            <a:ext cx="9144000" cy="336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2333" y="3295649"/>
            <a:ext cx="9057215" cy="313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r="62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r="628"/>
              <a:stretch>
                <a:fillRect/>
              </a:stretch>
            </p:blipFill>
          </mc:Fallback>
        </mc:AlternateContent>
        <p:spPr>
          <a:xfrm>
            <a:off x="8466" y="3295649"/>
            <a:ext cx="4605867" cy="3139017"/>
          </a:xfrm>
          <a:prstGeom prst="rect">
            <a:avLst/>
          </a:prstGeom>
          <a:effectLst/>
        </p:spPr>
      </p:pic>
      <p:pic>
        <p:nvPicPr>
          <p:cNvPr id="10" name="Picture 9" descr="Untitled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464323" y="3306049"/>
            <a:ext cx="4635225" cy="31392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363788"/>
            <a:ext cx="9144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There is also the Running of 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Calibri" charset="0"/>
                <a:cs typeface="Calibri"/>
              </a:rPr>
              <a:t>α</a:t>
            </a:r>
            <a:r>
              <a:rPr lang="en-GB" sz="4000" b="1" baseline="-2500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QED</a:t>
            </a:r>
            <a:r>
              <a:rPr lang="en-GB" sz="4000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Calibri" charset="0"/>
                <a:cs typeface="Calibri" charset="0"/>
              </a:rPr>
              <a:t> !</a:t>
            </a:r>
            <a:endParaRPr lang="en-GB" sz="4000" b="1" baseline="-25000" dirty="0">
              <a:solidFill>
                <a:srgbClr val="26262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1" name="Picture 8" descr="peter_higgs"/>
          <p:cNvPicPr>
            <a:picLocks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04200" y="152400"/>
            <a:ext cx="787400" cy="908052"/>
          </a:xfrm>
          <a:prstGeom prst="rect">
            <a:avLst/>
          </a:prstGeom>
          <a:noFill/>
          <a:ln w="63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reflection stA="50000" endPos="75000" dist="635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76200" y="57090"/>
            <a:ext cx="594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*Due to–</a:t>
            </a:r>
            <a:r>
              <a:rPr lang="en-US" sz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40% correlation between 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Δα</a:t>
            </a:r>
            <a:r>
              <a:rPr lang="en-US" sz="10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had</a:t>
            </a:r>
            <a:r>
              <a:rPr 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(</a:t>
            </a:r>
            <a:r>
              <a:rPr lang="en-US" sz="1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000" i="1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Z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) and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0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in the global electroweak fit, the change in the central value increases </a:t>
            </a:r>
            <a:r>
              <a:rPr 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M</a:t>
            </a:r>
            <a:r>
              <a:rPr lang="en-US" sz="1000" i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H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 and reduces tension between fit and LEP bound.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18872"/>
            <a:ext cx="2667000" cy="1200328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rebuchet MS"/>
                <a:cs typeface="Trebuchet MS"/>
              </a:rPr>
              <a:t>At LHC, </a:t>
            </a:r>
            <a:r>
              <a:rPr lang="en-GB" i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Symbol" charset="2"/>
                <a:cs typeface="Symbol" charset="2"/>
              </a:rPr>
              <a:t>t</a:t>
            </a:r>
            <a:r>
              <a:rPr lang="en-GB" i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rebuchet MS"/>
                <a:cs typeface="Trebuchet MS"/>
              </a:rPr>
              <a:t>’s</a:t>
            </a:r>
            <a:r>
              <a:rPr lang="en-GB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rebuchet MS"/>
                <a:cs typeface="Trebuchet MS"/>
              </a:rPr>
              <a:t> are important probes for new physics</a:t>
            </a:r>
            <a:endParaRPr lang="en-GB" dirty="0">
              <a:solidFill>
                <a:schemeClr val="accent5">
                  <a:lumMod val="40000"/>
                  <a:lumOff val="60000"/>
                </a:schemeClr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800" dirty="0" smtClean="0">
            <a:solidFill>
              <a:srgbClr val="262626"/>
            </a:solidFill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2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800" dirty="0" smtClean="0">
            <a:solidFill>
              <a:srgbClr val="262626"/>
            </a:solidFill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4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11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800" dirty="0" smtClean="0">
            <a:solidFill>
              <a:srgbClr val="262626"/>
            </a:solidFill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2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800" dirty="0" smtClean="0">
            <a:solidFill>
              <a:srgbClr val="262626"/>
            </a:solidFill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0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8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800" dirty="0" smtClean="0">
            <a:solidFill>
              <a:srgbClr val="262626"/>
            </a:solidFill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1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800" dirty="0" smtClean="0">
            <a:solidFill>
              <a:srgbClr val="262626"/>
            </a:solidFill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2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3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9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17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16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13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ap="flat" cmpd="sng" algn="ctr">
          <a:solidFill>
            <a:srgbClr val="D20202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15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ap="flat" cmpd="sng" algn="ctr">
          <a:solidFill>
            <a:srgbClr val="D20202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2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Trebuchet MS"/>
            <a:cs typeface="Trebuchet M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0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800" dirty="0" smtClean="0">
            <a:solidFill>
              <a:srgbClr val="262626"/>
            </a:solidFill>
            <a:latin typeface="Trebuchet MS"/>
            <a:cs typeface="Trebuchet M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160827</TotalTime>
  <Words>8228</Words>
  <Application>Microsoft Macintosh PowerPoint</Application>
  <PresentationFormat>Overhead</PresentationFormat>
  <Paragraphs>908</Paragraphs>
  <Slides>91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16" baseType="lpstr">
      <vt:lpstr>Office Theme</vt:lpstr>
      <vt:lpstr>4_Office Theme</vt:lpstr>
      <vt:lpstr>3_Office Theme</vt:lpstr>
      <vt:lpstr>5_Office Theme</vt:lpstr>
      <vt:lpstr>6_Office Theme</vt:lpstr>
      <vt:lpstr>7_Office Theme</vt:lpstr>
      <vt:lpstr>1_Office Theme</vt:lpstr>
      <vt:lpstr>8_Office Theme</vt:lpstr>
      <vt:lpstr>10_Office Theme</vt:lpstr>
      <vt:lpstr>12_Office Theme</vt:lpstr>
      <vt:lpstr>9_Office Theme</vt:lpstr>
      <vt:lpstr>14_Office Theme</vt:lpstr>
      <vt:lpstr>11_Office Theme</vt:lpstr>
      <vt:lpstr>2_Office Theme</vt:lpstr>
      <vt:lpstr>20_Office Theme</vt:lpstr>
      <vt:lpstr>18_Office Theme</vt:lpstr>
      <vt:lpstr>21_Office Theme</vt:lpstr>
      <vt:lpstr>22_Office Theme</vt:lpstr>
      <vt:lpstr>23_Office Theme</vt:lpstr>
      <vt:lpstr>19_Office Theme</vt:lpstr>
      <vt:lpstr>17_Office Theme</vt:lpstr>
      <vt:lpstr>16_Office Theme</vt:lpstr>
      <vt:lpstr>13_Office Theme</vt:lpstr>
      <vt:lpstr>15_Office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Andreas Hoecker</dc:creator>
  <cp:keywords/>
  <cp:lastModifiedBy>Andreas Hoecker</cp:lastModifiedBy>
  <cp:revision>2334</cp:revision>
  <cp:lastPrinted>2011-10-07T09:57:01Z</cp:lastPrinted>
  <dcterms:created xsi:type="dcterms:W3CDTF">2011-10-07T09:55:24Z</dcterms:created>
  <dcterms:modified xsi:type="dcterms:W3CDTF">2011-10-07T13:38:05Z</dcterms:modified>
</cp:coreProperties>
</file>