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84" r:id="rId11"/>
    <p:sldId id="285" r:id="rId12"/>
    <p:sldId id="265" r:id="rId13"/>
    <p:sldId id="266" r:id="rId14"/>
    <p:sldId id="267" r:id="rId15"/>
    <p:sldId id="268" r:id="rId16"/>
    <p:sldId id="269" r:id="rId17"/>
    <p:sldId id="271" r:id="rId18"/>
    <p:sldId id="273" r:id="rId19"/>
    <p:sldId id="274" r:id="rId20"/>
    <p:sldId id="277" r:id="rId21"/>
    <p:sldId id="275" r:id="rId22"/>
    <p:sldId id="276" r:id="rId23"/>
    <p:sldId id="278" r:id="rId24"/>
    <p:sldId id="280" r:id="rId25"/>
    <p:sldId id="281" r:id="rId26"/>
    <p:sldId id="279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  <a:srgbClr val="33CC33"/>
    <a:srgbClr val="00FF00"/>
    <a:srgbClr val="FF33CC"/>
    <a:srgbClr val="996633"/>
    <a:srgbClr val="CC6600"/>
    <a:srgbClr val="000000"/>
    <a:srgbClr val="00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10.wmf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png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image" Target="../media/image13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5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10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207B-6326-46AD-B8DA-C195306A633C}" type="datetimeFigureOut">
              <a:rPr lang="en-US" smtClean="0"/>
              <a:pPr/>
              <a:t>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3CF17-BD9E-46C5-A9F6-F50202A30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3.bin"/><Relationship Id="rId3" Type="http://schemas.openxmlformats.org/officeDocument/2006/relationships/image" Target="../media/image82.png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0.png"/><Relationship Id="rId3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9.png"/><Relationship Id="rId17" Type="http://schemas.openxmlformats.org/officeDocument/2006/relationships/oleObject" Target="../embeddings/oleObject14.bin"/><Relationship Id="rId2" Type="http://schemas.openxmlformats.org/officeDocument/2006/relationships/tags" Target="../tags/tag1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tags" Target="../tags/tag5.xml"/><Relationship Id="rId11" Type="http://schemas.openxmlformats.org/officeDocument/2006/relationships/image" Target="../media/image18.png"/><Relationship Id="rId5" Type="http://schemas.openxmlformats.org/officeDocument/2006/relationships/tags" Target="../tags/tag4.xml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7.png"/><Relationship Id="rId4" Type="http://schemas.openxmlformats.org/officeDocument/2006/relationships/tags" Target="../tags/tag3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52" y="571480"/>
            <a:ext cx="78566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strategies for next-to-minimal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 violation scenarios and rare </a:t>
            </a:r>
          </a:p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adiative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B-decays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2895600"/>
            <a:ext cx="1752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2743200" y="2895600"/>
            <a:ext cx="1752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990600" y="3047999"/>
            <a:ext cx="1295400" cy="2286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2000000" flipV="1">
            <a:off x="990632" y="2528566"/>
            <a:ext cx="1295400" cy="228600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58640" y="2667000"/>
          <a:ext cx="594360" cy="495300"/>
        </p:xfrm>
        <a:graphic>
          <a:graphicData uri="http://schemas.openxmlformats.org/presentationml/2006/ole">
            <p:oleObj spid="_x0000_s1026" name="Equation" r:id="rId4" imgW="152280" imgH="16488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28600" y="2590800"/>
          <a:ext cx="593725" cy="495300"/>
        </p:xfrm>
        <a:graphic>
          <a:graphicData uri="http://schemas.openxmlformats.org/presentationml/2006/ole">
            <p:oleObj spid="_x0000_s1027" name="Equation" r:id="rId5" imgW="152280" imgH="16488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63938" y="3276600"/>
          <a:ext cx="588662" cy="622300"/>
        </p:xfrm>
        <a:graphic>
          <a:graphicData uri="http://schemas.openxmlformats.org/presentationml/2006/ole">
            <p:oleObj spid="_x0000_s1028" name="Equation" r:id="rId6" imgW="126720" imgH="177480" progId="Equation.3">
              <p:embed/>
            </p:oleObj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181100" y="1803400"/>
          <a:ext cx="647700" cy="711200"/>
        </p:xfrm>
        <a:graphic>
          <a:graphicData uri="http://schemas.openxmlformats.org/presentationml/2006/ole">
            <p:oleObj spid="_x0000_s1029" name="Equation" r:id="rId7" imgW="139680" imgH="2030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99905" y="4143380"/>
            <a:ext cx="3296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Vladimir Shevchenko</a:t>
            </a:r>
          </a:p>
          <a:p>
            <a:pPr algn="ctr"/>
            <a:endParaRPr lang="en-US" sz="24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ITEP    &amp;</a:t>
            </a:r>
            <a:endParaRPr lang="en-US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 descr="lhcb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972" y="4643446"/>
            <a:ext cx="1078474" cy="7429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43174" y="5929330"/>
            <a:ext cx="392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LAPP, Annecy, 01/02/2008</a:t>
            </a:r>
            <a:endParaRPr 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435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In flavor physics we touch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-quarks only through loops.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There are a few other good reasons to be interested in loops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(and hence, in electroweak setting, in rare decays):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92138" y="2675327"/>
          <a:ext cx="4479928" cy="825111"/>
        </p:xfrm>
        <a:graphic>
          <a:graphicData uri="http://schemas.openxmlformats.org/presentationml/2006/ole">
            <p:oleObj spid="_x0000_s33794" name="Equation" r:id="rId3" imgW="2412720" imgH="4442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929322" y="2643182"/>
          <a:ext cx="393700" cy="506186"/>
        </p:xfrm>
        <a:graphic>
          <a:graphicData uri="http://schemas.openxmlformats.org/presentationml/2006/ole">
            <p:oleObj spid="_x0000_s33795" name="Equation" r:id="rId4" imgW="177480" imgH="2286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67008" y="2746282"/>
            <a:ext cx="2184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can be much</a:t>
            </a:r>
          </a:p>
          <a:p>
            <a:r>
              <a:rPr lang="en-US" sz="2000" dirty="0" smtClean="0"/>
              <a:t>    larger than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567622" y="3022600"/>
          <a:ext cx="431800" cy="406400"/>
        </p:xfrm>
        <a:graphic>
          <a:graphicData uri="http://schemas.openxmlformats.org/presentationml/2006/ole">
            <p:oleObj spid="_x0000_s33796" name="Equation" r:id="rId5" imgW="215640" imgH="203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1785926"/>
            <a:ext cx="821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Loop amplitudes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contain loop momentum integrals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marL="457200" indent="-457200">
              <a:buClr>
                <a:srgbClr val="FF0000"/>
              </a:buClr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indirectly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probe physics </a:t>
            </a:r>
            <a:r>
              <a:rPr lang="en-US" sz="2400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at large mass </a:t>
            </a:r>
            <a:r>
              <a:rPr lang="en-US" sz="2400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scale</a:t>
            </a:r>
            <a:endParaRPr lang="en-US" sz="2400" i="1" dirty="0" smtClean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3571876"/>
            <a:ext cx="82028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Loop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amplitudes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contain sums over </a:t>
            </a:r>
            <a:r>
              <a:rPr lang="en-US" sz="2400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all relevant degrees </a:t>
            </a:r>
          </a:p>
          <a:p>
            <a:pPr marL="457200" indent="-457200"/>
            <a:r>
              <a:rPr lang="en-US" sz="2400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of freedom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(and hence provide indirect information about </a:t>
            </a:r>
          </a:p>
          <a:p>
            <a:pPr marL="457200" indent="-457200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still unknown particles).</a:t>
            </a:r>
          </a:p>
          <a:p>
            <a:endParaRPr lang="en-US" dirty="0"/>
          </a:p>
        </p:txBody>
      </p:sp>
      <p:sp>
        <p:nvSpPr>
          <p:cNvPr id="9" name="Freeform 82"/>
          <p:cNvSpPr>
            <a:spLocks/>
          </p:cNvSpPr>
          <p:nvPr/>
        </p:nvSpPr>
        <p:spPr bwMode="auto">
          <a:xfrm rot="5400000">
            <a:off x="3084513" y="5580084"/>
            <a:ext cx="1058862" cy="650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0"/>
              </a:cxn>
              <a:cxn ang="0">
                <a:pos x="288" y="96"/>
              </a:cxn>
              <a:cxn ang="0">
                <a:pos x="480" y="0"/>
              </a:cxn>
              <a:cxn ang="0">
                <a:pos x="624" y="96"/>
              </a:cxn>
              <a:cxn ang="0">
                <a:pos x="768" y="0"/>
              </a:cxn>
              <a:cxn ang="0">
                <a:pos x="912" y="96"/>
              </a:cxn>
              <a:cxn ang="0">
                <a:pos x="1056" y="0"/>
              </a:cxn>
              <a:cxn ang="0">
                <a:pos x="1200" y="96"/>
              </a:cxn>
              <a:cxn ang="0">
                <a:pos x="1344" y="0"/>
              </a:cxn>
              <a:cxn ang="0">
                <a:pos x="1488" y="96"/>
              </a:cxn>
            </a:cxnLst>
            <a:rect l="0" t="0" r="r" b="b"/>
            <a:pathLst>
              <a:path w="1488" h="96">
                <a:moveTo>
                  <a:pt x="0" y="96"/>
                </a:moveTo>
                <a:cubicBezTo>
                  <a:pt x="48" y="48"/>
                  <a:pt x="96" y="0"/>
                  <a:pt x="144" y="0"/>
                </a:cubicBezTo>
                <a:cubicBezTo>
                  <a:pt x="192" y="0"/>
                  <a:pt x="232" y="96"/>
                  <a:pt x="288" y="96"/>
                </a:cubicBezTo>
                <a:cubicBezTo>
                  <a:pt x="344" y="96"/>
                  <a:pt x="424" y="0"/>
                  <a:pt x="480" y="0"/>
                </a:cubicBezTo>
                <a:cubicBezTo>
                  <a:pt x="536" y="0"/>
                  <a:pt x="576" y="96"/>
                  <a:pt x="624" y="96"/>
                </a:cubicBezTo>
                <a:cubicBezTo>
                  <a:pt x="672" y="96"/>
                  <a:pt x="720" y="0"/>
                  <a:pt x="768" y="0"/>
                </a:cubicBezTo>
                <a:cubicBezTo>
                  <a:pt x="816" y="0"/>
                  <a:pt x="864" y="96"/>
                  <a:pt x="912" y="96"/>
                </a:cubicBezTo>
                <a:cubicBezTo>
                  <a:pt x="960" y="96"/>
                  <a:pt x="1008" y="0"/>
                  <a:pt x="1056" y="0"/>
                </a:cubicBezTo>
                <a:cubicBezTo>
                  <a:pt x="1104" y="0"/>
                  <a:pt x="1152" y="96"/>
                  <a:pt x="1200" y="96"/>
                </a:cubicBezTo>
                <a:cubicBezTo>
                  <a:pt x="1248" y="96"/>
                  <a:pt x="1296" y="0"/>
                  <a:pt x="1344" y="0"/>
                </a:cubicBezTo>
                <a:cubicBezTo>
                  <a:pt x="1392" y="0"/>
                  <a:pt x="1440" y="48"/>
                  <a:pt x="1488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83"/>
          <p:cNvSpPr>
            <a:spLocks noChangeShapeType="1"/>
          </p:cNvSpPr>
          <p:nvPr/>
        </p:nvSpPr>
        <p:spPr bwMode="auto">
          <a:xfrm>
            <a:off x="2698750" y="6153172"/>
            <a:ext cx="336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84"/>
          <p:cNvSpPr>
            <a:spLocks noChangeShapeType="1"/>
          </p:cNvSpPr>
          <p:nvPr/>
        </p:nvSpPr>
        <p:spPr bwMode="auto">
          <a:xfrm>
            <a:off x="3035300" y="6153172"/>
            <a:ext cx="1263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85"/>
          <p:cNvSpPr>
            <a:spLocks noChangeShapeType="1"/>
          </p:cNvSpPr>
          <p:nvPr/>
        </p:nvSpPr>
        <p:spPr bwMode="auto">
          <a:xfrm>
            <a:off x="4298950" y="6153172"/>
            <a:ext cx="1262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86"/>
          <p:cNvSpPr>
            <a:spLocks noChangeShapeType="1"/>
          </p:cNvSpPr>
          <p:nvPr/>
        </p:nvSpPr>
        <p:spPr bwMode="auto">
          <a:xfrm>
            <a:off x="5561013" y="61531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87"/>
          <p:cNvSpPr>
            <a:spLocks noChangeShapeType="1"/>
          </p:cNvSpPr>
          <p:nvPr/>
        </p:nvSpPr>
        <p:spPr bwMode="auto">
          <a:xfrm rot="10800000" flipV="1">
            <a:off x="5557838" y="5083197"/>
            <a:ext cx="465137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88"/>
          <p:cNvSpPr>
            <a:spLocks noChangeShapeType="1"/>
          </p:cNvSpPr>
          <p:nvPr/>
        </p:nvSpPr>
        <p:spPr bwMode="auto">
          <a:xfrm rot="10800000">
            <a:off x="4294188" y="5086372"/>
            <a:ext cx="1263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89"/>
          <p:cNvSpPr>
            <a:spLocks noChangeShapeType="1"/>
          </p:cNvSpPr>
          <p:nvPr/>
        </p:nvSpPr>
        <p:spPr bwMode="auto">
          <a:xfrm rot="10800000">
            <a:off x="3030538" y="5086372"/>
            <a:ext cx="1262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90"/>
          <p:cNvSpPr>
            <a:spLocks noChangeShapeType="1"/>
          </p:cNvSpPr>
          <p:nvPr/>
        </p:nvSpPr>
        <p:spPr bwMode="auto">
          <a:xfrm rot="10800000">
            <a:off x="2698750" y="5083197"/>
            <a:ext cx="3302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91"/>
          <p:cNvSpPr>
            <a:spLocks/>
          </p:cNvSpPr>
          <p:nvPr/>
        </p:nvSpPr>
        <p:spPr bwMode="auto">
          <a:xfrm rot="5400000">
            <a:off x="4576763" y="5580084"/>
            <a:ext cx="1058862" cy="650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44" y="0"/>
              </a:cxn>
              <a:cxn ang="0">
                <a:pos x="288" y="96"/>
              </a:cxn>
              <a:cxn ang="0">
                <a:pos x="480" y="0"/>
              </a:cxn>
              <a:cxn ang="0">
                <a:pos x="624" y="96"/>
              </a:cxn>
              <a:cxn ang="0">
                <a:pos x="768" y="0"/>
              </a:cxn>
              <a:cxn ang="0">
                <a:pos x="912" y="96"/>
              </a:cxn>
              <a:cxn ang="0">
                <a:pos x="1056" y="0"/>
              </a:cxn>
              <a:cxn ang="0">
                <a:pos x="1200" y="96"/>
              </a:cxn>
              <a:cxn ang="0">
                <a:pos x="1344" y="0"/>
              </a:cxn>
              <a:cxn ang="0">
                <a:pos x="1488" y="96"/>
              </a:cxn>
            </a:cxnLst>
            <a:rect l="0" t="0" r="r" b="b"/>
            <a:pathLst>
              <a:path w="1488" h="96">
                <a:moveTo>
                  <a:pt x="0" y="96"/>
                </a:moveTo>
                <a:cubicBezTo>
                  <a:pt x="48" y="48"/>
                  <a:pt x="96" y="0"/>
                  <a:pt x="144" y="0"/>
                </a:cubicBezTo>
                <a:cubicBezTo>
                  <a:pt x="192" y="0"/>
                  <a:pt x="232" y="96"/>
                  <a:pt x="288" y="96"/>
                </a:cubicBezTo>
                <a:cubicBezTo>
                  <a:pt x="344" y="96"/>
                  <a:pt x="424" y="0"/>
                  <a:pt x="480" y="0"/>
                </a:cubicBezTo>
                <a:cubicBezTo>
                  <a:pt x="536" y="0"/>
                  <a:pt x="576" y="96"/>
                  <a:pt x="624" y="96"/>
                </a:cubicBezTo>
                <a:cubicBezTo>
                  <a:pt x="672" y="96"/>
                  <a:pt x="720" y="0"/>
                  <a:pt x="768" y="0"/>
                </a:cubicBezTo>
                <a:cubicBezTo>
                  <a:pt x="816" y="0"/>
                  <a:pt x="864" y="96"/>
                  <a:pt x="912" y="96"/>
                </a:cubicBezTo>
                <a:cubicBezTo>
                  <a:pt x="960" y="96"/>
                  <a:pt x="1008" y="0"/>
                  <a:pt x="1056" y="0"/>
                </a:cubicBezTo>
                <a:cubicBezTo>
                  <a:pt x="1104" y="0"/>
                  <a:pt x="1152" y="96"/>
                  <a:pt x="1200" y="96"/>
                </a:cubicBezTo>
                <a:cubicBezTo>
                  <a:pt x="1248" y="96"/>
                  <a:pt x="1296" y="0"/>
                  <a:pt x="1344" y="0"/>
                </a:cubicBezTo>
                <a:cubicBezTo>
                  <a:pt x="1392" y="0"/>
                  <a:pt x="1440" y="48"/>
                  <a:pt x="1488" y="9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92"/>
          <p:cNvSpPr txBox="1">
            <a:spLocks noChangeArrowheads="1"/>
          </p:cNvSpPr>
          <p:nvPr/>
        </p:nvSpPr>
        <p:spPr bwMode="auto">
          <a:xfrm>
            <a:off x="2614613" y="5102247"/>
            <a:ext cx="36420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Q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93"/>
          <p:cNvSpPr txBox="1">
            <a:spLocks noChangeArrowheads="1"/>
          </p:cNvSpPr>
          <p:nvPr/>
        </p:nvSpPr>
        <p:spPr bwMode="auto">
          <a:xfrm>
            <a:off x="2609850" y="5810272"/>
            <a:ext cx="32573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q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4"/>
          <p:cNvSpPr txBox="1">
            <a:spLocks noChangeArrowheads="1"/>
          </p:cNvSpPr>
          <p:nvPr/>
        </p:nvSpPr>
        <p:spPr bwMode="auto">
          <a:xfrm>
            <a:off x="3903663" y="5084784"/>
            <a:ext cx="104933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c, t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95"/>
          <p:cNvSpPr txBox="1">
            <a:spLocks noChangeArrowheads="1"/>
          </p:cNvSpPr>
          <p:nvPr/>
        </p:nvSpPr>
        <p:spPr bwMode="auto">
          <a:xfrm>
            <a:off x="3903663" y="5788047"/>
            <a:ext cx="7810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Arial" pitchFamily="34" charset="0"/>
                <a:cs typeface="Arial" pitchFamily="34" charset="0"/>
              </a:rPr>
              <a:t>u, c, t</a:t>
            </a:r>
            <a:endParaRPr lang="ru-RU"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96"/>
          <p:cNvSpPr txBox="1">
            <a:spLocks noChangeArrowheads="1"/>
          </p:cNvSpPr>
          <p:nvPr/>
        </p:nvSpPr>
        <p:spPr bwMode="auto">
          <a:xfrm>
            <a:off x="5765800" y="5062559"/>
            <a:ext cx="32573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q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97"/>
          <p:cNvSpPr txBox="1">
            <a:spLocks noChangeArrowheads="1"/>
          </p:cNvSpPr>
          <p:nvPr/>
        </p:nvSpPr>
        <p:spPr bwMode="auto">
          <a:xfrm>
            <a:off x="5770563" y="5824559"/>
            <a:ext cx="364202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Q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98"/>
          <p:cNvSpPr txBox="1">
            <a:spLocks noChangeArrowheads="1"/>
          </p:cNvSpPr>
          <p:nvPr/>
        </p:nvSpPr>
        <p:spPr bwMode="auto">
          <a:xfrm>
            <a:off x="6043613" y="5461022"/>
            <a:ext cx="184150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800" b="1" baseline="-25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99"/>
          <p:cNvGraphicFramePr>
            <a:graphicFrameLocks noChangeAspect="1"/>
          </p:cNvGraphicFramePr>
          <p:nvPr/>
        </p:nvGraphicFramePr>
        <p:xfrm>
          <a:off x="6184916" y="5357813"/>
          <a:ext cx="673100" cy="458787"/>
        </p:xfrm>
        <a:graphic>
          <a:graphicData uri="http://schemas.openxmlformats.org/presentationml/2006/ole">
            <p:oleObj spid="_x0000_s33797" name="Equation" r:id="rId6" imgW="253800" imgH="190440" progId="Equation.3">
              <p:embed/>
            </p:oleObj>
          </a:graphicData>
        </a:graphic>
      </p:graphicFrame>
      <p:graphicFrame>
        <p:nvGraphicFramePr>
          <p:cNvPr id="27" name="Object 100"/>
          <p:cNvGraphicFramePr>
            <a:graphicFrameLocks noChangeAspect="1"/>
          </p:cNvGraphicFramePr>
          <p:nvPr/>
        </p:nvGraphicFramePr>
        <p:xfrm>
          <a:off x="2000232" y="5357813"/>
          <a:ext cx="660400" cy="454025"/>
        </p:xfrm>
        <a:graphic>
          <a:graphicData uri="http://schemas.openxmlformats.org/presentationml/2006/ole">
            <p:oleObj spid="_x0000_s33798" name="Equation" r:id="rId7" imgW="253800" imgH="190440" progId="Equation.3">
              <p:embed/>
            </p:oleObj>
          </a:graphicData>
        </a:graphic>
      </p:graphicFrame>
      <p:sp>
        <p:nvSpPr>
          <p:cNvPr id="28" name="Text Box 101"/>
          <p:cNvSpPr txBox="1">
            <a:spLocks noChangeArrowheads="1"/>
          </p:cNvSpPr>
          <p:nvPr/>
        </p:nvSpPr>
        <p:spPr bwMode="auto">
          <a:xfrm>
            <a:off x="3119438" y="5443559"/>
            <a:ext cx="4889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Arial" pitchFamily="34" charset="0"/>
                <a:cs typeface="Arial" pitchFamily="34" charset="0"/>
              </a:rPr>
              <a:t>W</a:t>
            </a:r>
            <a:r>
              <a:rPr lang="en-US" sz="1800" b="1" baseline="30000">
                <a:latin typeface="Arial" pitchFamily="34" charset="0"/>
                <a:cs typeface="Arial" pitchFamily="34" charset="0"/>
              </a:rPr>
              <a:t>+</a:t>
            </a:r>
            <a:endParaRPr lang="ru-RU" sz="18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02"/>
          <p:cNvSpPr txBox="1">
            <a:spLocks noChangeArrowheads="1"/>
          </p:cNvSpPr>
          <p:nvPr/>
        </p:nvSpPr>
        <p:spPr bwMode="auto">
          <a:xfrm>
            <a:off x="5108575" y="5426097"/>
            <a:ext cx="4889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latin typeface="Arial" pitchFamily="34" charset="0"/>
                <a:cs typeface="Arial" pitchFamily="34" charset="0"/>
              </a:rPr>
              <a:t>W</a:t>
            </a:r>
            <a:r>
              <a:rPr lang="en-US" sz="1800" b="1" baseline="30000">
                <a:latin typeface="Arial" pitchFamily="34" charset="0"/>
                <a:cs typeface="Arial" pitchFamily="34" charset="0"/>
              </a:rPr>
              <a:t>−</a:t>
            </a:r>
          </a:p>
        </p:txBody>
      </p: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3408363" y="6134122"/>
            <a:ext cx="47224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1800" b="1" baseline="-25000" dirty="0" err="1" smtClean="0">
                <a:latin typeface="Arial" pitchFamily="34" charset="0"/>
                <a:cs typeface="Arial" pitchFamily="34" charset="0"/>
              </a:rPr>
              <a:t>iq</a:t>
            </a:r>
            <a:endParaRPr lang="ru-RU" sz="1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06"/>
          <p:cNvSpPr txBox="1">
            <a:spLocks noChangeArrowheads="1"/>
          </p:cNvSpPr>
          <p:nvPr/>
        </p:nvSpPr>
        <p:spPr bwMode="auto">
          <a:xfrm>
            <a:off x="4886325" y="6134122"/>
            <a:ext cx="59182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V*</a:t>
            </a:r>
            <a:r>
              <a:rPr lang="en-US" sz="1800" b="1" baseline="-25000" dirty="0" err="1" smtClean="0">
                <a:latin typeface="Arial" pitchFamily="34" charset="0"/>
                <a:cs typeface="Arial" pitchFamily="34" charset="0"/>
              </a:rPr>
              <a:t>iQ</a:t>
            </a:r>
            <a:endParaRPr lang="ru-RU" sz="1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ine 107"/>
          <p:cNvSpPr>
            <a:spLocks noChangeShapeType="1"/>
          </p:cNvSpPr>
          <p:nvPr/>
        </p:nvSpPr>
        <p:spPr bwMode="auto">
          <a:xfrm>
            <a:off x="2706676" y="5143512"/>
            <a:ext cx="150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Line 108"/>
          <p:cNvSpPr>
            <a:spLocks noChangeShapeType="1"/>
          </p:cNvSpPr>
          <p:nvPr/>
        </p:nvSpPr>
        <p:spPr bwMode="auto">
          <a:xfrm>
            <a:off x="5856288" y="5159397"/>
            <a:ext cx="150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109"/>
          <p:cNvSpPr>
            <a:spLocks noChangeShapeType="1"/>
          </p:cNvSpPr>
          <p:nvPr/>
        </p:nvSpPr>
        <p:spPr bwMode="auto">
          <a:xfrm>
            <a:off x="3979863" y="5159397"/>
            <a:ext cx="150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110"/>
          <p:cNvSpPr>
            <a:spLocks noChangeShapeType="1"/>
          </p:cNvSpPr>
          <p:nvPr/>
        </p:nvSpPr>
        <p:spPr bwMode="auto">
          <a:xfrm>
            <a:off x="4191000" y="5159397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111"/>
          <p:cNvSpPr>
            <a:spLocks noChangeShapeType="1"/>
          </p:cNvSpPr>
          <p:nvPr/>
        </p:nvSpPr>
        <p:spPr bwMode="auto">
          <a:xfrm>
            <a:off x="4419600" y="5159397"/>
            <a:ext cx="150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230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Loop physics is intimately related to overall </a:t>
            </a:r>
            <a:r>
              <a:rPr lang="en-US" sz="2400" i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integrity</a:t>
            </a:r>
          </a:p>
          <a:p>
            <a:pPr marL="457200" indent="-457200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the deepest features of quantum theory (Heisenberg </a:t>
            </a:r>
          </a:p>
          <a:p>
            <a:pPr marL="457200" indent="-457200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uncertainty principle,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unitarity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causality etc).</a:t>
            </a:r>
          </a:p>
        </p:txBody>
      </p:sp>
      <p:sp>
        <p:nvSpPr>
          <p:cNvPr id="3" name="Down Arrow 2"/>
          <p:cNvSpPr/>
          <p:nvPr/>
        </p:nvSpPr>
        <p:spPr>
          <a:xfrm>
            <a:off x="5257800" y="2895600"/>
            <a:ext cx="457200" cy="609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62330" y="2494902"/>
          <a:ext cx="1728470" cy="705498"/>
        </p:xfrm>
        <a:graphic>
          <a:graphicData uri="http://schemas.openxmlformats.org/presentationml/2006/ole">
            <p:oleObj spid="_x0000_s34818" name="Equation" r:id="rId3" imgW="622080" imgH="2538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2874" y="1905000"/>
            <a:ext cx="470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9900"/>
                </a:solidFill>
              </a:rPr>
              <a:t>Example:</a:t>
            </a:r>
            <a:r>
              <a:rPr lang="en-US" sz="2400" dirty="0" smtClean="0"/>
              <a:t> optic theorem &amp; all that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19800" y="2590800"/>
          <a:ext cx="1644650" cy="469900"/>
        </p:xfrm>
        <a:graphic>
          <a:graphicData uri="http://schemas.openxmlformats.org/presentationml/2006/ole">
            <p:oleObj spid="_x0000_s34819" name="Equation" r:id="rId4" imgW="622080" imgH="177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05200" y="2489200"/>
          <a:ext cx="1314450" cy="558800"/>
        </p:xfrm>
        <a:graphic>
          <a:graphicData uri="http://schemas.openxmlformats.org/presentationml/2006/ole">
            <p:oleObj spid="_x0000_s34820" name="Equation" r:id="rId5" imgW="495000" imgH="2030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33900" y="3619500"/>
          <a:ext cx="2095500" cy="571500"/>
        </p:xfrm>
        <a:graphic>
          <a:graphicData uri="http://schemas.openxmlformats.org/presentationml/2006/ole">
            <p:oleObj spid="_x0000_s34821" name="Equation" r:id="rId6" imgW="838080" imgH="228600" progId="Equation.3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419600" y="3581400"/>
            <a:ext cx="2286000" cy="685800"/>
          </a:xfrm>
          <a:prstGeom prst="roundRect">
            <a:avLst/>
          </a:prstGeom>
          <a:solidFill>
            <a:srgbClr val="00FF00">
              <a:alpha val="0"/>
            </a:srgb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143000" y="3581399"/>
          <a:ext cx="1828800" cy="809469"/>
        </p:xfrm>
        <a:graphic>
          <a:graphicData uri="http://schemas.openxmlformats.org/presentationml/2006/ole">
            <p:oleObj spid="_x0000_s34822" name="Equation" r:id="rId7" imgW="774360" imgH="342720" progId="Equation.3">
              <p:embed/>
            </p:oleObj>
          </a:graphicData>
        </a:graphic>
      </p:graphicFrame>
      <p:sp>
        <p:nvSpPr>
          <p:cNvPr id="11" name="Down Arrow 10"/>
          <p:cNvSpPr/>
          <p:nvPr/>
        </p:nvSpPr>
        <p:spPr>
          <a:xfrm>
            <a:off x="3352800" y="4191000"/>
            <a:ext cx="457200" cy="609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57400" y="4800600"/>
          <a:ext cx="3241046" cy="838201"/>
        </p:xfrm>
        <a:graphic>
          <a:graphicData uri="http://schemas.openxmlformats.org/presentationml/2006/ole">
            <p:oleObj spid="_x0000_s34823" name="Equation" r:id="rId8" imgW="1473120" imgH="380880" progId="Equation.3">
              <p:embed/>
            </p:oleObj>
          </a:graphicData>
        </a:graphic>
      </p:graphicFrame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4333875" y="5661460"/>
            <a:ext cx="762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0" y="5823385"/>
            <a:ext cx="1371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33400" y="5899585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order e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352800" y="5747185"/>
          <a:ext cx="1077912" cy="882215"/>
        </p:xfrm>
        <a:graphic>
          <a:graphicData uri="http://schemas.openxmlformats.org/presentationml/2006/ole">
            <p:oleObj spid="_x0000_s34824" name="Equation" r:id="rId11" imgW="419040" imgH="342720" progId="Equation.3">
              <p:embed/>
            </p:oleObj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3810794" y="6127391"/>
            <a:ext cx="762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876006" y="6127391"/>
            <a:ext cx="762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02348" y="55947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270625" y="4648200"/>
          <a:ext cx="2111375" cy="482600"/>
        </p:xfrm>
        <a:graphic>
          <a:graphicData uri="http://schemas.openxmlformats.org/presentationml/2006/ole">
            <p:oleObj spid="_x0000_s34825" name="Equation" r:id="rId12" imgW="888840" imgH="2030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96000" y="5105400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by means of dispersion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relations (causality)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5858470"/>
            <a:ext cx="2852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Each arrow is nontrivial.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Deep relations between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trees and loops.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04800" y="4648200"/>
            <a:ext cx="1600200" cy="838200"/>
          </a:xfrm>
          <a:prstGeom prst="wedgeRoundRectCallout">
            <a:avLst>
              <a:gd name="adj1" fmla="val 39529"/>
              <a:gd name="adj2" fmla="val -78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 over everything!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066800" y="3505200"/>
            <a:ext cx="1981200" cy="838200"/>
          </a:xfrm>
          <a:prstGeom prst="roundRect">
            <a:avLst/>
          </a:prstGeom>
          <a:solidFill>
            <a:srgbClr val="00FF00">
              <a:alpha val="0"/>
            </a:srgb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6200000">
            <a:off x="5486400" y="4876800"/>
            <a:ext cx="457200" cy="609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2910" y="500042"/>
            <a:ext cx="71865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absolute values of              </a:t>
            </a:r>
            <a:r>
              <a:rPr lang="en-US" sz="2400" dirty="0" smtClean="0">
                <a:solidFill>
                  <a:srgbClr val="0000FF"/>
                </a:solidFill>
              </a:rPr>
              <a:t>and              can be 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514850" y="3524250"/>
          <a:ext cx="114300" cy="215900"/>
        </p:xfrm>
        <a:graphic>
          <a:graphicData uri="http://schemas.openxmlformats.org/presentationml/2006/ole">
            <p:oleObj spid="_x0000_s9218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3901688" y="428604"/>
          <a:ext cx="956064" cy="657217"/>
        </p:xfrm>
        <a:graphic>
          <a:graphicData uri="http://schemas.openxmlformats.org/presentationml/2006/ole">
            <p:oleObj spid="_x0000_s9219" name="Формула" r:id="rId4" imgW="406080" imgH="279360" progId="Equation.3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5572132" y="428604"/>
          <a:ext cx="980529" cy="696905"/>
        </p:xfrm>
        <a:graphic>
          <a:graphicData uri="http://schemas.openxmlformats.org/presentationml/2006/ole">
            <p:oleObj spid="_x0000_s9220" name="Формула" r:id="rId5" imgW="393480" imgH="279360" progId="Equation.3">
              <p:embed/>
            </p:oleObj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2910" y="1142984"/>
            <a:ext cx="83590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extracted </a:t>
            </a:r>
            <a:r>
              <a:rPr lang="en-US" sz="2400" dirty="0">
                <a:solidFill>
                  <a:srgbClr val="0000FF"/>
                </a:solidFill>
              </a:rPr>
              <a:t>in </a:t>
            </a:r>
            <a:r>
              <a:rPr lang="en-US" sz="2400" dirty="0" smtClean="0">
                <a:solidFill>
                  <a:srgbClr val="0000FF"/>
                </a:solidFill>
              </a:rPr>
              <a:t>many different </a:t>
            </a:r>
            <a:r>
              <a:rPr lang="en-US" sz="2400" dirty="0">
                <a:solidFill>
                  <a:srgbClr val="0000FF"/>
                </a:solidFill>
              </a:rPr>
              <a:t>ways: from </a:t>
            </a:r>
            <a:r>
              <a:rPr lang="en-US" sz="2400" dirty="0" smtClean="0">
                <a:solidFill>
                  <a:srgbClr val="0000FF"/>
                </a:solidFill>
              </a:rPr>
              <a:t>box-type 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B=2 </a:t>
            </a:r>
            <a:endParaRPr lang="en-US" sz="2400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rocesses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penguin </a:t>
            </a:r>
            <a:r>
              <a:rPr lang="en-US" sz="2400" dirty="0">
                <a:solidFill>
                  <a:srgbClr val="0000FF"/>
                </a:solidFill>
              </a:rPr>
              <a:t>mediated </a:t>
            </a:r>
            <a:r>
              <a:rPr lang="el-GR" sz="2400" dirty="0" smtClean="0">
                <a:solidFill>
                  <a:srgbClr val="FF0000"/>
                </a:solidFill>
              </a:rPr>
              <a:t>Δ</a:t>
            </a:r>
            <a:r>
              <a:rPr lang="en-US" sz="2400" dirty="0">
                <a:solidFill>
                  <a:srgbClr val="FF0000"/>
                </a:solidFill>
              </a:rPr>
              <a:t>B=1 </a:t>
            </a:r>
            <a:r>
              <a:rPr lang="en-US" sz="2400" dirty="0">
                <a:solidFill>
                  <a:srgbClr val="0000FF"/>
                </a:solidFill>
              </a:rPr>
              <a:t>decays and by </a:t>
            </a:r>
            <a:r>
              <a:rPr lang="en-US" sz="2400" dirty="0" err="1">
                <a:solidFill>
                  <a:srgbClr val="0000FF"/>
                </a:solidFill>
              </a:rPr>
              <a:t>unitarity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from </a:t>
            </a:r>
            <a:r>
              <a:rPr lang="en-US" sz="2400" dirty="0">
                <a:solidFill>
                  <a:srgbClr val="0000FF"/>
                </a:solidFill>
              </a:rPr>
              <a:t>the </a:t>
            </a:r>
            <a:r>
              <a:rPr lang="en-US" sz="2400" dirty="0" smtClean="0">
                <a:solidFill>
                  <a:srgbClr val="0000FF"/>
                </a:solidFill>
              </a:rPr>
              <a:t>tree-level observables.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2910" y="3143248"/>
            <a:ext cx="82153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</a:rPr>
              <a:t>Since we concentrate on exclusive modes </a:t>
            </a:r>
            <a:r>
              <a:rPr lang="en-US" sz="2400" dirty="0" smtClean="0">
                <a:solidFill>
                  <a:srgbClr val="0000FF"/>
                </a:solidFill>
              </a:rPr>
              <a:t>the main </a:t>
            </a:r>
            <a:r>
              <a:rPr lang="en-US" sz="2400" dirty="0">
                <a:solidFill>
                  <a:srgbClr val="0000FF"/>
                </a:solidFill>
              </a:rPr>
              <a:t>uncertainty comes from </a:t>
            </a:r>
            <a:r>
              <a:rPr lang="en-US" sz="2400" dirty="0" err="1" smtClean="0">
                <a:solidFill>
                  <a:srgbClr val="0000FF"/>
                </a:solidFill>
              </a:rPr>
              <a:t>npQCD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dominated parts </a:t>
            </a:r>
            <a:r>
              <a:rPr lang="en-US" sz="2400" dirty="0" smtClean="0">
                <a:solidFill>
                  <a:srgbClr val="0000FF"/>
                </a:solidFill>
              </a:rPr>
              <a:t>and </a:t>
            </a:r>
            <a:r>
              <a:rPr lang="en-US" sz="2400" dirty="0">
                <a:solidFill>
                  <a:srgbClr val="0000FF"/>
                </a:solidFill>
              </a:rPr>
              <a:t>from the value of       </a:t>
            </a:r>
            <a:r>
              <a:rPr lang="en-US" sz="2400" dirty="0" smtClean="0">
                <a:solidFill>
                  <a:srgbClr val="0000FF"/>
                </a:solidFill>
              </a:rPr>
              <a:t>, which enters the tree-level definition, dictated by </a:t>
            </a:r>
            <a:r>
              <a:rPr lang="en-US" sz="2400" dirty="0" err="1" smtClean="0">
                <a:solidFill>
                  <a:srgbClr val="0000FF"/>
                </a:solidFill>
              </a:rPr>
              <a:t>unitarity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4514850" y="3524250"/>
          <a:ext cx="114300" cy="215900"/>
        </p:xfrm>
        <a:graphic>
          <a:graphicData uri="http://schemas.openxmlformats.org/presentationml/2006/ole">
            <p:oleObj spid="_x0000_s9221" name="Формула" r:id="rId6" imgW="114120" imgH="215640" progId="Equation.3">
              <p:embed/>
            </p:oleObj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2808256" y="3857628"/>
          <a:ext cx="477860" cy="505826"/>
        </p:xfrm>
        <a:graphic>
          <a:graphicData uri="http://schemas.openxmlformats.org/presentationml/2006/ole">
            <p:oleObj spid="_x0000_s9222" name="Формула" r:id="rId7" imgW="215640" imgH="228600" progId="Equation.3">
              <p:embed/>
            </p:oleObj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000232" y="2538707"/>
            <a:ext cx="514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FF00"/>
                </a:solidFill>
              </a:rPr>
              <a:t>They all must agree with each </a:t>
            </a:r>
            <a:r>
              <a:rPr lang="en-US" sz="2400" i="1" dirty="0" smtClean="0">
                <a:solidFill>
                  <a:srgbClr val="00FF00"/>
                </a:solidFill>
              </a:rPr>
              <a:t>other!</a:t>
            </a:r>
            <a:endParaRPr lang="ru-RU" sz="2400" i="1" dirty="0">
              <a:solidFill>
                <a:srgbClr val="00FF00"/>
              </a:solidFill>
            </a:endParaRP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395652" y="5072074"/>
          <a:ext cx="6533934" cy="896928"/>
        </p:xfrm>
        <a:graphic>
          <a:graphicData uri="http://schemas.openxmlformats.org/presentationml/2006/ole">
            <p:oleObj spid="_x0000_s9224" name="Image" r:id="rId8" imgW="2299721" imgH="31534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/>
          </p:cNvSpPr>
          <p:nvPr/>
        </p:nvSpPr>
        <p:spPr bwMode="auto">
          <a:xfrm rot="16200000">
            <a:off x="5318135" y="2317747"/>
            <a:ext cx="365120" cy="2000262"/>
          </a:xfrm>
          <a:prstGeom prst="leftBrace">
            <a:avLst>
              <a:gd name="adj1" fmla="val 41697"/>
              <a:gd name="adj2" fmla="val 48389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7"/>
          <p:cNvSpPr>
            <a:spLocks/>
          </p:cNvSpPr>
          <p:nvPr/>
        </p:nvSpPr>
        <p:spPr bwMode="auto">
          <a:xfrm rot="16200000">
            <a:off x="3467883" y="2747167"/>
            <a:ext cx="288925" cy="1081087"/>
          </a:xfrm>
          <a:prstGeom prst="leftBrace">
            <a:avLst>
              <a:gd name="adj1" fmla="val 31181"/>
              <a:gd name="adj2" fmla="val 48389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8"/>
          <p:cNvSpPr>
            <a:spLocks/>
          </p:cNvSpPr>
          <p:nvPr/>
        </p:nvSpPr>
        <p:spPr bwMode="auto">
          <a:xfrm rot="16200000">
            <a:off x="7384269" y="2383617"/>
            <a:ext cx="357190" cy="1876452"/>
          </a:xfrm>
          <a:prstGeom prst="leftBrace">
            <a:avLst>
              <a:gd name="adj1" fmla="val 48621"/>
              <a:gd name="adj2" fmla="val 48389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35525" y="3495680"/>
            <a:ext cx="1920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“experiment”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516688" y="363855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723063" y="3495680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6600"/>
                </a:solidFill>
              </a:rPr>
              <a:t>“soft theory”</a:t>
            </a:r>
            <a:endParaRPr lang="ru-RU" sz="2400" dirty="0">
              <a:solidFill>
                <a:srgbClr val="CC6600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695468" y="3500438"/>
            <a:ext cx="1947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996633"/>
                </a:solidFill>
              </a:rPr>
              <a:t>“</a:t>
            </a:r>
            <a:r>
              <a:rPr lang="en-US" sz="2400" dirty="0" smtClean="0">
                <a:solidFill>
                  <a:srgbClr val="996633"/>
                </a:solidFill>
              </a:rPr>
              <a:t>hard theory</a:t>
            </a:r>
            <a:r>
              <a:rPr lang="en-US" sz="2400" dirty="0">
                <a:solidFill>
                  <a:srgbClr val="996633"/>
                </a:solidFill>
              </a:rPr>
              <a:t>”</a:t>
            </a:r>
            <a:endParaRPr lang="ru-RU" sz="2400" dirty="0">
              <a:solidFill>
                <a:srgbClr val="996633"/>
              </a:solidFill>
            </a:endParaRP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928662" y="1552570"/>
          <a:ext cx="7409908" cy="1233488"/>
        </p:xfrm>
        <a:graphic>
          <a:graphicData uri="http://schemas.openxmlformats.org/presentationml/2006/ole">
            <p:oleObj spid="_x0000_s10242" name="Image" r:id="rId3" imgW="2880366" imgH="479878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2910" y="500042"/>
            <a:ext cx="7800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General expression for observables sensitive to “side”</a:t>
            </a:r>
          </a:p>
          <a:p>
            <a:r>
              <a:rPr lang="en-US" sz="2400" dirty="0">
                <a:solidFill>
                  <a:srgbClr val="0000FF"/>
                </a:solidFill>
              </a:rPr>
              <a:t>v</a:t>
            </a:r>
            <a:r>
              <a:rPr lang="en-US" sz="2400" dirty="0" smtClean="0">
                <a:solidFill>
                  <a:srgbClr val="0000FF"/>
                </a:solidFill>
              </a:rPr>
              <a:t>ariables of CKM (and not to “angles”) can be written as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170" y="4071942"/>
            <a:ext cx="8121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 this way one gets a set of values, determined from the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processes of </a:t>
            </a:r>
            <a:r>
              <a:rPr lang="en-US" sz="2400" i="1" dirty="0" smtClean="0">
                <a:solidFill>
                  <a:srgbClr val="FF0000"/>
                </a:solidFill>
              </a:rPr>
              <a:t>different</a:t>
            </a:r>
            <a:r>
              <a:rPr lang="en-US" sz="2400" dirty="0" smtClean="0">
                <a:solidFill>
                  <a:srgbClr val="0000FF"/>
                </a:solidFill>
              </a:rPr>
              <a:t> topology (i.e. with different short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istance functions) and with </a:t>
            </a:r>
            <a:r>
              <a:rPr lang="en-US" sz="2400" i="1" dirty="0" smtClean="0">
                <a:solidFill>
                  <a:srgbClr val="FF0000"/>
                </a:solidFill>
              </a:rPr>
              <a:t>different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npQCD</a:t>
            </a:r>
            <a:r>
              <a:rPr lang="en-US" sz="2400" dirty="0" smtClean="0">
                <a:solidFill>
                  <a:srgbClr val="0000FF"/>
                </a:solidFill>
              </a:rPr>
              <a:t> uncertainties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071802" y="5500702"/>
          <a:ext cx="1360487" cy="728663"/>
        </p:xfrm>
        <a:graphic>
          <a:graphicData uri="http://schemas.openxmlformats.org/presentationml/2006/ole">
            <p:oleObj spid="_x0000_s10243" name="Equation" r:id="rId4" imgW="545760" imgH="291960" progId="Equation.3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786314" y="5500702"/>
          <a:ext cx="1455738" cy="792162"/>
        </p:xfrm>
        <a:graphic>
          <a:graphicData uri="http://schemas.openxmlformats.org/presentationml/2006/ole">
            <p:oleObj spid="_x0000_s10244" name="Equation" r:id="rId5" imgW="583920" imgH="317160" progId="Equation.3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071538" y="5500702"/>
          <a:ext cx="1771650" cy="760413"/>
        </p:xfrm>
        <a:graphic>
          <a:graphicData uri="http://schemas.openxmlformats.org/presentationml/2006/ole">
            <p:oleObj spid="_x0000_s10245" name="Equation" r:id="rId6" imgW="711000" imgH="304560" progId="Equation.3">
              <p:embed/>
            </p:oleObj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6500826" y="5494357"/>
          <a:ext cx="1741487" cy="792163"/>
        </p:xfrm>
        <a:graphic>
          <a:graphicData uri="http://schemas.openxmlformats.org/presentationml/2006/ole">
            <p:oleObj spid="_x0000_s10246" name="Equation" r:id="rId7" imgW="698400" imgH="317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0034" y="500042"/>
            <a:ext cx="6928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It can be </a:t>
            </a:r>
            <a:r>
              <a:rPr lang="en-US" sz="2400" dirty="0">
                <a:solidFill>
                  <a:srgbClr val="0000FF"/>
                </a:solidFill>
              </a:rPr>
              <a:t>convenient to define the following ratios: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00034" y="1357298"/>
          <a:ext cx="7848600" cy="688975"/>
        </p:xfrm>
        <a:graphic>
          <a:graphicData uri="http://schemas.openxmlformats.org/presentationml/2006/ole">
            <p:oleObj spid="_x0000_s11266" name="Image" r:id="rId3" imgW="3653035" imgH="320041" progId="">
              <p:embed/>
            </p:oleObj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11748" y="2538707"/>
            <a:ext cx="2374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By construction 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071934" y="2500306"/>
          <a:ext cx="2879725" cy="514350"/>
        </p:xfrm>
        <a:graphic>
          <a:graphicData uri="http://schemas.openxmlformats.org/presentationml/2006/ole">
            <p:oleObj spid="_x0000_s11267" name="Image" r:id="rId4" imgW="1074286" imgH="191878" progId="">
              <p:embed/>
            </p:oleObj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0034" y="3571876"/>
            <a:ext cx="4221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But in the SM one must have 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5286380" y="3500438"/>
          <a:ext cx="3311525" cy="522287"/>
        </p:xfrm>
        <a:graphic>
          <a:graphicData uri="http://schemas.openxmlformats.org/presentationml/2006/ole">
            <p:oleObj spid="_x0000_s11268" name="Image" r:id="rId5" imgW="1220416" imgH="191878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4357694"/>
            <a:ext cx="8658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Actually there are two U-spin related sets, corresponding to</a:t>
            </a:r>
          </a:p>
          <a:p>
            <a:r>
              <a:rPr lang="en-US" sz="2400" dirty="0" smtClean="0"/>
              <a:t>Br(B</a:t>
            </a:r>
            <a:r>
              <a:rPr lang="en-US" sz="2400" dirty="0" smtClean="0">
                <a:cs typeface="Arial" charset="0"/>
              </a:rPr>
              <a:t>→ K* </a:t>
            </a:r>
            <a:r>
              <a:rPr lang="el-GR" sz="2400" dirty="0" smtClean="0">
                <a:cs typeface="Arial" charset="0"/>
              </a:rPr>
              <a:t>γ</a:t>
            </a:r>
            <a:r>
              <a:rPr lang="en-US" sz="2400" dirty="0" smtClean="0">
                <a:cs typeface="Arial" charset="0"/>
              </a:rPr>
              <a:t>) and Br(B </a:t>
            </a:r>
            <a:r>
              <a:rPr lang="en-US" sz="2400" dirty="0" smtClean="0"/>
              <a:t>→ </a:t>
            </a:r>
            <a:r>
              <a:rPr lang="el-GR" sz="2400" dirty="0" smtClean="0">
                <a:cs typeface="Arial" charset="0"/>
              </a:rPr>
              <a:t>ρ</a:t>
            </a:r>
            <a:r>
              <a:rPr lang="en-US" sz="2400" dirty="0" smtClean="0"/>
              <a:t> </a:t>
            </a:r>
            <a:r>
              <a:rPr lang="el-GR" sz="2400" dirty="0" smtClean="0"/>
              <a:t>γ</a:t>
            </a:r>
            <a:r>
              <a:rPr lang="en-US" sz="2400" dirty="0" smtClean="0"/>
              <a:t>); </a:t>
            </a:r>
            <a:r>
              <a:rPr lang="el-GR" sz="2400" dirty="0" smtClean="0">
                <a:cs typeface="Arial" charset="0"/>
              </a:rPr>
              <a:t>Δ</a:t>
            </a:r>
            <a:r>
              <a:rPr lang="en-US" sz="2400" dirty="0" err="1" smtClean="0">
                <a:cs typeface="Arial" charset="0"/>
              </a:rPr>
              <a:t>M</a:t>
            </a:r>
            <a:r>
              <a:rPr lang="en-US" sz="2400" b="1" baseline="-14000" dirty="0" err="1" smtClean="0">
                <a:cs typeface="Arial" charset="0"/>
              </a:rPr>
              <a:t>d</a:t>
            </a:r>
            <a:r>
              <a:rPr lang="en-US" sz="2400" b="1" baseline="-14000" dirty="0" smtClean="0"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and </a:t>
            </a:r>
            <a:r>
              <a:rPr lang="el-GR" sz="2400" dirty="0" smtClean="0"/>
              <a:t>Δ</a:t>
            </a:r>
            <a:r>
              <a:rPr lang="en-US" sz="2400" dirty="0" smtClean="0"/>
              <a:t>M</a:t>
            </a:r>
            <a:r>
              <a:rPr lang="en-US" sz="2400" b="1" baseline="-14000" dirty="0" smtClean="0"/>
              <a:t>s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dirty="0"/>
              <a:t>e</a:t>
            </a:r>
            <a:r>
              <a:rPr lang="en-US" sz="2400" dirty="0" smtClean="0"/>
              <a:t>tc, but in </a:t>
            </a:r>
          </a:p>
          <a:p>
            <a:r>
              <a:rPr lang="en-US" sz="2400" dirty="0" smtClean="0"/>
              <a:t>NMFV</a:t>
            </a:r>
            <a:r>
              <a:rPr lang="en-US" sz="2400" dirty="0"/>
              <a:t> </a:t>
            </a:r>
            <a:r>
              <a:rPr lang="en-US" sz="2400" dirty="0" smtClean="0"/>
              <a:t>we generally do not expect to gain any new information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rom this doubling.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9113" y="444500"/>
            <a:ext cx="8267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To represent the data graphically it is natural </a:t>
            </a:r>
            <a:r>
              <a:rPr lang="en-US" sz="2400" dirty="0" smtClean="0">
                <a:solidFill>
                  <a:srgbClr val="0000FF"/>
                </a:solidFill>
              </a:rPr>
              <a:t>to use 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logarithmic </a:t>
            </a:r>
            <a:r>
              <a:rPr lang="en-US" sz="2400" dirty="0">
                <a:solidFill>
                  <a:srgbClr val="0000FF"/>
                </a:solidFill>
              </a:rPr>
              <a:t>ternary coordinate system: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2290" name="Формула" r:id="rId3" imgW="114120" imgH="215640" progId="Equation.3">
              <p:embed/>
            </p:oleObj>
          </a:graphicData>
        </a:graphic>
      </p:graphicFrame>
      <p:sp>
        <p:nvSpPr>
          <p:cNvPr id="4" name="Line 11"/>
          <p:cNvSpPr>
            <a:spLocks noChangeShapeType="1"/>
          </p:cNvSpPr>
          <p:nvPr/>
        </p:nvSpPr>
        <p:spPr bwMode="auto">
          <a:xfrm flipH="1">
            <a:off x="3995738" y="3141663"/>
            <a:ext cx="576262" cy="100806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 flipV="1">
            <a:off x="4356100" y="2781300"/>
            <a:ext cx="2159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3059113" y="3141663"/>
            <a:ext cx="15128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15008" y="2038641"/>
            <a:ext cx="2020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0000FF"/>
                </a:solidFill>
              </a:rPr>
              <a:t>B</a:t>
            </a:r>
            <a:r>
              <a:rPr lang="en-US" sz="2400" dirty="0"/>
              <a:t> + </a:t>
            </a:r>
            <a:r>
              <a:rPr lang="en-US" sz="2400" dirty="0">
                <a:solidFill>
                  <a:srgbClr val="FF0000"/>
                </a:solidFill>
              </a:rPr>
              <a:t>C </a:t>
            </a:r>
            <a:r>
              <a:rPr lang="en-US" sz="2400" dirty="0"/>
              <a:t>= 0</a:t>
            </a:r>
            <a:endParaRPr lang="ru-RU" sz="2400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572132" y="2812317"/>
            <a:ext cx="3129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where the summands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are </a:t>
            </a:r>
            <a:r>
              <a:rPr lang="en-US" sz="2400" dirty="0"/>
              <a:t>log </a:t>
            </a:r>
            <a:r>
              <a:rPr lang="el-GR" sz="2400" dirty="0">
                <a:cs typeface="Arial" charset="0"/>
              </a:rPr>
              <a:t>ζ</a:t>
            </a:r>
            <a:r>
              <a:rPr lang="en-US" sz="2400" baseline="40000" dirty="0">
                <a:cs typeface="Arial" charset="0"/>
              </a:rPr>
              <a:t>(</a:t>
            </a:r>
            <a:r>
              <a:rPr lang="en-US" sz="2400" baseline="40000" dirty="0" err="1">
                <a:cs typeface="Arial" charset="0"/>
              </a:rPr>
              <a:t>i</a:t>
            </a:r>
            <a:r>
              <a:rPr lang="en-US" sz="2400" baseline="40000" dirty="0">
                <a:cs typeface="Arial" charset="0"/>
              </a:rPr>
              <a:t>)</a:t>
            </a:r>
            <a:endParaRPr lang="el-GR" sz="2400" baseline="40000" dirty="0">
              <a:cs typeface="Arial" charset="0"/>
            </a:endParaRPr>
          </a:p>
        </p:txBody>
      </p:sp>
      <p:pic>
        <p:nvPicPr>
          <p:cNvPr id="9" name="Picture 16" descr="e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868863"/>
            <a:ext cx="4319587" cy="465137"/>
          </a:xfrm>
          <a:prstGeom prst="rect">
            <a:avLst/>
          </a:prstGeom>
          <a:noFill/>
        </p:spPr>
      </p:pic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2268538" y="3644900"/>
            <a:ext cx="719137" cy="11525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711091" y="485776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SM</a:t>
            </a:r>
            <a:endParaRPr lang="ru-RU" sz="2400" dirty="0"/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1692275" y="4797425"/>
            <a:ext cx="719138" cy="57626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2268538" y="26368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1116013" y="3284538"/>
            <a:ext cx="1079500" cy="2889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" name="Picture 24" descr="pict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500438"/>
            <a:ext cx="1008063" cy="649287"/>
          </a:xfrm>
          <a:prstGeom prst="rect">
            <a:avLst/>
          </a:prstGeom>
          <a:noFill/>
        </p:spPr>
      </p:pic>
      <p:grpSp>
        <p:nvGrpSpPr>
          <p:cNvPr id="12293" name="Group 5"/>
          <p:cNvGrpSpPr>
            <a:grpSpLocks noChangeAspect="1"/>
          </p:cNvGrpSpPr>
          <p:nvPr/>
        </p:nvGrpSpPr>
        <p:grpSpPr bwMode="auto">
          <a:xfrm>
            <a:off x="180975" y="1114425"/>
            <a:ext cx="5327650" cy="5183188"/>
            <a:chOff x="114" y="702"/>
            <a:chExt cx="3356" cy="3265"/>
          </a:xfrm>
        </p:grpSpPr>
        <p:sp>
          <p:nvSpPr>
            <p:cNvPr id="1229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4" y="702"/>
              <a:ext cx="3356" cy="3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950" y="1682"/>
              <a:ext cx="1939" cy="1120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484" y="840"/>
                </a:cxn>
                <a:cxn ang="0">
                  <a:pos x="969" y="560"/>
                </a:cxn>
                <a:cxn ang="0">
                  <a:pos x="1454" y="279"/>
                </a:cxn>
                <a:cxn ang="0">
                  <a:pos x="1939" y="0"/>
                </a:cxn>
              </a:cxnLst>
              <a:rect l="0" t="0" r="r" b="b"/>
              <a:pathLst>
                <a:path w="1939" h="1120">
                  <a:moveTo>
                    <a:pt x="0" y="1120"/>
                  </a:moveTo>
                  <a:lnTo>
                    <a:pt x="484" y="840"/>
                  </a:lnTo>
                  <a:lnTo>
                    <a:pt x="969" y="560"/>
                  </a:lnTo>
                  <a:lnTo>
                    <a:pt x="1454" y="279"/>
                  </a:lnTo>
                  <a:lnTo>
                    <a:pt x="1939" y="0"/>
                  </a:lnTo>
                </a:path>
              </a:pathLst>
            </a:custGeom>
            <a:noFill/>
            <a:ln w="1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1919" y="1122"/>
              <a:ext cx="1" cy="2240"/>
            </a:xfrm>
            <a:custGeom>
              <a:avLst/>
              <a:gdLst/>
              <a:ahLst/>
              <a:cxnLst>
                <a:cxn ang="0">
                  <a:pos x="0" y="2240"/>
                </a:cxn>
                <a:cxn ang="0">
                  <a:pos x="0" y="1680"/>
                </a:cxn>
                <a:cxn ang="0">
                  <a:pos x="0" y="1120"/>
                </a:cxn>
                <a:cxn ang="0">
                  <a:pos x="0" y="560"/>
                </a:cxn>
                <a:cxn ang="0">
                  <a:pos x="0" y="0"/>
                </a:cxn>
              </a:cxnLst>
              <a:rect l="0" t="0" r="r" b="b"/>
              <a:pathLst>
                <a:path h="2240">
                  <a:moveTo>
                    <a:pt x="0" y="2240"/>
                  </a:moveTo>
                  <a:lnTo>
                    <a:pt x="0" y="1680"/>
                  </a:lnTo>
                  <a:lnTo>
                    <a:pt x="0" y="1120"/>
                  </a:lnTo>
                  <a:lnTo>
                    <a:pt x="0" y="560"/>
                  </a:lnTo>
                  <a:lnTo>
                    <a:pt x="0" y="0"/>
                  </a:lnTo>
                </a:path>
              </a:pathLst>
            </a:custGeom>
            <a:noFill/>
            <a:ln w="1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950" y="1682"/>
              <a:ext cx="1939" cy="1120"/>
            </a:xfrm>
            <a:custGeom>
              <a:avLst/>
              <a:gdLst/>
              <a:ahLst/>
              <a:cxnLst>
                <a:cxn ang="0">
                  <a:pos x="1939" y="1120"/>
                </a:cxn>
                <a:cxn ang="0">
                  <a:pos x="1454" y="840"/>
                </a:cxn>
                <a:cxn ang="0">
                  <a:pos x="969" y="560"/>
                </a:cxn>
                <a:cxn ang="0">
                  <a:pos x="484" y="279"/>
                </a:cxn>
                <a:cxn ang="0">
                  <a:pos x="0" y="0"/>
                </a:cxn>
              </a:cxnLst>
              <a:rect l="0" t="0" r="r" b="b"/>
              <a:pathLst>
                <a:path w="1939" h="1120">
                  <a:moveTo>
                    <a:pt x="1939" y="1120"/>
                  </a:moveTo>
                  <a:lnTo>
                    <a:pt x="1454" y="840"/>
                  </a:lnTo>
                  <a:lnTo>
                    <a:pt x="969" y="560"/>
                  </a:lnTo>
                  <a:lnTo>
                    <a:pt x="484" y="279"/>
                  </a:lnTo>
                  <a:lnTo>
                    <a:pt x="0" y="0"/>
                  </a:lnTo>
                </a:path>
              </a:pathLst>
            </a:custGeom>
            <a:noFill/>
            <a:ln w="1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1919" y="224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 noEditPoints="1"/>
            </p:cNvSpPr>
            <p:nvPr/>
          </p:nvSpPr>
          <p:spPr bwMode="auto">
            <a:xfrm>
              <a:off x="1889" y="2212"/>
              <a:ext cx="60" cy="6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60" y="30"/>
                </a:cxn>
                <a:cxn ang="0">
                  <a:pos x="30" y="0"/>
                </a:cxn>
                <a:cxn ang="0">
                  <a:pos x="0" y="30"/>
                </a:cxn>
                <a:cxn ang="0">
                  <a:pos x="30" y="60"/>
                </a:cxn>
                <a:cxn ang="0">
                  <a:pos x="30" y="54"/>
                </a:cxn>
                <a:cxn ang="0">
                  <a:pos x="6" y="30"/>
                </a:cxn>
                <a:cxn ang="0">
                  <a:pos x="30" y="5"/>
                </a:cxn>
                <a:cxn ang="0">
                  <a:pos x="55" y="30"/>
                </a:cxn>
                <a:cxn ang="0">
                  <a:pos x="30" y="54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60" y="30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30" y="60"/>
                  </a:lnTo>
                  <a:close/>
                  <a:moveTo>
                    <a:pt x="30" y="54"/>
                  </a:moveTo>
                  <a:lnTo>
                    <a:pt x="6" y="30"/>
                  </a:lnTo>
                  <a:lnTo>
                    <a:pt x="30" y="5"/>
                  </a:lnTo>
                  <a:lnTo>
                    <a:pt x="55" y="30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Freeform 11"/>
            <p:cNvSpPr>
              <a:spLocks noEditPoints="1"/>
            </p:cNvSpPr>
            <p:nvPr/>
          </p:nvSpPr>
          <p:spPr bwMode="auto">
            <a:xfrm>
              <a:off x="1889" y="2212"/>
              <a:ext cx="60" cy="60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60" y="30"/>
                </a:cxn>
                <a:cxn ang="0">
                  <a:pos x="30" y="0"/>
                </a:cxn>
                <a:cxn ang="0">
                  <a:pos x="0" y="30"/>
                </a:cxn>
                <a:cxn ang="0">
                  <a:pos x="30" y="60"/>
                </a:cxn>
                <a:cxn ang="0">
                  <a:pos x="30" y="54"/>
                </a:cxn>
                <a:cxn ang="0">
                  <a:pos x="6" y="30"/>
                </a:cxn>
                <a:cxn ang="0">
                  <a:pos x="30" y="5"/>
                </a:cxn>
                <a:cxn ang="0">
                  <a:pos x="55" y="30"/>
                </a:cxn>
                <a:cxn ang="0">
                  <a:pos x="30" y="54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60" y="30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30" y="60"/>
                  </a:lnTo>
                  <a:close/>
                  <a:moveTo>
                    <a:pt x="30" y="54"/>
                  </a:moveTo>
                  <a:lnTo>
                    <a:pt x="6" y="30"/>
                  </a:lnTo>
                  <a:lnTo>
                    <a:pt x="30" y="5"/>
                  </a:lnTo>
                  <a:lnTo>
                    <a:pt x="55" y="30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2243" y="2396"/>
              <a:ext cx="18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" y="16"/>
                </a:cxn>
                <a:cxn ang="0">
                  <a:pos x="18" y="0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lnTo>
                    <a:pt x="9" y="16"/>
                  </a:lnTo>
                  <a:lnTo>
                    <a:pt x="18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2566" y="2583"/>
              <a:ext cx="19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" y="16"/>
                </a:cxn>
                <a:cxn ang="0">
                  <a:pos x="19" y="0"/>
                </a:cxn>
              </a:cxnLst>
              <a:rect l="0" t="0" r="r" b="b"/>
              <a:pathLst>
                <a:path w="19" h="32">
                  <a:moveTo>
                    <a:pt x="0" y="32"/>
                  </a:moveTo>
                  <a:lnTo>
                    <a:pt x="9" y="16"/>
                  </a:lnTo>
                  <a:lnTo>
                    <a:pt x="19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2889" y="2769"/>
              <a:ext cx="19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17"/>
                </a:cxn>
                <a:cxn ang="0">
                  <a:pos x="19" y="0"/>
                </a:cxn>
              </a:cxnLst>
              <a:rect l="0" t="0" r="r" b="b"/>
              <a:pathLst>
                <a:path w="19" h="33">
                  <a:moveTo>
                    <a:pt x="0" y="33"/>
                  </a:moveTo>
                  <a:lnTo>
                    <a:pt x="9" y="17"/>
                  </a:lnTo>
                  <a:lnTo>
                    <a:pt x="19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1882" y="1868"/>
              <a:ext cx="37" cy="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1882" y="1495"/>
              <a:ext cx="37" cy="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1882" y="1122"/>
              <a:ext cx="37" cy="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9" y="0"/>
                </a:cxn>
                <a:cxn ang="0">
                  <a:pos x="0" y="0"/>
                </a:cxn>
              </a:cxnLst>
              <a:rect l="0" t="0" r="r" b="b"/>
              <a:pathLst>
                <a:path w="37">
                  <a:moveTo>
                    <a:pt x="37" y="0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1577" y="2396"/>
              <a:ext cx="19" cy="32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0" y="16"/>
                </a:cxn>
                <a:cxn ang="0">
                  <a:pos x="0" y="0"/>
                </a:cxn>
              </a:cxnLst>
              <a:rect l="0" t="0" r="r" b="b"/>
              <a:pathLst>
                <a:path w="19" h="32">
                  <a:moveTo>
                    <a:pt x="19" y="32"/>
                  </a:move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1254" y="2583"/>
              <a:ext cx="19" cy="32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9" y="16"/>
                </a:cxn>
                <a:cxn ang="0">
                  <a:pos x="0" y="0"/>
                </a:cxn>
              </a:cxnLst>
              <a:rect l="0" t="0" r="r" b="b"/>
              <a:pathLst>
                <a:path w="19" h="32">
                  <a:moveTo>
                    <a:pt x="19" y="32"/>
                  </a:moveTo>
                  <a:lnTo>
                    <a:pt x="9" y="16"/>
                  </a:lnTo>
                  <a:lnTo>
                    <a:pt x="0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931" y="2769"/>
              <a:ext cx="19" cy="33"/>
            </a:xfrm>
            <a:custGeom>
              <a:avLst/>
              <a:gdLst/>
              <a:ahLst/>
              <a:cxnLst>
                <a:cxn ang="0">
                  <a:pos x="19" y="33"/>
                </a:cxn>
                <a:cxn ang="0">
                  <a:pos x="9" y="17"/>
                </a:cxn>
                <a:cxn ang="0">
                  <a:pos x="0" y="0"/>
                </a:cxn>
              </a:cxnLst>
              <a:rect l="0" t="0" r="r" b="b"/>
              <a:pathLst>
                <a:path w="19" h="33">
                  <a:moveTo>
                    <a:pt x="19" y="33"/>
                  </a:moveTo>
                  <a:lnTo>
                    <a:pt x="9" y="17"/>
                  </a:lnTo>
                  <a:lnTo>
                    <a:pt x="0" y="0"/>
                  </a:lnTo>
                </a:path>
              </a:pathLst>
            </a:custGeom>
            <a:noFill/>
            <a:ln w="1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1984" y="3222"/>
              <a:ext cx="11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2030" y="3222"/>
              <a:ext cx="14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2107" y="3222"/>
              <a:ext cx="11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2681" y="1454"/>
              <a:ext cx="11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2727" y="1454"/>
              <a:ext cx="14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2804" y="1454"/>
              <a:ext cx="11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974" y="1446"/>
              <a:ext cx="11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1020" y="1446"/>
              <a:ext cx="14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1097" y="1446"/>
              <a:ext cx="11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4" name="AutoShape 14"/>
          <p:cNvSpPr>
            <a:spLocks noChangeArrowheads="1"/>
          </p:cNvSpPr>
          <p:nvPr/>
        </p:nvSpPr>
        <p:spPr bwMode="auto">
          <a:xfrm>
            <a:off x="2928926" y="3429000"/>
            <a:ext cx="214315" cy="214315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500034" y="5699485"/>
            <a:ext cx="8001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00CC00"/>
                </a:solidFill>
              </a:rPr>
              <a:t>A.Golutvin</a:t>
            </a:r>
            <a:r>
              <a:rPr lang="en-US" sz="2000" i="1" dirty="0" smtClean="0">
                <a:solidFill>
                  <a:srgbClr val="00CC00"/>
                </a:solidFill>
              </a:rPr>
              <a:t>, </a:t>
            </a:r>
            <a:r>
              <a:rPr lang="en-US" sz="2000" i="1" dirty="0" err="1" smtClean="0">
                <a:solidFill>
                  <a:srgbClr val="00CC00"/>
                </a:solidFill>
              </a:rPr>
              <a:t>V.Sh</a:t>
            </a:r>
            <a:r>
              <a:rPr lang="en-US" sz="2000" i="1" dirty="0" smtClean="0">
                <a:solidFill>
                  <a:srgbClr val="00CC00"/>
                </a:solidFill>
              </a:rPr>
              <a:t>.; </a:t>
            </a:r>
          </a:p>
          <a:p>
            <a:r>
              <a:rPr lang="en-US" sz="2000" i="1" dirty="0" smtClean="0">
                <a:solidFill>
                  <a:srgbClr val="00CC00"/>
                </a:solidFill>
              </a:rPr>
              <a:t>“Complementary strategy of New Physics searches in B-sector” </a:t>
            </a:r>
            <a:endParaRPr lang="en-US" sz="2000" i="1" dirty="0" smtClean="0">
              <a:solidFill>
                <a:srgbClr val="00CC00"/>
              </a:solidFill>
            </a:endParaRPr>
          </a:p>
          <a:p>
            <a:r>
              <a:rPr lang="en-US" sz="2000" i="1" dirty="0" err="1" smtClean="0">
                <a:solidFill>
                  <a:srgbClr val="00CC00"/>
                </a:solidFill>
              </a:rPr>
              <a:t>hep</a:t>
            </a:r>
            <a:r>
              <a:rPr lang="en-US" sz="2000" i="1" dirty="0" smtClean="0">
                <a:solidFill>
                  <a:srgbClr val="00CC00"/>
                </a:solidFill>
              </a:rPr>
              <a:t>-ph/0609175 </a:t>
            </a:r>
            <a:endParaRPr lang="en-US" sz="2000" i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592138" y="444500"/>
            <a:ext cx="5142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The main message for  the lattice: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28596" y="1142984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It is very important to compute </a:t>
            </a:r>
            <a:r>
              <a:rPr lang="en-US" sz="2400" b="1" dirty="0">
                <a:solidFill>
                  <a:srgbClr val="FF0000"/>
                </a:solidFill>
              </a:rPr>
              <a:t>all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relevant </a:t>
            </a:r>
            <a:r>
              <a:rPr lang="en-US" sz="2400" dirty="0" err="1" smtClean="0">
                <a:solidFill>
                  <a:srgbClr val="0000FF"/>
                </a:solidFill>
              </a:rPr>
              <a:t>hadron</a:t>
            </a:r>
            <a:r>
              <a:rPr lang="en-US" sz="2400" dirty="0" smtClean="0">
                <a:solidFill>
                  <a:srgbClr val="0000FF"/>
                </a:solidFill>
              </a:rPr>
              <a:t> inputs 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simultaneously</a:t>
            </a:r>
            <a:r>
              <a:rPr lang="en-US" sz="2400" dirty="0">
                <a:solidFill>
                  <a:srgbClr val="0000FF"/>
                </a:solidFill>
              </a:rPr>
              <a:t>, using the same machine, </a:t>
            </a:r>
            <a:r>
              <a:rPr lang="en-US" sz="2400" dirty="0" smtClean="0">
                <a:solidFill>
                  <a:srgbClr val="0000FF"/>
                </a:solidFill>
              </a:rPr>
              <a:t>algorithms</a:t>
            </a:r>
            <a:r>
              <a:rPr lang="en-US" sz="2400" dirty="0">
                <a:solidFill>
                  <a:srgbClr val="0000FF"/>
                </a:solidFill>
              </a:rPr>
              <a:t>, dynamical quarks </a:t>
            </a:r>
            <a:r>
              <a:rPr lang="en-US" sz="2400" dirty="0" smtClean="0">
                <a:solidFill>
                  <a:srgbClr val="0000FF"/>
                </a:solidFill>
              </a:rPr>
              <a:t>etc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in order to achieve a reduction of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(at least some part of) the errors</a:t>
            </a:r>
            <a:endParaRPr lang="ru-RU" sz="2400" dirty="0" smtClean="0">
              <a:solidFill>
                <a:srgbClr val="0000FF"/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592138" y="2965450"/>
            <a:ext cx="3680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           B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→</a:t>
            </a:r>
            <a:r>
              <a:rPr lang="el-GR" sz="2400" dirty="0" smtClean="0">
                <a:solidFill>
                  <a:srgbClr val="FF0000"/>
                </a:solidFill>
                <a:cs typeface="Arial" charset="0"/>
              </a:rPr>
              <a:t>π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l </a:t>
            </a:r>
            <a:r>
              <a:rPr lang="el-GR" sz="2400" dirty="0" smtClean="0">
                <a:solidFill>
                  <a:srgbClr val="FF0000"/>
                </a:solidFill>
                <a:cs typeface="Arial" charset="0"/>
              </a:rPr>
              <a:t>ν</a:t>
            </a:r>
            <a:endParaRPr lang="el-GR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928926" y="3500438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→K* 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γ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643042" y="4214818"/>
            <a:ext cx="2428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→</a:t>
            </a:r>
            <a:r>
              <a:rPr lang="el-GR" sz="2400" dirty="0" smtClean="0">
                <a:solidFill>
                  <a:srgbClr val="FF0000"/>
                </a:solidFill>
                <a:cs typeface="Arial" charset="0"/>
              </a:rPr>
              <a:t>μμ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f</a:t>
            </a:r>
            <a:r>
              <a:rPr lang="en-US" sz="2400" b="1" baseline="-14000" dirty="0" err="1" smtClean="0">
                <a:solidFill>
                  <a:srgbClr val="FF0000"/>
                </a:solidFill>
                <a:cs typeface="Arial" charset="0"/>
              </a:rPr>
              <a:t>B</a:t>
            </a:r>
            <a:r>
              <a:rPr lang="en-US" sz="2400" b="1" baseline="-14000" dirty="0" smtClean="0">
                <a:solidFill>
                  <a:srgbClr val="FF0000"/>
                </a:solidFill>
                <a:cs typeface="Arial" charset="0"/>
              </a:rPr>
              <a:t>  </a:t>
            </a:r>
            <a:endParaRPr lang="ru-RU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6429388" y="4214818"/>
            <a:ext cx="569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ζ</a:t>
            </a:r>
            <a:r>
              <a:rPr lang="en-US" sz="2800" b="1" baseline="22000" dirty="0">
                <a:solidFill>
                  <a:srgbClr val="FF0000"/>
                </a:solidFill>
              </a:rPr>
              <a:t>(</a:t>
            </a:r>
            <a:r>
              <a:rPr lang="en-US" sz="2800" b="1" baseline="22000" dirty="0" err="1">
                <a:solidFill>
                  <a:srgbClr val="FF0000"/>
                </a:solidFill>
              </a:rPr>
              <a:t>i</a:t>
            </a:r>
            <a:r>
              <a:rPr lang="en-US" sz="2800" b="1" baseline="22000" dirty="0">
                <a:solidFill>
                  <a:srgbClr val="FF0000"/>
                </a:solidFill>
              </a:rPr>
              <a:t>)</a:t>
            </a:r>
            <a:endParaRPr lang="el-GR" sz="2800" b="1" baseline="22000" dirty="0">
              <a:solidFill>
                <a:srgbClr val="FF0000"/>
              </a:solidFill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4789487" y="3071810"/>
            <a:ext cx="782645" cy="285752"/>
          </a:xfrm>
          <a:prstGeom prst="rightArrow">
            <a:avLst>
              <a:gd name="adj1" fmla="val 50000"/>
              <a:gd name="adj2" fmla="val 11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4860924" y="4214818"/>
            <a:ext cx="711208" cy="279408"/>
          </a:xfrm>
          <a:prstGeom prst="rightArrow">
            <a:avLst>
              <a:gd name="adj1" fmla="val 50000"/>
              <a:gd name="adj2" fmla="val 99725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6500826" y="3500438"/>
            <a:ext cx="341329" cy="569917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28596" y="5455523"/>
            <a:ext cx="58392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Error reduction in this case is principally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ifferent from that of in </a:t>
            </a: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SU(3)</a:t>
            </a:r>
            <a:r>
              <a:rPr lang="en-US" sz="2400" dirty="0" smtClean="0">
                <a:solidFill>
                  <a:srgbClr val="0000FF"/>
                </a:solidFill>
              </a:rPr>
              <a:t> ratios like   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27"/>
          <p:cNvGraphicFramePr>
            <a:graphicFrameLocks noChangeAspect="1"/>
          </p:cNvGraphicFramePr>
          <p:nvPr/>
        </p:nvGraphicFramePr>
        <p:xfrm>
          <a:off x="6143636" y="5643578"/>
          <a:ext cx="1792464" cy="928694"/>
        </p:xfrm>
        <a:graphic>
          <a:graphicData uri="http://schemas.openxmlformats.org/presentationml/2006/ole">
            <p:oleObj spid="_x0000_s13314" name="Image" r:id="rId3" imgW="731521" imgH="379429" progId="">
              <p:embed/>
            </p:oleObj>
          </a:graphicData>
        </a:graphic>
      </p:graphicFrame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643042" y="4753285"/>
            <a:ext cx="285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l-GR" sz="24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M</a:t>
            </a:r>
            <a:r>
              <a:rPr lang="en-US" sz="2400" baseline="-25000" dirty="0" smtClean="0">
                <a:solidFill>
                  <a:srgbClr val="FF0000"/>
                </a:solidFill>
                <a:cs typeface="Arial" charset="0"/>
              </a:rPr>
              <a:t>B          </a:t>
            </a:r>
            <a:r>
              <a:rPr lang="en-US" sz="2400" baseline="-25000" dirty="0" smtClean="0">
                <a:solidFill>
                  <a:srgbClr val="FF0000"/>
                </a:solidFill>
                <a:cs typeface="Arial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f</a:t>
            </a:r>
            <a:r>
              <a:rPr lang="en-US" sz="2400" b="1" baseline="-14000" dirty="0" err="1" smtClean="0">
                <a:solidFill>
                  <a:srgbClr val="FF0000"/>
                </a:solidFill>
                <a:cs typeface="Arial" charset="0"/>
              </a:rPr>
              <a:t>B</a:t>
            </a:r>
            <a:r>
              <a:rPr lang="ru-RU" sz="2400" dirty="0" smtClean="0">
                <a:solidFill>
                  <a:srgbClr val="FF0000"/>
                </a:solidFill>
                <a:cs typeface="Arial" charset="0"/>
              </a:rPr>
              <a:t>√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B</a:t>
            </a:r>
            <a:r>
              <a:rPr lang="en-US" sz="2400" b="1" baseline="-14000" dirty="0" smtClean="0">
                <a:solidFill>
                  <a:srgbClr val="FF0000"/>
                </a:solidFill>
                <a:cs typeface="Arial" charset="0"/>
              </a:rPr>
              <a:t>B</a:t>
            </a:r>
            <a:endParaRPr lang="ru-RU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214686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Formfactors</a:t>
            </a:r>
            <a:r>
              <a:rPr lang="en-US" sz="2400" dirty="0" smtClean="0">
                <a:solidFill>
                  <a:srgbClr val="0000FF"/>
                </a:solidFill>
              </a:rPr>
              <a:t> for</a:t>
            </a:r>
            <a:endParaRPr lang="en-US" sz="2400" dirty="0"/>
          </a:p>
        </p:txBody>
      </p:sp>
      <p:sp>
        <p:nvSpPr>
          <p:cNvPr id="16" name="Left Brace 15"/>
          <p:cNvSpPr/>
          <p:nvPr/>
        </p:nvSpPr>
        <p:spPr>
          <a:xfrm>
            <a:off x="2643174" y="3071810"/>
            <a:ext cx="285752" cy="785818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5295" y="2967335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Arial" charset="0"/>
              </a:rPr>
              <a:t>exclusive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charset="0"/>
              </a:rPr>
              <a:t>V</a:t>
            </a:r>
            <a:r>
              <a:rPr lang="en-US" sz="2400" b="1" baseline="-14000" dirty="0" err="1" smtClean="0">
                <a:solidFill>
                  <a:srgbClr val="FF0000"/>
                </a:solidFill>
                <a:cs typeface="Arial" charset="0"/>
              </a:rPr>
              <a:t>ub</a:t>
            </a:r>
            <a:endParaRPr lang="el-GR" sz="240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4214810" y="3571876"/>
            <a:ext cx="357190" cy="1643074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85720" y="841336"/>
            <a:ext cx="89106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Boxes: </a:t>
            </a:r>
          </a:p>
          <a:p>
            <a:r>
              <a:rPr lang="en-US" sz="2400" i="1" dirty="0">
                <a:solidFill>
                  <a:schemeClr val="accent2"/>
                </a:solidFill>
                <a:sym typeface="Symbol" pitchFamily="18" charset="2"/>
              </a:rPr>
              <a:t>  </a:t>
            </a:r>
            <a:r>
              <a:rPr lang="en-US" sz="2400" i="1" dirty="0">
                <a:sym typeface="Symbol" pitchFamily="18" charset="2"/>
              </a:rPr>
              <a:t>- 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 </a:t>
            </a:r>
            <a:r>
              <a:rPr lang="en-US" sz="2400" dirty="0" err="1">
                <a:solidFill>
                  <a:srgbClr val="0000FF"/>
                </a:solidFill>
                <a:sym typeface="Symbol" pitchFamily="18" charset="2"/>
              </a:rPr>
              <a:t>vs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Symbol" pitchFamily="18" charset="2"/>
              </a:rPr>
              <a:t>Rb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 is limited by theory (</a:t>
            </a:r>
            <a:r>
              <a:rPr lang="el-GR" sz="24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δ</a:t>
            </a:r>
            <a:r>
              <a:rPr lang="en-US" sz="2400" dirty="0" err="1">
                <a:solidFill>
                  <a:srgbClr val="FF0000"/>
                </a:solidFill>
                <a:sym typeface="Symbol" pitchFamily="18" charset="2"/>
              </a:rPr>
              <a:t>Rb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~10% </a:t>
            </a:r>
            <a:r>
              <a:rPr lang="en-US" sz="2400" dirty="0">
                <a:sym typeface="Symbol" pitchFamily="18" charset="2"/>
              </a:rPr>
              <a:t>)</a:t>
            </a:r>
            <a:r>
              <a:rPr lang="en-US" sz="2400" i="1" dirty="0">
                <a:sym typeface="Symbol" pitchFamily="18" charset="2"/>
              </a:rPr>
              <a:t> </a:t>
            </a:r>
            <a:r>
              <a:rPr lang="en-US" sz="2400" i="1" dirty="0">
                <a:solidFill>
                  <a:srgbClr val="990099"/>
                </a:solidFill>
                <a:sym typeface="Symbol" pitchFamily="18" charset="2"/>
              </a:rPr>
              <a:t>(d-box)</a:t>
            </a:r>
          </a:p>
          <a:p>
            <a:r>
              <a:rPr lang="en-US" sz="2400" i="1" dirty="0">
                <a:sym typeface="Symbol" pitchFamily="18" charset="2"/>
              </a:rPr>
              <a:t>  - 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</a:t>
            </a:r>
            <a:r>
              <a:rPr lang="en-US" sz="2400" dirty="0">
                <a:sym typeface="Symbol" pitchFamily="18" charset="2"/>
              </a:rPr>
              <a:t>  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is not yet measured</a:t>
            </a:r>
            <a:r>
              <a:rPr lang="en-US" sz="2400" i="1" dirty="0">
                <a:sym typeface="Symbol" pitchFamily="18" charset="2"/>
              </a:rPr>
              <a:t> </a:t>
            </a:r>
            <a:r>
              <a:rPr lang="en-US" sz="2400" i="1" dirty="0">
                <a:solidFill>
                  <a:srgbClr val="990099"/>
                </a:solidFill>
                <a:sym typeface="Symbol" pitchFamily="18" charset="2"/>
              </a:rPr>
              <a:t>(s-box)</a:t>
            </a:r>
            <a:r>
              <a:rPr lang="en-US" sz="2400" i="1" dirty="0">
                <a:sym typeface="Symbol" pitchFamily="18" charset="2"/>
              </a:rPr>
              <a:t> </a:t>
            </a:r>
          </a:p>
          <a:p>
            <a:endParaRPr lang="en-US" sz="2400" b="1" i="1" dirty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Penguins:</a:t>
            </a:r>
          </a:p>
          <a:p>
            <a:r>
              <a:rPr lang="en-US" sz="2400" b="1" i="1" dirty="0">
                <a:sym typeface="Symbol" pitchFamily="18" charset="2"/>
              </a:rPr>
              <a:t>        </a:t>
            </a:r>
            <a:r>
              <a:rPr lang="en-US" sz="2400" i="1" dirty="0">
                <a:sym typeface="Symbol" pitchFamily="18" charset="2"/>
              </a:rPr>
              <a:t>- </a:t>
            </a:r>
            <a:r>
              <a:rPr lang="en-US" sz="2400" dirty="0">
                <a:sym typeface="Symbol" pitchFamily="18" charset="2"/>
              </a:rPr>
              <a:t>((NP))  ~ 30°</a:t>
            </a:r>
            <a:r>
              <a:rPr lang="en-US" sz="2400" i="1" dirty="0">
                <a:sym typeface="Symbol" pitchFamily="18" charset="2"/>
              </a:rPr>
              <a:t>                         </a:t>
            </a:r>
            <a:r>
              <a:rPr lang="en-US" sz="2400" i="1" dirty="0">
                <a:solidFill>
                  <a:srgbClr val="990099"/>
                </a:solidFill>
                <a:sym typeface="Symbol" pitchFamily="18" charset="2"/>
              </a:rPr>
              <a:t>(d-penguin)</a:t>
            </a:r>
          </a:p>
          <a:p>
            <a:r>
              <a:rPr lang="en-US" sz="2400" i="1" dirty="0">
                <a:sym typeface="Symbol" pitchFamily="18" charset="2"/>
              </a:rPr>
              <a:t>        </a:t>
            </a:r>
            <a:r>
              <a:rPr lang="en-US" sz="2400" dirty="0">
                <a:sym typeface="Symbol" pitchFamily="18" charset="2"/>
              </a:rPr>
              <a:t>- (</a:t>
            </a:r>
            <a:r>
              <a:rPr lang="en-US" sz="2400" b="1" dirty="0">
                <a:sym typeface="Symbol" pitchFamily="18" charset="2"/>
              </a:rPr>
              <a:t></a:t>
            </a:r>
            <a:r>
              <a:rPr lang="en-US" sz="2400" dirty="0">
                <a:sym typeface="Symbol" pitchFamily="18" charset="2"/>
              </a:rPr>
              <a:t>(NP)) ~8° </a:t>
            </a:r>
            <a:r>
              <a:rPr lang="en-US" sz="24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(a </a:t>
            </a:r>
            <a:r>
              <a:rPr lang="en-US" sz="24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hint !)</a:t>
            </a:r>
            <a:r>
              <a:rPr lang="en-US" sz="2400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400" i="1" dirty="0" smtClean="0">
                <a:solidFill>
                  <a:srgbClr val="FF33CC"/>
                </a:solidFill>
                <a:sym typeface="Symbol" pitchFamily="18" charset="2"/>
              </a:rPr>
              <a:t>             </a:t>
            </a:r>
            <a:r>
              <a:rPr lang="en-US" sz="2400" i="1" dirty="0">
                <a:solidFill>
                  <a:srgbClr val="990099"/>
                </a:solidFill>
                <a:sym typeface="Symbol" pitchFamily="18" charset="2"/>
              </a:rPr>
              <a:t>(s-penguin)</a:t>
            </a:r>
          </a:p>
          <a:p>
            <a:r>
              <a:rPr lang="en-US" sz="2400" i="1" dirty="0">
                <a:sym typeface="Symbol" pitchFamily="18" charset="2"/>
              </a:rPr>
              <a:t>        </a:t>
            </a:r>
            <a:r>
              <a:rPr lang="en-US" sz="2400" dirty="0">
                <a:sym typeface="Symbol" pitchFamily="18" charset="2"/>
              </a:rPr>
              <a:t>- ((NP))  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not measured</a:t>
            </a:r>
            <a:r>
              <a:rPr lang="en-US" sz="2400" i="1" dirty="0">
                <a:sym typeface="Symbol" pitchFamily="18" charset="2"/>
              </a:rPr>
              <a:t>           </a:t>
            </a:r>
            <a:r>
              <a:rPr lang="en-US" sz="2400" i="1" dirty="0">
                <a:solidFill>
                  <a:srgbClr val="990099"/>
                </a:solidFill>
                <a:sym typeface="Symbol" pitchFamily="18" charset="2"/>
              </a:rPr>
              <a:t>(s-penguin)</a:t>
            </a: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i="1" dirty="0">
                <a:sym typeface="Symbol" pitchFamily="18" charset="2"/>
              </a:rPr>
              <a:t>(NP) </a:t>
            </a:r>
            <a:r>
              <a:rPr lang="en-US" sz="2400" i="1" dirty="0">
                <a:solidFill>
                  <a:srgbClr val="0000FF"/>
                </a:solidFill>
                <a:sym typeface="Symbol" pitchFamily="18" charset="2"/>
              </a:rPr>
              <a:t>measured in </a:t>
            </a:r>
            <a:r>
              <a:rPr lang="en-US" sz="2400" i="1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400" i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400" i="1" dirty="0">
                <a:solidFill>
                  <a:srgbClr val="FF0000"/>
                </a:solidFill>
                <a:sym typeface="Symbol" pitchFamily="18" charset="2"/>
              </a:rPr>
              <a:t> </a:t>
            </a:r>
            <a:r>
              <a:rPr lang="en-US" sz="2400" i="1" dirty="0">
                <a:solidFill>
                  <a:srgbClr val="0000FF"/>
                </a:solidFill>
                <a:sym typeface="Symbol" pitchFamily="18" charset="2"/>
              </a:rPr>
              <a:t>and </a:t>
            </a:r>
            <a:r>
              <a:rPr lang="en-US" sz="2400" i="1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400" i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400" i="1" dirty="0">
                <a:solidFill>
                  <a:srgbClr val="FF0000"/>
                </a:solidFill>
                <a:sym typeface="Symbol" pitchFamily="18" charset="2"/>
              </a:rPr>
              <a:t>  </a:t>
            </a:r>
            <a:r>
              <a:rPr lang="en-US" sz="2400" i="1" dirty="0">
                <a:solidFill>
                  <a:srgbClr val="0000FF"/>
                </a:solidFill>
                <a:sym typeface="Symbol" pitchFamily="18" charset="2"/>
              </a:rPr>
              <a:t>decays may differ depending on penguin contribution to </a:t>
            </a:r>
            <a:r>
              <a:rPr lang="en-US" sz="2400" i="1" dirty="0">
                <a:solidFill>
                  <a:srgbClr val="FF0000"/>
                </a:solidFill>
                <a:sym typeface="Symbol" pitchFamily="18" charset="2"/>
              </a:rPr>
              <a:t></a:t>
            </a:r>
            <a:r>
              <a:rPr lang="en-US" sz="2400" i="1" dirty="0">
                <a:solidFill>
                  <a:srgbClr val="0000FF"/>
                </a:solidFill>
                <a:sym typeface="Symbol" pitchFamily="18" charset="2"/>
              </a:rPr>
              <a:t> and </a:t>
            </a:r>
            <a:r>
              <a:rPr lang="en-US" sz="2400" i="1" dirty="0">
                <a:solidFill>
                  <a:srgbClr val="FF0000"/>
                </a:solidFill>
                <a:sym typeface="Symbol" pitchFamily="18" charset="2"/>
              </a:rPr>
              <a:t></a:t>
            </a:r>
            <a:r>
              <a:rPr lang="en-US" sz="2400" i="1" dirty="0">
                <a:solidFill>
                  <a:srgbClr val="0000FF"/>
                </a:solidFill>
                <a:sym typeface="Symbol" pitchFamily="18" charset="2"/>
              </a:rPr>
              <a:t> final states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35013" y="285728"/>
            <a:ext cx="5162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CC0000"/>
                </a:solidFill>
              </a:rPr>
              <a:t>A comment on angles determination</a:t>
            </a: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5752" y="5056178"/>
            <a:ext cx="8429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(NP) = (B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ym typeface="Symbol" pitchFamily="18" charset="2"/>
              </a:rPr>
              <a:t> K</a:t>
            </a:r>
            <a:r>
              <a:rPr lang="en-US" sz="2000" b="1" baseline="-14000" dirty="0">
                <a:sym typeface="Symbol" pitchFamily="18" charset="2"/>
              </a:rPr>
              <a:t>s</a:t>
            </a:r>
            <a:r>
              <a:rPr lang="en-US" sz="2000" dirty="0">
                <a:sym typeface="Symbol" pitchFamily="18" charset="2"/>
              </a:rPr>
              <a:t>) - (B</a:t>
            </a:r>
            <a:r>
              <a:rPr lang="en-US" sz="2000" dirty="0">
                <a:sym typeface="Wingdings" pitchFamily="2" charset="2"/>
              </a:rPr>
              <a:t>J/</a:t>
            </a:r>
            <a:r>
              <a:rPr lang="en-US" sz="2000" dirty="0">
                <a:sym typeface="Symbol" pitchFamily="18" charset="2"/>
              </a:rPr>
              <a:t> K</a:t>
            </a:r>
            <a:r>
              <a:rPr lang="en-US" sz="2000" b="1" baseline="-14000" dirty="0">
                <a:sym typeface="Symbol" pitchFamily="18" charset="2"/>
              </a:rPr>
              <a:t>s</a:t>
            </a:r>
            <a:r>
              <a:rPr lang="en-US" sz="2000" dirty="0" smtClean="0">
                <a:sym typeface="Symbol" pitchFamily="18" charset="2"/>
              </a:rPr>
              <a:t>)         </a:t>
            </a:r>
            <a:r>
              <a:rPr lang="en-US" sz="2000" dirty="0">
                <a:sym typeface="Symbol" pitchFamily="18" charset="2"/>
              </a:rPr>
              <a:t>(NP) = (B</a:t>
            </a:r>
            <a:r>
              <a:rPr lang="en-US" sz="2000" b="1" baseline="-14000" dirty="0">
                <a:sym typeface="Symbol" pitchFamily="18" charset="2"/>
              </a:rPr>
              <a:t>s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ym typeface="Symbol" pitchFamily="18" charset="2"/>
              </a:rPr>
              <a:t>) </a:t>
            </a:r>
            <a:r>
              <a:rPr lang="en-US" sz="2000" dirty="0" smtClean="0">
                <a:sym typeface="Symbol" pitchFamily="18" charset="2"/>
              </a:rPr>
              <a:t>-(</a:t>
            </a:r>
            <a:r>
              <a:rPr lang="en-US" sz="2000" dirty="0" err="1">
                <a:sym typeface="Symbol" pitchFamily="18" charset="2"/>
              </a:rPr>
              <a:t>B</a:t>
            </a:r>
            <a:r>
              <a:rPr lang="en-US" sz="2000" b="1" baseline="-14000" dirty="0" err="1">
                <a:sym typeface="Symbol" pitchFamily="18" charset="2"/>
              </a:rPr>
              <a:t>s</a:t>
            </a:r>
            <a:r>
              <a:rPr lang="en-US" sz="2000" dirty="0" err="1">
                <a:sym typeface="Wingdings" pitchFamily="2" charset="2"/>
              </a:rPr>
              <a:t>J</a:t>
            </a:r>
            <a:r>
              <a:rPr lang="en-US" sz="2000" dirty="0">
                <a:sym typeface="Wingdings" pitchFamily="2" charset="2"/>
              </a:rPr>
              <a:t>/</a:t>
            </a:r>
            <a:r>
              <a:rPr lang="en-US" sz="2000" dirty="0">
                <a:sym typeface="Symbol" pitchFamily="18" charset="2"/>
              </a:rPr>
              <a:t>) </a:t>
            </a:r>
            <a:r>
              <a:rPr lang="en-US" sz="2000" dirty="0" smtClean="0">
                <a:sym typeface="Symbol" pitchFamily="18" charset="2"/>
              </a:rPr>
              <a:t>  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699120"/>
            <a:ext cx="3959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0000FF"/>
                </a:solidFill>
              </a:rPr>
              <a:t>MFV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(NP)  = 0 ;  (NP) =0 </a:t>
            </a:r>
            <a:endParaRPr lang="ru-RU" sz="2000" dirty="0"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90" y="6127748"/>
            <a:ext cx="5000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00CC00"/>
                </a:solidFill>
              </a:rPr>
              <a:t>NMFV</a:t>
            </a:r>
            <a:r>
              <a:rPr lang="en-US" sz="2000" dirty="0" smtClean="0"/>
              <a:t> in general  </a:t>
            </a:r>
            <a:r>
              <a:rPr lang="en-US" sz="2000" dirty="0" smtClean="0">
                <a:sym typeface="Symbol" pitchFamily="18" charset="2"/>
              </a:rPr>
              <a:t>(NP), (NP) </a:t>
            </a:r>
            <a:r>
              <a:rPr lang="en-US" sz="2000" dirty="0" smtClean="0">
                <a:cs typeface="Arial" charset="0"/>
                <a:sym typeface="Symbol" pitchFamily="18" charset="2"/>
              </a:rPr>
              <a:t>≠ 0</a:t>
            </a:r>
            <a:endParaRPr lang="ru-RU" sz="2000" dirty="0"/>
          </a:p>
        </p:txBody>
      </p:sp>
      <p:sp>
        <p:nvSpPr>
          <p:cNvPr id="7" name="Rectangle 6"/>
          <p:cNvSpPr/>
          <p:nvPr/>
        </p:nvSpPr>
        <p:spPr>
          <a:xfrm>
            <a:off x="5286380" y="5699120"/>
            <a:ext cx="2946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What can be said about 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[(NP)  - (NP)] ? </a:t>
            </a:r>
            <a:endParaRPr lang="ru-RU" sz="2000" dirty="0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91" y="285728"/>
            <a:ext cx="88582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Of much interest </a:t>
            </a:r>
            <a:r>
              <a:rPr lang="en-US" sz="2400" dirty="0" smtClean="0">
                <a:solidFill>
                  <a:srgbClr val="0000FF"/>
                </a:solidFill>
              </a:rPr>
              <a:t>in NMFV </a:t>
            </a:r>
            <a:r>
              <a:rPr lang="en-US" sz="2400" dirty="0" smtClean="0">
                <a:solidFill>
                  <a:srgbClr val="0000FF"/>
                </a:solidFill>
              </a:rPr>
              <a:t>framework </a:t>
            </a:r>
            <a:r>
              <a:rPr lang="en-US" sz="2400" dirty="0" smtClean="0">
                <a:solidFill>
                  <a:srgbClr val="0000FF"/>
                </a:solidFill>
              </a:rPr>
              <a:t>are </a:t>
            </a:r>
            <a:r>
              <a:rPr lang="en-US" sz="2400" dirty="0">
                <a:solidFill>
                  <a:srgbClr val="0000FF"/>
                </a:solidFill>
              </a:rPr>
              <a:t>the </a:t>
            </a:r>
            <a:r>
              <a:rPr lang="en-US" sz="2400" dirty="0" smtClean="0">
                <a:solidFill>
                  <a:srgbClr val="0000FF"/>
                </a:solidFill>
              </a:rPr>
              <a:t>exclusive modes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which </a:t>
            </a:r>
            <a:r>
              <a:rPr lang="en-US" sz="2400" dirty="0" smtClean="0">
                <a:solidFill>
                  <a:srgbClr val="0000FF"/>
                </a:solidFill>
              </a:rPr>
              <a:t>probe </a:t>
            </a:r>
            <a:r>
              <a:rPr lang="en-US" sz="2400" dirty="0" smtClean="0">
                <a:solidFill>
                  <a:srgbClr val="0000FF"/>
                </a:solidFill>
              </a:rPr>
              <a:t>NP 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F =1 </a:t>
            </a:r>
            <a:r>
              <a:rPr lang="en-US" sz="2400" dirty="0" err="1">
                <a:solidFill>
                  <a:srgbClr val="0000FF"/>
                </a:solidFill>
              </a:rPr>
              <a:t>chirality</a:t>
            </a:r>
            <a:r>
              <a:rPr lang="en-US" sz="2400" dirty="0">
                <a:solidFill>
                  <a:srgbClr val="0000FF"/>
                </a:solidFill>
              </a:rPr>
              <a:t> flipping operators, </a:t>
            </a:r>
            <a:r>
              <a:rPr lang="en-US" sz="2400" dirty="0" smtClean="0">
                <a:solidFill>
                  <a:srgbClr val="0000FF"/>
                </a:solidFill>
              </a:rPr>
              <a:t>such </a:t>
            </a:r>
            <a:r>
              <a:rPr lang="en-US" sz="2400" dirty="0">
                <a:solidFill>
                  <a:srgbClr val="0000FF"/>
                </a:solidFill>
              </a:rPr>
              <a:t>as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2238390" y="1142984"/>
          <a:ext cx="4548188" cy="1119188"/>
        </p:xfrm>
        <a:graphic>
          <a:graphicData uri="http://schemas.openxmlformats.org/presentationml/2006/ole">
            <p:oleObj spid="_x0000_s14338" name="Формула" r:id="rId3" imgW="1752480" imgH="431640" progId="Equation.3">
              <p:embed/>
            </p:oleObj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8312" y="2285992"/>
            <a:ext cx="8675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best way to disentangle the effects of </a:t>
            </a:r>
            <a:r>
              <a:rPr lang="en-US" sz="2400" dirty="0" smtClean="0">
                <a:solidFill>
                  <a:srgbClr val="0000FF"/>
                </a:solidFill>
              </a:rPr>
              <a:t>such operators </a:t>
            </a:r>
            <a:r>
              <a:rPr lang="en-US" sz="2400" dirty="0">
                <a:solidFill>
                  <a:srgbClr val="0000FF"/>
                </a:solidFill>
              </a:rPr>
              <a:t>seems to be the photon polarization </a:t>
            </a:r>
            <a:r>
              <a:rPr lang="en-US" sz="2400" dirty="0" smtClean="0">
                <a:solidFill>
                  <a:srgbClr val="0000FF"/>
                </a:solidFill>
              </a:rPr>
              <a:t>studies </a:t>
            </a:r>
            <a:r>
              <a:rPr lang="en-US" sz="2400" dirty="0">
                <a:solidFill>
                  <a:srgbClr val="0000FF"/>
                </a:solidFill>
              </a:rPr>
              <a:t>in </a:t>
            </a:r>
            <a:r>
              <a:rPr lang="en-US" sz="2400" dirty="0" smtClean="0">
                <a:solidFill>
                  <a:srgbClr val="0000FF"/>
                </a:solidFill>
              </a:rPr>
              <a:t>exclusive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 </a:t>
            </a:r>
            <a:r>
              <a:rPr lang="el-GR" sz="2400" dirty="0">
                <a:solidFill>
                  <a:srgbClr val="FF0000"/>
                </a:solidFill>
              </a:rPr>
              <a:t>→</a:t>
            </a:r>
            <a:r>
              <a:rPr lang="en-US" sz="2400" dirty="0">
                <a:solidFill>
                  <a:srgbClr val="FF0000"/>
                </a:solidFill>
              </a:rPr>
              <a:t> Y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γ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decays</a:t>
            </a:r>
          </a:p>
          <a:p>
            <a:endParaRPr lang="el-GR" sz="2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32105" y="3008311"/>
            <a:ext cx="49117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CC00"/>
                </a:solidFill>
              </a:rPr>
              <a:t>(</a:t>
            </a:r>
            <a:r>
              <a:rPr lang="en-US" sz="2400" i="1" dirty="0" err="1">
                <a:solidFill>
                  <a:srgbClr val="00CC00"/>
                </a:solidFill>
              </a:rPr>
              <a:t>D.Atwood</a:t>
            </a:r>
            <a:r>
              <a:rPr lang="en-US" sz="2400" i="1" dirty="0">
                <a:solidFill>
                  <a:srgbClr val="00CC00"/>
                </a:solidFill>
              </a:rPr>
              <a:t>, </a:t>
            </a:r>
            <a:r>
              <a:rPr lang="en-US" sz="2400" i="1" dirty="0" err="1">
                <a:solidFill>
                  <a:srgbClr val="00CC00"/>
                </a:solidFill>
              </a:rPr>
              <a:t>M.Gronau</a:t>
            </a:r>
            <a:r>
              <a:rPr lang="en-US" sz="2400" i="1" dirty="0">
                <a:solidFill>
                  <a:srgbClr val="00CC00"/>
                </a:solidFill>
              </a:rPr>
              <a:t>, </a:t>
            </a:r>
            <a:r>
              <a:rPr lang="en-US" sz="2400" i="1" dirty="0" err="1">
                <a:solidFill>
                  <a:srgbClr val="00CC00"/>
                </a:solidFill>
              </a:rPr>
              <a:t>A.Soni</a:t>
            </a:r>
            <a:r>
              <a:rPr lang="en-US" sz="2400" i="1" dirty="0">
                <a:solidFill>
                  <a:srgbClr val="00CC00"/>
                </a:solidFill>
              </a:rPr>
              <a:t>, ’97)</a:t>
            </a:r>
            <a:endParaRPr lang="ru-RU" sz="2400" i="1" dirty="0">
              <a:solidFill>
                <a:srgbClr val="00CC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5556609"/>
            <a:ext cx="8283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truly remarkable feature of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penguins is a </a:t>
            </a:r>
            <a:r>
              <a:rPr lang="en-US" sz="2000" dirty="0" smtClean="0"/>
              <a:t>fact that the photon </a:t>
            </a:r>
          </a:p>
          <a:p>
            <a:r>
              <a:rPr lang="en-US" sz="2000" dirty="0" smtClean="0"/>
              <a:t>plays </a:t>
            </a:r>
            <a:r>
              <a:rPr lang="en-US" sz="2000" dirty="0" smtClean="0"/>
              <a:t>a role of effective vertex Lorentz structure </a:t>
            </a:r>
            <a:r>
              <a:rPr lang="en-US" sz="2000" dirty="0" smtClean="0"/>
              <a:t>probe</a:t>
            </a:r>
            <a:r>
              <a:rPr lang="en-US" sz="2000" dirty="0" smtClean="0"/>
              <a:t>, insensitive to </a:t>
            </a:r>
            <a:endParaRPr lang="en-US" sz="2000" dirty="0" smtClean="0"/>
          </a:p>
          <a:p>
            <a:r>
              <a:rPr lang="en-US" sz="2000" dirty="0" smtClean="0"/>
              <a:t>details </a:t>
            </a:r>
            <a:r>
              <a:rPr lang="en-US" sz="2000" dirty="0" smtClean="0"/>
              <a:t>of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dynamics.</a:t>
            </a:r>
            <a:endParaRPr lang="en-US" sz="20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8596" y="3500438"/>
            <a:ext cx="84248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 err="1">
                <a:solidFill>
                  <a:srgbClr val="33CC33"/>
                </a:solidFill>
              </a:rPr>
              <a:t>M.Gronau,Y.Grossman,D.Pirjol,A.Ryd</a:t>
            </a:r>
            <a:r>
              <a:rPr lang="en-US" sz="2000" i="1" dirty="0">
                <a:solidFill>
                  <a:srgbClr val="33CC33"/>
                </a:solidFill>
              </a:rPr>
              <a:t> </a:t>
            </a:r>
            <a:r>
              <a:rPr lang="en-US" sz="2000" i="1" dirty="0" smtClean="0">
                <a:solidFill>
                  <a:srgbClr val="33CC33"/>
                </a:solidFill>
              </a:rPr>
              <a:t>; </a:t>
            </a:r>
            <a:r>
              <a:rPr lang="en-US" sz="2000" i="1" dirty="0">
                <a:solidFill>
                  <a:srgbClr val="33CC33"/>
                </a:solidFill>
              </a:rPr>
              <a:t>PRL 88, 5, 2002</a:t>
            </a:r>
          </a:p>
          <a:p>
            <a:r>
              <a:rPr lang="en-US" sz="2000" i="1" dirty="0" err="1">
                <a:solidFill>
                  <a:srgbClr val="33CC33"/>
                </a:solidFill>
              </a:rPr>
              <a:t>D.Atwood,T.Gershon,M.Hazumi,A.Soni</a:t>
            </a:r>
            <a:r>
              <a:rPr lang="en-US" sz="2000" i="1" dirty="0">
                <a:solidFill>
                  <a:srgbClr val="33CC33"/>
                </a:solidFill>
              </a:rPr>
              <a:t> </a:t>
            </a:r>
            <a:r>
              <a:rPr lang="en-US" sz="2000" i="1" dirty="0" smtClean="0">
                <a:solidFill>
                  <a:srgbClr val="33CC33"/>
                </a:solidFill>
              </a:rPr>
              <a:t>; </a:t>
            </a:r>
            <a:r>
              <a:rPr lang="en-US" sz="2000" i="1" dirty="0" err="1" smtClean="0">
                <a:solidFill>
                  <a:srgbClr val="33CC33"/>
                </a:solidFill>
              </a:rPr>
              <a:t>hep</a:t>
            </a:r>
            <a:r>
              <a:rPr lang="en-US" sz="2000" i="1" dirty="0" smtClean="0">
                <a:solidFill>
                  <a:srgbClr val="33CC33"/>
                </a:solidFill>
              </a:rPr>
              <a:t>-ph/0701021 </a:t>
            </a:r>
          </a:p>
          <a:p>
            <a:endParaRPr lang="en-US" sz="2000" i="1" dirty="0">
              <a:solidFill>
                <a:srgbClr val="33CC33"/>
              </a:solidFill>
            </a:endParaRPr>
          </a:p>
          <a:p>
            <a:r>
              <a:rPr lang="en-US" sz="2000" i="1" dirty="0" err="1">
                <a:solidFill>
                  <a:srgbClr val="33CC33"/>
                </a:solidFill>
              </a:rPr>
              <a:t>V.Orlovsky</a:t>
            </a:r>
            <a:r>
              <a:rPr lang="en-US" sz="2000" i="1" dirty="0">
                <a:solidFill>
                  <a:srgbClr val="33CC33"/>
                </a:solidFill>
              </a:rPr>
              <a:t>, V. </a:t>
            </a:r>
            <a:r>
              <a:rPr lang="en-US" sz="2000" i="1" dirty="0" smtClean="0">
                <a:solidFill>
                  <a:srgbClr val="33CC33"/>
                </a:solidFill>
              </a:rPr>
              <a:t>Sh.;</a:t>
            </a:r>
          </a:p>
          <a:p>
            <a:r>
              <a:rPr lang="en-US" sz="2000" i="1" dirty="0" smtClean="0">
                <a:solidFill>
                  <a:srgbClr val="33CC33"/>
                </a:solidFill>
              </a:rPr>
              <a:t>“</a:t>
            </a:r>
            <a:r>
              <a:rPr lang="en-US" sz="2000" i="1" dirty="0" smtClean="0">
                <a:solidFill>
                  <a:srgbClr val="33CC33"/>
                </a:solidFill>
              </a:rPr>
              <a:t>On the photon polarization in </a:t>
            </a:r>
            <a:r>
              <a:rPr lang="en-US" sz="2000" i="1" dirty="0" err="1" smtClean="0">
                <a:solidFill>
                  <a:srgbClr val="33CC33"/>
                </a:solidFill>
              </a:rPr>
              <a:t>radiative</a:t>
            </a:r>
            <a:r>
              <a:rPr lang="en-US" sz="2000" i="1" dirty="0" smtClean="0">
                <a:solidFill>
                  <a:srgbClr val="33CC33"/>
                </a:solidFill>
              </a:rPr>
              <a:t> B -&gt; phi K gamma decay </a:t>
            </a:r>
            <a:r>
              <a:rPr lang="en-US" sz="2000" i="1" dirty="0" smtClean="0">
                <a:solidFill>
                  <a:srgbClr val="33CC33"/>
                </a:solidFill>
              </a:rPr>
              <a:t>”</a:t>
            </a:r>
            <a:endParaRPr lang="en-US" sz="2000" i="1" dirty="0" smtClean="0">
              <a:solidFill>
                <a:srgbClr val="33CC33"/>
              </a:solidFill>
            </a:endParaRPr>
          </a:p>
          <a:p>
            <a:r>
              <a:rPr lang="en-US" sz="2000" i="1" dirty="0" smtClean="0">
                <a:solidFill>
                  <a:srgbClr val="33CC33"/>
                </a:solidFill>
              </a:rPr>
              <a:t>arXiv:0708.4302 </a:t>
            </a:r>
            <a:r>
              <a:rPr lang="en-US" sz="2000" i="1" dirty="0">
                <a:solidFill>
                  <a:srgbClr val="33CC33"/>
                </a:solidFill>
              </a:rPr>
              <a:t>[</a:t>
            </a:r>
            <a:r>
              <a:rPr lang="en-US" sz="2000" i="1" dirty="0" err="1" smtClean="0">
                <a:solidFill>
                  <a:srgbClr val="33CC33"/>
                </a:solidFill>
              </a:rPr>
              <a:t>hep</a:t>
            </a:r>
            <a:r>
              <a:rPr lang="en-US" sz="2000" i="1" dirty="0" smtClean="0">
                <a:solidFill>
                  <a:srgbClr val="33CC33"/>
                </a:solidFill>
              </a:rPr>
              <a:t>-ph], </a:t>
            </a:r>
            <a:r>
              <a:rPr lang="en-US" sz="2000" i="1" dirty="0" err="1" smtClean="0">
                <a:solidFill>
                  <a:srgbClr val="33CC33"/>
                </a:solidFill>
              </a:rPr>
              <a:t>subm</a:t>
            </a:r>
            <a:r>
              <a:rPr lang="en-US" sz="2000" i="1" dirty="0" smtClean="0">
                <a:solidFill>
                  <a:srgbClr val="33CC33"/>
                </a:solidFill>
              </a:rPr>
              <a:t>. </a:t>
            </a:r>
            <a:r>
              <a:rPr lang="en-US" sz="2000" i="1" dirty="0" smtClean="0">
                <a:solidFill>
                  <a:srgbClr val="33CC33"/>
                </a:solidFill>
              </a:rPr>
              <a:t>t</a:t>
            </a:r>
            <a:r>
              <a:rPr lang="en-US" sz="2000" i="1" dirty="0" smtClean="0">
                <a:solidFill>
                  <a:srgbClr val="33CC33"/>
                </a:solidFill>
              </a:rPr>
              <a:t>o PRD</a:t>
            </a:r>
            <a:endParaRPr lang="en-US" sz="2000" i="1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40603"/>
            <a:ext cx="8253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effective SM Hamiltonian for this process has the form: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456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69" y="921603"/>
            <a:ext cx="6272211" cy="186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5" y="3974743"/>
            <a:ext cx="3019425" cy="38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48400" y="3324525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the SM 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510206"/>
            <a:ext cx="847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Thus the photons are dominantly right-handed in the decays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B-mesons and left-handed in the decays of anti-B mesons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429264"/>
            <a:ext cx="8413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Real life is a little bit more complicated,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npQCD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corrections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also contribute to “wrong”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helicity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amplitude </a:t>
            </a:r>
            <a:r>
              <a:rPr lang="en-US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P.Ball</a:t>
            </a:r>
            <a:r>
              <a:rPr lang="en-US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et al, ‘06)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But not much.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3057532"/>
            <a:ext cx="4533900" cy="58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943357"/>
            <a:ext cx="15049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Up-Down Arrow 10"/>
          <p:cNvSpPr/>
          <p:nvPr/>
        </p:nvSpPr>
        <p:spPr>
          <a:xfrm>
            <a:off x="3657600" y="3514732"/>
            <a:ext cx="228600" cy="381000"/>
          </a:xfrm>
          <a:prstGeom prst="upDownArrow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428596" y="1285860"/>
            <a:ext cx="3671902" cy="1643074"/>
            <a:chOff x="1622" y="1069"/>
            <a:chExt cx="2395" cy="1047"/>
          </a:xfrm>
        </p:grpSpPr>
        <p:sp>
          <p:nvSpPr>
            <p:cNvPr id="13" name="Text Box 81"/>
            <p:cNvSpPr txBox="1">
              <a:spLocks noChangeArrowheads="1"/>
            </p:cNvSpPr>
            <p:nvPr/>
          </p:nvSpPr>
          <p:spPr bwMode="auto">
            <a:xfrm rot="-20324764">
              <a:off x="2693" y="1891"/>
              <a:ext cx="101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400" b="1" baseline="-25000">
                  <a:latin typeface="Arial" pitchFamily="34" charset="0"/>
                  <a:cs typeface="Arial" pitchFamily="34" charset="0"/>
                </a:rPr>
                <a:t>b</a:t>
              </a:r>
              <a:r>
                <a:rPr lang="el-GR" sz="1400" b="1">
                  <a:latin typeface="Arial" pitchFamily="34" charset="0"/>
                  <a:cs typeface="Arial" pitchFamily="34" charset="0"/>
                </a:rPr>
                <a:t>γ</a:t>
              </a:r>
              <a:r>
                <a:rPr lang="en-US" sz="1400" b="1" baseline="-25000"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1400" b="1">
                  <a:latin typeface="Arial" pitchFamily="34" charset="0"/>
                  <a:cs typeface="Arial" pitchFamily="34" charset="0"/>
                </a:rPr>
                <a:t>+m</a:t>
              </a:r>
              <a:r>
                <a:rPr lang="en-US" sz="1400" b="1" baseline="-25000">
                  <a:latin typeface="Arial" pitchFamily="34" charset="0"/>
                  <a:cs typeface="Arial" pitchFamily="34" charset="0"/>
                </a:rPr>
                <a:t>q</a:t>
              </a:r>
              <a:r>
                <a:rPr lang="el-GR" sz="1400" b="1">
                  <a:latin typeface="Arial" pitchFamily="34" charset="0"/>
                  <a:cs typeface="Arial" pitchFamily="34" charset="0"/>
                </a:rPr>
                <a:t>γ</a:t>
              </a:r>
              <a:r>
                <a:rPr lang="en-US" sz="1400" b="1" baseline="-25000">
                  <a:latin typeface="Arial" pitchFamily="34" charset="0"/>
                  <a:cs typeface="Arial" pitchFamily="34" charset="0"/>
                </a:rPr>
                <a:t>R</a:t>
              </a:r>
              <a:endParaRPr lang="el-GR" sz="1400" b="1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82"/>
            <p:cNvSpPr>
              <a:spLocks noChangeShapeType="1"/>
            </p:cNvSpPr>
            <p:nvPr/>
          </p:nvSpPr>
          <p:spPr bwMode="auto">
            <a:xfrm>
              <a:off x="1622" y="1660"/>
              <a:ext cx="38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83"/>
            <p:cNvSpPr>
              <a:spLocks noChangeShapeType="1"/>
            </p:cNvSpPr>
            <p:nvPr/>
          </p:nvSpPr>
          <p:spPr bwMode="auto">
            <a:xfrm>
              <a:off x="1998" y="1660"/>
              <a:ext cx="75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84"/>
            <p:cNvSpPr>
              <a:spLocks noChangeShapeType="1"/>
            </p:cNvSpPr>
            <p:nvPr/>
          </p:nvSpPr>
          <p:spPr bwMode="auto">
            <a:xfrm>
              <a:off x="2736" y="1663"/>
              <a:ext cx="9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85"/>
            <p:cNvSpPr>
              <a:spLocks noChangeShapeType="1"/>
            </p:cNvSpPr>
            <p:nvPr/>
          </p:nvSpPr>
          <p:spPr bwMode="auto">
            <a:xfrm>
              <a:off x="3611" y="1660"/>
              <a:ext cx="35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86"/>
            <p:cNvSpPr>
              <a:spLocks/>
            </p:cNvSpPr>
            <p:nvPr/>
          </p:nvSpPr>
          <p:spPr bwMode="auto">
            <a:xfrm>
              <a:off x="2259" y="1113"/>
              <a:ext cx="875" cy="562"/>
            </a:xfrm>
            <a:custGeom>
              <a:avLst/>
              <a:gdLst/>
              <a:ahLst/>
              <a:cxnLst>
                <a:cxn ang="0">
                  <a:pos x="72" y="508"/>
                </a:cxn>
                <a:cxn ang="0">
                  <a:pos x="169" y="484"/>
                </a:cxn>
                <a:cxn ang="0">
                  <a:pos x="0" y="387"/>
                </a:cxn>
                <a:cxn ang="0">
                  <a:pos x="169" y="363"/>
                </a:cxn>
                <a:cxn ang="0">
                  <a:pos x="48" y="218"/>
                </a:cxn>
                <a:cxn ang="0">
                  <a:pos x="217" y="242"/>
                </a:cxn>
                <a:cxn ang="0">
                  <a:pos x="242" y="73"/>
                </a:cxn>
                <a:cxn ang="0">
                  <a:pos x="338" y="218"/>
                </a:cxn>
                <a:cxn ang="0">
                  <a:pos x="387" y="73"/>
                </a:cxn>
                <a:cxn ang="0">
                  <a:pos x="411" y="24"/>
                </a:cxn>
                <a:cxn ang="0">
                  <a:pos x="459" y="218"/>
                </a:cxn>
                <a:cxn ang="0">
                  <a:pos x="556" y="97"/>
                </a:cxn>
                <a:cxn ang="0">
                  <a:pos x="556" y="266"/>
                </a:cxn>
                <a:cxn ang="0">
                  <a:pos x="701" y="218"/>
                </a:cxn>
                <a:cxn ang="0">
                  <a:pos x="604" y="387"/>
                </a:cxn>
                <a:cxn ang="0">
                  <a:pos x="774" y="363"/>
                </a:cxn>
                <a:cxn ang="0">
                  <a:pos x="701" y="460"/>
                </a:cxn>
                <a:cxn ang="0">
                  <a:pos x="774" y="532"/>
                </a:cxn>
              </a:cxnLst>
              <a:rect l="0" t="0" r="r" b="b"/>
              <a:pathLst>
                <a:path w="790" h="532">
                  <a:moveTo>
                    <a:pt x="72" y="508"/>
                  </a:moveTo>
                  <a:cubicBezTo>
                    <a:pt x="126" y="506"/>
                    <a:pt x="181" y="504"/>
                    <a:pt x="169" y="484"/>
                  </a:cubicBezTo>
                  <a:cubicBezTo>
                    <a:pt x="157" y="464"/>
                    <a:pt x="0" y="407"/>
                    <a:pt x="0" y="387"/>
                  </a:cubicBezTo>
                  <a:cubicBezTo>
                    <a:pt x="0" y="367"/>
                    <a:pt x="161" y="391"/>
                    <a:pt x="169" y="363"/>
                  </a:cubicBezTo>
                  <a:cubicBezTo>
                    <a:pt x="177" y="335"/>
                    <a:pt x="40" y="238"/>
                    <a:pt x="48" y="218"/>
                  </a:cubicBezTo>
                  <a:cubicBezTo>
                    <a:pt x="56" y="198"/>
                    <a:pt x="185" y="266"/>
                    <a:pt x="217" y="242"/>
                  </a:cubicBezTo>
                  <a:cubicBezTo>
                    <a:pt x="249" y="218"/>
                    <a:pt x="222" y="77"/>
                    <a:pt x="242" y="73"/>
                  </a:cubicBezTo>
                  <a:cubicBezTo>
                    <a:pt x="262" y="69"/>
                    <a:pt x="314" y="218"/>
                    <a:pt x="338" y="218"/>
                  </a:cubicBezTo>
                  <a:cubicBezTo>
                    <a:pt x="362" y="218"/>
                    <a:pt x="375" y="105"/>
                    <a:pt x="387" y="73"/>
                  </a:cubicBezTo>
                  <a:cubicBezTo>
                    <a:pt x="399" y="41"/>
                    <a:pt x="399" y="0"/>
                    <a:pt x="411" y="24"/>
                  </a:cubicBezTo>
                  <a:cubicBezTo>
                    <a:pt x="423" y="48"/>
                    <a:pt x="435" y="206"/>
                    <a:pt x="459" y="218"/>
                  </a:cubicBezTo>
                  <a:cubicBezTo>
                    <a:pt x="483" y="230"/>
                    <a:pt x="540" y="89"/>
                    <a:pt x="556" y="97"/>
                  </a:cubicBezTo>
                  <a:cubicBezTo>
                    <a:pt x="572" y="105"/>
                    <a:pt x="532" y="246"/>
                    <a:pt x="556" y="266"/>
                  </a:cubicBezTo>
                  <a:cubicBezTo>
                    <a:pt x="580" y="286"/>
                    <a:pt x="693" y="198"/>
                    <a:pt x="701" y="218"/>
                  </a:cubicBezTo>
                  <a:cubicBezTo>
                    <a:pt x="709" y="238"/>
                    <a:pt x="592" y="363"/>
                    <a:pt x="604" y="387"/>
                  </a:cubicBezTo>
                  <a:cubicBezTo>
                    <a:pt x="616" y="411"/>
                    <a:pt x="758" y="351"/>
                    <a:pt x="774" y="363"/>
                  </a:cubicBezTo>
                  <a:cubicBezTo>
                    <a:pt x="790" y="375"/>
                    <a:pt x="701" y="432"/>
                    <a:pt x="701" y="460"/>
                  </a:cubicBezTo>
                  <a:cubicBezTo>
                    <a:pt x="701" y="488"/>
                    <a:pt x="737" y="510"/>
                    <a:pt x="774" y="532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87"/>
            <p:cNvSpPr txBox="1">
              <a:spLocks noChangeArrowheads="1"/>
            </p:cNvSpPr>
            <p:nvPr/>
          </p:nvSpPr>
          <p:spPr bwMode="auto">
            <a:xfrm>
              <a:off x="1622" y="1388"/>
              <a:ext cx="244" cy="27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  <a:cs typeface="Arial" pitchFamily="34" charset="0"/>
                </a:rPr>
                <a:t>b</a:t>
              </a:r>
              <a:endParaRPr lang="ru-RU" sz="1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88"/>
            <p:cNvSpPr txBox="1">
              <a:spLocks noChangeArrowheads="1"/>
            </p:cNvSpPr>
            <p:nvPr/>
          </p:nvSpPr>
          <p:spPr bwMode="auto">
            <a:xfrm>
              <a:off x="3773" y="1358"/>
              <a:ext cx="244" cy="271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  <a:cs typeface="Arial" pitchFamily="34" charset="0"/>
                </a:rPr>
                <a:t>q</a:t>
              </a:r>
              <a:endParaRPr lang="ru-RU" sz="1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89"/>
            <p:cNvSpPr txBox="1">
              <a:spLocks noChangeArrowheads="1"/>
            </p:cNvSpPr>
            <p:nvPr/>
          </p:nvSpPr>
          <p:spPr bwMode="auto">
            <a:xfrm>
              <a:off x="2162" y="1069"/>
              <a:ext cx="406" cy="271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latin typeface="Arial" pitchFamily="34" charset="0"/>
                  <a:cs typeface="Arial" pitchFamily="34" charset="0"/>
                </a:rPr>
                <a:t>W</a:t>
              </a:r>
              <a:r>
                <a:rPr lang="en-US" sz="1800" b="1" baseline="30000">
                  <a:latin typeface="Arial" pitchFamily="34" charset="0"/>
                  <a:cs typeface="Arial" pitchFamily="34" charset="0"/>
                </a:rPr>
                <a:t>–</a:t>
              </a: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 rot="11864137">
              <a:off x="2664" y="1821"/>
              <a:ext cx="1014" cy="10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0"/>
                </a:cxn>
                <a:cxn ang="0">
                  <a:pos x="288" y="96"/>
                </a:cxn>
                <a:cxn ang="0">
                  <a:pos x="480" y="0"/>
                </a:cxn>
                <a:cxn ang="0">
                  <a:pos x="624" y="96"/>
                </a:cxn>
                <a:cxn ang="0">
                  <a:pos x="768" y="0"/>
                </a:cxn>
                <a:cxn ang="0">
                  <a:pos x="912" y="96"/>
                </a:cxn>
                <a:cxn ang="0">
                  <a:pos x="1056" y="0"/>
                </a:cxn>
                <a:cxn ang="0">
                  <a:pos x="1200" y="96"/>
                </a:cxn>
                <a:cxn ang="0">
                  <a:pos x="1344" y="0"/>
                </a:cxn>
                <a:cxn ang="0">
                  <a:pos x="1488" y="96"/>
                </a:cxn>
              </a:cxnLst>
              <a:rect l="0" t="0" r="r" b="b"/>
              <a:pathLst>
                <a:path w="1488" h="96">
                  <a:moveTo>
                    <a:pt x="0" y="96"/>
                  </a:moveTo>
                  <a:cubicBezTo>
                    <a:pt x="48" y="48"/>
                    <a:pt x="96" y="0"/>
                    <a:pt x="144" y="0"/>
                  </a:cubicBezTo>
                  <a:cubicBezTo>
                    <a:pt x="192" y="0"/>
                    <a:pt x="232" y="96"/>
                    <a:pt x="288" y="96"/>
                  </a:cubicBezTo>
                  <a:cubicBezTo>
                    <a:pt x="344" y="96"/>
                    <a:pt x="424" y="0"/>
                    <a:pt x="480" y="0"/>
                  </a:cubicBezTo>
                  <a:cubicBezTo>
                    <a:pt x="536" y="0"/>
                    <a:pt x="576" y="96"/>
                    <a:pt x="624" y="96"/>
                  </a:cubicBezTo>
                  <a:cubicBezTo>
                    <a:pt x="672" y="96"/>
                    <a:pt x="720" y="0"/>
                    <a:pt x="768" y="0"/>
                  </a:cubicBezTo>
                  <a:cubicBezTo>
                    <a:pt x="816" y="0"/>
                    <a:pt x="864" y="96"/>
                    <a:pt x="912" y="96"/>
                  </a:cubicBezTo>
                  <a:cubicBezTo>
                    <a:pt x="960" y="96"/>
                    <a:pt x="1008" y="0"/>
                    <a:pt x="1056" y="0"/>
                  </a:cubicBezTo>
                  <a:cubicBezTo>
                    <a:pt x="1104" y="0"/>
                    <a:pt x="1152" y="96"/>
                    <a:pt x="1200" y="96"/>
                  </a:cubicBezTo>
                  <a:cubicBezTo>
                    <a:pt x="1248" y="96"/>
                    <a:pt x="1296" y="0"/>
                    <a:pt x="1344" y="0"/>
                  </a:cubicBezTo>
                  <a:cubicBezTo>
                    <a:pt x="1392" y="0"/>
                    <a:pt x="1440" y="48"/>
                    <a:pt x="1488" y="96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91"/>
            <p:cNvSpPr txBox="1">
              <a:spLocks noChangeArrowheads="1"/>
            </p:cNvSpPr>
            <p:nvPr/>
          </p:nvSpPr>
          <p:spPr bwMode="auto">
            <a:xfrm>
              <a:off x="2412" y="1395"/>
              <a:ext cx="587" cy="271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Arial" pitchFamily="34" charset="0"/>
                  <a:cs typeface="Arial" pitchFamily="34" charset="0"/>
                </a:rPr>
                <a:t>u, c, t</a:t>
              </a:r>
              <a:endParaRPr lang="ru-RU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71550" y="549275"/>
            <a:ext cx="72010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Flavor structure of the Standard Model is governed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by the CKM matrix</a:t>
            </a:r>
            <a:r>
              <a:rPr lang="en-US" sz="2400" dirty="0"/>
              <a:t>  </a:t>
            </a:r>
            <a:endParaRPr lang="ru-RU" sz="2400" dirty="0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258888" y="1484313"/>
          <a:ext cx="6480175" cy="1673225"/>
        </p:xfrm>
        <a:graphic>
          <a:graphicData uri="http://schemas.openxmlformats.org/presentationml/2006/ole">
            <p:oleObj spid="_x0000_s2050" name="Equation" r:id="rId3" imgW="2755800" imgH="711000" progId="Equation.3">
              <p:embed/>
            </p:oleObj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3284538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It is impossible to </a:t>
            </a:r>
            <a:r>
              <a:rPr lang="en-US" sz="2400" dirty="0" err="1">
                <a:solidFill>
                  <a:srgbClr val="0000FF"/>
                </a:solidFill>
              </a:rPr>
              <a:t>diagonalize</a:t>
            </a:r>
            <a:r>
              <a:rPr lang="en-US" sz="2400" dirty="0">
                <a:solidFill>
                  <a:srgbClr val="0000FF"/>
                </a:solidFill>
              </a:rPr>
              <a:t> simultaneously charged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currents interaction term and the mass term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755650" y="4508500"/>
          <a:ext cx="4537075" cy="1728788"/>
        </p:xfrm>
        <a:graphic>
          <a:graphicData uri="http://schemas.openxmlformats.org/presentationml/2006/ole">
            <p:oleObj spid="_x0000_s2051" name="Formel" r:id="rId4" imgW="2933640" imgH="1117440" progId="Equation.3">
              <p:embed/>
            </p:oleObj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713163" y="908050"/>
          <a:ext cx="1146175" cy="498475"/>
        </p:xfrm>
        <a:graphic>
          <a:graphicData uri="http://schemas.openxmlformats.org/presentationml/2006/ole">
            <p:oleObj spid="_x0000_s2052" name="Формула" r:id="rId5" imgW="583920" imgH="253800" progId="Equation.3">
              <p:embed/>
            </p:oleObj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3" name="Формула" r:id="rId6" imgW="114120" imgH="215640" progId="Equation.3">
              <p:embed/>
            </p:oleObj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6300788" y="4365625"/>
          <a:ext cx="1223962" cy="541338"/>
        </p:xfrm>
        <a:graphic>
          <a:graphicData uri="http://schemas.openxmlformats.org/presentationml/2006/ole">
            <p:oleObj spid="_x0000_s2054" name="Формула" r:id="rId7" imgW="545760" imgH="241200" progId="Equation.3">
              <p:embed/>
            </p:oleObj>
          </a:graphicData>
        </a:graphic>
      </p:graphicFrame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659563" y="4941888"/>
            <a:ext cx="431800" cy="576262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FF0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775325" y="5824538"/>
            <a:ext cx="257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4</a:t>
            </a:r>
            <a:r>
              <a:rPr lang="en-US" sz="2400"/>
              <a:t> real parameters</a:t>
            </a:r>
            <a:endParaRPr lang="ru-RU" sz="2400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7524750" y="3633788"/>
          <a:ext cx="815975" cy="515937"/>
        </p:xfrm>
        <a:graphic>
          <a:graphicData uri="http://schemas.openxmlformats.org/presentationml/2006/ole">
            <p:oleObj spid="_x0000_s2055" name="Формула" r:id="rId8" imgW="380880" imgH="241200" progId="Equation.3">
              <p:embed/>
            </p:oleObj>
          </a:graphicData>
        </a:graphic>
      </p:graphicFrame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6732588" y="3717925"/>
            <a:ext cx="647700" cy="358775"/>
          </a:xfrm>
          <a:prstGeom prst="rightArrow">
            <a:avLst>
              <a:gd name="adj1" fmla="val 50000"/>
              <a:gd name="adj2" fmla="val 45133"/>
            </a:avLst>
          </a:prstGeom>
          <a:solidFill>
            <a:srgbClr val="00FF0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2400" y="4726742"/>
            <a:ext cx="8915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i="1" dirty="0"/>
              <a:t>                                                                                                  </a:t>
            </a:r>
            <a:r>
              <a:rPr lang="en-US" sz="2000" dirty="0"/>
              <a:t>Expected </a:t>
            </a:r>
            <a:r>
              <a:rPr lang="en-US" sz="2000" dirty="0" err="1" smtClean="0"/>
              <a:t>LHCb</a:t>
            </a:r>
            <a:endParaRPr lang="en-US" sz="2000" dirty="0"/>
          </a:p>
          <a:p>
            <a:pPr eaLnBrk="0" hangingPunct="0"/>
            <a:r>
              <a:rPr lang="en-US" sz="2000" dirty="0"/>
              <a:t>                                                                                                   </a:t>
            </a:r>
            <a:r>
              <a:rPr lang="en-US" sz="2000" dirty="0" smtClean="0"/>
              <a:t> yield per </a:t>
            </a:r>
            <a:r>
              <a:rPr lang="en-US" sz="2000" dirty="0"/>
              <a:t>2 fb</a:t>
            </a:r>
            <a:r>
              <a:rPr lang="en-US" sz="2000" baseline="30000" dirty="0"/>
              <a:t>-1</a:t>
            </a:r>
          </a:p>
          <a:p>
            <a:pPr eaLnBrk="0" hangingPunct="0"/>
            <a:r>
              <a:rPr lang="en-US" sz="2000" dirty="0"/>
              <a:t>BR(B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K</a:t>
            </a:r>
            <a:r>
              <a:rPr lang="en-US" sz="2000" baseline="30000" dirty="0">
                <a:sym typeface="Wingdings" pitchFamily="2" charset="2"/>
              </a:rPr>
              <a:t>+</a:t>
            </a:r>
            <a:r>
              <a:rPr lang="en-US" sz="2000" dirty="0">
                <a:sym typeface="Symbol" pitchFamily="18" charset="2"/>
              </a:rPr>
              <a:t></a:t>
            </a:r>
            <a:r>
              <a:rPr lang="en-US" sz="2000" baseline="30000" dirty="0">
                <a:sym typeface="Symbol" pitchFamily="18" charset="2"/>
              </a:rPr>
              <a:t>-</a:t>
            </a:r>
            <a:r>
              <a:rPr lang="en-US" sz="2000" dirty="0">
                <a:sym typeface="Symbol" pitchFamily="18" charset="2"/>
              </a:rPr>
              <a:t></a:t>
            </a:r>
            <a:r>
              <a:rPr lang="en-US" sz="2000" baseline="30000" dirty="0">
                <a:sym typeface="Symbol" pitchFamily="18" charset="2"/>
              </a:rPr>
              <a:t>+</a:t>
            </a:r>
            <a:r>
              <a:rPr lang="en-US" sz="2000" dirty="0">
                <a:sym typeface="Symbol" pitchFamily="18" charset="2"/>
              </a:rPr>
              <a:t>) ~ 2.5  10</a:t>
            </a:r>
            <a:r>
              <a:rPr lang="en-US" sz="2000" baseline="30000" dirty="0">
                <a:sym typeface="Symbol" pitchFamily="18" charset="2"/>
              </a:rPr>
              <a:t>-5</a:t>
            </a:r>
            <a:r>
              <a:rPr lang="en-US" sz="2000" dirty="0">
                <a:sym typeface="Symbol" pitchFamily="18" charset="2"/>
              </a:rPr>
              <a:t>   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rich pattern of resonances</a:t>
            </a:r>
            <a:r>
              <a:rPr lang="en-US" sz="2000" dirty="0">
                <a:sym typeface="Symbol" pitchFamily="18" charset="2"/>
              </a:rPr>
              <a:t>         </a:t>
            </a:r>
            <a:r>
              <a:rPr lang="en-US" sz="2000" dirty="0" smtClean="0">
                <a:sym typeface="Symbol" pitchFamily="18" charset="2"/>
              </a:rPr>
              <a:t> 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~60k </a:t>
            </a:r>
            <a:endParaRPr lang="en-US" sz="2000" baseline="30000" dirty="0">
              <a:solidFill>
                <a:srgbClr val="FF0000"/>
              </a:solidFill>
              <a:sym typeface="Symbol" pitchFamily="18" charset="2"/>
            </a:endParaRPr>
          </a:p>
          <a:p>
            <a:pPr eaLnBrk="0" hangingPunct="0"/>
            <a:r>
              <a:rPr lang="en-US" sz="2000" dirty="0">
                <a:sym typeface="Symbol" pitchFamily="18" charset="2"/>
              </a:rPr>
              <a:t>BR(B</a:t>
            </a:r>
            <a:r>
              <a:rPr lang="en-US" sz="2000" baseline="30000" dirty="0">
                <a:sym typeface="Symbol" pitchFamily="18" charset="2"/>
              </a:rPr>
              <a:t>+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>
                <a:sym typeface="Wingdings" pitchFamily="2" charset="2"/>
              </a:rPr>
              <a:t> K</a:t>
            </a:r>
            <a:r>
              <a:rPr lang="en-US" sz="2000" baseline="30000" dirty="0">
                <a:sym typeface="Wingdings" pitchFamily="2" charset="2"/>
              </a:rPr>
              <a:t>+</a:t>
            </a:r>
            <a:r>
              <a:rPr lang="en-US" sz="2000" dirty="0">
                <a:sym typeface="Symbol" pitchFamily="18" charset="2"/>
              </a:rPr>
              <a:t>) ~ 3  10</a:t>
            </a:r>
            <a:r>
              <a:rPr lang="en-US" sz="2000" baseline="30000" dirty="0">
                <a:sym typeface="Symbol" pitchFamily="18" charset="2"/>
              </a:rPr>
              <a:t>-6         </a:t>
            </a:r>
            <a:r>
              <a:rPr lang="en-US" sz="2000" dirty="0">
                <a:sym typeface="Symbol" pitchFamily="18" charset="2"/>
              </a:rPr>
              <a:t>   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highly distinctive final state</a:t>
            </a:r>
            <a:r>
              <a:rPr lang="en-US" sz="2000" dirty="0">
                <a:sym typeface="Symbol" pitchFamily="18" charset="2"/>
              </a:rPr>
              <a:t>          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~ 7k      </a:t>
            </a:r>
          </a:p>
          <a:p>
            <a:pPr eaLnBrk="0" hangingPunct="0"/>
            <a:r>
              <a:rPr lang="en-US" sz="2000" dirty="0" smtClean="0">
                <a:sym typeface="Symbol" pitchFamily="18" charset="2"/>
              </a:rPr>
              <a:t>BR(B</a:t>
            </a:r>
            <a:r>
              <a:rPr lang="en-US" sz="2000" baseline="-25000" dirty="0" smtClean="0">
                <a:sym typeface="Symbol" pitchFamily="18" charset="2"/>
              </a:rPr>
              <a:t>s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Symbol" pitchFamily="18" charset="2"/>
              </a:rPr>
              <a:t>) ~ </a:t>
            </a:r>
            <a:r>
              <a:rPr lang="en-US" sz="2000" dirty="0" smtClean="0">
                <a:sym typeface="Symbol" pitchFamily="18" charset="2"/>
              </a:rPr>
              <a:t>6 </a:t>
            </a:r>
            <a:r>
              <a:rPr lang="en-US" sz="2000" dirty="0" smtClean="0">
                <a:sym typeface="Symbol" pitchFamily="18" charset="2"/>
              </a:rPr>
              <a:t> 10</a:t>
            </a:r>
            <a:r>
              <a:rPr lang="en-US" sz="2000" baseline="30000" dirty="0" smtClean="0">
                <a:sym typeface="Symbol" pitchFamily="18" charset="2"/>
              </a:rPr>
              <a:t>-6        </a:t>
            </a:r>
            <a:r>
              <a:rPr lang="en-US" sz="2000" dirty="0" smtClean="0">
                <a:sym typeface="Symbol" pitchFamily="18" charset="2"/>
              </a:rPr>
              <a:t>         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sym typeface="Symbol" pitchFamily="18" charset="2"/>
              </a:rPr>
              <a:t>CP </a:t>
            </a:r>
            <a:r>
              <a:rPr lang="en-US" sz="2000" dirty="0" err="1" smtClean="0">
                <a:solidFill>
                  <a:schemeClr val="accent2"/>
                </a:solidFill>
                <a:sym typeface="Symbol" pitchFamily="18" charset="2"/>
              </a:rPr>
              <a:t>eigenstate</a:t>
            </a:r>
            <a:r>
              <a:rPr lang="en-US" sz="20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sym typeface="Symbol" pitchFamily="18" charset="2"/>
              </a:rPr>
              <a:t>hadron</a:t>
            </a:r>
            <a:r>
              <a:rPr lang="en-US" sz="20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              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~ 11k      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51" y="1071546"/>
            <a:ext cx="8516491" cy="284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395567"/>
            <a:ext cx="858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Current experimental status of </a:t>
            </a:r>
            <a:r>
              <a:rPr lang="en-US" sz="2400" dirty="0" err="1" smtClean="0">
                <a:solidFill>
                  <a:srgbClr val="0000FF"/>
                </a:solidFill>
              </a:rPr>
              <a:t>radiative</a:t>
            </a:r>
            <a:r>
              <a:rPr lang="en-US" sz="2400" dirty="0" smtClean="0">
                <a:solidFill>
                  <a:srgbClr val="0000FF"/>
                </a:solidFill>
              </a:rPr>
              <a:t> decays (in 10</a:t>
            </a:r>
            <a:r>
              <a:rPr lang="en-US" sz="2400" baseline="30000" dirty="0" smtClean="0">
                <a:solidFill>
                  <a:srgbClr val="0000FF"/>
                </a:solidFill>
              </a:rPr>
              <a:t>-6</a:t>
            </a:r>
            <a:r>
              <a:rPr lang="en-US" sz="2400" dirty="0" smtClean="0">
                <a:solidFill>
                  <a:srgbClr val="0000FF"/>
                </a:solidFill>
              </a:rPr>
              <a:t> units)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214818"/>
            <a:ext cx="6449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photon </a:t>
            </a:r>
            <a:r>
              <a:rPr lang="en-US" sz="2400" dirty="0" err="1" smtClean="0">
                <a:solidFill>
                  <a:srgbClr val="0000FF"/>
                </a:solidFill>
              </a:rPr>
              <a:t>helicity</a:t>
            </a:r>
            <a:r>
              <a:rPr lang="en-US" sz="2400" dirty="0" smtClean="0">
                <a:solidFill>
                  <a:srgbClr val="0000FF"/>
                </a:solidFill>
              </a:rPr>
              <a:t> studies the most promising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hannels are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7171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-quark from initial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meson decays into a photon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-quark. The latter forms the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hadron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system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(together with the spectator), which is characterized by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total angular momentum </a:t>
            </a:r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its projection. Strong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dynamics causes consequent decay of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into a</a:t>
            </a:r>
          </a:p>
          <a:p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pseudoscalar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meson (where the spectator quark goes)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a vector or tensor (where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-quark goes).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5572125"/>
            <a:ext cx="2000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6705600" y="35052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72200" y="3505200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4724400"/>
            <a:ext cx="304800" cy="304800"/>
          </a:xfrm>
          <a:prstGeom prst="ellipse">
            <a:avLst/>
          </a:prstGeom>
          <a:gradFill>
            <a:gsLst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396240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5000" y="3505200"/>
            <a:ext cx="304800" cy="304800"/>
          </a:xfrm>
          <a:prstGeom prst="ellipse">
            <a:avLst/>
          </a:prstGeom>
          <a:gradFill>
            <a:gsLst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3429000" y="3581400"/>
            <a:ext cx="381000" cy="1524000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Down Arrow 9"/>
          <p:cNvSpPr/>
          <p:nvPr/>
        </p:nvSpPr>
        <p:spPr>
          <a:xfrm rot="10800000">
            <a:off x="7315200" y="3276599"/>
            <a:ext cx="838200" cy="762000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267200" y="3505199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495800" y="47244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172200" y="3048000"/>
          <a:ext cx="626075" cy="551543"/>
        </p:xfrm>
        <a:graphic>
          <a:graphicData uri="http://schemas.openxmlformats.org/presentationml/2006/ole">
            <p:oleObj spid="_x0000_s15362" name="Equation" r:id="rId4" imgW="126720" imgH="16488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638800" y="3048000"/>
          <a:ext cx="609600" cy="533400"/>
        </p:xfrm>
        <a:graphic>
          <a:graphicData uri="http://schemas.openxmlformats.org/presentationml/2006/ole">
            <p:oleObj spid="_x0000_s15363" name="Equation" r:id="rId5" imgW="114120" imgH="139680" progId="Equation.3">
              <p:embed/>
            </p:oleObj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5876925" y="3970338"/>
          <a:ext cx="676275" cy="677862"/>
        </p:xfrm>
        <a:graphic>
          <a:graphicData uri="http://schemas.openxmlformats.org/presentationml/2006/ole">
            <p:oleObj spid="_x0000_s15364" name="Equation" r:id="rId6" imgW="126720" imgH="177480" progId="Equation.3">
              <p:embed/>
            </p:oleObj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5810493" y="4987926"/>
          <a:ext cx="514107" cy="650874"/>
        </p:xfrm>
        <a:graphic>
          <a:graphicData uri="http://schemas.openxmlformats.org/presentationml/2006/ole">
            <p:oleObj spid="_x0000_s15365" name="Equation" r:id="rId7" imgW="139680" imgH="190440" progId="Equation.3">
              <p:embed/>
            </p:oleObj>
          </a:graphicData>
        </a:graphic>
      </p:graphicFrame>
      <p:sp>
        <p:nvSpPr>
          <p:cNvPr id="17" name="Left Brace 16"/>
          <p:cNvSpPr/>
          <p:nvPr/>
        </p:nvSpPr>
        <p:spPr>
          <a:xfrm rot="10800000">
            <a:off x="6629401" y="3962400"/>
            <a:ext cx="457200" cy="1066800"/>
          </a:xfrm>
          <a:prstGeom prst="leftBrace">
            <a:avLst>
              <a:gd name="adj1" fmla="val 8333"/>
              <a:gd name="adj2" fmla="val 51389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5943600" y="3657600"/>
            <a:ext cx="304800" cy="381000"/>
          </a:xfrm>
          <a:prstGeom prst="up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721100" y="4076700"/>
          <a:ext cx="1079500" cy="571500"/>
        </p:xfrm>
        <a:graphic>
          <a:graphicData uri="http://schemas.openxmlformats.org/presentationml/2006/ole">
            <p:oleObj spid="_x0000_s15366" name="Equation" r:id="rId8" imgW="431640" imgH="22860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162800" y="4095750"/>
          <a:ext cx="551985" cy="628650"/>
        </p:xfrm>
        <a:graphic>
          <a:graphicData uri="http://schemas.openxmlformats.org/presentationml/2006/ole">
            <p:oleObj spid="_x0000_s15367" name="Equation" r:id="rId9" imgW="164880" imgH="190440" progId="Equation.3">
              <p:embed/>
            </p:oleObj>
          </a:graphicData>
        </a:graphic>
      </p:graphicFrame>
      <p:sp>
        <p:nvSpPr>
          <p:cNvPr id="21" name="Curved Down Arrow 20"/>
          <p:cNvSpPr/>
          <p:nvPr/>
        </p:nvSpPr>
        <p:spPr>
          <a:xfrm>
            <a:off x="3962400" y="3276600"/>
            <a:ext cx="838200" cy="762000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1828801" y="35052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1828800" y="47244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98090" y="3429000"/>
          <a:ext cx="597310" cy="685800"/>
        </p:xfrm>
        <a:graphic>
          <a:graphicData uri="http://schemas.openxmlformats.org/presentationml/2006/ole">
            <p:oleObj spid="_x0000_s15368" name="Equation" r:id="rId10" imgW="126720" imgH="203040" progId="Equation.3">
              <p:embed/>
            </p:oleObj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/>
        </p:nvGraphicFramePr>
        <p:xfrm>
          <a:off x="685800" y="4572000"/>
          <a:ext cx="552450" cy="544513"/>
        </p:xfrm>
        <a:graphic>
          <a:graphicData uri="http://schemas.openxmlformats.org/presentationml/2006/ole">
            <p:oleObj spid="_x0000_s15369" name="Equation" r:id="rId11" imgW="164880" imgH="164880" progId="Equation.3">
              <p:embed/>
            </p:oleObj>
          </a:graphicData>
        </a:graphic>
      </p:graphicFrame>
      <p:sp>
        <p:nvSpPr>
          <p:cNvPr id="26" name="Block Arc 25"/>
          <p:cNvSpPr/>
          <p:nvPr/>
        </p:nvSpPr>
        <p:spPr>
          <a:xfrm rot="5400000">
            <a:off x="2133600" y="3581400"/>
            <a:ext cx="838200" cy="1447800"/>
          </a:xfrm>
          <a:prstGeom prst="blockArc">
            <a:avLst>
              <a:gd name="adj1" fmla="val 10725284"/>
              <a:gd name="adj2" fmla="val 0"/>
              <a:gd name="adj3" fmla="val 25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2328863" y="3810000"/>
          <a:ext cx="261937" cy="352425"/>
        </p:xfrm>
        <a:graphic>
          <a:graphicData uri="http://schemas.openxmlformats.org/presentationml/2006/ole">
            <p:oleObj spid="_x0000_s15370" name="Equation" r:id="rId12" imgW="126720" imgH="164880" progId="Equation.3">
              <p:embed/>
            </p:oleObj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/>
        </p:nvGraphicFramePr>
        <p:xfrm>
          <a:off x="2286000" y="4446588"/>
          <a:ext cx="236538" cy="298450"/>
        </p:xfrm>
        <a:graphic>
          <a:graphicData uri="http://schemas.openxmlformats.org/presentationml/2006/ole">
            <p:oleObj spid="_x0000_s15371" name="Equation" r:id="rId13" imgW="114120" imgH="139680" progId="Equation.3">
              <p:embed/>
            </p:oleObj>
          </a:graphicData>
        </a:graphic>
      </p:graphicFrame>
      <p:sp>
        <p:nvSpPr>
          <p:cNvPr id="29" name="Curved Down Arrow 28"/>
          <p:cNvSpPr/>
          <p:nvPr/>
        </p:nvSpPr>
        <p:spPr>
          <a:xfrm>
            <a:off x="762000" y="4038600"/>
            <a:ext cx="457200" cy="457200"/>
          </a:xfrm>
          <a:prstGeom prst="curvedDownArrow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>
            <a:off x="1447800" y="3276600"/>
            <a:ext cx="838200" cy="762000"/>
          </a:xfrm>
          <a:prstGeom prst="curvedDown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5638800"/>
            <a:ext cx="4357687" cy="71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Curved Down Arrow 31"/>
          <p:cNvSpPr/>
          <p:nvPr/>
        </p:nvSpPr>
        <p:spPr>
          <a:xfrm>
            <a:off x="7086600" y="6172200"/>
            <a:ext cx="533400" cy="533400"/>
          </a:xfrm>
          <a:prstGeom prst="curvedDown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>
            <a:off x="7848600" y="6248400"/>
            <a:ext cx="381000" cy="304800"/>
          </a:xfrm>
          <a:prstGeom prst="curvedDownArrow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1143000" y="3352800"/>
            <a:ext cx="228600" cy="762000"/>
          </a:xfrm>
          <a:prstGeom prst="leftBrace">
            <a:avLst>
              <a:gd name="adj1" fmla="val 8333"/>
              <a:gd name="adj2" fmla="val 51667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>
            <a:off x="1143000" y="4495800"/>
            <a:ext cx="228600" cy="762000"/>
          </a:xfrm>
          <a:prstGeom prst="leftBrace">
            <a:avLst>
              <a:gd name="adj1" fmla="val 8333"/>
              <a:gd name="adj2" fmla="val 51667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phiKgam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5144268" cy="428628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875" y="1371159"/>
            <a:ext cx="2105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95598" y="728217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Angle convention: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6417" y="1942663"/>
            <a:ext cx="3400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42729"/>
            <a:ext cx="179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9905" y="2514167"/>
            <a:ext cx="2238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2956" y="3014233"/>
            <a:ext cx="4648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054882"/>
            <a:ext cx="3143272" cy="44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95899" y="3585740"/>
            <a:ext cx="2905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96" y="4586133"/>
            <a:ext cx="5005398" cy="98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4282" y="4357694"/>
            <a:ext cx="4145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Partial waves expansion sum over </a:t>
            </a:r>
            <a:endParaRPr lang="en-US" sz="2000" dirty="0" smtClean="0"/>
          </a:p>
          <a:p>
            <a:r>
              <a:rPr lang="en-US" sz="2000" dirty="0" smtClean="0"/>
              <a:t>angular </a:t>
            </a:r>
            <a:r>
              <a:rPr lang="en-US" sz="2000" dirty="0" smtClean="0"/>
              <a:t>momentum </a:t>
            </a:r>
            <a:r>
              <a:rPr lang="en-US" sz="2000" dirty="0" smtClean="0"/>
              <a:t>projections </a:t>
            </a:r>
            <a:r>
              <a:rPr lang="en-US" sz="2000" dirty="0" smtClean="0"/>
              <a:t>of </a:t>
            </a:r>
            <a:endParaRPr lang="en-US" sz="2000" dirty="0" smtClean="0"/>
          </a:p>
          <a:p>
            <a:r>
              <a:rPr lang="en-US" sz="2000" dirty="0" smtClean="0"/>
              <a:t>intermediate </a:t>
            </a:r>
            <a:r>
              <a:rPr lang="en-US" sz="2000" dirty="0" smtClean="0"/>
              <a:t>state: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57158" y="5741275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only s-wave contributes, </a:t>
            </a:r>
            <a:r>
              <a:rPr lang="en-US" sz="2400" dirty="0" err="1" smtClean="0">
                <a:solidFill>
                  <a:srgbClr val="0000FF"/>
                </a:solidFill>
              </a:rPr>
              <a:t>Clebsch-Gordan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coefficients are </a:t>
            </a:r>
            <a:r>
              <a:rPr lang="en-US" sz="2400" dirty="0" smtClean="0">
                <a:solidFill>
                  <a:srgbClr val="0000FF"/>
                </a:solidFill>
              </a:rPr>
              <a:t>trivial (=1) and there is no sensitivity to the photon </a:t>
            </a:r>
            <a:r>
              <a:rPr lang="en-US" sz="2400" dirty="0" err="1" smtClean="0">
                <a:solidFill>
                  <a:srgbClr val="0000FF"/>
                </a:solidFill>
              </a:rPr>
              <a:t>helicity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l-GR" sz="2400" dirty="0" smtClean="0"/>
              <a:t>λ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48" y="5000559"/>
            <a:ext cx="6481762" cy="71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1675" y="1785926"/>
            <a:ext cx="3362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071546"/>
            <a:ext cx="4267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90890"/>
            <a:ext cx="8305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500042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branching ratio has the form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214554"/>
            <a:ext cx="502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dirty="0" smtClean="0">
                <a:solidFill>
                  <a:srgbClr val="0000FF"/>
                </a:solidFill>
              </a:rPr>
              <a:t>r, in terms of </a:t>
            </a:r>
            <a:r>
              <a:rPr lang="en-US" sz="2400" dirty="0" smtClean="0">
                <a:solidFill>
                  <a:srgbClr val="0000FF"/>
                </a:solidFill>
              </a:rPr>
              <a:t>the photon </a:t>
            </a:r>
            <a:r>
              <a:rPr lang="en-US" sz="2400" dirty="0" err="1" smtClean="0">
                <a:solidFill>
                  <a:srgbClr val="0000FF"/>
                </a:solidFill>
              </a:rPr>
              <a:t>helicity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l-GR" sz="2400" dirty="0" smtClean="0"/>
              <a:t>λ</a:t>
            </a:r>
            <a:r>
              <a:rPr lang="en-US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4071942"/>
            <a:ext cx="7469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Notice that the photons with different </a:t>
            </a:r>
            <a:r>
              <a:rPr lang="en-US" sz="2400" dirty="0" err="1" smtClean="0">
                <a:solidFill>
                  <a:srgbClr val="0000FF"/>
                </a:solidFill>
              </a:rPr>
              <a:t>helicities</a:t>
            </a:r>
            <a:r>
              <a:rPr lang="en-US" sz="2400" dirty="0" smtClean="0">
                <a:solidFill>
                  <a:srgbClr val="0000FF"/>
                </a:solidFill>
              </a:rPr>
              <a:t> do not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nterfere and the asymmetry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5857892"/>
            <a:ext cx="650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ntirely comes from partial waves interference.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/>
          <a:srcRect r="46970" b="-11627"/>
          <a:stretch>
            <a:fillRect/>
          </a:stretch>
        </p:blipFill>
        <p:spPr bwMode="auto">
          <a:xfrm>
            <a:off x="1714480" y="2740023"/>
            <a:ext cx="289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37" y="1142984"/>
            <a:ext cx="69818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74" y="142852"/>
            <a:ext cx="8620144" cy="88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429520" y="500063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6000772"/>
            <a:ext cx="4067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542926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If one keeps only</a:t>
            </a:r>
            <a:r>
              <a:rPr lang="en-US" sz="2000" dirty="0" smtClean="0"/>
              <a:t> J</a:t>
            </a:r>
            <a:r>
              <a:rPr lang="en-US" sz="2000" baseline="30000" dirty="0" smtClean="0"/>
              <a:t>P</a:t>
            </a:r>
            <a:r>
              <a:rPr lang="en-US" sz="2000" dirty="0" smtClean="0"/>
              <a:t> = 1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intermediate state contributions, the result simplifies considerably, but asymmetry remains: </a:t>
            </a:r>
            <a:r>
              <a:rPr lang="en-US" sz="2000" baseline="30000" dirty="0" smtClean="0">
                <a:solidFill>
                  <a:srgbClr val="0000FF"/>
                </a:solidFill>
              </a:rPr>
              <a:t>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4876" y="5786454"/>
            <a:ext cx="4214842" cy="914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95" y="714356"/>
            <a:ext cx="61055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929066"/>
            <a:ext cx="47815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305" y="5929330"/>
            <a:ext cx="2524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976958"/>
            <a:ext cx="1114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5929330"/>
            <a:ext cx="1409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357166"/>
            <a:ext cx="2420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coefficients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5214950"/>
            <a:ext cx="656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re written in terms of partial amplitudes ratios: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3174" y="5786454"/>
            <a:ext cx="35719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52400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r>
              <a:rPr lang="en-US" sz="2800" baseline="-25000" dirty="0" smtClean="0">
                <a:solidFill>
                  <a:srgbClr val="FF0000"/>
                </a:solidFill>
              </a:rPr>
              <a:t>s </a:t>
            </a:r>
            <a:r>
              <a:rPr lang="el-GR" sz="2800" dirty="0" smtClean="0">
                <a:solidFill>
                  <a:srgbClr val="FF0000"/>
                </a:solidFill>
              </a:rPr>
              <a:t>→ </a:t>
            </a:r>
            <a:r>
              <a:rPr lang="en-US" sz="2800" dirty="0" smtClean="0">
                <a:solidFill>
                  <a:srgbClr val="FF0000"/>
                </a:solidFill>
              </a:rPr>
              <a:t>φ </a:t>
            </a:r>
            <a:r>
              <a:rPr lang="el-GR" sz="2800" dirty="0" smtClean="0">
                <a:solidFill>
                  <a:srgbClr val="FF0000"/>
                </a:solidFill>
              </a:rPr>
              <a:t>γ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8008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time-dependent decay width with CP-</a:t>
            </a:r>
            <a:r>
              <a:rPr lang="en-US" sz="2400" dirty="0" err="1" smtClean="0">
                <a:solidFill>
                  <a:srgbClr val="0000FF"/>
                </a:solidFill>
              </a:rPr>
              <a:t>eigenstate</a:t>
            </a:r>
            <a:r>
              <a:rPr lang="en-US" sz="2400" dirty="0" smtClean="0">
                <a:solidFill>
                  <a:srgbClr val="0000FF"/>
                </a:solidFill>
              </a:rPr>
              <a:t> and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 photon at the final state is given by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43116"/>
            <a:ext cx="532406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469" y="2192712"/>
            <a:ext cx="2895600" cy="48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2232" y="3000372"/>
            <a:ext cx="797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where</a:t>
            </a:r>
            <a:r>
              <a:rPr lang="en-US" sz="2400" dirty="0" smtClean="0"/>
              <a:t> </a:t>
            </a:r>
            <a:r>
              <a:rPr lang="el-GR" sz="2400" dirty="0" smtClean="0"/>
              <a:t>ΔΓ</a:t>
            </a:r>
            <a:r>
              <a:rPr lang="en-US" sz="2400" baseline="-25000" dirty="0" smtClean="0"/>
              <a:t>q </a:t>
            </a:r>
            <a:r>
              <a:rPr lang="en-US" sz="2400" dirty="0" smtClean="0"/>
              <a:t> = |</a:t>
            </a:r>
            <a:r>
              <a:rPr lang="el-GR" sz="2400" dirty="0" smtClean="0"/>
              <a:t> Γ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- </a:t>
            </a:r>
            <a:r>
              <a:rPr lang="el-GR" sz="2400" dirty="0" smtClean="0"/>
              <a:t>Γ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 </a:t>
            </a:r>
            <a:r>
              <a:rPr lang="en-US" sz="2400" dirty="0" smtClean="0">
                <a:solidFill>
                  <a:srgbClr val="0000FF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l-GR" sz="2400" dirty="0" smtClean="0"/>
              <a:t>Δ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= |</a:t>
            </a:r>
            <a:r>
              <a:rPr lang="el-GR" sz="2400" dirty="0" smtClean="0"/>
              <a:t>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-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 </a:t>
            </a:r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dirty="0" smtClean="0"/>
              <a:t>q =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795714"/>
            <a:ext cx="2695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643314"/>
            <a:ext cx="3371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86200" y="3795714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where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714884"/>
            <a:ext cx="8517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neither            nor         is small (in SM CKM angle            ) 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– we have a chance to find     from the time-dependent </a:t>
            </a:r>
            <a:r>
              <a:rPr lang="en-US" sz="2400" dirty="0" smtClean="0">
                <a:solidFill>
                  <a:srgbClr val="0000FF"/>
                </a:solidFill>
              </a:rPr>
              <a:t>rate.</a:t>
            </a:r>
            <a:endParaRPr lang="en-US" sz="2400" baseline="30000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1675" y="4829184"/>
            <a:ext cx="771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0425" y="4791084"/>
            <a:ext cx="56744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74080" y="5172084"/>
            <a:ext cx="27412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56661" y="4773022"/>
            <a:ext cx="953939" cy="36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42910" y="5929330"/>
            <a:ext cx="738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Thus </a:t>
            </a: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 mesons provide unique possibility to test whether </a:t>
            </a:r>
            <a:r>
              <a:rPr lang="el-GR" sz="2000" dirty="0" smtClean="0">
                <a:solidFill>
                  <a:srgbClr val="FF0000"/>
                </a:solidFill>
              </a:rPr>
              <a:t>ψ</a:t>
            </a:r>
            <a:r>
              <a:rPr lang="en-US" sz="2000" dirty="0" smtClean="0">
                <a:solidFill>
                  <a:srgbClr val="FF0000"/>
                </a:solidFill>
              </a:rPr>
              <a:t> ≈ 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8534419" cy="32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74382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estimated uncertainties in parameters     </a:t>
            </a:r>
            <a:r>
              <a:rPr lang="en-US" sz="2000" dirty="0" smtClean="0"/>
              <a:t>(a)</a:t>
            </a:r>
            <a:r>
              <a:rPr lang="en-US" sz="2000" dirty="0" smtClean="0">
                <a:solidFill>
                  <a:srgbClr val="0000FF"/>
                </a:solidFill>
              </a:rPr>
              <a:t> and        </a:t>
            </a:r>
            <a:r>
              <a:rPr lang="en-US" sz="2000" dirty="0" smtClean="0"/>
              <a:t>(b)</a:t>
            </a:r>
            <a:r>
              <a:rPr lang="en-US" sz="2000" dirty="0" smtClean="0">
                <a:solidFill>
                  <a:srgbClr val="0000FF"/>
                </a:solidFill>
              </a:rPr>
              <a:t> as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f</a:t>
            </a:r>
            <a:r>
              <a:rPr lang="en-US" sz="2000" dirty="0" smtClean="0">
                <a:solidFill>
                  <a:srgbClr val="0000FF"/>
                </a:solidFill>
              </a:rPr>
              <a:t>unctions of the background to signal ratio in the 5.2-5.6 </a:t>
            </a:r>
            <a:r>
              <a:rPr lang="en-US" sz="2000" dirty="0" err="1" smtClean="0">
                <a:solidFill>
                  <a:srgbClr val="0000FF"/>
                </a:solidFill>
              </a:rPr>
              <a:t>GeV</a:t>
            </a:r>
            <a:r>
              <a:rPr lang="en-US" sz="2000" dirty="0" smtClean="0">
                <a:solidFill>
                  <a:srgbClr val="0000FF"/>
                </a:solidFill>
              </a:rPr>
              <a:t>/c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mass window, from </a:t>
            </a:r>
          </a:p>
          <a:p>
            <a:r>
              <a:rPr lang="en-US" sz="2000" i="1" dirty="0" err="1" smtClean="0">
                <a:solidFill>
                  <a:srgbClr val="00B050"/>
                </a:solidFill>
              </a:rPr>
              <a:t>L.Shchutska</a:t>
            </a:r>
            <a:r>
              <a:rPr lang="en-US" sz="2000" i="1" dirty="0" smtClean="0">
                <a:solidFill>
                  <a:srgbClr val="00B050"/>
                </a:solidFill>
              </a:rPr>
              <a:t>, </a:t>
            </a:r>
            <a:r>
              <a:rPr lang="en-US" sz="2000" i="1" dirty="0" err="1" smtClean="0">
                <a:solidFill>
                  <a:srgbClr val="00B050"/>
                </a:solidFill>
              </a:rPr>
              <a:t>Y.Xie</a:t>
            </a:r>
            <a:r>
              <a:rPr lang="en-US" sz="2000" i="1" dirty="0" smtClean="0">
                <a:solidFill>
                  <a:srgbClr val="00B050"/>
                </a:solidFill>
              </a:rPr>
              <a:t>, </a:t>
            </a:r>
            <a:r>
              <a:rPr lang="en-US" sz="2000" i="1" dirty="0" err="1" smtClean="0">
                <a:solidFill>
                  <a:srgbClr val="00B050"/>
                </a:solidFill>
              </a:rPr>
              <a:t>A.Golutvin</a:t>
            </a:r>
            <a:r>
              <a:rPr lang="en-US" sz="2000" i="1" dirty="0" smtClean="0">
                <a:solidFill>
                  <a:srgbClr val="00B050"/>
                </a:solidFill>
              </a:rPr>
              <a:t>, </a:t>
            </a:r>
            <a:r>
              <a:rPr lang="en-US" sz="2000" i="1" dirty="0" err="1" smtClean="0">
                <a:solidFill>
                  <a:srgbClr val="00B050"/>
                </a:solidFill>
              </a:rPr>
              <a:t>V.Egorychev</a:t>
            </a:r>
            <a:r>
              <a:rPr lang="en-US" sz="2000" i="1" dirty="0" smtClean="0">
                <a:solidFill>
                  <a:srgbClr val="00B050"/>
                </a:solidFill>
              </a:rPr>
              <a:t>, </a:t>
            </a:r>
            <a:r>
              <a:rPr lang="en-US" sz="2000" i="1" dirty="0" err="1" smtClean="0">
                <a:solidFill>
                  <a:srgbClr val="00B050"/>
                </a:solidFill>
              </a:rPr>
              <a:t>V.Sh</a:t>
            </a:r>
            <a:r>
              <a:rPr lang="en-US" sz="2000" i="1" dirty="0" smtClean="0">
                <a:solidFill>
                  <a:srgbClr val="00B050"/>
                </a:solidFill>
              </a:rPr>
              <a:t>, </a:t>
            </a:r>
            <a:r>
              <a:rPr lang="en-US" sz="2000" i="1" dirty="0" err="1" smtClean="0">
                <a:solidFill>
                  <a:srgbClr val="00B050"/>
                </a:solidFill>
              </a:rPr>
              <a:t>I.Belyaev</a:t>
            </a:r>
            <a:r>
              <a:rPr lang="en-US" sz="2000" i="1" dirty="0" smtClean="0">
                <a:solidFill>
                  <a:srgbClr val="00B050"/>
                </a:solidFill>
              </a:rPr>
              <a:t>;</a:t>
            </a:r>
          </a:p>
          <a:p>
            <a:r>
              <a:rPr lang="en-US" sz="2000" i="1" dirty="0" smtClean="0">
                <a:solidFill>
                  <a:srgbClr val="00B050"/>
                </a:solidFill>
              </a:rPr>
              <a:t>“Probing the photon polarization in </a:t>
            </a:r>
            <a:r>
              <a:rPr lang="en-US" sz="2000" i="1" dirty="0" smtClean="0">
                <a:solidFill>
                  <a:srgbClr val="00B050"/>
                </a:solidFill>
              </a:rPr>
              <a:t>B</a:t>
            </a:r>
            <a:r>
              <a:rPr lang="en-US" sz="2000" i="1" baseline="-25000" dirty="0" smtClean="0">
                <a:solidFill>
                  <a:srgbClr val="00B050"/>
                </a:solidFill>
              </a:rPr>
              <a:t>s </a:t>
            </a:r>
            <a:r>
              <a:rPr lang="el-GR" sz="2000" i="1" dirty="0" smtClean="0">
                <a:solidFill>
                  <a:srgbClr val="00B050"/>
                </a:solidFill>
              </a:rPr>
              <a:t>→ </a:t>
            </a:r>
            <a:r>
              <a:rPr lang="en-US" sz="2000" i="1" dirty="0" smtClean="0">
                <a:solidFill>
                  <a:srgbClr val="00B050"/>
                </a:solidFill>
              </a:rPr>
              <a:t>φ </a:t>
            </a:r>
            <a:r>
              <a:rPr lang="el-GR" sz="2000" i="1" dirty="0" smtClean="0">
                <a:solidFill>
                  <a:srgbClr val="00B050"/>
                </a:solidFill>
              </a:rPr>
              <a:t>γ</a:t>
            </a:r>
            <a:r>
              <a:rPr lang="en-US" sz="2000" i="1" dirty="0" smtClean="0">
                <a:solidFill>
                  <a:srgbClr val="00B050"/>
                </a:solidFill>
              </a:rPr>
              <a:t> at </a:t>
            </a:r>
            <a:r>
              <a:rPr lang="en-US" sz="2000" i="1" dirty="0" err="1" smtClean="0">
                <a:solidFill>
                  <a:srgbClr val="00B050"/>
                </a:solidFill>
              </a:rPr>
              <a:t>LHCb</a:t>
            </a:r>
            <a:r>
              <a:rPr lang="en-US" sz="2000" i="1" dirty="0" smtClean="0">
                <a:solidFill>
                  <a:srgbClr val="00B050"/>
                </a:solidFill>
              </a:rPr>
              <a:t>”</a:t>
            </a:r>
            <a:endParaRPr lang="en-US" sz="2000" i="1" dirty="0" smtClean="0">
              <a:solidFill>
                <a:srgbClr val="00B050"/>
              </a:solidFill>
            </a:endParaRPr>
          </a:p>
          <a:p>
            <a:r>
              <a:rPr lang="en-US" sz="2000" i="1" dirty="0" smtClean="0">
                <a:solidFill>
                  <a:srgbClr val="00B050"/>
                </a:solidFill>
              </a:rPr>
              <a:t>LHCb-PHYS-2007-147</a:t>
            </a:r>
          </a:p>
          <a:p>
            <a:endParaRPr lang="en-US" sz="20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4213" y="620122"/>
            <a:ext cx="529555" cy="45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704832"/>
            <a:ext cx="285751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6383" y="571480"/>
            <a:ext cx="408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c</a:t>
            </a:r>
            <a:r>
              <a:rPr lang="en-US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onclusions</a:t>
            </a:r>
            <a:endParaRPr lang="en-US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643050"/>
            <a:ext cx="786625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There are no new (i.e. beyond CKM) sources of 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CP-violation of O(1) in </a:t>
            </a:r>
            <a:r>
              <a:rPr lang="en-US" sz="2400" dirty="0" err="1" smtClean="0">
                <a:solidFill>
                  <a:srgbClr val="FF0000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0000FF"/>
                </a:solidFill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l-GR" sz="2400" dirty="0" smtClean="0">
                <a:solidFill>
                  <a:srgbClr val="CC0000"/>
                </a:solidFill>
                <a:cs typeface="Arial" charset="0"/>
              </a:rPr>
              <a:t>Δ</a:t>
            </a:r>
            <a:r>
              <a:rPr lang="en-US" sz="2400" dirty="0" smtClean="0">
                <a:solidFill>
                  <a:srgbClr val="CC0000"/>
                </a:solidFill>
                <a:cs typeface="Arial" charset="0"/>
              </a:rPr>
              <a:t>F=2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processes.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Still some hope with 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baseline="-25000" dirty="0" smtClean="0">
                <a:solidFill>
                  <a:srgbClr val="FF0000"/>
                </a:solidFill>
              </a:rPr>
              <a:t>s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If </a:t>
            </a:r>
            <a:r>
              <a:rPr lang="en-US" sz="2400" dirty="0" smtClean="0">
                <a:solidFill>
                  <a:srgbClr val="0000FF"/>
                </a:solidFill>
              </a:rPr>
              <a:t>New Physics is (Next to) Minimal </a:t>
            </a:r>
            <a:r>
              <a:rPr lang="en-US" sz="2400" dirty="0" smtClean="0">
                <a:solidFill>
                  <a:srgbClr val="0000FF"/>
                </a:solidFill>
              </a:rPr>
              <a:t>Flavor </a:t>
            </a:r>
            <a:r>
              <a:rPr lang="en-US" sz="2400" dirty="0" smtClean="0">
                <a:solidFill>
                  <a:srgbClr val="0000FF"/>
                </a:solidFill>
              </a:rPr>
              <a:t>Violating – 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there seems to be (</a:t>
            </a:r>
            <a:r>
              <a:rPr lang="en-US" sz="2400" i="1" dirty="0" smtClean="0">
                <a:solidFill>
                  <a:srgbClr val="CC0000"/>
                </a:solidFill>
              </a:rPr>
              <a:t>almost</a:t>
            </a:r>
            <a:r>
              <a:rPr lang="en-US" sz="2400" dirty="0" smtClean="0">
                <a:solidFill>
                  <a:srgbClr val="0000FF"/>
                </a:solidFill>
              </a:rPr>
              <a:t>) no way to discover it without 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serious progress in </a:t>
            </a:r>
            <a:r>
              <a:rPr lang="en-US" sz="2400" dirty="0" err="1" smtClean="0">
                <a:solidFill>
                  <a:srgbClr val="0000FF"/>
                </a:solidFill>
              </a:rPr>
              <a:t>npQCD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Waiting for </a:t>
            </a:r>
            <a:r>
              <a:rPr lang="en-US" sz="2400" b="1" dirty="0" smtClean="0">
                <a:solidFill>
                  <a:srgbClr val="FF0000"/>
                </a:solidFill>
              </a:rPr>
              <a:t>LHC</a:t>
            </a:r>
            <a:r>
              <a:rPr lang="en-US" sz="2400" dirty="0" smtClean="0">
                <a:solidFill>
                  <a:srgbClr val="0000FF"/>
                </a:solidFill>
              </a:rPr>
              <a:t> to start!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63575" y="566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63575" y="566738"/>
            <a:ext cx="7658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Wolfenstein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parameterization </a:t>
            </a:r>
            <a:r>
              <a:rPr lang="en-US" sz="2400" dirty="0">
                <a:solidFill>
                  <a:srgbClr val="0000FF"/>
                </a:solidFill>
              </a:rPr>
              <a:t>manifests the </a:t>
            </a:r>
            <a:r>
              <a:rPr lang="en-US" sz="2400" dirty="0" smtClean="0">
                <a:solidFill>
                  <a:srgbClr val="0000FF"/>
                </a:solidFill>
              </a:rPr>
              <a:t>mysterious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CKM matrix elements hierarchy in terms of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331913" y="1412875"/>
          <a:ext cx="5400675" cy="647700"/>
        </p:xfrm>
        <a:graphic>
          <a:graphicData uri="http://schemas.openxmlformats.org/presentationml/2006/ole">
            <p:oleObj spid="_x0000_s3074" name="Формула" r:id="rId8" imgW="2120760" imgH="253800" progId="Equation.3">
              <p:embed/>
            </p:oleObj>
          </a:graphicData>
        </a:graphic>
      </p:graphicFrame>
      <p:pic>
        <p:nvPicPr>
          <p:cNvPr id="5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11188" y="3500438"/>
            <a:ext cx="7488237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868988" y="2492375"/>
            <a:ext cx="2663825" cy="1728788"/>
            <a:chOff x="623" y="2795"/>
            <a:chExt cx="1875" cy="1108"/>
          </a:xfrm>
        </p:grpSpPr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7" y="2795"/>
              <a:ext cx="1497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66" y="2840"/>
              <a:ext cx="40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23" y="3428"/>
              <a:ext cx="34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018" y="2931"/>
              <a:ext cx="48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65" y="3748"/>
              <a:ext cx="36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73075" y="2395538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Invariants:</a:t>
            </a:r>
            <a:r>
              <a:rPr lang="en-US" sz="2400" dirty="0"/>
              <a:t>         </a:t>
            </a:r>
            <a:r>
              <a:rPr lang="en-US" sz="2400" dirty="0">
                <a:solidFill>
                  <a:srgbClr val="0000FF"/>
                </a:solidFill>
              </a:rPr>
              <a:t>and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5" name="Формула" r:id="rId15" imgW="114120" imgH="215640" progId="Equation.3">
              <p:embed/>
            </p:oleObj>
          </a:graphicData>
        </a:graphic>
      </p:graphicFrame>
      <p:graphicFrame>
        <p:nvGraphicFramePr>
          <p:cNvPr id="14" name="Object 23"/>
          <p:cNvGraphicFramePr>
            <a:graphicFrameLocks noChangeAspect="1"/>
          </p:cNvGraphicFramePr>
          <p:nvPr/>
        </p:nvGraphicFramePr>
        <p:xfrm>
          <a:off x="2051050" y="2349500"/>
          <a:ext cx="649288" cy="590550"/>
        </p:xfrm>
        <a:graphic>
          <a:graphicData uri="http://schemas.openxmlformats.org/presentationml/2006/ole">
            <p:oleObj spid="_x0000_s3076" name="Формула" r:id="rId16" imgW="279360" imgH="253800" progId="Equation.3">
              <p:embed/>
            </p:oleObj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3298825" y="2159000"/>
          <a:ext cx="1497013" cy="947738"/>
        </p:xfrm>
        <a:graphic>
          <a:graphicData uri="http://schemas.openxmlformats.org/presentationml/2006/ole">
            <p:oleObj spid="_x0000_s3077" name="Формула" r:id="rId17" imgW="7617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8313" y="500042"/>
            <a:ext cx="54383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Current view of the </a:t>
            </a:r>
            <a:r>
              <a:rPr lang="en-US" sz="2400" dirty="0" err="1">
                <a:solidFill>
                  <a:srgbClr val="0000FF"/>
                </a:solidFill>
              </a:rPr>
              <a:t>Unitarity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Triangle 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on the complex plane of constraints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is well known and really impressive.. 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7885113" y="620713"/>
          <a:ext cx="574675" cy="474662"/>
        </p:xfrm>
        <a:graphic>
          <a:graphicData uri="http://schemas.openxmlformats.org/presentationml/2006/ole">
            <p:oleObj spid="_x0000_s4098" name="Formel" r:id="rId3" imgW="507960" imgH="330120" progId="Equation.3">
              <p:embed/>
            </p:oleObj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7092950" y="1484313"/>
          <a:ext cx="647700" cy="485775"/>
        </p:xfrm>
        <a:graphic>
          <a:graphicData uri="http://schemas.openxmlformats.org/presentationml/2006/ole">
            <p:oleObj spid="_x0000_s4099" name="Formel" r:id="rId4" imgW="558720" imgH="330120" progId="Equation.3">
              <p:embed/>
            </p:oleObj>
          </a:graphicData>
        </a:graphic>
      </p:graphicFrame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6084888" y="620713"/>
          <a:ext cx="647700" cy="476250"/>
        </p:xfrm>
        <a:graphic>
          <a:graphicData uri="http://schemas.openxmlformats.org/presentationml/2006/ole">
            <p:oleObj spid="_x0000_s4100" name="Formel" r:id="rId5" imgW="571320" imgH="330120" progId="Equation.3">
              <p:embed/>
            </p:oleObj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588125" y="148431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 flipV="1">
            <a:off x="7032625" y="619125"/>
            <a:ext cx="1500188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13"/>
          <p:cNvSpPr>
            <a:spLocks noChangeAspect="1" noChangeShapeType="1"/>
          </p:cNvSpPr>
          <p:nvPr/>
        </p:nvSpPr>
        <p:spPr bwMode="auto">
          <a:xfrm flipH="1">
            <a:off x="6564313" y="619125"/>
            <a:ext cx="474662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01" name="Формула" r:id="rId6" imgW="114120" imgH="215640" progId="Equation.3">
              <p:embed/>
            </p:oleObj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7019925" y="981075"/>
          <a:ext cx="431800" cy="355600"/>
        </p:xfrm>
        <a:graphic>
          <a:graphicData uri="http://schemas.openxmlformats.org/presentationml/2006/ole">
            <p:oleObj spid="_x0000_s4102" name="Формула" r:id="rId7" imgW="215640" imgH="177480" progId="Equation.3">
              <p:embed/>
            </p:oleObj>
          </a:graphicData>
        </a:graphic>
      </p:graphicFrame>
      <p:pic>
        <p:nvPicPr>
          <p:cNvPr id="12" name="Picture 11" descr="rhoeta_Large_Summer0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85" y="1696897"/>
            <a:ext cx="5321551" cy="516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34" y="2214554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</a:rPr>
              <a:t>At present an accuracy of determination </a:t>
            </a:r>
            <a:r>
              <a:rPr lang="en-US" sz="2400" dirty="0" smtClean="0">
                <a:solidFill>
                  <a:srgbClr val="0000FF"/>
                </a:solidFill>
              </a:rPr>
              <a:t>of the </a:t>
            </a:r>
            <a:r>
              <a:rPr lang="en-US" sz="2400" dirty="0">
                <a:solidFill>
                  <a:srgbClr val="0000FF"/>
                </a:solidFill>
              </a:rPr>
              <a:t>sides is 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limited </a:t>
            </a:r>
            <a:r>
              <a:rPr lang="en-US" sz="2400" dirty="0">
                <a:solidFill>
                  <a:srgbClr val="0000FF"/>
                </a:solidFill>
              </a:rPr>
              <a:t>mostly by theory </a:t>
            </a:r>
            <a:r>
              <a:rPr lang="en-US" sz="2400" dirty="0" smtClean="0">
                <a:solidFill>
                  <a:srgbClr val="0000FF"/>
                </a:solidFill>
              </a:rPr>
              <a:t>(soft </a:t>
            </a:r>
            <a:r>
              <a:rPr lang="en-US" sz="2400" dirty="0" err="1">
                <a:solidFill>
                  <a:srgbClr val="0000FF"/>
                </a:solidFill>
              </a:rPr>
              <a:t>hadron</a:t>
            </a:r>
            <a:r>
              <a:rPr lang="en-US" sz="2400" dirty="0">
                <a:solidFill>
                  <a:srgbClr val="0000FF"/>
                </a:solidFill>
              </a:rPr>
              <a:t> contributions)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0034" y="3357562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An accuracy of angles is limited at </a:t>
            </a:r>
            <a:r>
              <a:rPr lang="en-US" sz="2400" dirty="0" smtClean="0">
                <a:solidFill>
                  <a:srgbClr val="0000FF"/>
                </a:solidFill>
              </a:rPr>
              <a:t>present mostly </a:t>
            </a:r>
            <a:r>
              <a:rPr lang="en-US" sz="2400" dirty="0">
                <a:solidFill>
                  <a:srgbClr val="0000FF"/>
                </a:solidFill>
              </a:rPr>
              <a:t>by experiment: </a:t>
            </a:r>
            <a:r>
              <a:rPr lang="el-GR" sz="2400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l-GR" sz="2400" dirty="0" smtClean="0">
                <a:solidFill>
                  <a:srgbClr val="FF0000"/>
                </a:solidFill>
              </a:rPr>
              <a:t>α</a:t>
            </a:r>
            <a:r>
              <a:rPr lang="it-IT" sz="2400" dirty="0">
                <a:solidFill>
                  <a:srgbClr val="FF0000"/>
                </a:solidFill>
              </a:rPr>
              <a:t>~ </a:t>
            </a:r>
            <a:r>
              <a:rPr lang="en-US" sz="2400" dirty="0">
                <a:solidFill>
                  <a:srgbClr val="FF0000"/>
                </a:solidFill>
              </a:rPr>
              <a:t>±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13°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;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δβ</a:t>
            </a:r>
            <a:r>
              <a:rPr lang="en-US" sz="2400" dirty="0">
                <a:solidFill>
                  <a:srgbClr val="FF0000"/>
                </a:solidFill>
              </a:rPr>
              <a:t> ~ ± 1.5°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;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δγ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~ ± 20°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8596" y="4598267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s there a </a:t>
            </a:r>
            <a:r>
              <a:rPr lang="en-US" sz="2400" dirty="0">
                <a:solidFill>
                  <a:srgbClr val="0000FF"/>
                </a:solidFill>
              </a:rPr>
              <a:t>way to overcome </a:t>
            </a:r>
            <a:r>
              <a:rPr lang="en-US" sz="2400" dirty="0" smtClean="0">
                <a:solidFill>
                  <a:srgbClr val="0000FF"/>
                </a:solidFill>
              </a:rPr>
              <a:t>the necessity to solve </a:t>
            </a:r>
            <a:r>
              <a:rPr lang="en-US" sz="2400" dirty="0" err="1" smtClean="0">
                <a:solidFill>
                  <a:srgbClr val="0000FF"/>
                </a:solidFill>
              </a:rPr>
              <a:t>npQCD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n order to discover New Physics (NP)?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00034" y="500042"/>
          <a:ext cx="8218633" cy="1357322"/>
        </p:xfrm>
        <a:graphic>
          <a:graphicData uri="http://schemas.openxmlformats.org/presentationml/2006/ole">
            <p:oleObj spid="_x0000_s5122" name="Image" r:id="rId3" imgW="3652321" imgH="533145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5788" y="5786454"/>
            <a:ext cx="6208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Different answers for different NP scenarios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64350" y="5715016"/>
            <a:ext cx="6215106" cy="64294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60575"/>
            <a:ext cx="40195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58975"/>
            <a:ext cx="40100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184150"/>
            <a:ext cx="8207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Unfortunately, </a:t>
            </a:r>
            <a:r>
              <a:rPr lang="en-US" sz="2400" dirty="0"/>
              <a:t>the geometry of UT is such (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α</a:t>
            </a:r>
            <a:r>
              <a:rPr lang="en-US" sz="2400" dirty="0"/>
              <a:t> close to </a:t>
            </a:r>
            <a:r>
              <a:rPr lang="en-US" sz="2400" dirty="0">
                <a:solidFill>
                  <a:srgbClr val="FF0000"/>
                </a:solidFill>
              </a:rPr>
              <a:t>90º</a:t>
            </a:r>
            <a:r>
              <a:rPr lang="en-US" sz="2400" dirty="0"/>
              <a:t>) </a:t>
            </a:r>
            <a:endParaRPr lang="en-US" sz="2400" dirty="0" smtClean="0"/>
          </a:p>
          <a:p>
            <a:r>
              <a:rPr lang="en-US" sz="2400" dirty="0" smtClean="0"/>
              <a:t>that </a:t>
            </a:r>
            <a:r>
              <a:rPr lang="ru-RU" sz="2400" dirty="0" smtClean="0">
                <a:solidFill>
                  <a:srgbClr val="FF0000"/>
                </a:solidFill>
                <a:cs typeface="Arial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º</a:t>
            </a:r>
            <a:r>
              <a:rPr lang="ru-RU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uncertainty in the angle 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corresponds </a:t>
            </a:r>
            <a:r>
              <a:rPr lang="en-US" sz="2400" dirty="0" smtClean="0">
                <a:cs typeface="Arial" charset="0"/>
              </a:rPr>
              <a:t>to </a:t>
            </a:r>
            <a:r>
              <a:rPr lang="en-US" sz="2400" dirty="0">
                <a:cs typeface="Arial" charset="0"/>
              </a:rPr>
              <a:t>about </a:t>
            </a:r>
            <a:endParaRPr lang="en-US" sz="2400" dirty="0" smtClean="0">
              <a:cs typeface="Arial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5º</a:t>
            </a:r>
            <a:r>
              <a:rPr lang="ru-RU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uncertainty in the angle 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γ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146" name="Формула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500" y="526301"/>
            <a:ext cx="8683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there exist NP CP-violating phases beyond those of CKM –</a:t>
            </a:r>
          </a:p>
          <a:p>
            <a:r>
              <a:rPr lang="en-US" sz="2400" dirty="0">
                <a:solidFill>
                  <a:srgbClr val="0000FF"/>
                </a:solidFill>
              </a:rPr>
              <a:t>o</a:t>
            </a:r>
            <a:r>
              <a:rPr lang="en-US" sz="2400" dirty="0" smtClean="0">
                <a:solidFill>
                  <a:srgbClr val="0000FF"/>
                </a:solidFill>
              </a:rPr>
              <a:t>ne can hope to see their effects in some CP-asymmetries.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13416" y="3214686"/>
            <a:ext cx="67447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00"/>
                </a:solidFill>
              </a:rPr>
              <a:t>n</a:t>
            </a:r>
            <a:r>
              <a:rPr lang="en-US" sz="2400" b="1" dirty="0" smtClean="0">
                <a:solidFill>
                  <a:srgbClr val="003300"/>
                </a:solidFill>
              </a:rPr>
              <a:t>aïve Minimal </a:t>
            </a:r>
            <a:r>
              <a:rPr lang="en-US" sz="2400" b="1" dirty="0">
                <a:solidFill>
                  <a:srgbClr val="003300"/>
                </a:solidFill>
              </a:rPr>
              <a:t>Flavor Violation </a:t>
            </a:r>
            <a:r>
              <a:rPr lang="en-US" sz="2400" b="1" dirty="0" smtClean="0">
                <a:solidFill>
                  <a:srgbClr val="003300"/>
                </a:solidFill>
              </a:rPr>
              <a:t>scenario </a:t>
            </a:r>
            <a:endParaRPr lang="en-US" sz="2400" b="1" dirty="0">
              <a:solidFill>
                <a:srgbClr val="003300"/>
              </a:solidFill>
            </a:endParaRPr>
          </a:p>
          <a:p>
            <a:r>
              <a:rPr lang="en-US" sz="2400" i="1" dirty="0">
                <a:solidFill>
                  <a:srgbClr val="00CC00"/>
                </a:solidFill>
              </a:rPr>
              <a:t>(</a:t>
            </a:r>
            <a:r>
              <a:rPr lang="en-US" sz="2400" i="1" dirty="0" err="1">
                <a:solidFill>
                  <a:srgbClr val="00CC00"/>
                </a:solidFill>
              </a:rPr>
              <a:t>E.Gabrielli</a:t>
            </a:r>
            <a:r>
              <a:rPr lang="en-US" sz="2400" i="1" dirty="0">
                <a:solidFill>
                  <a:srgbClr val="00CC00"/>
                </a:solidFill>
              </a:rPr>
              <a:t>, G.F.Giudice</a:t>
            </a:r>
            <a:r>
              <a:rPr lang="en-US" sz="2400" i="1" dirty="0" smtClean="0">
                <a:solidFill>
                  <a:srgbClr val="00CC00"/>
                </a:solidFill>
              </a:rPr>
              <a:t>,’95</a:t>
            </a:r>
            <a:r>
              <a:rPr lang="en-US" sz="2400" i="1" dirty="0">
                <a:solidFill>
                  <a:srgbClr val="00CC00"/>
                </a:solidFill>
              </a:rPr>
              <a:t>; </a:t>
            </a:r>
            <a:r>
              <a:rPr lang="en-US" sz="2400" i="1" dirty="0" err="1">
                <a:solidFill>
                  <a:srgbClr val="00CC00"/>
                </a:solidFill>
              </a:rPr>
              <a:t>A.Buras</a:t>
            </a:r>
            <a:r>
              <a:rPr lang="en-US" sz="2400" i="1" dirty="0">
                <a:solidFill>
                  <a:srgbClr val="00CC00"/>
                </a:solidFill>
              </a:rPr>
              <a:t> et al, ‘</a:t>
            </a:r>
            <a:r>
              <a:rPr lang="en-US" sz="2400" i="1" dirty="0" smtClean="0">
                <a:solidFill>
                  <a:srgbClr val="00CC00"/>
                </a:solidFill>
              </a:rPr>
              <a:t>00)</a:t>
            </a:r>
            <a:endParaRPr lang="ru-RU" sz="2400" i="1" dirty="0">
              <a:solidFill>
                <a:srgbClr val="00CC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8596" y="1571612"/>
            <a:ext cx="84770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On the other hand, if </a:t>
            </a:r>
            <a:r>
              <a:rPr lang="en-US" sz="2400" dirty="0"/>
              <a:t>flavor structure of the SM is kept intact, </a:t>
            </a:r>
            <a:endParaRPr lang="en-US" sz="2400" dirty="0" smtClean="0"/>
          </a:p>
          <a:p>
            <a:r>
              <a:rPr lang="en-US" sz="2400" dirty="0" smtClean="0"/>
              <a:t>while NP </a:t>
            </a:r>
            <a:r>
              <a:rPr lang="en-US" sz="2400" dirty="0"/>
              <a:t>is encoded in </a:t>
            </a:r>
            <a:r>
              <a:rPr lang="en-US" sz="2400" dirty="0" smtClean="0"/>
              <a:t>universal real </a:t>
            </a:r>
            <a:r>
              <a:rPr lang="en-US" sz="2400" dirty="0"/>
              <a:t>master functions </a:t>
            </a: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b="1" baseline="-14000" dirty="0">
                <a:solidFill>
                  <a:srgbClr val="FF0000"/>
                </a:solidFill>
              </a:rPr>
              <a:t>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i="1" dirty="0" smtClean="0"/>
              <a:t>(</a:t>
            </a:r>
            <a:r>
              <a:rPr lang="en-US" sz="2400" i="1" dirty="0"/>
              <a:t>reducing to the standard </a:t>
            </a:r>
            <a:r>
              <a:rPr lang="en-US" sz="2400" i="1" dirty="0" err="1"/>
              <a:t>Inami</a:t>
            </a:r>
            <a:r>
              <a:rPr lang="en-US" sz="2400" i="1" dirty="0"/>
              <a:t>-Lim </a:t>
            </a:r>
            <a:r>
              <a:rPr lang="en-US" sz="2400" i="1" dirty="0" smtClean="0"/>
              <a:t>functions </a:t>
            </a:r>
            <a:r>
              <a:rPr lang="en-US" sz="2400" i="1" dirty="0"/>
              <a:t>in the SM</a:t>
            </a:r>
            <a:r>
              <a:rPr lang="en-US" sz="2400" i="1" dirty="0" smtClean="0"/>
              <a:t>), 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e have to deal with the </a:t>
            </a:r>
            <a:endParaRPr lang="ru-RU" sz="2400" b="1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57356" y="4286256"/>
            <a:ext cx="53896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where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there are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new weak </a:t>
            </a:r>
            <a:r>
              <a:rPr lang="en-US" sz="2400" dirty="0" smtClean="0">
                <a:solidFill>
                  <a:srgbClr val="000000"/>
                </a:solidFill>
              </a:rPr>
              <a:t>phases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>
                <a:solidFill>
                  <a:srgbClr val="000000"/>
                </a:solidFill>
              </a:rPr>
              <a:t> special flavor alignment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5720" y="5357826"/>
            <a:ext cx="85647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To uncover NP in </a:t>
            </a:r>
            <a:r>
              <a:rPr lang="en-US" sz="2400" dirty="0" smtClean="0">
                <a:solidFill>
                  <a:srgbClr val="0000FF"/>
                </a:solidFill>
              </a:rPr>
              <a:t>this </a:t>
            </a:r>
            <a:r>
              <a:rPr lang="en-US" sz="2400" dirty="0">
                <a:solidFill>
                  <a:srgbClr val="0000FF"/>
                </a:solidFill>
              </a:rPr>
              <a:t>form (i.e. the </a:t>
            </a:r>
            <a:r>
              <a:rPr lang="en-US" sz="2400" dirty="0" smtClean="0">
                <a:solidFill>
                  <a:srgbClr val="0000FF"/>
                </a:solidFill>
              </a:rPr>
              <a:t>difference between </a:t>
            </a: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b="1" baseline="-14000" dirty="0">
                <a:solidFill>
                  <a:srgbClr val="FF0000"/>
                </a:solidFill>
              </a:rPr>
              <a:t>r </a:t>
            </a:r>
            <a:r>
              <a:rPr lang="en-US" sz="2400" dirty="0" smtClean="0">
                <a:solidFill>
                  <a:srgbClr val="0000FF"/>
                </a:solidFill>
              </a:rPr>
              <a:t>and</a:t>
            </a:r>
            <a:r>
              <a:rPr lang="en-US" sz="2400" b="1" baseline="-14000" dirty="0" smtClean="0">
                <a:solidFill>
                  <a:srgbClr val="0000FF"/>
                </a:solidFill>
              </a:rPr>
              <a:t> 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the </a:t>
            </a:r>
            <a:r>
              <a:rPr lang="en-US" sz="2400" dirty="0">
                <a:solidFill>
                  <a:srgbClr val="0000FF"/>
                </a:solidFill>
              </a:rPr>
              <a:t>SM short </a:t>
            </a:r>
            <a:r>
              <a:rPr lang="en-US" sz="2400" dirty="0" smtClean="0">
                <a:solidFill>
                  <a:srgbClr val="0000FF"/>
                </a:solidFill>
              </a:rPr>
              <a:t>distance </a:t>
            </a:r>
            <a:r>
              <a:rPr lang="en-US" sz="2400" dirty="0">
                <a:solidFill>
                  <a:srgbClr val="0000FF"/>
                </a:solidFill>
              </a:rPr>
              <a:t>functions) </a:t>
            </a:r>
            <a:r>
              <a:rPr lang="en-US" sz="2400" dirty="0" smtClean="0">
                <a:solidFill>
                  <a:srgbClr val="0000FF"/>
                </a:solidFill>
              </a:rPr>
              <a:t> high </a:t>
            </a:r>
            <a:r>
              <a:rPr lang="en-US" sz="2400" dirty="0">
                <a:solidFill>
                  <a:srgbClr val="0000FF"/>
                </a:solidFill>
              </a:rPr>
              <a:t>precision of the </a:t>
            </a:r>
            <a:r>
              <a:rPr lang="en-US" sz="2400" dirty="0" smtClean="0">
                <a:solidFill>
                  <a:srgbClr val="0000FF"/>
                </a:solidFill>
              </a:rPr>
              <a:t>SM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theoretical </a:t>
            </a:r>
            <a:r>
              <a:rPr lang="en-US" sz="2400" dirty="0" smtClean="0">
                <a:solidFill>
                  <a:srgbClr val="0000FF"/>
                </a:solidFill>
              </a:rPr>
              <a:t>predictions is absolutely crucial.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58" y="357166"/>
            <a:ext cx="857157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There is a good </a:t>
            </a:r>
            <a:r>
              <a:rPr lang="en-US" sz="2400" dirty="0">
                <a:solidFill>
                  <a:srgbClr val="0000FF"/>
                </a:solidFill>
              </a:rPr>
              <a:t>motivation to go beyond </a:t>
            </a:r>
            <a:r>
              <a:rPr lang="en-US" sz="2400" dirty="0" smtClean="0">
                <a:solidFill>
                  <a:srgbClr val="0000FF"/>
                </a:solidFill>
              </a:rPr>
              <a:t>naïve MFV </a:t>
            </a:r>
            <a:r>
              <a:rPr lang="en-US" sz="2400" dirty="0" smtClean="0">
                <a:solidFill>
                  <a:srgbClr val="0000FF"/>
                </a:solidFill>
              </a:rPr>
              <a:t>however:</a:t>
            </a:r>
            <a:endParaRPr lang="en-US" sz="2400" dirty="0">
              <a:solidFill>
                <a:srgbClr val="0000FF"/>
              </a:solidFill>
            </a:endParaRPr>
          </a:p>
          <a:p>
            <a:pPr algn="ctr"/>
            <a:r>
              <a:rPr 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flavor puzzle </a:t>
            </a:r>
            <a:r>
              <a:rPr lang="en-US" sz="2400" dirty="0" err="1">
                <a:solidFill>
                  <a:srgbClr val="0000FF"/>
                </a:solidFill>
              </a:rPr>
              <a:t>vs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EWSB</a:t>
            </a:r>
          </a:p>
          <a:p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2910" y="1500174"/>
            <a:ext cx="72643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Naively from </a:t>
            </a:r>
            <a:r>
              <a:rPr lang="en-US" sz="2400" dirty="0" err="1">
                <a:solidFill>
                  <a:srgbClr val="0000FF"/>
                </a:solidFill>
              </a:rPr>
              <a:t>kaon</a:t>
            </a:r>
            <a:r>
              <a:rPr lang="en-US" sz="2400" dirty="0">
                <a:solidFill>
                  <a:srgbClr val="0000FF"/>
                </a:solidFill>
              </a:rPr>
              <a:t> oscillations one gets </a:t>
            </a:r>
            <a:r>
              <a:rPr lang="en-US" sz="2400" dirty="0" smtClean="0">
                <a:solidFill>
                  <a:srgbClr val="0000FF"/>
                </a:solidFill>
              </a:rPr>
              <a:t>for effective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four-</a:t>
            </a:r>
            <a:r>
              <a:rPr lang="en-US" sz="2400" dirty="0" err="1" smtClean="0">
                <a:solidFill>
                  <a:srgbClr val="0000FF"/>
                </a:solidFill>
              </a:rPr>
              <a:t>fermion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operator 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70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3714744" y="1785926"/>
          <a:ext cx="1571636" cy="577852"/>
        </p:xfrm>
        <a:graphic>
          <a:graphicData uri="http://schemas.openxmlformats.org/presentationml/2006/ole">
            <p:oleObj spid="_x0000_s7171" name="Формула" r:id="rId4" imgW="622080" imgH="228600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72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889125" y="2571750"/>
          <a:ext cx="5138738" cy="706438"/>
        </p:xfrm>
        <a:graphic>
          <a:graphicData uri="http://schemas.openxmlformats.org/presentationml/2006/ole">
            <p:oleObj spid="_x0000_s7173" name="Equation" r:id="rId6" imgW="1752480" imgH="241200" progId="Equation.3">
              <p:embed/>
            </p:oleObj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00100" y="3429000"/>
            <a:ext cx="7422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which is much larger than EWSB </a:t>
            </a:r>
            <a:r>
              <a:rPr lang="en-US" sz="2400" dirty="0" smtClean="0">
                <a:solidFill>
                  <a:srgbClr val="0000FF"/>
                </a:solidFill>
              </a:rPr>
              <a:t>scale ~ [a few </a:t>
            </a:r>
            <a:r>
              <a:rPr lang="en-US" sz="2400" dirty="0" err="1" smtClean="0">
                <a:solidFill>
                  <a:srgbClr val="0000FF"/>
                </a:solidFill>
              </a:rPr>
              <a:t>TeV</a:t>
            </a:r>
            <a:r>
              <a:rPr lang="en-US" sz="2400" dirty="0" smtClean="0">
                <a:solidFill>
                  <a:srgbClr val="0000FF"/>
                </a:solidFill>
              </a:rPr>
              <a:t>]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91011" y="4967599"/>
            <a:ext cx="7881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Can be </a:t>
            </a:r>
            <a:r>
              <a:rPr lang="en-US" sz="2400" i="1" dirty="0">
                <a:solidFill>
                  <a:srgbClr val="00FF00"/>
                </a:solidFill>
              </a:rPr>
              <a:t>relaxed </a:t>
            </a:r>
            <a:r>
              <a:rPr lang="en-US" sz="2400" dirty="0">
                <a:solidFill>
                  <a:srgbClr val="0000FF"/>
                </a:solidFill>
              </a:rPr>
              <a:t>by considering </a:t>
            </a:r>
            <a:r>
              <a:rPr lang="en-US" sz="2400" dirty="0" smtClean="0">
                <a:solidFill>
                  <a:srgbClr val="0000FF"/>
                </a:solidFill>
              </a:rPr>
              <a:t>NP </a:t>
            </a:r>
            <a:r>
              <a:rPr lang="en-US" sz="2400" dirty="0">
                <a:solidFill>
                  <a:srgbClr val="0000FF"/>
                </a:solidFill>
              </a:rPr>
              <a:t>effective operators  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74" name="Формула" r:id="rId7" imgW="114120" imgH="215640" progId="Equation.3">
              <p:embed/>
            </p:oleObj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627313" y="5484832"/>
          <a:ext cx="3657600" cy="658812"/>
        </p:xfrm>
        <a:graphic>
          <a:graphicData uri="http://schemas.openxmlformats.org/presentationml/2006/ole">
            <p:oleObj spid="_x0000_s7175" name="Формула" r:id="rId8" imgW="1409400" imgH="253800" progId="Equation.3">
              <p:embed/>
            </p:oleObj>
          </a:graphicData>
        </a:graphic>
      </p:graphicFrame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79475" y="6143644"/>
            <a:ext cx="491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where        is down-Yukawa matrix 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76" name="Формула" r:id="rId9" imgW="114120" imgH="215640" progId="Equation.3">
              <p:embed/>
            </p:oleObj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1908175" y="6143644"/>
          <a:ext cx="558800" cy="530225"/>
        </p:xfrm>
        <a:graphic>
          <a:graphicData uri="http://schemas.openxmlformats.org/presentationml/2006/ole">
            <p:oleObj spid="_x0000_s7177" name="Формула" r:id="rId10" imgW="253800" imgH="241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1389" y="4026763"/>
            <a:ext cx="7539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NP </a:t>
            </a:r>
            <a:r>
              <a:rPr lang="en-US" sz="2400" dirty="0" err="1" smtClean="0">
                <a:solidFill>
                  <a:srgbClr val="0000FF"/>
                </a:solidFill>
              </a:rPr>
              <a:t>d.o.f</a:t>
            </a:r>
            <a:r>
              <a:rPr lang="en-US" sz="2400" dirty="0" smtClean="0">
                <a:solidFill>
                  <a:srgbClr val="0000FF"/>
                </a:solidFill>
              </a:rPr>
              <a:t>. couple to the first two generations with the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trength, dictated by CKM, they must be too heavy </a:t>
            </a:r>
            <a:r>
              <a:rPr lang="en-US" sz="2400" dirty="0" smtClean="0">
                <a:solidFill>
                  <a:srgbClr val="FF0000"/>
                </a:solidFill>
              </a:rPr>
              <a:t>(?)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42910" y="428604"/>
            <a:ext cx="74608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Taking down-Yukawa matrices to be </a:t>
            </a:r>
            <a:r>
              <a:rPr lang="en-US" sz="2400" dirty="0" smtClean="0">
                <a:solidFill>
                  <a:srgbClr val="0000FF"/>
                </a:solidFill>
              </a:rPr>
              <a:t>diagonal up </a:t>
            </a:r>
            <a:r>
              <a:rPr lang="en-US" sz="2400" dirty="0">
                <a:solidFill>
                  <a:srgbClr val="0000FF"/>
                </a:solidFill>
              </a:rPr>
              <a:t>to a 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CKM-like </a:t>
            </a:r>
            <a:r>
              <a:rPr lang="en-US" sz="2400" dirty="0">
                <a:solidFill>
                  <a:srgbClr val="0000FF"/>
                </a:solidFill>
              </a:rPr>
              <a:t>matrix 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11484" y="785794"/>
            <a:ext cx="4820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CC00"/>
                </a:solidFill>
              </a:rPr>
              <a:t>(</a:t>
            </a:r>
            <a:r>
              <a:rPr lang="en-US" sz="2400" i="1" dirty="0" err="1" smtClean="0">
                <a:solidFill>
                  <a:srgbClr val="00CC00"/>
                </a:solidFill>
              </a:rPr>
              <a:t>A.Buras</a:t>
            </a:r>
            <a:r>
              <a:rPr lang="en-US" sz="2400" i="1" dirty="0" smtClean="0">
                <a:solidFill>
                  <a:srgbClr val="00CC00"/>
                </a:solidFill>
              </a:rPr>
              <a:t>, ’01; </a:t>
            </a:r>
            <a:r>
              <a:rPr lang="en-US" sz="2400" i="1" dirty="0" err="1" smtClean="0">
                <a:solidFill>
                  <a:srgbClr val="00CC00"/>
                </a:solidFill>
              </a:rPr>
              <a:t>K.Agashe</a:t>
            </a:r>
            <a:r>
              <a:rPr lang="en-US" sz="2400" i="1" dirty="0" smtClean="0">
                <a:solidFill>
                  <a:srgbClr val="00CC00"/>
                </a:solidFill>
              </a:rPr>
              <a:t> </a:t>
            </a:r>
            <a:r>
              <a:rPr lang="en-US" sz="2400" i="1" dirty="0">
                <a:solidFill>
                  <a:srgbClr val="00CC00"/>
                </a:solidFill>
              </a:rPr>
              <a:t>et al, ’05)</a:t>
            </a:r>
            <a:endParaRPr lang="ru-RU" sz="2400" i="1" dirty="0">
              <a:solidFill>
                <a:srgbClr val="00CC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50913" y="2460626"/>
            <a:ext cx="1451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one gets 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194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2214546" y="1463541"/>
          <a:ext cx="4357718" cy="679575"/>
        </p:xfrm>
        <a:graphic>
          <a:graphicData uri="http://schemas.openxmlformats.org/presentationml/2006/ole">
            <p:oleObj spid="_x0000_s8195" name="Формула" r:id="rId4" imgW="1549080" imgH="241200" progId="Equation.3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196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2412998" y="2405210"/>
          <a:ext cx="3016258" cy="595162"/>
        </p:xfrm>
        <a:graphic>
          <a:graphicData uri="http://schemas.openxmlformats.org/presentationml/2006/ole">
            <p:oleObj spid="_x0000_s8197" name="Формула" r:id="rId6" imgW="1155600" imgH="228600" progId="Equation.3">
              <p:embed/>
            </p:oleObj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57224" y="3357562"/>
            <a:ext cx="77258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dirty="0">
                <a:solidFill>
                  <a:srgbClr val="0000FF"/>
                </a:solidFill>
              </a:rPr>
              <a:t>the NP </a:t>
            </a:r>
            <a:r>
              <a:rPr lang="en-US" sz="2400" dirty="0" smtClean="0">
                <a:solidFill>
                  <a:srgbClr val="0000FF"/>
                </a:solidFill>
              </a:rPr>
              <a:t>effects 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F=2 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processes</a:t>
            </a:r>
            <a:r>
              <a:rPr lang="en-US" sz="2400" dirty="0">
                <a:solidFill>
                  <a:srgbClr val="0000FF"/>
                </a:solidFill>
              </a:rPr>
              <a:t> to </a:t>
            </a:r>
            <a:r>
              <a:rPr lang="en-US" sz="2400" dirty="0" smtClean="0">
                <a:solidFill>
                  <a:srgbClr val="0000FF"/>
                </a:solidFill>
              </a:rPr>
              <a:t>be comparable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with </a:t>
            </a:r>
            <a:r>
              <a:rPr lang="en-US" sz="2400" dirty="0">
                <a:solidFill>
                  <a:srgbClr val="0000FF"/>
                </a:solidFill>
              </a:rPr>
              <a:t>the SM </a:t>
            </a:r>
            <a:r>
              <a:rPr lang="en-US" sz="2400" dirty="0" smtClean="0">
                <a:solidFill>
                  <a:srgbClr val="0000FF"/>
                </a:solidFill>
              </a:rPr>
              <a:t>contributions.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57224" y="4500570"/>
            <a:ext cx="76787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Here </a:t>
            </a:r>
            <a:r>
              <a:rPr lang="en-US" sz="2400" dirty="0"/>
              <a:t>NP </a:t>
            </a:r>
            <a:r>
              <a:rPr lang="en-US" sz="2400" dirty="0" err="1" smtClean="0"/>
              <a:t>d.o.f</a:t>
            </a:r>
            <a:r>
              <a:rPr lang="en-US" sz="2400" dirty="0" smtClean="0"/>
              <a:t>. interact </a:t>
            </a:r>
            <a:r>
              <a:rPr lang="en-US" sz="2400" dirty="0"/>
              <a:t>mostly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quarks and </a:t>
            </a:r>
          </a:p>
          <a:p>
            <a:r>
              <a:rPr lang="en-US" sz="2400" dirty="0" smtClean="0"/>
              <a:t>it is convenient to represent CKM matrix in such a way </a:t>
            </a:r>
          </a:p>
          <a:p>
            <a:r>
              <a:rPr lang="en-US" sz="2400" dirty="0" smtClean="0"/>
              <a:t>that distinguishes the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dirty="0" smtClean="0"/>
              <a:t> generation</a:t>
            </a:r>
            <a:endParaRPr lang="ru-RU" sz="2400" dirty="0" smtClean="0"/>
          </a:p>
          <a:p>
            <a:r>
              <a:rPr lang="en-US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_{CKM}=\left(&#10;  \begin{array}{ccc}&#10;  V_{ud}     &amp; V_{us}   &amp; V_{ub}    \\&#10;  V_{cd}    &amp; V_{cs}   &amp; V_{cb}   \\&#10;  V_{td}     &amp; V_{ts}   &amp; V_{tb}   \\&#10;  \end{array}&#10;\right)\\&#10;\sim &#10;\left(&#10;  \begin{array}{ccc}&#10;    1-\frac{1}{2}\lambda^2   &amp; \lambda   &amp; A\lambda^3 (\rho-i\eta) \\&#10;     -\lambda  &amp;  1-\frac{1}{2}\lambda^2   &amp; A\lambda^2   \\&#10;    A\lambda^3 (1-\rho-i\eta)   &amp;  -A\lambda^2  &amp;  1  \\&#10;  \end{array}&#10;\right)&#10;$&#10;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1"/>
  <p:tag name="BOXHEIGHT" val="274"/>
  <p:tag name="BOXFONT" val="10"/>
  <p:tag name="BOXWRAP" val="False"/>
  <p:tag name="WORKAROUNDTRANSPARENCYBUG" val="False"/>
  <p:tag name="ALLOWFONTSUBSTITUTION" val="False"/>
  <p:tag name="BITMAPFORMAT" val="pngmono"/>
  <p:tag name="ORIGWIDTH" val="433"/>
  <p:tag name="PICTUREFILESIZE" val="679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V_{ij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18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_{jL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"/>
  <p:tag name="PICTUREFILESIZE" val="20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u_{iL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"/>
  <p:tag name="PICTUREFILESIZE" val="17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W^-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5"/>
  <p:tag name="PICTUREFILESIZE" val="16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1826</Words>
  <Application>Microsoft Office PowerPoint</Application>
  <PresentationFormat>On-screen Show (4:3)</PresentationFormat>
  <Paragraphs>239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Office Theme</vt:lpstr>
      <vt:lpstr>Equation</vt:lpstr>
      <vt:lpstr>Microsoft Equation 3.0</vt:lpstr>
      <vt:lpstr>Formel</vt:lpstr>
      <vt:lpstr>Формула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Shevchenko</dc:creator>
  <cp:lastModifiedBy>Shevchenko</cp:lastModifiedBy>
  <cp:revision>57</cp:revision>
  <dcterms:created xsi:type="dcterms:W3CDTF">2008-01-31T10:54:00Z</dcterms:created>
  <dcterms:modified xsi:type="dcterms:W3CDTF">2008-02-01T12:47:08Z</dcterms:modified>
</cp:coreProperties>
</file>