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5"/>
  </p:notesMasterIdLst>
  <p:sldIdLst>
    <p:sldId id="256" r:id="rId5"/>
    <p:sldId id="259" r:id="rId6"/>
    <p:sldId id="280" r:id="rId7"/>
    <p:sldId id="333" r:id="rId8"/>
    <p:sldId id="334" r:id="rId9"/>
    <p:sldId id="335" r:id="rId10"/>
    <p:sldId id="336" r:id="rId11"/>
    <p:sldId id="337" r:id="rId12"/>
    <p:sldId id="317" r:id="rId13"/>
    <p:sldId id="338" r:id="rId14"/>
    <p:sldId id="339" r:id="rId15"/>
    <p:sldId id="332" r:id="rId16"/>
    <p:sldId id="340" r:id="rId17"/>
    <p:sldId id="289" r:id="rId18"/>
    <p:sldId id="319" r:id="rId19"/>
    <p:sldId id="327" r:id="rId20"/>
    <p:sldId id="328" r:id="rId21"/>
    <p:sldId id="320" r:id="rId22"/>
    <p:sldId id="329" r:id="rId23"/>
    <p:sldId id="33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5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DBB7AA-1B07-43F5-9701-476D53CC4145}" type="datetimeFigureOut">
              <a:rPr lang="fr-FR" smtClean="0"/>
              <a:pPr/>
              <a:t>13/07/2011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50911-DEE7-4AA7-B615-52BAAB98BB6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C3DA-7B6B-4393-A0D8-14EA07E4528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Realistic case… Problem.</a:t>
            </a:r>
          </a:p>
          <a:p>
            <a:pPr lvl="1"/>
            <a:r>
              <a:rPr lang="en-US" sz="2000" dirty="0" smtClean="0"/>
              <a:t>neutral particles are escaping</a:t>
            </a:r>
          </a:p>
          <a:p>
            <a:pPr lvl="1"/>
            <a:r>
              <a:rPr lang="en-US" sz="2000" dirty="0" smtClean="0"/>
              <a:t>low momentum rejection (P&gt;0.5)</a:t>
            </a:r>
          </a:p>
          <a:p>
            <a:pPr lvl="1"/>
            <a:r>
              <a:rPr lang="en-US" sz="2000" dirty="0" smtClean="0"/>
              <a:t>angular acceptance (</a:t>
            </a:r>
            <a:r>
              <a:rPr lang="en-US" sz="2000" dirty="0" smtClean="0">
                <a:latin typeface="Symbol" pitchFamily="18" charset="2"/>
              </a:rPr>
              <a:t>q</a:t>
            </a:r>
            <a:r>
              <a:rPr lang="en-US" sz="2000" dirty="0" smtClean="0"/>
              <a:t>&lt;0.5)</a:t>
            </a:r>
          </a:p>
          <a:p>
            <a:pPr lvl="1"/>
            <a:r>
              <a:rPr lang="en-US" sz="2000" dirty="0" smtClean="0"/>
              <a:t>momentum smearing (30%)</a:t>
            </a:r>
          </a:p>
          <a:p>
            <a:pPr lvl="1">
              <a:buNone/>
            </a:pPr>
            <a:r>
              <a:rPr lang="en-US" sz="2000" dirty="0" smtClean="0">
                <a:sym typeface="Wingdings" pitchFamily="2" charset="2"/>
              </a:rPr>
              <a:t> underestimate energy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C3DA-7B6B-4393-A0D8-14EA07E452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3881142" y="8686336"/>
            <a:ext cx="2975519" cy="456284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0" rIns="0" bIns="0" anchor="b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algn="r">
              <a:lnSpc>
                <a:spcPct val="93000"/>
              </a:lnSpc>
              <a:tabLst>
                <a:tab pos="0" algn="l"/>
                <a:tab pos="393567" algn="l"/>
                <a:tab pos="787451" algn="l"/>
                <a:tab pos="1181336" algn="l"/>
                <a:tab pos="1575219" algn="l"/>
                <a:tab pos="1969103" algn="l"/>
                <a:tab pos="2362987" algn="l"/>
                <a:tab pos="2756871" algn="l"/>
                <a:tab pos="3150755" algn="l"/>
                <a:tab pos="3544637" algn="l"/>
                <a:tab pos="3938522" algn="l"/>
                <a:tab pos="4332405" algn="l"/>
                <a:tab pos="4726290" algn="l"/>
                <a:tab pos="5120173" algn="l"/>
                <a:tab pos="5514057" algn="l"/>
                <a:tab pos="5907941" algn="l"/>
                <a:tab pos="6301825" algn="l"/>
                <a:tab pos="6695709" algn="l"/>
                <a:tab pos="7089591" algn="l"/>
                <a:tab pos="7483476" algn="l"/>
                <a:tab pos="7877360" algn="l"/>
              </a:tabLst>
            </a:pPr>
            <a:fld id="{B621F991-FAA8-4A8E-A770-66764707730E}" type="slidenum">
              <a:rPr lang="fr-FR" sz="1200">
                <a:solidFill>
                  <a:srgbClr val="000000"/>
                </a:solidFill>
                <a:latin typeface="Times New Roman" pitchFamily="18"/>
                <a:ea typeface="DejaVu Sans Condensed" pitchFamily="2"/>
                <a:cs typeface="DejaVu Sans Condensed" pitchFamily="2"/>
              </a:rPr>
              <a:pPr algn="r">
                <a:lnSpc>
                  <a:spcPct val="93000"/>
                </a:lnSpc>
                <a:tabLst>
                  <a:tab pos="0" algn="l"/>
                  <a:tab pos="393567" algn="l"/>
                  <a:tab pos="787451" algn="l"/>
                  <a:tab pos="1181336" algn="l"/>
                  <a:tab pos="1575219" algn="l"/>
                  <a:tab pos="1969103" algn="l"/>
                  <a:tab pos="2362987" algn="l"/>
                  <a:tab pos="2756871" algn="l"/>
                  <a:tab pos="3150755" algn="l"/>
                  <a:tab pos="3544637" algn="l"/>
                  <a:tab pos="3938522" algn="l"/>
                  <a:tab pos="4332405" algn="l"/>
                  <a:tab pos="4726290" algn="l"/>
                  <a:tab pos="5120173" algn="l"/>
                  <a:tab pos="5514057" algn="l"/>
                  <a:tab pos="5907941" algn="l"/>
                  <a:tab pos="6301825" algn="l"/>
                  <a:tab pos="6695709" algn="l"/>
                  <a:tab pos="7089591" algn="l"/>
                  <a:tab pos="7483476" algn="l"/>
                  <a:tab pos="7877360" algn="l"/>
                </a:tabLst>
              </a:pPr>
              <a:t>9</a:t>
            </a:fld>
            <a:endParaRPr lang="fr-FR" sz="1200" dirty="0">
              <a:solidFill>
                <a:srgbClr val="000000"/>
              </a:solidFill>
              <a:latin typeface="Times New Roman" pitchFamily="18"/>
              <a:ea typeface="DejaVu Sans Condensed" pitchFamily="2"/>
              <a:cs typeface="DejaVu Sans Condensed" pitchFamily="2"/>
            </a:endParaRPr>
          </a:p>
        </p:txBody>
      </p:sp>
      <p:sp>
        <p:nvSpPr>
          <p:cNvPr id="3" name="Slide Image Placeholder 2"/>
          <p:cNvSpPr>
            <a:spLocks noGrp="1" noRot="1" noChangeAspect="1" noResize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4" name="Notes Placeholder 3"/>
          <p:cNvSpPr txBox="1">
            <a:spLocks noGrp="1"/>
          </p:cNvSpPr>
          <p:nvPr>
            <p:ph type="body" sz="quarter" idx="1"/>
          </p:nvPr>
        </p:nvSpPr>
        <p:spPr>
          <a:xfrm>
            <a:off x="685176" y="4343014"/>
            <a:ext cx="5485656" cy="276999"/>
          </a:xfrm>
        </p:spPr>
        <p:txBody>
          <a:bodyPr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Times New Roman" pitchFamily="18"/>
              <a:buChar char="•"/>
            </a:lvl2pPr>
            <a:lvl3pPr lvl="2">
              <a:buClr>
                <a:srgbClr val="000000"/>
              </a:buClr>
              <a:buSzPct val="100000"/>
              <a:buFont typeface="Times New Roman" pitchFamily="18"/>
              <a:buChar char="•"/>
            </a:lvl3pPr>
            <a:lvl4pPr lvl="3">
              <a:buClr>
                <a:srgbClr val="000000"/>
              </a:buClr>
              <a:buSzPct val="100000"/>
              <a:buFont typeface="Times New Roman" pitchFamily="18"/>
              <a:buChar char="•"/>
            </a:lvl4pPr>
            <a:lvl5pPr lvl="4">
              <a:buClr>
                <a:srgbClr val="000000"/>
              </a:buClr>
              <a:buSzPct val="100000"/>
              <a:buFont typeface="Times New Roman" pitchFamily="18"/>
              <a:buChar char="•"/>
            </a:lvl5pPr>
            <a:lvl6pPr lvl="5">
              <a:buClr>
                <a:srgbClr val="000000"/>
              </a:buClr>
              <a:buSzPct val="100000"/>
              <a:buFont typeface="Times New Roman" pitchFamily="18"/>
              <a:buChar char="•"/>
            </a:lvl6pPr>
            <a:lvl7pPr lvl="6">
              <a:buClr>
                <a:srgbClr val="000000"/>
              </a:buClr>
              <a:buSzPct val="100000"/>
              <a:buFont typeface="Times New Roman" pitchFamily="18"/>
              <a:buChar char="•"/>
            </a:lvl7pPr>
            <a:lvl8pPr lvl="7">
              <a:buClr>
                <a:srgbClr val="000000"/>
              </a:buClr>
              <a:buSzPct val="100000"/>
              <a:buFont typeface="Times New Roman" pitchFamily="18"/>
              <a:buChar char="•"/>
            </a:lvl8pPr>
            <a:lvl9pPr lvl="8">
              <a:buClr>
                <a:srgbClr val="000000"/>
              </a:buClr>
              <a:buSzPct val="100000"/>
              <a:buFont typeface="Times New Roman" pitchFamily="18"/>
              <a:buChar char="•"/>
            </a:lvl9pPr>
          </a:lstStyle>
          <a:p>
            <a:endParaRPr lang="fr-FR" kern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C0EC9-B587-40B7-8806-CBAF90B6031C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C104A-94F9-4569-BACD-631FC42A4292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7B29D-9C41-47E2-8E53-A6BD694ED729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1D47-B63B-4267-975D-B756638F9284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09A91-0239-42D0-A917-9C08AB79E431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AC4D0-B087-47A2-8259-FA1E4E90AF02}" type="datetime1">
              <a:rPr lang="fr-FR" smtClean="0"/>
              <a:t>13/07/2011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F754D-3033-4A66-8953-8139C2236BEB}" type="datetime1">
              <a:rPr lang="fr-FR" smtClean="0"/>
              <a:t>13/07/2011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A554-17DC-40E5-9B22-69F892FDCF2E}" type="datetime1">
              <a:rPr lang="fr-FR" smtClean="0"/>
              <a:t>13/07/2011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E692-8D01-49E9-9092-B76AE5806811}" type="datetime1">
              <a:rPr lang="fr-FR" smtClean="0"/>
              <a:t>13/07/2011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CB8E-2937-43E9-A4D2-391F8B814A65}" type="datetime1">
              <a:rPr lang="fr-FR" smtClean="0"/>
              <a:t>13/07/2011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D4F5A-7CB5-4CE0-B501-C726DA7F9D68}" type="datetime1">
              <a:rPr lang="fr-FR" smtClean="0"/>
              <a:t>13/07/2011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1B20B-057A-4009-A64E-BABBC63145F7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FE7D2-B5A6-415F-AB98-5C760E3C03B9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image" Target="../media/image2.jpe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r>
              <a:rPr lang="en-US" dirty="0" smtClean="0"/>
              <a:t>Summary of electron studies &amp; </a:t>
            </a:r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latin typeface="+mn-lt"/>
                <a:cs typeface="Times New Roman"/>
              </a:rPr>
              <a:t>MC </a:t>
            </a:r>
            <a:r>
              <a:rPr lang="fr-FR" dirty="0" err="1" smtClean="0">
                <a:latin typeface="+mn-lt"/>
                <a:cs typeface="Times New Roman"/>
              </a:rPr>
              <a:t>study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553200" cy="3429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LAPP – Annecy</a:t>
            </a:r>
          </a:p>
          <a:p>
            <a:r>
              <a:rPr lang="en-US" dirty="0" smtClean="0"/>
              <a:t>Florian Brunet</a:t>
            </a:r>
          </a:p>
          <a:p>
            <a:r>
              <a:rPr lang="en-US" dirty="0" smtClean="0"/>
              <a:t>Supervisor : Amina Zghiche</a:t>
            </a:r>
          </a:p>
          <a:p>
            <a:endParaRPr lang="en-US" dirty="0" smtClean="0"/>
          </a:p>
          <a:p>
            <a:pPr marL="514350" indent="-514350"/>
            <a:endParaRPr lang="en-US" dirty="0" smtClean="0"/>
          </a:p>
          <a:p>
            <a:pPr marL="514350" indent="-514350"/>
            <a:r>
              <a:rPr lang="en-US" i="1" dirty="0" smtClean="0"/>
              <a:t>OPERA </a:t>
            </a:r>
            <a:r>
              <a:rPr lang="en-US" i="1" dirty="0" smtClean="0"/>
              <a:t>LAPP </a:t>
            </a:r>
            <a:r>
              <a:rPr lang="en-US" i="1" dirty="0" smtClean="0"/>
              <a:t>Meeting </a:t>
            </a:r>
            <a:r>
              <a:rPr lang="en-US" i="1" dirty="0" smtClean="0"/>
              <a:t> </a:t>
            </a:r>
            <a:r>
              <a:rPr lang="en-US" i="1" dirty="0" smtClean="0"/>
              <a:t>– </a:t>
            </a:r>
            <a:r>
              <a:rPr lang="en-US" i="1" dirty="0" smtClean="0"/>
              <a:t>13/07/2011</a:t>
            </a:r>
            <a:endParaRPr lang="en-US" i="1" dirty="0" smtClean="0"/>
          </a:p>
          <a:p>
            <a:pPr marL="514350" indent="-514350"/>
            <a:endParaRPr lang="en-US" dirty="0" smtClean="0"/>
          </a:p>
          <a:p>
            <a:pPr marL="514350" indent="-514350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fr-FR" sz="3600" dirty="0" smtClean="0">
                <a:solidFill>
                  <a:schemeClr val="tx1"/>
                </a:solidFill>
                <a:latin typeface="+mj-lt"/>
                <a:cs typeface="Times New Roman"/>
              </a:rPr>
              <a:t>τ→e MC </a:t>
            </a:r>
            <a:r>
              <a:rPr lang="fr-FR" sz="3600" dirty="0" err="1" smtClean="0">
                <a:solidFill>
                  <a:schemeClr val="tx1"/>
                </a:solidFill>
                <a:latin typeface="+mj-lt"/>
                <a:cs typeface="Times New Roman"/>
              </a:rPr>
              <a:t>study</a:t>
            </a:r>
            <a:endParaRPr lang="fr-FR" sz="36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Espace réservé du contenu 8" descr="test_newrelease_seri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51142" b="51175"/>
          <a:stretch>
            <a:fillRect/>
          </a:stretch>
        </p:blipFill>
        <p:spPr>
          <a:xfrm>
            <a:off x="533400" y="1066800"/>
            <a:ext cx="3810000" cy="2762250"/>
          </a:xfrm>
        </p:spPr>
      </p:pic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8E692-8D01-49E9-9092-B76AE5806811}" type="datetime1">
              <a:rPr lang="fr-FR" smtClean="0"/>
              <a:t>13/07/2011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7848600" y="0"/>
            <a:ext cx="1295400" cy="4001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Florian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pic>
        <p:nvPicPr>
          <p:cNvPr id="10" name="Image 9" descr="test_newrelease_serie2.png"/>
          <p:cNvPicPr>
            <a:picLocks noChangeAspect="1"/>
          </p:cNvPicPr>
          <p:nvPr/>
        </p:nvPicPr>
        <p:blipFill>
          <a:blip r:embed="rId5" cstate="print"/>
          <a:srcRect r="50833"/>
          <a:stretch>
            <a:fillRect/>
          </a:stretch>
        </p:blipFill>
        <p:spPr>
          <a:xfrm>
            <a:off x="5181600" y="1143000"/>
            <a:ext cx="3733800" cy="5509495"/>
          </a:xfrm>
          <a:prstGeom prst="rect">
            <a:avLst/>
          </a:prstGeom>
        </p:spPr>
      </p:pic>
      <p:pic>
        <p:nvPicPr>
          <p:cNvPr id="11" name="Image 10" descr="test_newrelease_serie1.png"/>
          <p:cNvPicPr>
            <a:picLocks noChangeAspect="1"/>
          </p:cNvPicPr>
          <p:nvPr/>
        </p:nvPicPr>
        <p:blipFill>
          <a:blip r:embed="rId2" cstate="print"/>
          <a:srcRect l="50000" b="51149"/>
          <a:stretch>
            <a:fillRect/>
          </a:stretch>
        </p:blipFill>
        <p:spPr>
          <a:xfrm>
            <a:off x="457200" y="3919145"/>
            <a:ext cx="4038600" cy="2862655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2971800" y="3667780"/>
            <a:ext cx="3581400" cy="52322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REPROCESS ON GOING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cs typeface="Times New Roman"/>
              </a:rPr>
              <a:t>Electron </a:t>
            </a:r>
            <a:r>
              <a:rPr lang="fr-FR" dirty="0" err="1" smtClean="0">
                <a:cs typeface="Times New Roman"/>
              </a:rPr>
              <a:t>energy</a:t>
            </a:r>
            <a:r>
              <a:rPr lang="fr-FR" dirty="0" smtClean="0">
                <a:cs typeface="Times New Roman"/>
              </a:rPr>
              <a:t> estimation </a:t>
            </a:r>
            <a:r>
              <a:rPr lang="fr-FR" dirty="0" err="1" smtClean="0">
                <a:cs typeface="Times New Roman"/>
              </a:rPr>
              <a:t>within</a:t>
            </a:r>
            <a:r>
              <a:rPr lang="fr-FR" dirty="0" smtClean="0">
                <a:cs typeface="Times New Roman"/>
              </a:rPr>
              <a:t> 2 bricks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800" dirty="0" smtClean="0"/>
              <a:t>	</a:t>
            </a:r>
            <a:r>
              <a:rPr lang="fr-FR" sz="2800" dirty="0" smtClean="0"/>
              <a:t>By </a:t>
            </a:r>
            <a:r>
              <a:rPr lang="fr-FR" sz="2800" dirty="0" err="1" smtClean="0"/>
              <a:t>taking</a:t>
            </a:r>
            <a:r>
              <a:rPr lang="fr-FR" sz="2800" dirty="0" smtClean="0"/>
              <a:t> </a:t>
            </a:r>
            <a:r>
              <a:rPr lang="fr-FR" sz="2800" dirty="0" err="1" smtClean="0"/>
              <a:t>into</a:t>
            </a:r>
            <a:r>
              <a:rPr lang="fr-FR" sz="2800" dirty="0" smtClean="0"/>
              <a:t> </a:t>
            </a:r>
            <a:r>
              <a:rPr lang="fr-FR" sz="2800" dirty="0" err="1" smtClean="0"/>
              <a:t>account</a:t>
            </a:r>
            <a:r>
              <a:rPr lang="fr-FR" sz="2800" dirty="0" smtClean="0"/>
              <a:t> MT </a:t>
            </a:r>
            <a:r>
              <a:rPr lang="fr-FR" sz="2800" dirty="0" err="1" smtClean="0"/>
              <a:t>efficiency</a:t>
            </a:r>
            <a:endParaRPr lang="fr-FR" sz="2800" dirty="0" smtClean="0"/>
          </a:p>
          <a:p>
            <a:pPr>
              <a:buNone/>
            </a:pPr>
            <a:endParaRPr lang="fr-FR" sz="2800" dirty="0" smtClean="0"/>
          </a:p>
          <a:p>
            <a:r>
              <a:rPr lang="fr-FR" dirty="0" smtClean="0"/>
              <a:t>MT 2</a:t>
            </a:r>
            <a:r>
              <a:rPr lang="fr-FR" baseline="30000" dirty="0" smtClean="0"/>
              <a:t>nd</a:t>
            </a:r>
            <a:r>
              <a:rPr lang="fr-FR" dirty="0" smtClean="0"/>
              <a:t> brick / MT </a:t>
            </a:r>
            <a:r>
              <a:rPr lang="fr-FR" dirty="0" smtClean="0"/>
              <a:t>1st brick </a:t>
            </a:r>
            <a:r>
              <a:rPr lang="fr-FR" dirty="0" smtClean="0"/>
              <a:t>ratio : 0.950</a:t>
            </a:r>
          </a:p>
          <a:p>
            <a:pPr>
              <a:buNone/>
            </a:pPr>
            <a:r>
              <a:rPr lang="fr-FR" dirty="0" smtClean="0"/>
              <a:t>	2ry </a:t>
            </a:r>
            <a:r>
              <a:rPr lang="fr-FR" dirty="0" err="1" smtClean="0"/>
              <a:t>electron</a:t>
            </a:r>
            <a:r>
              <a:rPr lang="fr-FR" dirty="0" smtClean="0"/>
              <a:t> </a:t>
            </a:r>
            <a:r>
              <a:rPr lang="fr-FR" dirty="0" err="1" smtClean="0"/>
              <a:t>Microtracks</a:t>
            </a:r>
            <a:endParaRPr lang="fr-FR" dirty="0" smtClean="0"/>
          </a:p>
          <a:p>
            <a:r>
              <a:rPr lang="fr-FR" dirty="0" smtClean="0"/>
              <a:t>MT 2</a:t>
            </a:r>
            <a:r>
              <a:rPr lang="fr-FR" baseline="30000" dirty="0" smtClean="0"/>
              <a:t>nd</a:t>
            </a:r>
            <a:r>
              <a:rPr lang="fr-FR" dirty="0" smtClean="0"/>
              <a:t> brick / MT 1st brick ratio : 0.402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41D47-B63B-4267-975D-B756638F9284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7848600" y="0"/>
            <a:ext cx="12954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Florian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Outlook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Upgrade Frank </a:t>
            </a:r>
            <a:r>
              <a:rPr lang="fr-FR" dirty="0" err="1" smtClean="0"/>
              <a:t>Rec</a:t>
            </a:r>
            <a:r>
              <a:rPr lang="fr-FR" dirty="0" smtClean="0"/>
              <a:t> : </a:t>
            </a:r>
            <a:r>
              <a:rPr lang="fr-FR" dirty="0" err="1" smtClean="0"/>
              <a:t>debugging</a:t>
            </a:r>
            <a:r>
              <a:rPr lang="fr-FR" dirty="0" smtClean="0"/>
              <a:t> </a:t>
            </a:r>
            <a:r>
              <a:rPr lang="fr-FR" dirty="0" err="1" smtClean="0"/>
              <a:t>necessary</a:t>
            </a:r>
            <a:r>
              <a:rPr lang="fr-FR" dirty="0" smtClean="0"/>
              <a:t> (no </a:t>
            </a:r>
            <a:r>
              <a:rPr lang="fr-FR" dirty="0" err="1" smtClean="0"/>
              <a:t>stopping</a:t>
            </a:r>
            <a:r>
              <a:rPr lang="fr-FR" dirty="0" smtClean="0"/>
              <a:t> condition, </a:t>
            </a:r>
            <a:r>
              <a:rPr lang="fr-FR" dirty="0" err="1" smtClean="0"/>
              <a:t>loop</a:t>
            </a:r>
            <a:r>
              <a:rPr lang="fr-FR" dirty="0" smtClean="0"/>
              <a:t> over plate condition </a:t>
            </a:r>
            <a:r>
              <a:rPr lang="fr-FR" dirty="0" err="1" smtClean="0"/>
              <a:t>wrong</a:t>
            </a:r>
            <a:r>
              <a:rPr lang="fr-FR" dirty="0" smtClean="0"/>
              <a:t> </a:t>
            </a:r>
            <a:r>
              <a:rPr lang="fr-FR" dirty="0" err="1" smtClean="0"/>
              <a:t>maybe</a:t>
            </a:r>
            <a:r>
              <a:rPr lang="fr-FR" dirty="0" smtClean="0"/>
              <a:t> more ?)</a:t>
            </a:r>
          </a:p>
          <a:p>
            <a:pPr>
              <a:buNone/>
            </a:pP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no face to face meeting but </a:t>
            </a:r>
            <a:r>
              <a:rPr lang="fr-FR" dirty="0" err="1" smtClean="0"/>
              <a:t>skype</a:t>
            </a:r>
            <a:r>
              <a:rPr lang="fr-FR" dirty="0" smtClean="0"/>
              <a:t> meeting on the </a:t>
            </a:r>
            <a:r>
              <a:rPr lang="fr-FR" dirty="0" err="1" smtClean="0"/>
              <a:t>nex</a:t>
            </a:r>
            <a:r>
              <a:rPr lang="fr-FR" dirty="0" err="1" smtClean="0"/>
              <a:t>t</a:t>
            </a:r>
            <a:r>
              <a:rPr lang="fr-FR" dirty="0" smtClean="0"/>
              <a:t> </a:t>
            </a:r>
            <a:r>
              <a:rPr lang="fr-FR" dirty="0" err="1" smtClean="0"/>
              <a:t>week</a:t>
            </a:r>
            <a:endParaRPr lang="fr-FR" dirty="0" smtClean="0"/>
          </a:p>
          <a:p>
            <a:r>
              <a:rPr lang="fr-FR" dirty="0" smtClean="0"/>
              <a:t>Upgrade </a:t>
            </a:r>
            <a:r>
              <a:rPr lang="fr-FR" dirty="0" err="1" smtClean="0"/>
              <a:t>OpEmuRec</a:t>
            </a:r>
            <a:r>
              <a:rPr lang="fr-FR" dirty="0" smtClean="0"/>
              <a:t> </a:t>
            </a:r>
            <a:r>
              <a:rPr lang="fr-FR" dirty="0" smtClean="0"/>
              <a:t>OK </a:t>
            </a:r>
          </a:p>
          <a:p>
            <a:r>
              <a:rPr lang="fr-FR" dirty="0" err="1" smtClean="0"/>
              <a:t>Study</a:t>
            </a:r>
            <a:r>
              <a:rPr lang="fr-FR" dirty="0" smtClean="0"/>
              <a:t> </a:t>
            </a:r>
            <a:r>
              <a:rPr lang="fr-FR" dirty="0" smtClean="0"/>
              <a:t>of </a:t>
            </a:r>
            <a:r>
              <a:rPr lang="fr-FR" dirty="0" err="1" smtClean="0"/>
              <a:t>shower</a:t>
            </a:r>
            <a:r>
              <a:rPr lang="fr-FR" dirty="0" smtClean="0"/>
              <a:t> contamination </a:t>
            </a:r>
            <a:r>
              <a:rPr lang="fr-FR" dirty="0" err="1" smtClean="0"/>
              <a:t>starts</a:t>
            </a:r>
            <a:endParaRPr lang="fr-FR" dirty="0" smtClean="0"/>
          </a:p>
          <a:p>
            <a:r>
              <a:rPr lang="fr-FR" dirty="0" smtClean="0"/>
              <a:t>2-Brick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starts</a:t>
            </a:r>
            <a:endParaRPr lang="fr-FR" dirty="0" smtClean="0"/>
          </a:p>
          <a:p>
            <a:r>
              <a:rPr lang="fr-FR" dirty="0" smtClean="0"/>
              <a:t>Calibration of </a:t>
            </a:r>
            <a:r>
              <a:rPr lang="fr-FR" dirty="0" err="1" smtClean="0"/>
              <a:t>shower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r>
              <a:rPr lang="fr-FR" dirty="0" smtClean="0"/>
              <a:t> : </a:t>
            </a:r>
            <a:r>
              <a:rPr lang="fr-FR" dirty="0" err="1" smtClean="0"/>
              <a:t>beamtest</a:t>
            </a:r>
            <a:r>
              <a:rPr lang="fr-FR" dirty="0" smtClean="0"/>
              <a:t> brick </a:t>
            </a:r>
            <a:r>
              <a:rPr lang="fr-FR" dirty="0" err="1" smtClean="0"/>
              <a:t>analysis</a:t>
            </a:r>
            <a:r>
              <a:rPr lang="fr-FR" dirty="0" smtClean="0"/>
              <a:t> in Bern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7F16E-D23E-40CC-BAD7-327BEEC33ED8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Outlook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Upgrade Frank </a:t>
            </a:r>
            <a:r>
              <a:rPr lang="fr-FR" dirty="0" err="1" smtClean="0"/>
              <a:t>Rec</a:t>
            </a:r>
            <a:r>
              <a:rPr lang="fr-FR" dirty="0" smtClean="0"/>
              <a:t> : </a:t>
            </a:r>
            <a:r>
              <a:rPr lang="fr-FR" dirty="0" err="1" smtClean="0"/>
              <a:t>debugging</a:t>
            </a:r>
            <a:r>
              <a:rPr lang="fr-FR" dirty="0" smtClean="0"/>
              <a:t> </a:t>
            </a:r>
            <a:r>
              <a:rPr lang="fr-FR" dirty="0" err="1" smtClean="0"/>
              <a:t>necessary</a:t>
            </a:r>
            <a:r>
              <a:rPr lang="fr-FR" dirty="0" smtClean="0"/>
              <a:t> (no </a:t>
            </a:r>
            <a:r>
              <a:rPr lang="fr-FR" dirty="0" err="1" smtClean="0"/>
              <a:t>stopping</a:t>
            </a:r>
            <a:r>
              <a:rPr lang="fr-FR" dirty="0" smtClean="0"/>
              <a:t> condition, </a:t>
            </a:r>
            <a:r>
              <a:rPr lang="fr-FR" dirty="0" err="1" smtClean="0"/>
              <a:t>loop</a:t>
            </a:r>
            <a:r>
              <a:rPr lang="fr-FR" dirty="0" smtClean="0"/>
              <a:t> over plate condition </a:t>
            </a:r>
            <a:r>
              <a:rPr lang="fr-FR" dirty="0" err="1" smtClean="0"/>
              <a:t>wrong</a:t>
            </a:r>
            <a:r>
              <a:rPr lang="fr-FR" dirty="0" smtClean="0"/>
              <a:t> </a:t>
            </a:r>
            <a:r>
              <a:rPr lang="fr-FR" dirty="0" err="1" smtClean="0"/>
              <a:t>maybe</a:t>
            </a:r>
            <a:r>
              <a:rPr lang="fr-FR" dirty="0" smtClean="0"/>
              <a:t> more ?)</a:t>
            </a:r>
          </a:p>
          <a:p>
            <a:pPr>
              <a:buNone/>
            </a:pPr>
            <a:r>
              <a:rPr lang="fr-FR" dirty="0" smtClean="0">
                <a:sym typeface="Wingdings" pitchFamily="2" charset="2"/>
              </a:rPr>
              <a:t></a:t>
            </a:r>
            <a:r>
              <a:rPr lang="fr-FR" dirty="0" smtClean="0"/>
              <a:t>no face to face meeting but </a:t>
            </a:r>
            <a:r>
              <a:rPr lang="fr-FR" dirty="0" err="1" smtClean="0"/>
              <a:t>skype</a:t>
            </a:r>
            <a:r>
              <a:rPr lang="fr-FR" dirty="0" smtClean="0"/>
              <a:t> meeting on the </a:t>
            </a:r>
            <a:r>
              <a:rPr lang="fr-FR" dirty="0" err="1" smtClean="0"/>
              <a:t>nex</a:t>
            </a:r>
            <a:r>
              <a:rPr lang="fr-FR" dirty="0" err="1" smtClean="0"/>
              <a:t>t</a:t>
            </a:r>
            <a:r>
              <a:rPr lang="fr-FR" dirty="0" smtClean="0"/>
              <a:t> </a:t>
            </a:r>
            <a:r>
              <a:rPr lang="fr-FR" dirty="0" err="1" smtClean="0"/>
              <a:t>week</a:t>
            </a:r>
            <a:endParaRPr lang="fr-FR" dirty="0" smtClean="0"/>
          </a:p>
          <a:p>
            <a:r>
              <a:rPr lang="fr-FR" dirty="0" smtClean="0"/>
              <a:t>Upgrade </a:t>
            </a:r>
            <a:r>
              <a:rPr lang="fr-FR" dirty="0" err="1" smtClean="0"/>
              <a:t>OpEmuRec</a:t>
            </a:r>
            <a:r>
              <a:rPr lang="fr-FR" dirty="0" smtClean="0"/>
              <a:t> </a:t>
            </a:r>
            <a:r>
              <a:rPr lang="fr-FR" dirty="0" smtClean="0"/>
              <a:t>OK </a:t>
            </a:r>
          </a:p>
          <a:p>
            <a:r>
              <a:rPr lang="fr-FR" dirty="0" err="1" smtClean="0"/>
              <a:t>Study</a:t>
            </a:r>
            <a:r>
              <a:rPr lang="fr-FR" dirty="0" smtClean="0"/>
              <a:t> </a:t>
            </a:r>
            <a:r>
              <a:rPr lang="fr-FR" dirty="0" smtClean="0"/>
              <a:t>of </a:t>
            </a:r>
            <a:r>
              <a:rPr lang="fr-FR" dirty="0" err="1" smtClean="0"/>
              <a:t>shower</a:t>
            </a:r>
            <a:r>
              <a:rPr lang="fr-FR" dirty="0" smtClean="0"/>
              <a:t> contamination </a:t>
            </a:r>
            <a:r>
              <a:rPr lang="fr-FR" dirty="0" err="1" smtClean="0"/>
              <a:t>starts</a:t>
            </a:r>
            <a:endParaRPr lang="fr-FR" dirty="0" smtClean="0"/>
          </a:p>
          <a:p>
            <a:r>
              <a:rPr lang="fr-FR" dirty="0" smtClean="0"/>
              <a:t>2-Brick </a:t>
            </a:r>
            <a:r>
              <a:rPr lang="fr-FR" dirty="0" err="1" smtClean="0"/>
              <a:t>analysis</a:t>
            </a:r>
            <a:r>
              <a:rPr lang="fr-FR" dirty="0" smtClean="0"/>
              <a:t> </a:t>
            </a:r>
            <a:r>
              <a:rPr lang="fr-FR" dirty="0" err="1" smtClean="0"/>
              <a:t>starts</a:t>
            </a:r>
            <a:endParaRPr lang="fr-FR" dirty="0" smtClean="0"/>
          </a:p>
          <a:p>
            <a:r>
              <a:rPr lang="fr-FR" dirty="0" smtClean="0"/>
              <a:t>Calibration of </a:t>
            </a:r>
            <a:r>
              <a:rPr lang="fr-FR" dirty="0" err="1" smtClean="0"/>
              <a:t>shower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r>
              <a:rPr lang="fr-FR" dirty="0" smtClean="0"/>
              <a:t> : </a:t>
            </a:r>
            <a:r>
              <a:rPr lang="fr-FR" dirty="0" err="1" smtClean="0"/>
              <a:t>beamtest</a:t>
            </a:r>
            <a:r>
              <a:rPr lang="fr-FR" dirty="0" smtClean="0"/>
              <a:t> brick </a:t>
            </a:r>
            <a:r>
              <a:rPr lang="fr-FR" dirty="0" err="1" smtClean="0"/>
              <a:t>analysis</a:t>
            </a:r>
            <a:r>
              <a:rPr lang="fr-FR" dirty="0" smtClean="0"/>
              <a:t> in Bern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7F16E-D23E-40CC-BAD7-327BEEC33ED8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Backup </a:t>
            </a:r>
            <a:r>
              <a:rPr lang="fr-FR" dirty="0" err="1" smtClean="0"/>
              <a:t>slides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97D33-5F75-4952-B126-9B846C6BB95D}" type="datetime1">
              <a:rPr lang="fr-FR" smtClean="0"/>
              <a:t>13/07/2011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/>
          <a:p>
            <a:r>
              <a:rPr lang="el-GR" sz="3600" dirty="0" smtClean="0">
                <a:latin typeface="Times New Roman"/>
                <a:cs typeface="Times New Roman"/>
              </a:rPr>
              <a:t>τ→</a:t>
            </a:r>
            <a:r>
              <a:rPr lang="fr-FR" sz="3600" dirty="0" smtClean="0">
                <a:latin typeface="Times New Roman"/>
                <a:cs typeface="Times New Roman"/>
              </a:rPr>
              <a:t>e </a:t>
            </a:r>
            <a:r>
              <a:rPr lang="fr-FR" sz="3600" dirty="0" smtClean="0">
                <a:cs typeface="Times New Roman"/>
              </a:rPr>
              <a:t>DIS</a:t>
            </a:r>
            <a:r>
              <a:rPr lang="fr-FR" sz="3600" dirty="0" smtClean="0">
                <a:latin typeface="Times New Roman"/>
                <a:cs typeface="Times New Roman"/>
              </a:rPr>
              <a:t> </a:t>
            </a:r>
            <a:r>
              <a:rPr lang="fr-FR" sz="3600" dirty="0" err="1" smtClean="0">
                <a:cs typeface="Times New Roman"/>
              </a:rPr>
              <a:t>channel</a:t>
            </a:r>
            <a:endParaRPr lang="fr-FR" sz="36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E9311-8F45-490A-8652-66DF9B9CD06B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ZoneTexte 9"/>
          <p:cNvSpPr txBox="1"/>
          <p:nvPr/>
        </p:nvSpPr>
        <p:spPr>
          <a:xfrm>
            <a:off x="7848600" y="0"/>
            <a:ext cx="12954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Florian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pic>
        <p:nvPicPr>
          <p:cNvPr id="12" name="Espace réservé du contenu 8" descr="taueqe_FullBrick_MCVertex_position_All+BF+SB+Sh_tal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33400"/>
            <a:ext cx="4332337" cy="2684350"/>
          </a:xfrm>
          <a:prstGeom prst="rect">
            <a:avLst/>
          </a:prstGeom>
        </p:spPr>
      </p:pic>
      <p:sp>
        <p:nvSpPr>
          <p:cNvPr id="14" name="Espace réservé du contenu 2"/>
          <p:cNvSpPr txBox="1">
            <a:spLocks/>
          </p:cNvSpPr>
          <p:nvPr/>
        </p:nvSpPr>
        <p:spPr>
          <a:xfrm>
            <a:off x="1676400" y="5638800"/>
            <a:ext cx="5334000" cy="685799"/>
          </a:xfrm>
          <a:prstGeom prst="rect">
            <a:avLst/>
          </a:prstGeom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ja-JP" sz="2400" dirty="0" smtClean="0"/>
              <a:t>But the critical point will be decay search</a:t>
            </a:r>
            <a:endParaRPr kumimoji="0" lang="en-US" altLang="ja-JP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6"/>
          <p:cNvSpPr txBox="1"/>
          <p:nvPr/>
        </p:nvSpPr>
        <p:spPr>
          <a:xfrm>
            <a:off x="0" y="3200400"/>
            <a:ext cx="2438400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Z MC truth vertex</a:t>
            </a:r>
          </a:p>
          <a:p>
            <a:r>
              <a:rPr lang="en-US" sz="1600" dirty="0" smtClean="0">
                <a:solidFill>
                  <a:schemeClr val="accent2"/>
                </a:solidFill>
              </a:rPr>
              <a:t>Z MC truth vertex BF OK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Z MC truth vertex SB OK</a:t>
            </a:r>
          </a:p>
          <a:p>
            <a:r>
              <a:rPr lang="en-US" sz="1600" dirty="0" smtClean="0">
                <a:solidFill>
                  <a:srgbClr val="FF33CC"/>
                </a:solidFill>
              </a:rPr>
              <a:t>Z 1</a:t>
            </a:r>
            <a:r>
              <a:rPr lang="en-US" sz="1600" baseline="30000" dirty="0" smtClean="0">
                <a:solidFill>
                  <a:srgbClr val="FF33CC"/>
                </a:solidFill>
              </a:rPr>
              <a:t>st</a:t>
            </a:r>
            <a:r>
              <a:rPr lang="en-US" sz="1600" dirty="0" smtClean="0">
                <a:solidFill>
                  <a:srgbClr val="FF33CC"/>
                </a:solidFill>
              </a:rPr>
              <a:t> BT of shower</a:t>
            </a:r>
            <a:endParaRPr lang="en-US" sz="1600" dirty="0">
              <a:solidFill>
                <a:srgbClr val="FF33CC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4572000" y="533400"/>
            <a:ext cx="4267200" cy="266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 descr="taue_deltaE_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67000" y="3352800"/>
            <a:ext cx="4724400" cy="287632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taue_FullBrick+_serie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62200"/>
            <a:ext cx="6494066" cy="44958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cs typeface="Times New Roman"/>
              </a:rPr>
              <a:t>DIS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cs typeface="Times New Roman"/>
              </a:rPr>
              <a:t>channel</a:t>
            </a:r>
            <a:r>
              <a:rPr lang="fr-FR" dirty="0" smtClean="0">
                <a:cs typeface="Times New Roman"/>
              </a:rPr>
              <a:t> : contamination pion</a:t>
            </a:r>
            <a:endParaRPr lang="fr-FR" dirty="0"/>
          </a:p>
        </p:txBody>
      </p:sp>
      <p:pic>
        <p:nvPicPr>
          <p:cNvPr id="7" name="Espace réservé du contenu 6" descr="taue_FullBrick+_serie0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200400" y="1981201"/>
            <a:ext cx="5943600" cy="4876799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67C48-314E-45FB-AF0B-40CE4378BA91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9" name="Image 8" descr="taue_deltaE_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99291"/>
            <a:ext cx="2895600" cy="1762909"/>
          </a:xfrm>
          <a:prstGeom prst="rect">
            <a:avLst/>
          </a:prstGeom>
        </p:spPr>
      </p:pic>
      <p:pic>
        <p:nvPicPr>
          <p:cNvPr id="10" name="Image 9" descr="taue_deltaE_E.png"/>
          <p:cNvPicPr>
            <a:picLocks noChangeAspect="1"/>
          </p:cNvPicPr>
          <p:nvPr/>
        </p:nvPicPr>
        <p:blipFill>
          <a:blip r:embed="rId4" cstate="print"/>
          <a:srcRect l="68421" b="65421"/>
          <a:stretch>
            <a:fillRect/>
          </a:stretch>
        </p:blipFill>
        <p:spPr>
          <a:xfrm>
            <a:off x="1371600" y="598052"/>
            <a:ext cx="2057400" cy="13716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371600" y="3200400"/>
            <a:ext cx="838200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NEW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3276600" y="685800"/>
            <a:ext cx="838200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OLD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taue_FullBrick_FrankRec_serie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1066800"/>
            <a:ext cx="6705600" cy="486484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30162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cs typeface="Times New Roman"/>
              </a:rPr>
              <a:t>DIS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cs typeface="Times New Roman"/>
              </a:rPr>
              <a:t>channel</a:t>
            </a:r>
            <a:r>
              <a:rPr lang="fr-FR" dirty="0" smtClean="0">
                <a:cs typeface="Times New Roman"/>
              </a:rPr>
              <a:t> : upgrade Frank </a:t>
            </a:r>
            <a:r>
              <a:rPr lang="fr-FR" dirty="0" err="1" smtClean="0">
                <a:cs typeface="Times New Roman"/>
              </a:rPr>
              <a:t>Rec</a:t>
            </a:r>
            <a:endParaRPr lang="fr-FR" dirty="0"/>
          </a:p>
        </p:txBody>
      </p:sp>
      <p:pic>
        <p:nvPicPr>
          <p:cNvPr id="7" name="Espace réservé du contenu 6" descr="taue_FullBrick_FrankRec_serie0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352800" y="1066800"/>
            <a:ext cx="5791200" cy="4864847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CCC34-0013-4831-A477-52057B9B9C59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latin typeface="+mn-lt"/>
                <a:cs typeface="Times New Roman"/>
              </a:rPr>
              <a:t>QE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latin typeface="+mn-lt"/>
                <a:cs typeface="Times New Roman"/>
              </a:rPr>
              <a:t>channel</a:t>
            </a:r>
            <a:endParaRPr lang="fr-FR" dirty="0">
              <a:latin typeface="+mn-lt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7660-2C84-4509-8B26-13872ED784DF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3" name="ZoneTexte 12"/>
          <p:cNvSpPr txBox="1"/>
          <p:nvPr/>
        </p:nvSpPr>
        <p:spPr>
          <a:xfrm>
            <a:off x="7848600" y="0"/>
            <a:ext cx="12954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Florian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0" y="3124200"/>
            <a:ext cx="2209800" cy="110799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</a:rPr>
              <a:t>Z MC truth vertex</a:t>
            </a:r>
          </a:p>
          <a:p>
            <a:r>
              <a:rPr lang="en-US" sz="1600" dirty="0" smtClean="0">
                <a:solidFill>
                  <a:schemeClr val="accent2"/>
                </a:solidFill>
              </a:rPr>
              <a:t>Z MC truth vertex BF OK</a:t>
            </a:r>
          </a:p>
          <a:p>
            <a:r>
              <a:rPr lang="en-US" sz="1600" dirty="0" smtClean="0">
                <a:solidFill>
                  <a:srgbClr val="00B050"/>
                </a:solidFill>
              </a:rPr>
              <a:t>Z MC truth vertex SB OK</a:t>
            </a:r>
          </a:p>
          <a:p>
            <a:r>
              <a:rPr lang="en-US" sz="1600" dirty="0" smtClean="0">
                <a:solidFill>
                  <a:srgbClr val="FF33CC"/>
                </a:solidFill>
              </a:rPr>
              <a:t>Z 1</a:t>
            </a:r>
            <a:r>
              <a:rPr lang="en-US" sz="1600" baseline="30000" dirty="0" smtClean="0">
                <a:solidFill>
                  <a:srgbClr val="FF33CC"/>
                </a:solidFill>
              </a:rPr>
              <a:t>st</a:t>
            </a:r>
            <a:r>
              <a:rPr lang="en-US" sz="1600" dirty="0" smtClean="0">
                <a:solidFill>
                  <a:srgbClr val="FF33CC"/>
                </a:solidFill>
              </a:rPr>
              <a:t> BT of shower</a:t>
            </a:r>
            <a:endParaRPr lang="en-US" sz="1600" dirty="0">
              <a:solidFill>
                <a:srgbClr val="FF33CC"/>
              </a:solidFill>
            </a:endParaRPr>
          </a:p>
        </p:txBody>
      </p:sp>
      <p:sp>
        <p:nvSpPr>
          <p:cNvPr id="16" name="Espace réservé du contenu 2"/>
          <p:cNvSpPr txBox="1">
            <a:spLocks/>
          </p:cNvSpPr>
          <p:nvPr/>
        </p:nvSpPr>
        <p:spPr>
          <a:xfrm>
            <a:off x="228600" y="5638801"/>
            <a:ext cx="8787684" cy="685799"/>
          </a:xfrm>
          <a:prstGeom prst="rect">
            <a:avLst/>
          </a:prstGeom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ja-JP" sz="2400" dirty="0" smtClean="0"/>
              <a:t>The critical point is </a:t>
            </a:r>
            <a:r>
              <a:rPr lang="en-US" altLang="ja-JP" sz="2400" dirty="0" err="1" smtClean="0"/>
              <a:t>scanback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ym typeface="Wingdings" pitchFamily="2" charset="2"/>
              </a:rPr>
              <a:t> extended </a:t>
            </a:r>
            <a:r>
              <a:rPr lang="en-US" altLang="ja-JP" sz="2400" dirty="0" err="1" smtClean="0">
                <a:sym typeface="Wingdings" pitchFamily="2" charset="2"/>
              </a:rPr>
              <a:t>scanback</a:t>
            </a:r>
            <a:r>
              <a:rPr lang="en-US" altLang="ja-JP" sz="2400" dirty="0" smtClean="0">
                <a:sym typeface="Wingdings" pitchFamily="2" charset="2"/>
              </a:rPr>
              <a:t> strategy</a:t>
            </a:r>
            <a:endParaRPr kumimoji="0" lang="en-US" altLang="ja-JP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Espace réservé du contenu 6" descr="taue_FullBrick_MCVertex_position_All+BF+SB+Sh_tal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7200"/>
            <a:ext cx="4343400" cy="2615286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5" cstate="print">
            <a:alphaModFix/>
            <a:lum/>
          </a:blip>
          <a:srcRect/>
          <a:stretch>
            <a:fillRect/>
          </a:stretch>
        </p:blipFill>
        <p:spPr>
          <a:xfrm>
            <a:off x="4648200" y="450192"/>
            <a:ext cx="4191000" cy="3131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Image 16" descr="taueqe_deltaE_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9600" y="3693459"/>
            <a:ext cx="4572000" cy="278354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taueqe_FullBrick+_serie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303930"/>
            <a:ext cx="6324600" cy="447787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cs typeface="Times New Roman"/>
              </a:rPr>
              <a:t>QE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cs typeface="Times New Roman"/>
              </a:rPr>
              <a:t>channel</a:t>
            </a:r>
            <a:r>
              <a:rPr lang="fr-FR" dirty="0" smtClean="0">
                <a:cs typeface="Times New Roman"/>
              </a:rPr>
              <a:t> : contamination pion</a:t>
            </a:r>
            <a:endParaRPr lang="fr-FR" dirty="0"/>
          </a:p>
        </p:txBody>
      </p:sp>
      <p:pic>
        <p:nvPicPr>
          <p:cNvPr id="7" name="Espace réservé du contenu 6" descr="taueqe_FullBrick+_serie0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48000" y="2332037"/>
            <a:ext cx="6096000" cy="4525963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C87CE-C880-442A-A581-500AE6B84A7B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9" name="Image 8" descr="taueqe_deltaE_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09600"/>
            <a:ext cx="3003826" cy="1676400"/>
          </a:xfrm>
          <a:prstGeom prst="rect">
            <a:avLst/>
          </a:prstGeom>
        </p:spPr>
      </p:pic>
      <p:pic>
        <p:nvPicPr>
          <p:cNvPr id="10" name="Image 9" descr="taueqe_deltaE_E.png"/>
          <p:cNvPicPr>
            <a:picLocks noChangeAspect="1"/>
          </p:cNvPicPr>
          <p:nvPr/>
        </p:nvPicPr>
        <p:blipFill>
          <a:blip r:embed="rId4" cstate="print"/>
          <a:srcRect l="71029" b="70833"/>
          <a:stretch>
            <a:fillRect/>
          </a:stretch>
        </p:blipFill>
        <p:spPr>
          <a:xfrm>
            <a:off x="1219200" y="609600"/>
            <a:ext cx="2237724" cy="13716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676400" y="1809690"/>
            <a:ext cx="838200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OLD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447800" y="3333690"/>
            <a:ext cx="838200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NEW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Electron </a:t>
            </a:r>
            <a:r>
              <a:rPr lang="en-US" dirty="0" smtClean="0"/>
              <a:t>Working Group studies</a:t>
            </a:r>
            <a:endParaRPr lang="en-US" dirty="0" smtClean="0"/>
          </a:p>
          <a:p>
            <a:pPr lvl="1"/>
            <a:r>
              <a:rPr lang="en-US" sz="2400" dirty="0" smtClean="0"/>
              <a:t>MC Efficiency (</a:t>
            </a:r>
            <a:r>
              <a:rPr lang="en-US" sz="2400" dirty="0" smtClean="0"/>
              <a:t>Umut)</a:t>
            </a:r>
            <a:endParaRPr lang="en-US" sz="2400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/>
              <a:t>Extended </a:t>
            </a:r>
            <a:r>
              <a:rPr lang="en-US" dirty="0" err="1" smtClean="0"/>
              <a:t>Scanback</a:t>
            </a:r>
            <a:r>
              <a:rPr lang="en-US" dirty="0" smtClean="0"/>
              <a:t> </a:t>
            </a:r>
            <a:r>
              <a:rPr lang="en-US" dirty="0" smtClean="0"/>
              <a:t>: e-pair trigger (</a:t>
            </a:r>
            <a:r>
              <a:rPr lang="en-US" dirty="0" err="1" smtClean="0"/>
              <a:t>Matteo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Electron energy measurement by kinematics (Aki)</a:t>
            </a:r>
          </a:p>
          <a:p>
            <a:pPr lvl="1"/>
            <a:r>
              <a:rPr lang="fr-FR" dirty="0" smtClean="0">
                <a:latin typeface="Times New Roman"/>
                <a:cs typeface="Times New Roman"/>
              </a:rPr>
              <a:t>τ→e </a:t>
            </a:r>
            <a:r>
              <a:rPr lang="fr-FR" dirty="0" smtClean="0">
                <a:cs typeface="Times New Roman"/>
              </a:rPr>
              <a:t>MC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cs typeface="Times New Roman"/>
              </a:rPr>
              <a:t>study</a:t>
            </a:r>
            <a:r>
              <a:rPr lang="fr-FR" dirty="0" smtClean="0">
                <a:cs typeface="Times New Roman"/>
              </a:rPr>
              <a:t> (</a:t>
            </a:r>
            <a:r>
              <a:rPr lang="fr-FR" dirty="0" err="1" smtClean="0">
                <a:cs typeface="Times New Roman"/>
              </a:rPr>
              <a:t>Flo</a:t>
            </a:r>
            <a:r>
              <a:rPr lang="fr-FR" dirty="0" smtClean="0">
                <a:cs typeface="Times New Roman"/>
              </a:rPr>
              <a:t>)</a:t>
            </a:r>
            <a:endParaRPr lang="en-US" dirty="0" smtClean="0"/>
          </a:p>
          <a:p>
            <a:pPr lvl="1"/>
            <a:r>
              <a:rPr lang="fr-FR" dirty="0" smtClean="0">
                <a:cs typeface="Times New Roman"/>
              </a:rPr>
              <a:t>Electron </a:t>
            </a:r>
            <a:r>
              <a:rPr lang="fr-FR" dirty="0" err="1" smtClean="0">
                <a:cs typeface="Times New Roman"/>
              </a:rPr>
              <a:t>energy</a:t>
            </a:r>
            <a:r>
              <a:rPr lang="fr-FR" dirty="0" smtClean="0">
                <a:cs typeface="Times New Roman"/>
              </a:rPr>
              <a:t> estimation </a:t>
            </a:r>
            <a:r>
              <a:rPr lang="fr-FR" dirty="0" err="1" smtClean="0">
                <a:cs typeface="Times New Roman"/>
              </a:rPr>
              <a:t>within</a:t>
            </a:r>
            <a:r>
              <a:rPr lang="fr-FR" dirty="0" smtClean="0">
                <a:cs typeface="Times New Roman"/>
              </a:rPr>
              <a:t> 2 bricks (</a:t>
            </a:r>
            <a:r>
              <a:rPr lang="fr-FR" dirty="0" err="1" smtClean="0">
                <a:cs typeface="Times New Roman"/>
              </a:rPr>
              <a:t>Flo</a:t>
            </a:r>
            <a:r>
              <a:rPr lang="fr-FR" dirty="0" smtClean="0">
                <a:cs typeface="Times New Roman"/>
              </a:rPr>
              <a:t>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0501-2186-4CB2-B060-AFAD4A8E0AD1}" type="datetime1">
              <a:rPr lang="fr-FR" smtClean="0"/>
              <a:t>13/07/2011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taueqe_FullBrick_FrankRec_serie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219200"/>
            <a:ext cx="5851807" cy="4572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/>
                <a:cs typeface="Times New Roman"/>
              </a:rPr>
              <a:t>τ→</a:t>
            </a:r>
            <a:r>
              <a:rPr lang="fr-FR" dirty="0" smtClean="0">
                <a:latin typeface="Times New Roman"/>
                <a:cs typeface="Times New Roman"/>
              </a:rPr>
              <a:t>e </a:t>
            </a:r>
            <a:r>
              <a:rPr lang="fr-FR" dirty="0" smtClean="0">
                <a:cs typeface="Times New Roman"/>
              </a:rPr>
              <a:t>DIS</a:t>
            </a:r>
            <a:r>
              <a:rPr lang="fr-FR" dirty="0" smtClean="0">
                <a:latin typeface="Times New Roman"/>
                <a:cs typeface="Times New Roman"/>
              </a:rPr>
              <a:t> </a:t>
            </a:r>
            <a:r>
              <a:rPr lang="fr-FR" dirty="0" err="1" smtClean="0">
                <a:cs typeface="Times New Roman"/>
              </a:rPr>
              <a:t>channel</a:t>
            </a:r>
            <a:r>
              <a:rPr lang="fr-FR" dirty="0" smtClean="0">
                <a:cs typeface="Times New Roman"/>
              </a:rPr>
              <a:t> : upgrade Frank </a:t>
            </a:r>
            <a:r>
              <a:rPr lang="fr-FR" dirty="0" err="1" smtClean="0">
                <a:cs typeface="Times New Roman"/>
              </a:rPr>
              <a:t>Rec</a:t>
            </a:r>
            <a:endParaRPr lang="fr-FR" dirty="0"/>
          </a:p>
        </p:txBody>
      </p:sp>
      <p:pic>
        <p:nvPicPr>
          <p:cNvPr id="7" name="Espace réservé du contenu 6" descr="taueqe_FullBrick_FrankRec_serie01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05510" y="1219200"/>
            <a:ext cx="6238490" cy="4525963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1F9EC-FD31-4964-8752-35BFB80AC6A7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3"/>
          <p:cNvGraphicFramePr>
            <a:graphicFrameLocks noGrp="1"/>
          </p:cNvGraphicFramePr>
          <p:nvPr/>
        </p:nvGraphicFramePr>
        <p:xfrm>
          <a:off x="381000" y="4114801"/>
          <a:ext cx="85344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8084"/>
                <a:gridCol w="1085516"/>
                <a:gridCol w="1066800"/>
                <a:gridCol w="1066800"/>
                <a:gridCol w="1066800"/>
                <a:gridCol w="1066800"/>
                <a:gridCol w="1066800"/>
                <a:gridCol w="1066800"/>
              </a:tblGrid>
              <a:tr h="75712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Type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OpCarac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BF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SB(pl&lt;55)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SB</a:t>
                      </a:r>
                    </a:p>
                    <a:p>
                      <a:pPr algn="ctr"/>
                      <a:r>
                        <a:rPr lang="en-GB" sz="1600" dirty="0" smtClean="0"/>
                        <a:t>Pl&lt;55 and </a:t>
                      </a:r>
                      <a:r>
                        <a:rPr lang="en-GB" sz="1600" dirty="0" err="1" smtClean="0"/>
                        <a:t>dz</a:t>
                      </a:r>
                      <a:r>
                        <a:rPr lang="en-GB" sz="1600" dirty="0" smtClean="0"/>
                        <a:t>(5plate)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vertex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Vertex</a:t>
                      </a:r>
                    </a:p>
                    <a:p>
                      <a:pPr algn="ctr"/>
                      <a:r>
                        <a:rPr lang="en-GB" sz="1600" dirty="0" smtClean="0"/>
                        <a:t>Dr&lt;1mm</a:t>
                      </a:r>
                      <a:endParaRPr lang="en-GB" sz="1600" dirty="0"/>
                    </a:p>
                  </a:txBody>
                  <a:tcPr/>
                </a:tc>
              </a:tr>
              <a:tr h="30845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nueCC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0.697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0.670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0.660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</a:tr>
              <a:tr h="336499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>
                          <a:solidFill>
                            <a:srgbClr val="FF0000"/>
                          </a:solidFill>
                        </a:rPr>
                        <a:t>nnueQE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0.690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0.675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>
                          <a:solidFill>
                            <a:srgbClr val="FF0000"/>
                          </a:solidFill>
                        </a:rPr>
                        <a:t>0.653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3"/>
          <p:cNvGraphicFramePr>
            <a:graphicFrameLocks noGrp="1"/>
          </p:cNvGraphicFramePr>
          <p:nvPr/>
        </p:nvGraphicFramePr>
        <p:xfrm>
          <a:off x="381000" y="1066800"/>
          <a:ext cx="85344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8358"/>
                <a:gridCol w="1235242"/>
                <a:gridCol w="1066800"/>
                <a:gridCol w="1066800"/>
                <a:gridCol w="1066800"/>
                <a:gridCol w="1066800"/>
                <a:gridCol w="1066800"/>
                <a:gridCol w="1066800"/>
              </a:tblGrid>
              <a:tr h="757123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Type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OpCarac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BF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SB(pl&lt;55)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SB</a:t>
                      </a:r>
                    </a:p>
                    <a:p>
                      <a:pPr algn="ctr"/>
                      <a:r>
                        <a:rPr lang="en-GB" sz="1600" dirty="0" smtClean="0"/>
                        <a:t>Pl&lt;55 and </a:t>
                      </a:r>
                      <a:r>
                        <a:rPr lang="en-GB" sz="1600" dirty="0" err="1" smtClean="0"/>
                        <a:t>dz</a:t>
                      </a:r>
                      <a:r>
                        <a:rPr lang="en-GB" sz="1600" dirty="0" smtClean="0"/>
                        <a:t>(5plate)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vertex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Vertex</a:t>
                      </a:r>
                    </a:p>
                    <a:p>
                      <a:pPr algn="ctr"/>
                      <a:r>
                        <a:rPr lang="en-GB" sz="1600" dirty="0" smtClean="0"/>
                        <a:t>Dr&lt;1mm</a:t>
                      </a:r>
                      <a:endParaRPr lang="en-GB" sz="1600" dirty="0"/>
                    </a:p>
                  </a:txBody>
                  <a:tcPr/>
                </a:tc>
              </a:tr>
              <a:tr h="30845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numuCC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0.970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0.705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0.665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0.651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0.479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0.456</a:t>
                      </a:r>
                      <a:endParaRPr lang="en-GB" sz="1600" dirty="0"/>
                    </a:p>
                  </a:txBody>
                  <a:tcPr/>
                </a:tc>
              </a:tr>
              <a:tr h="53279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numuNC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0.822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0.396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0.372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0.330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0.263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0.232</a:t>
                      </a:r>
                      <a:endParaRPr lang="en-GB" sz="1600" dirty="0"/>
                    </a:p>
                  </a:txBody>
                  <a:tcPr/>
                </a:tc>
              </a:tr>
              <a:tr h="53279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Taue</a:t>
                      </a:r>
                      <a:r>
                        <a:rPr lang="en-GB" sz="1600" dirty="0" smtClean="0"/>
                        <a:t> DIS*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0.871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0.541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0.488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0.429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0.332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0.229</a:t>
                      </a:r>
                      <a:endParaRPr lang="en-GB" sz="1600" dirty="0"/>
                    </a:p>
                  </a:txBody>
                  <a:tcPr/>
                </a:tc>
              </a:tr>
              <a:tr h="53279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 smtClean="0"/>
                        <a:t>Taue</a:t>
                      </a:r>
                      <a:r>
                        <a:rPr lang="en-GB" sz="1600" dirty="0" smtClean="0"/>
                        <a:t> QE*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0.744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 0.411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0.349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0.262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0.161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</a:tr>
              <a:tr h="53279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Tau-&gt;mu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0.940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0.650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0.532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0.487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0.471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0.417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0.387</a:t>
                      </a:r>
                      <a:endParaRPr lang="en-GB" sz="1600" dirty="0"/>
                    </a:p>
                  </a:txBody>
                  <a:tcPr/>
                </a:tc>
              </a:tr>
              <a:tr h="308458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Tau-&gt;1p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0.927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0.593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0.553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0.517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0.488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0.499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0.420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fr-FR" dirty="0" smtClean="0"/>
              <a:t>MC </a:t>
            </a:r>
            <a:r>
              <a:rPr lang="fr-FR" dirty="0" err="1" smtClean="0"/>
              <a:t>OpEmuRec</a:t>
            </a:r>
            <a:r>
              <a:rPr lang="fr-FR" dirty="0" smtClean="0"/>
              <a:t> </a:t>
            </a:r>
            <a:r>
              <a:rPr lang="fr-FR" dirty="0" err="1" smtClean="0"/>
              <a:t>efficiency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077200" y="0"/>
            <a:ext cx="10668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Umut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AD064-F3DE-4978-8027-CA3CB74BE739}" type="datetime1">
              <a:rPr lang="fr-FR" smtClean="0"/>
              <a:t>13/07/2011</a:t>
            </a:fld>
            <a:endParaRPr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>
          <a:xfrm>
            <a:off x="3124200" y="6416675"/>
            <a:ext cx="2895600" cy="365125"/>
          </a:xfrm>
        </p:spPr>
        <p:txBody>
          <a:bodyPr/>
          <a:lstStyle/>
          <a:p>
            <a:r>
              <a:rPr lang="nn-NO" smtClean="0"/>
              <a:t>OPERA LAPP Meeting Florian Brunet</a:t>
            </a:r>
            <a:endParaRPr lang="en-US" dirty="0"/>
          </a:p>
        </p:txBody>
      </p:sp>
      <p:sp>
        <p:nvSpPr>
          <p:cNvPr id="14" name="ZoneTexte 13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28600" y="838200"/>
            <a:ext cx="1371600" cy="40011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NEWNEW </a:t>
            </a:r>
            <a:r>
              <a:rPr lang="fr-FR" sz="2000" b="1" dirty="0" smtClean="0">
                <a:solidFill>
                  <a:srgbClr val="FF0000"/>
                </a:solidFill>
              </a:rPr>
              <a:t>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 descr="Imag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15508" y="990600"/>
            <a:ext cx="2176092" cy="441313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4" name="CasellaDiTesto 3"/>
          <p:cNvSpPr txBox="1"/>
          <p:nvPr/>
        </p:nvSpPr>
        <p:spPr>
          <a:xfrm>
            <a:off x="2915816" y="-27384"/>
            <a:ext cx="3362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err="1" smtClean="0"/>
              <a:t>E-Pair</a:t>
            </a:r>
            <a:r>
              <a:rPr lang="it-IT" sz="2400" dirty="0" smtClean="0"/>
              <a:t> </a:t>
            </a:r>
            <a:r>
              <a:rPr lang="it-IT" sz="2400" dirty="0"/>
              <a:t>T</a:t>
            </a:r>
            <a:r>
              <a:rPr lang="it-IT" sz="2400" dirty="0" smtClean="0"/>
              <a:t>rigger in </a:t>
            </a:r>
            <a:r>
              <a:rPr lang="it-IT" sz="2400" dirty="0" err="1" smtClean="0"/>
              <a:t>Scanback</a:t>
            </a:r>
            <a:endParaRPr lang="it-IT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51520" y="404664"/>
            <a:ext cx="669674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20825" indent="-1520825"/>
            <a:r>
              <a:rPr lang="en-US" sz="1700" dirty="0" smtClean="0"/>
              <a:t>Goal : </a:t>
            </a:r>
            <a:r>
              <a:rPr lang="en-US" sz="1700" dirty="0"/>
              <a:t>	</a:t>
            </a:r>
            <a:r>
              <a:rPr lang="en-US" sz="1700" dirty="0" smtClean="0"/>
              <a:t>recognize an e-pair by visual inspection in the stopping plate</a:t>
            </a:r>
          </a:p>
          <a:p>
            <a:endParaRPr lang="en-US" sz="1700" dirty="0"/>
          </a:p>
          <a:p>
            <a:pPr marL="1520825" indent="-1520825"/>
            <a:r>
              <a:rPr lang="en-US" sz="1700" dirty="0" smtClean="0"/>
              <a:t>How (Real data): search for two near and similar </a:t>
            </a:r>
            <a:r>
              <a:rPr lang="en-US" sz="1700" dirty="0" err="1" smtClean="0"/>
              <a:t>basetracks</a:t>
            </a:r>
            <a:endParaRPr lang="en-US" sz="1700" dirty="0" smtClean="0"/>
          </a:p>
          <a:p>
            <a:endParaRPr lang="en-US" sz="1700" dirty="0"/>
          </a:p>
          <a:p>
            <a:pPr marL="1520825" indent="-1520825"/>
            <a:r>
              <a:rPr lang="en-US" sz="1700" dirty="0" smtClean="0"/>
              <a:t>How (MC):            search for a </a:t>
            </a:r>
            <a:r>
              <a:rPr lang="en-US" sz="1700" dirty="0" err="1" smtClean="0"/>
              <a:t>basetrack</a:t>
            </a:r>
            <a:r>
              <a:rPr lang="en-US" sz="1700" dirty="0" smtClean="0"/>
              <a:t> within angular tolerance (</a:t>
            </a:r>
            <a:r>
              <a:rPr lang="en-US" sz="1700" dirty="0" err="1" smtClean="0"/>
              <a:t>dtmax</a:t>
            </a:r>
            <a:r>
              <a:rPr lang="en-US" sz="1700" dirty="0" smtClean="0"/>
              <a:t>) and spatial tolerance (</a:t>
            </a:r>
            <a:r>
              <a:rPr lang="en-US" sz="1700" dirty="0" err="1" smtClean="0"/>
              <a:t>drmax</a:t>
            </a:r>
            <a:r>
              <a:rPr lang="en-US" sz="1700" dirty="0" smtClean="0"/>
              <a:t>) from the </a:t>
            </a:r>
            <a:r>
              <a:rPr lang="en-US" sz="1700" dirty="0" err="1" smtClean="0"/>
              <a:t>scanback</a:t>
            </a:r>
            <a:r>
              <a:rPr lang="en-US" sz="1700" dirty="0" smtClean="0"/>
              <a:t> one</a:t>
            </a:r>
          </a:p>
          <a:p>
            <a:pPr marL="342900" indent="-342900"/>
            <a:endParaRPr lang="en-US" sz="1700" dirty="0"/>
          </a:p>
          <a:p>
            <a:pPr marL="342900" indent="-342900"/>
            <a:r>
              <a:rPr lang="en-US" sz="1700" dirty="0" smtClean="0"/>
              <a:t>in case of many candidates, there are two simple selection </a:t>
            </a:r>
            <a:r>
              <a:rPr lang="en-US" sz="1700" dirty="0" err="1" smtClean="0"/>
              <a:t>crietria</a:t>
            </a:r>
            <a:r>
              <a:rPr lang="en-US" sz="1700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en-US" sz="1700" dirty="0" smtClean="0"/>
              <a:t>choose nearest </a:t>
            </a:r>
            <a:r>
              <a:rPr lang="en-US" sz="1700" dirty="0" err="1" smtClean="0"/>
              <a:t>basetrack</a:t>
            </a:r>
            <a:r>
              <a:rPr lang="en-US" sz="1700" dirty="0" smtClean="0"/>
              <a:t> 		-&gt; (the one with smallest </a:t>
            </a:r>
            <a:r>
              <a:rPr lang="en-US" sz="1700" dirty="0" err="1" smtClean="0"/>
              <a:t>dr</a:t>
            </a:r>
            <a:r>
              <a:rPr lang="en-US" sz="17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en-US" sz="1700" dirty="0" smtClean="0"/>
              <a:t>choose most similar </a:t>
            </a:r>
            <a:r>
              <a:rPr lang="en-US" sz="1700" dirty="0" err="1" smtClean="0"/>
              <a:t>basetrack</a:t>
            </a:r>
            <a:r>
              <a:rPr lang="en-US" sz="1700" dirty="0" smtClean="0"/>
              <a:t> 	-&gt; (the one with smallest </a:t>
            </a:r>
            <a:r>
              <a:rPr lang="en-US" sz="1700" dirty="0" err="1" smtClean="0"/>
              <a:t>dt</a:t>
            </a:r>
            <a:r>
              <a:rPr lang="en-US" sz="1700" dirty="0" smtClean="0"/>
              <a:t>)</a:t>
            </a:r>
          </a:p>
          <a:p>
            <a:pPr marL="342900" indent="-342900">
              <a:buFontTx/>
              <a:buChar char="-"/>
            </a:pPr>
            <a:endParaRPr lang="en-US" sz="1700" dirty="0" smtClean="0"/>
          </a:p>
          <a:p>
            <a:r>
              <a:rPr lang="en-US" sz="1700" dirty="0" smtClean="0"/>
              <a:t>Different values of </a:t>
            </a:r>
            <a:r>
              <a:rPr lang="en-US" sz="1700" dirty="0" err="1" smtClean="0"/>
              <a:t>dtmax</a:t>
            </a:r>
            <a:r>
              <a:rPr lang="en-US" sz="1700" dirty="0" smtClean="0"/>
              <a:t> and </a:t>
            </a:r>
            <a:r>
              <a:rPr lang="en-US" sz="1700" dirty="0" err="1" smtClean="0"/>
              <a:t>drmax</a:t>
            </a:r>
            <a:r>
              <a:rPr lang="en-US" sz="1700" dirty="0" smtClean="0"/>
              <a:t> and different selection criteria has been investigated, evaluating for each configuration “efficiency” and “purity”:</a:t>
            </a:r>
          </a:p>
          <a:p>
            <a:endParaRPr lang="en-US" sz="1700" dirty="0" smtClean="0"/>
          </a:p>
          <a:p>
            <a:pPr>
              <a:buFontTx/>
              <a:buChar char="-"/>
            </a:pPr>
            <a:r>
              <a:rPr lang="en-US" sz="1700" dirty="0" smtClean="0"/>
              <a:t> the sample is represented by upstream </a:t>
            </a:r>
            <a:r>
              <a:rPr lang="en-US" sz="1700" dirty="0" err="1" smtClean="0"/>
              <a:t>scanback</a:t>
            </a:r>
            <a:r>
              <a:rPr lang="en-US" sz="1700" dirty="0" smtClean="0"/>
              <a:t> segments (of 1000 TAUE events) belonging to electron </a:t>
            </a:r>
            <a:r>
              <a:rPr lang="en-US" sz="1700" dirty="0"/>
              <a:t>o</a:t>
            </a:r>
            <a:r>
              <a:rPr lang="en-US" sz="1700" dirty="0" smtClean="0"/>
              <a:t>riginating from a gamma</a:t>
            </a:r>
          </a:p>
          <a:p>
            <a:pPr>
              <a:buFontTx/>
              <a:buChar char="-"/>
            </a:pPr>
            <a:endParaRPr lang="en-US" sz="1700" dirty="0" smtClean="0"/>
          </a:p>
          <a:p>
            <a:pPr>
              <a:buFontTx/>
              <a:buChar char="-"/>
            </a:pPr>
            <a:r>
              <a:rPr lang="en-US" sz="1700" dirty="0" smtClean="0"/>
              <a:t> the efficiency is defined as the fractions with trigger (i.e. with at least one neighbor and similar </a:t>
            </a:r>
            <a:r>
              <a:rPr lang="en-US" sz="1700" dirty="0" err="1" smtClean="0"/>
              <a:t>basetrack</a:t>
            </a:r>
            <a:r>
              <a:rPr lang="en-US" sz="1700" dirty="0" smtClean="0"/>
              <a:t> within the tolerances)</a:t>
            </a:r>
          </a:p>
          <a:p>
            <a:pPr>
              <a:buFontTx/>
              <a:buChar char="-"/>
            </a:pPr>
            <a:endParaRPr lang="en-US" sz="1700" dirty="0" smtClean="0"/>
          </a:p>
          <a:p>
            <a:pPr>
              <a:buFontTx/>
              <a:buChar char="-"/>
            </a:pPr>
            <a:r>
              <a:rPr lang="en-US" sz="1700" dirty="0" smtClean="0"/>
              <a:t> the purity is defined as the fractions (of segments with trigger) where a real e-pair has been triggered.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8748464" y="2780928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x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8752444" y="507589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x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8001000" y="0"/>
            <a:ext cx="1143000" cy="4001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Matteo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3048000" y="116632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e-Pair </a:t>
            </a:r>
            <a:r>
              <a:rPr lang="it-IT" sz="2400" dirty="0" smtClean="0"/>
              <a:t>Trigger in </a:t>
            </a:r>
            <a:r>
              <a:rPr lang="it-IT" sz="2400" dirty="0" smtClean="0"/>
              <a:t>Scanback</a:t>
            </a:r>
            <a:r>
              <a:rPr lang="it-IT" sz="2400" dirty="0" smtClean="0"/>
              <a:t> : Result</a:t>
            </a:r>
            <a:endParaRPr lang="it-IT" sz="24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62616" y="388982"/>
            <a:ext cx="84858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A first </a:t>
            </a:r>
            <a:r>
              <a:rPr lang="it-IT" sz="1600" dirty="0" err="1" smtClean="0"/>
              <a:t>proposal</a:t>
            </a:r>
            <a:r>
              <a:rPr lang="it-IT" sz="1600" dirty="0" smtClean="0"/>
              <a:t> </a:t>
            </a:r>
            <a:r>
              <a:rPr lang="it-IT" sz="1600" dirty="0" err="1" smtClean="0"/>
              <a:t>could</a:t>
            </a:r>
            <a:r>
              <a:rPr lang="it-IT" sz="1600" dirty="0" smtClean="0"/>
              <a:t> </a:t>
            </a:r>
            <a:r>
              <a:rPr lang="it-IT" sz="1600" dirty="0" err="1" smtClean="0"/>
              <a:t>be</a:t>
            </a:r>
            <a:r>
              <a:rPr lang="it-IT" sz="1600" dirty="0" smtClean="0"/>
              <a:t>:</a:t>
            </a:r>
          </a:p>
          <a:p>
            <a:r>
              <a:rPr lang="it-IT" sz="1600" dirty="0" smtClean="0"/>
              <a:t>	</a:t>
            </a:r>
            <a:r>
              <a:rPr lang="it-IT" sz="1600" dirty="0" err="1" smtClean="0"/>
              <a:t>drmax</a:t>
            </a:r>
            <a:r>
              <a:rPr lang="it-IT" sz="1600" dirty="0" smtClean="0"/>
              <a:t> = 20 micron </a:t>
            </a:r>
          </a:p>
          <a:p>
            <a:r>
              <a:rPr lang="it-IT" sz="1600" dirty="0"/>
              <a:t>	</a:t>
            </a:r>
            <a:r>
              <a:rPr lang="it-IT" sz="1600" dirty="0" err="1" smtClean="0"/>
              <a:t>dtmax</a:t>
            </a:r>
            <a:r>
              <a:rPr lang="it-IT" sz="1600" dirty="0" smtClean="0"/>
              <a:t> = 100 </a:t>
            </a:r>
            <a:r>
              <a:rPr lang="it-IT" sz="1600" dirty="0" err="1" smtClean="0"/>
              <a:t>mrad</a:t>
            </a:r>
            <a:r>
              <a:rPr lang="it-IT" sz="1600" dirty="0" smtClean="0"/>
              <a:t> </a:t>
            </a:r>
          </a:p>
          <a:p>
            <a:r>
              <a:rPr lang="it-IT" sz="1600" dirty="0"/>
              <a:t>	</a:t>
            </a:r>
            <a:r>
              <a:rPr lang="it-IT" sz="1600" dirty="0" err="1" smtClean="0"/>
              <a:t>with</a:t>
            </a:r>
            <a:r>
              <a:rPr lang="it-IT" sz="1600" dirty="0" smtClean="0"/>
              <a:t> the position criterium </a:t>
            </a:r>
          </a:p>
          <a:p>
            <a:r>
              <a:rPr lang="it-IT" sz="1600" dirty="0" err="1" smtClean="0"/>
              <a:t>to</a:t>
            </a:r>
            <a:r>
              <a:rPr lang="it-IT" sz="1600" dirty="0" smtClean="0"/>
              <a:t> </a:t>
            </a:r>
            <a:r>
              <a:rPr lang="it-IT" sz="1600" dirty="0" err="1" smtClean="0"/>
              <a:t>get</a:t>
            </a:r>
            <a:r>
              <a:rPr lang="it-IT" sz="1600" dirty="0" smtClean="0"/>
              <a:t> a </a:t>
            </a:r>
            <a:r>
              <a:rPr lang="it-IT" sz="1600" dirty="0" err="1" smtClean="0"/>
              <a:t>reasonable</a:t>
            </a:r>
            <a:r>
              <a:rPr lang="it-IT" sz="1600" dirty="0" smtClean="0"/>
              <a:t> </a:t>
            </a:r>
            <a:r>
              <a:rPr lang="it-IT" sz="1600" dirty="0" err="1" smtClean="0"/>
              <a:t>values</a:t>
            </a:r>
            <a:r>
              <a:rPr lang="it-IT" sz="1600" dirty="0" smtClean="0"/>
              <a:t> </a:t>
            </a:r>
            <a:r>
              <a:rPr lang="it-IT" sz="1600" dirty="0" err="1" smtClean="0"/>
              <a:t>of</a:t>
            </a:r>
            <a:r>
              <a:rPr lang="it-IT" sz="1600" dirty="0" smtClean="0"/>
              <a:t> </a:t>
            </a:r>
            <a:r>
              <a:rPr lang="it-IT" sz="1600" dirty="0" err="1" smtClean="0"/>
              <a:t>efficency</a:t>
            </a:r>
            <a:r>
              <a:rPr lang="it-IT" sz="1600" dirty="0" smtClean="0"/>
              <a:t> and </a:t>
            </a:r>
            <a:r>
              <a:rPr lang="it-IT" sz="1600" dirty="0" err="1" smtClean="0"/>
              <a:t>purity</a:t>
            </a:r>
            <a:r>
              <a:rPr lang="it-IT" sz="1600" dirty="0" smtClean="0"/>
              <a:t>.</a:t>
            </a:r>
            <a:endParaRPr lang="it-IT" sz="1600" dirty="0"/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23527" y="2996952"/>
          <a:ext cx="8424936" cy="333430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08312"/>
                <a:gridCol w="2808312"/>
                <a:gridCol w="2808312"/>
              </a:tblGrid>
              <a:tr h="290807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/>
                        <a:t>Type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TAUE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TAUEQE</a:t>
                      </a:r>
                      <a:endParaRPr lang="it-IT" sz="1600" dirty="0"/>
                    </a:p>
                  </a:txBody>
                  <a:tcPr anchor="ctr"/>
                </a:tc>
              </a:tr>
              <a:tr h="727017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At </a:t>
                      </a:r>
                      <a:r>
                        <a:rPr lang="it-IT" sz="1600" dirty="0" err="1" smtClean="0"/>
                        <a:t>least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one</a:t>
                      </a:r>
                      <a:r>
                        <a:rPr lang="it-IT" sz="1600" dirty="0" smtClean="0"/>
                        <a:t> CS </a:t>
                      </a:r>
                      <a:r>
                        <a:rPr lang="it-IT" sz="1600" dirty="0" err="1" smtClean="0"/>
                        <a:t>connected</a:t>
                      </a:r>
                      <a:r>
                        <a:rPr lang="it-IT" sz="1600" dirty="0" smtClean="0"/>
                        <a:t> in </a:t>
                      </a:r>
                      <a:r>
                        <a:rPr lang="it-IT" sz="1600" dirty="0" err="1" smtClean="0"/>
                        <a:t>brick</a:t>
                      </a:r>
                      <a:r>
                        <a:rPr lang="it-IT" sz="1600" dirty="0" smtClean="0"/>
                        <a:t> </a:t>
                      </a:r>
                      <a:r>
                        <a:rPr lang="it-IT" sz="1600" dirty="0" err="1" smtClean="0"/>
                        <a:t>conteining</a:t>
                      </a:r>
                      <a:r>
                        <a:rPr lang="it-IT" sz="1600" baseline="0" dirty="0" smtClean="0"/>
                        <a:t> neutrino </a:t>
                      </a:r>
                      <a:r>
                        <a:rPr lang="it-IT" sz="1600" baseline="0" dirty="0" err="1" smtClean="0"/>
                        <a:t>interaction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63.8%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49.6%</a:t>
                      </a:r>
                      <a:endParaRPr lang="it-IT" sz="1600" dirty="0"/>
                    </a:p>
                  </a:txBody>
                  <a:tcPr anchor="ctr"/>
                </a:tc>
              </a:tr>
              <a:tr h="508912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Neutrino </a:t>
                      </a:r>
                      <a:r>
                        <a:rPr lang="it-IT" sz="1600" dirty="0" err="1" smtClean="0"/>
                        <a:t>interaction</a:t>
                      </a:r>
                      <a:r>
                        <a:rPr lang="it-IT" sz="1600" dirty="0" smtClean="0"/>
                        <a:t> inside standard volume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49%</a:t>
                      </a:r>
                      <a:endParaRPr lang="it-I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31%</a:t>
                      </a:r>
                      <a:endParaRPr lang="it-IT" sz="1600" dirty="0"/>
                    </a:p>
                  </a:txBody>
                  <a:tcPr anchor="ctr"/>
                </a:tc>
              </a:tr>
              <a:tr h="5089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Neutrino </a:t>
                      </a:r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interaction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not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inside standard</a:t>
                      </a:r>
                      <a:r>
                        <a:rPr lang="it-IT" sz="1600" baseline="0" dirty="0" smtClean="0">
                          <a:solidFill>
                            <a:srgbClr val="FF0000"/>
                          </a:solidFill>
                        </a:rPr>
                        <a:t> volume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14.8%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18.6%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08912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Events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with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e-pair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trigger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2.4%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4.2%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08912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err="1" smtClean="0">
                          <a:solidFill>
                            <a:srgbClr val="FF0000"/>
                          </a:solidFill>
                        </a:rPr>
                        <a:t>Vertex</a:t>
                      </a: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 inside</a:t>
                      </a:r>
                      <a:r>
                        <a:rPr lang="it-IT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it-IT" sz="1600" baseline="0" dirty="0" err="1" smtClean="0">
                          <a:solidFill>
                            <a:srgbClr val="FF0000"/>
                          </a:solidFill>
                        </a:rPr>
                        <a:t>extended</a:t>
                      </a:r>
                      <a:r>
                        <a:rPr lang="it-IT" sz="1600" baseline="0" dirty="0" smtClean="0">
                          <a:solidFill>
                            <a:srgbClr val="FF0000"/>
                          </a:solidFill>
                        </a:rPr>
                        <a:t> volume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0.7%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dirty="0" smtClean="0">
                          <a:solidFill>
                            <a:srgbClr val="FF0000"/>
                          </a:solidFill>
                        </a:rPr>
                        <a:t>0.4%</a:t>
                      </a:r>
                      <a:endParaRPr lang="it-IT" sz="16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258417" y="1877923"/>
            <a:ext cx="65458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600" dirty="0" smtClean="0"/>
              <a:t>Sample:     1000 TAUE and TAUEQE </a:t>
            </a:r>
            <a:r>
              <a:rPr lang="it-IT" sz="1600" dirty="0" err="1" smtClean="0"/>
              <a:t>events</a:t>
            </a:r>
            <a:endParaRPr lang="it-IT" sz="1600" dirty="0" smtClean="0"/>
          </a:p>
          <a:p>
            <a:pPr marL="990600"/>
            <a:r>
              <a:rPr lang="it-IT" sz="1600" dirty="0" smtClean="0"/>
              <a:t>(/</a:t>
            </a:r>
            <a:r>
              <a:rPr lang="it-IT" sz="1600" dirty="0" err="1" smtClean="0"/>
              <a:t>sps</a:t>
            </a:r>
            <a:r>
              <a:rPr lang="it-IT" sz="1600" dirty="0" smtClean="0"/>
              <a:t>/opera/</a:t>
            </a:r>
            <a:r>
              <a:rPr lang="it-IT" sz="1600" dirty="0" err="1" smtClean="0"/>
              <a:t>operap</a:t>
            </a:r>
            <a:r>
              <a:rPr lang="it-IT" sz="1600" dirty="0" smtClean="0"/>
              <a:t>/production/</a:t>
            </a:r>
            <a:r>
              <a:rPr lang="it-IT" sz="1600" dirty="0" err="1" smtClean="0"/>
              <a:t>OpEmuIO</a:t>
            </a:r>
            <a:r>
              <a:rPr lang="it-IT" sz="1600" dirty="0" smtClean="0"/>
              <a:t>/march2011/TYPE/SB)</a:t>
            </a:r>
          </a:p>
          <a:p>
            <a:pPr marL="990600"/>
            <a:r>
              <a:rPr lang="it-IT" sz="1600" dirty="0" err="1" smtClean="0"/>
              <a:t>taking</a:t>
            </a:r>
            <a:r>
              <a:rPr lang="it-IT" sz="1600" dirty="0" smtClean="0"/>
              <a:t> </a:t>
            </a:r>
            <a:r>
              <a:rPr lang="it-IT" sz="1600" dirty="0" err="1" smtClean="0"/>
              <a:t>into</a:t>
            </a:r>
            <a:r>
              <a:rPr lang="it-IT" sz="1600" dirty="0" smtClean="0"/>
              <a:t> account </a:t>
            </a:r>
            <a:r>
              <a:rPr lang="it-IT" sz="1600" b="1" dirty="0" err="1" smtClean="0"/>
              <a:t>Oscillation</a:t>
            </a:r>
            <a:r>
              <a:rPr lang="it-IT" sz="1600" b="1" dirty="0" smtClean="0"/>
              <a:t> </a:t>
            </a:r>
            <a:r>
              <a:rPr lang="it-IT" sz="1600" b="1" dirty="0" err="1" smtClean="0"/>
              <a:t>Probability</a:t>
            </a:r>
            <a:endParaRPr lang="it-IT" sz="1600" b="1" dirty="0"/>
          </a:p>
        </p:txBody>
      </p:sp>
      <p:sp>
        <p:nvSpPr>
          <p:cNvPr id="8" name="CasellaDiTesto 7"/>
          <p:cNvSpPr txBox="1"/>
          <p:nvPr/>
        </p:nvSpPr>
        <p:spPr>
          <a:xfrm rot="1551464">
            <a:off x="7975032" y="2533156"/>
            <a:ext cx="1260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err="1" smtClean="0">
                <a:solidFill>
                  <a:srgbClr val="FF0000"/>
                </a:solidFill>
              </a:rPr>
              <a:t>preliminary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8001000" y="0"/>
            <a:ext cx="11430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Matteo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89311-7DA3-4766-B3CD-F5C3874664EB}" type="datetime1">
              <a:rPr lang="fr-FR" smtClean="0"/>
              <a:t>13/07/2011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39" descr="Imag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4996" y="1027601"/>
            <a:ext cx="3919404" cy="5144599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Electron </a:t>
            </a:r>
            <a:r>
              <a:rPr lang="en-US" sz="3200" dirty="0" smtClean="0"/>
              <a:t>energy measurement by kinematics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73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Lepton and hadron share transverse momentum.</a:t>
            </a:r>
          </a:p>
          <a:p>
            <a:r>
              <a:rPr lang="en-US" dirty="0" err="1" smtClean="0">
                <a:solidFill>
                  <a:srgbClr val="0070C0"/>
                </a:solidFill>
              </a:rPr>
              <a:t>P</a:t>
            </a:r>
            <a:r>
              <a:rPr lang="en-US" baseline="-25000" dirty="0" err="1" smtClean="0">
                <a:solidFill>
                  <a:srgbClr val="0070C0"/>
                </a:solidFill>
              </a:rPr>
              <a:t>T</a:t>
            </a:r>
            <a:r>
              <a:rPr lang="en-US" baseline="30000" dirty="0" err="1" smtClean="0">
                <a:solidFill>
                  <a:srgbClr val="0070C0"/>
                </a:solidFill>
              </a:rPr>
              <a:t>lepton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P</a:t>
            </a:r>
            <a:r>
              <a:rPr lang="en-US" baseline="-25000" dirty="0" err="1" smtClean="0">
                <a:solidFill>
                  <a:schemeClr val="accent2"/>
                </a:solidFill>
              </a:rPr>
              <a:t>T</a:t>
            </a:r>
            <a:r>
              <a:rPr lang="en-US" baseline="30000" dirty="0" err="1" smtClean="0">
                <a:solidFill>
                  <a:schemeClr val="accent2"/>
                </a:solidFill>
              </a:rPr>
              <a:t>hadron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if we can know well about hadrons, we can compute lepton part.</a:t>
            </a:r>
          </a:p>
          <a:p>
            <a:r>
              <a:rPr lang="en-US" dirty="0" err="1" smtClean="0"/>
              <a:t>P</a:t>
            </a:r>
            <a:r>
              <a:rPr lang="en-US" baseline="30000" dirty="0" err="1" smtClean="0"/>
              <a:t>hadron</a:t>
            </a:r>
            <a:r>
              <a:rPr lang="en-US" baseline="30000" dirty="0" smtClean="0"/>
              <a:t> </a:t>
            </a:r>
            <a:r>
              <a:rPr lang="en-US" dirty="0" smtClean="0"/>
              <a:t>, muon and hadron vector </a:t>
            </a:r>
            <a:r>
              <a:rPr lang="en-US" dirty="0" smtClean="0">
                <a:sym typeface="Wingdings" pitchFamily="2" charset="2"/>
              </a:rPr>
              <a:t> lepton energy.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96200" y="1524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lepton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(e, </a:t>
            </a:r>
            <a:r>
              <a:rPr lang="en-US" dirty="0" smtClean="0">
                <a:solidFill>
                  <a:schemeClr val="accent1"/>
                </a:solidFill>
                <a:latin typeface="Symbol" pitchFamily="18" charset="2"/>
              </a:rPr>
              <a:t>m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solidFill>
                  <a:schemeClr val="accent1"/>
                </a:solidFill>
                <a:latin typeface="Symbol" pitchFamily="18" charset="2"/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543800" y="4648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lepton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(e, </a:t>
            </a:r>
            <a:r>
              <a:rPr lang="en-US" dirty="0" smtClean="0">
                <a:solidFill>
                  <a:schemeClr val="accent1"/>
                </a:solidFill>
                <a:latin typeface="Symbol" pitchFamily="18" charset="2"/>
              </a:rPr>
              <a:t>m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 smtClean="0">
                <a:solidFill>
                  <a:schemeClr val="accent1"/>
                </a:solidFill>
                <a:latin typeface="Symbol" pitchFamily="18" charset="2"/>
              </a:rPr>
              <a:t>t</a:t>
            </a:r>
            <a:r>
              <a:rPr lang="en-US" dirty="0" smtClean="0">
                <a:solidFill>
                  <a:schemeClr val="accent1"/>
                </a:solidFill>
              </a:rPr>
              <a:t>)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8001000" y="0"/>
            <a:ext cx="1143000" cy="40011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bg1"/>
                </a:solidFill>
              </a:rPr>
              <a:t>Aki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43" name="Espace réservé de la date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19323-4603-47CA-9EDB-E810F7F5B1C2}" type="datetime1">
              <a:rPr lang="fr-FR" smtClean="0"/>
              <a:t>13/07/2011</a:t>
            </a:fld>
            <a:endParaRPr lang="en-US"/>
          </a:p>
        </p:txBody>
      </p:sp>
      <p:sp>
        <p:nvSpPr>
          <p:cNvPr id="45" name="Espace réservé du numéro de diapositive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7" name="Espace réservé du pied de page 4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3810000"/>
            <a:ext cx="36957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dirty="0" smtClean="0"/>
              <a:t>Electron energy measurement by </a:t>
            </a:r>
            <a:r>
              <a:rPr lang="en-US" sz="2800" dirty="0" smtClean="0"/>
              <a:t>kinematics : </a:t>
            </a:r>
            <a:r>
              <a:rPr lang="en-US" sz="2800" dirty="0" smtClean="0"/>
              <a:t>results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85800"/>
            <a:ext cx="3733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Realistic case, only charged, P smearing, </a:t>
            </a:r>
            <a:r>
              <a:rPr lang="en-US" sz="1400" dirty="0" smtClean="0">
                <a:latin typeface="Symbol" pitchFamily="18" charset="2"/>
              </a:rPr>
              <a:t>q</a:t>
            </a:r>
            <a:r>
              <a:rPr lang="en-US" sz="1400" dirty="0" smtClean="0"/>
              <a:t>&lt;0.5…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730823"/>
            <a:ext cx="26670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NN output, linear correlation. </a:t>
            </a:r>
            <a:endParaRPr lang="en-US" sz="1400" dirty="0"/>
          </a:p>
        </p:txBody>
      </p:sp>
      <p:sp>
        <p:nvSpPr>
          <p:cNvPr id="6" name="Curved Right Arrow 5"/>
          <p:cNvSpPr/>
          <p:nvPr/>
        </p:nvSpPr>
        <p:spPr>
          <a:xfrm>
            <a:off x="0" y="2895600"/>
            <a:ext cx="533400" cy="1600200"/>
          </a:xfrm>
          <a:prstGeom prst="curved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990600"/>
            <a:ext cx="36957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8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001000" y="0"/>
            <a:ext cx="1143000" cy="40011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bg1"/>
                </a:solidFill>
              </a:rPr>
              <a:t>Aki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00" y="762000"/>
            <a:ext cx="40576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800600" y="3886200"/>
            <a:ext cx="3581400" cy="2971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P/P distribution</a:t>
            </a:r>
          </a:p>
          <a:p>
            <a:pPr lvl="1"/>
            <a:r>
              <a:rPr lang="en-US" dirty="0" smtClean="0"/>
              <a:t>Kinematic only</a:t>
            </a:r>
          </a:p>
          <a:p>
            <a:pPr lvl="2"/>
            <a:r>
              <a:rPr lang="en-US" dirty="0" smtClean="0"/>
              <a:t>mean -0.34</a:t>
            </a:r>
          </a:p>
          <a:p>
            <a:pPr lvl="2"/>
            <a:r>
              <a:rPr lang="en-US" dirty="0" smtClean="0"/>
              <a:t>~60% resolution </a:t>
            </a:r>
            <a:r>
              <a:rPr lang="en-US" sz="1600" dirty="0" smtClean="0"/>
              <a:t>(with factor 1.34)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NN</a:t>
            </a:r>
          </a:p>
          <a:p>
            <a:pPr lvl="2"/>
            <a:r>
              <a:rPr lang="en-US" dirty="0" smtClean="0"/>
              <a:t>mean 0.08 (by high energy tail)</a:t>
            </a:r>
          </a:p>
          <a:p>
            <a:pPr lvl="3"/>
            <a:r>
              <a:rPr lang="en-US" dirty="0" smtClean="0"/>
              <a:t>1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 between [-0.41, 0.49]</a:t>
            </a:r>
          </a:p>
          <a:p>
            <a:pPr lvl="2"/>
            <a:r>
              <a:rPr lang="en-US" dirty="0" smtClean="0"/>
              <a:t>~ 35% resolution near center</a:t>
            </a:r>
          </a:p>
          <a:p>
            <a:pPr lvl="2"/>
            <a:r>
              <a:rPr lang="en-US" dirty="0" smtClean="0"/>
              <a:t>including tail ~50%</a:t>
            </a:r>
          </a:p>
          <a:p>
            <a:pPr lvl="2"/>
            <a:endParaRPr lang="en-US" dirty="0" smtClean="0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8E195-F3F2-4C7B-A90B-89D1745F4D28}" type="datetime1">
              <a:rPr lang="fr-FR" smtClean="0"/>
              <a:t>13/07/2011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Strategy</a:t>
            </a:r>
            <a:r>
              <a:rPr lang="fr-FR" b="1" dirty="0" smtClean="0"/>
              <a:t> for </a:t>
            </a:r>
            <a:r>
              <a:rPr lang="fr-FR" b="1" dirty="0" err="1" smtClean="0"/>
              <a:t>nu-e</a:t>
            </a:r>
            <a:r>
              <a:rPr lang="fr-FR" b="1" dirty="0" smtClean="0"/>
              <a:t> </a:t>
            </a:r>
            <a:r>
              <a:rPr lang="fr-FR" b="1" dirty="0" err="1" smtClean="0"/>
              <a:t>studies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Goal : publish </a:t>
            </a:r>
            <a:r>
              <a:rPr lang="en-US" dirty="0" smtClean="0"/>
              <a:t>a paper as soon as possible (with statistics of 2008+2009 +alpha). </a:t>
            </a:r>
            <a:endParaRPr lang="en-US" dirty="0" smtClean="0"/>
          </a:p>
          <a:p>
            <a:r>
              <a:rPr lang="en-US" b="1" dirty="0" smtClean="0"/>
              <a:t>A </a:t>
            </a:r>
            <a:r>
              <a:rPr lang="en-US" b="1" dirty="0" smtClean="0"/>
              <a:t>possible schedule is to finalize all study before next collaboration meeting and appear with a draft of paper. </a:t>
            </a:r>
            <a:endParaRPr lang="en-US" b="1" dirty="0" smtClean="0"/>
          </a:p>
          <a:p>
            <a:r>
              <a:rPr lang="en-US" dirty="0" smtClean="0"/>
              <a:t>We </a:t>
            </a:r>
            <a:r>
              <a:rPr lang="en-US" dirty="0" smtClean="0"/>
              <a:t>need to finalize 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/>
              <a:t>) systematic nu-e </a:t>
            </a:r>
            <a:r>
              <a:rPr lang="en-US" dirty="0" smtClean="0"/>
              <a:t>search</a:t>
            </a:r>
          </a:p>
          <a:p>
            <a:pPr lvl="1"/>
            <a:r>
              <a:rPr lang="en-US" dirty="0" smtClean="0"/>
              <a:t>2</a:t>
            </a:r>
            <a:r>
              <a:rPr lang="en-US" dirty="0" smtClean="0"/>
              <a:t>) efficiency </a:t>
            </a:r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3</a:t>
            </a:r>
            <a:r>
              <a:rPr lang="en-US" dirty="0" smtClean="0"/>
              <a:t>) energy </a:t>
            </a:r>
            <a:r>
              <a:rPr lang="en-US" dirty="0" smtClean="0"/>
              <a:t>measurement</a:t>
            </a:r>
          </a:p>
          <a:p>
            <a:pPr lvl="1"/>
            <a:r>
              <a:rPr lang="en-US" dirty="0" smtClean="0"/>
              <a:t>4</a:t>
            </a:r>
            <a:r>
              <a:rPr lang="en-US" dirty="0" smtClean="0"/>
              <a:t>) physics </a:t>
            </a:r>
            <a:r>
              <a:rPr lang="en-US" dirty="0" smtClean="0"/>
              <a:t>performance </a:t>
            </a:r>
          </a:p>
          <a:p>
            <a:endParaRPr lang="en-US" dirty="0" smtClean="0"/>
          </a:p>
          <a:p>
            <a:r>
              <a:rPr lang="en-US" dirty="0" smtClean="0"/>
              <a:t>Data </a:t>
            </a:r>
            <a:r>
              <a:rPr lang="en-US" dirty="0" smtClean="0"/>
              <a:t>taking of “VTX-&gt;CS” analysis has to be done in July, because the scanning labs in Italy will be in vacation in Aug. </a:t>
            </a:r>
            <a:r>
              <a:rPr lang="en-US" dirty="0" smtClean="0"/>
              <a:t>Aki </a:t>
            </a:r>
            <a:r>
              <a:rPr lang="en-US" dirty="0" smtClean="0"/>
              <a:t>together with Carlo will send a request to scanning labs as soon as possible (already sent on 7</a:t>
            </a:r>
            <a:r>
              <a:rPr lang="en-US" baseline="30000" dirty="0" smtClean="0"/>
              <a:t>th</a:t>
            </a:r>
            <a:r>
              <a:rPr lang="en-US" dirty="0" smtClean="0"/>
              <a:t>July</a:t>
            </a:r>
            <a:r>
              <a:rPr lang="en-US" dirty="0" smtClean="0"/>
              <a:t>).</a:t>
            </a:r>
          </a:p>
          <a:p>
            <a:r>
              <a:rPr lang="en-US" dirty="0" smtClean="0"/>
              <a:t>We </a:t>
            </a:r>
            <a:r>
              <a:rPr lang="en-US" dirty="0" smtClean="0"/>
              <a:t>will study the efficiency computation and summarize a document like the decay search procedure, within July. This will include the short term goal toward a quick paper, and also the long term goal to increase efficiency. Dario showed an idea of possible strategy. Aki will work further for realization.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8A917-EC8E-4DD3-9530-69ACBED39786}" type="datetime1">
              <a:rPr lang="fr-FR" smtClean="0"/>
              <a:t>13/07/2011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FE7D2-B5A6-415F-AB98-5C760E3C03B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ZoneTexte 6"/>
          <p:cNvSpPr txBox="1"/>
          <p:nvPr/>
        </p:nvSpPr>
        <p:spPr>
          <a:xfrm>
            <a:off x="8001000" y="0"/>
            <a:ext cx="1143000" cy="4001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bg1"/>
                </a:solidFill>
              </a:rPr>
              <a:t>Aki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err="1" smtClean="0">
                <a:solidFill>
                  <a:schemeClr val="bg1"/>
                </a:solidFill>
              </a:rPr>
              <a:t>Strategy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57200" y="602159"/>
            <a:ext cx="8229600" cy="769441"/>
          </a:xfrm>
        </p:spPr>
        <p:txBody>
          <a:bodyPr wrap="square" lIns="91440" tIns="45720" rIns="91440" bIns="45720" anchorCtr="1">
            <a:spAutoFit/>
          </a:bodyPr>
          <a:lstStyle>
            <a:defPPr lvl="0">
              <a:buNone/>
            </a:defPPr>
            <a:lvl1pPr lvl="0">
              <a:buNone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hangingPunct="1">
              <a:lnSpc>
                <a:spcPct val="100000"/>
              </a:lnSpc>
            </a:pPr>
            <a:r>
              <a:rPr lang="fr-FR" sz="4400" dirty="0">
                <a:latin typeface="Arial" pitchFamily="18"/>
              </a:rPr>
              <a:t>MC </a:t>
            </a:r>
            <a:r>
              <a:rPr lang="fr-FR" sz="4400" dirty="0" err="1">
                <a:latin typeface="Arial" pitchFamily="18"/>
              </a:rPr>
              <a:t>Sample</a:t>
            </a:r>
            <a:r>
              <a:rPr lang="fr-FR" sz="4400" dirty="0">
                <a:latin typeface="Arial" pitchFamily="18"/>
              </a:rPr>
              <a:t> - </a:t>
            </a:r>
            <a:r>
              <a:rPr lang="fr-FR" sz="4400" dirty="0" err="1">
                <a:latin typeface="Arial" pitchFamily="18"/>
              </a:rPr>
              <a:t>OpRelease</a:t>
            </a:r>
            <a:r>
              <a:rPr lang="fr-FR" sz="4400" dirty="0">
                <a:latin typeface="Arial" pitchFamily="18"/>
              </a:rPr>
              <a:t> 4.0</a:t>
            </a:r>
          </a:p>
        </p:txBody>
      </p:sp>
      <p:sp>
        <p:nvSpPr>
          <p:cNvPr id="3" name="Text Box 2"/>
          <p:cNvSpPr/>
          <p:nvPr/>
        </p:nvSpPr>
        <p:spPr>
          <a:xfrm>
            <a:off x="468360" y="1339920"/>
            <a:ext cx="8229600" cy="45259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6800" rIns="90000" bIns="46800" anchor="t" anchorCtr="0" compatLnSpc="1"/>
          <a:lstStyle>
            <a:defPPr lvl="0">
              <a:buNone/>
            </a:defPPr>
            <a:lvl1pPr lvl="0">
              <a:buNone/>
            </a:lvl1pPr>
            <a:lvl2pPr lvl="1">
              <a:buClr>
                <a:srgbClr val="000000"/>
              </a:buClr>
              <a:buSzPct val="100000"/>
              <a:buFont typeface="Arial" pitchFamily="34"/>
              <a:buChar char="•"/>
            </a:lvl2pPr>
            <a:lvl3pPr lvl="2">
              <a:buClr>
                <a:srgbClr val="000000"/>
              </a:buClr>
              <a:buSzPct val="100000"/>
              <a:buFont typeface="Arial" pitchFamily="34"/>
              <a:buChar char="•"/>
            </a:lvl3pPr>
            <a:lvl4pPr lvl="3">
              <a:buClr>
                <a:srgbClr val="000000"/>
              </a:buClr>
              <a:buSzPct val="100000"/>
              <a:buFont typeface="Arial" pitchFamily="34"/>
              <a:buChar char="•"/>
            </a:lvl4pPr>
            <a:lvl5pPr lvl="4">
              <a:buClr>
                <a:srgbClr val="000000"/>
              </a:buClr>
              <a:buSzPct val="100000"/>
              <a:buFont typeface="Arial" pitchFamily="34"/>
              <a:buChar char="•"/>
            </a:lvl5pPr>
            <a:lvl6pPr lvl="5">
              <a:buClr>
                <a:srgbClr val="000000"/>
              </a:buClr>
              <a:buSzPct val="100000"/>
              <a:buFont typeface="Arial" pitchFamily="34"/>
              <a:buChar char="•"/>
            </a:lvl6pPr>
            <a:lvl7pPr lvl="6">
              <a:buClr>
                <a:srgbClr val="000000"/>
              </a:buClr>
              <a:buSzPct val="100000"/>
              <a:buFont typeface="Arial" pitchFamily="34"/>
              <a:buChar char="•"/>
            </a:lvl7pPr>
            <a:lvl8pPr lvl="7">
              <a:buClr>
                <a:srgbClr val="000000"/>
              </a:buClr>
              <a:buSzPct val="100000"/>
              <a:buFont typeface="Arial" pitchFamily="34"/>
              <a:buChar char="•"/>
            </a:lvl8pPr>
            <a:lvl9pPr lvl="8">
              <a:buClr>
                <a:srgbClr val="000000"/>
              </a:buClr>
              <a:buSzPct val="100000"/>
              <a:buFont typeface="Arial" pitchFamily="34"/>
              <a:buChar char="•"/>
            </a:lvl9pPr>
          </a:lstStyle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r-FR" sz="2400" b="0" i="0" u="none" strike="noStrike" baseline="0" dirty="0" err="1">
                <a:ln>
                  <a:noFill/>
                </a:ln>
                <a:latin typeface="Arial" pitchFamily="34"/>
                <a:ea typeface="ＭＳ Ｐゴシック" pitchFamily="2"/>
                <a:cs typeface="ＭＳ Ｐゴシック" pitchFamily="2"/>
              </a:rPr>
              <a:t>Samples</a:t>
            </a:r>
            <a:r>
              <a:rPr lang="fr-FR" sz="2400" b="0" i="0" u="none" strike="noStrike" baseline="0" dirty="0">
                <a:ln>
                  <a:noFill/>
                </a:ln>
                <a:latin typeface="Arial" pitchFamily="34"/>
                <a:ea typeface="ＭＳ Ｐゴシック" pitchFamily="2"/>
                <a:cs typeface="ＭＳ Ｐゴシック" pitchFamily="2"/>
              </a:rPr>
              <a:t> of </a:t>
            </a:r>
            <a:r>
              <a:rPr lang="fr-FR" sz="2400" b="0" i="0" u="none" strike="noStrike" baseline="0" dirty="0" smtClean="0">
                <a:ln>
                  <a:noFill/>
                </a:ln>
                <a:latin typeface="Arial" pitchFamily="34"/>
                <a:ea typeface="ＭＳ Ｐゴシック" pitchFamily="2"/>
                <a:cs typeface="ＭＳ Ｐゴシック" pitchFamily="2"/>
              </a:rPr>
              <a:t>1000 </a:t>
            </a:r>
            <a:r>
              <a:rPr lang="fr-FR" sz="2400" b="0" i="0" u="none" strike="noStrike" baseline="0" dirty="0" smtClean="0">
                <a:ln>
                  <a:noFill/>
                </a:ln>
                <a:latin typeface="Times New Roman" pitchFamily="18"/>
                <a:ea typeface="Times New Roman" pitchFamily="18"/>
                <a:cs typeface="Times New Roman" pitchFamily="18"/>
              </a:rPr>
              <a:t>τ</a:t>
            </a:r>
            <a:r>
              <a:rPr lang="fr-FR" sz="2400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→e DIS &amp; QE </a:t>
            </a:r>
            <a:r>
              <a:rPr lang="fr-FR" sz="2400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produced</a:t>
            </a:r>
            <a:r>
              <a:rPr lang="fr-FR" sz="2400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by Elisabetta 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sps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opera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operap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/production/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OpEmuIO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/march2011/TAUE/DATA/taueforemu_tgt1000_OpR4.0_rec_11.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root</a:t>
            </a:r>
            <a:endParaRPr lang="fr-FR" b="0" i="0" u="none" strike="noStrike" baseline="0" dirty="0">
              <a:ln>
                <a:noFill/>
              </a:ln>
              <a:latin typeface="Arial" pitchFamily="34"/>
              <a:ea typeface="Arial" pitchFamily="34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r-FR" b="0" i="0" u="none" strike="noStrike" baseline="0" dirty="0">
              <a:ln>
                <a:noFill/>
              </a:ln>
              <a:latin typeface="Arial" pitchFamily="34"/>
              <a:ea typeface="Arial" pitchFamily="34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Processed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through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OpEmuIO</a:t>
            </a:r>
            <a:endParaRPr lang="fr-FR" b="0" i="0" u="none" strike="noStrike" baseline="0" dirty="0">
              <a:ln>
                <a:noFill/>
              </a:ln>
              <a:latin typeface="Arial" pitchFamily="34"/>
              <a:ea typeface="Arial" pitchFamily="34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Processed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through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OpEmuRec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packages : CS,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Scanback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, Link,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Alignment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,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Track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&amp;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Shower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by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using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all plates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available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in the brick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fr-FR" b="0" i="0" u="none" strike="noStrike" baseline="0" dirty="0">
              <a:ln>
                <a:noFill/>
              </a:ln>
              <a:latin typeface="Arial" pitchFamily="34"/>
              <a:ea typeface="Arial" pitchFamily="34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All packages up to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OpEmuRec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Track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are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taken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from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the release $GROUP_DIR/soft/OpRelease4.0_emulsion_march2011/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StarSymbol"/>
              <a:buChar char="●"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OpEmuRec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Shower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is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released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 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here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 : 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sps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opera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/scratch/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flbrunet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analysis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/OpRelease_2011-04-04_OKwithShower/4.0/</a:t>
            </a:r>
            <a:r>
              <a:rPr lang="fr-FR" b="0" i="0" u="none" strike="noStrike" baseline="0" dirty="0" err="1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OpEmuRec</a:t>
            </a:r>
            <a:r>
              <a:rPr lang="fr-FR" b="0" i="0" u="none" strike="noStrike" baseline="0" dirty="0">
                <a:ln>
                  <a:noFill/>
                </a:ln>
                <a:latin typeface="Arial" pitchFamily="34"/>
                <a:ea typeface="Arial" pitchFamily="34"/>
                <a:cs typeface="Arial" pitchFamily="34"/>
              </a:rPr>
              <a:t>/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40475"/>
            <a:ext cx="2133600" cy="365125"/>
          </a:xfrm>
        </p:spPr>
        <p:txBody>
          <a:bodyPr/>
          <a:lstStyle/>
          <a:p>
            <a:fld id="{1442B482-9D63-4DF7-948C-D32A7970EE71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381000" y="6340475"/>
            <a:ext cx="2133600" cy="365125"/>
          </a:xfrm>
        </p:spPr>
        <p:txBody>
          <a:bodyPr/>
          <a:lstStyle/>
          <a:p>
            <a:fld id="{2CF40E14-27FF-4B7F-9122-8409876D3F01}" type="datetime1">
              <a:rPr lang="fr-FR" smtClean="0"/>
              <a:t>13/07/2011</a:t>
            </a:fld>
            <a:endParaRPr lang="en-US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 smtClean="0"/>
              <a:t>OPERA LAPP Meeting Florian Brunet</a:t>
            </a:r>
            <a:endParaRPr lang="en-US"/>
          </a:p>
        </p:txBody>
      </p:sp>
      <p:sp>
        <p:nvSpPr>
          <p:cNvPr id="10" name="ZoneTexte 9"/>
          <p:cNvSpPr txBox="1"/>
          <p:nvPr/>
        </p:nvSpPr>
        <p:spPr>
          <a:xfrm>
            <a:off x="7848600" y="0"/>
            <a:ext cx="1295400" cy="4001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Florian</a:t>
            </a:r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0" y="0"/>
            <a:ext cx="1371600" cy="40011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000" dirty="0" smtClean="0">
                <a:solidFill>
                  <a:schemeClr val="bg1"/>
                </a:solidFill>
              </a:rPr>
              <a:t>MC </a:t>
            </a:r>
            <a:r>
              <a:rPr lang="fr-FR" sz="2000" dirty="0" err="1" smtClean="0">
                <a:solidFill>
                  <a:schemeClr val="bg1"/>
                </a:solidFill>
              </a:rPr>
              <a:t>Study</a:t>
            </a:r>
            <a:endParaRPr lang="fr-FR" sz="2000" dirty="0" smtClean="0">
              <a:solidFill>
                <a:schemeClr val="bg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524000" y="5294293"/>
            <a:ext cx="6019800" cy="954107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LAST FEDRA RELEASE (1173)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LAST OPEMUREC(v3)/OPRELEASE(4.0)</a:t>
            </a:r>
            <a:endParaRPr lang="fr-FR" sz="28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45531DE0-1D3C-42B6-A037-B534CB69B141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4BF6FD89-31F2-406A-8D11-76B23B05EF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275519-840A-4201-9780-FF90F411D5B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2673</TotalTime>
  <Words>998</Words>
  <Application>Microsoft Office PowerPoint</Application>
  <PresentationFormat>Affichage à l'écran (4:3)</PresentationFormat>
  <Paragraphs>307</Paragraphs>
  <Slides>20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Office Theme</vt:lpstr>
      <vt:lpstr>Summary of electron studies &amp; τ→e MC study</vt:lpstr>
      <vt:lpstr>Outline</vt:lpstr>
      <vt:lpstr>MC OpEmuRec efficiency</vt:lpstr>
      <vt:lpstr>Diapositive 4</vt:lpstr>
      <vt:lpstr>Diapositive 5</vt:lpstr>
      <vt:lpstr>Electron energy measurement by kinematics</vt:lpstr>
      <vt:lpstr>Electron energy measurement by kinematics : results </vt:lpstr>
      <vt:lpstr>Strategy for nu-e studies</vt:lpstr>
      <vt:lpstr>MC Sample - OpRelease 4.0</vt:lpstr>
      <vt:lpstr>τ→e MC study</vt:lpstr>
      <vt:lpstr>Electron energy estimation within 2 bricks</vt:lpstr>
      <vt:lpstr>Outlook</vt:lpstr>
      <vt:lpstr>Outlook</vt:lpstr>
      <vt:lpstr>Backup slides</vt:lpstr>
      <vt:lpstr>τ→e DIS channel</vt:lpstr>
      <vt:lpstr>τ→e DIS channel : contamination pion</vt:lpstr>
      <vt:lpstr>τ→e DIS channel : upgrade Frank Rec</vt:lpstr>
      <vt:lpstr>τ→e QE channel</vt:lpstr>
      <vt:lpstr>τ→e QE channel : contamination pion</vt:lpstr>
      <vt:lpstr>τ→e DIS channel : upgrade Frank Rec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Interactions of Life </dc:title>
  <dc:subject/>
  <dc:creator/>
  <cp:keywords/>
  <dc:description/>
  <cp:lastModifiedBy>brunet</cp:lastModifiedBy>
  <cp:revision>276</cp:revision>
  <dcterms:modified xsi:type="dcterms:W3CDTF">2011-07-13T12:03:38Z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TC300065679990</vt:lpwstr>
  </property>
</Properties>
</file>