
<file path=[Content_Types].xml><?xml version="1.0" encoding="utf-8"?>
<Types xmlns="http://schemas.openxmlformats.org/package/2006/content-types">
  <Override PartName="/ppt/slides/slide6.xml" ContentType="application/vnd.openxmlformats-officedocument.presentationml.slide+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theme/theme4.xml" ContentType="application/vnd.openxmlformats-officedocument.theme+xml"/>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31"/>
  </p:notesMasterIdLst>
  <p:handoutMasterIdLst>
    <p:handoutMasterId r:id="rId32"/>
  </p:handoutMasterIdLst>
  <p:sldIdLst>
    <p:sldId id="276" r:id="rId3"/>
    <p:sldId id="277" r:id="rId4"/>
    <p:sldId id="258" r:id="rId5"/>
    <p:sldId id="259" r:id="rId6"/>
    <p:sldId id="260" r:id="rId7"/>
    <p:sldId id="261" r:id="rId8"/>
    <p:sldId id="262" r:id="rId9"/>
    <p:sldId id="265" r:id="rId10"/>
    <p:sldId id="266" r:id="rId11"/>
    <p:sldId id="272" r:id="rId12"/>
    <p:sldId id="270" r:id="rId13"/>
    <p:sldId id="290" r:id="rId14"/>
    <p:sldId id="283" r:id="rId15"/>
    <p:sldId id="282" r:id="rId16"/>
    <p:sldId id="284" r:id="rId17"/>
    <p:sldId id="285" r:id="rId18"/>
    <p:sldId id="286" r:id="rId19"/>
    <p:sldId id="289" r:id="rId20"/>
    <p:sldId id="302" r:id="rId21"/>
    <p:sldId id="303" r:id="rId22"/>
    <p:sldId id="291" r:id="rId23"/>
    <p:sldId id="294" r:id="rId24"/>
    <p:sldId id="304" r:id="rId25"/>
    <p:sldId id="295" r:id="rId26"/>
    <p:sldId id="296" r:id="rId27"/>
    <p:sldId id="299" r:id="rId28"/>
    <p:sldId id="300" r:id="rId29"/>
    <p:sldId id="301" r:id="rId30"/>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2742" y="-102"/>
      </p:cViewPr>
      <p:guideLst>
        <p:guide orient="horz" pos="3367"/>
        <p:guide pos="238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4A0AB6-732A-CE4B-B619-3574EC5E9699}"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5041F24A-71F5-234B-BC60-4BD39FC94D68}">
      <dgm:prSet phldrT="[Text]"/>
      <dgm:spPr/>
      <dgm:t>
        <a:bodyPr/>
        <a:lstStyle/>
        <a:p>
          <a:r>
            <a:rPr lang="en-US" b="1" dirty="0" smtClean="0"/>
            <a:t>Metric Results</a:t>
          </a:r>
          <a:endParaRPr lang="en-US" b="1" dirty="0"/>
        </a:p>
      </dgm:t>
    </dgm:pt>
    <dgm:pt modelId="{3DB9875D-2CF8-1F42-AA38-D7EB57BC81E9}" type="parTrans" cxnId="{11462D7D-A28F-B945-B52D-C204829AFB12}">
      <dgm:prSet/>
      <dgm:spPr/>
      <dgm:t>
        <a:bodyPr/>
        <a:lstStyle/>
        <a:p>
          <a:endParaRPr lang="en-US"/>
        </a:p>
      </dgm:t>
    </dgm:pt>
    <dgm:pt modelId="{2B665CDF-ADDF-244E-BCD6-DF943158C8AE}" type="sibTrans" cxnId="{11462D7D-A28F-B945-B52D-C204829AFB12}">
      <dgm:prSet/>
      <dgm:spPr/>
      <dgm:t>
        <a:bodyPr/>
        <a:lstStyle/>
        <a:p>
          <a:endParaRPr lang="en-US"/>
        </a:p>
      </dgm:t>
    </dgm:pt>
    <dgm:pt modelId="{08AEFA13-2A28-964E-BCF8-AFCDBED7294D}">
      <dgm:prSet phldrT="[Text]"/>
      <dgm:spPr/>
      <dgm:t>
        <a:bodyPr/>
        <a:lstStyle/>
        <a:p>
          <a:r>
            <a:rPr lang="en-US" b="1" dirty="0" smtClean="0"/>
            <a:t>Status Computation</a:t>
          </a:r>
          <a:endParaRPr lang="en-US" b="1" dirty="0"/>
        </a:p>
      </dgm:t>
    </dgm:pt>
    <dgm:pt modelId="{3B6F312B-FCF6-6143-A735-6671ECA086A4}" type="parTrans" cxnId="{68B3FBD2-7E8B-B143-9236-6319DDFFC58A}">
      <dgm:prSet/>
      <dgm:spPr/>
      <dgm:t>
        <a:bodyPr/>
        <a:lstStyle/>
        <a:p>
          <a:endParaRPr lang="en-US"/>
        </a:p>
      </dgm:t>
    </dgm:pt>
    <dgm:pt modelId="{146EC18E-B883-EC49-8DD8-EC28D71D8BF5}" type="sibTrans" cxnId="{68B3FBD2-7E8B-B143-9236-6319DDFFC58A}">
      <dgm:prSet/>
      <dgm:spPr/>
      <dgm:t>
        <a:bodyPr/>
        <a:lstStyle/>
        <a:p>
          <a:endParaRPr lang="en-US"/>
        </a:p>
      </dgm:t>
    </dgm:pt>
    <dgm:pt modelId="{60DA1028-06F2-1044-91C0-58D33F7D9A62}">
      <dgm:prSet phldrT="[Text]"/>
      <dgm:spPr/>
      <dgm:t>
        <a:bodyPr/>
        <a:lstStyle/>
        <a:p>
          <a:r>
            <a:rPr lang="en-US" dirty="0" smtClean="0"/>
            <a:t>Calculated per Hour, Day, Week, and Month</a:t>
          </a:r>
          <a:endParaRPr lang="en-US" dirty="0"/>
        </a:p>
      </dgm:t>
    </dgm:pt>
    <dgm:pt modelId="{A412A3FB-60F2-9846-A2CE-482268B2F3F1}" type="parTrans" cxnId="{05FBFC85-48AF-1A43-B272-90D5A7F35513}">
      <dgm:prSet/>
      <dgm:spPr/>
      <dgm:t>
        <a:bodyPr/>
        <a:lstStyle/>
        <a:p>
          <a:endParaRPr lang="en-US"/>
        </a:p>
      </dgm:t>
    </dgm:pt>
    <dgm:pt modelId="{393D314E-4EC2-F042-A468-BA592540BC26}" type="sibTrans" cxnId="{05FBFC85-48AF-1A43-B272-90D5A7F35513}">
      <dgm:prSet/>
      <dgm:spPr/>
      <dgm:t>
        <a:bodyPr/>
        <a:lstStyle/>
        <a:p>
          <a:endParaRPr lang="en-US"/>
        </a:p>
      </dgm:t>
    </dgm:pt>
    <dgm:pt modelId="{5A23037C-6021-DF4C-990C-586D58A604EA}">
      <dgm:prSet phldrT="[Text]"/>
      <dgm:spPr/>
      <dgm:t>
        <a:bodyPr/>
        <a:lstStyle/>
        <a:p>
          <a:r>
            <a:rPr lang="en-US" dirty="0" smtClean="0"/>
            <a:t>Calculated continuously</a:t>
          </a:r>
          <a:endParaRPr lang="en-US" dirty="0"/>
        </a:p>
      </dgm:t>
    </dgm:pt>
    <dgm:pt modelId="{E151C2FF-84AF-364F-817E-1CACF7612B13}" type="parTrans" cxnId="{BC8B9564-A028-7F44-83FD-ACF20133D438}">
      <dgm:prSet/>
      <dgm:spPr/>
      <dgm:t>
        <a:bodyPr/>
        <a:lstStyle/>
        <a:p>
          <a:endParaRPr lang="en-US"/>
        </a:p>
      </dgm:t>
    </dgm:pt>
    <dgm:pt modelId="{96231C08-BBE2-2C42-9E02-4ED008745392}" type="sibTrans" cxnId="{BC8B9564-A028-7F44-83FD-ACF20133D438}">
      <dgm:prSet/>
      <dgm:spPr/>
      <dgm:t>
        <a:bodyPr/>
        <a:lstStyle/>
        <a:p>
          <a:endParaRPr lang="en-US"/>
        </a:p>
      </dgm:t>
    </dgm:pt>
    <dgm:pt modelId="{AD13CAC4-88B9-5A4E-B0CA-6685AE41BA2E}">
      <dgm:prSet phldrT="[Text]"/>
      <dgm:spPr/>
      <dgm:t>
        <a:bodyPr/>
        <a:lstStyle/>
        <a:p>
          <a:r>
            <a:rPr lang="en-US" b="1" dirty="0" smtClean="0"/>
            <a:t>Availability Computation</a:t>
          </a:r>
          <a:endParaRPr lang="en-US" b="1" dirty="0"/>
        </a:p>
      </dgm:t>
    </dgm:pt>
    <dgm:pt modelId="{3EB6BE03-07EC-AD44-B62C-CB51EACE566D}" type="parTrans" cxnId="{8AA57AF1-0E9F-0D43-BF7B-A85C7F9A1CEA}">
      <dgm:prSet/>
      <dgm:spPr/>
      <dgm:t>
        <a:bodyPr/>
        <a:lstStyle/>
        <a:p>
          <a:endParaRPr lang="en-US"/>
        </a:p>
      </dgm:t>
    </dgm:pt>
    <dgm:pt modelId="{C8BDF6D2-96B4-3B48-AB85-B4E46CDC639A}" type="sibTrans" cxnId="{8AA57AF1-0E9F-0D43-BF7B-A85C7F9A1CEA}">
      <dgm:prSet/>
      <dgm:spPr/>
      <dgm:t>
        <a:bodyPr/>
        <a:lstStyle/>
        <a:p>
          <a:endParaRPr lang="en-US"/>
        </a:p>
      </dgm:t>
    </dgm:pt>
    <dgm:pt modelId="{B24D1360-7782-2F45-9684-3B9CB54B525A}">
      <dgm:prSet phldrT="[Text]"/>
      <dgm:spPr/>
      <dgm:t>
        <a:bodyPr/>
        <a:lstStyle/>
        <a:p>
          <a:r>
            <a:rPr lang="en-US" dirty="0" smtClean="0"/>
            <a:t>Based on Service Instances, Service Flavours, Sites</a:t>
          </a:r>
          <a:endParaRPr lang="en-US" dirty="0"/>
        </a:p>
      </dgm:t>
    </dgm:pt>
    <dgm:pt modelId="{C621D97B-305E-6141-B922-08A20BAFA6F7}" type="parTrans" cxnId="{D685033E-D766-9E49-A1BA-D8E964086AFC}">
      <dgm:prSet/>
      <dgm:spPr/>
      <dgm:t>
        <a:bodyPr/>
        <a:lstStyle/>
        <a:p>
          <a:endParaRPr lang="en-US"/>
        </a:p>
      </dgm:t>
    </dgm:pt>
    <dgm:pt modelId="{D57DC9AF-3D5B-DD42-8527-DB5FD8917FE1}" type="sibTrans" cxnId="{D685033E-D766-9E49-A1BA-D8E964086AFC}">
      <dgm:prSet/>
      <dgm:spPr/>
      <dgm:t>
        <a:bodyPr/>
        <a:lstStyle/>
        <a:p>
          <a:endParaRPr lang="en-US"/>
        </a:p>
      </dgm:t>
    </dgm:pt>
    <dgm:pt modelId="{A56A517E-3C4A-7D4B-BE2F-8143179DCBB8}">
      <dgm:prSet phldrT="[Text]"/>
      <dgm:spPr/>
      <dgm:t>
        <a:bodyPr/>
        <a:lstStyle/>
        <a:p>
          <a:r>
            <a:rPr lang="en-US" dirty="0" smtClean="0"/>
            <a:t>Based on Service Instances, Service Flavours, Sites</a:t>
          </a:r>
          <a:endParaRPr lang="en-US" dirty="0"/>
        </a:p>
      </dgm:t>
    </dgm:pt>
    <dgm:pt modelId="{729AD2E8-494B-4B45-ABBC-2D3489FD0E36}" type="parTrans" cxnId="{99B57314-9D87-9D43-8FCD-D7BA55252A26}">
      <dgm:prSet/>
      <dgm:spPr/>
      <dgm:t>
        <a:bodyPr/>
        <a:lstStyle/>
        <a:p>
          <a:endParaRPr lang="en-US"/>
        </a:p>
      </dgm:t>
    </dgm:pt>
    <dgm:pt modelId="{CBDD0296-37DA-7B43-9320-F17E55054209}" type="sibTrans" cxnId="{99B57314-9D87-9D43-8FCD-D7BA55252A26}">
      <dgm:prSet/>
      <dgm:spPr/>
      <dgm:t>
        <a:bodyPr/>
        <a:lstStyle/>
        <a:p>
          <a:endParaRPr lang="en-US"/>
        </a:p>
      </dgm:t>
    </dgm:pt>
    <dgm:pt modelId="{31DF88AA-5480-DA47-AF3F-A3481487B304}">
      <dgm:prSet phldrT="[Text]"/>
      <dgm:spPr/>
      <dgm:t>
        <a:bodyPr/>
        <a:lstStyle/>
        <a:p>
          <a:r>
            <a:rPr lang="en-US" b="1" dirty="0" smtClean="0"/>
            <a:t>Visualization</a:t>
          </a:r>
          <a:endParaRPr lang="en-US" b="1" dirty="0"/>
        </a:p>
      </dgm:t>
    </dgm:pt>
    <dgm:pt modelId="{A805889B-6DA8-B94D-8992-74C973651C4A}" type="parTrans" cxnId="{F4504BCE-4D63-A545-8274-734A15D65B44}">
      <dgm:prSet/>
      <dgm:spPr/>
      <dgm:t>
        <a:bodyPr/>
        <a:lstStyle/>
        <a:p>
          <a:endParaRPr lang="en-US"/>
        </a:p>
      </dgm:t>
    </dgm:pt>
    <dgm:pt modelId="{1DADC7F1-17FF-C041-ADBB-5814C7575365}" type="sibTrans" cxnId="{F4504BCE-4D63-A545-8274-734A15D65B44}">
      <dgm:prSet/>
      <dgm:spPr/>
      <dgm:t>
        <a:bodyPr/>
        <a:lstStyle/>
        <a:p>
          <a:endParaRPr lang="en-US"/>
        </a:p>
      </dgm:t>
    </dgm:pt>
    <dgm:pt modelId="{C444A9BB-C60C-4046-8281-F619F5C16AD7}">
      <dgm:prSet phldrT="[Text]"/>
      <dgm:spPr/>
      <dgm:t>
        <a:bodyPr/>
        <a:lstStyle/>
        <a:p>
          <a:r>
            <a:rPr lang="en-US" dirty="0" smtClean="0"/>
            <a:t>Retrieved from Messaging Broker and stored in DB</a:t>
          </a:r>
          <a:endParaRPr lang="en-US" dirty="0"/>
        </a:p>
      </dgm:t>
    </dgm:pt>
    <dgm:pt modelId="{80CF2D1B-DCFB-FD41-8EB9-422CDD62747F}" type="parTrans" cxnId="{7E193B6E-DA3D-2846-9CAE-D8D74084EDCC}">
      <dgm:prSet/>
      <dgm:spPr/>
      <dgm:t>
        <a:bodyPr/>
        <a:lstStyle/>
        <a:p>
          <a:endParaRPr lang="en-US"/>
        </a:p>
      </dgm:t>
    </dgm:pt>
    <dgm:pt modelId="{CECFEC4E-11DB-204B-80D5-9B960B8A3928}" type="sibTrans" cxnId="{7E193B6E-DA3D-2846-9CAE-D8D74084EDCC}">
      <dgm:prSet/>
      <dgm:spPr/>
      <dgm:t>
        <a:bodyPr/>
        <a:lstStyle/>
        <a:p>
          <a:endParaRPr lang="en-US"/>
        </a:p>
      </dgm:t>
    </dgm:pt>
    <dgm:pt modelId="{CF1B1A99-55E6-2548-AD5C-DC92AF8DFDA2}">
      <dgm:prSet phldrT="[Text]"/>
      <dgm:spPr/>
      <dgm:t>
        <a:bodyPr/>
        <a:lstStyle/>
        <a:p>
          <a:r>
            <a:rPr lang="en-US" dirty="0" smtClean="0"/>
            <a:t>Monthly Reports</a:t>
          </a:r>
          <a:endParaRPr lang="en-US" dirty="0"/>
        </a:p>
      </dgm:t>
    </dgm:pt>
    <dgm:pt modelId="{2746F05C-7808-6444-9863-7934EE892ABB}" type="parTrans" cxnId="{9992C3B2-BFF5-D24F-9C85-2B34B46CCD4D}">
      <dgm:prSet/>
      <dgm:spPr/>
      <dgm:t>
        <a:bodyPr/>
        <a:lstStyle/>
        <a:p>
          <a:endParaRPr lang="en-US"/>
        </a:p>
      </dgm:t>
    </dgm:pt>
    <dgm:pt modelId="{0A35BC94-FA29-8248-A2DE-AF4E15428853}" type="sibTrans" cxnId="{9992C3B2-BFF5-D24F-9C85-2B34B46CCD4D}">
      <dgm:prSet/>
      <dgm:spPr/>
      <dgm:t>
        <a:bodyPr/>
        <a:lstStyle/>
        <a:p>
          <a:endParaRPr lang="en-US"/>
        </a:p>
      </dgm:t>
    </dgm:pt>
    <dgm:pt modelId="{A9BF3241-528C-EC40-8990-3FDD9131A1CB}">
      <dgm:prSet phldrT="[Text]"/>
      <dgm:spPr/>
      <dgm:t>
        <a:bodyPr/>
        <a:lstStyle/>
        <a:p>
          <a:r>
            <a:rPr lang="en-US" dirty="0" smtClean="0"/>
            <a:t>Web Interface</a:t>
          </a:r>
          <a:endParaRPr lang="en-US" dirty="0"/>
        </a:p>
      </dgm:t>
    </dgm:pt>
    <dgm:pt modelId="{3099C235-4BAB-1548-80A8-F24F9BE01170}" type="parTrans" cxnId="{64CD5409-71F0-3E40-B335-C822BB505D0B}">
      <dgm:prSet/>
      <dgm:spPr/>
      <dgm:t>
        <a:bodyPr/>
        <a:lstStyle/>
        <a:p>
          <a:endParaRPr lang="en-US"/>
        </a:p>
      </dgm:t>
    </dgm:pt>
    <dgm:pt modelId="{71010BDB-A45F-0C41-9994-FC039F66C141}" type="sibTrans" cxnId="{64CD5409-71F0-3E40-B335-C822BB505D0B}">
      <dgm:prSet/>
      <dgm:spPr/>
      <dgm:t>
        <a:bodyPr/>
        <a:lstStyle/>
        <a:p>
          <a:endParaRPr lang="en-US"/>
        </a:p>
      </dgm:t>
    </dgm:pt>
    <dgm:pt modelId="{D3A9A7DC-09E6-F34C-BA7C-683749657E4A}" type="pres">
      <dgm:prSet presAssocID="{764A0AB6-732A-CE4B-B619-3574EC5E9699}" presName="outerComposite" presStyleCnt="0">
        <dgm:presLayoutVars>
          <dgm:chMax val="5"/>
          <dgm:dir/>
          <dgm:resizeHandles val="exact"/>
        </dgm:presLayoutVars>
      </dgm:prSet>
      <dgm:spPr/>
      <dgm:t>
        <a:bodyPr/>
        <a:lstStyle/>
        <a:p>
          <a:endParaRPr lang="en-US"/>
        </a:p>
      </dgm:t>
    </dgm:pt>
    <dgm:pt modelId="{8C230DB9-3734-7C4F-AB36-470FD8573405}" type="pres">
      <dgm:prSet presAssocID="{764A0AB6-732A-CE4B-B619-3574EC5E9699}" presName="dummyMaxCanvas" presStyleCnt="0">
        <dgm:presLayoutVars/>
      </dgm:prSet>
      <dgm:spPr/>
    </dgm:pt>
    <dgm:pt modelId="{F90FB345-1379-C844-9BA7-8E103862596E}" type="pres">
      <dgm:prSet presAssocID="{764A0AB6-732A-CE4B-B619-3574EC5E9699}" presName="FourNodes_1" presStyleLbl="node1" presStyleIdx="0" presStyleCnt="4">
        <dgm:presLayoutVars>
          <dgm:bulletEnabled val="1"/>
        </dgm:presLayoutVars>
      </dgm:prSet>
      <dgm:spPr/>
      <dgm:t>
        <a:bodyPr/>
        <a:lstStyle/>
        <a:p>
          <a:endParaRPr lang="en-US"/>
        </a:p>
      </dgm:t>
    </dgm:pt>
    <dgm:pt modelId="{03FE4245-881A-A54D-B781-72323F32EB64}" type="pres">
      <dgm:prSet presAssocID="{764A0AB6-732A-CE4B-B619-3574EC5E9699}" presName="FourNodes_2" presStyleLbl="node1" presStyleIdx="1" presStyleCnt="4">
        <dgm:presLayoutVars>
          <dgm:bulletEnabled val="1"/>
        </dgm:presLayoutVars>
      </dgm:prSet>
      <dgm:spPr/>
      <dgm:t>
        <a:bodyPr/>
        <a:lstStyle/>
        <a:p>
          <a:endParaRPr lang="en-US"/>
        </a:p>
      </dgm:t>
    </dgm:pt>
    <dgm:pt modelId="{7F4C4275-6253-E040-B52A-8B0E7901D01F}" type="pres">
      <dgm:prSet presAssocID="{764A0AB6-732A-CE4B-B619-3574EC5E9699}" presName="FourNodes_3" presStyleLbl="node1" presStyleIdx="2" presStyleCnt="4">
        <dgm:presLayoutVars>
          <dgm:bulletEnabled val="1"/>
        </dgm:presLayoutVars>
      </dgm:prSet>
      <dgm:spPr/>
      <dgm:t>
        <a:bodyPr/>
        <a:lstStyle/>
        <a:p>
          <a:endParaRPr lang="en-US"/>
        </a:p>
      </dgm:t>
    </dgm:pt>
    <dgm:pt modelId="{13BF0917-51A9-2946-9477-4CB2CBCBAC10}" type="pres">
      <dgm:prSet presAssocID="{764A0AB6-732A-CE4B-B619-3574EC5E9699}" presName="FourNodes_4" presStyleLbl="node1" presStyleIdx="3" presStyleCnt="4">
        <dgm:presLayoutVars>
          <dgm:bulletEnabled val="1"/>
        </dgm:presLayoutVars>
      </dgm:prSet>
      <dgm:spPr/>
      <dgm:t>
        <a:bodyPr/>
        <a:lstStyle/>
        <a:p>
          <a:endParaRPr lang="en-US"/>
        </a:p>
      </dgm:t>
    </dgm:pt>
    <dgm:pt modelId="{03AEBFA8-A667-DB49-92C5-20339445E95B}" type="pres">
      <dgm:prSet presAssocID="{764A0AB6-732A-CE4B-B619-3574EC5E9699}" presName="FourConn_1-2" presStyleLbl="fgAccFollowNode1" presStyleIdx="0" presStyleCnt="3">
        <dgm:presLayoutVars>
          <dgm:bulletEnabled val="1"/>
        </dgm:presLayoutVars>
      </dgm:prSet>
      <dgm:spPr/>
      <dgm:t>
        <a:bodyPr/>
        <a:lstStyle/>
        <a:p>
          <a:endParaRPr lang="en-US"/>
        </a:p>
      </dgm:t>
    </dgm:pt>
    <dgm:pt modelId="{4E273F48-7ED4-7240-9F80-AD8B5A70D778}" type="pres">
      <dgm:prSet presAssocID="{764A0AB6-732A-CE4B-B619-3574EC5E9699}" presName="FourConn_2-3" presStyleLbl="fgAccFollowNode1" presStyleIdx="1" presStyleCnt="3">
        <dgm:presLayoutVars>
          <dgm:bulletEnabled val="1"/>
        </dgm:presLayoutVars>
      </dgm:prSet>
      <dgm:spPr/>
      <dgm:t>
        <a:bodyPr/>
        <a:lstStyle/>
        <a:p>
          <a:endParaRPr lang="en-US"/>
        </a:p>
      </dgm:t>
    </dgm:pt>
    <dgm:pt modelId="{0A8435D3-65EF-5C49-AB52-34F46421F920}" type="pres">
      <dgm:prSet presAssocID="{764A0AB6-732A-CE4B-B619-3574EC5E9699}" presName="FourConn_3-4" presStyleLbl="fgAccFollowNode1" presStyleIdx="2" presStyleCnt="3">
        <dgm:presLayoutVars>
          <dgm:bulletEnabled val="1"/>
        </dgm:presLayoutVars>
      </dgm:prSet>
      <dgm:spPr/>
      <dgm:t>
        <a:bodyPr/>
        <a:lstStyle/>
        <a:p>
          <a:endParaRPr lang="en-US"/>
        </a:p>
      </dgm:t>
    </dgm:pt>
    <dgm:pt modelId="{196211F7-46FA-E746-801E-EEDAC05DEBD1}" type="pres">
      <dgm:prSet presAssocID="{764A0AB6-732A-CE4B-B619-3574EC5E9699}" presName="FourNodes_1_text" presStyleLbl="node1" presStyleIdx="3" presStyleCnt="4">
        <dgm:presLayoutVars>
          <dgm:bulletEnabled val="1"/>
        </dgm:presLayoutVars>
      </dgm:prSet>
      <dgm:spPr/>
      <dgm:t>
        <a:bodyPr/>
        <a:lstStyle/>
        <a:p>
          <a:endParaRPr lang="en-US"/>
        </a:p>
      </dgm:t>
    </dgm:pt>
    <dgm:pt modelId="{F2747218-DD09-8E40-9645-AA8ED8890B6F}" type="pres">
      <dgm:prSet presAssocID="{764A0AB6-732A-CE4B-B619-3574EC5E9699}" presName="FourNodes_2_text" presStyleLbl="node1" presStyleIdx="3" presStyleCnt="4">
        <dgm:presLayoutVars>
          <dgm:bulletEnabled val="1"/>
        </dgm:presLayoutVars>
      </dgm:prSet>
      <dgm:spPr/>
      <dgm:t>
        <a:bodyPr/>
        <a:lstStyle/>
        <a:p>
          <a:endParaRPr lang="en-US"/>
        </a:p>
      </dgm:t>
    </dgm:pt>
    <dgm:pt modelId="{F9241B73-C06F-464D-A260-484D09A506D1}" type="pres">
      <dgm:prSet presAssocID="{764A0AB6-732A-CE4B-B619-3574EC5E9699}" presName="FourNodes_3_text" presStyleLbl="node1" presStyleIdx="3" presStyleCnt="4">
        <dgm:presLayoutVars>
          <dgm:bulletEnabled val="1"/>
        </dgm:presLayoutVars>
      </dgm:prSet>
      <dgm:spPr/>
      <dgm:t>
        <a:bodyPr/>
        <a:lstStyle/>
        <a:p>
          <a:endParaRPr lang="en-US"/>
        </a:p>
      </dgm:t>
    </dgm:pt>
    <dgm:pt modelId="{B40793B9-6C93-6A4C-9F54-F12DF9AA510C}" type="pres">
      <dgm:prSet presAssocID="{764A0AB6-732A-CE4B-B619-3574EC5E9699}" presName="FourNodes_4_text" presStyleLbl="node1" presStyleIdx="3" presStyleCnt="4">
        <dgm:presLayoutVars>
          <dgm:bulletEnabled val="1"/>
        </dgm:presLayoutVars>
      </dgm:prSet>
      <dgm:spPr/>
      <dgm:t>
        <a:bodyPr/>
        <a:lstStyle/>
        <a:p>
          <a:endParaRPr lang="en-US"/>
        </a:p>
      </dgm:t>
    </dgm:pt>
  </dgm:ptLst>
  <dgm:cxnLst>
    <dgm:cxn modelId="{11462D7D-A28F-B945-B52D-C204829AFB12}" srcId="{764A0AB6-732A-CE4B-B619-3574EC5E9699}" destId="{5041F24A-71F5-234B-BC60-4BD39FC94D68}" srcOrd="0" destOrd="0" parTransId="{3DB9875D-2CF8-1F42-AA38-D7EB57BC81E9}" sibTransId="{2B665CDF-ADDF-244E-BCD6-DF943158C8AE}"/>
    <dgm:cxn modelId="{F4504BCE-4D63-A545-8274-734A15D65B44}" srcId="{764A0AB6-732A-CE4B-B619-3574EC5E9699}" destId="{31DF88AA-5480-DA47-AF3F-A3481487B304}" srcOrd="3" destOrd="0" parTransId="{A805889B-6DA8-B94D-8992-74C973651C4A}" sibTransId="{1DADC7F1-17FF-C041-ADBB-5814C7575365}"/>
    <dgm:cxn modelId="{BC8B9564-A028-7F44-83FD-ACF20133D438}" srcId="{08AEFA13-2A28-964E-BCF8-AFCDBED7294D}" destId="{5A23037C-6021-DF4C-990C-586D58A604EA}" srcOrd="0" destOrd="0" parTransId="{E151C2FF-84AF-364F-817E-1CACF7612B13}" sibTransId="{96231C08-BBE2-2C42-9E02-4ED008745392}"/>
    <dgm:cxn modelId="{7E193B6E-DA3D-2846-9CAE-D8D74084EDCC}" srcId="{5041F24A-71F5-234B-BC60-4BD39FC94D68}" destId="{C444A9BB-C60C-4046-8281-F619F5C16AD7}" srcOrd="0" destOrd="0" parTransId="{80CF2D1B-DCFB-FD41-8EB9-422CDD62747F}" sibTransId="{CECFEC4E-11DB-204B-80D5-9B960B8A3928}"/>
    <dgm:cxn modelId="{99B57314-9D87-9D43-8FCD-D7BA55252A26}" srcId="{AD13CAC4-88B9-5A4E-B0CA-6685AE41BA2E}" destId="{A56A517E-3C4A-7D4B-BE2F-8143179DCBB8}" srcOrd="1" destOrd="0" parTransId="{729AD2E8-494B-4B45-ABBC-2D3489FD0E36}" sibTransId="{CBDD0296-37DA-7B43-9320-F17E55054209}"/>
    <dgm:cxn modelId="{3D0F120F-9174-4275-BAAC-399B051019E8}" type="presOf" srcId="{5041F24A-71F5-234B-BC60-4BD39FC94D68}" destId="{196211F7-46FA-E746-801E-EEDAC05DEBD1}" srcOrd="1" destOrd="0" presId="urn:microsoft.com/office/officeart/2005/8/layout/vProcess5"/>
    <dgm:cxn modelId="{91D95287-96A3-4516-886D-CA44C39B3B9A}" type="presOf" srcId="{CF1B1A99-55E6-2548-AD5C-DC92AF8DFDA2}" destId="{13BF0917-51A9-2946-9477-4CB2CBCBAC10}" srcOrd="0" destOrd="1" presId="urn:microsoft.com/office/officeart/2005/8/layout/vProcess5"/>
    <dgm:cxn modelId="{7C91D908-F963-49D9-A8A9-5B1FC6E3992D}" type="presOf" srcId="{A9BF3241-528C-EC40-8990-3FDD9131A1CB}" destId="{B40793B9-6C93-6A4C-9F54-F12DF9AA510C}" srcOrd="1" destOrd="2" presId="urn:microsoft.com/office/officeart/2005/8/layout/vProcess5"/>
    <dgm:cxn modelId="{F4BC9DDE-CCE3-4DCA-B940-DF4A9A7388F5}" type="presOf" srcId="{B24D1360-7782-2F45-9684-3B9CB54B525A}" destId="{F2747218-DD09-8E40-9645-AA8ED8890B6F}" srcOrd="1" destOrd="2" presId="urn:microsoft.com/office/officeart/2005/8/layout/vProcess5"/>
    <dgm:cxn modelId="{636C7616-83E4-4B5C-ADCE-D9170395AF17}" type="presOf" srcId="{764A0AB6-732A-CE4B-B619-3574EC5E9699}" destId="{D3A9A7DC-09E6-F34C-BA7C-683749657E4A}" srcOrd="0" destOrd="0" presId="urn:microsoft.com/office/officeart/2005/8/layout/vProcess5"/>
    <dgm:cxn modelId="{D2C912E7-FB2F-4528-879D-B958731F7C71}" type="presOf" srcId="{5A23037C-6021-DF4C-990C-586D58A604EA}" destId="{F2747218-DD09-8E40-9645-AA8ED8890B6F}" srcOrd="1" destOrd="1" presId="urn:microsoft.com/office/officeart/2005/8/layout/vProcess5"/>
    <dgm:cxn modelId="{05FBFC85-48AF-1A43-B272-90D5A7F35513}" srcId="{AD13CAC4-88B9-5A4E-B0CA-6685AE41BA2E}" destId="{60DA1028-06F2-1044-91C0-58D33F7D9A62}" srcOrd="0" destOrd="0" parTransId="{A412A3FB-60F2-9846-A2CE-482268B2F3F1}" sibTransId="{393D314E-4EC2-F042-A468-BA592540BC26}"/>
    <dgm:cxn modelId="{B78D8FC8-3974-48A1-A8F5-9DAC76DF53BE}" type="presOf" srcId="{C8BDF6D2-96B4-3B48-AB85-B4E46CDC639A}" destId="{0A8435D3-65EF-5C49-AB52-34F46421F920}" srcOrd="0" destOrd="0" presId="urn:microsoft.com/office/officeart/2005/8/layout/vProcess5"/>
    <dgm:cxn modelId="{A6D7B099-FBE1-438E-89E2-B9FDB7769E7B}" type="presOf" srcId="{C444A9BB-C60C-4046-8281-F619F5C16AD7}" destId="{F90FB345-1379-C844-9BA7-8E103862596E}" srcOrd="0" destOrd="1" presId="urn:microsoft.com/office/officeart/2005/8/layout/vProcess5"/>
    <dgm:cxn modelId="{5DDDD779-604F-4320-82B7-E4B43E103239}" type="presOf" srcId="{B24D1360-7782-2F45-9684-3B9CB54B525A}" destId="{03FE4245-881A-A54D-B781-72323F32EB64}" srcOrd="0" destOrd="2" presId="urn:microsoft.com/office/officeart/2005/8/layout/vProcess5"/>
    <dgm:cxn modelId="{F186216D-F24E-41AF-83C6-3B3DE4D0524B}" type="presOf" srcId="{5041F24A-71F5-234B-BC60-4BD39FC94D68}" destId="{F90FB345-1379-C844-9BA7-8E103862596E}" srcOrd="0" destOrd="0" presId="urn:microsoft.com/office/officeart/2005/8/layout/vProcess5"/>
    <dgm:cxn modelId="{B517AB4D-0DBC-4E39-9705-5472EDE49F8E}" type="presOf" srcId="{31DF88AA-5480-DA47-AF3F-A3481487B304}" destId="{13BF0917-51A9-2946-9477-4CB2CBCBAC10}" srcOrd="0" destOrd="0" presId="urn:microsoft.com/office/officeart/2005/8/layout/vProcess5"/>
    <dgm:cxn modelId="{C5D6EA5E-B453-4F25-93C2-4B278AAED618}" type="presOf" srcId="{08AEFA13-2A28-964E-BCF8-AFCDBED7294D}" destId="{03FE4245-881A-A54D-B781-72323F32EB64}" srcOrd="0" destOrd="0" presId="urn:microsoft.com/office/officeart/2005/8/layout/vProcess5"/>
    <dgm:cxn modelId="{F120AB68-49EB-4592-B658-17F4101A05C3}" type="presOf" srcId="{60DA1028-06F2-1044-91C0-58D33F7D9A62}" destId="{F9241B73-C06F-464D-A260-484D09A506D1}" srcOrd="1" destOrd="1" presId="urn:microsoft.com/office/officeart/2005/8/layout/vProcess5"/>
    <dgm:cxn modelId="{E139E456-569D-4728-B5D6-58F40B6F9523}" type="presOf" srcId="{AD13CAC4-88B9-5A4E-B0CA-6685AE41BA2E}" destId="{7F4C4275-6253-E040-B52A-8B0E7901D01F}" srcOrd="0" destOrd="0" presId="urn:microsoft.com/office/officeart/2005/8/layout/vProcess5"/>
    <dgm:cxn modelId="{60EE417D-B81D-4225-B29E-1AC530BBDB4B}" type="presOf" srcId="{31DF88AA-5480-DA47-AF3F-A3481487B304}" destId="{B40793B9-6C93-6A4C-9F54-F12DF9AA510C}" srcOrd="1" destOrd="0" presId="urn:microsoft.com/office/officeart/2005/8/layout/vProcess5"/>
    <dgm:cxn modelId="{C7967C9C-0CEB-4A22-B275-080FF4D193D9}" type="presOf" srcId="{A56A517E-3C4A-7D4B-BE2F-8143179DCBB8}" destId="{7F4C4275-6253-E040-B52A-8B0E7901D01F}" srcOrd="0" destOrd="2" presId="urn:microsoft.com/office/officeart/2005/8/layout/vProcess5"/>
    <dgm:cxn modelId="{D685033E-D766-9E49-A1BA-D8E964086AFC}" srcId="{08AEFA13-2A28-964E-BCF8-AFCDBED7294D}" destId="{B24D1360-7782-2F45-9684-3B9CB54B525A}" srcOrd="1" destOrd="0" parTransId="{C621D97B-305E-6141-B922-08A20BAFA6F7}" sibTransId="{D57DC9AF-3D5B-DD42-8527-DB5FD8917FE1}"/>
    <dgm:cxn modelId="{9992C3B2-BFF5-D24F-9C85-2B34B46CCD4D}" srcId="{31DF88AA-5480-DA47-AF3F-A3481487B304}" destId="{CF1B1A99-55E6-2548-AD5C-DC92AF8DFDA2}" srcOrd="0" destOrd="0" parTransId="{2746F05C-7808-6444-9863-7934EE892ABB}" sibTransId="{0A35BC94-FA29-8248-A2DE-AF4E15428853}"/>
    <dgm:cxn modelId="{C222FE3D-B2C5-45A8-ABD2-E1C7A6B44128}" type="presOf" srcId="{2B665CDF-ADDF-244E-BCD6-DF943158C8AE}" destId="{03AEBFA8-A667-DB49-92C5-20339445E95B}" srcOrd="0" destOrd="0" presId="urn:microsoft.com/office/officeart/2005/8/layout/vProcess5"/>
    <dgm:cxn modelId="{5A5197B1-4F4A-486D-97F8-394F8B780F35}" type="presOf" srcId="{CF1B1A99-55E6-2548-AD5C-DC92AF8DFDA2}" destId="{B40793B9-6C93-6A4C-9F54-F12DF9AA510C}" srcOrd="1" destOrd="1" presId="urn:microsoft.com/office/officeart/2005/8/layout/vProcess5"/>
    <dgm:cxn modelId="{2218C92B-6181-4784-8BFA-53C06CDB0F30}" type="presOf" srcId="{A56A517E-3C4A-7D4B-BE2F-8143179DCBB8}" destId="{F9241B73-C06F-464D-A260-484D09A506D1}" srcOrd="1" destOrd="2" presId="urn:microsoft.com/office/officeart/2005/8/layout/vProcess5"/>
    <dgm:cxn modelId="{64CD5409-71F0-3E40-B335-C822BB505D0B}" srcId="{31DF88AA-5480-DA47-AF3F-A3481487B304}" destId="{A9BF3241-528C-EC40-8990-3FDD9131A1CB}" srcOrd="1" destOrd="0" parTransId="{3099C235-4BAB-1548-80A8-F24F9BE01170}" sibTransId="{71010BDB-A45F-0C41-9994-FC039F66C141}"/>
    <dgm:cxn modelId="{C1453E57-AF62-4360-B82B-6D3564A16DF9}" type="presOf" srcId="{5A23037C-6021-DF4C-990C-586D58A604EA}" destId="{03FE4245-881A-A54D-B781-72323F32EB64}" srcOrd="0" destOrd="1" presId="urn:microsoft.com/office/officeart/2005/8/layout/vProcess5"/>
    <dgm:cxn modelId="{57C97180-52B2-4441-B80B-3AD3B90B31FB}" type="presOf" srcId="{146EC18E-B883-EC49-8DD8-EC28D71D8BF5}" destId="{4E273F48-7ED4-7240-9F80-AD8B5A70D778}" srcOrd="0" destOrd="0" presId="urn:microsoft.com/office/officeart/2005/8/layout/vProcess5"/>
    <dgm:cxn modelId="{91CC40B6-21A0-4E9E-938B-6DCA909E9922}" type="presOf" srcId="{60DA1028-06F2-1044-91C0-58D33F7D9A62}" destId="{7F4C4275-6253-E040-B52A-8B0E7901D01F}" srcOrd="0" destOrd="1" presId="urn:microsoft.com/office/officeart/2005/8/layout/vProcess5"/>
    <dgm:cxn modelId="{268E151C-FAE5-42B4-89A0-746C1ABF4160}" type="presOf" srcId="{A9BF3241-528C-EC40-8990-3FDD9131A1CB}" destId="{13BF0917-51A9-2946-9477-4CB2CBCBAC10}" srcOrd="0" destOrd="2" presId="urn:microsoft.com/office/officeart/2005/8/layout/vProcess5"/>
    <dgm:cxn modelId="{68B3FBD2-7E8B-B143-9236-6319DDFFC58A}" srcId="{764A0AB6-732A-CE4B-B619-3574EC5E9699}" destId="{08AEFA13-2A28-964E-BCF8-AFCDBED7294D}" srcOrd="1" destOrd="0" parTransId="{3B6F312B-FCF6-6143-A735-6671ECA086A4}" sibTransId="{146EC18E-B883-EC49-8DD8-EC28D71D8BF5}"/>
    <dgm:cxn modelId="{E28097E3-1AF3-4205-A568-B3283F8D04BF}" type="presOf" srcId="{C444A9BB-C60C-4046-8281-F619F5C16AD7}" destId="{196211F7-46FA-E746-801E-EEDAC05DEBD1}" srcOrd="1" destOrd="1" presId="urn:microsoft.com/office/officeart/2005/8/layout/vProcess5"/>
    <dgm:cxn modelId="{6E1DCCE7-D20D-4FA6-B198-28A7FE68E7E9}" type="presOf" srcId="{08AEFA13-2A28-964E-BCF8-AFCDBED7294D}" destId="{F2747218-DD09-8E40-9645-AA8ED8890B6F}" srcOrd="1" destOrd="0" presId="urn:microsoft.com/office/officeart/2005/8/layout/vProcess5"/>
    <dgm:cxn modelId="{02443655-FE12-46E8-9448-1175C3ED564D}" type="presOf" srcId="{AD13CAC4-88B9-5A4E-B0CA-6685AE41BA2E}" destId="{F9241B73-C06F-464D-A260-484D09A506D1}" srcOrd="1" destOrd="0" presId="urn:microsoft.com/office/officeart/2005/8/layout/vProcess5"/>
    <dgm:cxn modelId="{8AA57AF1-0E9F-0D43-BF7B-A85C7F9A1CEA}" srcId="{764A0AB6-732A-CE4B-B619-3574EC5E9699}" destId="{AD13CAC4-88B9-5A4E-B0CA-6685AE41BA2E}" srcOrd="2" destOrd="0" parTransId="{3EB6BE03-07EC-AD44-B62C-CB51EACE566D}" sibTransId="{C8BDF6D2-96B4-3B48-AB85-B4E46CDC639A}"/>
    <dgm:cxn modelId="{ACB7D9CE-83D6-4CC8-8185-99E738E79408}" type="presParOf" srcId="{D3A9A7DC-09E6-F34C-BA7C-683749657E4A}" destId="{8C230DB9-3734-7C4F-AB36-470FD8573405}" srcOrd="0" destOrd="0" presId="urn:microsoft.com/office/officeart/2005/8/layout/vProcess5"/>
    <dgm:cxn modelId="{688F5A06-7F6E-489E-ADCC-6B424D784DFD}" type="presParOf" srcId="{D3A9A7DC-09E6-F34C-BA7C-683749657E4A}" destId="{F90FB345-1379-C844-9BA7-8E103862596E}" srcOrd="1" destOrd="0" presId="urn:microsoft.com/office/officeart/2005/8/layout/vProcess5"/>
    <dgm:cxn modelId="{FA5090EE-FEA6-4DA1-8517-F0057DA7671C}" type="presParOf" srcId="{D3A9A7DC-09E6-F34C-BA7C-683749657E4A}" destId="{03FE4245-881A-A54D-B781-72323F32EB64}" srcOrd="2" destOrd="0" presId="urn:microsoft.com/office/officeart/2005/8/layout/vProcess5"/>
    <dgm:cxn modelId="{440E732E-986E-43DE-A6DA-8D32AD48B7F7}" type="presParOf" srcId="{D3A9A7DC-09E6-F34C-BA7C-683749657E4A}" destId="{7F4C4275-6253-E040-B52A-8B0E7901D01F}" srcOrd="3" destOrd="0" presId="urn:microsoft.com/office/officeart/2005/8/layout/vProcess5"/>
    <dgm:cxn modelId="{5D0C2ABD-BF48-4923-BB85-284AAD47098C}" type="presParOf" srcId="{D3A9A7DC-09E6-F34C-BA7C-683749657E4A}" destId="{13BF0917-51A9-2946-9477-4CB2CBCBAC10}" srcOrd="4" destOrd="0" presId="urn:microsoft.com/office/officeart/2005/8/layout/vProcess5"/>
    <dgm:cxn modelId="{0288343A-A732-440C-8C5B-9B1F3030A611}" type="presParOf" srcId="{D3A9A7DC-09E6-F34C-BA7C-683749657E4A}" destId="{03AEBFA8-A667-DB49-92C5-20339445E95B}" srcOrd="5" destOrd="0" presId="urn:microsoft.com/office/officeart/2005/8/layout/vProcess5"/>
    <dgm:cxn modelId="{040B76AA-8D26-469E-A2DD-AD0E7D4CD761}" type="presParOf" srcId="{D3A9A7DC-09E6-F34C-BA7C-683749657E4A}" destId="{4E273F48-7ED4-7240-9F80-AD8B5A70D778}" srcOrd="6" destOrd="0" presId="urn:microsoft.com/office/officeart/2005/8/layout/vProcess5"/>
    <dgm:cxn modelId="{16A73B75-326E-472D-BD6C-E35F9EF7DF8E}" type="presParOf" srcId="{D3A9A7DC-09E6-F34C-BA7C-683749657E4A}" destId="{0A8435D3-65EF-5C49-AB52-34F46421F920}" srcOrd="7" destOrd="0" presId="urn:microsoft.com/office/officeart/2005/8/layout/vProcess5"/>
    <dgm:cxn modelId="{7BC5B131-F48E-4B29-87EC-2A10D0A12BF8}" type="presParOf" srcId="{D3A9A7DC-09E6-F34C-BA7C-683749657E4A}" destId="{196211F7-46FA-E746-801E-EEDAC05DEBD1}" srcOrd="8" destOrd="0" presId="urn:microsoft.com/office/officeart/2005/8/layout/vProcess5"/>
    <dgm:cxn modelId="{D2C5F2BF-9E2E-496B-BC5B-6EEAD6470D54}" type="presParOf" srcId="{D3A9A7DC-09E6-F34C-BA7C-683749657E4A}" destId="{F2747218-DD09-8E40-9645-AA8ED8890B6F}" srcOrd="9" destOrd="0" presId="urn:microsoft.com/office/officeart/2005/8/layout/vProcess5"/>
    <dgm:cxn modelId="{1D93F574-92D8-4671-AE97-E416E29C5117}" type="presParOf" srcId="{D3A9A7DC-09E6-F34C-BA7C-683749657E4A}" destId="{F9241B73-C06F-464D-A260-484D09A506D1}" srcOrd="10" destOrd="0" presId="urn:microsoft.com/office/officeart/2005/8/layout/vProcess5"/>
    <dgm:cxn modelId="{1339F803-8315-46F5-813E-24859EDB9006}" type="presParOf" srcId="{D3A9A7DC-09E6-F34C-BA7C-683749657E4A}" destId="{B40793B9-6C93-6A4C-9F54-F12DF9AA510C}" srcOrd="11" destOrd="0" presId="urn:microsoft.com/office/officeart/2005/8/layout/vProcess5"/>
  </dgm:cxnLst>
  <dgm:bg/>
  <dgm:whole/>
</dgm:dataModel>
</file>

<file path=ppt/diagrams/data2.xml><?xml version="1.0" encoding="utf-8"?>
<dgm:dataModel xmlns:dgm="http://schemas.openxmlformats.org/drawingml/2006/diagram" xmlns:a="http://schemas.openxmlformats.org/drawingml/2006/main">
  <dgm:ptLst>
    <dgm:pt modelId="{47BAC2D8-1DE2-8347-ACBE-105BE701D321}"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748EE718-5BD8-DA48-B78B-D0D27FBF58D3}">
      <dgm:prSet phldrT="[Text]" custT="1"/>
      <dgm:spPr/>
      <dgm:t>
        <a:bodyPr/>
        <a:lstStyle/>
        <a:p>
          <a:r>
            <a:rPr lang="en-US" sz="1800" b="1" dirty="0" err="1" smtClean="0"/>
            <a:t>iReport</a:t>
          </a:r>
          <a:endParaRPr lang="en-US" sz="1800" b="1" dirty="0"/>
        </a:p>
      </dgm:t>
    </dgm:pt>
    <dgm:pt modelId="{697C901C-7067-194F-8557-07632035E8EA}" type="parTrans" cxnId="{88122E5B-19D2-1C40-ABF5-67AD38B3F7CD}">
      <dgm:prSet/>
      <dgm:spPr/>
      <dgm:t>
        <a:bodyPr/>
        <a:lstStyle/>
        <a:p>
          <a:endParaRPr lang="en-US"/>
        </a:p>
      </dgm:t>
    </dgm:pt>
    <dgm:pt modelId="{929BA873-E35B-B94A-9570-B7F6EDCC0E8D}" type="sibTrans" cxnId="{88122E5B-19D2-1C40-ABF5-67AD38B3F7CD}">
      <dgm:prSet/>
      <dgm:spPr/>
      <dgm:t>
        <a:bodyPr/>
        <a:lstStyle/>
        <a:p>
          <a:endParaRPr lang="en-US"/>
        </a:p>
      </dgm:t>
    </dgm:pt>
    <dgm:pt modelId="{3EE7D94D-0FB7-3E49-8A28-13B08F19D27E}">
      <dgm:prSet phldrT="[Text]" custT="1"/>
      <dgm:spPr/>
      <dgm:t>
        <a:bodyPr/>
        <a:lstStyle/>
        <a:p>
          <a:r>
            <a:rPr lang="en-US" sz="1800" b="1" dirty="0" err="1" smtClean="0"/>
            <a:t>OpenReports</a:t>
          </a:r>
          <a:endParaRPr lang="en-US" sz="1800" b="1" dirty="0"/>
        </a:p>
      </dgm:t>
    </dgm:pt>
    <dgm:pt modelId="{0E3C830C-90F8-BF44-A0AC-46BFA1C2742B}" type="parTrans" cxnId="{F94057EE-F642-5147-A671-E9C2F2D1B20D}">
      <dgm:prSet/>
      <dgm:spPr/>
      <dgm:t>
        <a:bodyPr/>
        <a:lstStyle/>
        <a:p>
          <a:endParaRPr lang="en-US"/>
        </a:p>
      </dgm:t>
    </dgm:pt>
    <dgm:pt modelId="{8882ADE8-494A-B742-B7A5-4ECA62598406}" type="sibTrans" cxnId="{F94057EE-F642-5147-A671-E9C2F2D1B20D}">
      <dgm:prSet/>
      <dgm:spPr/>
      <dgm:t>
        <a:bodyPr/>
        <a:lstStyle/>
        <a:p>
          <a:endParaRPr lang="en-US"/>
        </a:p>
      </dgm:t>
    </dgm:pt>
    <dgm:pt modelId="{163F6B87-C758-6043-883F-32E1EFE96A60}">
      <dgm:prSet phldrT="[Text]" custT="1"/>
      <dgm:spPr/>
      <dgm:t>
        <a:bodyPr/>
        <a:lstStyle/>
        <a:p>
          <a:r>
            <a:rPr lang="en-US" sz="1800" b="1" dirty="0" err="1" smtClean="0"/>
            <a:t>JasperReports</a:t>
          </a:r>
          <a:endParaRPr lang="en-US" sz="1800" b="1" dirty="0"/>
        </a:p>
      </dgm:t>
    </dgm:pt>
    <dgm:pt modelId="{69B755CA-FB75-A549-8273-220BD44CAC36}" type="parTrans" cxnId="{FA3FCFC3-BFFF-214F-8CAA-7EC8DC86187B}">
      <dgm:prSet/>
      <dgm:spPr/>
      <dgm:t>
        <a:bodyPr/>
        <a:lstStyle/>
        <a:p>
          <a:endParaRPr lang="en-US"/>
        </a:p>
      </dgm:t>
    </dgm:pt>
    <dgm:pt modelId="{90F123A6-D107-224F-95B0-204B3936F67F}" type="sibTrans" cxnId="{FA3FCFC3-BFFF-214F-8CAA-7EC8DC86187B}">
      <dgm:prSet/>
      <dgm:spPr/>
      <dgm:t>
        <a:bodyPr/>
        <a:lstStyle/>
        <a:p>
          <a:endParaRPr lang="en-US"/>
        </a:p>
      </dgm:t>
    </dgm:pt>
    <dgm:pt modelId="{C035ED45-825B-FF44-BB9F-92CAA260D8BA}" type="pres">
      <dgm:prSet presAssocID="{47BAC2D8-1DE2-8347-ACBE-105BE701D321}" presName="outerComposite" presStyleCnt="0">
        <dgm:presLayoutVars>
          <dgm:chMax val="5"/>
          <dgm:dir/>
          <dgm:resizeHandles val="exact"/>
        </dgm:presLayoutVars>
      </dgm:prSet>
      <dgm:spPr/>
      <dgm:t>
        <a:bodyPr/>
        <a:lstStyle/>
        <a:p>
          <a:endParaRPr lang="en-US"/>
        </a:p>
      </dgm:t>
    </dgm:pt>
    <dgm:pt modelId="{BF74A181-AAD3-1A40-BE10-FC0C79523E83}" type="pres">
      <dgm:prSet presAssocID="{47BAC2D8-1DE2-8347-ACBE-105BE701D321}" presName="dummyMaxCanvas" presStyleCnt="0">
        <dgm:presLayoutVars/>
      </dgm:prSet>
      <dgm:spPr/>
    </dgm:pt>
    <dgm:pt modelId="{1D51515E-CA85-574D-BDE8-02F998377785}" type="pres">
      <dgm:prSet presAssocID="{47BAC2D8-1DE2-8347-ACBE-105BE701D321}" presName="ThreeNodes_1" presStyleLbl="node1" presStyleIdx="0" presStyleCnt="3">
        <dgm:presLayoutVars>
          <dgm:bulletEnabled val="1"/>
        </dgm:presLayoutVars>
      </dgm:prSet>
      <dgm:spPr/>
      <dgm:t>
        <a:bodyPr/>
        <a:lstStyle/>
        <a:p>
          <a:endParaRPr lang="en-US"/>
        </a:p>
      </dgm:t>
    </dgm:pt>
    <dgm:pt modelId="{06307632-A4B3-8647-BA78-1CD1C016F1C3}" type="pres">
      <dgm:prSet presAssocID="{47BAC2D8-1DE2-8347-ACBE-105BE701D321}" presName="ThreeNodes_2" presStyleLbl="node1" presStyleIdx="1" presStyleCnt="3">
        <dgm:presLayoutVars>
          <dgm:bulletEnabled val="1"/>
        </dgm:presLayoutVars>
      </dgm:prSet>
      <dgm:spPr/>
      <dgm:t>
        <a:bodyPr/>
        <a:lstStyle/>
        <a:p>
          <a:endParaRPr lang="en-US"/>
        </a:p>
      </dgm:t>
    </dgm:pt>
    <dgm:pt modelId="{47A220C7-29AA-3142-A454-D28D770401C2}" type="pres">
      <dgm:prSet presAssocID="{47BAC2D8-1DE2-8347-ACBE-105BE701D321}" presName="ThreeNodes_3" presStyleLbl="node1" presStyleIdx="2" presStyleCnt="3">
        <dgm:presLayoutVars>
          <dgm:bulletEnabled val="1"/>
        </dgm:presLayoutVars>
      </dgm:prSet>
      <dgm:spPr/>
      <dgm:t>
        <a:bodyPr/>
        <a:lstStyle/>
        <a:p>
          <a:endParaRPr lang="en-US"/>
        </a:p>
      </dgm:t>
    </dgm:pt>
    <dgm:pt modelId="{36D2E292-37F0-F84F-A281-A55E0C7721F3}" type="pres">
      <dgm:prSet presAssocID="{47BAC2D8-1DE2-8347-ACBE-105BE701D321}" presName="ThreeConn_1-2" presStyleLbl="fgAccFollowNode1" presStyleIdx="0" presStyleCnt="2">
        <dgm:presLayoutVars>
          <dgm:bulletEnabled val="1"/>
        </dgm:presLayoutVars>
      </dgm:prSet>
      <dgm:spPr/>
      <dgm:t>
        <a:bodyPr/>
        <a:lstStyle/>
        <a:p>
          <a:endParaRPr lang="en-US"/>
        </a:p>
      </dgm:t>
    </dgm:pt>
    <dgm:pt modelId="{870C3D54-060F-C842-BE9A-DFD7CC55D661}" type="pres">
      <dgm:prSet presAssocID="{47BAC2D8-1DE2-8347-ACBE-105BE701D321}" presName="ThreeConn_2-3" presStyleLbl="fgAccFollowNode1" presStyleIdx="1" presStyleCnt="2">
        <dgm:presLayoutVars>
          <dgm:bulletEnabled val="1"/>
        </dgm:presLayoutVars>
      </dgm:prSet>
      <dgm:spPr/>
      <dgm:t>
        <a:bodyPr/>
        <a:lstStyle/>
        <a:p>
          <a:endParaRPr lang="en-US"/>
        </a:p>
      </dgm:t>
    </dgm:pt>
    <dgm:pt modelId="{9DF60088-6E20-2746-B56E-9E29F4BA7CA3}" type="pres">
      <dgm:prSet presAssocID="{47BAC2D8-1DE2-8347-ACBE-105BE701D321}" presName="ThreeNodes_1_text" presStyleLbl="node1" presStyleIdx="2" presStyleCnt="3">
        <dgm:presLayoutVars>
          <dgm:bulletEnabled val="1"/>
        </dgm:presLayoutVars>
      </dgm:prSet>
      <dgm:spPr/>
      <dgm:t>
        <a:bodyPr/>
        <a:lstStyle/>
        <a:p>
          <a:endParaRPr lang="en-US"/>
        </a:p>
      </dgm:t>
    </dgm:pt>
    <dgm:pt modelId="{EE5EF377-A3FA-2A4A-95DE-6905FE21BC3B}" type="pres">
      <dgm:prSet presAssocID="{47BAC2D8-1DE2-8347-ACBE-105BE701D321}" presName="ThreeNodes_2_text" presStyleLbl="node1" presStyleIdx="2" presStyleCnt="3">
        <dgm:presLayoutVars>
          <dgm:bulletEnabled val="1"/>
        </dgm:presLayoutVars>
      </dgm:prSet>
      <dgm:spPr/>
      <dgm:t>
        <a:bodyPr/>
        <a:lstStyle/>
        <a:p>
          <a:endParaRPr lang="en-US"/>
        </a:p>
      </dgm:t>
    </dgm:pt>
    <dgm:pt modelId="{D2AA9CF8-AD89-E846-B9AE-D9E50AFF0B28}" type="pres">
      <dgm:prSet presAssocID="{47BAC2D8-1DE2-8347-ACBE-105BE701D321}" presName="ThreeNodes_3_text" presStyleLbl="node1" presStyleIdx="2" presStyleCnt="3">
        <dgm:presLayoutVars>
          <dgm:bulletEnabled val="1"/>
        </dgm:presLayoutVars>
      </dgm:prSet>
      <dgm:spPr/>
      <dgm:t>
        <a:bodyPr/>
        <a:lstStyle/>
        <a:p>
          <a:endParaRPr lang="en-US"/>
        </a:p>
      </dgm:t>
    </dgm:pt>
  </dgm:ptLst>
  <dgm:cxnLst>
    <dgm:cxn modelId="{B8C52713-C923-49CC-A68F-A3BF96C7D943}" type="presOf" srcId="{929BA873-E35B-B94A-9570-B7F6EDCC0E8D}" destId="{36D2E292-37F0-F84F-A281-A55E0C7721F3}" srcOrd="0" destOrd="0" presId="urn:microsoft.com/office/officeart/2005/8/layout/vProcess5"/>
    <dgm:cxn modelId="{F94057EE-F642-5147-A671-E9C2F2D1B20D}" srcId="{47BAC2D8-1DE2-8347-ACBE-105BE701D321}" destId="{3EE7D94D-0FB7-3E49-8A28-13B08F19D27E}" srcOrd="1" destOrd="0" parTransId="{0E3C830C-90F8-BF44-A0AC-46BFA1C2742B}" sibTransId="{8882ADE8-494A-B742-B7A5-4ECA62598406}"/>
    <dgm:cxn modelId="{C92A5C82-1176-40A9-B8DA-7771636BD807}" type="presOf" srcId="{3EE7D94D-0FB7-3E49-8A28-13B08F19D27E}" destId="{EE5EF377-A3FA-2A4A-95DE-6905FE21BC3B}" srcOrd="1" destOrd="0" presId="urn:microsoft.com/office/officeart/2005/8/layout/vProcess5"/>
    <dgm:cxn modelId="{4DE26DEB-8231-4240-BB87-8F0B4F6D2D9F}" type="presOf" srcId="{748EE718-5BD8-DA48-B78B-D0D27FBF58D3}" destId="{1D51515E-CA85-574D-BDE8-02F998377785}" srcOrd="0" destOrd="0" presId="urn:microsoft.com/office/officeart/2005/8/layout/vProcess5"/>
    <dgm:cxn modelId="{6441EB15-225E-422E-B373-008AB4EF6F71}" type="presOf" srcId="{163F6B87-C758-6043-883F-32E1EFE96A60}" destId="{47A220C7-29AA-3142-A454-D28D770401C2}" srcOrd="0" destOrd="0" presId="urn:microsoft.com/office/officeart/2005/8/layout/vProcess5"/>
    <dgm:cxn modelId="{F5F907AE-8F69-49FC-B9FF-8E2C38DE3567}" type="presOf" srcId="{8882ADE8-494A-B742-B7A5-4ECA62598406}" destId="{870C3D54-060F-C842-BE9A-DFD7CC55D661}" srcOrd="0" destOrd="0" presId="urn:microsoft.com/office/officeart/2005/8/layout/vProcess5"/>
    <dgm:cxn modelId="{FA3FCFC3-BFFF-214F-8CAA-7EC8DC86187B}" srcId="{47BAC2D8-1DE2-8347-ACBE-105BE701D321}" destId="{163F6B87-C758-6043-883F-32E1EFE96A60}" srcOrd="2" destOrd="0" parTransId="{69B755CA-FB75-A549-8273-220BD44CAC36}" sibTransId="{90F123A6-D107-224F-95B0-204B3936F67F}"/>
    <dgm:cxn modelId="{88122E5B-19D2-1C40-ABF5-67AD38B3F7CD}" srcId="{47BAC2D8-1DE2-8347-ACBE-105BE701D321}" destId="{748EE718-5BD8-DA48-B78B-D0D27FBF58D3}" srcOrd="0" destOrd="0" parTransId="{697C901C-7067-194F-8557-07632035E8EA}" sibTransId="{929BA873-E35B-B94A-9570-B7F6EDCC0E8D}"/>
    <dgm:cxn modelId="{1801534C-88B1-451D-BF1A-47812C532556}" type="presOf" srcId="{3EE7D94D-0FB7-3E49-8A28-13B08F19D27E}" destId="{06307632-A4B3-8647-BA78-1CD1C016F1C3}" srcOrd="0" destOrd="0" presId="urn:microsoft.com/office/officeart/2005/8/layout/vProcess5"/>
    <dgm:cxn modelId="{B2B4F1E4-71FB-4454-A5A5-040DCED871E4}" type="presOf" srcId="{748EE718-5BD8-DA48-B78B-D0D27FBF58D3}" destId="{9DF60088-6E20-2746-B56E-9E29F4BA7CA3}" srcOrd="1" destOrd="0" presId="urn:microsoft.com/office/officeart/2005/8/layout/vProcess5"/>
    <dgm:cxn modelId="{2358AB46-D6DE-4D1A-BE8B-5CF93BA94761}" type="presOf" srcId="{47BAC2D8-1DE2-8347-ACBE-105BE701D321}" destId="{C035ED45-825B-FF44-BB9F-92CAA260D8BA}" srcOrd="0" destOrd="0" presId="urn:microsoft.com/office/officeart/2005/8/layout/vProcess5"/>
    <dgm:cxn modelId="{CE2FF8EF-9120-4173-8B22-DD2563027EA0}" type="presOf" srcId="{163F6B87-C758-6043-883F-32E1EFE96A60}" destId="{D2AA9CF8-AD89-E846-B9AE-D9E50AFF0B28}" srcOrd="1" destOrd="0" presId="urn:microsoft.com/office/officeart/2005/8/layout/vProcess5"/>
    <dgm:cxn modelId="{BE1692E5-7375-4755-8514-2DF113A1B2EB}" type="presParOf" srcId="{C035ED45-825B-FF44-BB9F-92CAA260D8BA}" destId="{BF74A181-AAD3-1A40-BE10-FC0C79523E83}" srcOrd="0" destOrd="0" presId="urn:microsoft.com/office/officeart/2005/8/layout/vProcess5"/>
    <dgm:cxn modelId="{2653C4A0-EA11-4119-B4CE-73AA84827EBF}" type="presParOf" srcId="{C035ED45-825B-FF44-BB9F-92CAA260D8BA}" destId="{1D51515E-CA85-574D-BDE8-02F998377785}" srcOrd="1" destOrd="0" presId="urn:microsoft.com/office/officeart/2005/8/layout/vProcess5"/>
    <dgm:cxn modelId="{16BD2B99-1857-4099-8B25-AEAFAAA9AD6B}" type="presParOf" srcId="{C035ED45-825B-FF44-BB9F-92CAA260D8BA}" destId="{06307632-A4B3-8647-BA78-1CD1C016F1C3}" srcOrd="2" destOrd="0" presId="urn:microsoft.com/office/officeart/2005/8/layout/vProcess5"/>
    <dgm:cxn modelId="{DA81C8FC-07B2-4089-9C8A-C13E102D7E0A}" type="presParOf" srcId="{C035ED45-825B-FF44-BB9F-92CAA260D8BA}" destId="{47A220C7-29AA-3142-A454-D28D770401C2}" srcOrd="3" destOrd="0" presId="urn:microsoft.com/office/officeart/2005/8/layout/vProcess5"/>
    <dgm:cxn modelId="{5F3B0E03-E230-4037-9895-F85DB43CA31C}" type="presParOf" srcId="{C035ED45-825B-FF44-BB9F-92CAA260D8BA}" destId="{36D2E292-37F0-F84F-A281-A55E0C7721F3}" srcOrd="4" destOrd="0" presId="urn:microsoft.com/office/officeart/2005/8/layout/vProcess5"/>
    <dgm:cxn modelId="{06557190-D60E-4108-B023-7C52FD0D7CEB}" type="presParOf" srcId="{C035ED45-825B-FF44-BB9F-92CAA260D8BA}" destId="{870C3D54-060F-C842-BE9A-DFD7CC55D661}" srcOrd="5" destOrd="0" presId="urn:microsoft.com/office/officeart/2005/8/layout/vProcess5"/>
    <dgm:cxn modelId="{5DE562C6-5F9C-463A-A8B9-5BEFC2C226F6}" type="presParOf" srcId="{C035ED45-825B-FF44-BB9F-92CAA260D8BA}" destId="{9DF60088-6E20-2746-B56E-9E29F4BA7CA3}" srcOrd="6" destOrd="0" presId="urn:microsoft.com/office/officeart/2005/8/layout/vProcess5"/>
    <dgm:cxn modelId="{2642B19B-F48F-46E9-8C65-46E802D0510D}" type="presParOf" srcId="{C035ED45-825B-FF44-BB9F-92CAA260D8BA}" destId="{EE5EF377-A3FA-2A4A-95DE-6905FE21BC3B}" srcOrd="7" destOrd="0" presId="urn:microsoft.com/office/officeart/2005/8/layout/vProcess5"/>
    <dgm:cxn modelId="{F4B29368-1F5D-4EDA-B1A2-691829728E02}" type="presParOf" srcId="{C035ED45-825B-FF44-BB9F-92CAA260D8BA}" destId="{D2AA9CF8-AD89-E846-B9AE-D9E50AFF0B28}" srcOrd="8" destOrd="0" presId="urn:microsoft.com/office/officeart/2005/8/layout/v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281488" y="0"/>
            <a:ext cx="3276600" cy="534988"/>
          </a:xfrm>
          <a:prstGeom prst="rect">
            <a:avLst/>
          </a:prstGeom>
        </p:spPr>
        <p:txBody>
          <a:bodyPr vert="horz" lIns="91440" tIns="45720" rIns="91440" bIns="45720" rtlCol="0"/>
          <a:lstStyle>
            <a:lvl1pPr algn="r">
              <a:defRPr sz="1200"/>
            </a:lvl1pPr>
          </a:lstStyle>
          <a:p>
            <a:fld id="{6ECF44D3-41E3-440A-B08E-1D569F258CCE}" type="datetimeFigureOut">
              <a:rPr lang="fr-FR" smtClean="0"/>
              <a:pPr/>
              <a:t>29/11/2011</a:t>
            </a:fld>
            <a:endParaRPr lang="fr-FR"/>
          </a:p>
        </p:txBody>
      </p:sp>
      <p:sp>
        <p:nvSpPr>
          <p:cNvPr id="4" name="Espace réservé du pied de page 3"/>
          <p:cNvSpPr>
            <a:spLocks noGrp="1"/>
          </p:cNvSpPr>
          <p:nvPr>
            <p:ph type="ftr" sz="quarter" idx="2"/>
          </p:nvPr>
        </p:nvSpPr>
        <p:spPr>
          <a:xfrm>
            <a:off x="0" y="10155238"/>
            <a:ext cx="3276600" cy="5349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281488" y="10155238"/>
            <a:ext cx="3276600" cy="534987"/>
          </a:xfrm>
          <a:prstGeom prst="rect">
            <a:avLst/>
          </a:prstGeom>
        </p:spPr>
        <p:txBody>
          <a:bodyPr vert="horz" lIns="91440" tIns="45720" rIns="91440" bIns="45720" rtlCol="0" anchor="b"/>
          <a:lstStyle>
            <a:lvl1pPr algn="r">
              <a:defRPr sz="1200"/>
            </a:lvl1pPr>
          </a:lstStyle>
          <a:p>
            <a:fld id="{4ABDA4D0-1E8E-4544-A1A1-08334B8645E5}"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8A8D7DB3-5886-44EE-8F36-5696AD19A40F}" type="datetimeFigureOut">
              <a:rPr lang="fr-FR" smtClean="0"/>
              <a:pPr/>
              <a:t>29/11/2011</a:t>
            </a:fld>
            <a:endParaRPr lang="fr-FR"/>
          </a:p>
        </p:txBody>
      </p:sp>
      <p:sp>
        <p:nvSpPr>
          <p:cNvPr id="4" name="Espace réservé de l'image des diapositives 3"/>
          <p:cNvSpPr>
            <a:spLocks noGrp="1" noRot="1" noChangeAspect="1"/>
          </p:cNvSpPr>
          <p:nvPr>
            <p:ph type="sldImg" idx="2"/>
          </p:nvPr>
        </p:nvSpPr>
        <p:spPr>
          <a:xfrm>
            <a:off x="1106488" y="801688"/>
            <a:ext cx="5346700" cy="40100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55650" y="5078413"/>
            <a:ext cx="6048375" cy="4811712"/>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1FC986BF-9E9E-469A-972D-D37037A6510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5A76BC-75A0-4236-9104-E054848DCCBD}"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65A76BC-75A0-4236-9104-E054848DCCBD}"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6" name="Espace réservé du numéro de diapositive 5"/>
          <p:cNvSpPr>
            <a:spLocks noGrp="1"/>
          </p:cNvSpPr>
          <p:nvPr>
            <p:ph type="sldNum" sz="quarter" idx="10"/>
          </p:nvPr>
        </p:nvSpPr>
        <p:spPr/>
        <p:txBody>
          <a:bodyPr/>
          <a:lstStyle/>
          <a:p>
            <a:fld id="{365A76BC-75A0-4236-9104-E054848DCCBD}"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userDrawn="1">
            <p:ph type="ftr" sz="quarter" idx="10"/>
          </p:nvPr>
        </p:nvSpPr>
        <p:spPr>
          <a:xfrm>
            <a:off x="2514600" y="6553200"/>
            <a:ext cx="6477000" cy="457200"/>
          </a:xfrm>
          <a:prstGeom prst="rect">
            <a:avLst/>
          </a:prstGeom>
        </p:spPr>
        <p:txBody>
          <a:bodyPr/>
          <a:lstStyle>
            <a:lvl1pPr>
              <a:defRPr dirty="0" smtClean="0">
                <a:ea typeface="ＭＳ Ｐゴシック" charset="0"/>
              </a:defRPr>
            </a:lvl1pPr>
          </a:lstStyle>
          <a:p>
            <a:pPr>
              <a:defRPr/>
            </a:pPr>
            <a:endParaRPr lang="en-US">
              <a:solidFill>
                <a:srgbClr val="3861AA"/>
              </a:solidFill>
            </a:endParaRPr>
          </a:p>
        </p:txBody>
      </p:sp>
    </p:spTree>
    <p:extLst>
      <p:ext uri="{BB962C8B-B14F-4D97-AF65-F5344CB8AC3E}">
        <p14:creationId xmlns="" xmlns:p14="http://schemas.microsoft.com/office/powerpoint/2010/main" val="1792344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66800"/>
            <a:ext cx="43053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066800"/>
            <a:ext cx="43053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userDrawn="1">
            <p:ph type="ftr" sz="quarter" idx="10"/>
          </p:nvPr>
        </p:nvSpPr>
        <p:spPr>
          <a:xfrm>
            <a:off x="2514600" y="6553200"/>
            <a:ext cx="6477000" cy="457200"/>
          </a:xfrm>
          <a:prstGeom prst="rect">
            <a:avLst/>
          </a:prstGeom>
        </p:spPr>
        <p:txBody>
          <a:bodyPr/>
          <a:lstStyle>
            <a:lvl1pPr>
              <a:defRPr>
                <a:ea typeface="ＭＳ Ｐゴシック" charset="0"/>
              </a:defRPr>
            </a:lvl1pPr>
          </a:lstStyle>
          <a:p>
            <a:pPr>
              <a:defRPr/>
            </a:pPr>
            <a:endParaRPr lang="en-US">
              <a:solidFill>
                <a:srgbClr val="3861AA"/>
              </a:solidFill>
            </a:endParaRPr>
          </a:p>
        </p:txBody>
      </p:sp>
    </p:spTree>
    <p:extLst>
      <p:ext uri="{BB962C8B-B14F-4D97-AF65-F5344CB8AC3E}">
        <p14:creationId xmlns="" xmlns:p14="http://schemas.microsoft.com/office/powerpoint/2010/main" val="17828596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stomShape 1"/>
          <p:cNvSpPr/>
          <p:nvPr/>
        </p:nvSpPr>
        <p:spPr>
          <a:xfrm>
            <a:off x="0" y="6308640"/>
            <a:ext cx="9143640" cy="549000"/>
          </a:xfrm>
          <a:prstGeom prst="rect">
            <a:avLst/>
          </a:prstGeom>
          <a:solidFill>
            <a:srgbClr val="0067B1"/>
          </a:solidFill>
        </p:spPr>
      </p:sp>
      <p:sp>
        <p:nvSpPr>
          <p:cNvPr id="22" name="CustomShape 2"/>
          <p:cNvSpPr/>
          <p:nvPr/>
        </p:nvSpPr>
        <p:spPr>
          <a:xfrm>
            <a:off x="0" y="0"/>
            <a:ext cx="9143640" cy="1044360"/>
          </a:xfrm>
          <a:prstGeom prst="rect">
            <a:avLst/>
          </a:prstGeom>
          <a:solidFill>
            <a:srgbClr val="0067B1"/>
          </a:solidFill>
          <a:ln w="9360">
            <a:solidFill>
              <a:srgbClr val="0067B1"/>
            </a:solidFill>
            <a:round/>
          </a:ln>
        </p:spPr>
      </p:sp>
      <p:pic>
        <p:nvPicPr>
          <p:cNvPr id="2" name="Picture 5"/>
          <p:cNvPicPr/>
          <p:nvPr/>
        </p:nvPicPr>
        <p:blipFill>
          <a:blip r:embed="rId3"/>
          <a:stretch>
            <a:fillRect/>
          </a:stretch>
        </p:blipFill>
        <p:spPr>
          <a:xfrm>
            <a:off x="0" y="0"/>
            <a:ext cx="1734840" cy="979200"/>
          </a:xfrm>
          <a:prstGeom prst="rect">
            <a:avLst/>
          </a:prstGeom>
        </p:spPr>
      </p:pic>
      <p:sp>
        <p:nvSpPr>
          <p:cNvPr id="3" name="CustomShape 3"/>
          <p:cNvSpPr/>
          <p:nvPr/>
        </p:nvSpPr>
        <p:spPr>
          <a:xfrm>
            <a:off x="1619280" y="0"/>
            <a:ext cx="1800000" cy="979200"/>
          </a:xfrm>
          <a:prstGeom prst="rect">
            <a:avLst/>
          </a:prstGeom>
          <a:solidFill>
            <a:srgbClr val="FFFFFF"/>
          </a:solidFill>
          <a:ln w="9360">
            <a:solidFill>
              <a:srgbClr val="FFFFFF"/>
            </a:solidFill>
            <a:round/>
          </a:ln>
        </p:spPr>
      </p:sp>
      <p:sp>
        <p:nvSpPr>
          <p:cNvPr id="4" name="CustomShape 4"/>
          <p:cNvSpPr/>
          <p:nvPr/>
        </p:nvSpPr>
        <p:spPr>
          <a:xfrm>
            <a:off x="7667640" y="6586560"/>
            <a:ext cx="1447560" cy="276480"/>
          </a:xfrm>
          <a:prstGeom prst="rect">
            <a:avLst/>
          </a:prstGeom>
        </p:spPr>
        <p:txBody>
          <a:bodyPr lIns="90000" tIns="46800" rIns="90000" bIns="46800"/>
          <a:lstStyle/>
          <a:p>
            <a:pPr algn="r"/>
            <a:r>
              <a:rPr lang="fr-FR" sz="1200">
                <a:solidFill>
                  <a:srgbClr val="FFFFFF"/>
                </a:solidFill>
                <a:latin typeface="Calibri"/>
                <a:ea typeface="SimSun"/>
              </a:rPr>
              <a:t>www.egi.eu</a:t>
            </a:r>
            <a:endParaRPr/>
          </a:p>
        </p:txBody>
      </p:sp>
      <p:sp>
        <p:nvSpPr>
          <p:cNvPr id="5" name="CustomShape 5"/>
          <p:cNvSpPr/>
          <p:nvPr/>
        </p:nvSpPr>
        <p:spPr>
          <a:xfrm>
            <a:off x="54000" y="6605640"/>
            <a:ext cx="2285640" cy="276480"/>
          </a:xfrm>
          <a:prstGeom prst="rect">
            <a:avLst/>
          </a:prstGeom>
        </p:spPr>
        <p:txBody>
          <a:bodyPr lIns="90000" tIns="46800" rIns="90000" bIns="46800"/>
          <a:lstStyle/>
          <a:p>
            <a:r>
              <a:rPr lang="fr-FR" sz="1200">
                <a:solidFill>
                  <a:srgbClr val="FFFFFF"/>
                </a:solidFill>
                <a:latin typeface="Calibri"/>
                <a:ea typeface="SimSun"/>
              </a:rPr>
              <a:t>EGI-InSPIRE RI-261323</a:t>
            </a:r>
            <a:endParaRPr/>
          </a:p>
        </p:txBody>
      </p:sp>
      <p:pic>
        <p:nvPicPr>
          <p:cNvPr id="6" name="Picture 1"/>
          <p:cNvPicPr/>
          <p:nvPr/>
        </p:nvPicPr>
        <p:blipFill>
          <a:blip r:embed="rId4"/>
          <a:stretch>
            <a:fillRect/>
          </a:stretch>
        </p:blipFill>
        <p:spPr>
          <a:xfrm>
            <a:off x="0" y="685800"/>
            <a:ext cx="1447560" cy="5793840"/>
          </a:xfrm>
          <a:prstGeom prst="rect">
            <a:avLst/>
          </a:prstGeom>
        </p:spPr>
      </p:pic>
      <p:sp>
        <p:nvSpPr>
          <p:cNvPr id="7" name="CustomShape 6"/>
          <p:cNvSpPr/>
          <p:nvPr/>
        </p:nvSpPr>
        <p:spPr>
          <a:xfrm>
            <a:off x="0" y="6308640"/>
            <a:ext cx="9143640" cy="549000"/>
          </a:xfrm>
          <a:prstGeom prst="rect">
            <a:avLst/>
          </a:prstGeom>
          <a:solidFill>
            <a:srgbClr val="0067B1"/>
          </a:solidFill>
        </p:spPr>
      </p:sp>
      <p:sp>
        <p:nvSpPr>
          <p:cNvPr id="8" name="CustomShape 7"/>
          <p:cNvSpPr/>
          <p:nvPr/>
        </p:nvSpPr>
        <p:spPr>
          <a:xfrm>
            <a:off x="0" y="0"/>
            <a:ext cx="9143640" cy="1044360"/>
          </a:xfrm>
          <a:prstGeom prst="rect">
            <a:avLst/>
          </a:prstGeom>
          <a:solidFill>
            <a:srgbClr val="0067B1"/>
          </a:solidFill>
          <a:ln w="9360">
            <a:solidFill>
              <a:srgbClr val="0067B1"/>
            </a:solidFill>
            <a:round/>
          </a:ln>
        </p:spPr>
      </p:sp>
      <p:pic>
        <p:nvPicPr>
          <p:cNvPr id="9" name="Picture 5"/>
          <p:cNvPicPr/>
          <p:nvPr/>
        </p:nvPicPr>
        <p:blipFill>
          <a:blip r:embed="rId3"/>
          <a:stretch>
            <a:fillRect/>
          </a:stretch>
        </p:blipFill>
        <p:spPr>
          <a:xfrm>
            <a:off x="0" y="0"/>
            <a:ext cx="1734840" cy="979200"/>
          </a:xfrm>
          <a:prstGeom prst="rect">
            <a:avLst/>
          </a:prstGeom>
        </p:spPr>
      </p:pic>
      <p:sp>
        <p:nvSpPr>
          <p:cNvPr id="10" name="CustomShape 8"/>
          <p:cNvSpPr/>
          <p:nvPr/>
        </p:nvSpPr>
        <p:spPr>
          <a:xfrm>
            <a:off x="1619280" y="0"/>
            <a:ext cx="1800000" cy="979200"/>
          </a:xfrm>
          <a:prstGeom prst="rect">
            <a:avLst/>
          </a:prstGeom>
          <a:solidFill>
            <a:srgbClr val="FFFFFF"/>
          </a:solidFill>
          <a:ln w="9360">
            <a:solidFill>
              <a:srgbClr val="FFFFFF"/>
            </a:solidFill>
            <a:round/>
          </a:ln>
        </p:spPr>
      </p:sp>
      <p:sp>
        <p:nvSpPr>
          <p:cNvPr id="11" name="CustomShape 9"/>
          <p:cNvSpPr/>
          <p:nvPr/>
        </p:nvSpPr>
        <p:spPr>
          <a:xfrm>
            <a:off x="6551640" y="503280"/>
            <a:ext cx="2663640" cy="577440"/>
          </a:xfrm>
          <a:prstGeom prst="rect">
            <a:avLst/>
          </a:prstGeom>
        </p:spPr>
        <p:txBody>
          <a:bodyPr lIns="90000" tIns="45000" rIns="90000" bIns="45000"/>
          <a:lstStyle/>
          <a:p>
            <a:r>
              <a:rPr lang="fr-FR" sz="3200" b="1">
                <a:solidFill>
                  <a:srgbClr val="FFFFFF"/>
                </a:solidFill>
                <a:ea typeface="SimSun"/>
              </a:rPr>
              <a:t>EGI-InSPIRE</a:t>
            </a:r>
            <a:endParaRPr/>
          </a:p>
        </p:txBody>
      </p:sp>
      <p:pic>
        <p:nvPicPr>
          <p:cNvPr id="12" name="Picture 3"/>
          <p:cNvPicPr/>
          <p:nvPr/>
        </p:nvPicPr>
        <p:blipFill>
          <a:blip r:embed="rId5"/>
          <a:stretch>
            <a:fillRect/>
          </a:stretch>
        </p:blipFill>
        <p:spPr>
          <a:xfrm>
            <a:off x="8244000" y="5713560"/>
            <a:ext cx="780840" cy="523440"/>
          </a:xfrm>
          <a:prstGeom prst="rect">
            <a:avLst/>
          </a:prstGeom>
        </p:spPr>
      </p:pic>
      <p:pic>
        <p:nvPicPr>
          <p:cNvPr id="13" name="Picture 4"/>
          <p:cNvPicPr/>
          <p:nvPr/>
        </p:nvPicPr>
        <p:blipFill>
          <a:blip r:embed="rId6"/>
          <a:stretch>
            <a:fillRect/>
          </a:stretch>
        </p:blipFill>
        <p:spPr>
          <a:xfrm>
            <a:off x="6516720" y="5640480"/>
            <a:ext cx="1447560" cy="588600"/>
          </a:xfrm>
          <a:prstGeom prst="rect">
            <a:avLst/>
          </a:prstGeom>
        </p:spPr>
      </p:pic>
      <p:sp>
        <p:nvSpPr>
          <p:cNvPr id="14" name="CustomShape 10"/>
          <p:cNvSpPr/>
          <p:nvPr/>
        </p:nvSpPr>
        <p:spPr>
          <a:xfrm>
            <a:off x="7667640" y="6586560"/>
            <a:ext cx="1447560" cy="276480"/>
          </a:xfrm>
          <a:prstGeom prst="rect">
            <a:avLst/>
          </a:prstGeom>
        </p:spPr>
        <p:txBody>
          <a:bodyPr lIns="90000" tIns="46800" rIns="90000" bIns="46800"/>
          <a:lstStyle/>
          <a:p>
            <a:pPr algn="r"/>
            <a:r>
              <a:rPr lang="fr-FR" sz="1200">
                <a:solidFill>
                  <a:srgbClr val="FFFFFF"/>
                </a:solidFill>
                <a:latin typeface="Calibri"/>
                <a:ea typeface="SimSun"/>
              </a:rPr>
              <a:t>www.egi.eu</a:t>
            </a:r>
            <a:endParaRPr/>
          </a:p>
        </p:txBody>
      </p:sp>
      <p:sp>
        <p:nvSpPr>
          <p:cNvPr id="15" name="CustomShape 11"/>
          <p:cNvSpPr/>
          <p:nvPr/>
        </p:nvSpPr>
        <p:spPr>
          <a:xfrm>
            <a:off x="53640" y="6605640"/>
            <a:ext cx="2285640" cy="276480"/>
          </a:xfrm>
          <a:prstGeom prst="rect">
            <a:avLst/>
          </a:prstGeom>
        </p:spPr>
        <p:txBody>
          <a:bodyPr lIns="90000" tIns="46800" rIns="90000" bIns="46800"/>
          <a:lstStyle/>
          <a:p>
            <a:r>
              <a:rPr lang="fr-FR" sz="1200">
                <a:solidFill>
                  <a:srgbClr val="FFFFFF"/>
                </a:solidFill>
                <a:latin typeface="Calibri"/>
                <a:ea typeface="SimSun"/>
              </a:rPr>
              <a:t>EGI-InSPIRE RI-261323</a:t>
            </a:r>
            <a:endParaRPr/>
          </a:p>
        </p:txBody>
      </p:sp>
      <p:sp>
        <p:nvSpPr>
          <p:cNvPr id="16" name="PlaceHolder 12"/>
          <p:cNvSpPr>
            <a:spLocks noGrp="1"/>
          </p:cNvSpPr>
          <p:nvPr>
            <p:ph type="title"/>
          </p:nvPr>
        </p:nvSpPr>
        <p:spPr>
          <a:xfrm>
            <a:off x="1619640" y="2130480"/>
            <a:ext cx="7200360" cy="1469520"/>
          </a:xfrm>
          <a:prstGeom prst="rect">
            <a:avLst/>
          </a:prstGeom>
        </p:spPr>
        <p:txBody>
          <a:bodyPr lIns="90000" tIns="45000" rIns="90000" bIns="45000"/>
          <a:lstStyle/>
          <a:p>
            <a:pPr algn="ctr"/>
            <a:r>
              <a:rPr lang="fr-FR" sz="4000">
                <a:solidFill>
                  <a:srgbClr val="000000"/>
                </a:solidFill>
                <a:latin typeface="Arial"/>
              </a:rPr>
              <a:t>Click to edit the title text formatClick to edit Master title style</a:t>
            </a:r>
            <a:endParaRPr/>
          </a:p>
        </p:txBody>
      </p:sp>
      <p:sp>
        <p:nvSpPr>
          <p:cNvPr id="17" name="PlaceHolder 13"/>
          <p:cNvSpPr>
            <a:spLocks noGrp="1"/>
          </p:cNvSpPr>
          <p:nvPr>
            <p:ph type="body"/>
          </p:nvPr>
        </p:nvSpPr>
        <p:spPr>
          <a:xfrm>
            <a:off x="2267640" y="3886200"/>
            <a:ext cx="5832360" cy="1342800"/>
          </a:xfrm>
          <a:prstGeom prst="rect">
            <a:avLst/>
          </a:prstGeom>
        </p:spPr>
        <p:txBody>
          <a:bodyPr lIns="90000" tIns="45000" rIns="90000" bIns="45000"/>
          <a:lstStyle/>
          <a:p>
            <a:pPr>
              <a:buSzPct val="45000"/>
              <a:buFont typeface="StarSymbol"/>
              <a:buChar char=""/>
            </a:pPr>
            <a:r>
              <a:rPr lang="fr-FR" sz="3200">
                <a:solidFill>
                  <a:srgbClr val="000000"/>
                </a:solidFill>
                <a:latin typeface="Arial"/>
              </a:rPr>
              <a:t>Click to edit the outline text format</a:t>
            </a:r>
            <a:endParaRPr/>
          </a:p>
          <a:p>
            <a:pPr lvl="1">
              <a:buSzPct val="45000"/>
              <a:buFont typeface="StarSymbol"/>
              <a:buChar char=""/>
            </a:pPr>
            <a:r>
              <a:rPr lang="fr-FR" sz="3200">
                <a:solidFill>
                  <a:srgbClr val="000000"/>
                </a:solidFill>
                <a:latin typeface="Arial"/>
              </a:rPr>
              <a:t>Second Outline Level</a:t>
            </a:r>
            <a:endParaRPr/>
          </a:p>
          <a:p>
            <a:pPr lvl="2">
              <a:buSzPct val="75000"/>
              <a:buFont typeface="StarSymbol"/>
              <a:buChar char=""/>
            </a:pPr>
            <a:r>
              <a:rPr lang="fr-FR" sz="3200">
                <a:solidFill>
                  <a:srgbClr val="000000"/>
                </a:solidFill>
                <a:latin typeface="Arial"/>
              </a:rPr>
              <a:t>Third Outline Level</a:t>
            </a:r>
            <a:endParaRPr/>
          </a:p>
          <a:p>
            <a:pPr lvl="3">
              <a:buSzPct val="45000"/>
              <a:buFont typeface="StarSymbol"/>
              <a:buChar char=""/>
            </a:pPr>
            <a:r>
              <a:rPr lang="fr-FR" sz="3200">
                <a:solidFill>
                  <a:srgbClr val="000000"/>
                </a:solidFill>
                <a:latin typeface="Arial"/>
              </a:rPr>
              <a:t>Fourth Outline Level</a:t>
            </a:r>
            <a:endParaRPr/>
          </a:p>
          <a:p>
            <a:pPr lvl="4">
              <a:buSzPct val="75000"/>
              <a:buFont typeface="StarSymbol"/>
              <a:buChar char=""/>
            </a:pPr>
            <a:r>
              <a:rPr lang="fr-FR" sz="3200">
                <a:solidFill>
                  <a:srgbClr val="000000"/>
                </a:solidFill>
                <a:latin typeface="Arial"/>
              </a:rPr>
              <a:t>Fifth Outline Level</a:t>
            </a:r>
            <a:endParaRPr/>
          </a:p>
          <a:p>
            <a:pPr lvl="5">
              <a:buSzPct val="45000"/>
              <a:buFont typeface="StarSymbol"/>
              <a:buChar char=""/>
            </a:pPr>
            <a:r>
              <a:rPr lang="fr-FR" sz="3200">
                <a:solidFill>
                  <a:srgbClr val="000000"/>
                </a:solidFill>
                <a:latin typeface="Arial"/>
              </a:rPr>
              <a:t>Sixth Outline Level</a:t>
            </a:r>
            <a:endParaRPr/>
          </a:p>
          <a:p>
            <a:pPr lvl="6">
              <a:buSzPct val="45000"/>
              <a:buFont typeface="StarSymbol"/>
              <a:buChar char=""/>
            </a:pPr>
            <a:r>
              <a:rPr lang="fr-FR" sz="3200">
                <a:solidFill>
                  <a:srgbClr val="000000"/>
                </a:solidFill>
                <a:latin typeface="Arial"/>
              </a:rPr>
              <a:t>Seventh Outline Level</a:t>
            </a:r>
            <a:endParaRPr/>
          </a:p>
          <a:p>
            <a:pPr lvl="7">
              <a:buSzPct val="45000"/>
              <a:buFont typeface="StarSymbol"/>
              <a:buChar char=""/>
            </a:pPr>
            <a:r>
              <a:rPr lang="fr-FR" sz="3200">
                <a:solidFill>
                  <a:srgbClr val="000000"/>
                </a:solidFill>
                <a:latin typeface="Arial"/>
              </a:rPr>
              <a:t>Eighth Outline Level</a:t>
            </a:r>
            <a:endParaRPr/>
          </a:p>
          <a:p>
            <a:r>
              <a:rPr lang="fr-FR" sz="3200">
                <a:solidFill>
                  <a:srgbClr val="000000"/>
                </a:solidFill>
                <a:latin typeface="Arial"/>
              </a:rPr>
              <a:t>Ninth Outline LevelClick to edit Master subtitle style</a:t>
            </a:r>
            <a:endParaRPr/>
          </a:p>
        </p:txBody>
      </p:sp>
      <p:sp>
        <p:nvSpPr>
          <p:cNvPr id="18" name="PlaceHolder 14"/>
          <p:cNvSpPr>
            <a:spLocks noGrp="1"/>
          </p:cNvSpPr>
          <p:nvPr>
            <p:ph type="dt"/>
          </p:nvPr>
        </p:nvSpPr>
        <p:spPr>
          <a:xfrm>
            <a:off x="62280" y="6376680"/>
            <a:ext cx="2133360" cy="364680"/>
          </a:xfrm>
          <a:prstGeom prst="rect">
            <a:avLst/>
          </a:prstGeom>
        </p:spPr>
        <p:txBody>
          <a:bodyPr lIns="90000" tIns="45000" rIns="90000" bIns="45000"/>
          <a:lstStyle/>
          <a:p>
            <a:endParaRPr/>
          </a:p>
        </p:txBody>
      </p:sp>
      <p:sp>
        <p:nvSpPr>
          <p:cNvPr id="19" name="TextShape 15"/>
          <p:cNvSpPr txBox="1"/>
          <p:nvPr/>
        </p:nvSpPr>
        <p:spPr>
          <a:xfrm>
            <a:off x="3124080" y="6356520"/>
            <a:ext cx="2895120" cy="364680"/>
          </a:xfrm>
          <a:prstGeom prst="rect">
            <a:avLst/>
          </a:prstGeom>
        </p:spPr>
      </p:sp>
      <p:sp>
        <p:nvSpPr>
          <p:cNvPr id="20" name="PlaceHolder 16"/>
          <p:cNvSpPr>
            <a:spLocks noGrp="1"/>
          </p:cNvSpPr>
          <p:nvPr>
            <p:ph type="sldNum"/>
          </p:nvPr>
        </p:nvSpPr>
        <p:spPr>
          <a:xfrm>
            <a:off x="6975360" y="6356520"/>
            <a:ext cx="2133360" cy="364680"/>
          </a:xfrm>
          <a:prstGeom prst="rect">
            <a:avLst/>
          </a:prstGeom>
        </p:spPr>
        <p:txBody>
          <a:bodyPr lIns="90000" tIns="45000" rIns="90000" bIns="45000"/>
          <a:lstStyle/>
          <a:p>
            <a:fld id="{81A15141-B1D1-41C1-9161-E1A171E121D1}" type="slidenum">
              <a:rPr lang="fr-FR" sz="1200">
                <a:solidFill>
                  <a:srgbClr val="FFFFFF"/>
                </a:solidFill>
                <a:latin typeface="Arial"/>
              </a:rPr>
              <a:pPr/>
              <a:t>‹N°›</a:t>
            </a:fld>
            <a:endParaRPr/>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stomShape 1"/>
          <p:cNvSpPr/>
          <p:nvPr/>
        </p:nvSpPr>
        <p:spPr>
          <a:xfrm>
            <a:off x="0" y="6308640"/>
            <a:ext cx="9143640" cy="549000"/>
          </a:xfrm>
          <a:prstGeom prst="rect">
            <a:avLst/>
          </a:prstGeom>
          <a:solidFill>
            <a:srgbClr val="0067B1"/>
          </a:solidFill>
        </p:spPr>
      </p:sp>
      <p:sp>
        <p:nvSpPr>
          <p:cNvPr id="22" name="CustomShape 2"/>
          <p:cNvSpPr/>
          <p:nvPr/>
        </p:nvSpPr>
        <p:spPr>
          <a:xfrm>
            <a:off x="0" y="0"/>
            <a:ext cx="9143640" cy="1044360"/>
          </a:xfrm>
          <a:prstGeom prst="rect">
            <a:avLst/>
          </a:prstGeom>
          <a:solidFill>
            <a:srgbClr val="0067B1"/>
          </a:solidFill>
          <a:ln w="9360">
            <a:solidFill>
              <a:srgbClr val="0067B1"/>
            </a:solidFill>
            <a:round/>
          </a:ln>
        </p:spPr>
      </p:sp>
      <p:pic>
        <p:nvPicPr>
          <p:cNvPr id="23" name="Picture 5"/>
          <p:cNvPicPr/>
          <p:nvPr/>
        </p:nvPicPr>
        <p:blipFill>
          <a:blip r:embed="rId5"/>
          <a:stretch>
            <a:fillRect/>
          </a:stretch>
        </p:blipFill>
        <p:spPr>
          <a:xfrm>
            <a:off x="0" y="0"/>
            <a:ext cx="1734840" cy="979200"/>
          </a:xfrm>
          <a:prstGeom prst="rect">
            <a:avLst/>
          </a:prstGeom>
        </p:spPr>
      </p:pic>
      <p:sp>
        <p:nvSpPr>
          <p:cNvPr id="24" name="CustomShape 3"/>
          <p:cNvSpPr/>
          <p:nvPr/>
        </p:nvSpPr>
        <p:spPr>
          <a:xfrm>
            <a:off x="1619280" y="0"/>
            <a:ext cx="1800000" cy="979200"/>
          </a:xfrm>
          <a:prstGeom prst="rect">
            <a:avLst/>
          </a:prstGeom>
          <a:solidFill>
            <a:srgbClr val="FFFFFF"/>
          </a:solidFill>
          <a:ln w="9360">
            <a:solidFill>
              <a:srgbClr val="FFFFFF"/>
            </a:solidFill>
            <a:round/>
          </a:ln>
        </p:spPr>
      </p:sp>
      <p:sp>
        <p:nvSpPr>
          <p:cNvPr id="25" name="CustomShape 4"/>
          <p:cNvSpPr/>
          <p:nvPr/>
        </p:nvSpPr>
        <p:spPr>
          <a:xfrm>
            <a:off x="7667640" y="6586560"/>
            <a:ext cx="1447560" cy="276480"/>
          </a:xfrm>
          <a:prstGeom prst="rect">
            <a:avLst/>
          </a:prstGeom>
        </p:spPr>
        <p:txBody>
          <a:bodyPr lIns="90000" tIns="46800" rIns="90000" bIns="46800"/>
          <a:lstStyle/>
          <a:p>
            <a:pPr algn="r"/>
            <a:r>
              <a:rPr lang="fr-FR" sz="1200">
                <a:solidFill>
                  <a:srgbClr val="FFFFFF"/>
                </a:solidFill>
                <a:latin typeface="Calibri"/>
                <a:ea typeface="SimSun"/>
              </a:rPr>
              <a:t>www.egi.eu</a:t>
            </a:r>
            <a:endParaRPr/>
          </a:p>
        </p:txBody>
      </p:sp>
      <p:sp>
        <p:nvSpPr>
          <p:cNvPr id="26" name="CustomShape 5"/>
          <p:cNvSpPr/>
          <p:nvPr/>
        </p:nvSpPr>
        <p:spPr>
          <a:xfrm>
            <a:off x="54000" y="6605640"/>
            <a:ext cx="2285640" cy="276480"/>
          </a:xfrm>
          <a:prstGeom prst="rect">
            <a:avLst/>
          </a:prstGeom>
        </p:spPr>
        <p:txBody>
          <a:bodyPr lIns="90000" tIns="46800" rIns="90000" bIns="46800"/>
          <a:lstStyle/>
          <a:p>
            <a:r>
              <a:rPr lang="fr-FR" sz="1200">
                <a:solidFill>
                  <a:srgbClr val="FFFFFF"/>
                </a:solidFill>
                <a:latin typeface="Calibri"/>
                <a:ea typeface="SimSun"/>
              </a:rPr>
              <a:t>EGI-InSPIRE RI-261323</a:t>
            </a:r>
            <a:endParaRPr/>
          </a:p>
        </p:txBody>
      </p:sp>
      <p:sp>
        <p:nvSpPr>
          <p:cNvPr id="27" name="PlaceHolder 6"/>
          <p:cNvSpPr>
            <a:spLocks noGrp="1"/>
          </p:cNvSpPr>
          <p:nvPr>
            <p:ph type="title"/>
          </p:nvPr>
        </p:nvSpPr>
        <p:spPr>
          <a:xfrm>
            <a:off x="2124000" y="115920"/>
            <a:ext cx="6840000" cy="864720"/>
          </a:xfrm>
          <a:prstGeom prst="rect">
            <a:avLst/>
          </a:prstGeom>
        </p:spPr>
        <p:txBody>
          <a:bodyPr lIns="90000" tIns="45000" rIns="90000" bIns="45000"/>
          <a:lstStyle/>
          <a:p>
            <a:pPr algn="ctr"/>
            <a:r>
              <a:rPr lang="fr-FR" sz="4000">
                <a:solidFill>
                  <a:srgbClr val="FFFFFF"/>
                </a:solidFill>
                <a:latin typeface="Arial"/>
              </a:rPr>
              <a:t>Click to edit the title text formatClick to edit Master title style</a:t>
            </a:r>
            <a:endParaRPr/>
          </a:p>
        </p:txBody>
      </p:sp>
      <p:sp>
        <p:nvSpPr>
          <p:cNvPr id="28" name="PlaceHolder 7"/>
          <p:cNvSpPr>
            <a:spLocks noGrp="1"/>
          </p:cNvSpPr>
          <p:nvPr>
            <p:ph type="body"/>
          </p:nvPr>
        </p:nvSpPr>
        <p:spPr>
          <a:xfrm>
            <a:off x="611280" y="1412640"/>
            <a:ext cx="8075160" cy="4525560"/>
          </a:xfrm>
          <a:prstGeom prst="rect">
            <a:avLst/>
          </a:prstGeom>
        </p:spPr>
        <p:txBody>
          <a:bodyPr lIns="90000" tIns="45000" rIns="90000" bIns="45000"/>
          <a:lstStyle/>
          <a:p>
            <a:pPr>
              <a:buSzPct val="45000"/>
              <a:buFont typeface="StarSymbol"/>
              <a:buChar char=""/>
            </a:pPr>
            <a:r>
              <a:rPr lang="fr-FR" sz="3200">
                <a:solidFill>
                  <a:srgbClr val="000000"/>
                </a:solidFill>
                <a:latin typeface="Arial"/>
              </a:rPr>
              <a:t>Click to edit the outline text format</a:t>
            </a:r>
            <a:endParaRPr/>
          </a:p>
          <a:p>
            <a:pPr lvl="1">
              <a:buSzPct val="45000"/>
              <a:buFont typeface="StarSymbol"/>
              <a:buChar char=""/>
            </a:pPr>
            <a:r>
              <a:rPr lang="fr-FR" sz="3200">
                <a:solidFill>
                  <a:srgbClr val="000000"/>
                </a:solidFill>
                <a:latin typeface="Arial"/>
              </a:rPr>
              <a:t>Second Outline Level</a:t>
            </a:r>
            <a:endParaRPr/>
          </a:p>
          <a:p>
            <a:pPr lvl="2">
              <a:buSzPct val="75000"/>
              <a:buFont typeface="StarSymbol"/>
              <a:buChar char=""/>
            </a:pPr>
            <a:r>
              <a:rPr lang="fr-FR" sz="3200">
                <a:solidFill>
                  <a:srgbClr val="000000"/>
                </a:solidFill>
                <a:latin typeface="Arial"/>
              </a:rPr>
              <a:t>Third Outline Level</a:t>
            </a:r>
            <a:endParaRPr/>
          </a:p>
          <a:p>
            <a:pPr lvl="3">
              <a:buSzPct val="45000"/>
              <a:buFont typeface="StarSymbol"/>
              <a:buChar char=""/>
            </a:pPr>
            <a:r>
              <a:rPr lang="fr-FR" sz="3200">
                <a:solidFill>
                  <a:srgbClr val="000000"/>
                </a:solidFill>
                <a:latin typeface="Arial"/>
              </a:rPr>
              <a:t>Fourth Outline Level</a:t>
            </a:r>
            <a:endParaRPr/>
          </a:p>
          <a:p>
            <a:pPr lvl="4">
              <a:buSzPct val="75000"/>
              <a:buFont typeface="StarSymbol"/>
              <a:buChar char=""/>
            </a:pPr>
            <a:r>
              <a:rPr lang="fr-FR" sz="3200">
                <a:solidFill>
                  <a:srgbClr val="000000"/>
                </a:solidFill>
                <a:latin typeface="Arial"/>
              </a:rPr>
              <a:t>Fifth Outline Level</a:t>
            </a:r>
            <a:endParaRPr/>
          </a:p>
          <a:p>
            <a:pPr lvl="5">
              <a:buSzPct val="45000"/>
              <a:buFont typeface="StarSymbol"/>
              <a:buChar char=""/>
            </a:pPr>
            <a:r>
              <a:rPr lang="fr-FR" sz="3200">
                <a:solidFill>
                  <a:srgbClr val="000000"/>
                </a:solidFill>
                <a:latin typeface="Arial"/>
              </a:rPr>
              <a:t>Sixth Outline Level</a:t>
            </a:r>
            <a:endParaRPr/>
          </a:p>
          <a:p>
            <a:pPr lvl="6">
              <a:buSzPct val="45000"/>
              <a:buFont typeface="StarSymbol"/>
              <a:buChar char=""/>
            </a:pPr>
            <a:r>
              <a:rPr lang="fr-FR" sz="3200">
                <a:solidFill>
                  <a:srgbClr val="000000"/>
                </a:solidFill>
                <a:latin typeface="Arial"/>
              </a:rPr>
              <a:t>Seventh Outline Level</a:t>
            </a:r>
            <a:endParaRPr/>
          </a:p>
          <a:p>
            <a:pPr lvl="7">
              <a:buSzPct val="45000"/>
              <a:buFont typeface="StarSymbol"/>
              <a:buChar char=""/>
            </a:pPr>
            <a:r>
              <a:rPr lang="fr-FR" sz="3200">
                <a:solidFill>
                  <a:srgbClr val="000000"/>
                </a:solidFill>
                <a:latin typeface="Arial"/>
              </a:rPr>
              <a:t>Eighth Outline Level</a:t>
            </a:r>
            <a:endParaRPr/>
          </a:p>
          <a:p>
            <a:pPr>
              <a:buSzPct val="45000"/>
              <a:buFont typeface="Arial"/>
              <a:buChar char="•"/>
            </a:pPr>
            <a:r>
              <a:rPr lang="fr-FR" sz="3200">
                <a:solidFill>
                  <a:srgbClr val="000000"/>
                </a:solidFill>
                <a:latin typeface="Arial"/>
              </a:rPr>
              <a:t>Ninth Outline LevelClick to edit Master text styles</a:t>
            </a:r>
            <a:endParaRPr/>
          </a:p>
          <a:p>
            <a:pPr lvl="1">
              <a:buSzPct val="45000"/>
              <a:buFont typeface="Arial"/>
              <a:buChar char="–"/>
            </a:pPr>
            <a:r>
              <a:rPr lang="fr-FR" sz="2800">
                <a:solidFill>
                  <a:srgbClr val="000000"/>
                </a:solidFill>
                <a:latin typeface="Arial"/>
              </a:rPr>
              <a:t>Second level</a:t>
            </a:r>
            <a:endParaRPr/>
          </a:p>
          <a:p>
            <a:pPr lvl="1">
              <a:buSzPct val="45000"/>
              <a:buFont typeface="Arial"/>
              <a:buChar char="–"/>
            </a:pPr>
            <a:r>
              <a:rPr lang="fr-FR" sz="2400">
                <a:solidFill>
                  <a:srgbClr val="000000"/>
                </a:solidFill>
                <a:latin typeface="Arial"/>
              </a:rPr>
              <a:t>Third level</a:t>
            </a:r>
            <a:endParaRPr/>
          </a:p>
          <a:p>
            <a:pPr lvl="2">
              <a:buSzPct val="75000"/>
              <a:buFont typeface="Arial"/>
              <a:buChar char="•"/>
            </a:pPr>
            <a:r>
              <a:rPr lang="fr-FR" sz="2000">
                <a:solidFill>
                  <a:srgbClr val="000000"/>
                </a:solidFill>
                <a:latin typeface="Arial"/>
              </a:rPr>
              <a:t>Fourth level</a:t>
            </a:r>
            <a:endParaRPr/>
          </a:p>
          <a:p>
            <a:pPr lvl="3">
              <a:buSzPct val="45000"/>
              <a:buFont typeface="Arial"/>
              <a:buChar char="–"/>
            </a:pPr>
            <a:r>
              <a:rPr lang="fr-FR" sz="2000">
                <a:solidFill>
                  <a:srgbClr val="000000"/>
                </a:solidFill>
                <a:latin typeface="Arial"/>
              </a:rPr>
              <a:t>Fifth level</a:t>
            </a:r>
            <a:endParaRPr/>
          </a:p>
        </p:txBody>
      </p:sp>
      <p:sp>
        <p:nvSpPr>
          <p:cNvPr id="29" name="PlaceHolder 8"/>
          <p:cNvSpPr>
            <a:spLocks noGrp="1"/>
          </p:cNvSpPr>
          <p:nvPr>
            <p:ph type="dt"/>
          </p:nvPr>
        </p:nvSpPr>
        <p:spPr>
          <a:xfrm>
            <a:off x="61920" y="6377040"/>
            <a:ext cx="2133360" cy="364680"/>
          </a:xfrm>
          <a:prstGeom prst="rect">
            <a:avLst/>
          </a:prstGeom>
        </p:spPr>
        <p:txBody>
          <a:bodyPr lIns="90000" tIns="45000" rIns="90000" bIns="45000"/>
          <a:lstStyle/>
          <a:p>
            <a:endParaRPr/>
          </a:p>
        </p:txBody>
      </p:sp>
      <p:sp>
        <p:nvSpPr>
          <p:cNvPr id="30" name="TextShape 9"/>
          <p:cNvSpPr txBox="1"/>
          <p:nvPr/>
        </p:nvSpPr>
        <p:spPr>
          <a:xfrm>
            <a:off x="3124080" y="6356520"/>
            <a:ext cx="2895120" cy="364680"/>
          </a:xfrm>
          <a:prstGeom prst="rect">
            <a:avLst/>
          </a:prstGeom>
        </p:spPr>
      </p:sp>
      <p:sp>
        <p:nvSpPr>
          <p:cNvPr id="31" name="PlaceHolder 10"/>
          <p:cNvSpPr>
            <a:spLocks noGrp="1"/>
          </p:cNvSpPr>
          <p:nvPr>
            <p:ph type="sldNum"/>
          </p:nvPr>
        </p:nvSpPr>
        <p:spPr>
          <a:xfrm>
            <a:off x="7020000" y="6356520"/>
            <a:ext cx="2133360" cy="364680"/>
          </a:xfrm>
          <a:prstGeom prst="rect">
            <a:avLst/>
          </a:prstGeom>
        </p:spPr>
        <p:txBody>
          <a:bodyPr lIns="90000" tIns="45000" rIns="90000" bIns="45000"/>
          <a:lstStyle/>
          <a:p>
            <a:fld id="{C1018161-C161-41C1-B181-91B1C1B13131}" type="slidenum">
              <a:rPr lang="fr-FR" sz="1200">
                <a:solidFill>
                  <a:srgbClr val="FFFFFF"/>
                </a:solidFill>
                <a:latin typeface="Arial"/>
              </a:rPr>
              <a:pPr/>
              <a:t>‹N°›</a:t>
            </a:fld>
            <a:endParaRPr/>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4" r:id="rId3"/>
  </p:sldLayoutIdLst>
  <p:hf hdr="0" ftr="0" dt="0"/>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omtools.cern.ch/confluence/display/SAMDOC" TargetMode="External"/><Relationship Id="rId7" Type="http://schemas.openxmlformats.org/officeDocument/2006/relationships/hyperlink" Target="https://tomtools.cern.ch/confluence/display/SAM/MyEGI/" TargetMode="External"/><Relationship Id="rId2" Type="http://schemas.openxmlformats.org/officeDocument/2006/relationships/hyperlink" Target="https://tomtools.cern.ch/confluence/display/SAMDOC/Probes+Development+Policy" TargetMode="External"/><Relationship Id="rId1" Type="http://schemas.openxmlformats.org/officeDocument/2006/relationships/slideLayout" Target="../slideLayouts/slideLayout2.xml"/><Relationship Id="rId6" Type="http://schemas.openxmlformats.org/officeDocument/2006/relationships/hyperlink" Target="https://tomtools.cern.ch/confluence/display/SAM/Probes" TargetMode="External"/><Relationship Id="rId5" Type="http://schemas.openxmlformats.org/officeDocument/2006/relationships/hyperlink" Target="https://tomtools.cern.ch/confluence/display/SAM/Central+Data+Warehouse+Monitoring" TargetMode="External"/><Relationship Id="rId4" Type="http://schemas.openxmlformats.org/officeDocument/2006/relationships/hyperlink" Target="http://grid-monitoring.cern.ch/myegi"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grid-monitoring.cern.ch/myegi/sa" TargetMode="External"/><Relationship Id="rId2" Type="http://schemas.openxmlformats.org/officeDocument/2006/relationships/hyperlink" Target="http://gvdev.cern.ch/GRIDVIEW/downloads/Reports/"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operations-portal.egi.eu/dashboard?ngi=NGI_FRANCE" TargetMode="External"/><Relationship Id="rId7" Type="http://schemas.openxmlformats.org/officeDocument/2006/relationships/hyperlink" Target="https://operations-portal.egi.eu/rss/nagiosNotifications/site_list/7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operations-portal.egi.eu/rss/nagiosNotifications/ngi/NGI_FRANCE" TargetMode="External"/><Relationship Id="rId5" Type="http://schemas.openxmlformats.org/officeDocument/2006/relationships/hyperlink" Target="https://operations-portal.egi.eu/rss/nagiosNotifications/site/AUVERGRID" TargetMode="External"/><Relationship Id="rId4" Type="http://schemas.openxmlformats.org/officeDocument/2006/relationships/hyperlink" Target="https://operations-portal.egi.eu/dashboard?site=IN2P3-CC"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cnagboxli01.in2p3.fr/myegi/" TargetMode="External"/><Relationship Id="rId2" Type="http://schemas.openxmlformats.org/officeDocument/2006/relationships/hyperlink" Target="https://grid-monitoring.egi.eu/myeg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p:cNvSpPr txBox="1"/>
          <p:nvPr/>
        </p:nvSpPr>
        <p:spPr>
          <a:xfrm>
            <a:off x="1428728" y="2000240"/>
            <a:ext cx="7629840" cy="2033640"/>
          </a:xfrm>
          <a:prstGeom prst="rect">
            <a:avLst/>
          </a:prstGeom>
        </p:spPr>
        <p:txBody>
          <a:bodyPr lIns="90000" tIns="45000" rIns="90000" bIns="45000"/>
          <a:lstStyle/>
          <a:p>
            <a:pPr algn="ctr"/>
            <a:r>
              <a:rPr lang="fr-FR" sz="4000" dirty="0" smtClean="0">
                <a:solidFill>
                  <a:srgbClr val="000000"/>
                </a:solidFill>
                <a:latin typeface="Arial"/>
              </a:rPr>
              <a:t>Outils </a:t>
            </a:r>
            <a:r>
              <a:rPr lang="fr-FR" sz="4000" dirty="0" err="1" smtClean="0">
                <a:solidFill>
                  <a:srgbClr val="000000"/>
                </a:solidFill>
                <a:latin typeface="Arial"/>
              </a:rPr>
              <a:t>Operationnels</a:t>
            </a:r>
            <a:endParaRPr lang="fr-FR" sz="4000" dirty="0" smtClean="0">
              <a:solidFill>
                <a:srgbClr val="000000"/>
              </a:solidFill>
              <a:latin typeface="Arial"/>
            </a:endParaRPr>
          </a:p>
          <a:p>
            <a:pPr algn="ctr"/>
            <a:r>
              <a:rPr lang="fr-FR" sz="4000" dirty="0" smtClean="0">
                <a:solidFill>
                  <a:srgbClr val="000000"/>
                </a:solidFill>
                <a:latin typeface="Arial"/>
              </a:rPr>
              <a:t>Généralités et Nouveautés</a:t>
            </a:r>
            <a:endParaRPr lang="fr-FR" sz="4000" dirty="0">
              <a:solidFill>
                <a:srgbClr val="000000"/>
              </a:solidFill>
              <a:latin typeface="Arial"/>
            </a:endParaRPr>
          </a:p>
        </p:txBody>
      </p:sp>
      <p:sp>
        <p:nvSpPr>
          <p:cNvPr id="3" name="Espace réservé du numéro de diapositive 4"/>
          <p:cNvSpPr txBox="1">
            <a:spLocks/>
          </p:cNvSpPr>
          <p:nvPr/>
        </p:nvSpPr>
        <p:spPr>
          <a:xfrm>
            <a:off x="8501090" y="6357959"/>
            <a:ext cx="642942" cy="285752"/>
          </a:xfrm>
          <a:prstGeom prst="rect">
            <a:avLst/>
          </a:prstGeom>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fld id="{685D1FCC-C3FC-4B04-B21C-A76C0A818E1F}" type="slidenum">
              <a:rPr kumimoji="0" lang="en-US" sz="18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Shape 1"/>
          <p:cNvSpPr txBox="1"/>
          <p:nvPr/>
        </p:nvSpPr>
        <p:spPr>
          <a:xfrm>
            <a:off x="2124000" y="115920"/>
            <a:ext cx="6840000" cy="864720"/>
          </a:xfrm>
          <a:prstGeom prst="rect">
            <a:avLst/>
          </a:prstGeom>
        </p:spPr>
        <p:txBody>
          <a:bodyPr lIns="90000" tIns="45000" rIns="90000" bIns="45000"/>
          <a:lstStyle/>
          <a:p>
            <a:pPr algn="ctr"/>
            <a:r>
              <a:rPr lang="fr-FR" sz="4000">
                <a:solidFill>
                  <a:srgbClr val="FFFFFF"/>
                </a:solidFill>
                <a:latin typeface="Arial"/>
              </a:rPr>
              <a:t>References</a:t>
            </a:r>
            <a:endParaRPr/>
          </a:p>
        </p:txBody>
      </p:sp>
      <p:sp>
        <p:nvSpPr>
          <p:cNvPr id="65" name="TextShape 2"/>
          <p:cNvSpPr txBox="1"/>
          <p:nvPr/>
        </p:nvSpPr>
        <p:spPr>
          <a:xfrm>
            <a:off x="0" y="1357298"/>
            <a:ext cx="9144000" cy="4525560"/>
          </a:xfrm>
          <a:prstGeom prst="rect">
            <a:avLst/>
          </a:prstGeom>
        </p:spPr>
        <p:txBody>
          <a:bodyPr lIns="90000" tIns="45000" rIns="90000" bIns="45000"/>
          <a:lstStyle/>
          <a:p>
            <a:pPr marL="342900" indent="-342900">
              <a:buSzPct val="76000"/>
              <a:buFont typeface="+mj-lt"/>
              <a:buAutoNum type="arabicPeriod"/>
            </a:pPr>
            <a:r>
              <a:rPr lang="fr-FR" sz="1600" dirty="0" err="1" smtClean="0"/>
              <a:t>Development</a:t>
            </a:r>
            <a:r>
              <a:rPr lang="fr-FR" sz="1600" dirty="0" smtClean="0"/>
              <a:t> </a:t>
            </a:r>
            <a:r>
              <a:rPr lang="fr-FR" sz="1600" dirty="0" err="1" smtClean="0"/>
              <a:t>policy</a:t>
            </a:r>
            <a:r>
              <a:rPr lang="fr-FR" sz="1600" dirty="0" smtClean="0"/>
              <a:t> document </a:t>
            </a:r>
            <a:r>
              <a:rPr lang="fr-FR" sz="1400" dirty="0" smtClean="0"/>
              <a:t>htt</a:t>
            </a:r>
            <a:r>
              <a:rPr lang="fr-FR" sz="1400" dirty="0" smtClean="0">
                <a:latin typeface="Verdana" pitchFamily="34" charset="0"/>
                <a:hlinkClick r:id="rId2"/>
              </a:rPr>
              <a:t>ps://tomtools.cern.ch/confluence/display/SAMDOC/Probes+Development+Policy</a:t>
            </a:r>
            <a:endParaRPr lang="fr-FR" sz="1400" dirty="0" smtClean="0">
              <a:latin typeface="Verdana" pitchFamily="34" charset="0"/>
            </a:endParaRPr>
          </a:p>
          <a:p>
            <a:pPr>
              <a:buSzPct val="76000"/>
              <a:buFont typeface="Calibri"/>
              <a:buAutoNum type="arabicPeriod"/>
            </a:pPr>
            <a:endParaRPr lang="fr-FR" sz="1600" dirty="0" smtClean="0">
              <a:latin typeface="Verdana" pitchFamily="34" charset="0"/>
            </a:endParaRPr>
          </a:p>
          <a:p>
            <a:pPr>
              <a:buSzPct val="76000"/>
              <a:buFont typeface="Calibri"/>
              <a:buAutoNum type="arabicPeriod"/>
            </a:pPr>
            <a:r>
              <a:rPr lang="fr-FR" sz="1600" dirty="0" smtClean="0"/>
              <a:t> New structure of the documentation (user / </a:t>
            </a:r>
            <a:r>
              <a:rPr lang="fr-FR" sz="1600" dirty="0" err="1" smtClean="0"/>
              <a:t>developer</a:t>
            </a:r>
            <a:r>
              <a:rPr lang="fr-FR" sz="1600" dirty="0" smtClean="0"/>
              <a:t> / </a:t>
            </a:r>
            <a:r>
              <a:rPr lang="fr-FR" sz="1600" dirty="0" err="1" smtClean="0"/>
              <a:t>adminstrator</a:t>
            </a:r>
            <a:r>
              <a:rPr lang="fr-FR" sz="1600" dirty="0" smtClean="0"/>
              <a:t> guide)</a:t>
            </a:r>
          </a:p>
          <a:p>
            <a:pPr lvl="1">
              <a:buSzPct val="76000"/>
              <a:buFont typeface="Arial" pitchFamily="34" charset="0"/>
              <a:buChar char="•"/>
            </a:pPr>
            <a:r>
              <a:rPr lang="fr-FR" sz="1600" dirty="0" smtClean="0">
                <a:latin typeface="Verdana" pitchFamily="34" charset="0"/>
                <a:hlinkClick r:id="rId3"/>
              </a:rPr>
              <a:t> https://tomtools.cern.ch/confluence/display/SAMDOC</a:t>
            </a:r>
            <a:r>
              <a:rPr lang="fr-FR" sz="1600" dirty="0" smtClean="0">
                <a:latin typeface="Verdana" pitchFamily="34" charset="0"/>
              </a:rPr>
              <a:t> (remplace le </a:t>
            </a:r>
            <a:r>
              <a:rPr lang="fr-FR" sz="1600" dirty="0" err="1" smtClean="0">
                <a:latin typeface="Verdana" pitchFamily="34" charset="0"/>
              </a:rPr>
              <a:t>twiki</a:t>
            </a:r>
            <a:r>
              <a:rPr lang="fr-FR" sz="1600" dirty="0" smtClean="0">
                <a:latin typeface="Verdana" pitchFamily="34" charset="0"/>
              </a:rPr>
              <a:t>)</a:t>
            </a:r>
          </a:p>
          <a:p>
            <a:pPr marL="342900" indent="-342900">
              <a:buSzPct val="76000"/>
              <a:buFont typeface="+mj-lt"/>
              <a:buAutoNum type="arabicPeriod"/>
            </a:pPr>
            <a:endParaRPr lang="fr-FR" sz="1600" dirty="0" smtClean="0">
              <a:latin typeface="Verdana" pitchFamily="34" charset="0"/>
            </a:endParaRPr>
          </a:p>
          <a:p>
            <a:pPr marL="342900" indent="-342900">
              <a:buSzPct val="76000"/>
              <a:buFont typeface="+mj-lt"/>
              <a:buAutoNum type="arabicPeriod"/>
            </a:pPr>
            <a:r>
              <a:rPr lang="fr-FR" sz="1600" dirty="0" smtClean="0"/>
              <a:t>Service </a:t>
            </a:r>
            <a:r>
              <a:rPr lang="fr-FR" sz="1600" dirty="0" err="1" smtClean="0"/>
              <a:t>Availability</a:t>
            </a:r>
            <a:r>
              <a:rPr lang="fr-FR" sz="1600" dirty="0" smtClean="0"/>
              <a:t> on the central instance</a:t>
            </a:r>
          </a:p>
          <a:p>
            <a:pPr marL="800100" lvl="1" indent="-342900">
              <a:buSzPct val="76000"/>
              <a:buFont typeface="Arial" pitchFamily="34" charset="0"/>
              <a:buChar char="•"/>
            </a:pPr>
            <a:r>
              <a:rPr lang="fr-FR" sz="1600" dirty="0" smtClean="0">
                <a:latin typeface="Verdana" pitchFamily="34" charset="0"/>
                <a:hlinkClick r:id="rId4"/>
              </a:rPr>
              <a:t>http://grid-monitoring.cern.ch/myegi</a:t>
            </a:r>
            <a:endParaRPr lang="fr-FR" sz="1600" dirty="0" smtClean="0">
              <a:latin typeface="Verdana" pitchFamily="34" charset="0"/>
            </a:endParaRPr>
          </a:p>
          <a:p>
            <a:pPr>
              <a:buSzPct val="76000"/>
              <a:buFont typeface="Calibri"/>
              <a:buAutoNum type="arabicPeriod"/>
            </a:pPr>
            <a:endParaRPr lang="fr-FR" sz="1600" dirty="0" smtClean="0">
              <a:latin typeface="Verdana" pitchFamily="34" charset="0"/>
            </a:endParaRPr>
          </a:p>
          <a:p>
            <a:pPr marL="342900" indent="-342900">
              <a:buSzPct val="76000"/>
              <a:buFont typeface="+mj-lt"/>
              <a:buAutoNum type="arabicPeriod"/>
            </a:pPr>
            <a:r>
              <a:rPr lang="fr-FR" sz="1400" dirty="0" smtClean="0">
                <a:latin typeface="Verdana" pitchFamily="34" charset="0"/>
                <a:hlinkClick r:id="rId5"/>
              </a:rPr>
              <a:t>https://tomtools.cern.ch/confluence/display/SAM/Central+Data+Warehouse+Monitoring</a:t>
            </a:r>
            <a:r>
              <a:rPr lang="fr-FR" sz="1400" dirty="0" smtClean="0">
                <a:latin typeface="Verdana" pitchFamily="34" charset="0"/>
              </a:rPr>
              <a:t> </a:t>
            </a:r>
          </a:p>
          <a:p>
            <a:pPr>
              <a:buSzPct val="76000"/>
              <a:buFont typeface="Calibri"/>
              <a:buAutoNum type="arabicPeriod"/>
            </a:pPr>
            <a:endParaRPr lang="fr-FR" sz="1600" dirty="0" smtClean="0">
              <a:latin typeface="Verdana" pitchFamily="34" charset="0"/>
            </a:endParaRPr>
          </a:p>
          <a:p>
            <a:pPr marL="342900" indent="-342900">
              <a:buSzPct val="76000"/>
              <a:buFont typeface="+mj-lt"/>
              <a:buAutoNum type="arabicPeriod"/>
            </a:pPr>
            <a:r>
              <a:rPr lang="fr-FR" sz="1600" dirty="0" smtClean="0"/>
              <a:t> Probe </a:t>
            </a:r>
            <a:r>
              <a:rPr lang="fr-FR" sz="1600" dirty="0" err="1" smtClean="0"/>
              <a:t>status</a:t>
            </a:r>
            <a:r>
              <a:rPr lang="fr-FR" sz="1600" dirty="0" smtClean="0"/>
              <a:t> document</a:t>
            </a:r>
          </a:p>
          <a:p>
            <a:pPr marL="800100" lvl="1" indent="-342900">
              <a:buSzPct val="76000"/>
              <a:buFont typeface="Arial" pitchFamily="34" charset="0"/>
              <a:buChar char="•"/>
            </a:pPr>
            <a:r>
              <a:rPr lang="fr-FR" sz="1600" dirty="0" smtClean="0"/>
              <a:t> </a:t>
            </a:r>
            <a:r>
              <a:rPr lang="fr-FR" sz="1600" dirty="0" smtClean="0">
                <a:latin typeface="Verdana" pitchFamily="34" charset="0"/>
                <a:hlinkClick r:id="rId6"/>
              </a:rPr>
              <a:t>https://tomtools.cern.ch/confluence/display/SAM/Probes</a:t>
            </a:r>
            <a:r>
              <a:rPr lang="fr-FR" sz="1600" dirty="0" smtClean="0">
                <a:latin typeface="Verdana" pitchFamily="34" charset="0"/>
              </a:rPr>
              <a:t> </a:t>
            </a:r>
            <a:endParaRPr lang="fr-FR" sz="1600" dirty="0" smtClean="0">
              <a:latin typeface="Verdana" pitchFamily="34" charset="0"/>
            </a:endParaRPr>
          </a:p>
          <a:p>
            <a:pPr marL="800100" lvl="1" indent="-342900">
              <a:buSzPct val="76000"/>
              <a:buFont typeface="Arial" pitchFamily="34" charset="0"/>
              <a:buChar char="•"/>
            </a:pPr>
            <a:endParaRPr lang="fr-FR" sz="1600" dirty="0" smtClean="0">
              <a:latin typeface="Verdana" pitchFamily="34" charset="0"/>
            </a:endParaRPr>
          </a:p>
          <a:p>
            <a:pPr marL="342900" indent="-342900">
              <a:buSzPct val="76000"/>
              <a:buFont typeface="+mj-lt"/>
              <a:buAutoNum type="arabicPeriod"/>
            </a:pPr>
            <a:r>
              <a:rPr lang="fr-FR" sz="1600" dirty="0" err="1" smtClean="0">
                <a:latin typeface="Verdana" pitchFamily="34" charset="0"/>
              </a:rPr>
              <a:t>MyEGI</a:t>
            </a:r>
            <a:r>
              <a:rPr lang="fr-FR" sz="1600" dirty="0" smtClean="0">
                <a:latin typeface="Verdana" pitchFamily="34" charset="0"/>
              </a:rPr>
              <a:t> documentation</a:t>
            </a:r>
          </a:p>
          <a:p>
            <a:pPr marL="800100" lvl="1" indent="-342900">
              <a:buSzPct val="76000"/>
              <a:buFont typeface="Arial" pitchFamily="34" charset="0"/>
              <a:buChar char="•"/>
            </a:pPr>
            <a:r>
              <a:rPr lang="fr-FR" sz="1600" dirty="0" smtClean="0">
                <a:latin typeface="Verdana" pitchFamily="34" charset="0"/>
                <a:hlinkClick r:id="rId7"/>
              </a:rPr>
              <a:t>https</a:t>
            </a:r>
            <a:r>
              <a:rPr lang="fr-FR" sz="1600" dirty="0" smtClean="0">
                <a:latin typeface="Verdana" pitchFamily="34" charset="0"/>
                <a:hlinkClick r:id="rId7"/>
              </a:rPr>
              <a:t>://tomtools.cern.ch/confluence/display/SAM/MyEGI/</a:t>
            </a:r>
            <a:endParaRPr lang="fr-FR" sz="1600" dirty="0" smtClean="0">
              <a:latin typeface="Verdana" pitchFamily="34" charset="0"/>
            </a:endParaRPr>
          </a:p>
          <a:p>
            <a:pPr marL="342900" indent="-342900">
              <a:buSzPct val="76000"/>
              <a:buFont typeface="+mj-lt"/>
              <a:buAutoNum type="arabicPeriod"/>
            </a:pPr>
            <a:endParaRPr lang="fr-FR" sz="1600" dirty="0" smtClean="0">
              <a:latin typeface="Verdana" pitchFamily="34" charset="0"/>
            </a:endParaRPr>
          </a:p>
          <a:p>
            <a:pPr marL="342900" indent="-342900">
              <a:buSzPct val="76000"/>
              <a:buFont typeface="+mj-lt"/>
              <a:buAutoNum type="arabicPeriod"/>
            </a:pPr>
            <a:r>
              <a:rPr lang="fr-FR" sz="1600" dirty="0" err="1" smtClean="0"/>
              <a:t>MyEGI</a:t>
            </a:r>
            <a:r>
              <a:rPr lang="fr-FR" sz="1600" dirty="0" smtClean="0"/>
              <a:t> API Documentation</a:t>
            </a:r>
          </a:p>
          <a:p>
            <a:pPr marL="800100" lvl="1" indent="-342900">
              <a:buSzPct val="76000"/>
              <a:buFont typeface="Arial" pitchFamily="34" charset="0"/>
              <a:buChar char="•"/>
            </a:pPr>
            <a:r>
              <a:rPr lang="fr-FR" sz="1600" dirty="0" smtClean="0"/>
              <a:t>https</a:t>
            </a:r>
            <a:r>
              <a:rPr lang="fr-FR" sz="1600" dirty="0" smtClean="0"/>
              <a:t>://tomtools.cern.ch/confluence/display/SAMDOC/Web+Services+Specification</a:t>
            </a:r>
          </a:p>
          <a:p>
            <a:pPr marL="342900" indent="-342900">
              <a:buSzPct val="76000"/>
              <a:buFont typeface="Arial" pitchFamily="34" charset="0"/>
              <a:buChar char="•"/>
            </a:pPr>
            <a:endParaRPr lang="fr-FR" sz="1600" dirty="0" smtClean="0">
              <a:latin typeface="Verdana" pitchFamily="34" charset="0"/>
            </a:endParaRPr>
          </a:p>
          <a:p>
            <a:pPr>
              <a:buSzPct val="76000"/>
            </a:pPr>
            <a:endParaRPr lang="fr-FR" sz="1600" dirty="0">
              <a:latin typeface="Verdana" pitchFamily="34" charset="0"/>
            </a:endParaRPr>
          </a:p>
          <a:p>
            <a:pPr>
              <a:buSzPct val="45000"/>
              <a:buFont typeface="Calibri"/>
              <a:buAutoNum type="arabicPeriod"/>
            </a:pPr>
            <a:endParaRPr/>
          </a:p>
          <a:p>
            <a:endParaRPr/>
          </a:p>
        </p:txBody>
      </p:sp>
      <p:sp>
        <p:nvSpPr>
          <p:cNvPr id="4" name="Espace réservé du numéro de diapositive 4"/>
          <p:cNvSpPr txBox="1">
            <a:spLocks/>
          </p:cNvSpPr>
          <p:nvPr/>
        </p:nvSpPr>
        <p:spPr>
          <a:xfrm>
            <a:off x="8501090" y="6357959"/>
            <a:ext cx="642942" cy="285752"/>
          </a:xfrm>
          <a:prstGeom prst="rect">
            <a:avLst/>
          </a:prstGeom>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fld id="{685D1FCC-C3FC-4B04-B21C-A76C0A818E1F}" type="slidenum">
              <a:rPr kumimoji="0" lang="en-US" sz="18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Shape 1"/>
          <p:cNvSpPr txBox="1"/>
          <p:nvPr/>
        </p:nvSpPr>
        <p:spPr>
          <a:xfrm>
            <a:off x="2124000" y="115920"/>
            <a:ext cx="6840000" cy="864720"/>
          </a:xfrm>
          <a:prstGeom prst="rect">
            <a:avLst/>
          </a:prstGeom>
        </p:spPr>
        <p:txBody>
          <a:bodyPr lIns="90000" tIns="45000" rIns="90000" bIns="45000"/>
          <a:lstStyle/>
          <a:p>
            <a:pPr algn="ctr"/>
            <a:endParaRPr/>
          </a:p>
        </p:txBody>
      </p:sp>
      <p:sp>
        <p:nvSpPr>
          <p:cNvPr id="61" name="TextShape 2"/>
          <p:cNvSpPr txBox="1"/>
          <p:nvPr/>
        </p:nvSpPr>
        <p:spPr>
          <a:xfrm>
            <a:off x="611280" y="1412640"/>
            <a:ext cx="8075160" cy="4525560"/>
          </a:xfrm>
          <a:prstGeom prst="rect">
            <a:avLst/>
          </a:prstGeom>
        </p:spPr>
        <p:txBody>
          <a:bodyPr lIns="90000" tIns="45000" rIns="90000" bIns="45000"/>
          <a:lstStyle/>
          <a:p>
            <a:endParaRPr lang="fr-FR" dirty="0" smtClean="0">
              <a:latin typeface="Arial"/>
            </a:endParaRPr>
          </a:p>
          <a:p>
            <a:pPr lvl="0" algn="ctr"/>
            <a:r>
              <a:rPr lang="fr-FR" sz="3600" b="1" dirty="0"/>
              <a:t>Broker </a:t>
            </a:r>
            <a:r>
              <a:rPr lang="fr-FR" sz="3600" b="1" dirty="0" smtClean="0"/>
              <a:t>Messaging</a:t>
            </a:r>
          </a:p>
          <a:p>
            <a:pPr lvl="0" algn="ctr"/>
            <a:endParaRPr lang="fr-FR" sz="2800" b="1" dirty="0"/>
          </a:p>
          <a:p>
            <a:r>
              <a:rPr lang="fr-FR" sz="2400" b="1" dirty="0" err="1" smtClean="0">
                <a:latin typeface="Arial"/>
              </a:rPr>
              <a:t>Recent</a:t>
            </a:r>
            <a:r>
              <a:rPr lang="fr-FR" sz="2400" b="1" dirty="0" smtClean="0">
                <a:latin typeface="Arial"/>
              </a:rPr>
              <a:t> changes</a:t>
            </a:r>
          </a:p>
          <a:p>
            <a:endParaRPr lang="fr-FR" dirty="0" smtClean="0">
              <a:latin typeface="Arial"/>
            </a:endParaRPr>
          </a:p>
          <a:p>
            <a:pPr>
              <a:buFont typeface="Arial" pitchFamily="34" charset="0"/>
              <a:buChar char="•"/>
            </a:pPr>
            <a:r>
              <a:rPr lang="fr-FR" sz="2000" dirty="0" smtClean="0">
                <a:latin typeface="Arial"/>
              </a:rPr>
              <a:t>EGI </a:t>
            </a:r>
            <a:r>
              <a:rPr lang="fr-FR" sz="2000" dirty="0">
                <a:latin typeface="Arial"/>
              </a:rPr>
              <a:t>usage </a:t>
            </a:r>
            <a:r>
              <a:rPr lang="fr-FR" sz="2000" dirty="0" err="1">
                <a:latin typeface="Arial"/>
              </a:rPr>
              <a:t>policy</a:t>
            </a:r>
            <a:r>
              <a:rPr lang="fr-FR" sz="2000" dirty="0">
                <a:latin typeface="Arial"/>
              </a:rPr>
              <a:t> </a:t>
            </a:r>
            <a:r>
              <a:rPr lang="fr-FR" sz="2000" dirty="0" smtClean="0">
                <a:latin typeface="Arial"/>
              </a:rPr>
              <a:t>(</a:t>
            </a:r>
            <a:r>
              <a:rPr lang="fr-FR" sz="2000" dirty="0">
                <a:latin typeface="Arial"/>
              </a:rPr>
              <a:t>OMB</a:t>
            </a:r>
            <a:r>
              <a:rPr lang="fr-FR" sz="2000" dirty="0"/>
              <a:t>) </a:t>
            </a:r>
            <a:r>
              <a:rPr lang="fr-FR" sz="2000" dirty="0" smtClean="0"/>
              <a:t>: https</a:t>
            </a:r>
            <a:r>
              <a:rPr lang="fr-FR" sz="2000" dirty="0"/>
              <a:t>://wiki.egi.eu/wiki/Message_brokers</a:t>
            </a:r>
            <a:endParaRPr sz="2000"/>
          </a:p>
          <a:p>
            <a:pPr>
              <a:buFont typeface="Arial" pitchFamily="34" charset="0"/>
              <a:buChar char="•"/>
            </a:pPr>
            <a:r>
              <a:rPr lang="fr-FR" sz="2000" dirty="0" err="1">
                <a:latin typeface="Arial"/>
              </a:rPr>
              <a:t>Deployment</a:t>
            </a:r>
            <a:r>
              <a:rPr lang="fr-FR" sz="2000" dirty="0">
                <a:latin typeface="Arial"/>
              </a:rPr>
              <a:t> of </a:t>
            </a:r>
            <a:r>
              <a:rPr lang="fr-FR" sz="2000" dirty="0" err="1">
                <a:latin typeface="Arial"/>
              </a:rPr>
              <a:t>authentication</a:t>
            </a:r>
            <a:endParaRPr sz="2000"/>
          </a:p>
          <a:p>
            <a:pPr>
              <a:buFont typeface="Arial" pitchFamily="34" charset="0"/>
              <a:buChar char="•"/>
            </a:pPr>
            <a:r>
              <a:rPr lang="fr-FR" sz="2000" dirty="0" err="1">
                <a:latin typeface="Arial"/>
              </a:rPr>
              <a:t>Enforcing</a:t>
            </a:r>
            <a:r>
              <a:rPr lang="fr-FR" sz="2000" dirty="0">
                <a:latin typeface="Arial"/>
              </a:rPr>
              <a:t> the </a:t>
            </a:r>
            <a:r>
              <a:rPr lang="fr-FR" sz="2000" dirty="0" err="1">
                <a:latin typeface="Arial"/>
              </a:rPr>
              <a:t>ACLs</a:t>
            </a:r>
            <a:r>
              <a:rPr lang="fr-FR" sz="2000" dirty="0">
                <a:latin typeface="Arial"/>
              </a:rPr>
              <a:t> to the </a:t>
            </a:r>
            <a:r>
              <a:rPr lang="fr-FR" sz="2000" dirty="0" err="1" smtClean="0">
                <a:latin typeface="Arial"/>
              </a:rPr>
              <a:t>topics</a:t>
            </a:r>
            <a:endParaRPr lang="fr-FR" sz="2000" dirty="0" smtClean="0">
              <a:latin typeface="Arial"/>
            </a:endParaRPr>
          </a:p>
          <a:p>
            <a:pPr>
              <a:buFont typeface="Arial" pitchFamily="34" charset="0"/>
              <a:buChar char="•"/>
            </a:pPr>
            <a:r>
              <a:rPr lang="fr-FR" sz="2000" dirty="0" smtClean="0">
                <a:latin typeface="Arial"/>
              </a:rPr>
              <a:t>Use of queues</a:t>
            </a:r>
            <a:endParaRPr sz="2000"/>
          </a:p>
        </p:txBody>
      </p:sp>
      <p:sp>
        <p:nvSpPr>
          <p:cNvPr id="4" name="Rectangle 3"/>
          <p:cNvSpPr/>
          <p:nvPr/>
        </p:nvSpPr>
        <p:spPr>
          <a:xfrm>
            <a:off x="2500298" y="1714488"/>
            <a:ext cx="4286280" cy="64294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p:cNvSpPr txBox="1">
            <a:spLocks/>
          </p:cNvSpPr>
          <p:nvPr/>
        </p:nvSpPr>
        <p:spPr>
          <a:xfrm>
            <a:off x="8501090" y="6357959"/>
            <a:ext cx="642942" cy="285752"/>
          </a:xfrm>
          <a:prstGeom prst="rect">
            <a:avLst/>
          </a:prstGeom>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fld id="{685D1FCC-C3FC-4B04-B21C-A76C0A818E1F}" type="slidenum">
              <a:rPr kumimoji="0" lang="en-US" sz="18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06" y="1857365"/>
            <a:ext cx="8858312" cy="3970318"/>
          </a:xfrm>
          <a:prstGeom prst="rect">
            <a:avLst/>
          </a:prstGeom>
        </p:spPr>
        <p:txBody>
          <a:bodyPr wrap="square">
            <a:spAutoFit/>
          </a:bodyPr>
          <a:lstStyle/>
          <a:p>
            <a:endParaRPr lang="fr-FR" dirty="0" smtClean="0"/>
          </a:p>
          <a:p>
            <a:endParaRPr lang="en-US" dirty="0" smtClean="0"/>
          </a:p>
          <a:p>
            <a:pPr>
              <a:buFont typeface="Arial" pitchFamily="34" charset="0"/>
              <a:buChar char="•"/>
            </a:pPr>
            <a:r>
              <a:rPr lang="en-US" dirty="0" smtClean="0">
                <a:latin typeface="+mj-lt"/>
              </a:rPr>
              <a:t> ACE is </a:t>
            </a:r>
            <a:r>
              <a:rPr lang="en-US" b="1" dirty="0" smtClean="0">
                <a:latin typeface="+mj-lt"/>
              </a:rPr>
              <a:t>released</a:t>
            </a:r>
            <a:r>
              <a:rPr lang="en-US" dirty="0" smtClean="0">
                <a:latin typeface="+mj-lt"/>
              </a:rPr>
              <a:t> by the SAM team and made available in the central grid-monitoring service (WLCG product used in EGI and OSG)</a:t>
            </a:r>
          </a:p>
          <a:p>
            <a:pPr>
              <a:buFont typeface="Arial" pitchFamily="34" charset="0"/>
              <a:buChar char="•"/>
            </a:pPr>
            <a:endParaRPr lang="en-US" dirty="0" smtClean="0">
              <a:latin typeface="+mj-lt"/>
            </a:endParaRPr>
          </a:p>
          <a:p>
            <a:r>
              <a:rPr lang="en-GB" dirty="0" smtClean="0">
                <a:latin typeface="+mj-lt"/>
                <a:ea typeface="ＭＳ Ｐゴシック" charset="0"/>
              </a:rPr>
              <a:t>ACE main task is to compute availability and reliability statistics for grid services and sites:</a:t>
            </a:r>
          </a:p>
          <a:p>
            <a:endParaRPr lang="en-GB" b="1" dirty="0" smtClean="0">
              <a:latin typeface="+mj-lt"/>
            </a:endParaRPr>
          </a:p>
          <a:p>
            <a:pPr lvl="1">
              <a:buFont typeface="Arial" pitchFamily="34" charset="0"/>
              <a:buChar char="•"/>
            </a:pPr>
            <a:r>
              <a:rPr lang="en-GB" b="1" dirty="0" smtClean="0">
                <a:latin typeface="+mj-lt"/>
              </a:rPr>
              <a:t>Status</a:t>
            </a:r>
            <a:r>
              <a:rPr lang="en-GB" dirty="0" smtClean="0">
                <a:latin typeface="+mj-lt"/>
              </a:rPr>
              <a:t> is the status of service instances, overall service flavours, and sites at a given point in time</a:t>
            </a:r>
          </a:p>
          <a:p>
            <a:pPr lvl="1">
              <a:buFont typeface="Arial" pitchFamily="34" charset="0"/>
              <a:buChar char="•"/>
            </a:pPr>
            <a:r>
              <a:rPr lang="en-GB" b="1" dirty="0" smtClean="0">
                <a:latin typeface="+mj-lt"/>
              </a:rPr>
              <a:t>Availability</a:t>
            </a:r>
            <a:r>
              <a:rPr lang="en-GB" dirty="0" smtClean="0">
                <a:latin typeface="+mj-lt"/>
              </a:rPr>
              <a:t> is the fraction of time a service was up during the period the service was known</a:t>
            </a:r>
          </a:p>
          <a:p>
            <a:pPr lvl="1">
              <a:buFont typeface="Arial" pitchFamily="34" charset="0"/>
              <a:buChar char="•"/>
            </a:pPr>
            <a:r>
              <a:rPr lang="en-GB" b="1" dirty="0" smtClean="0">
                <a:latin typeface="+mj-lt"/>
                <a:ea typeface="ＭＳ Ｐゴシック" charset="0"/>
              </a:rPr>
              <a:t>Reliability</a:t>
            </a:r>
            <a:r>
              <a:rPr lang="en-GB" dirty="0" smtClean="0">
                <a:latin typeface="+mj-lt"/>
                <a:ea typeface="ＭＳ Ｐゴシック" charset="0"/>
              </a:rPr>
              <a:t> is the fraction of time a service was up during the period the service was scheduled to be up</a:t>
            </a:r>
            <a:r>
              <a:rPr lang="fr-FR" dirty="0" smtClean="0">
                <a:latin typeface="+mj-lt"/>
              </a:rPr>
              <a:t> </a:t>
            </a:r>
            <a:endParaRPr lang="fr-FR" dirty="0">
              <a:latin typeface="+mj-lt"/>
            </a:endParaRPr>
          </a:p>
        </p:txBody>
      </p:sp>
      <p:sp>
        <p:nvSpPr>
          <p:cNvPr id="3" name="Rectangle 2"/>
          <p:cNvSpPr/>
          <p:nvPr/>
        </p:nvSpPr>
        <p:spPr>
          <a:xfrm>
            <a:off x="500034" y="1428736"/>
            <a:ext cx="8657050" cy="646331"/>
          </a:xfrm>
          <a:prstGeom prst="rect">
            <a:avLst/>
          </a:prstGeom>
        </p:spPr>
        <p:txBody>
          <a:bodyPr wrap="none">
            <a:spAutoFit/>
          </a:bodyPr>
          <a:lstStyle/>
          <a:p>
            <a:r>
              <a:rPr lang="fr-FR" sz="3600" b="1" dirty="0" smtClean="0"/>
              <a:t>ACE (</a:t>
            </a:r>
            <a:r>
              <a:rPr lang="fr-FR" sz="3600" b="1" dirty="0" err="1" smtClean="0"/>
              <a:t>Availability</a:t>
            </a:r>
            <a:r>
              <a:rPr lang="fr-FR" sz="3600" b="1" dirty="0" smtClean="0"/>
              <a:t> Computation </a:t>
            </a:r>
            <a:r>
              <a:rPr lang="fr-FR" sz="3600" b="1" dirty="0" err="1" smtClean="0"/>
              <a:t>Engine</a:t>
            </a:r>
            <a:r>
              <a:rPr lang="fr-FR" sz="3600" b="1" dirty="0" smtClean="0"/>
              <a:t>)</a:t>
            </a:r>
          </a:p>
        </p:txBody>
      </p:sp>
      <p:sp>
        <p:nvSpPr>
          <p:cNvPr id="4" name="Rectangle 3"/>
          <p:cNvSpPr/>
          <p:nvPr/>
        </p:nvSpPr>
        <p:spPr>
          <a:xfrm>
            <a:off x="428596" y="1500174"/>
            <a:ext cx="8572560" cy="57150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p:cNvSpPr txBox="1">
            <a:spLocks/>
          </p:cNvSpPr>
          <p:nvPr/>
        </p:nvSpPr>
        <p:spPr>
          <a:xfrm>
            <a:off x="8501090" y="6357959"/>
            <a:ext cx="642942" cy="285752"/>
          </a:xfrm>
          <a:prstGeom prst="rect">
            <a:avLst/>
          </a:prstGeom>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fld id="{685D1FCC-C3FC-4B04-B21C-A76C0A818E1F}" type="slidenum">
              <a:rPr kumimoji="0" lang="en-US" sz="18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306" y="115920"/>
            <a:ext cx="5320694" cy="864720"/>
          </a:xfrm>
        </p:spPr>
        <p:txBody>
          <a:bodyPr/>
          <a:lstStyle/>
          <a:p>
            <a:r>
              <a:rPr lang="en-US" sz="3600" dirty="0" smtClean="0">
                <a:solidFill>
                  <a:schemeClr val="bg1"/>
                </a:solidFill>
              </a:rPr>
              <a:t>Overview</a:t>
            </a:r>
            <a:endParaRPr lang="en-US" sz="3600"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182566865"/>
              </p:ext>
            </p:extLst>
          </p:nvPr>
        </p:nvGraphicFramePr>
        <p:xfrm>
          <a:off x="685800" y="1219200"/>
          <a:ext cx="7848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p:cNvSpPr txBox="1">
            <a:spLocks/>
          </p:cNvSpPr>
          <p:nvPr/>
        </p:nvSpPr>
        <p:spPr>
          <a:xfrm>
            <a:off x="8501090" y="6357959"/>
            <a:ext cx="642942" cy="285752"/>
          </a:xfrm>
          <a:prstGeom prst="rect">
            <a:avLst/>
          </a:prstGeom>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fld id="{685D1FCC-C3FC-4B04-B21C-A76C0A818E1F}" type="slidenum">
              <a:rPr kumimoji="0" lang="en-US" sz="18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extLst>
      <p:ext uri="{BB962C8B-B14F-4D97-AF65-F5344CB8AC3E}">
        <p14:creationId xmlns="" xmlns:p14="http://schemas.microsoft.com/office/powerpoint/2010/main" val="2480064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763000" cy="5334000"/>
          </a:xfrm>
        </p:spPr>
        <p:txBody>
          <a:bodyPr/>
          <a:lstStyle/>
          <a:p>
            <a:pPr marL="342900" lvl="1" indent="-342900">
              <a:buFontTx/>
              <a:buChar char="•"/>
            </a:pPr>
            <a:r>
              <a:rPr lang="en-GB" sz="2800" dirty="0" smtClean="0">
                <a:latin typeface="Arial" charset="0"/>
              </a:rPr>
              <a:t>ACE </a:t>
            </a:r>
            <a:r>
              <a:rPr lang="en-GB" sz="2800" b="1" dirty="0" smtClean="0">
                <a:latin typeface="Arial" charset="0"/>
              </a:rPr>
              <a:t>Profiles</a:t>
            </a:r>
            <a:r>
              <a:rPr lang="en-GB" sz="2800" dirty="0" smtClean="0">
                <a:latin typeface="Arial" charset="0"/>
              </a:rPr>
              <a:t> </a:t>
            </a:r>
            <a:r>
              <a:rPr lang="en-GB" sz="2800" dirty="0">
                <a:latin typeface="Arial" charset="0"/>
              </a:rPr>
              <a:t>are a collection of metrics/services defined for </a:t>
            </a:r>
            <a:r>
              <a:rPr lang="en-GB" sz="2800" dirty="0" smtClean="0">
                <a:latin typeface="Arial" charset="0"/>
              </a:rPr>
              <a:t>VOs (</a:t>
            </a:r>
            <a:r>
              <a:rPr lang="en-GB" sz="2800" dirty="0">
                <a:latin typeface="Arial" charset="0"/>
              </a:rPr>
              <a:t>multiple </a:t>
            </a:r>
            <a:r>
              <a:rPr lang="en-GB" sz="2800" dirty="0" smtClean="0">
                <a:latin typeface="Arial" charset="0"/>
              </a:rPr>
              <a:t>profiles per VO). </a:t>
            </a:r>
            <a:r>
              <a:rPr lang="en-GB" sz="2800" dirty="0">
                <a:latin typeface="Arial" charset="0"/>
              </a:rPr>
              <a:t>Each profile defines its computation </a:t>
            </a:r>
            <a:r>
              <a:rPr lang="en-GB" sz="2800" b="1" dirty="0">
                <a:latin typeface="Arial" charset="0"/>
              </a:rPr>
              <a:t>algorithm</a:t>
            </a:r>
            <a:r>
              <a:rPr lang="en-GB" sz="2800" dirty="0" smtClean="0">
                <a:latin typeface="Arial" charset="0"/>
              </a:rPr>
              <a:t>.</a:t>
            </a:r>
            <a:endParaRPr lang="en-US" sz="2800" dirty="0"/>
          </a:p>
        </p:txBody>
      </p:sp>
      <p:sp>
        <p:nvSpPr>
          <p:cNvPr id="5" name="Rounded Rectangle 4"/>
          <p:cNvSpPr/>
          <p:nvPr/>
        </p:nvSpPr>
        <p:spPr>
          <a:xfrm>
            <a:off x="533400" y="2819400"/>
            <a:ext cx="6324600" cy="34259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ular Callout 29"/>
          <p:cNvSpPr/>
          <p:nvPr/>
        </p:nvSpPr>
        <p:spPr>
          <a:xfrm>
            <a:off x="7696200" y="5638800"/>
            <a:ext cx="1143000" cy="432000"/>
          </a:xfrm>
          <a:prstGeom prst="wedgeRectCallout">
            <a:avLst>
              <a:gd name="adj1" fmla="val -160483"/>
              <a:gd name="adj2" fmla="val -1000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l-PL" dirty="0" smtClean="0"/>
              <a:t>Metric</a:t>
            </a:r>
            <a:endParaRPr lang="en-US" dirty="0"/>
          </a:p>
        </p:txBody>
      </p:sp>
      <p:sp>
        <p:nvSpPr>
          <p:cNvPr id="46" name="Rectangular Callout 45"/>
          <p:cNvSpPr/>
          <p:nvPr/>
        </p:nvSpPr>
        <p:spPr>
          <a:xfrm>
            <a:off x="7696200" y="4038600"/>
            <a:ext cx="1143000" cy="432000"/>
          </a:xfrm>
          <a:prstGeom prst="wedgeRectCallout">
            <a:avLst>
              <a:gd name="adj1" fmla="val -119316"/>
              <a:gd name="adj2" fmla="val 70296"/>
            </a:avLst>
          </a:prstGeom>
        </p:spPr>
        <p:style>
          <a:lnRef idx="2">
            <a:schemeClr val="dk1"/>
          </a:lnRef>
          <a:fillRef idx="1">
            <a:schemeClr val="lt1"/>
          </a:fillRef>
          <a:effectRef idx="0">
            <a:schemeClr val="dk1"/>
          </a:effectRef>
          <a:fontRef idx="minor">
            <a:schemeClr val="dk1"/>
          </a:fontRef>
        </p:style>
        <p:txBody>
          <a:bodyPr rtlCol="0" anchor="ctr"/>
          <a:lstStyle/>
          <a:p>
            <a:pPr algn="ctr"/>
            <a:r>
              <a:rPr lang="pl-PL" dirty="0" smtClean="0"/>
              <a:t>Profile 1</a:t>
            </a:r>
            <a:endParaRPr lang="en-US" dirty="0"/>
          </a:p>
        </p:txBody>
      </p:sp>
      <p:sp>
        <p:nvSpPr>
          <p:cNvPr id="47" name="Rectangular Callout 46"/>
          <p:cNvSpPr/>
          <p:nvPr/>
        </p:nvSpPr>
        <p:spPr>
          <a:xfrm>
            <a:off x="7696200" y="4724400"/>
            <a:ext cx="1143000" cy="432000"/>
          </a:xfrm>
          <a:prstGeom prst="wedgeRectCallout">
            <a:avLst>
              <a:gd name="adj1" fmla="val -139527"/>
              <a:gd name="adj2" fmla="val 48971"/>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pl-PL" dirty="0" smtClean="0"/>
              <a:t>Profile 2</a:t>
            </a:r>
            <a:endParaRPr lang="en-US" dirty="0"/>
          </a:p>
        </p:txBody>
      </p:sp>
      <p:grpSp>
        <p:nvGrpSpPr>
          <p:cNvPr id="2" name="Group 67"/>
          <p:cNvGrpSpPr/>
          <p:nvPr/>
        </p:nvGrpSpPr>
        <p:grpSpPr>
          <a:xfrm>
            <a:off x="4844308" y="2971800"/>
            <a:ext cx="1567708" cy="3121152"/>
            <a:chOff x="5121646" y="3124200"/>
            <a:chExt cx="1567708" cy="3121152"/>
          </a:xfrm>
        </p:grpSpPr>
        <p:sp>
          <p:nvSpPr>
            <p:cNvPr id="22" name="Oval 21"/>
            <p:cNvSpPr/>
            <p:nvPr/>
          </p:nvSpPr>
          <p:spPr>
            <a:xfrm>
              <a:off x="5121646" y="5651998"/>
              <a:ext cx="593354" cy="59335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l-PL" dirty="0" smtClean="0"/>
                <a:t>t</a:t>
              </a:r>
              <a:r>
                <a:rPr lang="pl-PL" baseline="-25000" dirty="0" smtClean="0"/>
                <a:t>1’’</a:t>
              </a:r>
              <a:endParaRPr lang="en-US" baseline="-25000" dirty="0"/>
            </a:p>
          </p:txBody>
        </p:sp>
        <p:sp>
          <p:nvSpPr>
            <p:cNvPr id="23" name="Oval 22"/>
            <p:cNvSpPr/>
            <p:nvPr/>
          </p:nvSpPr>
          <p:spPr>
            <a:xfrm>
              <a:off x="6096000" y="5651998"/>
              <a:ext cx="593354" cy="59335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l-PL" dirty="0" smtClean="0"/>
                <a:t>t</a:t>
              </a:r>
              <a:r>
                <a:rPr lang="pl-PL" baseline="-25000" dirty="0" smtClean="0"/>
                <a:t>n’’</a:t>
              </a:r>
              <a:endParaRPr lang="en-US" baseline="-25000" dirty="0"/>
            </a:p>
          </p:txBody>
        </p:sp>
        <p:sp>
          <p:nvSpPr>
            <p:cNvPr id="24" name="Oval 23"/>
            <p:cNvSpPr/>
            <p:nvPr/>
          </p:nvSpPr>
          <p:spPr>
            <a:xfrm>
              <a:off x="5471160" y="4248150"/>
              <a:ext cx="857250" cy="85725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l-PL" sz="1000" dirty="0" smtClean="0"/>
                <a:t>sBDII</a:t>
              </a:r>
              <a:endParaRPr lang="en-US" sz="1000" dirty="0"/>
            </a:p>
          </p:txBody>
        </p:sp>
        <p:cxnSp>
          <p:nvCxnSpPr>
            <p:cNvPr id="25" name="Straight Arrow Connector 24"/>
            <p:cNvCxnSpPr>
              <a:stCxn id="22" idx="0"/>
              <a:endCxn id="24" idx="3"/>
            </p:cNvCxnSpPr>
            <p:nvPr/>
          </p:nvCxnSpPr>
          <p:spPr>
            <a:xfrm flipV="1">
              <a:off x="5418323" y="4979859"/>
              <a:ext cx="178378" cy="6721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3" idx="0"/>
              <a:endCxn id="24" idx="5"/>
            </p:cNvCxnSpPr>
            <p:nvPr/>
          </p:nvCxnSpPr>
          <p:spPr>
            <a:xfrm flipH="1" flipV="1">
              <a:off x="6202869" y="4979859"/>
              <a:ext cx="189808" cy="6721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5181600" y="3124200"/>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s</a:t>
              </a:r>
              <a:r>
                <a:rPr lang="pl-PL" baseline="-25000" dirty="0" smtClean="0"/>
                <a:t>1</a:t>
              </a:r>
              <a:endParaRPr lang="en-US" baseline="-25000" dirty="0"/>
            </a:p>
          </p:txBody>
        </p:sp>
        <p:sp>
          <p:nvSpPr>
            <p:cNvPr id="32" name="Oval 31"/>
            <p:cNvSpPr/>
            <p:nvPr/>
          </p:nvSpPr>
          <p:spPr>
            <a:xfrm>
              <a:off x="6096000" y="3124200"/>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s</a:t>
              </a:r>
              <a:r>
                <a:rPr lang="pl-PL" baseline="-25000" dirty="0" smtClean="0"/>
                <a:t>n</a:t>
              </a:r>
              <a:endParaRPr lang="en-US" baseline="-25000" dirty="0"/>
            </a:p>
          </p:txBody>
        </p:sp>
        <p:cxnSp>
          <p:nvCxnSpPr>
            <p:cNvPr id="50" name="Straight Arrow Connector 49"/>
            <p:cNvCxnSpPr>
              <a:stCxn id="24" idx="7"/>
              <a:endCxn id="32" idx="4"/>
            </p:cNvCxnSpPr>
            <p:nvPr/>
          </p:nvCxnSpPr>
          <p:spPr>
            <a:xfrm flipV="1">
              <a:off x="6202869" y="3672840"/>
              <a:ext cx="167451" cy="700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4" idx="1"/>
              <a:endCxn id="31" idx="4"/>
            </p:cNvCxnSpPr>
            <p:nvPr/>
          </p:nvCxnSpPr>
          <p:spPr>
            <a:xfrm flipH="1" flipV="1">
              <a:off x="5455920" y="3672840"/>
              <a:ext cx="140781" cy="700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4" name="Rounded Rectangle 53"/>
          <p:cNvSpPr/>
          <p:nvPr/>
        </p:nvSpPr>
        <p:spPr>
          <a:xfrm>
            <a:off x="3581400" y="2590800"/>
            <a:ext cx="3048000" cy="3806952"/>
          </a:xfrm>
          <a:prstGeom prst="roundRect">
            <a:avLst/>
          </a:prstGeom>
          <a:ln w="25400">
            <a:solidFill>
              <a:srgbClr val="FF0000"/>
            </a:soli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Rectangular Callout 54"/>
          <p:cNvSpPr/>
          <p:nvPr/>
        </p:nvSpPr>
        <p:spPr>
          <a:xfrm>
            <a:off x="7696200" y="3301800"/>
            <a:ext cx="1143000" cy="432000"/>
          </a:xfrm>
          <a:prstGeom prst="wedgeRectCallout">
            <a:avLst>
              <a:gd name="adj1" fmla="val -193236"/>
              <a:gd name="adj2" fmla="val 19094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l-PL" dirty="0" smtClean="0"/>
              <a:t>Flavour</a:t>
            </a:r>
            <a:endParaRPr lang="en-US" dirty="0"/>
          </a:p>
        </p:txBody>
      </p:sp>
      <p:sp>
        <p:nvSpPr>
          <p:cNvPr id="56" name="Rectangular Callout 55"/>
          <p:cNvSpPr/>
          <p:nvPr/>
        </p:nvSpPr>
        <p:spPr>
          <a:xfrm>
            <a:off x="7696200" y="2692200"/>
            <a:ext cx="1143000" cy="432000"/>
          </a:xfrm>
          <a:prstGeom prst="wedgeRectCallout">
            <a:avLst>
              <a:gd name="adj1" fmla="val -162389"/>
              <a:gd name="adj2" fmla="val 658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Service</a:t>
            </a:r>
            <a:endParaRPr lang="en-US" dirty="0"/>
          </a:p>
        </p:txBody>
      </p:sp>
      <p:grpSp>
        <p:nvGrpSpPr>
          <p:cNvPr id="6" name="Group 68"/>
          <p:cNvGrpSpPr/>
          <p:nvPr/>
        </p:nvGrpSpPr>
        <p:grpSpPr>
          <a:xfrm>
            <a:off x="2895600" y="2971800"/>
            <a:ext cx="1567708" cy="3121152"/>
            <a:chOff x="5121646" y="3124200"/>
            <a:chExt cx="1567708" cy="3121152"/>
          </a:xfrm>
        </p:grpSpPr>
        <p:sp>
          <p:nvSpPr>
            <p:cNvPr id="70" name="Oval 69"/>
            <p:cNvSpPr/>
            <p:nvPr/>
          </p:nvSpPr>
          <p:spPr>
            <a:xfrm>
              <a:off x="5121646" y="5651998"/>
              <a:ext cx="593354" cy="59335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l-PL" dirty="0" smtClean="0"/>
                <a:t>t</a:t>
              </a:r>
              <a:r>
                <a:rPr lang="pl-PL" baseline="-25000" dirty="0" smtClean="0"/>
                <a:t>1’</a:t>
              </a:r>
              <a:endParaRPr lang="en-US" baseline="-25000" dirty="0"/>
            </a:p>
          </p:txBody>
        </p:sp>
        <p:sp>
          <p:nvSpPr>
            <p:cNvPr id="71" name="Oval 70"/>
            <p:cNvSpPr/>
            <p:nvPr/>
          </p:nvSpPr>
          <p:spPr>
            <a:xfrm>
              <a:off x="6096000" y="5651998"/>
              <a:ext cx="593354" cy="59335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l-PL" dirty="0" err="1" smtClean="0"/>
                <a:t>t</a:t>
              </a:r>
              <a:r>
                <a:rPr lang="pl-PL" baseline="-25000" dirty="0" err="1" smtClean="0"/>
                <a:t>n</a:t>
              </a:r>
              <a:r>
                <a:rPr lang="pl-PL" baseline="-25000" dirty="0" smtClean="0"/>
                <a:t>’</a:t>
              </a:r>
              <a:endParaRPr lang="en-US" baseline="-25000" dirty="0"/>
            </a:p>
          </p:txBody>
        </p:sp>
        <p:sp>
          <p:nvSpPr>
            <p:cNvPr id="72" name="Oval 71"/>
            <p:cNvSpPr/>
            <p:nvPr/>
          </p:nvSpPr>
          <p:spPr>
            <a:xfrm>
              <a:off x="5471160" y="4248150"/>
              <a:ext cx="857250" cy="85725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l-PL" sz="1000" dirty="0" smtClean="0"/>
                <a:t>SRMv2</a:t>
              </a:r>
              <a:endParaRPr lang="en-US" sz="1000" dirty="0"/>
            </a:p>
          </p:txBody>
        </p:sp>
        <p:cxnSp>
          <p:nvCxnSpPr>
            <p:cNvPr id="73" name="Straight Arrow Connector 72"/>
            <p:cNvCxnSpPr>
              <a:stCxn id="70" idx="0"/>
              <a:endCxn id="72" idx="3"/>
            </p:cNvCxnSpPr>
            <p:nvPr/>
          </p:nvCxnSpPr>
          <p:spPr>
            <a:xfrm flipV="1">
              <a:off x="5418323" y="4979859"/>
              <a:ext cx="178378" cy="6721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71" idx="0"/>
              <a:endCxn id="72" idx="5"/>
            </p:cNvCxnSpPr>
            <p:nvPr/>
          </p:nvCxnSpPr>
          <p:spPr>
            <a:xfrm flipH="1" flipV="1">
              <a:off x="6202869" y="4979859"/>
              <a:ext cx="189808" cy="6721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5181600" y="3124200"/>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s</a:t>
              </a:r>
              <a:r>
                <a:rPr lang="pl-PL" baseline="-25000" dirty="0" smtClean="0"/>
                <a:t>1</a:t>
              </a:r>
              <a:endParaRPr lang="en-US" baseline="-25000" dirty="0"/>
            </a:p>
          </p:txBody>
        </p:sp>
        <p:sp>
          <p:nvSpPr>
            <p:cNvPr id="76" name="Oval 75"/>
            <p:cNvSpPr/>
            <p:nvPr/>
          </p:nvSpPr>
          <p:spPr>
            <a:xfrm>
              <a:off x="6096000" y="3124200"/>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s</a:t>
              </a:r>
              <a:r>
                <a:rPr lang="pl-PL" baseline="-25000" dirty="0" smtClean="0"/>
                <a:t>n</a:t>
              </a:r>
              <a:endParaRPr lang="en-US" baseline="-25000" dirty="0"/>
            </a:p>
          </p:txBody>
        </p:sp>
        <p:cxnSp>
          <p:nvCxnSpPr>
            <p:cNvPr id="77" name="Straight Arrow Connector 76"/>
            <p:cNvCxnSpPr>
              <a:stCxn id="72" idx="7"/>
              <a:endCxn id="76" idx="4"/>
            </p:cNvCxnSpPr>
            <p:nvPr/>
          </p:nvCxnSpPr>
          <p:spPr>
            <a:xfrm flipV="1">
              <a:off x="6202869" y="3672840"/>
              <a:ext cx="167451" cy="700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2" idx="1"/>
              <a:endCxn id="75" idx="4"/>
            </p:cNvCxnSpPr>
            <p:nvPr/>
          </p:nvCxnSpPr>
          <p:spPr>
            <a:xfrm flipH="1" flipV="1">
              <a:off x="5455920" y="3672840"/>
              <a:ext cx="140781" cy="700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8"/>
          <p:cNvGrpSpPr/>
          <p:nvPr/>
        </p:nvGrpSpPr>
        <p:grpSpPr>
          <a:xfrm>
            <a:off x="838200" y="2971800"/>
            <a:ext cx="1567708" cy="3121152"/>
            <a:chOff x="5121646" y="3124200"/>
            <a:chExt cx="1567708" cy="3121152"/>
          </a:xfrm>
        </p:grpSpPr>
        <p:sp>
          <p:nvSpPr>
            <p:cNvPr id="80" name="Oval 79"/>
            <p:cNvSpPr/>
            <p:nvPr/>
          </p:nvSpPr>
          <p:spPr>
            <a:xfrm>
              <a:off x="5121646" y="5651998"/>
              <a:ext cx="593354" cy="59335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l-PL" dirty="0" smtClean="0"/>
                <a:t>t</a:t>
              </a:r>
              <a:r>
                <a:rPr lang="pl-PL" baseline="-25000" dirty="0" smtClean="0"/>
                <a:t>1</a:t>
              </a:r>
              <a:endParaRPr lang="en-US" baseline="-25000" dirty="0"/>
            </a:p>
          </p:txBody>
        </p:sp>
        <p:sp>
          <p:nvSpPr>
            <p:cNvPr id="81" name="Oval 80"/>
            <p:cNvSpPr/>
            <p:nvPr/>
          </p:nvSpPr>
          <p:spPr>
            <a:xfrm>
              <a:off x="6096000" y="5651998"/>
              <a:ext cx="593354" cy="59335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pl-PL" dirty="0" smtClean="0"/>
                <a:t>t</a:t>
              </a:r>
              <a:r>
                <a:rPr lang="pl-PL" baseline="-25000" dirty="0" smtClean="0"/>
                <a:t>n’’</a:t>
              </a:r>
              <a:endParaRPr lang="en-US" baseline="-25000" dirty="0"/>
            </a:p>
          </p:txBody>
        </p:sp>
        <p:sp>
          <p:nvSpPr>
            <p:cNvPr id="82" name="Oval 81"/>
            <p:cNvSpPr/>
            <p:nvPr/>
          </p:nvSpPr>
          <p:spPr>
            <a:xfrm>
              <a:off x="5471160" y="4248150"/>
              <a:ext cx="857250" cy="85725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pl-PL" sz="1000" dirty="0" smtClean="0"/>
                <a:t>CREAM-CE</a:t>
              </a:r>
              <a:endParaRPr lang="en-US" sz="1000" dirty="0"/>
            </a:p>
          </p:txBody>
        </p:sp>
        <p:cxnSp>
          <p:nvCxnSpPr>
            <p:cNvPr id="83" name="Straight Arrow Connector 82"/>
            <p:cNvCxnSpPr>
              <a:stCxn id="80" idx="0"/>
              <a:endCxn id="82" idx="3"/>
            </p:cNvCxnSpPr>
            <p:nvPr/>
          </p:nvCxnSpPr>
          <p:spPr>
            <a:xfrm flipV="1">
              <a:off x="5418323" y="4979859"/>
              <a:ext cx="178378" cy="6721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81" idx="0"/>
              <a:endCxn id="82" idx="5"/>
            </p:cNvCxnSpPr>
            <p:nvPr/>
          </p:nvCxnSpPr>
          <p:spPr>
            <a:xfrm flipH="1" flipV="1">
              <a:off x="6202869" y="4979859"/>
              <a:ext cx="189808" cy="67213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5181600" y="3124200"/>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s</a:t>
              </a:r>
              <a:r>
                <a:rPr lang="pl-PL" baseline="-25000" dirty="0" smtClean="0"/>
                <a:t>1</a:t>
              </a:r>
              <a:endParaRPr lang="en-US" baseline="-25000" dirty="0"/>
            </a:p>
          </p:txBody>
        </p:sp>
        <p:sp>
          <p:nvSpPr>
            <p:cNvPr id="86" name="Oval 85"/>
            <p:cNvSpPr/>
            <p:nvPr/>
          </p:nvSpPr>
          <p:spPr>
            <a:xfrm>
              <a:off x="6096000" y="3124200"/>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s</a:t>
              </a:r>
              <a:r>
                <a:rPr lang="pl-PL" baseline="-25000" dirty="0" smtClean="0"/>
                <a:t>n</a:t>
              </a:r>
              <a:endParaRPr lang="en-US" baseline="-25000" dirty="0"/>
            </a:p>
          </p:txBody>
        </p:sp>
        <p:cxnSp>
          <p:nvCxnSpPr>
            <p:cNvPr id="87" name="Straight Arrow Connector 86"/>
            <p:cNvCxnSpPr>
              <a:stCxn id="82" idx="7"/>
              <a:endCxn id="86" idx="4"/>
            </p:cNvCxnSpPr>
            <p:nvPr/>
          </p:nvCxnSpPr>
          <p:spPr>
            <a:xfrm flipV="1">
              <a:off x="6202869" y="3672840"/>
              <a:ext cx="167451" cy="700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82" idx="1"/>
              <a:endCxn id="85" idx="4"/>
            </p:cNvCxnSpPr>
            <p:nvPr/>
          </p:nvCxnSpPr>
          <p:spPr>
            <a:xfrm flipH="1" flipV="1">
              <a:off x="5455920" y="3672840"/>
              <a:ext cx="140781" cy="700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9" name="Title 1"/>
          <p:cNvSpPr>
            <a:spLocks noGrp="1"/>
          </p:cNvSpPr>
          <p:nvPr>
            <p:ph type="title"/>
          </p:nvPr>
        </p:nvSpPr>
        <p:spPr>
          <a:xfrm>
            <a:off x="3571868" y="0"/>
            <a:ext cx="3286132" cy="838200"/>
          </a:xfrm>
        </p:spPr>
        <p:txBody>
          <a:bodyPr/>
          <a:lstStyle/>
          <a:p>
            <a:r>
              <a:rPr lang="en-GB" sz="3200" dirty="0" smtClean="0">
                <a:solidFill>
                  <a:schemeClr val="bg1"/>
                </a:solidFill>
                <a:latin typeface="Arial" charset="0"/>
                <a:ea typeface="ＭＳ Ｐゴシック" charset="0"/>
                <a:cs typeface="ＭＳ Ｐゴシック" charset="0"/>
              </a:rPr>
              <a:t>Overview</a:t>
            </a:r>
            <a:r>
              <a:rPr lang="en-GB" sz="3200" dirty="0">
                <a:solidFill>
                  <a:schemeClr val="bg1"/>
                </a:solidFill>
                <a:latin typeface="Arial" charset="0"/>
                <a:ea typeface="ＭＳ Ｐゴシック" charset="0"/>
                <a:cs typeface="ＭＳ Ｐゴシック" charset="0"/>
              </a:rPr>
              <a:t>	</a:t>
            </a:r>
          </a:p>
        </p:txBody>
      </p:sp>
      <p:sp>
        <p:nvSpPr>
          <p:cNvPr id="42" name="Espace réservé du numéro de diapositive 4"/>
          <p:cNvSpPr txBox="1">
            <a:spLocks/>
          </p:cNvSpPr>
          <p:nvPr/>
        </p:nvSpPr>
        <p:spPr>
          <a:xfrm>
            <a:off x="8501090" y="6357959"/>
            <a:ext cx="642942" cy="285752"/>
          </a:xfrm>
          <a:prstGeom prst="rect">
            <a:avLst/>
          </a:prstGeom>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fld id="{685D1FCC-C3FC-4B04-B21C-A76C0A818E1F}" type="slidenum">
              <a:rPr kumimoji="0" lang="en-US" sz="18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extLst>
      <p:ext uri="{BB962C8B-B14F-4D97-AF65-F5344CB8AC3E}">
        <p14:creationId xmlns="" xmlns:p14="http://schemas.microsoft.com/office/powerpoint/2010/main" val="278406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linds(horizontal)">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blinds(horizontal)">
                                      <p:cBhvr>
                                        <p:cTn id="20" dur="500"/>
                                        <p:tgtEl>
                                          <p:spTgt spid="5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blinds(horizontal)">
                                      <p:cBhvr>
                                        <p:cTn id="2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animBg="1"/>
      <p:bldP spid="46" grpId="0" animBg="1"/>
      <p:bldP spid="47" grpId="0" animBg="1"/>
      <p:bldP spid="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306" y="115920"/>
            <a:ext cx="5320694" cy="864720"/>
          </a:xfrm>
        </p:spPr>
        <p:txBody>
          <a:bodyPr/>
          <a:lstStyle/>
          <a:p>
            <a:r>
              <a:rPr lang="en-US" sz="2800" dirty="0" smtClean="0">
                <a:solidFill>
                  <a:schemeClr val="bg1"/>
                </a:solidFill>
              </a:rPr>
              <a:t>Status Computation</a:t>
            </a:r>
            <a:endParaRPr lang="en-US" sz="2800" dirty="0">
              <a:solidFill>
                <a:schemeClr val="bg1"/>
              </a:solidFill>
            </a:endParaRPr>
          </a:p>
        </p:txBody>
      </p:sp>
      <p:sp>
        <p:nvSpPr>
          <p:cNvPr id="3" name="Content Placeholder 2"/>
          <p:cNvSpPr>
            <a:spLocks noGrp="1"/>
          </p:cNvSpPr>
          <p:nvPr>
            <p:ph idx="1"/>
          </p:nvPr>
        </p:nvSpPr>
        <p:spPr/>
        <p:txBody>
          <a:bodyPr/>
          <a:lstStyle/>
          <a:p>
            <a:pPr marL="342900" lvl="1" indent="-342900">
              <a:buFontTx/>
              <a:buChar char="•"/>
            </a:pPr>
            <a:r>
              <a:rPr lang="en-US" sz="2000" dirty="0" smtClean="0"/>
              <a:t>ACE computes status for services, service flavours, and sites based on metric results</a:t>
            </a:r>
          </a:p>
        </p:txBody>
      </p:sp>
      <p:sp>
        <p:nvSpPr>
          <p:cNvPr id="6" name="Rectangle 4"/>
          <p:cNvSpPr>
            <a:spLocks noChangeArrowheads="1"/>
          </p:cNvSpPr>
          <p:nvPr/>
        </p:nvSpPr>
        <p:spPr bwMode="auto">
          <a:xfrm>
            <a:off x="321216" y="3886200"/>
            <a:ext cx="1295400" cy="648000"/>
          </a:xfrm>
          <a:prstGeom prst="rect">
            <a:avLst/>
          </a:prstGeom>
          <a:solidFill>
            <a:srgbClr val="DDDDDD"/>
          </a:solidFill>
          <a:ln w="9525" algn="ctr">
            <a:solidFill>
              <a:schemeClr val="tx1"/>
            </a:solidFill>
            <a:miter lim="800000"/>
            <a:headEnd/>
            <a:tailEnd/>
          </a:ln>
        </p:spPr>
        <p:txBody>
          <a:bodyPr wrap="none" anchor="ctr"/>
          <a:lstStyle/>
          <a:p>
            <a:pPr algn="ctr">
              <a:lnSpc>
                <a:spcPct val="95000"/>
              </a:lnSpc>
              <a:spcBef>
                <a:spcPct val="35000"/>
              </a:spcBef>
              <a:buClr>
                <a:schemeClr val="tx1"/>
              </a:buClr>
            </a:pPr>
            <a:r>
              <a:rPr lang="pl-PL" sz="1600" b="1" dirty="0" smtClean="0">
                <a:latin typeface="Verdana" pitchFamily="34" charset="0"/>
                <a:ea typeface="Verdana" pitchFamily="34" charset="0"/>
                <a:cs typeface="Verdana" pitchFamily="34" charset="0"/>
              </a:rPr>
              <a:t>Metric</a:t>
            </a:r>
            <a:r>
              <a:rPr lang="en-GB" sz="1600" b="1" dirty="0" smtClean="0">
                <a:latin typeface="Verdana" pitchFamily="34" charset="0"/>
                <a:ea typeface="Verdana" pitchFamily="34" charset="0"/>
                <a:cs typeface="Verdana" pitchFamily="34" charset="0"/>
              </a:rPr>
              <a:t> </a:t>
            </a:r>
            <a:endParaRPr lang="pl-PL" sz="1600" b="1" dirty="0" smtClean="0">
              <a:latin typeface="Verdana" pitchFamily="34" charset="0"/>
              <a:ea typeface="Verdana" pitchFamily="34" charset="0"/>
              <a:cs typeface="Verdana" pitchFamily="34" charset="0"/>
            </a:endParaRPr>
          </a:p>
          <a:p>
            <a:pPr algn="ctr">
              <a:lnSpc>
                <a:spcPct val="95000"/>
              </a:lnSpc>
              <a:spcBef>
                <a:spcPct val="35000"/>
              </a:spcBef>
              <a:buClr>
                <a:schemeClr val="tx1"/>
              </a:buClr>
            </a:pPr>
            <a:r>
              <a:rPr lang="en-GB" sz="1600" b="1" dirty="0" smtClean="0">
                <a:latin typeface="Verdana" pitchFamily="34" charset="0"/>
                <a:ea typeface="Verdana" pitchFamily="34" charset="0"/>
                <a:cs typeface="Verdana" pitchFamily="34" charset="0"/>
              </a:rPr>
              <a:t>Results</a:t>
            </a:r>
            <a:endParaRPr lang="en-GB" sz="1600" b="1" dirty="0">
              <a:latin typeface="Verdana" pitchFamily="34" charset="0"/>
              <a:ea typeface="Verdana" pitchFamily="34" charset="0"/>
              <a:cs typeface="Verdana" pitchFamily="34" charset="0"/>
            </a:endParaRPr>
          </a:p>
        </p:txBody>
      </p:sp>
      <p:sp>
        <p:nvSpPr>
          <p:cNvPr id="7" name="Rectangle 5"/>
          <p:cNvSpPr>
            <a:spLocks noChangeArrowheads="1"/>
          </p:cNvSpPr>
          <p:nvPr/>
        </p:nvSpPr>
        <p:spPr bwMode="auto">
          <a:xfrm>
            <a:off x="2505616" y="3886200"/>
            <a:ext cx="1524000" cy="648000"/>
          </a:xfrm>
          <a:prstGeom prst="rect">
            <a:avLst/>
          </a:prstGeom>
          <a:solidFill>
            <a:srgbClr val="DDDDDD"/>
          </a:solidFill>
          <a:ln w="9525" algn="ctr">
            <a:solidFill>
              <a:schemeClr val="tx1"/>
            </a:solidFill>
            <a:miter lim="800000"/>
            <a:headEnd/>
            <a:tailEnd/>
          </a:ln>
        </p:spPr>
        <p:txBody>
          <a:bodyPr wrap="none" anchor="ctr"/>
          <a:lstStyle/>
          <a:p>
            <a:pPr algn="ctr">
              <a:lnSpc>
                <a:spcPct val="95000"/>
              </a:lnSpc>
              <a:spcBef>
                <a:spcPct val="35000"/>
              </a:spcBef>
              <a:buClr>
                <a:schemeClr val="tx1"/>
              </a:buClr>
            </a:pPr>
            <a:r>
              <a:rPr lang="en-GB" sz="1600" b="1" dirty="0">
                <a:latin typeface="Verdana" pitchFamily="34" charset="0"/>
                <a:ea typeface="MS PGothic" pitchFamily="34" charset="-128"/>
              </a:rPr>
              <a:t>Service </a:t>
            </a:r>
            <a:endParaRPr lang="pl-PL" sz="1600" b="1" dirty="0" smtClean="0">
              <a:latin typeface="Verdana" pitchFamily="34" charset="0"/>
              <a:ea typeface="MS PGothic" pitchFamily="34" charset="-128"/>
            </a:endParaRPr>
          </a:p>
          <a:p>
            <a:pPr algn="ctr">
              <a:lnSpc>
                <a:spcPct val="95000"/>
              </a:lnSpc>
              <a:spcBef>
                <a:spcPct val="35000"/>
              </a:spcBef>
              <a:buClr>
                <a:schemeClr val="tx1"/>
              </a:buClr>
            </a:pPr>
            <a:r>
              <a:rPr lang="en-GB" sz="1600" b="1" dirty="0" smtClean="0">
                <a:latin typeface="Verdana" pitchFamily="34" charset="0"/>
                <a:ea typeface="MS PGothic" pitchFamily="34" charset="-128"/>
              </a:rPr>
              <a:t>Status </a:t>
            </a:r>
            <a:endParaRPr lang="en-GB" sz="1600" b="1" dirty="0">
              <a:latin typeface="Verdana" pitchFamily="34" charset="0"/>
              <a:ea typeface="MS PGothic" pitchFamily="34" charset="-128"/>
            </a:endParaRPr>
          </a:p>
        </p:txBody>
      </p:sp>
      <p:sp>
        <p:nvSpPr>
          <p:cNvPr id="8" name="Rectangle 6"/>
          <p:cNvSpPr>
            <a:spLocks noChangeArrowheads="1"/>
          </p:cNvSpPr>
          <p:nvPr/>
        </p:nvSpPr>
        <p:spPr bwMode="auto">
          <a:xfrm>
            <a:off x="4918616" y="3886200"/>
            <a:ext cx="1981200" cy="648000"/>
          </a:xfrm>
          <a:prstGeom prst="rect">
            <a:avLst/>
          </a:prstGeom>
          <a:solidFill>
            <a:srgbClr val="DDDDDD"/>
          </a:solidFill>
          <a:ln w="9525" algn="ctr">
            <a:solidFill>
              <a:schemeClr val="tx1"/>
            </a:solidFill>
            <a:miter lim="800000"/>
            <a:headEnd/>
            <a:tailEnd/>
          </a:ln>
        </p:spPr>
        <p:txBody>
          <a:bodyPr wrap="none" anchor="ctr"/>
          <a:lstStyle/>
          <a:p>
            <a:pPr algn="ctr">
              <a:lnSpc>
                <a:spcPct val="95000"/>
              </a:lnSpc>
              <a:spcBef>
                <a:spcPct val="35000"/>
              </a:spcBef>
              <a:buClr>
                <a:schemeClr val="tx1"/>
              </a:buClr>
            </a:pPr>
            <a:r>
              <a:rPr lang="pl-PL" sz="1600" b="1" dirty="0" smtClean="0">
                <a:latin typeface="Verdana" pitchFamily="34" charset="0"/>
                <a:ea typeface="Verdana" pitchFamily="34" charset="0"/>
                <a:cs typeface="Verdana" pitchFamily="34" charset="0"/>
              </a:rPr>
              <a:t>Service Flavour</a:t>
            </a:r>
          </a:p>
          <a:p>
            <a:pPr algn="ctr">
              <a:lnSpc>
                <a:spcPct val="95000"/>
              </a:lnSpc>
              <a:spcBef>
                <a:spcPct val="35000"/>
              </a:spcBef>
              <a:buClr>
                <a:schemeClr val="tx1"/>
              </a:buClr>
            </a:pPr>
            <a:r>
              <a:rPr lang="en-GB" sz="1600" b="1" dirty="0" smtClean="0">
                <a:latin typeface="Verdana" pitchFamily="34" charset="0"/>
                <a:ea typeface="Verdana" pitchFamily="34" charset="0"/>
                <a:cs typeface="Verdana" pitchFamily="34" charset="0"/>
              </a:rPr>
              <a:t>Status</a:t>
            </a:r>
            <a:endParaRPr lang="en-GB" sz="1600" b="1" dirty="0">
              <a:latin typeface="Verdana" pitchFamily="34" charset="0"/>
              <a:ea typeface="Verdana" pitchFamily="34" charset="0"/>
              <a:cs typeface="Verdana" pitchFamily="34" charset="0"/>
            </a:endParaRPr>
          </a:p>
        </p:txBody>
      </p:sp>
      <p:sp>
        <p:nvSpPr>
          <p:cNvPr id="9" name="Rectangle 7"/>
          <p:cNvSpPr>
            <a:spLocks noChangeArrowheads="1"/>
          </p:cNvSpPr>
          <p:nvPr/>
        </p:nvSpPr>
        <p:spPr bwMode="auto">
          <a:xfrm>
            <a:off x="7788816" y="3886200"/>
            <a:ext cx="1143000" cy="648000"/>
          </a:xfrm>
          <a:prstGeom prst="rect">
            <a:avLst/>
          </a:prstGeom>
          <a:solidFill>
            <a:srgbClr val="DDDDDD"/>
          </a:solidFill>
          <a:ln w="9525" algn="ctr">
            <a:solidFill>
              <a:schemeClr val="tx1"/>
            </a:solidFill>
            <a:miter lim="800000"/>
            <a:headEnd/>
            <a:tailEnd/>
          </a:ln>
        </p:spPr>
        <p:txBody>
          <a:bodyPr wrap="none" anchor="ctr"/>
          <a:lstStyle/>
          <a:p>
            <a:pPr algn="ctr">
              <a:lnSpc>
                <a:spcPct val="95000"/>
              </a:lnSpc>
              <a:spcBef>
                <a:spcPct val="35000"/>
              </a:spcBef>
              <a:buClr>
                <a:schemeClr val="tx1"/>
              </a:buClr>
            </a:pPr>
            <a:r>
              <a:rPr lang="en-GB" sz="1600" b="1" dirty="0" smtClean="0">
                <a:latin typeface="Verdana" pitchFamily="34" charset="0"/>
                <a:ea typeface="Verdana" pitchFamily="34" charset="0"/>
                <a:cs typeface="Verdana" pitchFamily="34" charset="0"/>
              </a:rPr>
              <a:t>Site</a:t>
            </a:r>
            <a:endParaRPr lang="pl-PL" sz="1600" b="1" dirty="0" smtClean="0">
              <a:latin typeface="Verdana" pitchFamily="34" charset="0"/>
              <a:ea typeface="Verdana" pitchFamily="34" charset="0"/>
              <a:cs typeface="Verdana" pitchFamily="34" charset="0"/>
            </a:endParaRPr>
          </a:p>
          <a:p>
            <a:pPr algn="ctr">
              <a:lnSpc>
                <a:spcPct val="95000"/>
              </a:lnSpc>
              <a:spcBef>
                <a:spcPct val="35000"/>
              </a:spcBef>
              <a:buClr>
                <a:schemeClr val="tx1"/>
              </a:buClr>
            </a:pPr>
            <a:r>
              <a:rPr lang="en-GB" sz="1600" b="1" dirty="0" smtClean="0">
                <a:latin typeface="Verdana" pitchFamily="34" charset="0"/>
                <a:ea typeface="Verdana" pitchFamily="34" charset="0"/>
                <a:cs typeface="Verdana" pitchFamily="34" charset="0"/>
              </a:rPr>
              <a:t>Status</a:t>
            </a:r>
            <a:endParaRPr lang="en-GB" sz="1600" b="1" dirty="0">
              <a:latin typeface="Verdana" pitchFamily="34" charset="0"/>
              <a:ea typeface="Verdana" pitchFamily="34" charset="0"/>
              <a:cs typeface="Verdana" pitchFamily="34" charset="0"/>
            </a:endParaRPr>
          </a:p>
        </p:txBody>
      </p:sp>
      <p:cxnSp>
        <p:nvCxnSpPr>
          <p:cNvPr id="10" name="AutoShape 8"/>
          <p:cNvCxnSpPr>
            <a:cxnSpLocks noChangeShapeType="1"/>
            <a:stCxn id="6" idx="3"/>
            <a:endCxn id="7" idx="1"/>
          </p:cNvCxnSpPr>
          <p:nvPr/>
        </p:nvCxnSpPr>
        <p:spPr bwMode="auto">
          <a:xfrm>
            <a:off x="1616616" y="4210200"/>
            <a:ext cx="889000" cy="1588"/>
          </a:xfrm>
          <a:prstGeom prst="straightConnector1">
            <a:avLst/>
          </a:prstGeom>
          <a:noFill/>
          <a:ln w="9525">
            <a:solidFill>
              <a:schemeClr val="tx1"/>
            </a:solidFill>
            <a:round/>
            <a:headEnd/>
            <a:tailEnd type="triangle" w="med" len="med"/>
          </a:ln>
        </p:spPr>
      </p:cxnSp>
      <p:cxnSp>
        <p:nvCxnSpPr>
          <p:cNvPr id="11" name="AutoShape 9"/>
          <p:cNvCxnSpPr>
            <a:cxnSpLocks noChangeShapeType="1"/>
            <a:stCxn id="7" idx="3"/>
            <a:endCxn id="8" idx="1"/>
          </p:cNvCxnSpPr>
          <p:nvPr/>
        </p:nvCxnSpPr>
        <p:spPr bwMode="auto">
          <a:xfrm>
            <a:off x="4029616" y="4210200"/>
            <a:ext cx="889000" cy="1588"/>
          </a:xfrm>
          <a:prstGeom prst="straightConnector1">
            <a:avLst/>
          </a:prstGeom>
          <a:noFill/>
          <a:ln w="9525">
            <a:solidFill>
              <a:schemeClr val="tx1"/>
            </a:solidFill>
            <a:round/>
            <a:headEnd/>
            <a:tailEnd type="triangle" w="med" len="med"/>
          </a:ln>
        </p:spPr>
      </p:cxnSp>
      <p:cxnSp>
        <p:nvCxnSpPr>
          <p:cNvPr id="12" name="AutoShape 10"/>
          <p:cNvCxnSpPr>
            <a:cxnSpLocks noChangeShapeType="1"/>
            <a:stCxn id="8" idx="3"/>
            <a:endCxn id="9" idx="1"/>
          </p:cNvCxnSpPr>
          <p:nvPr/>
        </p:nvCxnSpPr>
        <p:spPr bwMode="auto">
          <a:xfrm>
            <a:off x="6899816" y="4210200"/>
            <a:ext cx="889000" cy="1588"/>
          </a:xfrm>
          <a:prstGeom prst="straightConnector1">
            <a:avLst/>
          </a:prstGeom>
          <a:noFill/>
          <a:ln w="9525">
            <a:solidFill>
              <a:schemeClr val="tx1"/>
            </a:solidFill>
            <a:round/>
            <a:headEnd/>
            <a:tailEnd type="triangle" w="med" len="med"/>
          </a:ln>
        </p:spPr>
      </p:cxnSp>
      <p:sp>
        <p:nvSpPr>
          <p:cNvPr id="15" name="AutoShape 15"/>
          <p:cNvSpPr>
            <a:spLocks noChangeArrowheads="1"/>
          </p:cNvSpPr>
          <p:nvPr/>
        </p:nvSpPr>
        <p:spPr bwMode="auto">
          <a:xfrm>
            <a:off x="1066800" y="5257800"/>
            <a:ext cx="2819400" cy="762000"/>
          </a:xfrm>
          <a:prstGeom prst="wedgeRectCallout">
            <a:avLst>
              <a:gd name="adj1" fmla="val -17368"/>
              <a:gd name="adj2" fmla="val -185963"/>
            </a:avLst>
          </a:prstGeom>
          <a:noFill/>
          <a:ln w="9525" algn="ctr">
            <a:solidFill>
              <a:schemeClr val="tx1"/>
            </a:solidFill>
            <a:miter lim="800000"/>
            <a:headEnd/>
            <a:tailEnd/>
          </a:ln>
        </p:spPr>
        <p:txBody>
          <a:bodyPr lIns="54000" rIns="54000"/>
          <a:lstStyle/>
          <a:p>
            <a:pPr algn="ctr">
              <a:lnSpc>
                <a:spcPct val="95000"/>
              </a:lnSpc>
              <a:spcBef>
                <a:spcPct val="35000"/>
              </a:spcBef>
              <a:buClr>
                <a:schemeClr val="tx1"/>
              </a:buClr>
              <a:tabLst>
                <a:tab pos="2781300" algn="l"/>
              </a:tabLst>
            </a:pPr>
            <a:r>
              <a:rPr lang="en-GB" sz="1400" b="1" dirty="0" err="1">
                <a:latin typeface="Verdana" pitchFamily="34" charset="0"/>
                <a:ea typeface="MS PGothic" pitchFamily="34" charset="-128"/>
              </a:rPr>
              <a:t>AND</a:t>
            </a:r>
            <a:r>
              <a:rPr lang="en-GB" sz="1400" dirty="0" err="1">
                <a:latin typeface="Verdana" pitchFamily="34" charset="0"/>
                <a:ea typeface="MS PGothic" pitchFamily="34" charset="-128"/>
              </a:rPr>
              <a:t>ing</a:t>
            </a:r>
            <a:endParaRPr lang="en-GB" sz="1400" dirty="0">
              <a:latin typeface="Verdana" pitchFamily="34" charset="0"/>
              <a:ea typeface="MS PGothic" pitchFamily="34" charset="-128"/>
            </a:endParaRPr>
          </a:p>
          <a:p>
            <a:pPr algn="ctr">
              <a:lnSpc>
                <a:spcPct val="95000"/>
              </a:lnSpc>
              <a:spcBef>
                <a:spcPct val="35000"/>
              </a:spcBef>
              <a:buClr>
                <a:schemeClr val="tx1"/>
              </a:buClr>
              <a:tabLst>
                <a:tab pos="2781300" algn="l"/>
              </a:tabLst>
            </a:pPr>
            <a:r>
              <a:rPr lang="pl-PL" sz="1400" dirty="0" smtClean="0">
                <a:latin typeface="Verdana" pitchFamily="34" charset="0"/>
                <a:ea typeface="MS PGothic" pitchFamily="34" charset="-128"/>
              </a:rPr>
              <a:t>All metrics in OK </a:t>
            </a:r>
            <a:r>
              <a:rPr lang="pl-PL" sz="1400" dirty="0" err="1" smtClean="0">
                <a:latin typeface="Verdana" pitchFamily="34" charset="0"/>
                <a:ea typeface="MS PGothic" pitchFamily="34" charset="-128"/>
              </a:rPr>
              <a:t>state</a:t>
            </a:r>
            <a:r>
              <a:rPr lang="pl-PL" sz="1400" dirty="0" smtClean="0">
                <a:latin typeface="Verdana" pitchFamily="34" charset="0"/>
                <a:ea typeface="MS PGothic" pitchFamily="34" charset="-128"/>
              </a:rPr>
              <a:t> </a:t>
            </a:r>
            <a:r>
              <a:rPr lang="en-GB" sz="1400" dirty="0" smtClean="0">
                <a:latin typeface="Verdana" pitchFamily="34" charset="0"/>
                <a:ea typeface="MS PGothic" pitchFamily="34" charset="-128"/>
                <a:sym typeface="Symbol" pitchFamily="18" charset="2"/>
              </a:rPr>
              <a:t></a:t>
            </a:r>
            <a:r>
              <a:rPr lang="pl-PL" sz="1400" dirty="0" smtClean="0">
                <a:latin typeface="Verdana" pitchFamily="34" charset="0"/>
                <a:ea typeface="MS PGothic" pitchFamily="34" charset="-128"/>
                <a:sym typeface="Symbol" pitchFamily="18" charset="2"/>
              </a:rPr>
              <a:t> </a:t>
            </a:r>
            <a:r>
              <a:rPr lang="en-GB" sz="1400" b="1" dirty="0" smtClean="0">
                <a:solidFill>
                  <a:srgbClr val="00CC00"/>
                </a:solidFill>
                <a:latin typeface="Verdana" pitchFamily="34" charset="0"/>
                <a:ea typeface="MS PGothic" pitchFamily="34" charset="-128"/>
              </a:rPr>
              <a:t>up</a:t>
            </a:r>
            <a:endParaRPr lang="en-GB" sz="1400" b="1" dirty="0">
              <a:solidFill>
                <a:srgbClr val="00B050"/>
              </a:solidFill>
              <a:latin typeface="Verdana" pitchFamily="34" charset="0"/>
              <a:ea typeface="MS PGothic" pitchFamily="34" charset="-128"/>
            </a:endParaRPr>
          </a:p>
        </p:txBody>
      </p:sp>
      <p:sp>
        <p:nvSpPr>
          <p:cNvPr id="17" name="AutoShape 18"/>
          <p:cNvSpPr>
            <a:spLocks noChangeArrowheads="1"/>
          </p:cNvSpPr>
          <p:nvPr/>
        </p:nvSpPr>
        <p:spPr bwMode="auto">
          <a:xfrm>
            <a:off x="3216816" y="2209800"/>
            <a:ext cx="3031584" cy="1219200"/>
          </a:xfrm>
          <a:prstGeom prst="wedgeRectCallout">
            <a:avLst>
              <a:gd name="adj1" fmla="val -3643"/>
              <a:gd name="adj2" fmla="val 119037"/>
            </a:avLst>
          </a:prstGeom>
          <a:noFill/>
          <a:ln w="9525" algn="ctr">
            <a:solidFill>
              <a:schemeClr val="tx1"/>
            </a:solidFill>
            <a:miter lim="800000"/>
            <a:headEnd/>
            <a:tailEnd/>
          </a:ln>
        </p:spPr>
        <p:txBody>
          <a:bodyPr lIns="54000" rIns="54000"/>
          <a:lstStyle/>
          <a:p>
            <a:pPr algn="ctr">
              <a:lnSpc>
                <a:spcPct val="95000"/>
              </a:lnSpc>
              <a:spcBef>
                <a:spcPct val="35000"/>
              </a:spcBef>
              <a:buClr>
                <a:schemeClr val="tx1"/>
              </a:buClr>
              <a:tabLst>
                <a:tab pos="2867025" algn="l"/>
              </a:tabLst>
            </a:pPr>
            <a:r>
              <a:rPr lang="en-GB" sz="1400" b="1" dirty="0" err="1">
                <a:latin typeface="Verdana" pitchFamily="34" charset="0"/>
                <a:ea typeface="MS PGothic" pitchFamily="34" charset="-128"/>
              </a:rPr>
              <a:t>OR</a:t>
            </a:r>
            <a:r>
              <a:rPr lang="en-GB" sz="1400" dirty="0" err="1">
                <a:latin typeface="Verdana" pitchFamily="34" charset="0"/>
                <a:ea typeface="MS PGothic" pitchFamily="34" charset="-128"/>
              </a:rPr>
              <a:t>ing</a:t>
            </a:r>
            <a:endParaRPr lang="en-GB" sz="1400" dirty="0">
              <a:latin typeface="Verdana" pitchFamily="34" charset="0"/>
              <a:ea typeface="MS PGothic" pitchFamily="34" charset="-128"/>
            </a:endParaRPr>
          </a:p>
          <a:p>
            <a:pPr algn="ctr">
              <a:lnSpc>
                <a:spcPct val="95000"/>
              </a:lnSpc>
              <a:spcBef>
                <a:spcPct val="35000"/>
              </a:spcBef>
              <a:buClr>
                <a:schemeClr val="tx1"/>
              </a:buClr>
              <a:tabLst>
                <a:tab pos="2867025" algn="l"/>
              </a:tabLst>
            </a:pPr>
            <a:r>
              <a:rPr lang="en-GB" sz="1400" dirty="0">
                <a:latin typeface="Verdana" pitchFamily="34" charset="0"/>
                <a:ea typeface="MS PGothic" pitchFamily="34" charset="-128"/>
              </a:rPr>
              <a:t>At least one </a:t>
            </a:r>
            <a:r>
              <a:rPr lang="en-GB" sz="1400" dirty="0" err="1" smtClean="0">
                <a:latin typeface="Verdana" pitchFamily="34" charset="0"/>
                <a:ea typeface="MS PGothic" pitchFamily="34" charset="-128"/>
              </a:rPr>
              <a:t>servi</a:t>
            </a:r>
            <a:r>
              <a:rPr lang="pl-PL" sz="1400" dirty="0" smtClean="0">
                <a:latin typeface="Verdana" pitchFamily="34" charset="0"/>
                <a:ea typeface="MS PGothic" pitchFamily="34" charset="-128"/>
              </a:rPr>
              <a:t>ce</a:t>
            </a:r>
            <a:r>
              <a:rPr lang="en-GB" sz="1400" dirty="0" smtClean="0">
                <a:latin typeface="Verdana" pitchFamily="34" charset="0"/>
                <a:ea typeface="MS PGothic" pitchFamily="34" charset="-128"/>
              </a:rPr>
              <a:t> </a:t>
            </a:r>
            <a:r>
              <a:rPr lang="en-GB" sz="1400" b="1" dirty="0" smtClean="0">
                <a:solidFill>
                  <a:srgbClr val="00CC00"/>
                </a:solidFill>
                <a:latin typeface="Verdana" pitchFamily="34" charset="0"/>
                <a:ea typeface="MS PGothic" pitchFamily="34" charset="-128"/>
              </a:rPr>
              <a:t>up</a:t>
            </a:r>
            <a:r>
              <a:rPr lang="pl-PL" sz="1400" dirty="0" smtClean="0">
                <a:latin typeface="Verdana" pitchFamily="34" charset="0"/>
                <a:ea typeface="MS PGothic" pitchFamily="34" charset="-128"/>
              </a:rPr>
              <a:t> </a:t>
            </a:r>
            <a:r>
              <a:rPr lang="en-GB" sz="1400" dirty="0" smtClean="0">
                <a:latin typeface="Verdana" pitchFamily="34" charset="0"/>
                <a:ea typeface="MS PGothic" pitchFamily="34" charset="-128"/>
                <a:sym typeface="Symbol" pitchFamily="18" charset="2"/>
              </a:rPr>
              <a:t></a:t>
            </a:r>
            <a:r>
              <a:rPr lang="pl-PL" sz="1400" dirty="0" smtClean="0">
                <a:latin typeface="Verdana" pitchFamily="34" charset="0"/>
                <a:ea typeface="MS PGothic" pitchFamily="34" charset="-128"/>
                <a:sym typeface="Symbol" pitchFamily="18" charset="2"/>
              </a:rPr>
              <a:t> </a:t>
            </a:r>
            <a:r>
              <a:rPr lang="en-GB" sz="1400" b="1" dirty="0" smtClean="0">
                <a:solidFill>
                  <a:srgbClr val="00CC00"/>
                </a:solidFill>
                <a:latin typeface="Verdana" pitchFamily="34" charset="0"/>
                <a:ea typeface="MS PGothic" pitchFamily="34" charset="-128"/>
              </a:rPr>
              <a:t>up</a:t>
            </a:r>
          </a:p>
          <a:p>
            <a:pPr algn="ctr">
              <a:lnSpc>
                <a:spcPct val="95000"/>
              </a:lnSpc>
              <a:spcBef>
                <a:spcPct val="35000"/>
              </a:spcBef>
              <a:buClr>
                <a:schemeClr val="tx1"/>
              </a:buClr>
              <a:tabLst>
                <a:tab pos="2867025" algn="l"/>
              </a:tabLst>
            </a:pPr>
            <a:r>
              <a:rPr lang="en-GB" sz="1400" b="1" dirty="0" err="1" smtClean="0">
                <a:latin typeface="Verdana" pitchFamily="34" charset="0"/>
                <a:ea typeface="MS PGothic" pitchFamily="34" charset="-128"/>
              </a:rPr>
              <a:t>AND</a:t>
            </a:r>
            <a:r>
              <a:rPr lang="en-GB" sz="1400" dirty="0" err="1" smtClean="0">
                <a:latin typeface="Verdana" pitchFamily="34" charset="0"/>
                <a:ea typeface="MS PGothic" pitchFamily="34" charset="-128"/>
              </a:rPr>
              <a:t>ing</a:t>
            </a:r>
            <a:endParaRPr lang="en-GB" sz="1400" dirty="0">
              <a:latin typeface="Verdana" pitchFamily="34" charset="0"/>
              <a:ea typeface="MS PGothic" pitchFamily="34" charset="-128"/>
            </a:endParaRPr>
          </a:p>
          <a:p>
            <a:pPr algn="ctr">
              <a:lnSpc>
                <a:spcPct val="95000"/>
              </a:lnSpc>
              <a:spcBef>
                <a:spcPct val="35000"/>
              </a:spcBef>
              <a:buClr>
                <a:schemeClr val="tx1"/>
              </a:buClr>
              <a:tabLst>
                <a:tab pos="2867025" algn="l"/>
              </a:tabLst>
            </a:pPr>
            <a:r>
              <a:rPr lang="en-GB" sz="1400" dirty="0" smtClean="0">
                <a:latin typeface="Verdana" pitchFamily="34" charset="0"/>
                <a:ea typeface="MS PGothic" pitchFamily="34" charset="-128"/>
              </a:rPr>
              <a:t>All </a:t>
            </a:r>
            <a:r>
              <a:rPr lang="en-GB" sz="1400" dirty="0" err="1" smtClean="0">
                <a:latin typeface="Verdana" pitchFamily="34" charset="0"/>
                <a:ea typeface="MS PGothic" pitchFamily="34" charset="-128"/>
              </a:rPr>
              <a:t>servi</a:t>
            </a:r>
            <a:r>
              <a:rPr lang="pl-PL" sz="1400" dirty="0" smtClean="0">
                <a:latin typeface="Verdana" pitchFamily="34" charset="0"/>
                <a:ea typeface="MS PGothic" pitchFamily="34" charset="-128"/>
              </a:rPr>
              <a:t>ces</a:t>
            </a:r>
            <a:r>
              <a:rPr lang="en-GB" sz="1400" dirty="0" smtClean="0">
                <a:latin typeface="Verdana" pitchFamily="34" charset="0"/>
                <a:ea typeface="MS PGothic" pitchFamily="34" charset="-128"/>
              </a:rPr>
              <a:t> </a:t>
            </a:r>
            <a:r>
              <a:rPr lang="en-GB" sz="1400" b="1" dirty="0">
                <a:solidFill>
                  <a:srgbClr val="00CC00"/>
                </a:solidFill>
                <a:latin typeface="Verdana" pitchFamily="34" charset="0"/>
                <a:ea typeface="MS PGothic" pitchFamily="34" charset="-128"/>
              </a:rPr>
              <a:t>up</a:t>
            </a:r>
            <a:r>
              <a:rPr lang="pl-PL" sz="1400" dirty="0">
                <a:latin typeface="Verdana" pitchFamily="34" charset="0"/>
                <a:ea typeface="MS PGothic" pitchFamily="34" charset="-128"/>
              </a:rPr>
              <a:t> </a:t>
            </a:r>
            <a:r>
              <a:rPr lang="en-GB" sz="1400" dirty="0">
                <a:latin typeface="Verdana" pitchFamily="34" charset="0"/>
                <a:ea typeface="MS PGothic" pitchFamily="34" charset="-128"/>
                <a:sym typeface="Symbol" pitchFamily="18" charset="2"/>
              </a:rPr>
              <a:t></a:t>
            </a:r>
            <a:r>
              <a:rPr lang="pl-PL" sz="1400" dirty="0">
                <a:latin typeface="Verdana" pitchFamily="34" charset="0"/>
                <a:ea typeface="MS PGothic" pitchFamily="34" charset="-128"/>
                <a:sym typeface="Symbol" pitchFamily="18" charset="2"/>
              </a:rPr>
              <a:t> </a:t>
            </a:r>
            <a:r>
              <a:rPr lang="en-GB" sz="1400" b="1" dirty="0">
                <a:solidFill>
                  <a:srgbClr val="00CC00"/>
                </a:solidFill>
                <a:latin typeface="Verdana" pitchFamily="34" charset="0"/>
                <a:ea typeface="MS PGothic" pitchFamily="34" charset="-128"/>
              </a:rPr>
              <a:t>up</a:t>
            </a:r>
          </a:p>
          <a:p>
            <a:pPr algn="ctr">
              <a:lnSpc>
                <a:spcPct val="95000"/>
              </a:lnSpc>
              <a:spcBef>
                <a:spcPct val="35000"/>
              </a:spcBef>
              <a:buClr>
                <a:schemeClr val="tx1"/>
              </a:buClr>
              <a:tabLst>
                <a:tab pos="2867025" algn="l"/>
              </a:tabLst>
            </a:pPr>
            <a:endParaRPr lang="en-GB" sz="1400" b="1" dirty="0">
              <a:solidFill>
                <a:srgbClr val="00CC00"/>
              </a:solidFill>
              <a:latin typeface="Verdana" pitchFamily="34" charset="0"/>
              <a:ea typeface="MS PGothic" pitchFamily="34" charset="-128"/>
            </a:endParaRPr>
          </a:p>
        </p:txBody>
      </p:sp>
      <p:sp>
        <p:nvSpPr>
          <p:cNvPr id="19" name="AutoShape 21"/>
          <p:cNvSpPr>
            <a:spLocks noChangeArrowheads="1"/>
          </p:cNvSpPr>
          <p:nvPr/>
        </p:nvSpPr>
        <p:spPr bwMode="auto">
          <a:xfrm>
            <a:off x="5257800" y="5105400"/>
            <a:ext cx="2879184" cy="1143000"/>
          </a:xfrm>
          <a:prstGeom prst="wedgeRectCallout">
            <a:avLst>
              <a:gd name="adj1" fmla="val 21720"/>
              <a:gd name="adj2" fmla="val -126411"/>
            </a:avLst>
          </a:prstGeom>
          <a:noFill/>
          <a:ln w="9525" algn="ctr">
            <a:solidFill>
              <a:schemeClr val="tx1"/>
            </a:solidFill>
            <a:miter lim="800000"/>
            <a:headEnd/>
            <a:tailEnd/>
          </a:ln>
        </p:spPr>
        <p:txBody>
          <a:bodyPr lIns="54000" rIns="54000"/>
          <a:lstStyle/>
          <a:p>
            <a:pPr algn="ctr">
              <a:lnSpc>
                <a:spcPct val="95000"/>
              </a:lnSpc>
              <a:spcBef>
                <a:spcPct val="35000"/>
              </a:spcBef>
              <a:buClr>
                <a:schemeClr val="tx1"/>
              </a:buClr>
              <a:tabLst>
                <a:tab pos="2781300" algn="l"/>
              </a:tabLst>
            </a:pPr>
            <a:r>
              <a:rPr lang="en-GB" sz="1400" b="1" dirty="0" err="1" smtClean="0">
                <a:latin typeface="Verdana" pitchFamily="34" charset="0"/>
                <a:ea typeface="MS PGothic" pitchFamily="34" charset="-128"/>
              </a:rPr>
              <a:t>OR</a:t>
            </a:r>
            <a:r>
              <a:rPr lang="en-GB" sz="1400" dirty="0" err="1" smtClean="0">
                <a:latin typeface="Verdana" pitchFamily="34" charset="0"/>
                <a:ea typeface="MS PGothic" pitchFamily="34" charset="-128"/>
              </a:rPr>
              <a:t>ing</a:t>
            </a:r>
            <a:endParaRPr lang="en-GB" sz="1400" dirty="0">
              <a:latin typeface="Verdana" pitchFamily="34" charset="0"/>
              <a:ea typeface="MS PGothic" pitchFamily="34" charset="-128"/>
            </a:endParaRPr>
          </a:p>
          <a:p>
            <a:pPr algn="ctr">
              <a:lnSpc>
                <a:spcPct val="95000"/>
              </a:lnSpc>
              <a:spcBef>
                <a:spcPct val="35000"/>
              </a:spcBef>
              <a:buClr>
                <a:schemeClr val="tx1"/>
              </a:buClr>
              <a:tabLst>
                <a:tab pos="2781300" algn="l"/>
              </a:tabLst>
            </a:pPr>
            <a:r>
              <a:rPr lang="en-US" sz="1400" dirty="0" smtClean="0">
                <a:latin typeface="Verdana" pitchFamily="34" charset="0"/>
                <a:ea typeface="MS PGothic" pitchFamily="34" charset="-128"/>
              </a:rPr>
              <a:t>At least one </a:t>
            </a:r>
            <a:r>
              <a:rPr lang="pl-PL" sz="1400" dirty="0" smtClean="0">
                <a:latin typeface="Verdana" pitchFamily="34" charset="0"/>
                <a:ea typeface="MS PGothic" pitchFamily="34" charset="-128"/>
              </a:rPr>
              <a:t>flavours </a:t>
            </a:r>
            <a:r>
              <a:rPr lang="en-GB" sz="1400" b="1" dirty="0">
                <a:solidFill>
                  <a:srgbClr val="00CC00"/>
                </a:solidFill>
                <a:latin typeface="Verdana" pitchFamily="34" charset="0"/>
                <a:ea typeface="MS PGothic" pitchFamily="34" charset="-128"/>
              </a:rPr>
              <a:t>up</a:t>
            </a:r>
            <a:r>
              <a:rPr lang="pl-PL" sz="1400" b="1" dirty="0">
                <a:solidFill>
                  <a:srgbClr val="00CC00"/>
                </a:solidFill>
                <a:latin typeface="Verdana" pitchFamily="34" charset="0"/>
                <a:ea typeface="MS PGothic" pitchFamily="34" charset="-128"/>
              </a:rPr>
              <a:t> </a:t>
            </a:r>
            <a:r>
              <a:rPr lang="en-GB" sz="1400" dirty="0">
                <a:latin typeface="Verdana" pitchFamily="34" charset="0"/>
                <a:ea typeface="MS PGothic" pitchFamily="34" charset="-128"/>
                <a:sym typeface="Symbol" pitchFamily="18" charset="2"/>
              </a:rPr>
              <a:t></a:t>
            </a:r>
            <a:r>
              <a:rPr lang="pl-PL" sz="1400" dirty="0">
                <a:latin typeface="Verdana" pitchFamily="34" charset="0"/>
                <a:ea typeface="MS PGothic" pitchFamily="34" charset="-128"/>
                <a:sym typeface="Symbol" pitchFamily="18" charset="2"/>
              </a:rPr>
              <a:t> </a:t>
            </a:r>
            <a:r>
              <a:rPr lang="en-GB" sz="1400" b="1" dirty="0" smtClean="0">
                <a:solidFill>
                  <a:srgbClr val="00CC00"/>
                </a:solidFill>
                <a:latin typeface="Verdana" pitchFamily="34" charset="0"/>
                <a:ea typeface="MS PGothic" pitchFamily="34" charset="-128"/>
              </a:rPr>
              <a:t>up</a:t>
            </a:r>
            <a:endParaRPr lang="en-GB" sz="1400" b="1" dirty="0" smtClean="0">
              <a:latin typeface="Verdana" pitchFamily="34" charset="0"/>
              <a:ea typeface="MS PGothic" pitchFamily="34" charset="-128"/>
            </a:endParaRPr>
          </a:p>
          <a:p>
            <a:pPr algn="ctr">
              <a:lnSpc>
                <a:spcPct val="95000"/>
              </a:lnSpc>
              <a:spcBef>
                <a:spcPct val="35000"/>
              </a:spcBef>
              <a:buClr>
                <a:schemeClr val="tx1"/>
              </a:buClr>
              <a:tabLst>
                <a:tab pos="2781300" algn="l"/>
              </a:tabLst>
            </a:pPr>
            <a:r>
              <a:rPr lang="en-GB" sz="1400" b="1" dirty="0" err="1" smtClean="0">
                <a:latin typeface="Verdana" pitchFamily="34" charset="0"/>
                <a:ea typeface="MS PGothic" pitchFamily="34" charset="-128"/>
              </a:rPr>
              <a:t>AND</a:t>
            </a:r>
            <a:r>
              <a:rPr lang="en-GB" sz="1400" dirty="0" err="1" smtClean="0">
                <a:latin typeface="Verdana" pitchFamily="34" charset="0"/>
                <a:ea typeface="MS PGothic" pitchFamily="34" charset="-128"/>
              </a:rPr>
              <a:t>ing</a:t>
            </a:r>
            <a:endParaRPr lang="en-GB" sz="1400" dirty="0">
              <a:latin typeface="Verdana" pitchFamily="34" charset="0"/>
              <a:ea typeface="MS PGothic" pitchFamily="34" charset="-128"/>
            </a:endParaRPr>
          </a:p>
          <a:p>
            <a:pPr algn="ctr">
              <a:lnSpc>
                <a:spcPct val="95000"/>
              </a:lnSpc>
              <a:spcBef>
                <a:spcPct val="35000"/>
              </a:spcBef>
              <a:buClr>
                <a:schemeClr val="tx1"/>
              </a:buClr>
              <a:tabLst>
                <a:tab pos="2781300" algn="l"/>
              </a:tabLst>
            </a:pPr>
            <a:r>
              <a:rPr lang="pl-PL" sz="1400" dirty="0" smtClean="0">
                <a:latin typeface="Verdana" pitchFamily="34" charset="0"/>
                <a:ea typeface="MS PGothic" pitchFamily="34" charset="-128"/>
              </a:rPr>
              <a:t>A</a:t>
            </a:r>
            <a:r>
              <a:rPr lang="en-GB" sz="1400" dirty="0" err="1" smtClean="0">
                <a:latin typeface="Verdana" pitchFamily="34" charset="0"/>
                <a:ea typeface="MS PGothic" pitchFamily="34" charset="-128"/>
              </a:rPr>
              <a:t>ll</a:t>
            </a:r>
            <a:r>
              <a:rPr lang="en-GB" sz="1400" dirty="0" smtClean="0">
                <a:latin typeface="Verdana" pitchFamily="34" charset="0"/>
                <a:ea typeface="MS PGothic" pitchFamily="34" charset="-128"/>
              </a:rPr>
              <a:t> </a:t>
            </a:r>
            <a:r>
              <a:rPr lang="pl-PL" sz="1400" dirty="0" smtClean="0">
                <a:latin typeface="Verdana" pitchFamily="34" charset="0"/>
                <a:ea typeface="MS PGothic" pitchFamily="34" charset="-128"/>
              </a:rPr>
              <a:t>flavours </a:t>
            </a:r>
            <a:r>
              <a:rPr lang="en-GB" sz="1400" b="1" dirty="0" smtClean="0">
                <a:solidFill>
                  <a:srgbClr val="00CC00"/>
                </a:solidFill>
                <a:latin typeface="Verdana" pitchFamily="34" charset="0"/>
                <a:ea typeface="MS PGothic" pitchFamily="34" charset="-128"/>
              </a:rPr>
              <a:t>up</a:t>
            </a:r>
            <a:r>
              <a:rPr lang="pl-PL" sz="1400" b="1" dirty="0" smtClean="0">
                <a:solidFill>
                  <a:srgbClr val="00CC00"/>
                </a:solidFill>
                <a:latin typeface="Verdana" pitchFamily="34" charset="0"/>
                <a:ea typeface="MS PGothic" pitchFamily="34" charset="-128"/>
              </a:rPr>
              <a:t> </a:t>
            </a:r>
            <a:r>
              <a:rPr lang="en-GB" sz="1400" dirty="0" smtClean="0">
                <a:latin typeface="Verdana" pitchFamily="34" charset="0"/>
                <a:ea typeface="MS PGothic" pitchFamily="34" charset="-128"/>
                <a:sym typeface="Symbol" pitchFamily="18" charset="2"/>
              </a:rPr>
              <a:t></a:t>
            </a:r>
            <a:r>
              <a:rPr lang="pl-PL" sz="1400" dirty="0" smtClean="0">
                <a:latin typeface="Verdana" pitchFamily="34" charset="0"/>
                <a:ea typeface="MS PGothic" pitchFamily="34" charset="-128"/>
                <a:sym typeface="Symbol" pitchFamily="18" charset="2"/>
              </a:rPr>
              <a:t> </a:t>
            </a:r>
            <a:r>
              <a:rPr lang="en-GB" sz="1400" b="1" dirty="0" smtClean="0">
                <a:solidFill>
                  <a:srgbClr val="00CC00"/>
                </a:solidFill>
                <a:latin typeface="Verdana" pitchFamily="34" charset="0"/>
                <a:ea typeface="MS PGothic" pitchFamily="34" charset="-128"/>
              </a:rPr>
              <a:t>up</a:t>
            </a:r>
            <a:endParaRPr lang="en-GB" sz="1400" b="1" dirty="0">
              <a:solidFill>
                <a:srgbClr val="00CC00"/>
              </a:solidFill>
              <a:latin typeface="Verdana" pitchFamily="34" charset="0"/>
              <a:ea typeface="MS PGothic" pitchFamily="34" charset="-128"/>
            </a:endParaRPr>
          </a:p>
        </p:txBody>
      </p:sp>
      <p:sp>
        <p:nvSpPr>
          <p:cNvPr id="16" name="Espace réservé du numéro de diapositive 4"/>
          <p:cNvSpPr txBox="1">
            <a:spLocks/>
          </p:cNvSpPr>
          <p:nvPr/>
        </p:nvSpPr>
        <p:spPr>
          <a:xfrm>
            <a:off x="8501090" y="6357959"/>
            <a:ext cx="642942" cy="285752"/>
          </a:xfrm>
          <a:prstGeom prst="rect">
            <a:avLst/>
          </a:prstGeom>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fld id="{685D1FCC-C3FC-4B04-B21C-A76C0A818E1F}" type="slidenum">
              <a:rPr kumimoji="0" lang="en-US" sz="18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extLst>
      <p:ext uri="{BB962C8B-B14F-4D97-AF65-F5344CB8AC3E}">
        <p14:creationId xmlns="" xmlns:p14="http://schemas.microsoft.com/office/powerpoint/2010/main" val="134016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par>
                                <p:cTn id="24" presetID="3"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linds(horizontal)">
                                      <p:cBhvr>
                                        <p:cTn id="34" dur="500"/>
                                        <p:tgtEl>
                                          <p:spTgt spid="19"/>
                                        </p:tgtEl>
                                      </p:cBhvr>
                                    </p:animEffect>
                                  </p:childTnLst>
                                </p:cTn>
                              </p:par>
                              <p:par>
                                <p:cTn id="35" presetID="3"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5" grpId="0" animBg="1"/>
      <p:bldP spid="17"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306" y="115920"/>
            <a:ext cx="5320694" cy="864720"/>
          </a:xfrm>
        </p:spPr>
        <p:txBody>
          <a:bodyPr/>
          <a:lstStyle/>
          <a:p>
            <a:r>
              <a:rPr lang="en-US" sz="3200" dirty="0" smtClean="0">
                <a:solidFill>
                  <a:schemeClr val="bg1"/>
                </a:solidFill>
              </a:rPr>
              <a:t>Availability Computatio</a:t>
            </a:r>
            <a:r>
              <a:rPr lang="en-US" sz="3200" dirty="0">
                <a:solidFill>
                  <a:schemeClr val="bg1"/>
                </a:solidFill>
              </a:rPr>
              <a:t>n</a:t>
            </a:r>
          </a:p>
        </p:txBody>
      </p:sp>
      <p:sp>
        <p:nvSpPr>
          <p:cNvPr id="3" name="Content Placeholder 2"/>
          <p:cNvSpPr>
            <a:spLocks noGrp="1"/>
          </p:cNvSpPr>
          <p:nvPr>
            <p:ph idx="1"/>
          </p:nvPr>
        </p:nvSpPr>
        <p:spPr/>
        <p:txBody>
          <a:bodyPr/>
          <a:lstStyle/>
          <a:p>
            <a:r>
              <a:rPr lang="en-US" dirty="0"/>
              <a:t>B</a:t>
            </a:r>
            <a:r>
              <a:rPr lang="en-US" dirty="0" smtClean="0"/>
              <a:t>ased on the concepts of hourly </a:t>
            </a:r>
            <a:r>
              <a:rPr lang="en-US" dirty="0"/>
              <a:t>up fraction, scheduled down fraction, and unknown </a:t>
            </a:r>
            <a:r>
              <a:rPr lang="en-US" dirty="0" smtClean="0"/>
              <a:t>fraction</a:t>
            </a:r>
            <a:endParaRPr lang="en-US" dirty="0"/>
          </a:p>
          <a:p>
            <a:endParaRPr lang="en-US" dirty="0" smtClean="0"/>
          </a:p>
          <a:p>
            <a:r>
              <a:rPr lang="en-US" dirty="0" smtClean="0"/>
              <a:t>From the status and downtimes information ACE computes </a:t>
            </a:r>
            <a:r>
              <a:rPr lang="en-US" b="1" dirty="0" smtClean="0"/>
              <a:t>hourly</a:t>
            </a:r>
            <a:r>
              <a:rPr lang="en-US" dirty="0" smtClean="0"/>
              <a:t> availability and reliability for </a:t>
            </a:r>
            <a:r>
              <a:rPr lang="en-US" dirty="0"/>
              <a:t>services, </a:t>
            </a:r>
            <a:r>
              <a:rPr lang="en-US" dirty="0" smtClean="0"/>
              <a:t>overall service </a:t>
            </a:r>
            <a:r>
              <a:rPr lang="en-US" dirty="0"/>
              <a:t>flavours, and </a:t>
            </a:r>
            <a:r>
              <a:rPr lang="en-US" dirty="0" smtClean="0"/>
              <a:t>sites</a:t>
            </a:r>
          </a:p>
          <a:p>
            <a:endParaRPr lang="en-US" dirty="0" smtClean="0"/>
          </a:p>
          <a:p>
            <a:r>
              <a:rPr lang="en-US" dirty="0" smtClean="0"/>
              <a:t>From the hourly availability </a:t>
            </a:r>
            <a:r>
              <a:rPr lang="en-US" dirty="0"/>
              <a:t>and </a:t>
            </a:r>
            <a:r>
              <a:rPr lang="en-US" dirty="0" smtClean="0"/>
              <a:t>reliability information ACE computes </a:t>
            </a:r>
            <a:r>
              <a:rPr lang="en-US" b="1" dirty="0" smtClean="0"/>
              <a:t>daily, weekly,</a:t>
            </a:r>
            <a:r>
              <a:rPr lang="en-US" dirty="0" smtClean="0"/>
              <a:t> </a:t>
            </a:r>
            <a:r>
              <a:rPr lang="en-US" b="1" dirty="0" smtClean="0"/>
              <a:t>monthly </a:t>
            </a:r>
            <a:r>
              <a:rPr lang="en-US" dirty="0" smtClean="0"/>
              <a:t>availabilities and reliabilities </a:t>
            </a:r>
            <a:r>
              <a:rPr lang="en-US" dirty="0"/>
              <a:t>for services, overall service flavours, </a:t>
            </a:r>
            <a:r>
              <a:rPr lang="en-US" dirty="0" smtClean="0"/>
              <a:t>sites, and federations</a:t>
            </a:r>
          </a:p>
        </p:txBody>
      </p:sp>
      <p:sp>
        <p:nvSpPr>
          <p:cNvPr id="5" name="Espace réservé du numéro de diapositive 4"/>
          <p:cNvSpPr txBox="1">
            <a:spLocks/>
          </p:cNvSpPr>
          <p:nvPr/>
        </p:nvSpPr>
        <p:spPr>
          <a:xfrm>
            <a:off x="8501090" y="6357959"/>
            <a:ext cx="642942" cy="285752"/>
          </a:xfrm>
          <a:prstGeom prst="rect">
            <a:avLst/>
          </a:prstGeom>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fld id="{685D1FCC-C3FC-4B04-B21C-A76C0A818E1F}" type="slidenum">
              <a:rPr kumimoji="0" lang="en-US" sz="18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extLst>
      <p:ext uri="{BB962C8B-B14F-4D97-AF65-F5344CB8AC3E}">
        <p14:creationId xmlns="" xmlns:p14="http://schemas.microsoft.com/office/powerpoint/2010/main" val="1324496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3643306" y="115920"/>
            <a:ext cx="5320694" cy="864720"/>
          </a:xfrm>
        </p:spPr>
        <p:txBody>
          <a:bodyPr/>
          <a:lstStyle/>
          <a:p>
            <a:r>
              <a:rPr lang="en-US" sz="3200" dirty="0" smtClean="0">
                <a:solidFill>
                  <a:schemeClr val="bg1"/>
                </a:solidFill>
              </a:rPr>
              <a:t>Visualization</a:t>
            </a:r>
            <a:r>
              <a:rPr lang="en-GB" sz="3200" dirty="0">
                <a:solidFill>
                  <a:schemeClr val="bg1"/>
                </a:solidFill>
                <a:latin typeface="Arial" charset="0"/>
                <a:ea typeface="ＭＳ Ｐゴシック" charset="0"/>
                <a:cs typeface="ＭＳ Ｐゴシック" charset="0"/>
              </a:rPr>
              <a:t>	</a:t>
            </a:r>
          </a:p>
        </p:txBody>
      </p:sp>
      <p:sp>
        <p:nvSpPr>
          <p:cNvPr id="41986" name="Content Placeholder 2"/>
          <p:cNvSpPr>
            <a:spLocks noGrp="1"/>
          </p:cNvSpPr>
          <p:nvPr>
            <p:ph idx="1"/>
          </p:nvPr>
        </p:nvSpPr>
        <p:spPr>
          <a:xfrm>
            <a:off x="214282" y="1412640"/>
            <a:ext cx="8472158" cy="4525560"/>
          </a:xfrm>
        </p:spPr>
        <p:txBody>
          <a:bodyPr/>
          <a:lstStyle/>
          <a:p>
            <a:r>
              <a:rPr lang="en-GB" sz="2000" b="1" dirty="0" smtClean="0">
                <a:latin typeface="Arial" charset="0"/>
                <a:ea typeface="ＭＳ Ｐゴシック" charset="0"/>
              </a:rPr>
              <a:t>Monthly Reports:</a:t>
            </a:r>
          </a:p>
          <a:p>
            <a:r>
              <a:rPr lang="en-US" dirty="0" smtClean="0">
                <a:latin typeface="Arial" charset="0"/>
              </a:rPr>
              <a:t>EGI: Management of OPS VO profile and algorithm </a:t>
            </a:r>
            <a:r>
              <a:rPr lang="en-US" sz="1200" dirty="0" smtClean="0"/>
              <a:t>(OR CEs) AND (OR of SEs) AND </a:t>
            </a:r>
            <a:r>
              <a:rPr lang="en-US" sz="1200" dirty="0" err="1" smtClean="0"/>
              <a:t>sBDII</a:t>
            </a:r>
            <a:endParaRPr lang="en-US" sz="1200" dirty="0" smtClean="0">
              <a:latin typeface="Arial" charset="0"/>
            </a:endParaRPr>
          </a:p>
          <a:p>
            <a:pPr lvl="1"/>
            <a:r>
              <a:rPr lang="en-US" dirty="0" smtClean="0">
                <a:latin typeface="Arial" charset="0"/>
              </a:rPr>
              <a:t>Generation of monthly availability and reliability reports for OPS VO</a:t>
            </a:r>
          </a:p>
          <a:p>
            <a:pPr lvl="1"/>
            <a:endParaRPr lang="en-GB" sz="2000" b="1" dirty="0" smtClean="0">
              <a:latin typeface="Arial" charset="0"/>
              <a:ea typeface="ＭＳ Ｐゴシック" charset="0"/>
            </a:endParaRPr>
          </a:p>
          <a:p>
            <a:pPr lvl="1">
              <a:buFont typeface="Arial" pitchFamily="34" charset="0"/>
              <a:buChar char="•"/>
            </a:pPr>
            <a:r>
              <a:rPr lang="en-GB" dirty="0" smtClean="0">
                <a:latin typeface="Arial" charset="0"/>
                <a:hlinkClick r:id="rId2"/>
              </a:rPr>
              <a:t> http</a:t>
            </a:r>
            <a:r>
              <a:rPr lang="en-GB" dirty="0">
                <a:latin typeface="Arial" charset="0"/>
                <a:hlinkClick r:id="rId2"/>
              </a:rPr>
              <a:t>://gvdev.cern.ch/GRIDVIEW/downloads/Reports</a:t>
            </a:r>
            <a:r>
              <a:rPr lang="en-GB" dirty="0" smtClean="0">
                <a:latin typeface="Arial" charset="0"/>
                <a:hlinkClick r:id="rId2"/>
              </a:rPr>
              <a:t>/</a:t>
            </a:r>
            <a:endParaRPr lang="en-GB" dirty="0" smtClean="0">
              <a:latin typeface="Arial" charset="0"/>
            </a:endParaRPr>
          </a:p>
          <a:p>
            <a:pPr lvl="1">
              <a:buFont typeface="Arial" pitchFamily="34" charset="0"/>
              <a:buChar char="•"/>
            </a:pPr>
            <a:r>
              <a:rPr lang="en-GB" dirty="0" smtClean="0">
                <a:latin typeface="Arial" charset="0"/>
              </a:rPr>
              <a:t> PDFs </a:t>
            </a:r>
            <a:r>
              <a:rPr lang="en-GB" dirty="0">
                <a:latin typeface="Arial" charset="0"/>
              </a:rPr>
              <a:t>reporting monthly availability and reliability numbers </a:t>
            </a:r>
            <a:endParaRPr lang="en-GB" dirty="0" smtClean="0">
              <a:latin typeface="Arial" charset="0"/>
            </a:endParaRPr>
          </a:p>
          <a:p>
            <a:pPr lvl="1">
              <a:buFont typeface="Arial" pitchFamily="34" charset="0"/>
              <a:buChar char="•"/>
            </a:pPr>
            <a:r>
              <a:rPr lang="en-GB" dirty="0" smtClean="0">
                <a:latin typeface="Arial" charset="0"/>
              </a:rPr>
              <a:t> Created </a:t>
            </a:r>
            <a:r>
              <a:rPr lang="en-GB" dirty="0">
                <a:latin typeface="Arial" charset="0"/>
              </a:rPr>
              <a:t>once per month and distributed to WLCG/EGI</a:t>
            </a:r>
          </a:p>
          <a:p>
            <a:pPr lvl="1">
              <a:buFont typeface="Arial" pitchFamily="34" charset="0"/>
              <a:buChar char="•"/>
            </a:pPr>
            <a:r>
              <a:rPr lang="en-GB" dirty="0" smtClean="0">
                <a:latin typeface="Arial" charset="0"/>
              </a:rPr>
              <a:t> Created using </a:t>
            </a:r>
            <a:r>
              <a:rPr lang="en-GB" dirty="0" err="1" smtClean="0">
                <a:latin typeface="Arial" charset="0"/>
              </a:rPr>
              <a:t>iReport</a:t>
            </a:r>
            <a:r>
              <a:rPr lang="en-GB" dirty="0" smtClean="0">
                <a:latin typeface="Arial" charset="0"/>
              </a:rPr>
              <a:t>, </a:t>
            </a:r>
            <a:r>
              <a:rPr lang="en-GB" dirty="0" err="1" smtClean="0">
                <a:latin typeface="Arial" charset="0"/>
              </a:rPr>
              <a:t>OpenReports</a:t>
            </a:r>
            <a:r>
              <a:rPr lang="en-GB" dirty="0" smtClean="0">
                <a:latin typeface="Arial" charset="0"/>
              </a:rPr>
              <a:t>, and </a:t>
            </a:r>
            <a:r>
              <a:rPr lang="en-GB" dirty="0" err="1" smtClean="0">
                <a:latin typeface="Arial" charset="0"/>
              </a:rPr>
              <a:t>JasperReports</a:t>
            </a:r>
            <a:endParaRPr lang="en-GB" dirty="0" smtClean="0">
              <a:latin typeface="Arial" charset="0"/>
            </a:endParaRPr>
          </a:p>
          <a:p>
            <a:endParaRPr lang="en-US" dirty="0" smtClean="0">
              <a:latin typeface="Arial" charset="0"/>
            </a:endParaRPr>
          </a:p>
          <a:p>
            <a:endParaRPr lang="en-GB" dirty="0" smtClean="0">
              <a:latin typeface="Arial" charset="0"/>
            </a:endParaRPr>
          </a:p>
          <a:p>
            <a:r>
              <a:rPr lang="en-GB" sz="2000" b="1" dirty="0" smtClean="0">
                <a:latin typeface="Arial" charset="0"/>
              </a:rPr>
              <a:t>Web Interface: </a:t>
            </a:r>
            <a:r>
              <a:rPr lang="en-US" sz="2000" dirty="0" smtClean="0">
                <a:latin typeface="Arial" charset="0"/>
              </a:rPr>
              <a:t>Operation of the service availability web interface provided by the central grid-monitoring </a:t>
            </a:r>
            <a:r>
              <a:rPr lang="en-US" sz="2000" dirty="0" err="1" smtClean="0">
                <a:latin typeface="Arial" charset="0"/>
              </a:rPr>
              <a:t>MyEGI</a:t>
            </a:r>
            <a:r>
              <a:rPr lang="en-US" sz="2000" dirty="0" smtClean="0">
                <a:latin typeface="Arial" charset="0"/>
              </a:rPr>
              <a:t> portal</a:t>
            </a:r>
            <a:endParaRPr lang="en-GB" sz="2000" b="1" dirty="0" smtClean="0">
              <a:latin typeface="Arial" charset="0"/>
            </a:endParaRPr>
          </a:p>
          <a:p>
            <a:pPr lvl="1">
              <a:buFont typeface="Arial" pitchFamily="34" charset="0"/>
              <a:buChar char="•"/>
            </a:pPr>
            <a:r>
              <a:rPr lang="en-GB" dirty="0" smtClean="0">
                <a:latin typeface="Arial" charset="0"/>
                <a:hlinkClick r:id="rId3"/>
              </a:rPr>
              <a:t>https://grid-monitoring.cern.ch/myegi/sa</a:t>
            </a:r>
            <a:endParaRPr lang="en-GB" dirty="0">
              <a:latin typeface="Arial" charset="0"/>
            </a:endParaRPr>
          </a:p>
          <a:p>
            <a:pPr lvl="1">
              <a:buFont typeface="Arial" pitchFamily="34" charset="0"/>
              <a:buChar char="•"/>
            </a:pPr>
            <a:r>
              <a:rPr lang="en-GB" dirty="0" smtClean="0">
                <a:latin typeface="Arial" charset="0"/>
              </a:rPr>
              <a:t>Online tool showing availability and reliability graphs</a:t>
            </a:r>
          </a:p>
          <a:p>
            <a:pPr lvl="1">
              <a:buFont typeface="Arial" pitchFamily="34" charset="0"/>
              <a:buChar char="•"/>
            </a:pPr>
            <a:r>
              <a:rPr lang="en-GB" dirty="0" smtClean="0">
                <a:latin typeface="Arial" charset="0"/>
              </a:rPr>
              <a:t>Queries can be based on: profiles, groups, sites, dates</a:t>
            </a:r>
          </a:p>
          <a:p>
            <a:pPr lvl="1">
              <a:buFont typeface="Arial" pitchFamily="34" charset="0"/>
              <a:buChar char="•"/>
            </a:pPr>
            <a:endParaRPr lang="en-GB" dirty="0">
              <a:latin typeface="Arial" charset="0"/>
            </a:endParaRPr>
          </a:p>
        </p:txBody>
      </p:sp>
      <p:sp>
        <p:nvSpPr>
          <p:cNvPr id="5" name="Espace réservé du numéro de diapositive 4"/>
          <p:cNvSpPr txBox="1">
            <a:spLocks/>
          </p:cNvSpPr>
          <p:nvPr/>
        </p:nvSpPr>
        <p:spPr>
          <a:xfrm>
            <a:off x="8501090" y="6357959"/>
            <a:ext cx="642942" cy="285752"/>
          </a:xfrm>
          <a:prstGeom prst="rect">
            <a:avLst/>
          </a:prstGeom>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fld id="{685D1FCC-C3FC-4B04-B21C-A76C0A818E1F}" type="slidenum">
              <a:rPr kumimoji="0" lang="en-US" sz="18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extLst>
      <p:ext uri="{BB962C8B-B14F-4D97-AF65-F5344CB8AC3E}">
        <p14:creationId xmlns="" xmlns:p14="http://schemas.microsoft.com/office/powerpoint/2010/main" val="420245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686300" y="1571612"/>
            <a:ext cx="4305300" cy="5143536"/>
          </a:xfrm>
        </p:spPr>
        <p:txBody>
          <a:bodyPr/>
          <a:lstStyle/>
          <a:p>
            <a:r>
              <a:rPr lang="en-US" sz="2000" dirty="0" smtClean="0"/>
              <a:t>Web Interface</a:t>
            </a:r>
            <a:endParaRPr lang="en-US" sz="2000" dirty="0"/>
          </a:p>
        </p:txBody>
      </p:sp>
      <p:sp>
        <p:nvSpPr>
          <p:cNvPr id="3" name="Content Placeholder 2"/>
          <p:cNvSpPr>
            <a:spLocks noGrp="1"/>
          </p:cNvSpPr>
          <p:nvPr>
            <p:ph sz="half" idx="1"/>
          </p:nvPr>
        </p:nvSpPr>
        <p:spPr>
          <a:xfrm>
            <a:off x="428596" y="1428736"/>
            <a:ext cx="3962428" cy="4757750"/>
          </a:xfrm>
        </p:spPr>
        <p:txBody>
          <a:bodyPr/>
          <a:lstStyle/>
          <a:p>
            <a:r>
              <a:rPr lang="en-US" sz="2000" dirty="0" smtClean="0"/>
              <a:t>Monthly Reports</a:t>
            </a:r>
            <a:endParaRPr lang="en-US" sz="2000" dirty="0"/>
          </a:p>
        </p:txBody>
      </p:sp>
      <p:graphicFrame>
        <p:nvGraphicFramePr>
          <p:cNvPr id="4" name="Diagram 3"/>
          <p:cNvGraphicFramePr/>
          <p:nvPr>
            <p:extLst>
              <p:ext uri="{D42A27DB-BD31-4B8C-83A1-F6EECF244321}">
                <p14:modId xmlns="" xmlns:p14="http://schemas.microsoft.com/office/powerpoint/2010/main" val="1100995134"/>
              </p:ext>
            </p:extLst>
          </p:nvPr>
        </p:nvGraphicFramePr>
        <p:xfrm>
          <a:off x="381000" y="1828800"/>
          <a:ext cx="3657600" cy="190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998" name="Picture 5" descr="gold_db_2.png"/>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a:off x="2928725" y="3200400"/>
            <a:ext cx="464284" cy="46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95" name="Picture 6" descr="vo_feed_icon.png"/>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114550" y="1905000"/>
            <a:ext cx="4191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91" name="Picture 4" descr="Availability_report.png"/>
          <p:cNvPicPr>
            <a:picLocks noChangeAspect="1"/>
          </p:cNvPicPr>
          <p:nvPr/>
        </p:nvPicPr>
        <p:blipFill>
          <a:blip r:embed="rId8">
            <a:extLst>
              <a:ext uri="{28A0092B-C50C-407E-A947-70E740481C1C}">
                <a14:useLocalDpi xmlns="" xmlns:a14="http://schemas.microsoft.com/office/drawing/2010/main" val="0"/>
              </a:ext>
            </a:extLst>
          </a:blip>
          <a:srcRect/>
          <a:stretch>
            <a:fillRect/>
          </a:stretch>
        </p:blipFill>
        <p:spPr bwMode="auto">
          <a:xfrm>
            <a:off x="565673" y="4114800"/>
            <a:ext cx="3244327" cy="2438400"/>
          </a:xfrm>
          <a:prstGeom prst="rect">
            <a:avLst/>
          </a:prstGeom>
          <a:noFill/>
          <a:ln w="6350" cap="flat">
            <a:solidFill>
              <a:schemeClr val="tx1"/>
            </a:solidFill>
            <a:prstDash val="dash"/>
            <a:miter lim="800000"/>
            <a:headEnd/>
            <a:tailEnd/>
          </a:ln>
          <a:extLst>
            <a:ext uri="{909E8E84-426E-40dd-AFC4-6F175D3DCCD1}">
              <a14:hiddenFill xmlns="" xmlns:a14="http://schemas.microsoft.com/office/drawing/2010/main">
                <a:solidFill>
                  <a:srgbClr val="FFFFFF"/>
                </a:solidFill>
              </a14:hiddenFill>
            </a:ext>
          </a:extLst>
        </p:spPr>
      </p:pic>
      <p:pic>
        <p:nvPicPr>
          <p:cNvPr id="5" name="Picture 4" descr="myegi.png"/>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4801643" y="1905000"/>
            <a:ext cx="4037557" cy="4267200"/>
          </a:xfrm>
          <a:prstGeom prst="rect">
            <a:avLst/>
          </a:prstGeom>
        </p:spPr>
      </p:pic>
      <p:grpSp>
        <p:nvGrpSpPr>
          <p:cNvPr id="6" name="Group 15"/>
          <p:cNvGrpSpPr/>
          <p:nvPr/>
        </p:nvGrpSpPr>
        <p:grpSpPr>
          <a:xfrm>
            <a:off x="3667125" y="3657600"/>
            <a:ext cx="371475" cy="371475"/>
            <a:chOff x="3011804" y="1096327"/>
            <a:chExt cx="371475" cy="371475"/>
          </a:xfrm>
        </p:grpSpPr>
        <p:sp>
          <p:nvSpPr>
            <p:cNvPr id="17" name="Down Arrow 16"/>
            <p:cNvSpPr/>
            <p:nvPr/>
          </p:nvSpPr>
          <p:spPr>
            <a:xfrm>
              <a:off x="3011804" y="1096327"/>
              <a:ext cx="371475" cy="371475"/>
            </a:xfrm>
            <a:prstGeom prst="downArrow">
              <a:avLst>
                <a:gd name="adj1" fmla="val 55000"/>
                <a:gd name="adj2" fmla="val 45000"/>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Down Arrow 4"/>
            <p:cNvSpPr/>
            <p:nvPr/>
          </p:nvSpPr>
          <p:spPr>
            <a:xfrm>
              <a:off x="3095386" y="1096327"/>
              <a:ext cx="204311" cy="2795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p>
          </p:txBody>
        </p:sp>
      </p:grpSp>
      <p:sp>
        <p:nvSpPr>
          <p:cNvPr id="14" name="Rectangle 13"/>
          <p:cNvSpPr/>
          <p:nvPr/>
        </p:nvSpPr>
        <p:spPr>
          <a:xfrm>
            <a:off x="1571604" y="1071546"/>
            <a:ext cx="6215106" cy="369332"/>
          </a:xfrm>
          <a:prstGeom prst="rect">
            <a:avLst/>
          </a:prstGeom>
        </p:spPr>
        <p:txBody>
          <a:bodyPr wrap="square">
            <a:spAutoFit/>
          </a:bodyPr>
          <a:lstStyle/>
          <a:p>
            <a:pPr algn="ctr"/>
            <a:r>
              <a:rPr lang="en-US" dirty="0" smtClean="0">
                <a:latin typeface="Arial" charset="0"/>
              </a:rPr>
              <a:t>Doc: https://tomtools.cern.ch/confluence/display/SAM/ACE</a:t>
            </a:r>
          </a:p>
        </p:txBody>
      </p:sp>
      <p:sp>
        <p:nvSpPr>
          <p:cNvPr id="16" name="Espace réservé du numéro de diapositive 4"/>
          <p:cNvSpPr txBox="1">
            <a:spLocks/>
          </p:cNvSpPr>
          <p:nvPr/>
        </p:nvSpPr>
        <p:spPr>
          <a:xfrm>
            <a:off x="8501090" y="6357959"/>
            <a:ext cx="642942" cy="285752"/>
          </a:xfrm>
          <a:prstGeom prst="rect">
            <a:avLst/>
          </a:prstGeom>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fld id="{685D1FCC-C3FC-4B04-B21C-A76C0A818E1F}" type="slidenum">
              <a:rPr kumimoji="0" lang="en-US" sz="18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extLst>
      <p:ext uri="{BB962C8B-B14F-4D97-AF65-F5344CB8AC3E}">
        <p14:creationId xmlns="" xmlns:p14="http://schemas.microsoft.com/office/powerpoint/2010/main" val="181200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488" y="2925545"/>
            <a:ext cx="5857916" cy="646331"/>
          </a:xfrm>
          <a:prstGeom prst="rect">
            <a:avLst/>
          </a:prstGeom>
        </p:spPr>
        <p:txBody>
          <a:bodyPr wrap="square">
            <a:spAutoFit/>
          </a:bodyPr>
          <a:lstStyle/>
          <a:p>
            <a:r>
              <a:rPr lang="fr-FR" sz="3600" dirty="0" smtClean="0"/>
              <a:t>GOC DB</a:t>
            </a:r>
            <a:endParaRPr lang="fr-FR" sz="3600" dirty="0"/>
          </a:p>
        </p:txBody>
      </p:sp>
      <p:sp>
        <p:nvSpPr>
          <p:cNvPr id="6" name="Rectangle 5"/>
          <p:cNvSpPr/>
          <p:nvPr/>
        </p:nvSpPr>
        <p:spPr>
          <a:xfrm>
            <a:off x="2143108" y="2857496"/>
            <a:ext cx="3643338" cy="85725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4"/>
          <p:cNvSpPr txBox="1">
            <a:spLocks/>
          </p:cNvSpPr>
          <p:nvPr/>
        </p:nvSpPr>
        <p:spPr>
          <a:xfrm>
            <a:off x="8501090" y="6357959"/>
            <a:ext cx="642942" cy="285752"/>
          </a:xfrm>
          <a:prstGeom prst="rect">
            <a:avLst/>
          </a:prstGeom>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fld id="{685D1FCC-C3FC-4B04-B21C-A76C0A818E1F}" type="slidenum">
              <a:rPr kumimoji="0" lang="en-US" sz="18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2925545"/>
            <a:ext cx="8143932" cy="646331"/>
          </a:xfrm>
          <a:prstGeom prst="rect">
            <a:avLst/>
          </a:prstGeom>
        </p:spPr>
        <p:txBody>
          <a:bodyPr wrap="square">
            <a:spAutoFit/>
          </a:bodyPr>
          <a:lstStyle/>
          <a:p>
            <a:r>
              <a:rPr lang="fr-FR" sz="3600" dirty="0"/>
              <a:t>Service </a:t>
            </a:r>
            <a:r>
              <a:rPr lang="fr-FR" sz="3600" dirty="0" err="1"/>
              <a:t>Availability</a:t>
            </a:r>
            <a:r>
              <a:rPr lang="fr-FR" sz="3600" dirty="0"/>
              <a:t> </a:t>
            </a:r>
            <a:r>
              <a:rPr lang="fr-FR" sz="3600" dirty="0" smtClean="0"/>
              <a:t>Monitoring (SAM</a:t>
            </a:r>
            <a:r>
              <a:rPr lang="fr-FR" sz="3600" dirty="0"/>
              <a:t>)</a:t>
            </a:r>
          </a:p>
        </p:txBody>
      </p:sp>
      <p:sp>
        <p:nvSpPr>
          <p:cNvPr id="3" name="Rectangle 2"/>
          <p:cNvSpPr/>
          <p:nvPr/>
        </p:nvSpPr>
        <p:spPr>
          <a:xfrm>
            <a:off x="500034" y="2928934"/>
            <a:ext cx="7786742" cy="64294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4"/>
          <p:cNvSpPr txBox="1">
            <a:spLocks/>
          </p:cNvSpPr>
          <p:nvPr/>
        </p:nvSpPr>
        <p:spPr>
          <a:xfrm>
            <a:off x="8501090" y="6357959"/>
            <a:ext cx="642942" cy="285752"/>
          </a:xfrm>
          <a:prstGeom prst="rect">
            <a:avLst/>
          </a:prstGeom>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fld id="{685D1FCC-C3FC-4B04-B21C-A76C0A818E1F}" type="slidenum">
              <a:rPr kumimoji="0" lang="en-US" sz="18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28600" y="1066800"/>
            <a:ext cx="7772424" cy="5291158"/>
          </a:xfrm>
        </p:spPr>
        <p:txBody>
          <a:bodyPr/>
          <a:lstStyle/>
          <a:p>
            <a:r>
              <a:rPr lang="en-US" sz="1800" b="1" dirty="0" smtClean="0"/>
              <a:t>GOCDB-4.2 Release (25-11-2011) </a:t>
            </a:r>
          </a:p>
          <a:p>
            <a:endParaRPr lang="en-US" sz="1800" b="1" dirty="0" smtClean="0"/>
          </a:p>
          <a:p>
            <a:r>
              <a:rPr lang="en-US" sz="1400" dirty="0" smtClean="0"/>
              <a:t>This release includes scoping of sites and service endpoints. </a:t>
            </a:r>
          </a:p>
          <a:p>
            <a:r>
              <a:rPr lang="en-US" sz="1400" dirty="0" smtClean="0"/>
              <a:t>A GOCDB instance (whether central or regional) needs to differentiate between EGI and non-EGI data. To do this, new tagging logic had been added so that new data scoping rules can be applied to GOCDB entities, allowing Sites, Services and other data to be identified as either EGI, Local some other scoped data. This is a </a:t>
            </a:r>
            <a:r>
              <a:rPr lang="en-US" sz="1400" dirty="0" err="1" smtClean="0"/>
              <a:t>regionalisation</a:t>
            </a:r>
            <a:r>
              <a:rPr lang="en-US" sz="1400" dirty="0" smtClean="0"/>
              <a:t> prerequisite. By default, sites and services are defined in the 'EGI' scope. </a:t>
            </a:r>
          </a:p>
          <a:p>
            <a:endParaRPr lang="en-US" sz="1800" b="1" dirty="0" smtClean="0"/>
          </a:p>
          <a:p>
            <a:r>
              <a:rPr lang="en-US" sz="1800" b="1" dirty="0" smtClean="0"/>
              <a:t>GOCDB-4.1 Release (01-11-2011)</a:t>
            </a:r>
          </a:p>
          <a:p>
            <a:endParaRPr lang="en-US" sz="1400" dirty="0" smtClean="0"/>
          </a:p>
          <a:p>
            <a:pPr>
              <a:buFont typeface="Arial" pitchFamily="34" charset="0"/>
              <a:buChar char="•"/>
            </a:pPr>
            <a:r>
              <a:rPr lang="en-US" sz="1400" dirty="0" smtClean="0"/>
              <a:t>New View Site page (to support scoping)</a:t>
            </a:r>
          </a:p>
          <a:p>
            <a:pPr>
              <a:buFont typeface="Arial" pitchFamily="34" charset="0"/>
              <a:buChar char="•"/>
            </a:pPr>
            <a:r>
              <a:rPr lang="en-US" sz="1400" dirty="0" smtClean="0"/>
              <a:t>New View Service Endpoint page</a:t>
            </a:r>
          </a:p>
          <a:p>
            <a:pPr>
              <a:buFont typeface="Arial" pitchFamily="34" charset="0"/>
              <a:buChar char="•"/>
            </a:pPr>
            <a:r>
              <a:rPr lang="en-US" sz="1400" dirty="0" smtClean="0"/>
              <a:t>Added current UTC time to new Downtime page</a:t>
            </a:r>
          </a:p>
          <a:p>
            <a:pPr>
              <a:buFont typeface="Arial" pitchFamily="34" charset="0"/>
              <a:buChar char="•"/>
            </a:pPr>
            <a:r>
              <a:rPr lang="en-US" sz="1400" dirty="0" smtClean="0"/>
              <a:t>New Downtime interface much improved, moved to single page + can now select all endpoints under one site </a:t>
            </a:r>
          </a:p>
          <a:p>
            <a:pPr>
              <a:buFont typeface="Arial" pitchFamily="34" charset="0"/>
              <a:buChar char="•"/>
            </a:pPr>
            <a:r>
              <a:rPr lang="en-US" sz="1400" dirty="0" smtClean="0"/>
              <a:t>Increased front end responsiveness </a:t>
            </a:r>
          </a:p>
          <a:p>
            <a:pPr>
              <a:buFont typeface="Arial" pitchFamily="34" charset="0"/>
              <a:buChar char="•"/>
            </a:pPr>
            <a:r>
              <a:rPr lang="en-US" sz="1400" dirty="0" smtClean="0"/>
              <a:t>Cleaned old roles </a:t>
            </a:r>
          </a:p>
          <a:p>
            <a:pPr>
              <a:buFont typeface="Arial" pitchFamily="34" charset="0"/>
              <a:buChar char="•"/>
            </a:pPr>
            <a:r>
              <a:rPr lang="en-US" sz="1400" dirty="0" smtClean="0"/>
              <a:t>Added a URL field to service endpoint objects to support UNICORE services</a:t>
            </a:r>
          </a:p>
          <a:p>
            <a:pPr>
              <a:buFont typeface="Arial" pitchFamily="34" charset="0"/>
              <a:buChar char="•"/>
            </a:pPr>
            <a:r>
              <a:rPr lang="en-US" sz="1400" dirty="0" smtClean="0"/>
              <a:t>Add a "my site" link in the main menu </a:t>
            </a:r>
          </a:p>
          <a:p>
            <a:pPr>
              <a:buFont typeface="Arial" pitchFamily="34" charset="0"/>
              <a:buChar char="•"/>
            </a:pPr>
            <a:r>
              <a:rPr lang="en-US" sz="1400" dirty="0" smtClean="0"/>
              <a:t>Record Certification Status History</a:t>
            </a:r>
          </a:p>
          <a:p>
            <a:pPr>
              <a:buFont typeface="Arial" pitchFamily="34" charset="0"/>
              <a:buChar char="•"/>
            </a:pPr>
            <a:r>
              <a:rPr lang="en-US" sz="1400" dirty="0" smtClean="0"/>
              <a:t> Consolidated Wiki and all documentation.</a:t>
            </a:r>
            <a:endParaRPr lang="fr-FR" sz="1400" dirty="0"/>
          </a:p>
        </p:txBody>
      </p:sp>
      <p:sp>
        <p:nvSpPr>
          <p:cNvPr id="5" name="Espace réservé du numéro de diapositive 4"/>
          <p:cNvSpPr txBox="1">
            <a:spLocks/>
          </p:cNvSpPr>
          <p:nvPr/>
        </p:nvSpPr>
        <p:spPr>
          <a:xfrm>
            <a:off x="8501090" y="6357959"/>
            <a:ext cx="642942" cy="285752"/>
          </a:xfrm>
          <a:prstGeom prst="rect">
            <a:avLst/>
          </a:prstGeom>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fld id="{685D1FCC-C3FC-4B04-B21C-A76C0A818E1F}" type="slidenum">
              <a:rPr kumimoji="0" lang="en-US" sz="18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28600" y="1066800"/>
            <a:ext cx="8558242" cy="5334000"/>
          </a:xfrm>
        </p:spPr>
        <p:txBody>
          <a:bodyPr/>
          <a:lstStyle/>
          <a:p>
            <a:endParaRPr lang="fr-FR" dirty="0" smtClean="0"/>
          </a:p>
          <a:p>
            <a:endParaRPr lang="fr-FR" dirty="0" smtClean="0"/>
          </a:p>
          <a:p>
            <a:endParaRPr lang="fr-FR" dirty="0" smtClean="0"/>
          </a:p>
          <a:p>
            <a:endParaRPr lang="fr-FR" dirty="0" smtClean="0"/>
          </a:p>
          <a:p>
            <a:pPr algn="ctr"/>
            <a:r>
              <a:rPr lang="fr-FR" sz="5400" dirty="0" smtClean="0"/>
              <a:t>Operations Portal</a:t>
            </a:r>
            <a:endParaRPr lang="fr-FR" sz="5400" dirty="0"/>
          </a:p>
        </p:txBody>
      </p:sp>
      <p:sp>
        <p:nvSpPr>
          <p:cNvPr id="5" name="Rectangle 4"/>
          <p:cNvSpPr/>
          <p:nvPr/>
        </p:nvSpPr>
        <p:spPr>
          <a:xfrm>
            <a:off x="1714480" y="2857496"/>
            <a:ext cx="5643602" cy="85725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4"/>
          <p:cNvSpPr txBox="1">
            <a:spLocks/>
          </p:cNvSpPr>
          <p:nvPr/>
        </p:nvSpPr>
        <p:spPr>
          <a:xfrm>
            <a:off x="8501090" y="6357959"/>
            <a:ext cx="642942" cy="285752"/>
          </a:xfrm>
          <a:prstGeom prst="rect">
            <a:avLst/>
          </a:prstGeom>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fld id="{685D1FCC-C3FC-4B04-B21C-A76C0A818E1F}" type="slidenum">
              <a:rPr kumimoji="0" lang="en-US" sz="18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ustomShape 1"/>
          <p:cNvSpPr/>
          <p:nvPr/>
        </p:nvSpPr>
        <p:spPr>
          <a:xfrm>
            <a:off x="2124000" y="160200"/>
            <a:ext cx="6838560" cy="774360"/>
          </a:xfrm>
          <a:prstGeom prst="rect">
            <a:avLst/>
          </a:prstGeom>
        </p:spPr>
        <p:txBody>
          <a:bodyPr wrap="none" lIns="90000" tIns="45000" rIns="90000" bIns="45000" anchor="ctr"/>
          <a:lstStyle/>
          <a:p>
            <a:pPr algn="r">
              <a:lnSpc>
                <a:spcPct val="102000"/>
              </a:lnSpc>
            </a:pPr>
            <a:r>
              <a:rPr lang="fr-FR" sz="3200" dirty="0" smtClean="0">
                <a:solidFill>
                  <a:srgbClr val="FFFFFF"/>
                </a:solidFill>
                <a:latin typeface="Arial"/>
              </a:rPr>
              <a:t>Dashboard - Rappels</a:t>
            </a:r>
            <a:endParaRPr/>
          </a:p>
        </p:txBody>
      </p:sp>
      <p:sp>
        <p:nvSpPr>
          <p:cNvPr id="38" name="CustomShape 2"/>
          <p:cNvSpPr/>
          <p:nvPr/>
        </p:nvSpPr>
        <p:spPr>
          <a:xfrm>
            <a:off x="180000" y="1071546"/>
            <a:ext cx="8820720" cy="5254374"/>
          </a:xfrm>
          <a:prstGeom prst="rect">
            <a:avLst/>
          </a:prstGeom>
        </p:spPr>
        <p:txBody>
          <a:bodyPr lIns="90000" tIns="45000" rIns="90000" bIns="45000"/>
          <a:lstStyle/>
          <a:p>
            <a:pPr>
              <a:lnSpc>
                <a:spcPct val="104000"/>
              </a:lnSpc>
            </a:pPr>
            <a:r>
              <a:rPr lang="fr-FR" sz="2000" b="1" dirty="0" err="1" smtClean="0">
                <a:solidFill>
                  <a:srgbClr val="000000"/>
                </a:solidFill>
                <a:latin typeface="Verdana" pitchFamily="34" charset="0"/>
              </a:rPr>
              <a:t>Permalinks</a:t>
            </a:r>
            <a:endParaRPr lang="fr-FR" sz="2000" b="1" dirty="0" smtClean="0">
              <a:solidFill>
                <a:srgbClr val="000000"/>
              </a:solidFill>
              <a:latin typeface="Verdana" pitchFamily="34" charset="0"/>
            </a:endParaRPr>
          </a:p>
          <a:p>
            <a:pPr>
              <a:lnSpc>
                <a:spcPct val="104000"/>
              </a:lnSpc>
            </a:pPr>
            <a:endParaRPr>
              <a:latin typeface="Verdana" pitchFamily="34" charset="0"/>
            </a:endParaRPr>
          </a:p>
          <a:p>
            <a:r>
              <a:rPr lang="fr-FR" dirty="0" smtClean="0">
                <a:latin typeface="Verdana" pitchFamily="34" charset="0"/>
                <a:hlinkClick r:id="rId3"/>
              </a:rPr>
              <a:t>https://</a:t>
            </a:r>
            <a:r>
              <a:rPr lang="fr-FR" dirty="0" smtClean="0">
                <a:latin typeface="Verdana" pitchFamily="34" charset="0"/>
                <a:hlinkClick r:id="rId3"/>
              </a:rPr>
              <a:t>operations-portal.egi.eu/dashboard?ngi=NGI_FRANCE</a:t>
            </a:r>
            <a:endParaRPr lang="fr-FR" dirty="0" smtClean="0">
              <a:latin typeface="Verdana" pitchFamily="34" charset="0"/>
            </a:endParaRPr>
          </a:p>
          <a:p>
            <a:r>
              <a:rPr lang="fr-FR" dirty="0" smtClean="0">
                <a:latin typeface="Verdana" pitchFamily="34" charset="0"/>
                <a:hlinkClick r:id="rId4"/>
              </a:rPr>
              <a:t>https://</a:t>
            </a:r>
            <a:r>
              <a:rPr lang="fr-FR" dirty="0" smtClean="0">
                <a:latin typeface="Verdana" pitchFamily="34" charset="0"/>
                <a:hlinkClick r:id="rId4"/>
              </a:rPr>
              <a:t>operations-portal.egi.eu/dashboard?site=IN2P3-CC</a:t>
            </a:r>
            <a:endParaRPr lang="fr-FR" dirty="0" smtClean="0">
              <a:latin typeface="Verdana" pitchFamily="34" charset="0"/>
            </a:endParaRPr>
          </a:p>
          <a:p>
            <a:endParaRPr>
              <a:latin typeface="Verdana" pitchFamily="34" charset="0"/>
            </a:endParaRPr>
          </a:p>
          <a:p>
            <a:endParaRPr>
              <a:latin typeface="Verdana" pitchFamily="34" charset="0"/>
            </a:endParaRPr>
          </a:p>
          <a:p>
            <a:pPr>
              <a:lnSpc>
                <a:spcPct val="104000"/>
              </a:lnSpc>
              <a:buSzPct val="45000"/>
            </a:pPr>
            <a:r>
              <a:rPr lang="fr-FR" sz="2000" b="1" dirty="0" err="1" smtClean="0">
                <a:solidFill>
                  <a:srgbClr val="000000"/>
                </a:solidFill>
                <a:latin typeface="Verdana" pitchFamily="34" charset="0"/>
              </a:rPr>
              <a:t>Rss</a:t>
            </a:r>
            <a:r>
              <a:rPr lang="fr-FR" sz="2000" b="1" dirty="0" smtClean="0">
                <a:solidFill>
                  <a:srgbClr val="000000"/>
                </a:solidFill>
                <a:latin typeface="Verdana" pitchFamily="34" charset="0"/>
              </a:rPr>
              <a:t>  (</a:t>
            </a:r>
            <a:r>
              <a:rPr lang="fr-FR" sz="2000" b="1" dirty="0" err="1" smtClean="0">
                <a:solidFill>
                  <a:srgbClr val="000000"/>
                </a:solidFill>
                <a:latin typeface="Verdana" pitchFamily="34" charset="0"/>
              </a:rPr>
              <a:t>Thunderbird</a:t>
            </a:r>
            <a:r>
              <a:rPr lang="fr-FR" sz="2000" b="1" dirty="0" smtClean="0">
                <a:solidFill>
                  <a:srgbClr val="000000"/>
                </a:solidFill>
                <a:latin typeface="Verdana" pitchFamily="34" charset="0"/>
              </a:rPr>
              <a:t> , Outlook) </a:t>
            </a:r>
          </a:p>
          <a:p>
            <a:pPr>
              <a:lnSpc>
                <a:spcPct val="104000"/>
              </a:lnSpc>
              <a:buSzPct val="45000"/>
            </a:pPr>
            <a:endParaRPr lang="fr-FR" sz="1400" b="1" dirty="0" smtClean="0">
              <a:solidFill>
                <a:srgbClr val="000000"/>
              </a:solidFill>
              <a:latin typeface="Verdana" pitchFamily="34" charset="0"/>
            </a:endParaRPr>
          </a:p>
          <a:p>
            <a:pPr>
              <a:lnSpc>
                <a:spcPct val="104000"/>
              </a:lnSpc>
              <a:buSzPct val="45000"/>
            </a:pPr>
            <a:r>
              <a:rPr lang="fr-FR" dirty="0" smtClean="0">
                <a:latin typeface="Verdana" pitchFamily="34" charset="0"/>
                <a:hlinkClick r:id="rId5"/>
              </a:rPr>
              <a:t>https://</a:t>
            </a:r>
            <a:r>
              <a:rPr lang="fr-FR" dirty="0" smtClean="0">
                <a:latin typeface="Verdana" pitchFamily="34" charset="0"/>
                <a:hlinkClick r:id="rId5"/>
              </a:rPr>
              <a:t>operations-portal.egi.eu/rss/nagiosNotifications/site/AUVERGRID</a:t>
            </a:r>
            <a:endParaRPr lang="fr-FR" dirty="0" smtClean="0">
              <a:latin typeface="Verdana" pitchFamily="34" charset="0"/>
            </a:endParaRPr>
          </a:p>
          <a:p>
            <a:pPr>
              <a:lnSpc>
                <a:spcPct val="104000"/>
              </a:lnSpc>
              <a:buSzPct val="45000"/>
            </a:pPr>
            <a:r>
              <a:rPr lang="fr-FR" dirty="0" smtClean="0">
                <a:latin typeface="Verdana" pitchFamily="34" charset="0"/>
                <a:hlinkClick r:id="rId6"/>
              </a:rPr>
              <a:t>https://</a:t>
            </a:r>
            <a:r>
              <a:rPr lang="fr-FR" dirty="0" smtClean="0">
                <a:latin typeface="Verdana" pitchFamily="34" charset="0"/>
                <a:hlinkClick r:id="rId6"/>
              </a:rPr>
              <a:t>operations-portal.egi.eu/rss/nagiosNotifications/ngi/NGI_FRANCE</a:t>
            </a:r>
            <a:endParaRPr lang="fr-FR" dirty="0" smtClean="0">
              <a:latin typeface="Verdana" pitchFamily="34" charset="0"/>
            </a:endParaRPr>
          </a:p>
          <a:p>
            <a:pPr>
              <a:lnSpc>
                <a:spcPct val="104000"/>
              </a:lnSpc>
              <a:buSzPct val="45000"/>
            </a:pPr>
            <a:r>
              <a:rPr lang="fr-FR" dirty="0" smtClean="0">
                <a:latin typeface="Verdana" pitchFamily="34" charset="0"/>
                <a:hlinkClick r:id="rId7"/>
              </a:rPr>
              <a:t>https://</a:t>
            </a:r>
            <a:r>
              <a:rPr lang="fr-FR" dirty="0" smtClean="0">
                <a:latin typeface="Verdana" pitchFamily="34" charset="0"/>
                <a:hlinkClick r:id="rId7"/>
              </a:rPr>
              <a:t>operations-portal.egi.eu/rss/nagiosNotifications/site_list/71</a:t>
            </a:r>
            <a:endParaRPr lang="fr-FR" dirty="0" smtClean="0">
              <a:latin typeface="Verdana" pitchFamily="34" charset="0"/>
            </a:endParaRPr>
          </a:p>
          <a:p>
            <a:pPr>
              <a:lnSpc>
                <a:spcPct val="104000"/>
              </a:lnSpc>
              <a:buSzPct val="45000"/>
            </a:pPr>
            <a:endParaRPr lang="fr-FR" dirty="0" smtClean="0">
              <a:latin typeface="Verdana" pitchFamily="34" charset="0"/>
            </a:endParaRPr>
          </a:p>
          <a:p>
            <a:pPr>
              <a:lnSpc>
                <a:spcPct val="104000"/>
              </a:lnSpc>
              <a:buSzPct val="45000"/>
            </a:pPr>
            <a:endParaRPr>
              <a:latin typeface="Verdana" pitchFamily="34" charset="0"/>
            </a:endParaRPr>
          </a:p>
          <a:p>
            <a:endParaRPr/>
          </a:p>
          <a:p>
            <a:endParaRPr/>
          </a:p>
          <a:p>
            <a:endParaRPr/>
          </a:p>
          <a:p>
            <a:endParaRPr/>
          </a:p>
        </p:txBody>
      </p:sp>
      <p:sp>
        <p:nvSpPr>
          <p:cNvPr id="6" name="Espace réservé du numéro de diapositive 4"/>
          <p:cNvSpPr txBox="1">
            <a:spLocks/>
          </p:cNvSpPr>
          <p:nvPr/>
        </p:nvSpPr>
        <p:spPr>
          <a:xfrm>
            <a:off x="8501090" y="6357959"/>
            <a:ext cx="642942" cy="285752"/>
          </a:xfrm>
          <a:prstGeom prst="rect">
            <a:avLst/>
          </a:prstGeom>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fld id="{685D1FCC-C3FC-4B04-B21C-A76C0A818E1F}" type="slidenum">
              <a:rPr kumimoji="0" lang="en-US" sz="18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ustomShape 1"/>
          <p:cNvSpPr/>
          <p:nvPr/>
        </p:nvSpPr>
        <p:spPr>
          <a:xfrm>
            <a:off x="2124000" y="160200"/>
            <a:ext cx="6838560" cy="774360"/>
          </a:xfrm>
          <a:prstGeom prst="rect">
            <a:avLst/>
          </a:prstGeom>
        </p:spPr>
        <p:txBody>
          <a:bodyPr wrap="none" lIns="90000" tIns="45000" rIns="90000" bIns="45000" anchor="ctr"/>
          <a:lstStyle/>
          <a:p>
            <a:pPr algn="r">
              <a:lnSpc>
                <a:spcPct val="102000"/>
              </a:lnSpc>
            </a:pPr>
            <a:r>
              <a:rPr lang="fr-FR" sz="3200">
                <a:solidFill>
                  <a:srgbClr val="FFFFFF"/>
                </a:solidFill>
                <a:latin typeface="Arial"/>
              </a:rPr>
              <a:t>Security Dashboard (1/3)</a:t>
            </a:r>
            <a:endParaRPr/>
          </a:p>
        </p:txBody>
      </p:sp>
      <p:sp>
        <p:nvSpPr>
          <p:cNvPr id="38" name="CustomShape 2"/>
          <p:cNvSpPr/>
          <p:nvPr/>
        </p:nvSpPr>
        <p:spPr>
          <a:xfrm>
            <a:off x="180000" y="1071546"/>
            <a:ext cx="8820720" cy="5254374"/>
          </a:xfrm>
          <a:prstGeom prst="rect">
            <a:avLst/>
          </a:prstGeom>
        </p:spPr>
        <p:txBody>
          <a:bodyPr lIns="90000" tIns="45000" rIns="90000" bIns="45000"/>
          <a:lstStyle/>
          <a:p>
            <a:pPr>
              <a:lnSpc>
                <a:spcPct val="104000"/>
              </a:lnSpc>
            </a:pPr>
            <a:r>
              <a:rPr lang="fr-FR" sz="1400" b="1" dirty="0">
                <a:solidFill>
                  <a:srgbClr val="000000"/>
                </a:solidFill>
                <a:latin typeface="Verdana" pitchFamily="34" charset="0"/>
              </a:rPr>
              <a:t>Goal </a:t>
            </a:r>
            <a:endParaRPr>
              <a:latin typeface="Verdana" pitchFamily="34" charset="0"/>
            </a:endParaRPr>
          </a:p>
          <a:p>
            <a:endParaRPr>
              <a:latin typeface="Verdana" pitchFamily="34" charset="0"/>
            </a:endParaRPr>
          </a:p>
          <a:p>
            <a:pPr>
              <a:lnSpc>
                <a:spcPct val="104000"/>
              </a:lnSpc>
            </a:pPr>
            <a:r>
              <a:rPr lang="en-US" sz="1200" dirty="0">
                <a:solidFill>
                  <a:srgbClr val="000000"/>
                </a:solidFill>
                <a:latin typeface="Verdana" pitchFamily="34" charset="0"/>
              </a:rPr>
              <a:t>Detect and inform sites about security incidents and vulnerabilities. </a:t>
            </a:r>
            <a:endParaRPr>
              <a:latin typeface="Verdana" pitchFamily="34" charset="0"/>
            </a:endParaRPr>
          </a:p>
          <a:p>
            <a:pPr>
              <a:lnSpc>
                <a:spcPct val="104000"/>
              </a:lnSpc>
            </a:pPr>
            <a:r>
              <a:rPr lang="fr-FR" sz="1200" dirty="0">
                <a:solidFill>
                  <a:srgbClr val="000000"/>
                </a:solidFill>
                <a:latin typeface="Verdana" pitchFamily="34" charset="0"/>
              </a:rPr>
              <a:t>Propose an </a:t>
            </a:r>
            <a:r>
              <a:rPr lang="fr-FR" sz="1200" dirty="0" err="1">
                <a:solidFill>
                  <a:srgbClr val="000000"/>
                </a:solidFill>
                <a:latin typeface="Verdana" pitchFamily="34" charset="0"/>
              </a:rPr>
              <a:t>adapted</a:t>
            </a:r>
            <a:r>
              <a:rPr lang="fr-FR" sz="1200" dirty="0">
                <a:solidFill>
                  <a:srgbClr val="000000"/>
                </a:solidFill>
                <a:latin typeface="Verdana" pitchFamily="34" charset="0"/>
              </a:rPr>
              <a:t> display and </a:t>
            </a:r>
            <a:r>
              <a:rPr lang="fr-FR" sz="1200" dirty="0" err="1">
                <a:solidFill>
                  <a:srgbClr val="000000"/>
                </a:solidFill>
                <a:latin typeface="Verdana" pitchFamily="34" charset="0"/>
              </a:rPr>
              <a:t>workflow</a:t>
            </a:r>
            <a:r>
              <a:rPr lang="fr-FR" sz="1200" dirty="0">
                <a:solidFill>
                  <a:srgbClr val="000000"/>
                </a:solidFill>
                <a:latin typeface="Verdana" pitchFamily="34" charset="0"/>
              </a:rPr>
              <a:t> to open tickets </a:t>
            </a:r>
            <a:r>
              <a:rPr lang="fr-FR" sz="1200" dirty="0" err="1">
                <a:solidFill>
                  <a:srgbClr val="000000"/>
                </a:solidFill>
                <a:latin typeface="Verdana" pitchFamily="34" charset="0"/>
              </a:rPr>
              <a:t>against</a:t>
            </a:r>
            <a:r>
              <a:rPr lang="fr-FR" sz="1200" dirty="0">
                <a:solidFill>
                  <a:srgbClr val="000000"/>
                </a:solidFill>
                <a:latin typeface="Verdana" pitchFamily="34" charset="0"/>
              </a:rPr>
              <a:t> sites in the Operations Dashboard.</a:t>
            </a:r>
            <a:endParaRPr>
              <a:latin typeface="Verdana" pitchFamily="34" charset="0"/>
            </a:endParaRPr>
          </a:p>
          <a:p>
            <a:endParaRPr>
              <a:latin typeface="Verdana" pitchFamily="34" charset="0"/>
            </a:endParaRPr>
          </a:p>
          <a:p>
            <a:pPr>
              <a:lnSpc>
                <a:spcPct val="104000"/>
              </a:lnSpc>
              <a:buSzPct val="45000"/>
            </a:pPr>
            <a:r>
              <a:rPr lang="fr-FR" sz="1400" b="1" dirty="0" err="1">
                <a:solidFill>
                  <a:srgbClr val="000000"/>
                </a:solidFill>
                <a:latin typeface="Verdana" pitchFamily="34" charset="0"/>
              </a:rPr>
              <a:t>Achieved</a:t>
            </a:r>
            <a:r>
              <a:rPr lang="fr-FR" sz="1400" b="1" dirty="0">
                <a:solidFill>
                  <a:srgbClr val="000000"/>
                </a:solidFill>
                <a:latin typeface="Verdana" pitchFamily="34" charset="0"/>
              </a:rPr>
              <a:t> </a:t>
            </a:r>
            <a:r>
              <a:rPr lang="en-ZA" sz="1400" b="1" dirty="0">
                <a:solidFill>
                  <a:srgbClr val="000000"/>
                </a:solidFill>
                <a:latin typeface="Verdana" pitchFamily="34" charset="0"/>
              </a:rPr>
              <a:t>work</a:t>
            </a:r>
            <a:r>
              <a:rPr lang="fr-FR" sz="1400" b="1" dirty="0">
                <a:solidFill>
                  <a:srgbClr val="000000"/>
                </a:solidFill>
                <a:latin typeface="Verdana" pitchFamily="34" charset="0"/>
              </a:rPr>
              <a:t> </a:t>
            </a:r>
            <a:endParaRPr>
              <a:latin typeface="Verdana" pitchFamily="34" charset="0"/>
            </a:endParaRPr>
          </a:p>
          <a:p>
            <a:endParaRPr>
              <a:latin typeface="Verdana" pitchFamily="34" charset="0"/>
            </a:endParaRPr>
          </a:p>
          <a:p>
            <a:pPr>
              <a:lnSpc>
                <a:spcPct val="104000"/>
              </a:lnSpc>
              <a:buFont typeface="Arial" pitchFamily="34" charset="0"/>
              <a:buChar char="•"/>
            </a:pPr>
            <a:r>
              <a:rPr lang="fr-FR" sz="1200" dirty="0" smtClean="0">
                <a:solidFill>
                  <a:srgbClr val="000000"/>
                </a:solidFill>
                <a:latin typeface="Verdana" pitchFamily="34" charset="0"/>
              </a:rPr>
              <a:t> </a:t>
            </a:r>
            <a:r>
              <a:rPr lang="fr-FR" sz="1200" dirty="0" err="1" smtClean="0">
                <a:solidFill>
                  <a:srgbClr val="000000"/>
                </a:solidFill>
                <a:latin typeface="Verdana" pitchFamily="34" charset="0"/>
              </a:rPr>
              <a:t>Authentication</a:t>
            </a:r>
            <a:r>
              <a:rPr lang="fr-FR" sz="1200" dirty="0" smtClean="0">
                <a:solidFill>
                  <a:srgbClr val="000000"/>
                </a:solidFill>
                <a:latin typeface="Verdana" pitchFamily="34" charset="0"/>
              </a:rPr>
              <a:t> </a:t>
            </a:r>
            <a:r>
              <a:rPr lang="fr-FR" sz="1200" dirty="0">
                <a:solidFill>
                  <a:srgbClr val="000000"/>
                </a:solidFill>
                <a:latin typeface="Verdana" pitchFamily="34" charset="0"/>
              </a:rPr>
              <a:t>model : </a:t>
            </a:r>
            <a:r>
              <a:rPr lang="fr-FR" sz="1200" dirty="0" err="1">
                <a:solidFill>
                  <a:srgbClr val="000000"/>
                </a:solidFill>
                <a:latin typeface="Verdana" pitchFamily="34" charset="0"/>
              </a:rPr>
              <a:t>authorization</a:t>
            </a:r>
            <a:r>
              <a:rPr lang="fr-FR" sz="1200" dirty="0">
                <a:solidFill>
                  <a:srgbClr val="000000"/>
                </a:solidFill>
                <a:latin typeface="Verdana" pitchFamily="34" charset="0"/>
              </a:rPr>
              <a:t> </a:t>
            </a:r>
            <a:r>
              <a:rPr lang="fr-FR" sz="1200" dirty="0" err="1">
                <a:solidFill>
                  <a:srgbClr val="000000"/>
                </a:solidFill>
                <a:latin typeface="Verdana" pitchFamily="34" charset="0"/>
              </a:rPr>
              <a:t>is</a:t>
            </a:r>
            <a:r>
              <a:rPr lang="fr-FR" sz="1200" dirty="0">
                <a:solidFill>
                  <a:srgbClr val="000000"/>
                </a:solidFill>
                <a:latin typeface="Verdana" pitchFamily="34" charset="0"/>
              </a:rPr>
              <a:t> </a:t>
            </a:r>
            <a:r>
              <a:rPr lang="fr-FR" sz="1200" dirty="0" err="1">
                <a:solidFill>
                  <a:srgbClr val="000000"/>
                </a:solidFill>
                <a:latin typeface="Verdana" pitchFamily="34" charset="0"/>
              </a:rPr>
              <a:t>applied</a:t>
            </a:r>
            <a:r>
              <a:rPr lang="fr-FR" sz="1200" dirty="0">
                <a:solidFill>
                  <a:srgbClr val="000000"/>
                </a:solidFill>
                <a:latin typeface="Verdana" pitchFamily="34" charset="0"/>
              </a:rPr>
              <a:t> </a:t>
            </a:r>
            <a:r>
              <a:rPr lang="fr-FR" sz="1200" dirty="0" err="1">
                <a:solidFill>
                  <a:srgbClr val="000000"/>
                </a:solidFill>
                <a:latin typeface="Verdana" pitchFamily="34" charset="0"/>
              </a:rPr>
              <a:t>based</a:t>
            </a:r>
            <a:r>
              <a:rPr lang="fr-FR" sz="1200" dirty="0">
                <a:solidFill>
                  <a:srgbClr val="000000"/>
                </a:solidFill>
                <a:latin typeface="Verdana" pitchFamily="34" charset="0"/>
              </a:rPr>
              <a:t> on GOC DB and EGI SSO in </a:t>
            </a:r>
            <a:r>
              <a:rPr lang="fr-FR" sz="1200" dirty="0" err="1">
                <a:solidFill>
                  <a:srgbClr val="000000"/>
                </a:solidFill>
                <a:latin typeface="Verdana" pitchFamily="34" charset="0"/>
              </a:rPr>
              <a:t>order</a:t>
            </a:r>
            <a:r>
              <a:rPr lang="fr-FR" sz="1200" dirty="0">
                <a:solidFill>
                  <a:srgbClr val="000000"/>
                </a:solidFill>
                <a:latin typeface="Verdana" pitchFamily="34" charset="0"/>
              </a:rPr>
              <a:t> </a:t>
            </a:r>
            <a:r>
              <a:rPr lang="fr-FR" sz="1200" dirty="0" err="1">
                <a:solidFill>
                  <a:srgbClr val="000000"/>
                </a:solidFill>
                <a:latin typeface="Verdana" pitchFamily="34" charset="0"/>
              </a:rPr>
              <a:t>that</a:t>
            </a:r>
            <a:r>
              <a:rPr lang="fr-FR" sz="1200" dirty="0">
                <a:solidFill>
                  <a:srgbClr val="000000"/>
                </a:solidFill>
                <a:latin typeface="Verdana" pitchFamily="34" charset="0"/>
              </a:rPr>
              <a:t> </a:t>
            </a:r>
            <a:r>
              <a:rPr lang="fr-FR" sz="1200" dirty="0" err="1">
                <a:solidFill>
                  <a:srgbClr val="000000"/>
                </a:solidFill>
                <a:latin typeface="Verdana" pitchFamily="34" charset="0"/>
              </a:rPr>
              <a:t>security</a:t>
            </a:r>
            <a:r>
              <a:rPr lang="fr-FR" sz="1200" dirty="0">
                <a:solidFill>
                  <a:srgbClr val="000000"/>
                </a:solidFill>
                <a:latin typeface="Verdana" pitchFamily="34" charset="0"/>
              </a:rPr>
              <a:t> staff </a:t>
            </a:r>
            <a:r>
              <a:rPr lang="fr-FR" sz="1200" dirty="0" err="1">
                <a:solidFill>
                  <a:srgbClr val="000000"/>
                </a:solidFill>
                <a:latin typeface="Verdana" pitchFamily="34" charset="0"/>
              </a:rPr>
              <a:t>access</a:t>
            </a:r>
            <a:r>
              <a:rPr lang="fr-FR" sz="1200" dirty="0">
                <a:solidFill>
                  <a:srgbClr val="000000"/>
                </a:solidFill>
                <a:latin typeface="Verdana" pitchFamily="34" charset="0"/>
              </a:rPr>
              <a:t> </a:t>
            </a:r>
            <a:r>
              <a:rPr lang="fr-FR" sz="1200" dirty="0" err="1">
                <a:solidFill>
                  <a:srgbClr val="000000"/>
                </a:solidFill>
                <a:latin typeface="Verdana" pitchFamily="34" charset="0"/>
              </a:rPr>
              <a:t>only</a:t>
            </a:r>
            <a:r>
              <a:rPr lang="fr-FR" sz="1200" dirty="0">
                <a:solidFill>
                  <a:srgbClr val="000000"/>
                </a:solidFill>
                <a:latin typeface="Verdana" pitchFamily="34" charset="0"/>
              </a:rPr>
              <a:t> data in </a:t>
            </a:r>
            <a:r>
              <a:rPr lang="fr-FR" sz="1200" dirty="0" err="1">
                <a:solidFill>
                  <a:srgbClr val="000000"/>
                </a:solidFill>
                <a:latin typeface="Verdana" pitchFamily="34" charset="0"/>
              </a:rPr>
              <a:t>their</a:t>
            </a:r>
            <a:r>
              <a:rPr lang="fr-FR" sz="1200" dirty="0">
                <a:solidFill>
                  <a:srgbClr val="000000"/>
                </a:solidFill>
                <a:latin typeface="Verdana" pitchFamily="34" charset="0"/>
              </a:rPr>
              <a:t> </a:t>
            </a:r>
            <a:r>
              <a:rPr lang="fr-FR" sz="1200" dirty="0" err="1">
                <a:solidFill>
                  <a:srgbClr val="000000"/>
                </a:solidFill>
                <a:latin typeface="Verdana" pitchFamily="34" charset="0"/>
              </a:rPr>
              <a:t>own</a:t>
            </a:r>
            <a:r>
              <a:rPr lang="fr-FR" sz="1200" dirty="0">
                <a:solidFill>
                  <a:srgbClr val="000000"/>
                </a:solidFill>
                <a:latin typeface="Verdana" pitchFamily="34" charset="0"/>
              </a:rPr>
              <a:t> scope (EGI / NGI or site )</a:t>
            </a:r>
            <a:endParaRPr>
              <a:latin typeface="Verdana" pitchFamily="34" charset="0"/>
            </a:endParaRPr>
          </a:p>
          <a:p>
            <a:endParaRPr>
              <a:latin typeface="Verdana" pitchFamily="34" charset="0"/>
            </a:endParaRPr>
          </a:p>
          <a:p>
            <a:pPr>
              <a:lnSpc>
                <a:spcPct val="104000"/>
              </a:lnSpc>
              <a:buFont typeface="Arial" pitchFamily="34" charset="0"/>
              <a:buChar char="•"/>
            </a:pPr>
            <a:r>
              <a:rPr lang="fr-FR" sz="1200" dirty="0" smtClean="0">
                <a:solidFill>
                  <a:srgbClr val="000000"/>
                </a:solidFill>
                <a:latin typeface="Verdana" pitchFamily="34" charset="0"/>
              </a:rPr>
              <a:t> </a:t>
            </a:r>
            <a:r>
              <a:rPr lang="fr-FR" sz="1200" dirty="0" err="1" smtClean="0">
                <a:solidFill>
                  <a:srgbClr val="000000"/>
                </a:solidFill>
                <a:latin typeface="Verdana" pitchFamily="34" charset="0"/>
              </a:rPr>
              <a:t>Summary</a:t>
            </a:r>
            <a:r>
              <a:rPr lang="fr-FR" sz="1200" dirty="0" smtClean="0">
                <a:solidFill>
                  <a:srgbClr val="000000"/>
                </a:solidFill>
                <a:latin typeface="Verdana" pitchFamily="34" charset="0"/>
              </a:rPr>
              <a:t> </a:t>
            </a:r>
            <a:r>
              <a:rPr lang="fr-FR" sz="1200" dirty="0">
                <a:solidFill>
                  <a:srgbClr val="000000"/>
                </a:solidFill>
                <a:latin typeface="Verdana" pitchFamily="34" charset="0"/>
              </a:rPr>
              <a:t>of the </a:t>
            </a:r>
            <a:r>
              <a:rPr lang="fr-FR" sz="1200" dirty="0" err="1">
                <a:solidFill>
                  <a:srgbClr val="000000"/>
                </a:solidFill>
                <a:latin typeface="Verdana" pitchFamily="34" charset="0"/>
              </a:rPr>
              <a:t>current</a:t>
            </a:r>
            <a:r>
              <a:rPr lang="fr-FR" sz="1200" dirty="0">
                <a:solidFill>
                  <a:srgbClr val="000000"/>
                </a:solidFill>
                <a:latin typeface="Verdana" pitchFamily="34" charset="0"/>
              </a:rPr>
              <a:t> issues : </a:t>
            </a:r>
            <a:r>
              <a:rPr lang="fr-FR" sz="1200" dirty="0" err="1">
                <a:solidFill>
                  <a:srgbClr val="000000"/>
                </a:solidFill>
                <a:latin typeface="Verdana" pitchFamily="34" charset="0"/>
              </a:rPr>
              <a:t>Nagios</a:t>
            </a:r>
            <a:r>
              <a:rPr lang="fr-FR" sz="1200" dirty="0">
                <a:solidFill>
                  <a:srgbClr val="000000"/>
                </a:solidFill>
                <a:latin typeface="Verdana" pitchFamily="34" charset="0"/>
              </a:rPr>
              <a:t> and </a:t>
            </a:r>
            <a:r>
              <a:rPr lang="fr-FR" sz="1200" dirty="0" err="1">
                <a:solidFill>
                  <a:srgbClr val="000000"/>
                </a:solidFill>
                <a:latin typeface="Verdana" pitchFamily="34" charset="0"/>
              </a:rPr>
              <a:t>pakiti</a:t>
            </a:r>
            <a:r>
              <a:rPr lang="fr-FR" sz="1200" dirty="0">
                <a:solidFill>
                  <a:srgbClr val="000000"/>
                </a:solidFill>
                <a:latin typeface="Verdana" pitchFamily="34" charset="0"/>
              </a:rPr>
              <a:t> </a:t>
            </a:r>
            <a:r>
              <a:rPr lang="fr-FR" sz="1200" dirty="0" err="1">
                <a:solidFill>
                  <a:srgbClr val="000000"/>
                </a:solidFill>
                <a:latin typeface="Verdana" pitchFamily="34" charset="0"/>
              </a:rPr>
              <a:t>with</a:t>
            </a:r>
            <a:r>
              <a:rPr lang="fr-FR" sz="1200" dirty="0">
                <a:solidFill>
                  <a:srgbClr val="000000"/>
                </a:solidFill>
                <a:latin typeface="Verdana" pitchFamily="34" charset="0"/>
              </a:rPr>
              <a:t> </a:t>
            </a:r>
            <a:r>
              <a:rPr lang="fr-FR" sz="1200" dirty="0" err="1">
                <a:solidFill>
                  <a:srgbClr val="000000"/>
                </a:solidFill>
                <a:latin typeface="Verdana" pitchFamily="34" charset="0"/>
              </a:rPr>
              <a:t>historical</a:t>
            </a:r>
            <a:r>
              <a:rPr lang="fr-FR" sz="1200" dirty="0">
                <a:solidFill>
                  <a:srgbClr val="000000"/>
                </a:solidFill>
                <a:latin typeface="Verdana" pitchFamily="34" charset="0"/>
              </a:rPr>
              <a:t> </a:t>
            </a:r>
            <a:r>
              <a:rPr lang="fr-FR" sz="1200" dirty="0" err="1">
                <a:solidFill>
                  <a:srgbClr val="000000"/>
                </a:solidFill>
                <a:latin typeface="Verdana" pitchFamily="34" charset="0"/>
              </a:rPr>
              <a:t>details</a:t>
            </a:r>
            <a:r>
              <a:rPr lang="fr-FR" sz="1200" dirty="0">
                <a:solidFill>
                  <a:srgbClr val="000000"/>
                </a:solidFill>
                <a:latin typeface="Verdana" pitchFamily="34" charset="0"/>
              </a:rPr>
              <a:t> + </a:t>
            </a:r>
            <a:r>
              <a:rPr lang="fr-FR" sz="1200" dirty="0" err="1">
                <a:solidFill>
                  <a:srgbClr val="000000"/>
                </a:solidFill>
                <a:latin typeface="Verdana" pitchFamily="34" charset="0"/>
              </a:rPr>
              <a:t>Notepads</a:t>
            </a:r>
            <a:r>
              <a:rPr lang="fr-FR" sz="1200" dirty="0">
                <a:solidFill>
                  <a:srgbClr val="000000"/>
                </a:solidFill>
                <a:latin typeface="Verdana" pitchFamily="34" charset="0"/>
              </a:rPr>
              <a:t> and </a:t>
            </a:r>
            <a:r>
              <a:rPr lang="fr-FR" sz="1200" dirty="0" err="1">
                <a:solidFill>
                  <a:srgbClr val="000000"/>
                </a:solidFill>
                <a:latin typeface="Verdana" pitchFamily="34" charset="0"/>
              </a:rPr>
              <a:t>attached</a:t>
            </a:r>
            <a:r>
              <a:rPr lang="fr-FR" sz="1200" dirty="0">
                <a:solidFill>
                  <a:srgbClr val="000000"/>
                </a:solidFill>
                <a:latin typeface="Verdana" pitchFamily="34" charset="0"/>
              </a:rPr>
              <a:t> </a:t>
            </a:r>
            <a:r>
              <a:rPr lang="fr-FR" sz="1200" dirty="0" err="1">
                <a:solidFill>
                  <a:srgbClr val="000000"/>
                </a:solidFill>
                <a:latin typeface="Verdana" pitchFamily="34" charset="0"/>
              </a:rPr>
              <a:t>problems</a:t>
            </a:r>
            <a:endParaRPr>
              <a:latin typeface="Verdana" pitchFamily="34" charset="0"/>
            </a:endParaRPr>
          </a:p>
          <a:p>
            <a:pPr>
              <a:buFont typeface="Arial" pitchFamily="34" charset="0"/>
              <a:buChar char="•"/>
            </a:pPr>
            <a:endParaRPr>
              <a:latin typeface="Verdana" pitchFamily="34" charset="0"/>
            </a:endParaRPr>
          </a:p>
          <a:p>
            <a:pPr>
              <a:lnSpc>
                <a:spcPct val="104000"/>
              </a:lnSpc>
              <a:buFont typeface="Arial" pitchFamily="34" charset="0"/>
              <a:buChar char="•"/>
            </a:pPr>
            <a:r>
              <a:rPr lang="fr-FR" sz="1200" dirty="0" smtClean="0">
                <a:solidFill>
                  <a:srgbClr val="000000"/>
                </a:solidFill>
                <a:latin typeface="Verdana" pitchFamily="34" charset="0"/>
              </a:rPr>
              <a:t> </a:t>
            </a:r>
            <a:r>
              <a:rPr lang="fr-FR" sz="1200" dirty="0" err="1" smtClean="0">
                <a:solidFill>
                  <a:srgbClr val="000000"/>
                </a:solidFill>
                <a:latin typeface="Verdana" pitchFamily="34" charset="0"/>
              </a:rPr>
              <a:t>Possibility</a:t>
            </a:r>
            <a:r>
              <a:rPr lang="fr-FR" sz="1200" dirty="0" smtClean="0">
                <a:solidFill>
                  <a:srgbClr val="000000"/>
                </a:solidFill>
                <a:latin typeface="Verdana" pitchFamily="34" charset="0"/>
              </a:rPr>
              <a:t> </a:t>
            </a:r>
            <a:r>
              <a:rPr lang="fr-FR" sz="1200" dirty="0">
                <a:solidFill>
                  <a:srgbClr val="000000"/>
                </a:solidFill>
                <a:latin typeface="Verdana" pitchFamily="34" charset="0"/>
              </a:rPr>
              <a:t>to </a:t>
            </a:r>
            <a:r>
              <a:rPr lang="fr-FR" sz="1200" dirty="0" err="1">
                <a:solidFill>
                  <a:srgbClr val="000000"/>
                </a:solidFill>
                <a:latin typeface="Verdana" pitchFamily="34" charset="0"/>
              </a:rPr>
              <a:t>create</a:t>
            </a:r>
            <a:r>
              <a:rPr lang="fr-FR" sz="1200" dirty="0">
                <a:solidFill>
                  <a:srgbClr val="000000"/>
                </a:solidFill>
                <a:latin typeface="Verdana" pitchFamily="34" charset="0"/>
              </a:rPr>
              <a:t> / update </a:t>
            </a:r>
            <a:r>
              <a:rPr lang="fr-FR" sz="1200" dirty="0" err="1">
                <a:solidFill>
                  <a:srgbClr val="000000"/>
                </a:solidFill>
                <a:latin typeface="Verdana" pitchFamily="34" charset="0"/>
              </a:rPr>
              <a:t>notepads</a:t>
            </a:r>
            <a:r>
              <a:rPr lang="fr-FR" sz="1200" dirty="0">
                <a:solidFill>
                  <a:srgbClr val="000000"/>
                </a:solidFill>
                <a:latin typeface="Verdana" pitchFamily="34" charset="0"/>
              </a:rPr>
              <a:t> </a:t>
            </a:r>
            <a:r>
              <a:rPr lang="fr-FR" sz="1200" dirty="0" err="1">
                <a:solidFill>
                  <a:srgbClr val="000000"/>
                </a:solidFill>
                <a:latin typeface="Verdana" pitchFamily="34" charset="0"/>
              </a:rPr>
              <a:t>againt</a:t>
            </a:r>
            <a:r>
              <a:rPr lang="fr-FR" sz="1200" dirty="0">
                <a:solidFill>
                  <a:srgbClr val="000000"/>
                </a:solidFill>
                <a:latin typeface="Verdana" pitchFamily="34" charset="0"/>
              </a:rPr>
              <a:t> the site and </a:t>
            </a:r>
            <a:r>
              <a:rPr lang="fr-FR" sz="1200" dirty="0" err="1">
                <a:solidFill>
                  <a:srgbClr val="000000"/>
                </a:solidFill>
                <a:latin typeface="Verdana" pitchFamily="34" charset="0"/>
              </a:rPr>
              <a:t>attach</a:t>
            </a:r>
            <a:r>
              <a:rPr lang="fr-FR" sz="1200" dirty="0">
                <a:solidFill>
                  <a:srgbClr val="000000"/>
                </a:solidFill>
                <a:latin typeface="Verdana" pitchFamily="34" charset="0"/>
              </a:rPr>
              <a:t> </a:t>
            </a:r>
            <a:r>
              <a:rPr lang="fr-FR" sz="1200" dirty="0" err="1">
                <a:solidFill>
                  <a:srgbClr val="000000"/>
                </a:solidFill>
                <a:latin typeface="Verdana" pitchFamily="34" charset="0"/>
              </a:rPr>
              <a:t>problems</a:t>
            </a:r>
            <a:r>
              <a:rPr lang="fr-FR" sz="1200" dirty="0">
                <a:solidFill>
                  <a:srgbClr val="000000"/>
                </a:solidFill>
                <a:latin typeface="Verdana" pitchFamily="34" charset="0"/>
              </a:rPr>
              <a:t> to </a:t>
            </a:r>
            <a:r>
              <a:rPr lang="fr-FR" sz="1200" dirty="0" err="1">
                <a:solidFill>
                  <a:srgbClr val="000000"/>
                </a:solidFill>
                <a:latin typeface="Verdana" pitchFamily="34" charset="0"/>
              </a:rPr>
              <a:t>this</a:t>
            </a:r>
            <a:r>
              <a:rPr lang="fr-FR" sz="1200" dirty="0">
                <a:solidFill>
                  <a:srgbClr val="000000"/>
                </a:solidFill>
                <a:latin typeface="Verdana" pitchFamily="34" charset="0"/>
              </a:rPr>
              <a:t> </a:t>
            </a:r>
            <a:r>
              <a:rPr lang="fr-FR" sz="1200" dirty="0" err="1">
                <a:solidFill>
                  <a:srgbClr val="000000"/>
                </a:solidFill>
                <a:latin typeface="Verdana" pitchFamily="34" charset="0"/>
              </a:rPr>
              <a:t>notepad</a:t>
            </a:r>
            <a:r>
              <a:rPr lang="fr-FR" sz="1200" dirty="0">
                <a:solidFill>
                  <a:srgbClr val="000000"/>
                </a:solidFill>
                <a:latin typeface="Verdana" pitchFamily="34" charset="0"/>
              </a:rPr>
              <a:t> .</a:t>
            </a:r>
            <a:endParaRPr>
              <a:latin typeface="Verdana" pitchFamily="34" charset="0"/>
            </a:endParaRPr>
          </a:p>
          <a:p>
            <a:pPr>
              <a:buFont typeface="Arial" pitchFamily="34" charset="0"/>
              <a:buChar char="•"/>
            </a:pPr>
            <a:endParaRPr>
              <a:latin typeface="Verdana" pitchFamily="34" charset="0"/>
            </a:endParaRPr>
          </a:p>
          <a:p>
            <a:pPr>
              <a:lnSpc>
                <a:spcPct val="104000"/>
              </a:lnSpc>
              <a:buFont typeface="Arial" pitchFamily="34" charset="0"/>
              <a:buChar char="•"/>
            </a:pPr>
            <a:r>
              <a:rPr lang="fr-FR" sz="1200" dirty="0" smtClean="0">
                <a:solidFill>
                  <a:srgbClr val="000000"/>
                </a:solidFill>
                <a:latin typeface="Verdana" pitchFamily="34" charset="0"/>
              </a:rPr>
              <a:t> </a:t>
            </a:r>
            <a:r>
              <a:rPr lang="fr-FR" sz="1200" dirty="0" err="1" smtClean="0">
                <a:solidFill>
                  <a:srgbClr val="000000"/>
                </a:solidFill>
                <a:latin typeface="Verdana" pitchFamily="34" charset="0"/>
              </a:rPr>
              <a:t>Possibility</a:t>
            </a:r>
            <a:r>
              <a:rPr lang="fr-FR" sz="1200" dirty="0" smtClean="0">
                <a:solidFill>
                  <a:srgbClr val="000000"/>
                </a:solidFill>
                <a:latin typeface="Verdana" pitchFamily="34" charset="0"/>
              </a:rPr>
              <a:t> </a:t>
            </a:r>
            <a:r>
              <a:rPr lang="fr-FR" sz="1200" dirty="0">
                <a:solidFill>
                  <a:srgbClr val="000000"/>
                </a:solidFill>
                <a:latin typeface="Verdana" pitchFamily="34" charset="0"/>
              </a:rPr>
              <a:t>to </a:t>
            </a:r>
            <a:r>
              <a:rPr lang="fr-FR" sz="1200" dirty="0" err="1">
                <a:solidFill>
                  <a:srgbClr val="000000"/>
                </a:solidFill>
                <a:latin typeface="Verdana" pitchFamily="34" charset="0"/>
              </a:rPr>
              <a:t>generate</a:t>
            </a:r>
            <a:r>
              <a:rPr lang="fr-FR" sz="1200" dirty="0">
                <a:solidFill>
                  <a:srgbClr val="000000"/>
                </a:solidFill>
                <a:latin typeface="Verdana" pitchFamily="34" charset="0"/>
              </a:rPr>
              <a:t> </a:t>
            </a:r>
            <a:r>
              <a:rPr lang="fr-FR" sz="1200" dirty="0" err="1">
                <a:solidFill>
                  <a:srgbClr val="000000"/>
                </a:solidFill>
                <a:latin typeface="Verdana" pitchFamily="34" charset="0"/>
              </a:rPr>
              <a:t>dynamically</a:t>
            </a:r>
            <a:r>
              <a:rPr lang="fr-FR" sz="1200" dirty="0">
                <a:solidFill>
                  <a:srgbClr val="000000"/>
                </a:solidFill>
                <a:latin typeface="Verdana" pitchFamily="34" charset="0"/>
              </a:rPr>
              <a:t> </a:t>
            </a:r>
            <a:r>
              <a:rPr lang="fr-FR" sz="1200" dirty="0" err="1">
                <a:solidFill>
                  <a:srgbClr val="000000"/>
                </a:solidFill>
                <a:latin typeface="Verdana" pitchFamily="34" charset="0"/>
              </a:rPr>
              <a:t>metrics</a:t>
            </a:r>
            <a:r>
              <a:rPr lang="fr-FR" sz="1200" dirty="0">
                <a:solidFill>
                  <a:srgbClr val="000000"/>
                </a:solidFill>
                <a:latin typeface="Verdana" pitchFamily="34" charset="0"/>
              </a:rPr>
              <a:t> (table or </a:t>
            </a:r>
            <a:r>
              <a:rPr lang="fr-FR" sz="1200" dirty="0" err="1">
                <a:solidFill>
                  <a:srgbClr val="000000"/>
                </a:solidFill>
                <a:latin typeface="Verdana" pitchFamily="34" charset="0"/>
              </a:rPr>
              <a:t>charts</a:t>
            </a:r>
            <a:r>
              <a:rPr lang="fr-FR" sz="1200" dirty="0">
                <a:solidFill>
                  <a:srgbClr val="000000"/>
                </a:solidFill>
                <a:latin typeface="Verdana" pitchFamily="34" charset="0"/>
              </a:rPr>
              <a:t>) </a:t>
            </a:r>
            <a:endParaRPr>
              <a:latin typeface="Verdana" pitchFamily="34" charset="0"/>
            </a:endParaRPr>
          </a:p>
          <a:p>
            <a:pPr>
              <a:buFont typeface="Arial" pitchFamily="34" charset="0"/>
              <a:buChar char="•"/>
            </a:pPr>
            <a:endParaRPr>
              <a:latin typeface="Verdana" pitchFamily="34" charset="0"/>
            </a:endParaRPr>
          </a:p>
          <a:p>
            <a:pPr>
              <a:lnSpc>
                <a:spcPct val="104000"/>
              </a:lnSpc>
              <a:buFont typeface="Arial" pitchFamily="34" charset="0"/>
              <a:buChar char="•"/>
            </a:pPr>
            <a:r>
              <a:rPr lang="fr-FR" sz="1200" dirty="0" smtClean="0">
                <a:solidFill>
                  <a:srgbClr val="000000"/>
                </a:solidFill>
                <a:latin typeface="Verdana" pitchFamily="34" charset="0"/>
              </a:rPr>
              <a:t> </a:t>
            </a:r>
            <a:r>
              <a:rPr lang="fr-FR" sz="1200" dirty="0" err="1" smtClean="0">
                <a:solidFill>
                  <a:srgbClr val="000000"/>
                </a:solidFill>
                <a:latin typeface="Verdana" pitchFamily="34" charset="0"/>
              </a:rPr>
              <a:t>Possibility</a:t>
            </a:r>
            <a:r>
              <a:rPr lang="fr-FR" sz="1200" dirty="0" smtClean="0">
                <a:solidFill>
                  <a:srgbClr val="000000"/>
                </a:solidFill>
                <a:latin typeface="Verdana" pitchFamily="34" charset="0"/>
              </a:rPr>
              <a:t> </a:t>
            </a:r>
            <a:r>
              <a:rPr lang="fr-FR" sz="1200" dirty="0">
                <a:solidFill>
                  <a:srgbClr val="000000"/>
                </a:solidFill>
                <a:latin typeface="Verdana" pitchFamily="34" charset="0"/>
              </a:rPr>
              <a:t>to manage / </a:t>
            </a:r>
            <a:r>
              <a:rPr lang="fr-FR" sz="1200" dirty="0" err="1">
                <a:solidFill>
                  <a:srgbClr val="000000"/>
                </a:solidFill>
                <a:latin typeface="Verdana" pitchFamily="34" charset="0"/>
              </a:rPr>
              <a:t>declare</a:t>
            </a:r>
            <a:r>
              <a:rPr lang="fr-FR" sz="1200" dirty="0">
                <a:solidFill>
                  <a:srgbClr val="000000"/>
                </a:solidFill>
                <a:latin typeface="Verdana" pitchFamily="34" charset="0"/>
              </a:rPr>
              <a:t> </a:t>
            </a:r>
            <a:r>
              <a:rPr lang="fr-FR" sz="1200" dirty="0" err="1">
                <a:solidFill>
                  <a:srgbClr val="000000"/>
                </a:solidFill>
                <a:latin typeface="Verdana" pitchFamily="34" charset="0"/>
              </a:rPr>
              <a:t>events</a:t>
            </a:r>
            <a:r>
              <a:rPr lang="fr-FR" sz="1200" dirty="0">
                <a:solidFill>
                  <a:srgbClr val="000000"/>
                </a:solidFill>
                <a:latin typeface="Verdana" pitchFamily="34" charset="0"/>
              </a:rPr>
              <a:t> </a:t>
            </a:r>
            <a:endParaRPr>
              <a:latin typeface="Verdana" pitchFamily="34" charset="0"/>
            </a:endParaRPr>
          </a:p>
          <a:p>
            <a:endParaRPr>
              <a:latin typeface="Verdana" pitchFamily="34" charset="0"/>
            </a:endParaRPr>
          </a:p>
          <a:p>
            <a:pPr>
              <a:lnSpc>
                <a:spcPct val="104000"/>
              </a:lnSpc>
            </a:pPr>
            <a:r>
              <a:rPr lang="fr-FR" sz="1400" b="1" dirty="0" err="1">
                <a:solidFill>
                  <a:srgbClr val="000000"/>
                </a:solidFill>
                <a:latin typeface="Verdana" pitchFamily="34" charset="0"/>
              </a:rPr>
              <a:t>Remaining</a:t>
            </a:r>
            <a:r>
              <a:rPr lang="fr-FR" sz="1400" b="1" dirty="0">
                <a:solidFill>
                  <a:srgbClr val="000000"/>
                </a:solidFill>
                <a:latin typeface="Verdana" pitchFamily="34" charset="0"/>
              </a:rPr>
              <a:t> </a:t>
            </a:r>
            <a:r>
              <a:rPr lang="fr-FR" sz="1400" b="1" dirty="0" err="1">
                <a:solidFill>
                  <a:srgbClr val="000000"/>
                </a:solidFill>
                <a:latin typeface="Verdana" pitchFamily="34" charset="0"/>
              </a:rPr>
              <a:t>work</a:t>
            </a:r>
            <a:endParaRPr>
              <a:latin typeface="Verdana" pitchFamily="34" charset="0"/>
            </a:endParaRPr>
          </a:p>
          <a:p>
            <a:endParaRPr>
              <a:latin typeface="Verdana" pitchFamily="34" charset="0"/>
            </a:endParaRPr>
          </a:p>
          <a:p>
            <a:pPr>
              <a:lnSpc>
                <a:spcPct val="104000"/>
              </a:lnSpc>
            </a:pPr>
            <a:r>
              <a:rPr lang="fr-FR" sz="1200" dirty="0">
                <a:solidFill>
                  <a:srgbClr val="000000"/>
                </a:solidFill>
                <a:latin typeface="Verdana" pitchFamily="34" charset="0"/>
              </a:rPr>
              <a:t>Extension of the </a:t>
            </a:r>
            <a:r>
              <a:rPr lang="fr-FR" sz="1200" dirty="0" err="1">
                <a:solidFill>
                  <a:srgbClr val="000000"/>
                </a:solidFill>
                <a:latin typeface="Verdana" pitchFamily="34" charset="0"/>
              </a:rPr>
              <a:t>notepad</a:t>
            </a:r>
            <a:r>
              <a:rPr lang="fr-FR" sz="1200" dirty="0">
                <a:solidFill>
                  <a:srgbClr val="000000"/>
                </a:solidFill>
                <a:latin typeface="Verdana" pitchFamily="34" charset="0"/>
              </a:rPr>
              <a:t> to tickets </a:t>
            </a:r>
            <a:r>
              <a:rPr lang="fr-FR" sz="1200" dirty="0" err="1">
                <a:solidFill>
                  <a:srgbClr val="000000"/>
                </a:solidFill>
                <a:latin typeface="Verdana" pitchFamily="34" charset="0"/>
              </a:rPr>
              <a:t>into</a:t>
            </a:r>
            <a:r>
              <a:rPr lang="fr-FR" sz="1200" dirty="0">
                <a:solidFill>
                  <a:srgbClr val="000000"/>
                </a:solidFill>
                <a:latin typeface="Verdana" pitchFamily="34" charset="0"/>
              </a:rPr>
              <a:t> RT</a:t>
            </a:r>
            <a:endParaRPr>
              <a:latin typeface="Verdana" pitchFamily="34" charset="0"/>
            </a:endParaRPr>
          </a:p>
          <a:p>
            <a:endParaRPr/>
          </a:p>
          <a:p>
            <a:endParaRPr/>
          </a:p>
          <a:p>
            <a:endParaRPr/>
          </a:p>
          <a:p>
            <a:endParaRPr/>
          </a:p>
        </p:txBody>
      </p:sp>
      <p:sp>
        <p:nvSpPr>
          <p:cNvPr id="6" name="Espace réservé du numéro de diapositive 4"/>
          <p:cNvSpPr txBox="1">
            <a:spLocks/>
          </p:cNvSpPr>
          <p:nvPr/>
        </p:nvSpPr>
        <p:spPr>
          <a:xfrm>
            <a:off x="8501090" y="6357959"/>
            <a:ext cx="642942" cy="285752"/>
          </a:xfrm>
          <a:prstGeom prst="rect">
            <a:avLst/>
          </a:prstGeom>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fld id="{685D1FCC-C3FC-4B04-B21C-A76C0A818E1F}" type="slidenum">
              <a:rPr kumimoji="0" lang="en-US" sz="18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Shape 1"/>
          <p:cNvSpPr txBox="1"/>
          <p:nvPr/>
        </p:nvSpPr>
        <p:spPr>
          <a:xfrm>
            <a:off x="3960000" y="180000"/>
            <a:ext cx="4698000" cy="596880"/>
          </a:xfrm>
          <a:prstGeom prst="rect">
            <a:avLst/>
          </a:prstGeom>
        </p:spPr>
        <p:txBody>
          <a:bodyPr wrap="none" lIns="90000" tIns="45000" rIns="90000" bIns="45000"/>
          <a:lstStyle/>
          <a:p>
            <a:pPr algn="r">
              <a:lnSpc>
                <a:spcPct val="102000"/>
              </a:lnSpc>
            </a:pPr>
            <a:r>
              <a:rPr lang="fr-FR" sz="3200">
                <a:solidFill>
                  <a:srgbClr val="FFFFFF"/>
                </a:solidFill>
                <a:latin typeface="Arial"/>
              </a:rPr>
              <a:t>Security Dashboard (2/3)</a:t>
            </a:r>
            <a:endParaRPr/>
          </a:p>
        </p:txBody>
      </p:sp>
      <p:pic>
        <p:nvPicPr>
          <p:cNvPr id="40" name="Image 39"/>
          <p:cNvPicPr/>
          <p:nvPr/>
        </p:nvPicPr>
        <p:blipFill>
          <a:blip r:embed="rId3"/>
          <a:srcRect l="6675" t="25768" r="10792" b="8503"/>
          <a:stretch>
            <a:fillRect/>
          </a:stretch>
        </p:blipFill>
        <p:spPr>
          <a:xfrm>
            <a:off x="428596" y="1428736"/>
            <a:ext cx="8429684" cy="4357718"/>
          </a:xfrm>
          <a:prstGeom prst="rect">
            <a:avLst/>
          </a:prstGeom>
        </p:spPr>
      </p:pic>
      <p:sp>
        <p:nvSpPr>
          <p:cNvPr id="6" name="Espace réservé du numéro de diapositive 4"/>
          <p:cNvSpPr txBox="1">
            <a:spLocks/>
          </p:cNvSpPr>
          <p:nvPr/>
        </p:nvSpPr>
        <p:spPr>
          <a:xfrm>
            <a:off x="8501090" y="6357959"/>
            <a:ext cx="642942" cy="285752"/>
          </a:xfrm>
          <a:prstGeom prst="rect">
            <a:avLst/>
          </a:prstGeom>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fld id="{685D1FCC-C3FC-4B04-B21C-A76C0A818E1F}" type="slidenum">
              <a:rPr kumimoji="0" lang="en-US" sz="18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1"/>
          <p:cNvPicPr/>
          <p:nvPr/>
        </p:nvPicPr>
        <p:blipFill>
          <a:blip r:embed="rId2"/>
          <a:stretch>
            <a:fillRect/>
          </a:stretch>
        </p:blipFill>
        <p:spPr>
          <a:xfrm>
            <a:off x="285840" y="1179000"/>
            <a:ext cx="6918120" cy="5035680"/>
          </a:xfrm>
          <a:prstGeom prst="rect">
            <a:avLst/>
          </a:prstGeom>
        </p:spPr>
      </p:pic>
      <p:sp>
        <p:nvSpPr>
          <p:cNvPr id="42" name="CustomShape 1"/>
          <p:cNvSpPr/>
          <p:nvPr/>
        </p:nvSpPr>
        <p:spPr>
          <a:xfrm>
            <a:off x="2124000" y="160200"/>
            <a:ext cx="6838560" cy="774360"/>
          </a:xfrm>
          <a:prstGeom prst="rect">
            <a:avLst/>
          </a:prstGeom>
        </p:spPr>
        <p:txBody>
          <a:bodyPr wrap="none" lIns="90000" tIns="45000" rIns="90000" bIns="45000" anchor="ctr"/>
          <a:lstStyle/>
          <a:p>
            <a:pPr algn="r">
              <a:lnSpc>
                <a:spcPct val="102000"/>
              </a:lnSpc>
            </a:pPr>
            <a:r>
              <a:rPr lang="fr-FR" sz="3200">
                <a:solidFill>
                  <a:srgbClr val="FFFFFF"/>
                </a:solidFill>
                <a:latin typeface="Arial"/>
              </a:rPr>
              <a:t>Security Dashboard (3/3)</a:t>
            </a:r>
            <a:endParaRPr/>
          </a:p>
        </p:txBody>
      </p:sp>
      <p:sp>
        <p:nvSpPr>
          <p:cNvPr id="6" name="Espace réservé du numéro de diapositive 4"/>
          <p:cNvSpPr txBox="1">
            <a:spLocks/>
          </p:cNvSpPr>
          <p:nvPr/>
        </p:nvSpPr>
        <p:spPr>
          <a:xfrm>
            <a:off x="8501090" y="6357959"/>
            <a:ext cx="642942" cy="285752"/>
          </a:xfrm>
          <a:prstGeom prst="rect">
            <a:avLst/>
          </a:prstGeom>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fld id="{685D1FCC-C3FC-4B04-B21C-A76C0A818E1F}" type="slidenum">
              <a:rPr kumimoji="0" lang="en-US" sz="18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1142984"/>
            <a:ext cx="8501122" cy="5155257"/>
          </a:xfrm>
          <a:prstGeom prst="rect">
            <a:avLst/>
          </a:prstGeom>
        </p:spPr>
        <p:txBody>
          <a:bodyPr wrap="square">
            <a:spAutoFit/>
          </a:bodyPr>
          <a:lstStyle/>
          <a:p>
            <a:pPr>
              <a:lnSpc>
                <a:spcPct val="150000"/>
              </a:lnSpc>
            </a:pPr>
            <a:r>
              <a:rPr lang="en-US" sz="1400" dirty="0" smtClean="0">
                <a:latin typeface="Verdana" pitchFamily="34" charset="0"/>
              </a:rPr>
              <a:t>• Collecting results from </a:t>
            </a:r>
            <a:r>
              <a:rPr lang="en-US" sz="1400" dirty="0" err="1" smtClean="0">
                <a:latin typeface="Verdana" pitchFamily="34" charset="0"/>
              </a:rPr>
              <a:t>Nagios</a:t>
            </a:r>
            <a:endParaRPr lang="en-US" sz="1400" dirty="0" smtClean="0">
              <a:latin typeface="Verdana" pitchFamily="34" charset="0"/>
            </a:endParaRPr>
          </a:p>
          <a:p>
            <a:pPr>
              <a:lnSpc>
                <a:spcPct val="150000"/>
              </a:lnSpc>
            </a:pPr>
            <a:r>
              <a:rPr lang="en-US" sz="1400" dirty="0" smtClean="0">
                <a:latin typeface="Verdana" pitchFamily="34" charset="0"/>
              </a:rPr>
              <a:t>• The basic “unit” of the report will be a site, the Dashboard will be able to “construct” a VO view out of the relevant sites.</a:t>
            </a:r>
          </a:p>
          <a:p>
            <a:pPr>
              <a:lnSpc>
                <a:spcPct val="150000"/>
              </a:lnSpc>
            </a:pPr>
            <a:r>
              <a:rPr lang="en-US" sz="1400" dirty="0" smtClean="0">
                <a:latin typeface="Verdana" pitchFamily="34" charset="0"/>
              </a:rPr>
              <a:t>• Providing a view of a VO/NGI/site</a:t>
            </a:r>
          </a:p>
          <a:p>
            <a:pPr>
              <a:lnSpc>
                <a:spcPct val="150000"/>
              </a:lnSpc>
            </a:pPr>
            <a:r>
              <a:rPr lang="en-US" sz="1400" dirty="0" smtClean="0">
                <a:latin typeface="Verdana" pitchFamily="34" charset="0"/>
              </a:rPr>
              <a:t>• Proper access control must be applied : VO shifters either declared in the VO ID cards either based on a VOMS role</a:t>
            </a:r>
          </a:p>
          <a:p>
            <a:pPr>
              <a:lnSpc>
                <a:spcPct val="150000"/>
              </a:lnSpc>
            </a:pPr>
            <a:r>
              <a:rPr lang="en-US" sz="1400" dirty="0" smtClean="0">
                <a:latin typeface="Verdana" pitchFamily="34" charset="0"/>
              </a:rPr>
              <a:t>• Dispatching alerts when needed</a:t>
            </a:r>
          </a:p>
          <a:p>
            <a:pPr>
              <a:lnSpc>
                <a:spcPct val="150000"/>
              </a:lnSpc>
            </a:pPr>
            <a:r>
              <a:rPr lang="en-US" sz="1400" dirty="0" smtClean="0">
                <a:latin typeface="Verdana" pitchFamily="34" charset="0"/>
              </a:rPr>
              <a:t>• Operations functions – links to GOC DB, EGI RT , GGUS or </a:t>
            </a:r>
            <a:r>
              <a:rPr lang="en-US" sz="1400" dirty="0" err="1" smtClean="0">
                <a:latin typeface="Verdana" pitchFamily="34" charset="0"/>
              </a:rPr>
              <a:t>Gstat</a:t>
            </a:r>
            <a:endParaRPr lang="en-US" sz="1400" dirty="0" smtClean="0">
              <a:latin typeface="Verdana" pitchFamily="34" charset="0"/>
            </a:endParaRPr>
          </a:p>
          <a:p>
            <a:pPr>
              <a:lnSpc>
                <a:spcPct val="150000"/>
              </a:lnSpc>
            </a:pPr>
            <a:r>
              <a:rPr lang="en-US" sz="1400" dirty="0" smtClean="0">
                <a:latin typeface="Verdana" pitchFamily="34" charset="0"/>
              </a:rPr>
              <a:t>• Reporting functions – generation on demand and automatically on regular basis</a:t>
            </a:r>
          </a:p>
          <a:p>
            <a:pPr>
              <a:lnSpc>
                <a:spcPct val="150000"/>
              </a:lnSpc>
            </a:pPr>
            <a:r>
              <a:rPr lang="en-US" sz="1400" dirty="0" smtClean="0">
                <a:latin typeface="Verdana" pitchFamily="34" charset="0"/>
              </a:rPr>
              <a:t>• compute VO metrics based on the numbers gathered</a:t>
            </a:r>
          </a:p>
          <a:p>
            <a:pPr>
              <a:lnSpc>
                <a:spcPct val="150000"/>
              </a:lnSpc>
            </a:pPr>
            <a:r>
              <a:rPr lang="en-US" sz="1400" dirty="0" smtClean="0">
                <a:latin typeface="Verdana" pitchFamily="34" charset="0"/>
              </a:rPr>
              <a:t>• Possibility to declare a list of tests to take into account on a VO basis.</a:t>
            </a:r>
          </a:p>
          <a:p>
            <a:pPr>
              <a:lnSpc>
                <a:spcPct val="150000"/>
              </a:lnSpc>
            </a:pPr>
            <a:endParaRPr lang="en-US" sz="1400" dirty="0" smtClean="0">
              <a:latin typeface="Verdana" pitchFamily="34" charset="0"/>
            </a:endParaRPr>
          </a:p>
          <a:p>
            <a:pPr>
              <a:lnSpc>
                <a:spcPct val="150000"/>
              </a:lnSpc>
            </a:pPr>
            <a:r>
              <a:rPr lang="en-US" sz="1400" dirty="0" smtClean="0">
                <a:latin typeface="Verdana" pitchFamily="34" charset="0"/>
              </a:rPr>
              <a:t> Different additional communication channels :</a:t>
            </a:r>
          </a:p>
          <a:p>
            <a:pPr>
              <a:lnSpc>
                <a:spcPct val="150000"/>
              </a:lnSpc>
            </a:pPr>
            <a:r>
              <a:rPr lang="en-US" sz="1400" dirty="0" smtClean="0">
                <a:latin typeface="Verdana" pitchFamily="34" charset="0"/>
              </a:rPr>
              <a:t>• notepad to send a note to the site</a:t>
            </a:r>
          </a:p>
          <a:p>
            <a:pPr>
              <a:lnSpc>
                <a:spcPct val="150000"/>
              </a:lnSpc>
            </a:pPr>
            <a:r>
              <a:rPr lang="en-US" sz="1400" dirty="0" smtClean="0">
                <a:latin typeface="Verdana" pitchFamily="34" charset="0"/>
              </a:rPr>
              <a:t>• handover to communicate between shifters</a:t>
            </a:r>
          </a:p>
          <a:p>
            <a:endParaRPr lang="fr-FR" sz="1400" dirty="0">
              <a:latin typeface="Verdana" pitchFamily="34" charset="0"/>
            </a:endParaRPr>
          </a:p>
        </p:txBody>
      </p:sp>
      <p:sp>
        <p:nvSpPr>
          <p:cNvPr id="5" name="TextShape 3"/>
          <p:cNvSpPr txBox="1"/>
          <p:nvPr/>
        </p:nvSpPr>
        <p:spPr>
          <a:xfrm>
            <a:off x="3929058" y="0"/>
            <a:ext cx="4698000" cy="596880"/>
          </a:xfrm>
          <a:prstGeom prst="rect">
            <a:avLst/>
          </a:prstGeom>
        </p:spPr>
        <p:txBody>
          <a:bodyPr wrap="none" lIns="90000" tIns="45000" rIns="90000" bIns="45000"/>
          <a:lstStyle/>
          <a:p>
            <a:pPr algn="r">
              <a:lnSpc>
                <a:spcPct val="102000"/>
              </a:lnSpc>
            </a:pPr>
            <a:r>
              <a:rPr lang="fr-FR" sz="3200" dirty="0" smtClean="0">
                <a:solidFill>
                  <a:srgbClr val="FFFFFF"/>
                </a:solidFill>
                <a:latin typeface="Arial"/>
              </a:rPr>
              <a:t>VO </a:t>
            </a:r>
            <a:r>
              <a:rPr lang="fr-FR" sz="3200" dirty="0" err="1" smtClean="0">
                <a:solidFill>
                  <a:srgbClr val="FFFFFF"/>
                </a:solidFill>
                <a:latin typeface="Arial"/>
              </a:rPr>
              <a:t>oriented</a:t>
            </a:r>
            <a:r>
              <a:rPr lang="fr-FR" sz="3200" dirty="0" smtClean="0">
                <a:solidFill>
                  <a:srgbClr val="FFFFFF"/>
                </a:solidFill>
                <a:latin typeface="Arial"/>
              </a:rPr>
              <a:t> Dashboard</a:t>
            </a:r>
          </a:p>
          <a:p>
            <a:pPr algn="r">
              <a:lnSpc>
                <a:spcPct val="102000"/>
              </a:lnSpc>
            </a:pPr>
            <a:r>
              <a:rPr lang="fr-FR" sz="3200" dirty="0" smtClean="0">
                <a:solidFill>
                  <a:srgbClr val="FFFFFF"/>
                </a:solidFill>
                <a:latin typeface="Arial"/>
              </a:rPr>
              <a:t>Basic </a:t>
            </a:r>
            <a:r>
              <a:rPr lang="fr-FR" sz="3200" dirty="0" err="1" smtClean="0">
                <a:solidFill>
                  <a:srgbClr val="FFFFFF"/>
                </a:solidFill>
                <a:latin typeface="Arial"/>
              </a:rPr>
              <a:t>functions</a:t>
            </a:r>
            <a:endParaRPr lang="fr-FR" sz="3200" dirty="0" smtClean="0">
              <a:solidFill>
                <a:srgbClr val="FFFFFF"/>
              </a:solidFill>
              <a:latin typeface="Arial"/>
            </a:endParaRPr>
          </a:p>
        </p:txBody>
      </p:sp>
      <p:sp>
        <p:nvSpPr>
          <p:cNvPr id="8" name="Espace réservé du numéro de diapositive 4"/>
          <p:cNvSpPr txBox="1">
            <a:spLocks/>
          </p:cNvSpPr>
          <p:nvPr/>
        </p:nvSpPr>
        <p:spPr>
          <a:xfrm>
            <a:off x="8501090" y="6357959"/>
            <a:ext cx="642942" cy="285752"/>
          </a:xfrm>
          <a:prstGeom prst="rect">
            <a:avLst/>
          </a:prstGeom>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fld id="{685D1FCC-C3FC-4B04-B21C-A76C0A818E1F}" type="slidenum">
              <a:rPr kumimoji="0" lang="en-US" sz="18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3"/>
          <p:cNvSpPr txBox="1"/>
          <p:nvPr/>
        </p:nvSpPr>
        <p:spPr>
          <a:xfrm>
            <a:off x="3929058" y="0"/>
            <a:ext cx="4698000" cy="596880"/>
          </a:xfrm>
          <a:prstGeom prst="rect">
            <a:avLst/>
          </a:prstGeom>
        </p:spPr>
        <p:txBody>
          <a:bodyPr wrap="none" lIns="90000" tIns="45000" rIns="90000" bIns="45000"/>
          <a:lstStyle/>
          <a:p>
            <a:pPr algn="r">
              <a:lnSpc>
                <a:spcPct val="102000"/>
              </a:lnSpc>
            </a:pPr>
            <a:r>
              <a:rPr lang="fr-FR" sz="3200" dirty="0" smtClean="0">
                <a:solidFill>
                  <a:srgbClr val="FFFFFF"/>
                </a:solidFill>
                <a:latin typeface="Arial"/>
              </a:rPr>
              <a:t>VO </a:t>
            </a:r>
            <a:r>
              <a:rPr lang="fr-FR" sz="3200" dirty="0" err="1" smtClean="0">
                <a:solidFill>
                  <a:srgbClr val="FFFFFF"/>
                </a:solidFill>
                <a:latin typeface="Arial"/>
              </a:rPr>
              <a:t>oriented</a:t>
            </a:r>
            <a:r>
              <a:rPr lang="fr-FR" sz="3200" dirty="0" smtClean="0">
                <a:solidFill>
                  <a:srgbClr val="FFFFFF"/>
                </a:solidFill>
                <a:latin typeface="Arial"/>
              </a:rPr>
              <a:t> Dashboard</a:t>
            </a:r>
          </a:p>
          <a:p>
            <a:pPr algn="r">
              <a:lnSpc>
                <a:spcPct val="102000"/>
              </a:lnSpc>
            </a:pPr>
            <a:r>
              <a:rPr lang="fr-FR" sz="3200" dirty="0" smtClean="0">
                <a:solidFill>
                  <a:srgbClr val="FFFFFF"/>
                </a:solidFill>
                <a:latin typeface="Arial"/>
              </a:rPr>
              <a:t>Architecture</a:t>
            </a:r>
          </a:p>
        </p:txBody>
      </p:sp>
      <p:pic>
        <p:nvPicPr>
          <p:cNvPr id="16386" name="Picture 2"/>
          <p:cNvPicPr>
            <a:picLocks noChangeAspect="1" noChangeArrowheads="1"/>
          </p:cNvPicPr>
          <p:nvPr/>
        </p:nvPicPr>
        <p:blipFill>
          <a:blip r:embed="rId2"/>
          <a:srcRect/>
          <a:stretch>
            <a:fillRect/>
          </a:stretch>
        </p:blipFill>
        <p:spPr bwMode="auto">
          <a:xfrm>
            <a:off x="1571604" y="1857364"/>
            <a:ext cx="5756275" cy="4011613"/>
          </a:xfrm>
          <a:prstGeom prst="rect">
            <a:avLst/>
          </a:prstGeom>
          <a:solidFill>
            <a:srgbClr val="FFFFFF"/>
          </a:solidFill>
          <a:ln w="9525">
            <a:noFill/>
            <a:miter lim="800000"/>
            <a:headEnd/>
            <a:tailEnd/>
          </a:ln>
        </p:spPr>
      </p:pic>
      <p:sp>
        <p:nvSpPr>
          <p:cNvPr id="7" name="Espace réservé du numéro de diapositive 4"/>
          <p:cNvSpPr txBox="1">
            <a:spLocks/>
          </p:cNvSpPr>
          <p:nvPr/>
        </p:nvSpPr>
        <p:spPr>
          <a:xfrm>
            <a:off x="8501090" y="6357959"/>
            <a:ext cx="642942" cy="285752"/>
          </a:xfrm>
          <a:prstGeom prst="rect">
            <a:avLst/>
          </a:prstGeom>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fld id="{685D1FCC-C3FC-4B04-B21C-A76C0A818E1F}" type="slidenum">
              <a:rPr kumimoji="0" lang="en-US" sz="18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3"/>
          <p:cNvSpPr txBox="1"/>
          <p:nvPr/>
        </p:nvSpPr>
        <p:spPr>
          <a:xfrm>
            <a:off x="3929058" y="0"/>
            <a:ext cx="4698000" cy="596880"/>
          </a:xfrm>
          <a:prstGeom prst="rect">
            <a:avLst/>
          </a:prstGeom>
        </p:spPr>
        <p:txBody>
          <a:bodyPr wrap="none" lIns="90000" tIns="45000" rIns="90000" bIns="45000"/>
          <a:lstStyle/>
          <a:p>
            <a:pPr algn="r">
              <a:lnSpc>
                <a:spcPct val="102000"/>
              </a:lnSpc>
            </a:pPr>
            <a:r>
              <a:rPr lang="fr-FR" sz="3200" dirty="0" smtClean="0">
                <a:solidFill>
                  <a:srgbClr val="FFFFFF"/>
                </a:solidFill>
                <a:latin typeface="Arial"/>
              </a:rPr>
              <a:t>VO </a:t>
            </a:r>
            <a:r>
              <a:rPr lang="fr-FR" sz="3200" dirty="0" err="1" smtClean="0">
                <a:solidFill>
                  <a:srgbClr val="FFFFFF"/>
                </a:solidFill>
                <a:latin typeface="Arial"/>
              </a:rPr>
              <a:t>oriented</a:t>
            </a:r>
            <a:r>
              <a:rPr lang="fr-FR" sz="3200" dirty="0" smtClean="0">
                <a:solidFill>
                  <a:srgbClr val="FFFFFF"/>
                </a:solidFill>
                <a:latin typeface="Arial"/>
              </a:rPr>
              <a:t> Dashboard</a:t>
            </a:r>
          </a:p>
          <a:p>
            <a:pPr algn="r">
              <a:lnSpc>
                <a:spcPct val="102000"/>
              </a:lnSpc>
            </a:pPr>
            <a:r>
              <a:rPr lang="fr-FR" sz="3200" dirty="0" err="1" smtClean="0">
                <a:solidFill>
                  <a:srgbClr val="FFFFFF"/>
                </a:solidFill>
                <a:latin typeface="Arial"/>
              </a:rPr>
              <a:t>Roadmap</a:t>
            </a:r>
            <a:endParaRPr lang="fr-FR" sz="3200" dirty="0" smtClean="0">
              <a:solidFill>
                <a:srgbClr val="FFFFFF"/>
              </a:solidFill>
              <a:latin typeface="Arial"/>
            </a:endParaRPr>
          </a:p>
        </p:txBody>
      </p:sp>
      <p:graphicFrame>
        <p:nvGraphicFramePr>
          <p:cNvPr id="3" name="Tableau 2"/>
          <p:cNvGraphicFramePr>
            <a:graphicFrameLocks noGrp="1"/>
          </p:cNvGraphicFramePr>
          <p:nvPr/>
        </p:nvGraphicFramePr>
        <p:xfrm>
          <a:off x="1285852" y="1571612"/>
          <a:ext cx="7309017" cy="1800097"/>
        </p:xfrm>
        <a:graphic>
          <a:graphicData uri="http://schemas.openxmlformats.org/drawingml/2006/table">
            <a:tbl>
              <a:tblPr>
                <a:tableStyleId>{3C2FFA5D-87B4-456A-9821-1D502468CF0F}</a:tableStyleId>
              </a:tblPr>
              <a:tblGrid>
                <a:gridCol w="4562055"/>
                <a:gridCol w="2746962"/>
              </a:tblGrid>
              <a:tr h="216839">
                <a:tc>
                  <a:txBody>
                    <a:bodyPr/>
                    <a:lstStyle/>
                    <a:p>
                      <a:pPr marL="457200" indent="-365760" algn="ctr">
                        <a:spcBef>
                          <a:spcPts val="200"/>
                        </a:spcBef>
                        <a:spcAft>
                          <a:spcPts val="0"/>
                        </a:spcAft>
                      </a:pPr>
                      <a:r>
                        <a:rPr lang="en-GB" sz="1000" dirty="0"/>
                        <a:t>Tasks for phase Development I</a:t>
                      </a:r>
                      <a:endParaRPr lang="fr-FR" sz="1100" dirty="0">
                        <a:latin typeface="Calibri"/>
                        <a:ea typeface="Arial"/>
                        <a:cs typeface="Cambria"/>
                      </a:endParaRPr>
                    </a:p>
                  </a:txBody>
                  <a:tcPr marL="68580" marR="68580" marT="0" marB="0">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8900000" scaled="1"/>
                      <a:tileRect/>
                    </a:gradFill>
                  </a:tcPr>
                </a:tc>
                <a:tc>
                  <a:txBody>
                    <a:bodyPr/>
                    <a:lstStyle/>
                    <a:p>
                      <a:pPr marL="457200" indent="-365760" algn="ctr">
                        <a:spcBef>
                          <a:spcPts val="200"/>
                        </a:spcBef>
                        <a:spcAft>
                          <a:spcPts val="0"/>
                        </a:spcAft>
                      </a:pPr>
                      <a:r>
                        <a:rPr lang="en-GB" sz="1000" dirty="0"/>
                        <a:t>Estimated required effort (</a:t>
                      </a:r>
                      <a:r>
                        <a:rPr lang="en-GB" sz="1000" dirty="0" err="1"/>
                        <a:t>personweek</a:t>
                      </a:r>
                      <a:r>
                        <a:rPr lang="en-GB" sz="1000" dirty="0"/>
                        <a:t>)</a:t>
                      </a:r>
                      <a:endParaRPr lang="fr-FR" sz="1100" dirty="0">
                        <a:latin typeface="Calibri"/>
                        <a:ea typeface="Arial"/>
                        <a:cs typeface="Cambria"/>
                      </a:endParaRPr>
                    </a:p>
                  </a:txBody>
                  <a:tcPr marL="68580" marR="68580" marT="0" marB="0">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8900000" scaled="1"/>
                      <a:tileRect/>
                    </a:gradFill>
                  </a:tcPr>
                </a:tc>
              </a:tr>
              <a:tr h="216214">
                <a:tc>
                  <a:txBody>
                    <a:bodyPr/>
                    <a:lstStyle/>
                    <a:p>
                      <a:pPr marL="457200" indent="-365760" algn="l">
                        <a:spcBef>
                          <a:spcPts val="200"/>
                        </a:spcBef>
                        <a:spcAft>
                          <a:spcPts val="0"/>
                        </a:spcAft>
                      </a:pPr>
                      <a:r>
                        <a:rPr lang="en-GB" sz="1000"/>
                        <a:t>Data connection and treatment</a:t>
                      </a:r>
                      <a:endParaRPr lang="fr-FR" sz="1100">
                        <a:latin typeface="Calibri"/>
                        <a:ea typeface="Arial"/>
                        <a:cs typeface="Cambria"/>
                      </a:endParaRPr>
                    </a:p>
                  </a:txBody>
                  <a:tcPr marL="68580" marR="68580" marT="0" marB="0"/>
                </a:tc>
                <a:tc>
                  <a:txBody>
                    <a:bodyPr/>
                    <a:lstStyle/>
                    <a:p>
                      <a:pPr marL="457200" indent="-365760" algn="r">
                        <a:spcBef>
                          <a:spcPts val="200"/>
                        </a:spcBef>
                        <a:spcAft>
                          <a:spcPts val="0"/>
                        </a:spcAft>
                      </a:pPr>
                      <a:r>
                        <a:rPr lang="en-GB" sz="1000" dirty="0"/>
                        <a:t>1</a:t>
                      </a:r>
                      <a:endParaRPr lang="fr-FR" sz="1100" dirty="0">
                        <a:latin typeface="Calibri"/>
                        <a:ea typeface="Arial"/>
                        <a:cs typeface="Cambria"/>
                      </a:endParaRPr>
                    </a:p>
                  </a:txBody>
                  <a:tcPr marL="68580" marR="68580" marT="0" marB="0"/>
                </a:tc>
              </a:tr>
              <a:tr h="218713">
                <a:tc>
                  <a:txBody>
                    <a:bodyPr/>
                    <a:lstStyle/>
                    <a:p>
                      <a:pPr marL="457200" indent="-365760" algn="l">
                        <a:spcBef>
                          <a:spcPts val="200"/>
                        </a:spcBef>
                        <a:spcAft>
                          <a:spcPts val="0"/>
                        </a:spcAft>
                      </a:pPr>
                      <a:r>
                        <a:rPr lang="en-GB" sz="1000"/>
                        <a:t>Interface developments</a:t>
                      </a:r>
                      <a:endParaRPr lang="fr-FR" sz="1100">
                        <a:latin typeface="Calibri"/>
                        <a:ea typeface="Arial"/>
                        <a:cs typeface="Cambria"/>
                      </a:endParaRPr>
                    </a:p>
                  </a:txBody>
                  <a:tcPr marL="34925" marR="34925" marT="34925" marB="34925"/>
                </a:tc>
                <a:tc>
                  <a:txBody>
                    <a:bodyPr/>
                    <a:lstStyle/>
                    <a:p>
                      <a:pPr marL="457200" indent="-365760" algn="r">
                        <a:spcBef>
                          <a:spcPts val="200"/>
                        </a:spcBef>
                        <a:spcAft>
                          <a:spcPts val="0"/>
                        </a:spcAft>
                      </a:pPr>
                      <a:r>
                        <a:rPr lang="en-GB" sz="1000"/>
                        <a:t>4</a:t>
                      </a:r>
                      <a:endParaRPr lang="fr-FR" sz="1100">
                        <a:latin typeface="Calibri"/>
                        <a:ea typeface="Arial"/>
                        <a:cs typeface="Cambria"/>
                      </a:endParaRPr>
                    </a:p>
                  </a:txBody>
                  <a:tcPr marL="34925" marR="34925" marT="34925" marB="34925"/>
                </a:tc>
              </a:tr>
              <a:tr h="218713">
                <a:tc>
                  <a:txBody>
                    <a:bodyPr/>
                    <a:lstStyle/>
                    <a:p>
                      <a:pPr marL="457200" indent="-365760" algn="r">
                        <a:spcBef>
                          <a:spcPts val="200"/>
                        </a:spcBef>
                        <a:spcAft>
                          <a:spcPts val="0"/>
                        </a:spcAft>
                      </a:pPr>
                      <a:r>
                        <a:rPr lang="en-GB" sz="1000" dirty="0"/>
                        <a:t>Overview part (dashboard)</a:t>
                      </a:r>
                      <a:endParaRPr lang="fr-FR" sz="1100" dirty="0">
                        <a:latin typeface="Calibri"/>
                        <a:ea typeface="Arial"/>
                        <a:cs typeface="Cambria"/>
                      </a:endParaRPr>
                    </a:p>
                  </a:txBody>
                  <a:tcPr marL="34925" marR="34925" marT="34925" marB="34925"/>
                </a:tc>
                <a:tc>
                  <a:txBody>
                    <a:bodyPr/>
                    <a:lstStyle/>
                    <a:p>
                      <a:pPr marL="457200" indent="-365760" algn="l">
                        <a:spcBef>
                          <a:spcPts val="200"/>
                        </a:spcBef>
                        <a:spcAft>
                          <a:spcPts val="0"/>
                        </a:spcAft>
                      </a:pPr>
                      <a:r>
                        <a:rPr lang="en-GB" sz="1000" dirty="0"/>
                        <a:t>2</a:t>
                      </a:r>
                      <a:endParaRPr lang="fr-FR" sz="1100" dirty="0">
                        <a:latin typeface="Calibri"/>
                        <a:ea typeface="Arial"/>
                        <a:cs typeface="Cambria"/>
                      </a:endParaRPr>
                    </a:p>
                  </a:txBody>
                  <a:tcPr marL="34925" marR="34925" marT="34925" marB="34925"/>
                </a:tc>
              </a:tr>
              <a:tr h="218713">
                <a:tc>
                  <a:txBody>
                    <a:bodyPr/>
                    <a:lstStyle/>
                    <a:p>
                      <a:pPr marL="457200" indent="-365760" algn="r">
                        <a:spcBef>
                          <a:spcPts val="200"/>
                        </a:spcBef>
                        <a:spcAft>
                          <a:spcPts val="0"/>
                        </a:spcAft>
                      </a:pPr>
                      <a:r>
                        <a:rPr lang="en-GB" sz="1000" dirty="0"/>
                        <a:t>Metrics part</a:t>
                      </a:r>
                      <a:endParaRPr lang="fr-FR" sz="1100" dirty="0">
                        <a:latin typeface="Calibri"/>
                        <a:ea typeface="Arial"/>
                        <a:cs typeface="Cambria"/>
                      </a:endParaRPr>
                    </a:p>
                  </a:txBody>
                  <a:tcPr marL="34925" marR="34925" marT="34925" marB="34925"/>
                </a:tc>
                <a:tc>
                  <a:txBody>
                    <a:bodyPr/>
                    <a:lstStyle/>
                    <a:p>
                      <a:pPr marL="457200" indent="-365760" algn="l">
                        <a:spcBef>
                          <a:spcPts val="200"/>
                        </a:spcBef>
                        <a:spcAft>
                          <a:spcPts val="0"/>
                        </a:spcAft>
                      </a:pPr>
                      <a:r>
                        <a:rPr lang="en-GB" sz="1000" dirty="0"/>
                        <a:t>1</a:t>
                      </a:r>
                      <a:endParaRPr lang="fr-FR" sz="1100" dirty="0">
                        <a:latin typeface="Calibri"/>
                        <a:ea typeface="Arial"/>
                        <a:cs typeface="Cambria"/>
                      </a:endParaRPr>
                    </a:p>
                  </a:txBody>
                  <a:tcPr marL="34925" marR="34925" marT="34925" marB="34925"/>
                </a:tc>
              </a:tr>
              <a:tr h="218713">
                <a:tc>
                  <a:txBody>
                    <a:bodyPr/>
                    <a:lstStyle/>
                    <a:p>
                      <a:pPr marL="457200" indent="-365760" algn="r">
                        <a:spcBef>
                          <a:spcPts val="200"/>
                        </a:spcBef>
                        <a:spcAft>
                          <a:spcPts val="0"/>
                        </a:spcAft>
                      </a:pPr>
                      <a:r>
                        <a:rPr lang="en-GB" sz="1000" dirty="0"/>
                        <a:t>Handover Part</a:t>
                      </a:r>
                      <a:endParaRPr lang="fr-FR" sz="1100" dirty="0">
                        <a:latin typeface="Calibri"/>
                        <a:ea typeface="Arial"/>
                        <a:cs typeface="Cambria"/>
                      </a:endParaRPr>
                    </a:p>
                  </a:txBody>
                  <a:tcPr marL="34925" marR="34925" marT="34925" marB="34925"/>
                </a:tc>
                <a:tc>
                  <a:txBody>
                    <a:bodyPr/>
                    <a:lstStyle/>
                    <a:p>
                      <a:pPr marL="457200" indent="-365760" algn="l">
                        <a:spcBef>
                          <a:spcPts val="200"/>
                        </a:spcBef>
                        <a:spcAft>
                          <a:spcPts val="0"/>
                        </a:spcAft>
                      </a:pPr>
                      <a:r>
                        <a:rPr lang="en-GB" sz="1000" dirty="0"/>
                        <a:t>1</a:t>
                      </a:r>
                      <a:endParaRPr lang="fr-FR" sz="1100" dirty="0">
                        <a:latin typeface="Calibri"/>
                        <a:ea typeface="Arial"/>
                        <a:cs typeface="Cambria"/>
                      </a:endParaRPr>
                    </a:p>
                  </a:txBody>
                  <a:tcPr marL="34925" marR="34925" marT="34925" marB="34925"/>
                </a:tc>
              </a:tr>
              <a:tr h="159348">
                <a:tc>
                  <a:txBody>
                    <a:bodyPr/>
                    <a:lstStyle/>
                    <a:p>
                      <a:pPr marL="457200" indent="-365760" algn="l">
                        <a:spcBef>
                          <a:spcPts val="200"/>
                        </a:spcBef>
                        <a:spcAft>
                          <a:spcPts val="0"/>
                        </a:spcAft>
                      </a:pPr>
                      <a:r>
                        <a:rPr lang="en-GB" sz="1000"/>
                        <a:t>Authentication and control access</a:t>
                      </a:r>
                      <a:endParaRPr lang="fr-FR" sz="1100">
                        <a:latin typeface="Calibri"/>
                        <a:ea typeface="Arial"/>
                        <a:cs typeface="Cambria"/>
                      </a:endParaRPr>
                    </a:p>
                  </a:txBody>
                  <a:tcPr marL="68580" marR="68580" marT="0" marB="0"/>
                </a:tc>
                <a:tc>
                  <a:txBody>
                    <a:bodyPr/>
                    <a:lstStyle/>
                    <a:p>
                      <a:pPr marL="457200" indent="-365760" algn="r">
                        <a:spcBef>
                          <a:spcPts val="200"/>
                        </a:spcBef>
                        <a:spcAft>
                          <a:spcPts val="200"/>
                        </a:spcAft>
                      </a:pPr>
                      <a:r>
                        <a:rPr lang="en-GB" sz="1000"/>
                        <a:t>1</a:t>
                      </a:r>
                      <a:endParaRPr lang="fr-FR" sz="1100">
                        <a:latin typeface="Calibri"/>
                        <a:ea typeface="Arial"/>
                        <a:cs typeface="Cambria"/>
                      </a:endParaRPr>
                    </a:p>
                  </a:txBody>
                  <a:tcPr marL="68580" marR="68580" marT="0" marB="0"/>
                </a:tc>
              </a:tr>
              <a:tr h="159348">
                <a:tc>
                  <a:txBody>
                    <a:bodyPr/>
                    <a:lstStyle/>
                    <a:p>
                      <a:pPr marL="457200" indent="-365760" algn="l">
                        <a:spcBef>
                          <a:spcPts val="200"/>
                        </a:spcBef>
                        <a:spcAft>
                          <a:spcPts val="0"/>
                        </a:spcAft>
                      </a:pPr>
                      <a:r>
                        <a:rPr lang="en-GB" sz="1000"/>
                        <a:t>Notepad and tickets creation</a:t>
                      </a:r>
                      <a:endParaRPr lang="fr-FR" sz="1100">
                        <a:latin typeface="Calibri"/>
                        <a:ea typeface="Arial"/>
                        <a:cs typeface="Cambria"/>
                      </a:endParaRPr>
                    </a:p>
                  </a:txBody>
                  <a:tcPr marL="68580" marR="68580" marT="0" marB="0"/>
                </a:tc>
                <a:tc>
                  <a:txBody>
                    <a:bodyPr/>
                    <a:lstStyle/>
                    <a:p>
                      <a:pPr marL="457200" indent="-365760" algn="r">
                        <a:spcBef>
                          <a:spcPts val="200"/>
                        </a:spcBef>
                        <a:spcAft>
                          <a:spcPts val="200"/>
                        </a:spcAft>
                      </a:pPr>
                      <a:r>
                        <a:rPr lang="en-GB" sz="1000"/>
                        <a:t>2</a:t>
                      </a:r>
                      <a:endParaRPr lang="fr-FR" sz="1100">
                        <a:latin typeface="Calibri"/>
                        <a:ea typeface="Arial"/>
                        <a:cs typeface="Cambria"/>
                      </a:endParaRPr>
                    </a:p>
                  </a:txBody>
                  <a:tcPr marL="68580" marR="68580" marT="0" marB="0"/>
                </a:tc>
              </a:tr>
              <a:tr h="159348">
                <a:tc>
                  <a:txBody>
                    <a:bodyPr/>
                    <a:lstStyle/>
                    <a:p>
                      <a:pPr marL="457200" indent="-365760" algn="l">
                        <a:spcBef>
                          <a:spcPts val="200"/>
                        </a:spcBef>
                        <a:spcAft>
                          <a:spcPts val="0"/>
                        </a:spcAft>
                      </a:pPr>
                      <a:r>
                        <a:rPr lang="en-GB" sz="1000"/>
                        <a:t>TOTAL EFFORT</a:t>
                      </a:r>
                      <a:endParaRPr lang="fr-FR" sz="1100">
                        <a:latin typeface="Calibri"/>
                        <a:ea typeface="Arial"/>
                        <a:cs typeface="Cambria"/>
                      </a:endParaRPr>
                    </a:p>
                  </a:txBody>
                  <a:tcPr marL="68580" marR="68580" marT="0" marB="0" anchor="b"/>
                </a:tc>
                <a:tc>
                  <a:txBody>
                    <a:bodyPr/>
                    <a:lstStyle/>
                    <a:p>
                      <a:pPr marL="457200" indent="-365760" algn="r">
                        <a:spcBef>
                          <a:spcPts val="200"/>
                        </a:spcBef>
                        <a:spcAft>
                          <a:spcPts val="200"/>
                        </a:spcAft>
                      </a:pPr>
                      <a:r>
                        <a:rPr lang="en-GB" sz="1000" dirty="0"/>
                        <a:t>8</a:t>
                      </a:r>
                      <a:endParaRPr lang="fr-FR" sz="1100" dirty="0">
                        <a:latin typeface="Calibri"/>
                        <a:ea typeface="Arial"/>
                        <a:cs typeface="Cambria"/>
                      </a:endParaRPr>
                    </a:p>
                  </a:txBody>
                  <a:tcPr marL="68580" marR="68580" marT="0" marB="0" anchor="b"/>
                </a:tc>
              </a:tr>
            </a:tbl>
          </a:graphicData>
        </a:graphic>
      </p:graphicFrame>
      <p:pic>
        <p:nvPicPr>
          <p:cNvPr id="15361" name="Picture 1"/>
          <p:cNvPicPr>
            <a:picLocks noChangeAspect="1" noChangeArrowheads="1"/>
          </p:cNvPicPr>
          <p:nvPr/>
        </p:nvPicPr>
        <p:blipFill>
          <a:blip r:embed="rId2"/>
          <a:srcRect/>
          <a:stretch>
            <a:fillRect/>
          </a:stretch>
        </p:blipFill>
        <p:spPr bwMode="auto">
          <a:xfrm>
            <a:off x="1357290" y="4000504"/>
            <a:ext cx="5757862" cy="1701800"/>
          </a:xfrm>
          <a:prstGeom prst="rect">
            <a:avLst/>
          </a:prstGeom>
          <a:solidFill>
            <a:srgbClr val="FFFFFF"/>
          </a:solidFill>
          <a:ln w="9525">
            <a:noFill/>
            <a:miter lim="800000"/>
            <a:headEnd/>
            <a:tailEnd/>
          </a:ln>
        </p:spPr>
      </p:pic>
      <p:sp>
        <p:nvSpPr>
          <p:cNvPr id="5" name="Espace réservé du numéro de diapositive 4"/>
          <p:cNvSpPr>
            <a:spLocks noGrp="1"/>
          </p:cNvSpPr>
          <p:nvPr>
            <p:ph type="sldNum" sz="quarter" idx="4294967295"/>
          </p:nvPr>
        </p:nvSpPr>
        <p:spPr>
          <a:xfrm>
            <a:off x="8501090" y="6357959"/>
            <a:ext cx="642942" cy="285752"/>
          </a:xfrm>
          <a:prstGeom prst="rect">
            <a:avLst/>
          </a:prstGeom>
        </p:spPr>
        <p:txBody>
          <a:bodyPr/>
          <a:lstStyle/>
          <a:p>
            <a:fld id="{685D1FCC-C3FC-4B04-B21C-A76C0A818E1F}"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28</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Shape 1"/>
          <p:cNvSpPr txBox="1"/>
          <p:nvPr/>
        </p:nvSpPr>
        <p:spPr>
          <a:xfrm>
            <a:off x="2124000" y="115920"/>
            <a:ext cx="6840000" cy="864720"/>
          </a:xfrm>
          <a:prstGeom prst="rect">
            <a:avLst/>
          </a:prstGeom>
        </p:spPr>
        <p:txBody>
          <a:bodyPr lIns="90000" tIns="45000" rIns="90000" bIns="45000"/>
          <a:lstStyle/>
          <a:p>
            <a:pPr algn="ctr"/>
            <a:r>
              <a:rPr lang="fr-FR" sz="4000">
                <a:solidFill>
                  <a:srgbClr val="FFFFFF"/>
                </a:solidFill>
                <a:latin typeface="Arial"/>
              </a:rPr>
              <a:t>SAM Scope</a:t>
            </a:r>
            <a:endParaRPr/>
          </a:p>
        </p:txBody>
      </p:sp>
      <p:sp>
        <p:nvSpPr>
          <p:cNvPr id="37" name="TextShape 2"/>
          <p:cNvSpPr txBox="1"/>
          <p:nvPr/>
        </p:nvSpPr>
        <p:spPr>
          <a:xfrm>
            <a:off x="611280" y="1412640"/>
            <a:ext cx="8075160" cy="5142600"/>
          </a:xfrm>
          <a:prstGeom prst="rect">
            <a:avLst/>
          </a:prstGeom>
        </p:spPr>
        <p:txBody>
          <a:bodyPr lIns="90000" tIns="45000" rIns="90000" bIns="45000"/>
          <a:lstStyle/>
          <a:p>
            <a:r>
              <a:rPr lang="fr-FR" sz="2800" b="1" dirty="0"/>
              <a:t>• SAM </a:t>
            </a:r>
            <a:r>
              <a:rPr lang="fr-FR" sz="2800" b="1" dirty="0" err="1"/>
              <a:t>grid</a:t>
            </a:r>
            <a:r>
              <a:rPr lang="fr-FR" sz="2800" b="1" dirty="0"/>
              <a:t> monitoring (SAM-</a:t>
            </a:r>
            <a:r>
              <a:rPr lang="fr-FR" sz="2800" b="1" dirty="0" err="1"/>
              <a:t>Gridmon</a:t>
            </a:r>
            <a:r>
              <a:rPr lang="fr-FR" sz="2800" b="1" dirty="0"/>
              <a:t>)</a:t>
            </a:r>
          </a:p>
          <a:p>
            <a:pPr>
              <a:buFont typeface="Symbol"/>
              <a:buChar char="Þ"/>
            </a:pPr>
            <a:r>
              <a:rPr lang="fr-FR" dirty="0" smtClean="0"/>
              <a:t>central </a:t>
            </a:r>
            <a:r>
              <a:rPr lang="fr-FR" dirty="0"/>
              <a:t>services (Web, API, </a:t>
            </a:r>
            <a:r>
              <a:rPr lang="fr-FR" dirty="0" err="1" smtClean="0"/>
              <a:t>availability</a:t>
            </a:r>
            <a:r>
              <a:rPr lang="fr-FR" dirty="0" smtClean="0"/>
              <a:t>)</a:t>
            </a:r>
          </a:p>
          <a:p>
            <a:endParaRPr lang="fr-FR" dirty="0" smtClean="0"/>
          </a:p>
          <a:p>
            <a:endParaRPr lang="fr-FR" dirty="0"/>
          </a:p>
          <a:p>
            <a:r>
              <a:rPr lang="fr-FR" sz="2400" b="1" dirty="0"/>
              <a:t>• </a:t>
            </a:r>
            <a:r>
              <a:rPr lang="fr-FR" sz="2400" b="1" dirty="0" smtClean="0"/>
              <a:t>SAM-</a:t>
            </a:r>
            <a:r>
              <a:rPr lang="fr-FR" sz="2400" b="1" dirty="0" err="1" smtClean="0"/>
              <a:t>Nagios</a:t>
            </a:r>
            <a:endParaRPr lang="fr-FR" sz="2400" b="1" dirty="0"/>
          </a:p>
          <a:p>
            <a:r>
              <a:rPr lang="fr-FR" dirty="0"/>
              <a:t>– Monitoring </a:t>
            </a:r>
            <a:r>
              <a:rPr lang="fr-FR" dirty="0" err="1"/>
              <a:t>platform</a:t>
            </a:r>
            <a:r>
              <a:rPr lang="fr-FR" dirty="0"/>
              <a:t> </a:t>
            </a:r>
            <a:r>
              <a:rPr lang="fr-FR" dirty="0" err="1"/>
              <a:t>supporting</a:t>
            </a:r>
            <a:r>
              <a:rPr lang="fr-FR" dirty="0"/>
              <a:t> </a:t>
            </a:r>
            <a:r>
              <a:rPr lang="fr-FR" dirty="0" smtClean="0"/>
              <a:t>multiple configurations:</a:t>
            </a:r>
          </a:p>
          <a:p>
            <a:pPr lvl="1">
              <a:buFont typeface="Arial" pitchFamily="34" charset="0"/>
              <a:buChar char="•"/>
            </a:pPr>
            <a:r>
              <a:rPr lang="fr-FR" dirty="0" smtClean="0"/>
              <a:t> NGI-</a:t>
            </a:r>
            <a:r>
              <a:rPr lang="fr-FR" dirty="0" err="1" smtClean="0"/>
              <a:t>Nagios</a:t>
            </a:r>
            <a:endParaRPr lang="fr-FR" dirty="0" smtClean="0"/>
          </a:p>
          <a:p>
            <a:pPr lvl="1">
              <a:buFont typeface="Arial" pitchFamily="34" charset="0"/>
              <a:buChar char="•"/>
            </a:pPr>
            <a:r>
              <a:rPr lang="fr-FR" dirty="0"/>
              <a:t> </a:t>
            </a:r>
            <a:r>
              <a:rPr lang="fr-FR" dirty="0" smtClean="0"/>
              <a:t>VO-Nagios1</a:t>
            </a:r>
          </a:p>
          <a:p>
            <a:pPr lvl="1">
              <a:buFont typeface="Arial" pitchFamily="34" charset="0"/>
              <a:buChar char="•"/>
            </a:pPr>
            <a:r>
              <a:rPr lang="fr-FR" dirty="0"/>
              <a:t> </a:t>
            </a:r>
            <a:r>
              <a:rPr lang="fr-FR" dirty="0" smtClean="0"/>
              <a:t>Site-</a:t>
            </a:r>
            <a:r>
              <a:rPr lang="fr-FR" dirty="0" err="1" smtClean="0"/>
              <a:t>Nagios</a:t>
            </a:r>
            <a:endParaRPr lang="fr-FR" dirty="0" smtClean="0"/>
          </a:p>
          <a:p>
            <a:pPr lvl="1">
              <a:buFont typeface="Arial" pitchFamily="34" charset="0"/>
              <a:buChar char="•"/>
            </a:pPr>
            <a:r>
              <a:rPr lang="fr-FR" dirty="0" smtClean="0"/>
              <a:t> </a:t>
            </a:r>
            <a:r>
              <a:rPr lang="fr-FR" dirty="0"/>
              <a:t>Operations Tools-</a:t>
            </a:r>
            <a:r>
              <a:rPr lang="fr-FR" dirty="0" err="1"/>
              <a:t>Nagios</a:t>
            </a:r>
            <a:r>
              <a:rPr lang="fr-FR" dirty="0"/>
              <a:t> (</a:t>
            </a:r>
            <a:r>
              <a:rPr lang="fr-FR" dirty="0" err="1"/>
              <a:t>ops</a:t>
            </a:r>
            <a:r>
              <a:rPr lang="fr-FR" dirty="0"/>
              <a:t>-monitor)</a:t>
            </a:r>
            <a:endParaRPr/>
          </a:p>
        </p:txBody>
      </p:sp>
      <p:sp>
        <p:nvSpPr>
          <p:cNvPr id="5" name="Espace réservé du numéro de diapositive 4"/>
          <p:cNvSpPr txBox="1">
            <a:spLocks/>
          </p:cNvSpPr>
          <p:nvPr/>
        </p:nvSpPr>
        <p:spPr>
          <a:xfrm>
            <a:off x="8501090" y="6357959"/>
            <a:ext cx="642942" cy="285752"/>
          </a:xfrm>
          <a:prstGeom prst="rect">
            <a:avLst/>
          </a:prstGeom>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fld id="{685D1FCC-C3FC-4B04-B21C-A76C0A818E1F}" type="slidenum">
              <a:rPr kumimoji="0" lang="en-US" sz="18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Shape 1"/>
          <p:cNvSpPr txBox="1"/>
          <p:nvPr/>
        </p:nvSpPr>
        <p:spPr>
          <a:xfrm>
            <a:off x="2124000" y="115920"/>
            <a:ext cx="6840000" cy="864720"/>
          </a:xfrm>
          <a:prstGeom prst="rect">
            <a:avLst/>
          </a:prstGeom>
        </p:spPr>
        <p:txBody>
          <a:bodyPr lIns="90000" tIns="45000" rIns="90000" bIns="45000"/>
          <a:lstStyle/>
          <a:p>
            <a:pPr algn="ctr"/>
            <a:r>
              <a:rPr lang="fr-FR" sz="4000">
                <a:solidFill>
                  <a:srgbClr val="FFFFFF"/>
                </a:solidFill>
                <a:latin typeface="Arial"/>
              </a:rPr>
              <a:t>SAM Architecture</a:t>
            </a:r>
            <a:endParaRPr/>
          </a:p>
        </p:txBody>
      </p:sp>
      <p:pic>
        <p:nvPicPr>
          <p:cNvPr id="1026" name="Picture 2"/>
          <p:cNvPicPr>
            <a:picLocks noChangeAspect="1" noChangeArrowheads="1"/>
          </p:cNvPicPr>
          <p:nvPr/>
        </p:nvPicPr>
        <p:blipFill>
          <a:blip r:embed="rId2"/>
          <a:srcRect/>
          <a:stretch>
            <a:fillRect/>
          </a:stretch>
        </p:blipFill>
        <p:spPr bwMode="auto">
          <a:xfrm>
            <a:off x="154139" y="1112651"/>
            <a:ext cx="7632571" cy="5102431"/>
          </a:xfrm>
          <a:prstGeom prst="rect">
            <a:avLst/>
          </a:prstGeom>
          <a:noFill/>
          <a:ln w="9525">
            <a:noFill/>
            <a:miter lim="800000"/>
            <a:headEnd/>
            <a:tailEnd/>
          </a:ln>
          <a:effectLst/>
        </p:spPr>
      </p:pic>
      <p:sp>
        <p:nvSpPr>
          <p:cNvPr id="4" name="Espace réservé du numéro de diapositive 4"/>
          <p:cNvSpPr txBox="1">
            <a:spLocks/>
          </p:cNvSpPr>
          <p:nvPr/>
        </p:nvSpPr>
        <p:spPr>
          <a:xfrm>
            <a:off x="8501090" y="6357959"/>
            <a:ext cx="642942" cy="285752"/>
          </a:xfrm>
          <a:prstGeom prst="rect">
            <a:avLst/>
          </a:prstGeom>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fld id="{685D1FCC-C3FC-4B04-B21C-A76C0A818E1F}" type="slidenum">
              <a:rPr kumimoji="0" lang="en-US" sz="18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Shape 1"/>
          <p:cNvSpPr txBox="1"/>
          <p:nvPr/>
        </p:nvSpPr>
        <p:spPr>
          <a:xfrm>
            <a:off x="3071802" y="115920"/>
            <a:ext cx="6215106" cy="741312"/>
          </a:xfrm>
          <a:prstGeom prst="rect">
            <a:avLst/>
          </a:prstGeom>
        </p:spPr>
        <p:txBody>
          <a:bodyPr lIns="90000" tIns="45000" rIns="90000" bIns="45000"/>
          <a:lstStyle/>
          <a:p>
            <a:pPr algn="ctr"/>
            <a:r>
              <a:rPr lang="fr-FR" sz="2400" dirty="0" err="1">
                <a:solidFill>
                  <a:srgbClr val="FFFFFF"/>
                </a:solidFill>
                <a:latin typeface="Arial"/>
              </a:rPr>
              <a:t>Aggregated</a:t>
            </a:r>
            <a:r>
              <a:rPr lang="fr-FR" sz="2400" dirty="0">
                <a:solidFill>
                  <a:srgbClr val="FFFFFF"/>
                </a:solidFill>
                <a:latin typeface="Arial"/>
              </a:rPr>
              <a:t> </a:t>
            </a:r>
            <a:r>
              <a:rPr lang="fr-FR" sz="2400" dirty="0" err="1">
                <a:solidFill>
                  <a:srgbClr val="FFFFFF"/>
                </a:solidFill>
                <a:latin typeface="Arial"/>
              </a:rPr>
              <a:t>Topology</a:t>
            </a:r>
            <a:r>
              <a:rPr lang="fr-FR" sz="2400" dirty="0">
                <a:solidFill>
                  <a:srgbClr val="FFFFFF"/>
                </a:solidFill>
                <a:latin typeface="Arial"/>
              </a:rPr>
              <a:t> Provider (ATP)</a:t>
            </a:r>
            <a:endParaRPr sz="2400"/>
          </a:p>
        </p:txBody>
      </p:sp>
      <p:sp>
        <p:nvSpPr>
          <p:cNvPr id="41" name="TextShape 2"/>
          <p:cNvSpPr txBox="1"/>
          <p:nvPr/>
        </p:nvSpPr>
        <p:spPr>
          <a:xfrm>
            <a:off x="142844" y="1412640"/>
            <a:ext cx="8858312" cy="4802442"/>
          </a:xfrm>
          <a:prstGeom prst="rect">
            <a:avLst/>
          </a:prstGeom>
        </p:spPr>
        <p:txBody>
          <a:bodyPr lIns="90000" tIns="45000" rIns="90000" bIns="45000"/>
          <a:lstStyle/>
          <a:p>
            <a:r>
              <a:rPr lang="fr-FR" sz="2000" b="1" dirty="0"/>
              <a:t>Service </a:t>
            </a:r>
            <a:r>
              <a:rPr lang="fr-FR" sz="2000" b="1" dirty="0" err="1"/>
              <a:t>aggregating</a:t>
            </a:r>
            <a:r>
              <a:rPr lang="fr-FR" sz="2000" b="1" dirty="0"/>
              <a:t> </a:t>
            </a:r>
            <a:r>
              <a:rPr lang="fr-FR" sz="2000" b="1" dirty="0" err="1"/>
              <a:t>grid</a:t>
            </a:r>
            <a:r>
              <a:rPr lang="fr-FR" sz="2000" b="1" dirty="0"/>
              <a:t> </a:t>
            </a:r>
            <a:r>
              <a:rPr lang="fr-FR" sz="2000" b="1" dirty="0" err="1" smtClean="0"/>
              <a:t>topology</a:t>
            </a:r>
            <a:r>
              <a:rPr lang="fr-FR" sz="2000" b="1" dirty="0" smtClean="0"/>
              <a:t> </a:t>
            </a:r>
            <a:r>
              <a:rPr lang="en-US" sz="2000" b="1" dirty="0" smtClean="0"/>
              <a:t>information </a:t>
            </a:r>
            <a:r>
              <a:rPr lang="en-US" sz="2000" b="1" dirty="0"/>
              <a:t>and downtimes from </a:t>
            </a:r>
            <a:r>
              <a:rPr lang="en-US" sz="2000" b="1" dirty="0" smtClean="0"/>
              <a:t>different </a:t>
            </a:r>
            <a:r>
              <a:rPr lang="fr-FR" sz="2000" b="1" dirty="0" err="1" smtClean="0"/>
              <a:t>external</a:t>
            </a:r>
            <a:r>
              <a:rPr lang="fr-FR" sz="2000" b="1" dirty="0" smtClean="0"/>
              <a:t> </a:t>
            </a:r>
            <a:r>
              <a:rPr lang="fr-FR" sz="2000" b="1" dirty="0"/>
              <a:t>sources (GOCDB, OIM, CIC, </a:t>
            </a:r>
            <a:r>
              <a:rPr lang="fr-FR" sz="2000" b="1" dirty="0" smtClean="0"/>
              <a:t>BDII,GSTAT</a:t>
            </a:r>
            <a:r>
              <a:rPr lang="fr-FR" sz="2000" b="1" dirty="0"/>
              <a:t>, </a:t>
            </a:r>
            <a:r>
              <a:rPr lang="fr-FR" sz="2000" b="1" dirty="0" err="1"/>
              <a:t>feeds</a:t>
            </a:r>
            <a:r>
              <a:rPr lang="fr-FR" sz="2000" b="1" dirty="0" smtClean="0"/>
              <a:t>)</a:t>
            </a:r>
          </a:p>
          <a:p>
            <a:endParaRPr lang="fr-FR" dirty="0"/>
          </a:p>
          <a:p>
            <a:r>
              <a:rPr lang="fr-FR" sz="2000" b="1" dirty="0"/>
              <a:t>• </a:t>
            </a:r>
            <a:r>
              <a:rPr lang="fr-FR" sz="2000" b="1" dirty="0" err="1"/>
              <a:t>Recent</a:t>
            </a:r>
            <a:r>
              <a:rPr lang="fr-FR" sz="2000" b="1" dirty="0"/>
              <a:t> </a:t>
            </a:r>
            <a:r>
              <a:rPr lang="fr-FR" sz="2000" b="1" dirty="0" smtClean="0"/>
              <a:t>changes</a:t>
            </a:r>
          </a:p>
          <a:p>
            <a:pPr lvl="1">
              <a:buFont typeface="Arial" pitchFamily="34" charset="0"/>
              <a:buChar char="•"/>
            </a:pPr>
            <a:endParaRPr lang="fr-FR" sz="2000" b="1" dirty="0"/>
          </a:p>
          <a:p>
            <a:pPr lvl="1">
              <a:buFont typeface="Arial" pitchFamily="34" charset="0"/>
              <a:buChar char="•"/>
            </a:pPr>
            <a:r>
              <a:rPr lang="fr-FR" dirty="0" err="1" smtClean="0"/>
              <a:t>regionalization</a:t>
            </a:r>
            <a:endParaRPr lang="fr-FR" dirty="0"/>
          </a:p>
          <a:p>
            <a:pPr lvl="1">
              <a:buFont typeface="Arial" pitchFamily="34" charset="0"/>
              <a:buChar char="•"/>
            </a:pPr>
            <a:r>
              <a:rPr lang="fr-FR" dirty="0" smtClean="0"/>
              <a:t>VO </a:t>
            </a:r>
            <a:r>
              <a:rPr lang="fr-FR" dirty="0" err="1" smtClean="0"/>
              <a:t>feeds</a:t>
            </a:r>
            <a:r>
              <a:rPr lang="fr-FR" dirty="0" smtClean="0"/>
              <a:t> </a:t>
            </a:r>
            <a:endParaRPr lang="fr-FR" sz="2000" b="1" dirty="0"/>
          </a:p>
          <a:p>
            <a:pPr lvl="1">
              <a:buFont typeface="Arial" pitchFamily="34" charset="0"/>
              <a:buChar char="•"/>
            </a:pPr>
            <a:r>
              <a:rPr lang="fr-FR" dirty="0" err="1" smtClean="0"/>
              <a:t>sanity</a:t>
            </a:r>
            <a:r>
              <a:rPr lang="fr-FR" dirty="0" smtClean="0"/>
              <a:t> </a:t>
            </a:r>
            <a:r>
              <a:rPr lang="fr-FR" dirty="0" err="1"/>
              <a:t>checking</a:t>
            </a:r>
            <a:endParaRPr lang="fr-FR" dirty="0"/>
          </a:p>
          <a:p>
            <a:pPr lvl="1">
              <a:buFont typeface="Arial" pitchFamily="34" charset="0"/>
              <a:buChar char="•"/>
            </a:pPr>
            <a:r>
              <a:rPr lang="en-US" dirty="0" smtClean="0"/>
              <a:t>integration </a:t>
            </a:r>
            <a:r>
              <a:rPr lang="en-US" dirty="0"/>
              <a:t>of changes in GSTAT, VO cards</a:t>
            </a:r>
          </a:p>
          <a:p>
            <a:pPr lvl="1">
              <a:buFont typeface="Arial" pitchFamily="34" charset="0"/>
              <a:buChar char="•"/>
            </a:pPr>
            <a:r>
              <a:rPr lang="fr-FR" dirty="0" err="1" smtClean="0"/>
              <a:t>improvements</a:t>
            </a:r>
            <a:r>
              <a:rPr lang="fr-FR" dirty="0" smtClean="0"/>
              <a:t> </a:t>
            </a:r>
            <a:r>
              <a:rPr lang="fr-FR" dirty="0"/>
              <a:t>in </a:t>
            </a:r>
            <a:r>
              <a:rPr lang="fr-FR" dirty="0" err="1"/>
              <a:t>logging</a:t>
            </a:r>
            <a:endParaRPr/>
          </a:p>
        </p:txBody>
      </p:sp>
      <p:sp>
        <p:nvSpPr>
          <p:cNvPr id="4" name="Espace réservé du numéro de diapositive 4"/>
          <p:cNvSpPr txBox="1">
            <a:spLocks/>
          </p:cNvSpPr>
          <p:nvPr/>
        </p:nvSpPr>
        <p:spPr>
          <a:xfrm>
            <a:off x="8501090" y="6357959"/>
            <a:ext cx="642942" cy="285752"/>
          </a:xfrm>
          <a:prstGeom prst="rect">
            <a:avLst/>
          </a:prstGeom>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fld id="{685D1FCC-C3FC-4B04-B21C-A76C0A818E1F}" type="slidenum">
              <a:rPr kumimoji="0" lang="en-US" sz="18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Shape 1"/>
          <p:cNvSpPr txBox="1"/>
          <p:nvPr/>
        </p:nvSpPr>
        <p:spPr>
          <a:xfrm>
            <a:off x="2804098" y="115920"/>
            <a:ext cx="6840000" cy="864720"/>
          </a:xfrm>
          <a:prstGeom prst="rect">
            <a:avLst/>
          </a:prstGeom>
        </p:spPr>
        <p:txBody>
          <a:bodyPr lIns="90000" tIns="45000" rIns="90000" bIns="45000"/>
          <a:lstStyle/>
          <a:p>
            <a:pPr algn="ctr"/>
            <a:r>
              <a:rPr lang="fr-FR" sz="2800" dirty="0">
                <a:solidFill>
                  <a:srgbClr val="FFFFFF"/>
                </a:solidFill>
                <a:latin typeface="Arial"/>
              </a:rPr>
              <a:t>Profile Management (POEM)</a:t>
            </a:r>
            <a:endParaRPr sz="2800"/>
          </a:p>
        </p:txBody>
      </p:sp>
      <p:sp>
        <p:nvSpPr>
          <p:cNvPr id="43" name="TextShape 2"/>
          <p:cNvSpPr txBox="1"/>
          <p:nvPr/>
        </p:nvSpPr>
        <p:spPr>
          <a:xfrm>
            <a:off x="611280" y="1412640"/>
            <a:ext cx="8075160" cy="9996840"/>
          </a:xfrm>
          <a:prstGeom prst="rect">
            <a:avLst/>
          </a:prstGeom>
        </p:spPr>
        <p:txBody>
          <a:bodyPr lIns="90000" tIns="45000" rIns="90000" bIns="45000"/>
          <a:lstStyle/>
          <a:p>
            <a:pPr>
              <a:buFont typeface="Arial" pitchFamily="34" charset="0"/>
              <a:buChar char="•"/>
            </a:pPr>
            <a:r>
              <a:rPr lang="fr-FR" sz="2000" dirty="0" smtClean="0">
                <a:latin typeface="Arial"/>
              </a:rPr>
              <a:t> </a:t>
            </a:r>
            <a:r>
              <a:rPr lang="fr-FR" sz="2000" b="1" dirty="0" smtClean="0">
                <a:latin typeface="Arial"/>
              </a:rPr>
              <a:t>Replaces </a:t>
            </a:r>
            <a:r>
              <a:rPr lang="fr-FR" sz="2000" b="1" dirty="0">
                <a:latin typeface="Arial"/>
              </a:rPr>
              <a:t>MDDB (</a:t>
            </a:r>
            <a:r>
              <a:rPr lang="fr-FR" sz="2000" b="1" dirty="0" err="1">
                <a:latin typeface="Arial"/>
              </a:rPr>
              <a:t>metric</a:t>
            </a:r>
            <a:r>
              <a:rPr lang="fr-FR" sz="2000" b="1" dirty="0">
                <a:latin typeface="Arial"/>
              </a:rPr>
              <a:t> description </a:t>
            </a:r>
            <a:r>
              <a:rPr lang="fr-FR" sz="2000" b="1" dirty="0" err="1">
                <a:latin typeface="Arial"/>
              </a:rPr>
              <a:t>database</a:t>
            </a:r>
            <a:r>
              <a:rPr lang="fr-FR" sz="2000" b="1" dirty="0">
                <a:latin typeface="Arial"/>
              </a:rPr>
              <a:t>) </a:t>
            </a:r>
            <a:endParaRPr sz="2000" b="1"/>
          </a:p>
          <a:p>
            <a:pPr>
              <a:buFont typeface="Arial" pitchFamily="34" charset="0"/>
              <a:buChar char="•"/>
            </a:pPr>
            <a:r>
              <a:rPr lang="fr-FR" sz="2000" b="1" dirty="0" smtClean="0">
                <a:latin typeface="Arial"/>
              </a:rPr>
              <a:t> </a:t>
            </a:r>
            <a:r>
              <a:rPr lang="fr-FR" sz="2000" b="1" dirty="0" err="1" smtClean="0">
                <a:latin typeface="Arial"/>
              </a:rPr>
              <a:t>Defines</a:t>
            </a:r>
            <a:r>
              <a:rPr lang="fr-FR" sz="2000" b="1" dirty="0" smtClean="0">
                <a:latin typeface="Arial"/>
              </a:rPr>
              <a:t> </a:t>
            </a:r>
            <a:r>
              <a:rPr lang="fr-FR" sz="2000" b="1" dirty="0">
                <a:latin typeface="Arial"/>
              </a:rPr>
              <a:t>and groups </a:t>
            </a:r>
            <a:r>
              <a:rPr lang="fr-FR" sz="2000" b="1" dirty="0" err="1">
                <a:latin typeface="Arial"/>
              </a:rPr>
              <a:t>metrics</a:t>
            </a:r>
            <a:r>
              <a:rPr lang="fr-FR" sz="2000" b="1" dirty="0">
                <a:latin typeface="Arial"/>
              </a:rPr>
              <a:t> </a:t>
            </a:r>
            <a:r>
              <a:rPr lang="fr-FR" sz="2000" b="1" dirty="0" err="1">
                <a:latin typeface="Arial"/>
              </a:rPr>
              <a:t>into</a:t>
            </a:r>
            <a:r>
              <a:rPr lang="fr-FR" sz="2000" b="1" dirty="0">
                <a:latin typeface="Arial"/>
              </a:rPr>
              <a:t> profiles (</a:t>
            </a:r>
            <a:r>
              <a:rPr lang="fr-FR" sz="2000" b="1" dirty="0" err="1">
                <a:latin typeface="Arial"/>
              </a:rPr>
              <a:t>e.g</a:t>
            </a:r>
            <a:r>
              <a:rPr lang="fr-FR" sz="2000" b="1" dirty="0">
                <a:latin typeface="Arial"/>
              </a:rPr>
              <a:t>. ROC_CRITICAL)</a:t>
            </a:r>
            <a:endParaRPr sz="2000" b="1"/>
          </a:p>
          <a:p>
            <a:pPr lvl="1">
              <a:buFont typeface="Arial" pitchFamily="34" charset="0"/>
              <a:buChar char="•"/>
            </a:pPr>
            <a:r>
              <a:rPr lang="fr-FR" dirty="0" smtClean="0">
                <a:latin typeface="Arial"/>
              </a:rPr>
              <a:t> </a:t>
            </a:r>
            <a:r>
              <a:rPr lang="fr-FR" dirty="0" err="1" smtClean="0">
                <a:latin typeface="Arial"/>
              </a:rPr>
              <a:t>metrics</a:t>
            </a:r>
            <a:endParaRPr/>
          </a:p>
          <a:p>
            <a:pPr lvl="1">
              <a:buFont typeface="Arial" pitchFamily="34" charset="0"/>
              <a:buChar char="•"/>
            </a:pPr>
            <a:r>
              <a:rPr lang="fr-FR" dirty="0" smtClean="0">
                <a:latin typeface="Arial"/>
              </a:rPr>
              <a:t> VO</a:t>
            </a:r>
            <a:endParaRPr/>
          </a:p>
          <a:p>
            <a:pPr lvl="1">
              <a:buFont typeface="Arial" pitchFamily="34" charset="0"/>
              <a:buChar char="•"/>
            </a:pPr>
            <a:r>
              <a:rPr lang="fr-FR" dirty="0" smtClean="0">
                <a:latin typeface="Arial"/>
              </a:rPr>
              <a:t> </a:t>
            </a:r>
            <a:r>
              <a:rPr lang="fr-FR" dirty="0" err="1" smtClean="0">
                <a:latin typeface="Arial"/>
              </a:rPr>
              <a:t>topological</a:t>
            </a:r>
            <a:r>
              <a:rPr lang="fr-FR" dirty="0" smtClean="0">
                <a:latin typeface="Arial"/>
              </a:rPr>
              <a:t> </a:t>
            </a:r>
            <a:r>
              <a:rPr lang="fr-FR" dirty="0">
                <a:latin typeface="Arial"/>
              </a:rPr>
              <a:t>groups (</a:t>
            </a:r>
            <a:r>
              <a:rPr lang="fr-FR" dirty="0" err="1">
                <a:latin typeface="Arial"/>
              </a:rPr>
              <a:t>optional</a:t>
            </a:r>
            <a:r>
              <a:rPr lang="fr-FR" dirty="0">
                <a:latin typeface="Arial"/>
              </a:rPr>
              <a:t>) – </a:t>
            </a:r>
            <a:r>
              <a:rPr lang="fr-FR" dirty="0" err="1">
                <a:latin typeface="Arial"/>
              </a:rPr>
              <a:t>region</a:t>
            </a:r>
            <a:r>
              <a:rPr lang="fr-FR" dirty="0">
                <a:latin typeface="Arial"/>
              </a:rPr>
              <a:t>, site, </a:t>
            </a:r>
            <a:r>
              <a:rPr lang="fr-FR" dirty="0" err="1" smtClean="0">
                <a:latin typeface="Arial"/>
              </a:rPr>
              <a:t>ngi</a:t>
            </a:r>
            <a:endParaRPr lang="fr-FR" dirty="0" smtClean="0">
              <a:latin typeface="Arial"/>
            </a:endParaRPr>
          </a:p>
          <a:p>
            <a:endParaRPr/>
          </a:p>
          <a:p>
            <a:pPr>
              <a:buFont typeface="Arial" pitchFamily="34" charset="0"/>
              <a:buChar char="•"/>
            </a:pPr>
            <a:r>
              <a:rPr lang="fr-FR" dirty="0" smtClean="0">
                <a:latin typeface="Arial"/>
              </a:rPr>
              <a:t> </a:t>
            </a:r>
            <a:r>
              <a:rPr lang="fr-FR" sz="2000" b="1" dirty="0" smtClean="0">
                <a:latin typeface="Arial"/>
              </a:rPr>
              <a:t>Profiles </a:t>
            </a:r>
            <a:r>
              <a:rPr lang="fr-FR" sz="2000" b="1" dirty="0">
                <a:latin typeface="Arial"/>
              </a:rPr>
              <a:t>are </a:t>
            </a:r>
            <a:r>
              <a:rPr lang="fr-FR" sz="2000" b="1" dirty="0" err="1">
                <a:latin typeface="Arial"/>
              </a:rPr>
              <a:t>used</a:t>
            </a:r>
            <a:r>
              <a:rPr lang="fr-FR" sz="2000" b="1" dirty="0">
                <a:latin typeface="Arial"/>
              </a:rPr>
              <a:t> to </a:t>
            </a:r>
            <a:r>
              <a:rPr lang="fr-FR" sz="2000" b="1" dirty="0" err="1">
                <a:latin typeface="Arial"/>
              </a:rPr>
              <a:t>generate</a:t>
            </a:r>
            <a:r>
              <a:rPr lang="fr-FR" sz="2000" b="1" dirty="0">
                <a:latin typeface="Arial"/>
              </a:rPr>
              <a:t> </a:t>
            </a:r>
            <a:r>
              <a:rPr lang="fr-FR" sz="2000" b="1" dirty="0" err="1">
                <a:latin typeface="Arial"/>
              </a:rPr>
              <a:t>Nagios</a:t>
            </a:r>
            <a:r>
              <a:rPr lang="fr-FR" sz="2000" b="1" dirty="0">
                <a:latin typeface="Arial"/>
              </a:rPr>
              <a:t> </a:t>
            </a:r>
            <a:r>
              <a:rPr lang="fr-FR" sz="2000" b="1" dirty="0" smtClean="0">
                <a:latin typeface="Arial"/>
              </a:rPr>
              <a:t>configuration</a:t>
            </a:r>
          </a:p>
          <a:p>
            <a:endParaRPr/>
          </a:p>
          <a:p>
            <a:pPr>
              <a:buFont typeface="Arial" pitchFamily="34" charset="0"/>
              <a:buChar char="•"/>
            </a:pPr>
            <a:r>
              <a:rPr lang="fr-FR" dirty="0" smtClean="0">
                <a:latin typeface="Arial"/>
              </a:rPr>
              <a:t> </a:t>
            </a:r>
            <a:r>
              <a:rPr lang="fr-FR" sz="2000" b="1" dirty="0" err="1" smtClean="0">
                <a:latin typeface="Arial"/>
              </a:rPr>
              <a:t>Regionalized</a:t>
            </a:r>
            <a:r>
              <a:rPr lang="fr-FR" sz="2000" b="1" dirty="0">
                <a:latin typeface="Arial"/>
              </a:rPr>
              <a:t>:</a:t>
            </a:r>
            <a:endParaRPr sz="2000" b="1"/>
          </a:p>
          <a:p>
            <a:pPr lvl="1">
              <a:buFont typeface="Arial" pitchFamily="34" charset="0"/>
              <a:buChar char="•"/>
            </a:pPr>
            <a:r>
              <a:rPr lang="fr-FR" dirty="0" smtClean="0">
                <a:latin typeface="Arial"/>
              </a:rPr>
              <a:t> multiple </a:t>
            </a:r>
            <a:r>
              <a:rPr lang="fr-FR" dirty="0">
                <a:latin typeface="Arial"/>
              </a:rPr>
              <a:t>POEM WEB instances (central, </a:t>
            </a:r>
            <a:r>
              <a:rPr lang="fr-FR" dirty="0" err="1">
                <a:latin typeface="Arial"/>
              </a:rPr>
              <a:t>regional</a:t>
            </a:r>
            <a:r>
              <a:rPr lang="fr-FR" dirty="0" smtClean="0">
                <a:latin typeface="Arial"/>
              </a:rPr>
              <a:t>)</a:t>
            </a:r>
            <a:endParaRPr/>
          </a:p>
          <a:p>
            <a:pPr lvl="1">
              <a:buFont typeface="Arial" pitchFamily="34" charset="0"/>
              <a:buChar char="•"/>
            </a:pPr>
            <a:r>
              <a:rPr lang="fr-FR" dirty="0" smtClean="0">
                <a:latin typeface="Arial"/>
              </a:rPr>
              <a:t> </a:t>
            </a:r>
            <a:r>
              <a:rPr lang="fr-FR" dirty="0" err="1" smtClean="0">
                <a:latin typeface="Arial"/>
              </a:rPr>
              <a:t>synchronization</a:t>
            </a:r>
            <a:r>
              <a:rPr lang="fr-FR" dirty="0" smtClean="0">
                <a:latin typeface="Arial"/>
              </a:rPr>
              <a:t> </a:t>
            </a:r>
            <a:r>
              <a:rPr lang="fr-FR" dirty="0">
                <a:latin typeface="Arial"/>
              </a:rPr>
              <a:t>of profiles </a:t>
            </a:r>
            <a:r>
              <a:rPr lang="fr-FR" dirty="0" err="1">
                <a:latin typeface="Arial"/>
              </a:rPr>
              <a:t>from</a:t>
            </a:r>
            <a:r>
              <a:rPr lang="fr-FR" dirty="0">
                <a:latin typeface="Arial"/>
              </a:rPr>
              <a:t> </a:t>
            </a:r>
            <a:r>
              <a:rPr lang="fr-FR" dirty="0" err="1">
                <a:latin typeface="Arial"/>
              </a:rPr>
              <a:t>any</a:t>
            </a:r>
            <a:r>
              <a:rPr lang="fr-FR" dirty="0">
                <a:latin typeface="Arial"/>
              </a:rPr>
              <a:t> </a:t>
            </a:r>
            <a:r>
              <a:rPr lang="fr-FR" dirty="0" err="1">
                <a:latin typeface="Arial"/>
              </a:rPr>
              <a:t>number</a:t>
            </a:r>
            <a:r>
              <a:rPr lang="fr-FR" dirty="0">
                <a:latin typeface="Arial"/>
              </a:rPr>
              <a:t> of sources</a:t>
            </a:r>
            <a:endParaRPr/>
          </a:p>
          <a:p>
            <a:pPr lvl="1">
              <a:buFont typeface="Arial" pitchFamily="34" charset="0"/>
              <a:buChar char="•"/>
            </a:pPr>
            <a:r>
              <a:rPr lang="fr-FR" dirty="0" smtClean="0">
                <a:latin typeface="Arial"/>
              </a:rPr>
              <a:t> </a:t>
            </a:r>
            <a:r>
              <a:rPr lang="fr-FR" dirty="0" err="1" smtClean="0">
                <a:latin typeface="Arial"/>
              </a:rPr>
              <a:t>namespace</a:t>
            </a:r>
            <a:r>
              <a:rPr lang="fr-FR" dirty="0" smtClean="0">
                <a:latin typeface="Arial"/>
              </a:rPr>
              <a:t> </a:t>
            </a:r>
            <a:r>
              <a:rPr lang="fr-FR" dirty="0">
                <a:latin typeface="Arial"/>
              </a:rPr>
              <a:t>concept (</a:t>
            </a:r>
            <a:r>
              <a:rPr lang="fr-FR" dirty="0" err="1">
                <a:latin typeface="Arial"/>
              </a:rPr>
              <a:t>e.g</a:t>
            </a:r>
            <a:r>
              <a:rPr lang="fr-FR" dirty="0">
                <a:latin typeface="Arial"/>
              </a:rPr>
              <a:t>. </a:t>
            </a:r>
            <a:r>
              <a:rPr lang="fr-FR" dirty="0" err="1">
                <a:latin typeface="Arial"/>
              </a:rPr>
              <a:t>ch.cern.sam-ROC</a:t>
            </a:r>
            <a:r>
              <a:rPr lang="fr-FR" dirty="0">
                <a:latin typeface="Arial"/>
              </a:rPr>
              <a:t>_CRITICAL)</a:t>
            </a:r>
            <a:endParaRPr/>
          </a:p>
        </p:txBody>
      </p:sp>
      <p:sp>
        <p:nvSpPr>
          <p:cNvPr id="4" name="Espace réservé du numéro de diapositive 4"/>
          <p:cNvSpPr txBox="1">
            <a:spLocks/>
          </p:cNvSpPr>
          <p:nvPr/>
        </p:nvSpPr>
        <p:spPr>
          <a:xfrm>
            <a:off x="8501090" y="6357959"/>
            <a:ext cx="642942" cy="285752"/>
          </a:xfrm>
          <a:prstGeom prst="rect">
            <a:avLst/>
          </a:prstGeom>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fld id="{685D1FCC-C3FC-4B04-B21C-A76C0A818E1F}" type="slidenum">
              <a:rPr kumimoji="0" lang="en-US" sz="18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3232726" y="115920"/>
            <a:ext cx="6197058" cy="812750"/>
          </a:xfrm>
          <a:prstGeom prst="rect">
            <a:avLst/>
          </a:prstGeom>
        </p:spPr>
        <p:txBody>
          <a:bodyPr lIns="90000" tIns="45000" rIns="90000" bIns="45000"/>
          <a:lstStyle/>
          <a:p>
            <a:pPr algn="ctr"/>
            <a:r>
              <a:rPr lang="fr-FR" sz="2400" dirty="0" err="1">
                <a:solidFill>
                  <a:srgbClr val="FFFFFF"/>
                </a:solidFill>
                <a:latin typeface="Arial"/>
              </a:rPr>
              <a:t>Nagios</a:t>
            </a:r>
            <a:r>
              <a:rPr lang="fr-FR" sz="2400" dirty="0">
                <a:solidFill>
                  <a:srgbClr val="FFFFFF"/>
                </a:solidFill>
                <a:latin typeface="Arial"/>
              </a:rPr>
              <a:t> Configuration </a:t>
            </a:r>
            <a:r>
              <a:rPr lang="fr-FR" sz="2400" dirty="0" err="1">
                <a:solidFill>
                  <a:srgbClr val="FFFFFF"/>
                </a:solidFill>
                <a:latin typeface="Arial"/>
              </a:rPr>
              <a:t>Generator</a:t>
            </a:r>
            <a:r>
              <a:rPr lang="fr-FR" sz="2400" dirty="0">
                <a:solidFill>
                  <a:srgbClr val="FFFFFF"/>
                </a:solidFill>
                <a:latin typeface="Arial"/>
              </a:rPr>
              <a:t> (NCG)</a:t>
            </a:r>
            <a:endParaRPr sz="2400"/>
          </a:p>
        </p:txBody>
      </p:sp>
      <p:sp>
        <p:nvSpPr>
          <p:cNvPr id="45" name="TextShape 2"/>
          <p:cNvSpPr txBox="1"/>
          <p:nvPr/>
        </p:nvSpPr>
        <p:spPr>
          <a:xfrm>
            <a:off x="611280" y="1412640"/>
            <a:ext cx="8075160" cy="4525560"/>
          </a:xfrm>
          <a:prstGeom prst="rect">
            <a:avLst/>
          </a:prstGeom>
        </p:spPr>
        <p:txBody>
          <a:bodyPr lIns="90000" tIns="45000" rIns="90000" bIns="45000"/>
          <a:lstStyle/>
          <a:p>
            <a:r>
              <a:rPr lang="fr-FR" sz="2400" b="1" dirty="0" err="1">
                <a:latin typeface="Arial"/>
              </a:rPr>
              <a:t>Generates</a:t>
            </a:r>
            <a:r>
              <a:rPr lang="fr-FR" sz="2400" b="1" dirty="0">
                <a:latin typeface="Arial"/>
              </a:rPr>
              <a:t> </a:t>
            </a:r>
            <a:r>
              <a:rPr lang="fr-FR" sz="2400" b="1" dirty="0" err="1">
                <a:latin typeface="Arial"/>
              </a:rPr>
              <a:t>Nagios</a:t>
            </a:r>
            <a:r>
              <a:rPr lang="fr-FR" sz="2400" b="1" dirty="0">
                <a:latin typeface="Arial"/>
              </a:rPr>
              <a:t> configuration </a:t>
            </a:r>
            <a:r>
              <a:rPr lang="fr-FR" sz="2400" b="1" dirty="0" smtClean="0">
                <a:latin typeface="Arial"/>
              </a:rPr>
              <a:t>files</a:t>
            </a:r>
          </a:p>
          <a:p>
            <a:endParaRPr/>
          </a:p>
          <a:p>
            <a:r>
              <a:rPr lang="fr-FR" sz="2000" b="1" dirty="0" err="1">
                <a:latin typeface="Arial"/>
              </a:rPr>
              <a:t>Recent</a:t>
            </a:r>
            <a:r>
              <a:rPr lang="fr-FR" sz="2000" b="1" dirty="0">
                <a:latin typeface="Arial"/>
              </a:rPr>
              <a:t> </a:t>
            </a:r>
            <a:r>
              <a:rPr lang="fr-FR" sz="2000" b="1" dirty="0" smtClean="0">
                <a:latin typeface="Arial"/>
              </a:rPr>
              <a:t>Changes</a:t>
            </a:r>
          </a:p>
          <a:p>
            <a:endParaRPr sz="2000" b="1"/>
          </a:p>
          <a:p>
            <a:pPr>
              <a:buFont typeface="Arial" pitchFamily="34" charset="0"/>
              <a:buChar char="•"/>
            </a:pPr>
            <a:r>
              <a:rPr lang="fr-FR" dirty="0" smtClean="0">
                <a:latin typeface="Arial"/>
              </a:rPr>
              <a:t> support </a:t>
            </a:r>
            <a:r>
              <a:rPr lang="fr-FR" dirty="0">
                <a:latin typeface="Arial"/>
              </a:rPr>
              <a:t>for </a:t>
            </a:r>
            <a:r>
              <a:rPr lang="fr-FR" dirty="0" err="1">
                <a:latin typeface="Arial"/>
              </a:rPr>
              <a:t>failover</a:t>
            </a:r>
            <a:r>
              <a:rPr lang="fr-FR" dirty="0">
                <a:latin typeface="Arial"/>
              </a:rPr>
              <a:t> instance</a:t>
            </a:r>
            <a:endParaRPr/>
          </a:p>
          <a:p>
            <a:pPr>
              <a:buFont typeface="Arial" pitchFamily="34" charset="0"/>
              <a:buChar char="•"/>
            </a:pPr>
            <a:r>
              <a:rPr lang="fr-FR" dirty="0" smtClean="0">
                <a:latin typeface="Arial"/>
              </a:rPr>
              <a:t> </a:t>
            </a:r>
            <a:r>
              <a:rPr lang="fr-FR" dirty="0" err="1" smtClean="0">
                <a:latin typeface="Arial"/>
              </a:rPr>
              <a:t>integration</a:t>
            </a:r>
            <a:r>
              <a:rPr lang="fr-FR" dirty="0" smtClean="0">
                <a:latin typeface="Arial"/>
              </a:rPr>
              <a:t> </a:t>
            </a:r>
            <a:r>
              <a:rPr lang="fr-FR" dirty="0">
                <a:latin typeface="Arial"/>
              </a:rPr>
              <a:t>of Globus5 and UNICORE probes </a:t>
            </a:r>
            <a:endParaRPr/>
          </a:p>
          <a:p>
            <a:pPr>
              <a:buFont typeface="Arial" pitchFamily="34" charset="0"/>
              <a:buChar char="•"/>
            </a:pPr>
            <a:r>
              <a:rPr lang="fr-FR" dirty="0" smtClean="0">
                <a:latin typeface="Arial"/>
              </a:rPr>
              <a:t> </a:t>
            </a:r>
            <a:r>
              <a:rPr lang="fr-FR" dirty="0" err="1" smtClean="0">
                <a:latin typeface="Arial"/>
              </a:rPr>
              <a:t>improved</a:t>
            </a:r>
            <a:r>
              <a:rPr lang="fr-FR" dirty="0" smtClean="0">
                <a:latin typeface="Arial"/>
              </a:rPr>
              <a:t> </a:t>
            </a:r>
            <a:r>
              <a:rPr lang="fr-FR" dirty="0" err="1">
                <a:latin typeface="Arial"/>
              </a:rPr>
              <a:t>integration</a:t>
            </a:r>
            <a:r>
              <a:rPr lang="fr-FR" dirty="0">
                <a:latin typeface="Arial"/>
              </a:rPr>
              <a:t> </a:t>
            </a:r>
            <a:r>
              <a:rPr lang="fr-FR" dirty="0" err="1">
                <a:latin typeface="Arial"/>
              </a:rPr>
              <a:t>with</a:t>
            </a:r>
            <a:r>
              <a:rPr lang="fr-FR" dirty="0">
                <a:latin typeface="Arial"/>
              </a:rPr>
              <a:t> Operations Portal</a:t>
            </a:r>
            <a:endParaRPr/>
          </a:p>
          <a:p>
            <a:pPr>
              <a:buFont typeface="Arial" pitchFamily="34" charset="0"/>
              <a:buChar char="•"/>
            </a:pPr>
            <a:r>
              <a:rPr lang="fr-FR" dirty="0" smtClean="0">
                <a:latin typeface="Arial"/>
              </a:rPr>
              <a:t> notification </a:t>
            </a:r>
            <a:r>
              <a:rPr lang="fr-FR" dirty="0" err="1" smtClean="0">
                <a:latin typeface="Arial"/>
              </a:rPr>
              <a:t>improvements</a:t>
            </a:r>
            <a:endParaRPr/>
          </a:p>
        </p:txBody>
      </p:sp>
      <p:sp>
        <p:nvSpPr>
          <p:cNvPr id="4" name="Espace réservé du numéro de diapositive 4"/>
          <p:cNvSpPr txBox="1">
            <a:spLocks/>
          </p:cNvSpPr>
          <p:nvPr/>
        </p:nvSpPr>
        <p:spPr>
          <a:xfrm>
            <a:off x="8501090" y="6357959"/>
            <a:ext cx="642942" cy="285752"/>
          </a:xfrm>
          <a:prstGeom prst="rect">
            <a:avLst/>
          </a:prstGeom>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fld id="{685D1FCC-C3FC-4B04-B21C-A76C0A818E1F}" type="slidenum">
              <a:rPr kumimoji="0" lang="en-US" sz="18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Shape 1"/>
          <p:cNvSpPr txBox="1"/>
          <p:nvPr/>
        </p:nvSpPr>
        <p:spPr>
          <a:xfrm>
            <a:off x="2518346" y="115920"/>
            <a:ext cx="6840000" cy="864720"/>
          </a:xfrm>
          <a:prstGeom prst="rect">
            <a:avLst/>
          </a:prstGeom>
        </p:spPr>
        <p:txBody>
          <a:bodyPr lIns="90000" tIns="45000" rIns="90000" bIns="45000"/>
          <a:lstStyle/>
          <a:p>
            <a:pPr algn="ctr"/>
            <a:r>
              <a:rPr lang="fr-FR" sz="4000" dirty="0" err="1">
                <a:solidFill>
                  <a:srgbClr val="FFFFFF"/>
                </a:solidFill>
                <a:latin typeface="Arial"/>
              </a:rPr>
              <a:t>Metric</a:t>
            </a:r>
            <a:r>
              <a:rPr lang="fr-FR" sz="4000" dirty="0">
                <a:solidFill>
                  <a:srgbClr val="FFFFFF"/>
                </a:solidFill>
                <a:latin typeface="Arial"/>
              </a:rPr>
              <a:t> Store (MRS)</a:t>
            </a:r>
            <a:endParaRPr/>
          </a:p>
        </p:txBody>
      </p:sp>
      <p:sp>
        <p:nvSpPr>
          <p:cNvPr id="51" name="TextShape 2"/>
          <p:cNvSpPr txBox="1"/>
          <p:nvPr/>
        </p:nvSpPr>
        <p:spPr>
          <a:xfrm>
            <a:off x="611280" y="1412640"/>
            <a:ext cx="8075160" cy="4525560"/>
          </a:xfrm>
          <a:prstGeom prst="rect">
            <a:avLst/>
          </a:prstGeom>
        </p:spPr>
        <p:txBody>
          <a:bodyPr lIns="90000" tIns="45000" rIns="90000" bIns="45000"/>
          <a:lstStyle/>
          <a:p>
            <a:r>
              <a:rPr lang="fr-FR" sz="2400" b="1" dirty="0">
                <a:latin typeface="+mj-lt"/>
              </a:rPr>
              <a:t>Stores </a:t>
            </a:r>
            <a:r>
              <a:rPr lang="fr-FR" sz="2400" b="1" dirty="0" err="1">
                <a:latin typeface="+mj-lt"/>
              </a:rPr>
              <a:t>metric</a:t>
            </a:r>
            <a:r>
              <a:rPr lang="fr-FR" sz="2400" b="1" dirty="0">
                <a:latin typeface="+mj-lt"/>
              </a:rPr>
              <a:t> output and </a:t>
            </a:r>
            <a:r>
              <a:rPr lang="fr-FR" sz="2400" b="1" dirty="0" err="1">
                <a:latin typeface="+mj-lt"/>
              </a:rPr>
              <a:t>computes</a:t>
            </a:r>
            <a:r>
              <a:rPr lang="fr-FR" sz="2400" b="1" dirty="0">
                <a:latin typeface="+mj-lt"/>
              </a:rPr>
              <a:t> service </a:t>
            </a:r>
            <a:r>
              <a:rPr lang="fr-FR" sz="2400" b="1" dirty="0" err="1" smtClean="0">
                <a:latin typeface="+mj-lt"/>
              </a:rPr>
              <a:t>statuses</a:t>
            </a:r>
            <a:endParaRPr lang="fr-FR" sz="2400" b="1" dirty="0" smtClean="0">
              <a:latin typeface="+mj-lt"/>
            </a:endParaRPr>
          </a:p>
          <a:p>
            <a:endParaRPr sz="2000">
              <a:latin typeface="+mj-lt"/>
            </a:endParaRPr>
          </a:p>
          <a:p>
            <a:r>
              <a:rPr lang="fr-FR" sz="2400" b="1" dirty="0" err="1">
                <a:latin typeface="+mj-lt"/>
              </a:rPr>
              <a:t>Recent</a:t>
            </a:r>
            <a:r>
              <a:rPr lang="fr-FR" sz="2400" b="1" dirty="0">
                <a:latin typeface="+mj-lt"/>
              </a:rPr>
              <a:t> changes</a:t>
            </a:r>
            <a:endParaRPr sz="2400" b="1">
              <a:latin typeface="+mj-lt"/>
            </a:endParaRPr>
          </a:p>
          <a:p>
            <a:pPr>
              <a:buFont typeface="Arial" pitchFamily="34" charset="0"/>
              <a:buChar char="•"/>
            </a:pPr>
            <a:r>
              <a:rPr lang="fr-FR" sz="2000" dirty="0" smtClean="0">
                <a:latin typeface="+mj-lt"/>
              </a:rPr>
              <a:t> performance </a:t>
            </a:r>
            <a:r>
              <a:rPr lang="fr-FR" sz="2000" dirty="0" err="1">
                <a:latin typeface="+mj-lt"/>
              </a:rPr>
              <a:t>tuning</a:t>
            </a:r>
            <a:endParaRPr sz="2000">
              <a:latin typeface="+mj-lt"/>
            </a:endParaRPr>
          </a:p>
          <a:p>
            <a:pPr>
              <a:buFont typeface="Arial" pitchFamily="34" charset="0"/>
              <a:buChar char="•"/>
            </a:pPr>
            <a:r>
              <a:rPr lang="fr-FR" sz="2000" dirty="0" smtClean="0">
                <a:latin typeface="+mj-lt"/>
              </a:rPr>
              <a:t> performance </a:t>
            </a:r>
            <a:r>
              <a:rPr lang="fr-FR" sz="2000" dirty="0" err="1">
                <a:latin typeface="+mj-lt"/>
              </a:rPr>
              <a:t>measurements</a:t>
            </a:r>
            <a:endParaRPr sz="2000">
              <a:latin typeface="+mj-lt"/>
            </a:endParaRPr>
          </a:p>
          <a:p>
            <a:pPr>
              <a:buFont typeface="Arial" pitchFamily="34" charset="0"/>
              <a:buChar char="•"/>
            </a:pPr>
            <a:r>
              <a:rPr lang="fr-FR" sz="2000" dirty="0" smtClean="0">
                <a:latin typeface="+mj-lt"/>
              </a:rPr>
              <a:t> new </a:t>
            </a:r>
            <a:r>
              <a:rPr lang="fr-FR" sz="2000" dirty="0">
                <a:latin typeface="+mj-lt"/>
              </a:rPr>
              <a:t>probe to </a:t>
            </a:r>
            <a:r>
              <a:rPr lang="fr-FR" sz="2000" dirty="0" err="1">
                <a:latin typeface="+mj-lt"/>
              </a:rPr>
              <a:t>indicate</a:t>
            </a:r>
            <a:r>
              <a:rPr lang="fr-FR" sz="2000" dirty="0">
                <a:latin typeface="+mj-lt"/>
              </a:rPr>
              <a:t> MRS </a:t>
            </a:r>
            <a:r>
              <a:rPr lang="fr-FR" sz="2000" dirty="0" err="1">
                <a:latin typeface="+mj-lt"/>
              </a:rPr>
              <a:t>status</a:t>
            </a:r>
            <a:r>
              <a:rPr lang="fr-FR" sz="2000" dirty="0">
                <a:latin typeface="+mj-lt"/>
              </a:rPr>
              <a:t> [5]</a:t>
            </a:r>
            <a:endParaRPr sz="2000">
              <a:latin typeface="+mj-lt"/>
            </a:endParaRPr>
          </a:p>
        </p:txBody>
      </p:sp>
      <p:sp>
        <p:nvSpPr>
          <p:cNvPr id="4" name="Espace réservé du numéro de diapositive 4"/>
          <p:cNvSpPr txBox="1">
            <a:spLocks/>
          </p:cNvSpPr>
          <p:nvPr/>
        </p:nvSpPr>
        <p:spPr>
          <a:xfrm>
            <a:off x="8501090" y="6357959"/>
            <a:ext cx="642942" cy="285752"/>
          </a:xfrm>
          <a:prstGeom prst="rect">
            <a:avLst/>
          </a:prstGeom>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fld id="{685D1FCC-C3FC-4B04-B21C-A76C0A818E1F}" type="slidenum">
              <a:rPr kumimoji="0" lang="en-US" sz="18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Shape 1"/>
          <p:cNvSpPr txBox="1"/>
          <p:nvPr/>
        </p:nvSpPr>
        <p:spPr>
          <a:xfrm>
            <a:off x="2732660" y="115920"/>
            <a:ext cx="6840000" cy="1235160"/>
          </a:xfrm>
          <a:prstGeom prst="rect">
            <a:avLst/>
          </a:prstGeom>
        </p:spPr>
        <p:txBody>
          <a:bodyPr lIns="90000" tIns="45000" rIns="90000" bIns="45000"/>
          <a:lstStyle/>
          <a:p>
            <a:pPr algn="ctr"/>
            <a:r>
              <a:rPr lang="fr-FR" sz="4000" dirty="0">
                <a:solidFill>
                  <a:srgbClr val="FFFFFF"/>
                </a:solidFill>
                <a:latin typeface="Arial"/>
              </a:rPr>
              <a:t>Web and API (</a:t>
            </a:r>
            <a:r>
              <a:rPr lang="fr-FR" sz="4000" dirty="0" err="1">
                <a:solidFill>
                  <a:srgbClr val="FFFFFF"/>
                </a:solidFill>
                <a:latin typeface="Arial"/>
              </a:rPr>
              <a:t>MyEGI</a:t>
            </a:r>
            <a:r>
              <a:rPr lang="fr-FR" sz="4000" dirty="0">
                <a:solidFill>
                  <a:srgbClr val="FFFFFF"/>
                </a:solidFill>
                <a:latin typeface="Arial"/>
              </a:rPr>
              <a:t>)</a:t>
            </a:r>
            <a:endParaRPr/>
          </a:p>
        </p:txBody>
      </p:sp>
      <p:sp>
        <p:nvSpPr>
          <p:cNvPr id="53" name="TextShape 2"/>
          <p:cNvSpPr txBox="1"/>
          <p:nvPr/>
        </p:nvSpPr>
        <p:spPr>
          <a:xfrm>
            <a:off x="0" y="1412640"/>
            <a:ext cx="9144000" cy="6297480"/>
          </a:xfrm>
          <a:prstGeom prst="rect">
            <a:avLst/>
          </a:prstGeom>
        </p:spPr>
        <p:txBody>
          <a:bodyPr lIns="90000" tIns="45000" rIns="90000" bIns="45000"/>
          <a:lstStyle/>
          <a:p>
            <a:r>
              <a:rPr lang="fr-FR" sz="2400" b="1" dirty="0">
                <a:latin typeface="Arial"/>
              </a:rPr>
              <a:t>SAM Web and application </a:t>
            </a:r>
            <a:r>
              <a:rPr lang="fr-FR" sz="2400" b="1" dirty="0" smtClean="0">
                <a:latin typeface="Arial"/>
              </a:rPr>
              <a:t>interfaces </a:t>
            </a:r>
            <a:endParaRPr lang="fr-FR" sz="2400" b="1" dirty="0" smtClean="0">
              <a:latin typeface="Arial"/>
            </a:endParaRPr>
          </a:p>
          <a:p>
            <a:r>
              <a:rPr lang="fr-FR" dirty="0" smtClean="0">
                <a:latin typeface="Arial"/>
              </a:rPr>
              <a:t> </a:t>
            </a:r>
            <a:r>
              <a:rPr lang="fr-FR" dirty="0" smtClean="0">
                <a:hlinkClick r:id="rId2"/>
              </a:rPr>
              <a:t>https://</a:t>
            </a:r>
            <a:r>
              <a:rPr lang="fr-FR" dirty="0" smtClean="0">
                <a:hlinkClick r:id="rId2"/>
              </a:rPr>
              <a:t>grid-monitoring.egi.eu/myegi</a:t>
            </a:r>
            <a:r>
              <a:rPr lang="fr-FR" dirty="0" smtClean="0"/>
              <a:t> (central instance)</a:t>
            </a:r>
          </a:p>
          <a:p>
            <a:r>
              <a:rPr lang="fr-FR" dirty="0" smtClean="0">
                <a:hlinkClick r:id="rId3"/>
              </a:rPr>
              <a:t>https://ccnagboxli01.in2p3.fr/myegi</a:t>
            </a:r>
            <a:r>
              <a:rPr lang="fr-FR" dirty="0" smtClean="0">
                <a:hlinkClick r:id="rId3"/>
              </a:rPr>
              <a:t>/</a:t>
            </a:r>
            <a:r>
              <a:rPr lang="fr-FR" dirty="0" smtClean="0"/>
              <a:t> (</a:t>
            </a:r>
            <a:r>
              <a:rPr lang="fr-FR" dirty="0" err="1" smtClean="0"/>
              <a:t>regional</a:t>
            </a:r>
            <a:r>
              <a:rPr lang="fr-FR" dirty="0" smtClean="0"/>
              <a:t> instance)</a:t>
            </a:r>
          </a:p>
          <a:p>
            <a:r>
              <a:rPr lang="fr-FR" dirty="0" smtClean="0"/>
              <a:t>Visualisation </a:t>
            </a:r>
            <a:r>
              <a:rPr lang="fr-FR" dirty="0" err="1" smtClean="0"/>
              <a:t>tools</a:t>
            </a:r>
            <a:r>
              <a:rPr lang="fr-FR" dirty="0" smtClean="0"/>
              <a:t> (</a:t>
            </a:r>
            <a:r>
              <a:rPr lang="fr-FR" dirty="0" err="1" smtClean="0"/>
              <a:t>status</a:t>
            </a:r>
            <a:r>
              <a:rPr lang="fr-FR" dirty="0" smtClean="0"/>
              <a:t> , </a:t>
            </a:r>
            <a:r>
              <a:rPr lang="fr-FR" dirty="0" err="1" smtClean="0"/>
              <a:t>availability</a:t>
            </a:r>
            <a:r>
              <a:rPr lang="fr-FR" dirty="0" smtClean="0"/>
              <a:t> , </a:t>
            </a:r>
            <a:r>
              <a:rPr lang="fr-FR" dirty="0" err="1" smtClean="0"/>
              <a:t>gridmap</a:t>
            </a:r>
            <a:r>
              <a:rPr lang="fr-FR" dirty="0" smtClean="0"/>
              <a:t> , </a:t>
            </a:r>
            <a:r>
              <a:rPr lang="fr-FR" dirty="0" err="1" smtClean="0"/>
              <a:t>metrics</a:t>
            </a:r>
            <a:r>
              <a:rPr lang="fr-FR" dirty="0" smtClean="0"/>
              <a:t> </a:t>
            </a:r>
            <a:r>
              <a:rPr lang="fr-FR" dirty="0" err="1" smtClean="0"/>
              <a:t>history</a:t>
            </a:r>
            <a:r>
              <a:rPr lang="fr-FR" dirty="0" smtClean="0"/>
              <a:t>) [R5]</a:t>
            </a:r>
          </a:p>
          <a:p>
            <a:endParaRPr/>
          </a:p>
          <a:p>
            <a:r>
              <a:rPr lang="fr-FR" sz="2000" b="1" dirty="0" err="1">
                <a:latin typeface="Arial"/>
              </a:rPr>
              <a:t>Recent</a:t>
            </a:r>
            <a:r>
              <a:rPr lang="fr-FR" sz="2000" b="1" dirty="0">
                <a:latin typeface="Arial"/>
              </a:rPr>
              <a:t> </a:t>
            </a:r>
            <a:r>
              <a:rPr lang="fr-FR" sz="2000" b="1" dirty="0" smtClean="0">
                <a:latin typeface="Arial"/>
              </a:rPr>
              <a:t>changes :</a:t>
            </a:r>
          </a:p>
          <a:p>
            <a:endParaRPr sz="2000" b="1"/>
          </a:p>
          <a:p>
            <a:pPr>
              <a:buFont typeface="Arial" pitchFamily="34" charset="0"/>
              <a:buChar char="•"/>
            </a:pPr>
            <a:r>
              <a:rPr lang="fr-FR" dirty="0" err="1">
                <a:latin typeface="Arial"/>
              </a:rPr>
              <a:t>Added</a:t>
            </a:r>
            <a:r>
              <a:rPr lang="fr-FR" dirty="0">
                <a:latin typeface="Arial"/>
              </a:rPr>
              <a:t> </a:t>
            </a:r>
            <a:r>
              <a:rPr lang="fr-FR" dirty="0" err="1">
                <a:latin typeface="Arial"/>
              </a:rPr>
              <a:t>Gridmap</a:t>
            </a:r>
            <a:r>
              <a:rPr lang="fr-FR" dirty="0">
                <a:latin typeface="Arial"/>
              </a:rPr>
              <a:t>-style </a:t>
            </a:r>
            <a:r>
              <a:rPr lang="fr-FR" dirty="0" err="1">
                <a:latin typeface="Arial"/>
              </a:rPr>
              <a:t>features</a:t>
            </a:r>
            <a:endParaRPr/>
          </a:p>
          <a:p>
            <a:pPr lvl="1">
              <a:buSzPct val="45000"/>
              <a:buFont typeface="Wingdings" pitchFamily="2" charset="2"/>
              <a:buChar char="§"/>
            </a:pPr>
            <a:r>
              <a:rPr lang="fr-FR" dirty="0" smtClean="0">
                <a:latin typeface="Arial"/>
              </a:rPr>
              <a:t> </a:t>
            </a:r>
            <a:r>
              <a:rPr lang="fr-FR" dirty="0" err="1" smtClean="0">
                <a:latin typeface="Arial"/>
              </a:rPr>
              <a:t>visualization</a:t>
            </a:r>
            <a:r>
              <a:rPr lang="fr-FR" dirty="0" smtClean="0">
                <a:latin typeface="Arial"/>
              </a:rPr>
              <a:t> </a:t>
            </a:r>
            <a:r>
              <a:rPr lang="fr-FR" dirty="0">
                <a:latin typeface="Arial"/>
              </a:rPr>
              <a:t>per site </a:t>
            </a:r>
            <a:r>
              <a:rPr lang="fr-FR" dirty="0" err="1">
                <a:latin typeface="Arial"/>
              </a:rPr>
              <a:t>status</a:t>
            </a:r>
            <a:r>
              <a:rPr lang="fr-FR" dirty="0">
                <a:latin typeface="Arial"/>
              </a:rPr>
              <a:t>, </a:t>
            </a:r>
            <a:r>
              <a:rPr lang="fr-FR" dirty="0" err="1">
                <a:latin typeface="Arial"/>
              </a:rPr>
              <a:t>flavour</a:t>
            </a:r>
            <a:r>
              <a:rPr lang="fr-FR" dirty="0">
                <a:latin typeface="Arial"/>
              </a:rPr>
              <a:t>, VO, profile</a:t>
            </a:r>
            <a:endParaRPr/>
          </a:p>
          <a:p>
            <a:pPr lvl="1">
              <a:buSzPct val="45000"/>
              <a:buFont typeface="Wingdings" pitchFamily="2" charset="2"/>
              <a:buChar char="§"/>
            </a:pPr>
            <a:r>
              <a:rPr lang="fr-FR" dirty="0" smtClean="0">
                <a:latin typeface="Arial"/>
              </a:rPr>
              <a:t> </a:t>
            </a:r>
            <a:r>
              <a:rPr lang="fr-FR" dirty="0" err="1" smtClean="0">
                <a:latin typeface="Arial"/>
              </a:rPr>
              <a:t>historical</a:t>
            </a:r>
            <a:r>
              <a:rPr lang="fr-FR" dirty="0" smtClean="0">
                <a:latin typeface="Arial"/>
              </a:rPr>
              <a:t> </a:t>
            </a:r>
            <a:r>
              <a:rPr lang="fr-FR" dirty="0">
                <a:latin typeface="Arial"/>
              </a:rPr>
              <a:t>and </a:t>
            </a:r>
            <a:r>
              <a:rPr lang="fr-FR" dirty="0" err="1">
                <a:latin typeface="Arial"/>
              </a:rPr>
              <a:t>current</a:t>
            </a:r>
            <a:r>
              <a:rPr lang="fr-FR" dirty="0">
                <a:latin typeface="Arial"/>
              </a:rPr>
              <a:t> </a:t>
            </a:r>
            <a:r>
              <a:rPr lang="fr-FR" dirty="0" err="1">
                <a:latin typeface="Arial"/>
              </a:rPr>
              <a:t>status</a:t>
            </a:r>
            <a:r>
              <a:rPr lang="fr-FR" dirty="0">
                <a:latin typeface="Arial"/>
              </a:rPr>
              <a:t> </a:t>
            </a:r>
            <a:r>
              <a:rPr lang="fr-FR" dirty="0" err="1">
                <a:latin typeface="Arial"/>
              </a:rPr>
              <a:t>views</a:t>
            </a:r>
            <a:endParaRPr/>
          </a:p>
          <a:p>
            <a:pPr lvl="1">
              <a:buSzPct val="45000"/>
              <a:buFont typeface="Wingdings" pitchFamily="2" charset="2"/>
              <a:buChar char="§"/>
            </a:pPr>
            <a:r>
              <a:rPr lang="fr-FR" dirty="0" smtClean="0">
                <a:latin typeface="Arial"/>
              </a:rPr>
              <a:t> </a:t>
            </a:r>
            <a:r>
              <a:rPr lang="fr-FR" dirty="0" err="1" smtClean="0">
                <a:latin typeface="Arial"/>
              </a:rPr>
              <a:t>topology</a:t>
            </a:r>
            <a:r>
              <a:rPr lang="fr-FR" dirty="0" smtClean="0">
                <a:latin typeface="Arial"/>
              </a:rPr>
              <a:t> </a:t>
            </a:r>
            <a:r>
              <a:rPr lang="fr-FR" dirty="0" err="1">
                <a:latin typeface="Arial"/>
              </a:rPr>
              <a:t>view</a:t>
            </a:r>
            <a:r>
              <a:rPr lang="fr-FR" dirty="0">
                <a:latin typeface="Arial"/>
              </a:rPr>
              <a:t> by </a:t>
            </a:r>
            <a:r>
              <a:rPr lang="fr-FR" dirty="0" err="1">
                <a:latin typeface="Arial"/>
              </a:rPr>
              <a:t>regions</a:t>
            </a:r>
            <a:r>
              <a:rPr lang="fr-FR" dirty="0">
                <a:latin typeface="Arial"/>
              </a:rPr>
              <a:t> and tiers</a:t>
            </a:r>
            <a:endParaRPr/>
          </a:p>
          <a:p>
            <a:pPr>
              <a:buFont typeface="Arial" pitchFamily="34" charset="0"/>
              <a:buChar char="•"/>
            </a:pPr>
            <a:r>
              <a:rPr lang="fr-FR" dirty="0" smtClean="0">
                <a:latin typeface="Arial"/>
              </a:rPr>
              <a:t> Service </a:t>
            </a:r>
            <a:r>
              <a:rPr lang="fr-FR" dirty="0" err="1">
                <a:latin typeface="Arial"/>
              </a:rPr>
              <a:t>Availability</a:t>
            </a:r>
            <a:r>
              <a:rPr lang="fr-FR" dirty="0">
                <a:latin typeface="Arial"/>
              </a:rPr>
              <a:t> </a:t>
            </a:r>
            <a:r>
              <a:rPr lang="fr-FR" dirty="0" smtClean="0">
                <a:latin typeface="Arial"/>
              </a:rPr>
              <a:t>(</a:t>
            </a:r>
            <a:r>
              <a:rPr lang="fr-FR" dirty="0" err="1" smtClean="0">
                <a:latin typeface="Arial"/>
              </a:rPr>
              <a:t>only</a:t>
            </a:r>
            <a:r>
              <a:rPr lang="fr-FR" dirty="0" smtClean="0">
                <a:latin typeface="Arial"/>
              </a:rPr>
              <a:t> on </a:t>
            </a:r>
            <a:r>
              <a:rPr lang="fr-FR" dirty="0">
                <a:latin typeface="Arial"/>
              </a:rPr>
              <a:t>the central instance </a:t>
            </a:r>
            <a:r>
              <a:rPr lang="fr-FR" dirty="0" smtClean="0">
                <a:latin typeface="Arial"/>
              </a:rPr>
              <a:t>)</a:t>
            </a:r>
            <a:endParaRPr/>
          </a:p>
          <a:p>
            <a:pPr>
              <a:buFont typeface="Arial" pitchFamily="34" charset="0"/>
              <a:buChar char="•"/>
            </a:pPr>
            <a:r>
              <a:rPr lang="fr-FR" dirty="0" smtClean="0">
                <a:latin typeface="Arial"/>
              </a:rPr>
              <a:t> Performance </a:t>
            </a:r>
            <a:r>
              <a:rPr lang="fr-FR" dirty="0">
                <a:latin typeface="Arial"/>
              </a:rPr>
              <a:t>and validation of Web service API</a:t>
            </a:r>
            <a:endParaRPr/>
          </a:p>
          <a:p>
            <a:pPr lvl="1">
              <a:buSzPct val="45000"/>
              <a:buFont typeface="Wingdings" pitchFamily="2" charset="2"/>
              <a:buChar char="§"/>
            </a:pPr>
            <a:r>
              <a:rPr lang="fr-FR" dirty="0">
                <a:latin typeface="Arial"/>
              </a:rPr>
              <a:t> </a:t>
            </a:r>
            <a:r>
              <a:rPr lang="fr-FR" dirty="0" err="1">
                <a:latin typeface="Arial"/>
              </a:rPr>
              <a:t>throttling</a:t>
            </a:r>
            <a:r>
              <a:rPr lang="fr-FR" dirty="0">
                <a:latin typeface="Arial"/>
              </a:rPr>
              <a:t> and </a:t>
            </a:r>
            <a:r>
              <a:rPr lang="fr-FR" dirty="0" err="1" smtClean="0">
                <a:latin typeface="Arial"/>
              </a:rPr>
              <a:t>limits</a:t>
            </a:r>
            <a:endParaRPr lang="fr-FR" dirty="0" smtClean="0">
              <a:latin typeface="Arial"/>
            </a:endParaRPr>
          </a:p>
          <a:p>
            <a:pPr>
              <a:buSzPct val="45000"/>
              <a:buFont typeface="Wingdings" pitchFamily="2" charset="2"/>
              <a:buChar char="§"/>
            </a:pPr>
            <a:r>
              <a:rPr lang="fr-FR" dirty="0" smtClean="0">
                <a:latin typeface="Arial"/>
              </a:rPr>
              <a:t> </a:t>
            </a:r>
            <a:r>
              <a:rPr lang="fr-FR" dirty="0" err="1" smtClean="0">
                <a:latin typeface="Arial"/>
              </a:rPr>
              <a:t>Programmatic</a:t>
            </a:r>
            <a:r>
              <a:rPr lang="fr-FR" dirty="0" smtClean="0">
                <a:latin typeface="Arial"/>
              </a:rPr>
              <a:t> Interface </a:t>
            </a:r>
            <a:r>
              <a:rPr lang="fr-FR" dirty="0" err="1" smtClean="0">
                <a:latin typeface="Arial"/>
              </a:rPr>
              <a:t>queries</a:t>
            </a:r>
            <a:r>
              <a:rPr lang="fr-FR" dirty="0" smtClean="0">
                <a:latin typeface="Arial"/>
              </a:rPr>
              <a:t> [R6]</a:t>
            </a:r>
          </a:p>
          <a:p>
            <a:pPr>
              <a:buSzPct val="45000"/>
            </a:pPr>
            <a:r>
              <a:rPr lang="fr-FR" sz="1100" dirty="0" smtClean="0"/>
              <a:t>https://</a:t>
            </a:r>
            <a:r>
              <a:rPr lang="fr-FR" sz="1100" dirty="0" smtClean="0"/>
              <a:t>ccnagboxli01.in2p3.fr/myegi/sam-pi/service_types_and_flavours_per_service?</a:t>
            </a:r>
          </a:p>
          <a:p>
            <a:pPr>
              <a:buSzPct val="45000"/>
            </a:pPr>
            <a:r>
              <a:rPr lang="fr-FR" sz="1100" dirty="0" smtClean="0"/>
              <a:t>https</a:t>
            </a:r>
            <a:r>
              <a:rPr lang="fr-FR" sz="1100" dirty="0" smtClean="0"/>
              <a:t>://</a:t>
            </a:r>
            <a:r>
              <a:rPr lang="fr-FR" sz="1100" dirty="0" smtClean="0"/>
              <a:t>grid-monitoring.egi.eu/myegi/sam-pi/status_of_site_in_profile?profile_name=ALICE_CRITICAL&amp;vo_name=alice&amp;group_type=Site</a:t>
            </a:r>
            <a:endParaRPr/>
          </a:p>
        </p:txBody>
      </p:sp>
      <p:sp>
        <p:nvSpPr>
          <p:cNvPr id="4" name="Espace réservé du numéro de diapositive 4"/>
          <p:cNvSpPr txBox="1">
            <a:spLocks/>
          </p:cNvSpPr>
          <p:nvPr/>
        </p:nvSpPr>
        <p:spPr>
          <a:xfrm>
            <a:off x="8501090" y="6357959"/>
            <a:ext cx="642942" cy="285752"/>
          </a:xfrm>
          <a:prstGeom prst="rect">
            <a:avLst/>
          </a:prstGeom>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fld id="{685D1FCC-C3FC-4B04-B21C-A76C0A818E1F}" type="slidenum">
              <a:rPr kumimoji="0" lang="en-US" sz="1800" b="0" i="0" u="none" strike="noStrike" kern="120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1478</Words>
  <PresentationFormat>Affichage à l'écran (4:3)</PresentationFormat>
  <Paragraphs>325</Paragraphs>
  <Slides>28</Slides>
  <Notes>3</Notes>
  <HiddenSlides>0</HiddenSlides>
  <MMClips>0</MMClips>
  <ScaleCrop>false</ScaleCrop>
  <HeadingPairs>
    <vt:vector size="4" baseType="variant">
      <vt:variant>
        <vt:lpstr>Thème</vt:lpstr>
      </vt:variant>
      <vt:variant>
        <vt:i4>2</vt:i4>
      </vt:variant>
      <vt:variant>
        <vt:lpstr>Titres des diapositives</vt:lpstr>
      </vt:variant>
      <vt:variant>
        <vt:i4>28</vt:i4>
      </vt:variant>
    </vt:vector>
  </HeadingPairs>
  <TitlesOfParts>
    <vt:vector size="30" baseType="lpstr">
      <vt:lpstr>Office Theme</vt: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Overview</vt:lpstr>
      <vt:lpstr>Overview </vt:lpstr>
      <vt:lpstr>Status Computation</vt:lpstr>
      <vt:lpstr>Availability Computation</vt:lpstr>
      <vt:lpstr>Visualization </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cp:lastModifiedBy>Lorphelin</cp:lastModifiedBy>
  <cp:revision>14</cp:revision>
  <dcterms:modified xsi:type="dcterms:W3CDTF">2011-11-29T11:50:42Z</dcterms:modified>
</cp:coreProperties>
</file>