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58" r:id="rId6"/>
    <p:sldId id="259" r:id="rId7"/>
    <p:sldId id="261" r:id="rId8"/>
    <p:sldId id="260" r:id="rId9"/>
    <p:sldId id="265" r:id="rId10"/>
    <p:sldId id="266" r:id="rId11"/>
    <p:sldId id="257" r:id="rId12"/>
    <p:sldId id="268" r:id="rId13"/>
    <p:sldId id="267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ADF0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Gilles%20MATHIEU\Mes%20documents\doc\France-Grilles\organisation%20g&#233;n&#233;rale\Effort_missions_operatio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barChart>
        <c:barDir val="col"/>
        <c:grouping val="clustered"/>
        <c:ser>
          <c:idx val="0"/>
          <c:order val="0"/>
          <c:tx>
            <c:strRef>
              <c:f>'Effort par groupe'!$A$19</c:f>
              <c:strCache>
                <c:ptCount val="1"/>
                <c:pt idx="0">
                  <c:v>nécessaire</c:v>
                </c:pt>
              </c:strCache>
            </c:strRef>
          </c:tx>
          <c:cat>
            <c:strRef>
              <c:f>'Effort par groupe'!$B$18:$D$18</c:f>
              <c:strCache>
                <c:ptCount val="3"/>
                <c:pt idx="0">
                  <c:v>critique</c:v>
                </c:pt>
                <c:pt idx="1">
                  <c:v>important</c:v>
                </c:pt>
                <c:pt idx="2">
                  <c:v>utile</c:v>
                </c:pt>
              </c:strCache>
            </c:strRef>
          </c:cat>
          <c:val>
            <c:numRef>
              <c:f>'Effort par groupe'!$B$19:$D$19</c:f>
              <c:numCache>
                <c:formatCode>General</c:formatCode>
                <c:ptCount val="3"/>
                <c:pt idx="0">
                  <c:v>45</c:v>
                </c:pt>
                <c:pt idx="1">
                  <c:v>26</c:v>
                </c:pt>
                <c:pt idx="2">
                  <c:v>17</c:v>
                </c:pt>
              </c:numCache>
            </c:numRef>
          </c:val>
        </c:ser>
        <c:ser>
          <c:idx val="1"/>
          <c:order val="1"/>
          <c:tx>
            <c:strRef>
              <c:f>'Effort par groupe'!$A$20</c:f>
              <c:strCache>
                <c:ptCount val="1"/>
                <c:pt idx="0">
                  <c:v>réel</c:v>
                </c:pt>
              </c:strCache>
            </c:strRef>
          </c:tx>
          <c:cat>
            <c:strRef>
              <c:f>'Effort par groupe'!$B$18:$D$18</c:f>
              <c:strCache>
                <c:ptCount val="3"/>
                <c:pt idx="0">
                  <c:v>critique</c:v>
                </c:pt>
                <c:pt idx="1">
                  <c:v>important</c:v>
                </c:pt>
                <c:pt idx="2">
                  <c:v>utile</c:v>
                </c:pt>
              </c:strCache>
            </c:strRef>
          </c:cat>
          <c:val>
            <c:numRef>
              <c:f>'Effort par groupe'!$B$20:$D$20</c:f>
              <c:numCache>
                <c:formatCode>General</c:formatCode>
                <c:ptCount val="3"/>
                <c:pt idx="0">
                  <c:v>22</c:v>
                </c:pt>
                <c:pt idx="1">
                  <c:v>14</c:v>
                </c:pt>
                <c:pt idx="2">
                  <c:v>5</c:v>
                </c:pt>
              </c:numCache>
            </c:numRef>
          </c:val>
        </c:ser>
        <c:axId val="52387840"/>
        <c:axId val="52389376"/>
      </c:barChart>
      <c:catAx>
        <c:axId val="52387840"/>
        <c:scaling>
          <c:orientation val="minMax"/>
        </c:scaling>
        <c:axPos val="b"/>
        <c:tickLblPos val="nextTo"/>
        <c:crossAx val="52389376"/>
        <c:crosses val="autoZero"/>
        <c:auto val="1"/>
        <c:lblAlgn val="ctr"/>
        <c:lblOffset val="100"/>
      </c:catAx>
      <c:valAx>
        <c:axId val="52389376"/>
        <c:scaling>
          <c:orientation val="minMax"/>
        </c:scaling>
        <c:axPos val="l"/>
        <c:majorGridlines/>
        <c:numFmt formatCode="General" sourceLinked="1"/>
        <c:tickLblPos val="nextTo"/>
        <c:crossAx val="523878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898207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13/12/2011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61923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13/12/2011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762853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13/12/2011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07001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13/12/2011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69321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13/12/2011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97632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13/12/2011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55471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13/12/2011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03070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13/12/2011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29018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13/12/2011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79505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13/12/2011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45699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504" y="1268760"/>
            <a:ext cx="89289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892899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504" y="6592267"/>
            <a:ext cx="2133600" cy="265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fld id="{F11C56AD-6549-40F9-9C9E-49F341426CD6}" type="datetimeFigureOut">
              <a:rPr lang="fr-FR" smtClean="0"/>
              <a:pPr/>
              <a:t>13/12/2011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752" y="6597352"/>
            <a:ext cx="2808312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20072" y="6597352"/>
            <a:ext cx="1296144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8997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b="1" i="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missions des opérations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1800" dirty="0" smtClean="0"/>
              <a:t>CTE9 – 13/12/2011</a:t>
            </a:r>
            <a:br>
              <a:rPr lang="fr-FR" sz="1800" dirty="0" smtClean="0"/>
            </a:br>
            <a:r>
              <a:rPr lang="fr-FR" sz="1800" dirty="0" smtClean="0"/>
              <a:t>Gilles Mathieu</a:t>
            </a:r>
            <a:endParaRPr lang="fr-FR" sz="1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64701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 </a:t>
            </a:r>
            <a:r>
              <a:rPr lang="en-US" dirty="0" err="1" smtClean="0"/>
              <a:t>exemple</a:t>
            </a:r>
            <a:r>
              <a:rPr lang="en-US" dirty="0" smtClean="0"/>
              <a:t> avec la Direction Technique (2)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Métrique</a:t>
            </a:r>
            <a:r>
              <a:rPr lang="en-US" dirty="0" smtClean="0"/>
              <a:t> 3 : travail </a:t>
            </a:r>
            <a:r>
              <a:rPr lang="en-US" dirty="0" err="1" smtClean="0"/>
              <a:t>additionnel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HC + GM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Métrique</a:t>
            </a:r>
            <a:r>
              <a:rPr lang="en-US" dirty="0" smtClean="0"/>
              <a:t> 4 : </a:t>
            </a:r>
            <a:r>
              <a:rPr lang="en-US" dirty="0" err="1" smtClean="0"/>
              <a:t>Efficacité</a:t>
            </a:r>
            <a:r>
              <a:rPr lang="en-US" dirty="0" smtClean="0"/>
              <a:t> du travail par mission</a:t>
            </a:r>
          </a:p>
          <a:p>
            <a:pPr lvl="1"/>
            <a:r>
              <a:rPr lang="en-US" dirty="0" smtClean="0"/>
              <a:t>Non </a:t>
            </a:r>
            <a:r>
              <a:rPr lang="en-US" dirty="0" err="1" smtClean="0"/>
              <a:t>caractérisé</a:t>
            </a:r>
            <a:endParaRPr lang="en-US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691680" y="2466975"/>
          <a:ext cx="5067300" cy="1924050"/>
        </p:xfrm>
        <a:graphic>
          <a:graphicData uri="http://schemas.openxmlformats.org/drawingml/2006/table">
            <a:tbl>
              <a:tblPr/>
              <a:tblGrid>
                <a:gridCol w="3230999"/>
                <a:gridCol w="1124655"/>
                <a:gridCol w="711646"/>
              </a:tblGrid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Dissémination/Communication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h/semaine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Rédaction de documents grand public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utile (2/10)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Maintenance éditoriale du site web grand public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utile (2/10)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Représentation et dissémination à l'extérieur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utile (2/10)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Suivi et prise en charge des dossiers transverses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Reprise et synchronisation des dossiers dépendant de plusieurs domaines d'expertise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important (6/10)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Responsabilité des tâches critiques qui ne peuvent être assurées par ailleurs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critique (10/10)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Etat de la collecte d’informations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Sécurité </a:t>
            </a:r>
          </a:p>
          <a:p>
            <a:pPr lvl="1"/>
            <a:r>
              <a:rPr lang="fr-FR" dirty="0" smtClean="0"/>
              <a:t>terminé </a:t>
            </a:r>
            <a:r>
              <a:rPr lang="fr-FR" dirty="0" smtClean="0"/>
              <a:t> - à valider</a:t>
            </a:r>
            <a:endParaRPr lang="fr-FR" dirty="0" smtClean="0"/>
          </a:p>
          <a:p>
            <a:r>
              <a:rPr lang="fr-FR" dirty="0" smtClean="0"/>
              <a:t>Monitoring </a:t>
            </a:r>
          </a:p>
          <a:p>
            <a:pPr lvl="1"/>
            <a:r>
              <a:rPr lang="fr-FR" dirty="0" smtClean="0"/>
              <a:t>Terminé – à valider</a:t>
            </a:r>
            <a:endParaRPr lang="fr-FR" dirty="0" smtClean="0"/>
          </a:p>
          <a:p>
            <a:r>
              <a:rPr lang="fr-FR" dirty="0" smtClean="0"/>
              <a:t>Autorité de Certification </a:t>
            </a:r>
          </a:p>
          <a:p>
            <a:pPr lvl="1"/>
            <a:r>
              <a:rPr lang="fr-FR" dirty="0" smtClean="0"/>
              <a:t>Terminé – à valider</a:t>
            </a:r>
            <a:endParaRPr lang="fr-FR" dirty="0" smtClean="0"/>
          </a:p>
          <a:p>
            <a:r>
              <a:rPr lang="fr-FR" dirty="0" smtClean="0"/>
              <a:t>Exploitation </a:t>
            </a:r>
            <a:r>
              <a:rPr lang="fr-FR" dirty="0" smtClean="0"/>
              <a:t>et déploiement</a:t>
            </a:r>
          </a:p>
          <a:p>
            <a:pPr lvl="1"/>
            <a:r>
              <a:rPr lang="fr-FR" dirty="0" smtClean="0"/>
              <a:t>Presque terminé. Reste à </a:t>
            </a:r>
            <a:r>
              <a:rPr lang="fr-FR" dirty="0" smtClean="0"/>
              <a:t>définir l'effort </a:t>
            </a:r>
            <a:r>
              <a:rPr lang="fr-FR" dirty="0" smtClean="0"/>
              <a:t>pour l'opération </a:t>
            </a:r>
            <a:r>
              <a:rPr lang="fr-FR" dirty="0" smtClean="0"/>
              <a:t>des </a:t>
            </a:r>
            <a:r>
              <a:rPr lang="fr-FR" dirty="0" smtClean="0"/>
              <a:t>services </a:t>
            </a:r>
            <a:r>
              <a:rPr lang="fr-FR" dirty="0" smtClean="0"/>
              <a:t>centraux</a:t>
            </a:r>
            <a:endParaRPr lang="fr-FR" dirty="0" smtClean="0"/>
          </a:p>
          <a:p>
            <a:r>
              <a:rPr lang="fr-FR" dirty="0" err="1" smtClean="0"/>
              <a:t>Accounting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Reste à </a:t>
            </a:r>
            <a:r>
              <a:rPr lang="fr-FR" dirty="0" smtClean="0"/>
              <a:t>valider l’estimation de  </a:t>
            </a:r>
            <a:r>
              <a:rPr lang="fr-FR" dirty="0" smtClean="0"/>
              <a:t>l'effort nécessaire par rapport à l'effort actuel </a:t>
            </a:r>
          </a:p>
          <a:p>
            <a:r>
              <a:rPr lang="fr-FR" dirty="0" smtClean="0"/>
              <a:t>Réseau </a:t>
            </a:r>
            <a:endParaRPr lang="fr-FR" dirty="0" smtClean="0"/>
          </a:p>
          <a:p>
            <a:pPr lvl="1"/>
            <a:r>
              <a:rPr lang="fr-FR" dirty="0" smtClean="0"/>
              <a:t>Reste </a:t>
            </a:r>
            <a:r>
              <a:rPr lang="fr-FR" dirty="0" smtClean="0"/>
              <a:t>à valider </a:t>
            </a:r>
            <a:r>
              <a:rPr lang="fr-FR" dirty="0" smtClean="0"/>
              <a:t>la liste</a:t>
            </a:r>
            <a:r>
              <a:rPr lang="fr-FR" dirty="0" smtClean="0"/>
              <a:t>, la criticité des missions et donner une estimation de l'effort </a:t>
            </a:r>
          </a:p>
          <a:p>
            <a:r>
              <a:rPr lang="fr-FR" dirty="0" smtClean="0"/>
              <a:t>Outils </a:t>
            </a:r>
          </a:p>
          <a:p>
            <a:pPr lvl="1"/>
            <a:r>
              <a:rPr lang="fr-FR" dirty="0" smtClean="0"/>
              <a:t>A peine commencé </a:t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58857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régler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Définition</a:t>
            </a:r>
            <a:r>
              <a:rPr lang="en-US" dirty="0" smtClean="0"/>
              <a:t> des </a:t>
            </a:r>
            <a:r>
              <a:rPr lang="en-US" dirty="0" err="1" smtClean="0"/>
              <a:t>métriques</a:t>
            </a:r>
            <a:endParaRPr lang="en-US" dirty="0" smtClean="0"/>
          </a:p>
          <a:p>
            <a:pPr lvl="1"/>
            <a:r>
              <a:rPr lang="en-US" dirty="0" smtClean="0"/>
              <a:t>Validation du </a:t>
            </a:r>
            <a:r>
              <a:rPr lang="en-US" dirty="0" err="1" smtClean="0"/>
              <a:t>principe</a:t>
            </a:r>
            <a:endParaRPr lang="en-US" dirty="0" smtClean="0"/>
          </a:p>
          <a:p>
            <a:pPr lvl="1"/>
            <a:r>
              <a:rPr lang="en-US" dirty="0" err="1" smtClean="0"/>
              <a:t>Définition</a:t>
            </a:r>
            <a:r>
              <a:rPr lang="en-US" dirty="0" smtClean="0"/>
              <a:t> </a:t>
            </a:r>
            <a:r>
              <a:rPr lang="en-US" dirty="0" err="1" smtClean="0"/>
              <a:t>précise</a:t>
            </a:r>
            <a:r>
              <a:rPr lang="en-US" dirty="0" smtClean="0"/>
              <a:t> (</a:t>
            </a:r>
            <a:r>
              <a:rPr lang="en-US" dirty="0" err="1" smtClean="0"/>
              <a:t>paramètre</a:t>
            </a:r>
            <a:r>
              <a:rPr lang="en-US" dirty="0" smtClean="0"/>
              <a:t>, </a:t>
            </a:r>
            <a:r>
              <a:rPr lang="en-US" dirty="0" err="1" smtClean="0"/>
              <a:t>fréquence</a:t>
            </a:r>
            <a:r>
              <a:rPr lang="en-US" dirty="0" smtClean="0"/>
              <a:t>, …)</a:t>
            </a:r>
          </a:p>
          <a:p>
            <a:r>
              <a:rPr lang="en-US" dirty="0" smtClean="0"/>
              <a:t>Questions en </a:t>
            </a:r>
            <a:r>
              <a:rPr lang="en-US" dirty="0" err="1" smtClean="0"/>
              <a:t>suspens</a:t>
            </a:r>
            <a:endParaRPr lang="en-US" dirty="0" smtClean="0"/>
          </a:p>
          <a:p>
            <a:pPr lvl="1"/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doit</a:t>
            </a:r>
            <a:r>
              <a:rPr lang="en-US" dirty="0" smtClean="0"/>
              <a:t>-on </a:t>
            </a:r>
            <a:r>
              <a:rPr lang="en-US" dirty="0" err="1" smtClean="0"/>
              <a:t>vraiment</a:t>
            </a:r>
            <a:r>
              <a:rPr lang="en-US" dirty="0" smtClean="0"/>
              <a:t> </a:t>
            </a:r>
            <a:r>
              <a:rPr lang="en-US" dirty="0" err="1" smtClean="0"/>
              <a:t>chiffrer</a:t>
            </a:r>
            <a:r>
              <a:rPr lang="en-US" dirty="0" smtClean="0"/>
              <a:t> ?</a:t>
            </a:r>
          </a:p>
          <a:p>
            <a:pPr lvl="2"/>
            <a:r>
              <a:rPr lang="en-US" dirty="0" smtClean="0"/>
              <a:t>Missions “</a:t>
            </a:r>
            <a:r>
              <a:rPr lang="en-US" dirty="0" err="1" smtClean="0"/>
              <a:t>permanentes</a:t>
            </a:r>
            <a:r>
              <a:rPr lang="en-US" dirty="0" smtClean="0"/>
              <a:t> et </a:t>
            </a:r>
            <a:r>
              <a:rPr lang="en-US" dirty="0" err="1" smtClean="0"/>
              <a:t>récurrentes</a:t>
            </a:r>
            <a:r>
              <a:rPr lang="en-US" dirty="0" smtClean="0"/>
              <a:t>” </a:t>
            </a:r>
            <a:r>
              <a:rPr lang="en-US" dirty="0" err="1" smtClean="0"/>
              <a:t>uniquement</a:t>
            </a:r>
            <a:r>
              <a:rPr lang="en-US" dirty="0" smtClean="0"/>
              <a:t> ?</a:t>
            </a:r>
          </a:p>
          <a:p>
            <a:pPr lvl="2"/>
            <a:r>
              <a:rPr lang="en-US" dirty="0" smtClean="0"/>
              <a:t>Quid des missions </a:t>
            </a:r>
            <a:r>
              <a:rPr lang="en-US" dirty="0" err="1" smtClean="0"/>
              <a:t>ponctuelles</a:t>
            </a:r>
            <a:r>
              <a:rPr lang="en-US" dirty="0" smtClean="0"/>
              <a:t> ?</a:t>
            </a:r>
          </a:p>
          <a:p>
            <a:pPr lvl="1"/>
            <a:r>
              <a:rPr lang="en-US" dirty="0" smtClean="0"/>
              <a:t>Les estimations </a:t>
            </a:r>
            <a:r>
              <a:rPr lang="en-US" dirty="0" err="1" smtClean="0"/>
              <a:t>sont-elles</a:t>
            </a:r>
            <a:r>
              <a:rPr lang="en-US" dirty="0" smtClean="0"/>
              <a:t> </a:t>
            </a:r>
            <a:r>
              <a:rPr lang="en-US" dirty="0" err="1" smtClean="0"/>
              <a:t>pertinentes</a:t>
            </a:r>
            <a:r>
              <a:rPr lang="en-US" dirty="0" smtClean="0"/>
              <a:t> ?</a:t>
            </a:r>
          </a:p>
          <a:p>
            <a:pPr lvl="2"/>
            <a:r>
              <a:rPr lang="en-US" dirty="0" smtClean="0"/>
              <a:t>Bien </a:t>
            </a:r>
            <a:r>
              <a:rPr lang="en-US" dirty="0" err="1" smtClean="0"/>
              <a:t>souvent</a:t>
            </a:r>
            <a:r>
              <a:rPr lang="en-US" dirty="0" smtClean="0"/>
              <a:t> fait “à la </a:t>
            </a:r>
            <a:r>
              <a:rPr lang="en-US" dirty="0" err="1" smtClean="0"/>
              <a:t>louche</a:t>
            </a:r>
            <a:r>
              <a:rPr lang="en-US" dirty="0" smtClean="0"/>
              <a:t>”…</a:t>
            </a:r>
          </a:p>
          <a:p>
            <a:pPr lvl="2"/>
            <a:r>
              <a:rPr lang="en-US" dirty="0" smtClean="0"/>
              <a:t>Comment </a:t>
            </a:r>
            <a:r>
              <a:rPr lang="en-US" dirty="0" err="1" smtClean="0"/>
              <a:t>améliorer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point 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 </a:t>
            </a:r>
            <a:r>
              <a:rPr lang="en-US" dirty="0" err="1" smtClean="0"/>
              <a:t>boulot</a:t>
            </a:r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qu’on</a:t>
            </a:r>
            <a:r>
              <a:rPr lang="en-US" dirty="0" smtClean="0"/>
              <a:t> a fait,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qu’on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en train de faire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Définitions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Listes</a:t>
            </a:r>
            <a:r>
              <a:rPr lang="en-US" dirty="0" smtClean="0"/>
              <a:t> des missions par </a:t>
            </a:r>
            <a:r>
              <a:rPr lang="en-US" dirty="0" err="1" smtClean="0"/>
              <a:t>groupe</a:t>
            </a:r>
            <a:r>
              <a:rPr lang="en-US" dirty="0" smtClean="0"/>
              <a:t> (expertise, coordination)</a:t>
            </a:r>
          </a:p>
          <a:p>
            <a:pPr lvl="1"/>
            <a:r>
              <a:rPr lang="en-US" dirty="0" err="1" smtClean="0"/>
              <a:t>Niveaux</a:t>
            </a:r>
            <a:r>
              <a:rPr lang="en-US" dirty="0" smtClean="0"/>
              <a:t> de </a:t>
            </a:r>
            <a:r>
              <a:rPr lang="en-US" dirty="0" err="1" smtClean="0"/>
              <a:t>criticité</a:t>
            </a:r>
            <a:r>
              <a:rPr lang="en-US" dirty="0" smtClean="0"/>
              <a:t>/importance</a:t>
            </a:r>
          </a:p>
          <a:p>
            <a:pPr lvl="1"/>
            <a:r>
              <a:rPr lang="en-US" dirty="0" smtClean="0"/>
              <a:t>Mode de </a:t>
            </a:r>
            <a:r>
              <a:rPr lang="en-US" dirty="0" err="1" smtClean="0"/>
              <a:t>fonctionnement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Caractérisation</a:t>
            </a:r>
            <a:r>
              <a:rPr lang="en-US" dirty="0" smtClean="0"/>
              <a:t> par mission</a:t>
            </a:r>
          </a:p>
          <a:p>
            <a:pPr lvl="1"/>
            <a:r>
              <a:rPr lang="en-US" dirty="0" smtClean="0"/>
              <a:t>Charge de travail </a:t>
            </a:r>
            <a:r>
              <a:rPr lang="en-US" dirty="0" err="1" smtClean="0"/>
              <a:t>actuelle</a:t>
            </a:r>
            <a:endParaRPr lang="en-US" dirty="0" smtClean="0"/>
          </a:p>
          <a:p>
            <a:pPr lvl="1"/>
            <a:r>
              <a:rPr lang="en-US" dirty="0" smtClean="0"/>
              <a:t>Charge de travail </a:t>
            </a:r>
            <a:r>
              <a:rPr lang="en-US" dirty="0" err="1" smtClean="0"/>
              <a:t>nécessaire</a:t>
            </a:r>
            <a:endParaRPr lang="en-US" dirty="0" smtClean="0"/>
          </a:p>
          <a:p>
            <a:pPr lvl="1"/>
            <a:r>
              <a:rPr lang="en-US" dirty="0" err="1" smtClean="0"/>
              <a:t>Criticité</a:t>
            </a:r>
            <a:r>
              <a:rPr lang="en-US" dirty="0" smtClean="0"/>
              <a:t>/importance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des missions et modes de </a:t>
            </a:r>
            <a:r>
              <a:rPr lang="en-US" dirty="0" err="1" smtClean="0"/>
              <a:t>fonctionnement</a:t>
            </a:r>
            <a:endParaRPr lang="en-US" dirty="0"/>
          </a:p>
        </p:txBody>
      </p:sp>
      <p:pic>
        <p:nvPicPr>
          <p:cNvPr id="4" name="Espace réservé du contenu 3" descr="Importance_mission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204864"/>
            <a:ext cx="3086100" cy="3714750"/>
          </a:xfrm>
        </p:spPr>
      </p:pic>
      <p:sp>
        <p:nvSpPr>
          <p:cNvPr id="5" name="ZoneTexte 4"/>
          <p:cNvSpPr txBox="1"/>
          <p:nvPr/>
        </p:nvSpPr>
        <p:spPr>
          <a:xfrm>
            <a:off x="4283968" y="2959784"/>
            <a:ext cx="4176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Effectuer</a:t>
            </a:r>
            <a:r>
              <a:rPr lang="en-US" b="1" dirty="0" smtClean="0"/>
              <a:t> les missions d’un </a:t>
            </a:r>
            <a:r>
              <a:rPr lang="en-US" b="1" dirty="0" err="1" smtClean="0"/>
              <a:t>niveau</a:t>
            </a:r>
            <a:r>
              <a:rPr lang="en-US" b="1" dirty="0" smtClean="0"/>
              <a:t> </a:t>
            </a:r>
            <a:r>
              <a:rPr lang="en-US" b="1" dirty="0" err="1" smtClean="0"/>
              <a:t>donné</a:t>
            </a:r>
            <a:r>
              <a:rPr lang="en-US" b="1" dirty="0" smtClean="0"/>
              <a:t> </a:t>
            </a:r>
            <a:r>
              <a:rPr lang="en-US" b="1" dirty="0" err="1" smtClean="0"/>
              <a:t>indique</a:t>
            </a:r>
            <a:r>
              <a:rPr lang="en-US" b="1" dirty="0" smtClean="0"/>
              <a:t> le mode </a:t>
            </a:r>
            <a:r>
              <a:rPr lang="en-US" b="1" dirty="0" err="1" smtClean="0"/>
              <a:t>correspondant</a:t>
            </a:r>
            <a:r>
              <a:rPr lang="en-US" b="1" dirty="0" smtClean="0"/>
              <a:t>…</a:t>
            </a:r>
          </a:p>
          <a:p>
            <a:endParaRPr lang="en-US" dirty="0" smtClean="0"/>
          </a:p>
          <a:p>
            <a:r>
              <a:rPr lang="en-US" i="1" dirty="0" smtClean="0"/>
              <a:t>Si on ne fait </a:t>
            </a:r>
            <a:r>
              <a:rPr lang="en-US" i="1" dirty="0" err="1" smtClean="0"/>
              <a:t>que</a:t>
            </a:r>
            <a:r>
              <a:rPr lang="en-US" i="1" dirty="0" smtClean="0"/>
              <a:t> les missions critiques, on </a:t>
            </a:r>
            <a:r>
              <a:rPr lang="en-US" i="1" dirty="0" err="1" smtClean="0"/>
              <a:t>fonctionne</a:t>
            </a:r>
            <a:r>
              <a:rPr lang="en-US" i="1" dirty="0" smtClean="0"/>
              <a:t> en mode minimum</a:t>
            </a:r>
            <a:endParaRPr lang="en-US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Intérêt</a:t>
            </a:r>
            <a:r>
              <a:rPr lang="en-US" dirty="0" smtClean="0"/>
              <a:t> de </a:t>
            </a:r>
            <a:r>
              <a:rPr lang="en-US" dirty="0" err="1" smtClean="0"/>
              <a:t>l’exercice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Pourquoi</a:t>
            </a:r>
            <a:r>
              <a:rPr lang="en-US" dirty="0" smtClean="0"/>
              <a:t> le faire ?</a:t>
            </a:r>
          </a:p>
          <a:p>
            <a:pPr lvl="1"/>
            <a:r>
              <a:rPr lang="en-US" dirty="0" err="1" smtClean="0"/>
              <a:t>Mesurer</a:t>
            </a:r>
            <a:r>
              <a:rPr lang="en-US" dirty="0" smtClean="0"/>
              <a:t> la situation </a:t>
            </a:r>
            <a:r>
              <a:rPr lang="en-US" dirty="0" err="1" smtClean="0"/>
              <a:t>actuelle</a:t>
            </a:r>
            <a:endParaRPr lang="en-US" dirty="0" smtClean="0"/>
          </a:p>
          <a:p>
            <a:pPr lvl="1"/>
            <a:r>
              <a:rPr lang="en-US" dirty="0" err="1" smtClean="0"/>
              <a:t>Comprendre</a:t>
            </a:r>
            <a:r>
              <a:rPr lang="en-US" dirty="0" smtClean="0"/>
              <a:t> les </a:t>
            </a:r>
            <a:r>
              <a:rPr lang="en-US" dirty="0" err="1" smtClean="0"/>
              <a:t>problèmes</a:t>
            </a:r>
            <a:endParaRPr lang="en-US" dirty="0" smtClean="0"/>
          </a:p>
          <a:p>
            <a:pPr lvl="1"/>
            <a:r>
              <a:rPr lang="en-US" dirty="0" err="1" smtClean="0"/>
              <a:t>Améliorer</a:t>
            </a:r>
            <a:r>
              <a:rPr lang="en-US" dirty="0" smtClean="0"/>
              <a:t> la situation </a:t>
            </a:r>
            <a:r>
              <a:rPr lang="en-US" dirty="0" err="1" smtClean="0"/>
              <a:t>générale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On ne </a:t>
            </a:r>
            <a:r>
              <a:rPr lang="en-US" dirty="0" err="1" smtClean="0"/>
              <a:t>peut</a:t>
            </a:r>
            <a:r>
              <a:rPr lang="en-US" dirty="0" smtClean="0"/>
              <a:t> pas </a:t>
            </a:r>
            <a:r>
              <a:rPr lang="en-US" dirty="0" err="1" smtClean="0"/>
              <a:t>sortir</a:t>
            </a:r>
            <a:r>
              <a:rPr lang="en-US" dirty="0" smtClean="0"/>
              <a:t> tout </a:t>
            </a:r>
            <a:r>
              <a:rPr lang="en-US" dirty="0" err="1" smtClean="0"/>
              <a:t>ça</a:t>
            </a:r>
            <a:r>
              <a:rPr lang="en-US" dirty="0" smtClean="0"/>
              <a:t> de </a:t>
            </a:r>
            <a:r>
              <a:rPr lang="en-US" dirty="0" err="1" smtClean="0"/>
              <a:t>notre</a:t>
            </a:r>
            <a:r>
              <a:rPr lang="en-US" dirty="0" smtClean="0"/>
              <a:t> chapeau</a:t>
            </a:r>
          </a:p>
          <a:p>
            <a:pPr lvl="1"/>
            <a:r>
              <a:rPr lang="en-US" dirty="0" smtClean="0"/>
              <a:t>Proposition : 4 </a:t>
            </a:r>
            <a:r>
              <a:rPr lang="en-US" dirty="0" err="1" smtClean="0"/>
              <a:t>métriques</a:t>
            </a:r>
            <a:r>
              <a:rPr lang="en-US" dirty="0" smtClean="0"/>
              <a:t> </a:t>
            </a:r>
            <a:r>
              <a:rPr lang="en-US" dirty="0" err="1" smtClean="0"/>
              <a:t>caractérisant</a:t>
            </a:r>
            <a:r>
              <a:rPr lang="en-US" dirty="0" smtClean="0"/>
              <a:t> le travail des </a:t>
            </a:r>
            <a:r>
              <a:rPr lang="en-US" dirty="0" err="1" smtClean="0"/>
              <a:t>opérations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Métrique</a:t>
            </a:r>
            <a:r>
              <a:rPr lang="en-US" dirty="0" smtClean="0"/>
              <a:t> 1: Charge de travail </a:t>
            </a:r>
            <a:r>
              <a:rPr lang="en-US" dirty="0" err="1" smtClean="0"/>
              <a:t>globale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Quoi ?</a:t>
            </a:r>
          </a:p>
          <a:p>
            <a:pPr lvl="1"/>
            <a:r>
              <a:rPr lang="fr-FR" dirty="0" smtClean="0"/>
              <a:t>Comparaison de l’effort réel et de l’effort nécessaire (sommes arithmétiques) </a:t>
            </a:r>
          </a:p>
          <a:p>
            <a:r>
              <a:rPr lang="fr-FR" dirty="0" smtClean="0"/>
              <a:t>Pour quoi ?</a:t>
            </a:r>
          </a:p>
          <a:p>
            <a:pPr lvl="1"/>
            <a:r>
              <a:rPr lang="fr-FR" dirty="0" smtClean="0"/>
              <a:t>Identifier les manques et caractériser les surcharges</a:t>
            </a:r>
          </a:p>
          <a:p>
            <a:r>
              <a:rPr lang="fr-FR" dirty="0" smtClean="0"/>
              <a:t>Paramètres</a:t>
            </a:r>
          </a:p>
          <a:p>
            <a:pPr lvl="1"/>
            <a:r>
              <a:rPr lang="fr-FR" dirty="0" smtClean="0"/>
              <a:t>f(temps, groupe)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Métrique</a:t>
            </a:r>
            <a:r>
              <a:rPr lang="en-US" dirty="0" smtClean="0"/>
              <a:t> 2: </a:t>
            </a:r>
            <a:r>
              <a:rPr lang="en-US" dirty="0" err="1" smtClean="0"/>
              <a:t>Répartition</a:t>
            </a:r>
            <a:r>
              <a:rPr lang="en-US" dirty="0" smtClean="0"/>
              <a:t> du travail / importance des missions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Quoi ?</a:t>
            </a:r>
          </a:p>
          <a:p>
            <a:pPr lvl="1"/>
            <a:r>
              <a:rPr lang="fr-FR" dirty="0" smtClean="0"/>
              <a:t>Répartition, par groupe, du temps passé sur les missions en fonction de leur criticité  </a:t>
            </a:r>
          </a:p>
          <a:p>
            <a:r>
              <a:rPr lang="fr-FR" dirty="0" smtClean="0"/>
              <a:t>Pour quoi ?</a:t>
            </a:r>
          </a:p>
          <a:p>
            <a:pPr lvl="1"/>
            <a:r>
              <a:rPr lang="fr-FR" dirty="0" smtClean="0"/>
              <a:t>Caractériser la répartition de l’effort disponible sur ce qui est réellement important pour FG</a:t>
            </a:r>
          </a:p>
          <a:p>
            <a:r>
              <a:rPr lang="fr-FR" dirty="0" smtClean="0"/>
              <a:t>Paramètres</a:t>
            </a:r>
          </a:p>
          <a:p>
            <a:pPr lvl="1"/>
            <a:r>
              <a:rPr lang="fr-FR" dirty="0" smtClean="0"/>
              <a:t>f(temps, groupe, niveaux de criticité)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Métrique</a:t>
            </a:r>
            <a:r>
              <a:rPr lang="en-US" dirty="0" smtClean="0"/>
              <a:t> 3: Charge de travail </a:t>
            </a:r>
            <a:r>
              <a:rPr lang="fr-FR" dirty="0" smtClean="0"/>
              <a:t>additionnelle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Quoi ?</a:t>
            </a:r>
          </a:p>
          <a:p>
            <a:pPr lvl="1"/>
            <a:r>
              <a:rPr lang="fr-FR" dirty="0" smtClean="0"/>
              <a:t>Effort fourni par un groupe/une personne ne relevant pas de son expertise ou de sa responsabilité </a:t>
            </a:r>
          </a:p>
          <a:p>
            <a:r>
              <a:rPr lang="fr-FR" dirty="0" smtClean="0"/>
              <a:t>Pour quoi ?</a:t>
            </a:r>
          </a:p>
          <a:p>
            <a:pPr lvl="1"/>
            <a:r>
              <a:rPr lang="fr-FR" dirty="0" smtClean="0"/>
              <a:t>Identifier le travail mal assigné ou effectué au-delà du cadre prévu</a:t>
            </a:r>
          </a:p>
          <a:p>
            <a:r>
              <a:rPr lang="fr-FR" dirty="0" smtClean="0"/>
              <a:t>Paramètres</a:t>
            </a:r>
          </a:p>
          <a:p>
            <a:pPr lvl="1"/>
            <a:r>
              <a:rPr lang="fr-FR" dirty="0" smtClean="0"/>
              <a:t>f(temps, groupe/personne)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Métrique</a:t>
            </a:r>
            <a:r>
              <a:rPr lang="en-US" dirty="0" smtClean="0"/>
              <a:t> 4: </a:t>
            </a:r>
            <a:r>
              <a:rPr lang="en-US" dirty="0" err="1" smtClean="0"/>
              <a:t>Efficacité</a:t>
            </a:r>
            <a:r>
              <a:rPr lang="en-US" dirty="0" smtClean="0"/>
              <a:t> du travail par mission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Quoi ?</a:t>
            </a:r>
          </a:p>
          <a:p>
            <a:pPr lvl="1"/>
            <a:r>
              <a:rPr lang="fr-FR" dirty="0" smtClean="0"/>
              <a:t>Comparaison de l’effort réel et de l’effort nécessaire (pour chaque mission) </a:t>
            </a:r>
          </a:p>
          <a:p>
            <a:r>
              <a:rPr lang="fr-FR" dirty="0" smtClean="0"/>
              <a:t>Pour quoi ?</a:t>
            </a:r>
          </a:p>
          <a:p>
            <a:pPr lvl="1"/>
            <a:r>
              <a:rPr lang="fr-FR" dirty="0" smtClean="0"/>
              <a:t>Identifier les missions pour lesquelles le travail n’est pas optimisé</a:t>
            </a:r>
          </a:p>
          <a:p>
            <a:r>
              <a:rPr lang="fr-FR" dirty="0" smtClean="0"/>
              <a:t>Paramètres</a:t>
            </a:r>
          </a:p>
          <a:p>
            <a:pPr lvl="1"/>
            <a:r>
              <a:rPr lang="fr-FR" dirty="0" smtClean="0"/>
              <a:t>f(temps, mission)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 </a:t>
            </a:r>
            <a:r>
              <a:rPr lang="en-US" dirty="0" err="1" smtClean="0"/>
              <a:t>exemple</a:t>
            </a:r>
            <a:r>
              <a:rPr lang="en-US" dirty="0" smtClean="0"/>
              <a:t> avec la Direction Technique (1)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Métrique</a:t>
            </a:r>
            <a:r>
              <a:rPr lang="en-US" dirty="0" smtClean="0"/>
              <a:t> 1 : charge </a:t>
            </a:r>
            <a:r>
              <a:rPr lang="en-US" dirty="0" err="1" smtClean="0"/>
              <a:t>globale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Métrique</a:t>
            </a:r>
            <a:r>
              <a:rPr lang="en-US" dirty="0" smtClean="0"/>
              <a:t> 2 : </a:t>
            </a:r>
            <a:r>
              <a:rPr lang="en-US" dirty="0" err="1" smtClean="0"/>
              <a:t>répartition</a:t>
            </a:r>
            <a:r>
              <a:rPr lang="en-US" dirty="0" smtClean="0"/>
              <a:t> du travail</a:t>
            </a:r>
            <a:endParaRPr lang="en-US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899592" y="2513459"/>
          <a:ext cx="5892800" cy="771525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  <a:gridCol w="736600"/>
                <a:gridCol w="736600"/>
                <a:gridCol w="736600"/>
                <a:gridCol w="736600"/>
                <a:gridCol w="736600"/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EFFORT NECESSAIRE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EFFORT ACTUEL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Crit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Crit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. + Import.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D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h/semaine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ETP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h/semaine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ETP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h/semaine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DD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ETP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DD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h/semaine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ETP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C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0C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D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DD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DD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aphique 5"/>
          <p:cNvGraphicFramePr/>
          <p:nvPr/>
        </p:nvGraphicFramePr>
        <p:xfrm>
          <a:off x="1979712" y="4149080"/>
          <a:ext cx="4104456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rancegrill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579</Words>
  <Application>Microsoft Office PowerPoint</Application>
  <PresentationFormat>Affichage à l'écran (4:3)</PresentationFormat>
  <Paragraphs>134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francegrilles</vt:lpstr>
      <vt:lpstr>Les missions des opérations  CTE9 – 13/12/2011 Gilles Mathieu</vt:lpstr>
      <vt:lpstr>Ce qu’on a fait, ou ce qu’on est en train de faire</vt:lpstr>
      <vt:lpstr>Importance des missions et modes de fonctionnement</vt:lpstr>
      <vt:lpstr>Intérêt de l’exercice</vt:lpstr>
      <vt:lpstr>Métrique 1: Charge de travail globale</vt:lpstr>
      <vt:lpstr>Métrique 2: Répartition du travail / importance des missions</vt:lpstr>
      <vt:lpstr>Métrique 3: Charge de travail additionnelle</vt:lpstr>
      <vt:lpstr>Métrique 4: Efficacité du travail par mission</vt:lpstr>
      <vt:lpstr>Un exemple avec la Direction Technique (1)</vt:lpstr>
      <vt:lpstr>Un exemple avec la Direction Technique (2)</vt:lpstr>
      <vt:lpstr>Etat de la collecte d’informations</vt:lpstr>
      <vt:lpstr>A régler</vt:lpstr>
      <vt:lpstr>Conclusion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Correia</dc:creator>
  <cp:lastModifiedBy>Gilles MATHIEU</cp:lastModifiedBy>
  <cp:revision>19</cp:revision>
  <dcterms:created xsi:type="dcterms:W3CDTF">2011-09-29T14:02:32Z</dcterms:created>
  <dcterms:modified xsi:type="dcterms:W3CDTF">2011-12-13T12:33:18Z</dcterms:modified>
</cp:coreProperties>
</file>