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ADF0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7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3717032"/>
            <a:ext cx="8640960" cy="2836168"/>
          </a:xfrm>
        </p:spPr>
        <p:txBody>
          <a:bodyPr/>
          <a:lstStyle>
            <a:lvl1pPr algn="ctr"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6604992"/>
            <a:ext cx="8640960" cy="253008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898207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56AD-6549-40F9-9C9E-49F341426CD6}" type="datetimeFigureOut">
              <a:rPr lang="fr-FR" smtClean="0"/>
              <a:pPr/>
              <a:t>06/12/2011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619230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844824"/>
            <a:ext cx="2407096" cy="4608512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844824"/>
            <a:ext cx="6019800" cy="4608512"/>
          </a:xfrm>
        </p:spPr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56AD-6549-40F9-9C9E-49F341426CD6}" type="datetimeFigureOut">
              <a:rPr lang="fr-FR" smtClean="0"/>
              <a:pPr/>
              <a:t>06/12/2011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762853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56AD-6549-40F9-9C9E-49F341426CD6}" type="datetimeFigureOut">
              <a:rPr lang="fr-FR" smtClean="0"/>
              <a:pPr/>
              <a:t>06/12/2011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407001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005064"/>
            <a:ext cx="7772400" cy="1763911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348881"/>
            <a:ext cx="7772400" cy="165618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56AD-6549-40F9-9C9E-49F341426CD6}" type="datetimeFigureOut">
              <a:rPr lang="fr-FR" smtClean="0"/>
              <a:pPr/>
              <a:t>06/12/2011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69321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504" y="1916832"/>
            <a:ext cx="4248472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0" y="1916832"/>
            <a:ext cx="4464496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56AD-6549-40F9-9C9E-49F341426CD6}" type="datetimeFigureOut">
              <a:rPr lang="fr-FR" smtClean="0"/>
              <a:pPr/>
              <a:t>06/12/2011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976328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844824"/>
            <a:ext cx="417646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2484586"/>
            <a:ext cx="4176464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427984" y="1844824"/>
            <a:ext cx="4589969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427984" y="2484586"/>
            <a:ext cx="4589969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56AD-6549-40F9-9C9E-49F341426CD6}" type="datetimeFigureOut">
              <a:rPr lang="fr-FR" smtClean="0"/>
              <a:pPr/>
              <a:t>06/12/2011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554715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56AD-6549-40F9-9C9E-49F341426CD6}" type="datetimeFigureOut">
              <a:rPr lang="fr-FR" smtClean="0"/>
              <a:pPr/>
              <a:t>06/12/2011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03070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56AD-6549-40F9-9C9E-49F341426CD6}" type="datetimeFigureOut">
              <a:rPr lang="fr-FR" smtClean="0"/>
              <a:pPr/>
              <a:t>06/12/2011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429018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844824"/>
            <a:ext cx="3286001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844825"/>
            <a:ext cx="5389438" cy="4608512"/>
          </a:xfrm>
        </p:spPr>
        <p:txBody>
          <a:bodyPr/>
          <a:lstStyle>
            <a:lvl1pPr>
              <a:defRPr sz="3200">
                <a:solidFill>
                  <a:srgbClr val="01ADF0"/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3006875"/>
            <a:ext cx="3286001" cy="34464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56AD-6549-40F9-9C9E-49F341426CD6}" type="datetimeFigureOut">
              <a:rPr lang="fr-FR" smtClean="0"/>
              <a:pPr/>
              <a:t>06/12/2011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795050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4800600"/>
            <a:ext cx="8784976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512" y="1916831"/>
            <a:ext cx="8784976" cy="2810743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5367338"/>
            <a:ext cx="8784976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56AD-6549-40F9-9C9E-49F341426CD6}" type="datetimeFigureOut">
              <a:rPr lang="fr-FR" smtClean="0"/>
              <a:pPr/>
              <a:t>06/12/2011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456992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7504" y="1268760"/>
            <a:ext cx="892899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844824"/>
            <a:ext cx="892899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7504" y="6592267"/>
            <a:ext cx="2133600" cy="265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fld id="{F11C56AD-6549-40F9-9C9E-49F341426CD6}" type="datetimeFigureOut">
              <a:rPr lang="fr-FR" smtClean="0"/>
              <a:pPr/>
              <a:t>06/12/2011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39752" y="6597352"/>
            <a:ext cx="2808312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220072" y="6597352"/>
            <a:ext cx="1296144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fld id="{4865741E-E063-4B0C-A72D-52DD0E0AF52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89970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400" b="1" i="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/>
          <a:ea typeface="+mj-ea"/>
          <a:cs typeface="Arial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1ADF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forge.in2p3.fr/projects/francegrilles-ops/wiki/Infrastructure_et_Expertise_S%C3%A9curit%C3%A9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Actualités du groupe d’expertise « sécurité »</a:t>
            </a:r>
            <a:br>
              <a:rPr lang="fr-FR" dirty="0" smtClean="0"/>
            </a:br>
            <a:r>
              <a:rPr lang="fr-FR" sz="2000" dirty="0" smtClean="0"/>
              <a:t>Gilles Mathieu – </a:t>
            </a:r>
            <a:r>
              <a:rPr lang="fr-FR" sz="2000" dirty="0" smtClean="0"/>
              <a:t>13/12/2011 </a:t>
            </a:r>
            <a:r>
              <a:rPr lang="fr-FR" sz="2000" dirty="0" smtClean="0"/>
              <a:t>– </a:t>
            </a:r>
            <a:r>
              <a:rPr lang="fr-FR" sz="2000" dirty="0" smtClean="0"/>
              <a:t>CTE9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64701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Retour sur les </a:t>
            </a:r>
            <a:r>
              <a:rPr lang="fr-FR" dirty="0" smtClean="0"/>
              <a:t>trois </a:t>
            </a:r>
            <a:r>
              <a:rPr lang="fr-FR" dirty="0" smtClean="0"/>
              <a:t>derniers mois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Départ de Dorine </a:t>
            </a:r>
            <a:r>
              <a:rPr lang="fr-FR" dirty="0" err="1" smtClean="0"/>
              <a:t>Fouossong</a:t>
            </a:r>
            <a:r>
              <a:rPr lang="fr-FR" dirty="0" smtClean="0"/>
              <a:t> au 4 octobre 2011</a:t>
            </a:r>
          </a:p>
          <a:p>
            <a:pPr lvl="1"/>
            <a:r>
              <a:rPr lang="fr-FR" dirty="0" smtClean="0"/>
              <a:t>Nécessité d’un intérim :</a:t>
            </a:r>
          </a:p>
          <a:p>
            <a:pPr lvl="2"/>
            <a:r>
              <a:rPr lang="fr-FR" dirty="0" smtClean="0"/>
              <a:t>En interne</a:t>
            </a:r>
          </a:p>
          <a:p>
            <a:pPr lvl="2"/>
            <a:r>
              <a:rPr lang="fr-FR" dirty="0" smtClean="0"/>
              <a:t>Pour la chaine SSI en France</a:t>
            </a:r>
          </a:p>
          <a:p>
            <a:pPr lvl="2"/>
            <a:r>
              <a:rPr lang="fr-FR" dirty="0" smtClean="0"/>
              <a:t>Pour EGI</a:t>
            </a:r>
          </a:p>
          <a:p>
            <a:pPr lvl="1"/>
            <a:r>
              <a:rPr lang="fr-FR" dirty="0" smtClean="0"/>
              <a:t>Reprise des dossiers en cours</a:t>
            </a:r>
          </a:p>
          <a:p>
            <a:pPr lvl="2"/>
            <a:r>
              <a:rPr lang="fr-FR" dirty="0" smtClean="0"/>
              <a:t>Passage d’information</a:t>
            </a:r>
          </a:p>
          <a:p>
            <a:pPr lvl="2"/>
            <a:r>
              <a:rPr lang="fr-FR" dirty="0" smtClean="0"/>
              <a:t>Documentation</a:t>
            </a:r>
          </a:p>
          <a:p>
            <a:pPr lvl="2"/>
            <a:r>
              <a:rPr lang="fr-FR" dirty="0" smtClean="0"/>
              <a:t>Communication</a:t>
            </a:r>
            <a:endParaRPr lang="fr-FR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58857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Situation du </a:t>
            </a:r>
            <a:r>
              <a:rPr lang="en-US" dirty="0" err="1" smtClean="0"/>
              <a:t>groupe</a:t>
            </a:r>
            <a:r>
              <a:rPr lang="en-US" dirty="0" smtClean="0"/>
              <a:t> “</a:t>
            </a:r>
            <a:r>
              <a:rPr lang="en-US" dirty="0" err="1" smtClean="0"/>
              <a:t>sécurité</a:t>
            </a:r>
            <a:r>
              <a:rPr lang="en-US" dirty="0" smtClean="0"/>
              <a:t>” début </a:t>
            </a:r>
            <a:r>
              <a:rPr lang="en-US" dirty="0" err="1" smtClean="0"/>
              <a:t>Décembre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Responsabilités</a:t>
            </a:r>
            <a:r>
              <a:rPr lang="en-US" dirty="0" smtClean="0"/>
              <a:t> en </a:t>
            </a:r>
            <a:r>
              <a:rPr lang="en-US" dirty="0" err="1" smtClean="0"/>
              <a:t>intérim</a:t>
            </a:r>
            <a:endParaRPr lang="en-US" dirty="0" smtClean="0"/>
          </a:p>
          <a:p>
            <a:pPr lvl="1"/>
            <a:r>
              <a:rPr lang="en-US" dirty="0" err="1" smtClean="0"/>
              <a:t>Responsable</a:t>
            </a:r>
            <a:r>
              <a:rPr lang="en-US" dirty="0" smtClean="0"/>
              <a:t> principal </a:t>
            </a:r>
            <a:r>
              <a:rPr lang="en-US" dirty="0" err="1" smtClean="0"/>
              <a:t>sécurité</a:t>
            </a:r>
            <a:r>
              <a:rPr lang="en-US" dirty="0" smtClean="0"/>
              <a:t> : Vincent Breton</a:t>
            </a:r>
          </a:p>
          <a:p>
            <a:pPr lvl="1"/>
            <a:r>
              <a:rPr lang="en-US" dirty="0" err="1" smtClean="0"/>
              <a:t>Correspondant</a:t>
            </a:r>
            <a:r>
              <a:rPr lang="en-US" dirty="0" smtClean="0"/>
              <a:t> </a:t>
            </a:r>
            <a:r>
              <a:rPr lang="en-US" dirty="0" err="1" smtClean="0"/>
              <a:t>sécurité</a:t>
            </a:r>
            <a:r>
              <a:rPr lang="en-US" dirty="0" smtClean="0"/>
              <a:t> EGI : Gilles Mathieu</a:t>
            </a:r>
          </a:p>
          <a:p>
            <a:pPr lvl="1"/>
            <a:r>
              <a:rPr lang="en-US" dirty="0" smtClean="0"/>
              <a:t>Coordination du </a:t>
            </a:r>
            <a:r>
              <a:rPr lang="en-US" dirty="0" err="1" smtClean="0"/>
              <a:t>groupe</a:t>
            </a:r>
            <a:r>
              <a:rPr lang="en-US" dirty="0" smtClean="0"/>
              <a:t> </a:t>
            </a:r>
            <a:r>
              <a:rPr lang="en-US" dirty="0" err="1" smtClean="0"/>
              <a:t>d’expertise</a:t>
            </a:r>
            <a:r>
              <a:rPr lang="en-US" dirty="0" smtClean="0"/>
              <a:t>: Gilles Mathieu</a:t>
            </a:r>
          </a:p>
          <a:p>
            <a:r>
              <a:rPr lang="en-US" dirty="0" err="1" smtClean="0"/>
              <a:t>Responsabilités</a:t>
            </a:r>
            <a:r>
              <a:rPr lang="en-US" dirty="0" smtClean="0"/>
              <a:t> </a:t>
            </a:r>
            <a:r>
              <a:rPr lang="en-US" dirty="0" err="1" smtClean="0"/>
              <a:t>conservées</a:t>
            </a:r>
            <a:endParaRPr lang="en-US" dirty="0" smtClean="0"/>
          </a:p>
          <a:p>
            <a:pPr lvl="1"/>
            <a:r>
              <a:rPr lang="en-US" dirty="0" smtClean="0"/>
              <a:t>Experts </a:t>
            </a:r>
            <a:r>
              <a:rPr lang="en-US" dirty="0" err="1" smtClean="0"/>
              <a:t>sécurité</a:t>
            </a:r>
            <a:r>
              <a:rPr lang="en-US" dirty="0" smtClean="0"/>
              <a:t> France Grilles : Thierry </a:t>
            </a:r>
            <a:r>
              <a:rPr lang="en-US" dirty="0" err="1" smtClean="0"/>
              <a:t>Moutuy</a:t>
            </a:r>
            <a:r>
              <a:rPr lang="en-US" dirty="0" smtClean="0"/>
              <a:t>, </a:t>
            </a:r>
            <a:r>
              <a:rPr lang="en-US" dirty="0" err="1" smtClean="0"/>
              <a:t>Pierrick</a:t>
            </a:r>
            <a:r>
              <a:rPr lang="en-US" dirty="0" smtClean="0"/>
              <a:t> </a:t>
            </a:r>
            <a:r>
              <a:rPr lang="en-US" dirty="0" err="1" smtClean="0"/>
              <a:t>Micout</a:t>
            </a:r>
            <a:r>
              <a:rPr lang="en-US" dirty="0" smtClean="0"/>
              <a:t>, </a:t>
            </a:r>
            <a:r>
              <a:rPr lang="en-US" dirty="0" err="1" smtClean="0"/>
              <a:t>Frédéric</a:t>
            </a:r>
            <a:r>
              <a:rPr lang="en-US" dirty="0" smtClean="0"/>
              <a:t> </a:t>
            </a:r>
            <a:r>
              <a:rPr lang="en-US" dirty="0" err="1" smtClean="0"/>
              <a:t>Schaer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à coins arrondis 22"/>
          <p:cNvSpPr/>
          <p:nvPr/>
        </p:nvSpPr>
        <p:spPr>
          <a:xfrm>
            <a:off x="3563888" y="2906592"/>
            <a:ext cx="4680520" cy="23042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Groupe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sécurité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Situation du </a:t>
            </a:r>
            <a:r>
              <a:rPr lang="en-US" dirty="0" err="1" smtClean="0"/>
              <a:t>groupe</a:t>
            </a:r>
            <a:r>
              <a:rPr lang="en-US" dirty="0" smtClean="0"/>
              <a:t> “</a:t>
            </a:r>
            <a:r>
              <a:rPr lang="en-US" dirty="0" err="1" smtClean="0"/>
              <a:t>sécurité</a:t>
            </a:r>
            <a:r>
              <a:rPr lang="en-US" dirty="0" smtClean="0"/>
              <a:t>” début </a:t>
            </a:r>
            <a:r>
              <a:rPr lang="en-US" dirty="0" err="1" smtClean="0"/>
              <a:t>Décembre</a:t>
            </a:r>
            <a:endParaRPr lang="en-US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123728" y="2834584"/>
            <a:ext cx="108012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EGI CSIRT</a:t>
            </a:r>
            <a:endParaRPr lang="en-US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5292080" y="2114504"/>
            <a:ext cx="108012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FSSI</a:t>
            </a:r>
            <a:endParaRPr lang="en-US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4427984" y="1826472"/>
            <a:ext cx="115212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CERT RENATER</a:t>
            </a:r>
            <a:endParaRPr lang="en-US" dirty="0"/>
          </a:p>
        </p:txBody>
      </p:sp>
      <p:grpSp>
        <p:nvGrpSpPr>
          <p:cNvPr id="21" name="Groupe 20"/>
          <p:cNvGrpSpPr/>
          <p:nvPr/>
        </p:nvGrpSpPr>
        <p:grpSpPr>
          <a:xfrm>
            <a:off x="3517539" y="3905412"/>
            <a:ext cx="694421" cy="729372"/>
            <a:chOff x="2293403" y="3861048"/>
            <a:chExt cx="694421" cy="729372"/>
          </a:xfrm>
        </p:grpSpPr>
        <p:sp>
          <p:nvSpPr>
            <p:cNvPr id="7" name="Sourire 6"/>
            <p:cNvSpPr/>
            <p:nvPr/>
          </p:nvSpPr>
          <p:spPr>
            <a:xfrm>
              <a:off x="2483768" y="3861048"/>
              <a:ext cx="360040" cy="360040"/>
            </a:xfrm>
            <a:prstGeom prst="smileyFac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2293403" y="4221088"/>
              <a:ext cx="6944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Gilles</a:t>
              </a:r>
              <a:endParaRPr lang="en-US" dirty="0"/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4211960" y="3122616"/>
            <a:ext cx="900696" cy="729372"/>
            <a:chOff x="4139952" y="3284984"/>
            <a:chExt cx="900696" cy="729372"/>
          </a:xfrm>
        </p:grpSpPr>
        <p:sp>
          <p:nvSpPr>
            <p:cNvPr id="9" name="Sourire 8"/>
            <p:cNvSpPr/>
            <p:nvPr/>
          </p:nvSpPr>
          <p:spPr>
            <a:xfrm>
              <a:off x="4427984" y="3284984"/>
              <a:ext cx="360040" cy="360040"/>
            </a:xfrm>
            <a:prstGeom prst="smileyFac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4139952" y="3645024"/>
              <a:ext cx="9006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Vincent</a:t>
              </a:r>
              <a:endParaRPr lang="en-US" dirty="0"/>
            </a:p>
          </p:txBody>
        </p:sp>
      </p:grpSp>
      <p:sp>
        <p:nvSpPr>
          <p:cNvPr id="24" name="Rectangle à coins arrondis 23"/>
          <p:cNvSpPr/>
          <p:nvPr/>
        </p:nvSpPr>
        <p:spPr>
          <a:xfrm>
            <a:off x="5436096" y="3482656"/>
            <a:ext cx="2655912" cy="121575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Experts</a:t>
            </a:r>
          </a:p>
          <a:p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7" name="Groupe 16"/>
          <p:cNvGrpSpPr/>
          <p:nvPr/>
        </p:nvGrpSpPr>
        <p:grpSpPr>
          <a:xfrm>
            <a:off x="5436096" y="3914704"/>
            <a:ext cx="852669" cy="729372"/>
            <a:chOff x="3935355" y="4293096"/>
            <a:chExt cx="852669" cy="729372"/>
          </a:xfrm>
        </p:grpSpPr>
        <p:sp>
          <p:nvSpPr>
            <p:cNvPr id="11" name="Sourire 10"/>
            <p:cNvSpPr/>
            <p:nvPr/>
          </p:nvSpPr>
          <p:spPr>
            <a:xfrm>
              <a:off x="4211960" y="4293096"/>
              <a:ext cx="360040" cy="360040"/>
            </a:xfrm>
            <a:prstGeom prst="smileyFac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3935355" y="4653136"/>
              <a:ext cx="8526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Thierry</a:t>
              </a:r>
              <a:endParaRPr lang="en-US" dirty="0"/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6216757" y="3914704"/>
            <a:ext cx="886781" cy="729372"/>
            <a:chOff x="5015475" y="4293096"/>
            <a:chExt cx="886781" cy="729372"/>
          </a:xfrm>
        </p:grpSpPr>
        <p:sp>
          <p:nvSpPr>
            <p:cNvPr id="13" name="Sourire 12"/>
            <p:cNvSpPr/>
            <p:nvPr/>
          </p:nvSpPr>
          <p:spPr>
            <a:xfrm>
              <a:off x="5292080" y="4293096"/>
              <a:ext cx="360040" cy="360040"/>
            </a:xfrm>
            <a:prstGeom prst="smileyFac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5015475" y="4653136"/>
              <a:ext cx="8867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Pierrick</a:t>
              </a:r>
              <a:endParaRPr lang="en-US" dirty="0"/>
            </a:p>
          </p:txBody>
        </p:sp>
      </p:grpSp>
      <p:grpSp>
        <p:nvGrpSpPr>
          <p:cNvPr id="19" name="Groupe 18"/>
          <p:cNvGrpSpPr/>
          <p:nvPr/>
        </p:nvGrpSpPr>
        <p:grpSpPr>
          <a:xfrm>
            <a:off x="7080853" y="3905412"/>
            <a:ext cx="951094" cy="729372"/>
            <a:chOff x="6455635" y="4365104"/>
            <a:chExt cx="951094" cy="729372"/>
          </a:xfrm>
        </p:grpSpPr>
        <p:sp>
          <p:nvSpPr>
            <p:cNvPr id="15" name="Sourire 14"/>
            <p:cNvSpPr/>
            <p:nvPr/>
          </p:nvSpPr>
          <p:spPr>
            <a:xfrm>
              <a:off x="6732240" y="4365104"/>
              <a:ext cx="360040" cy="360040"/>
            </a:xfrm>
            <a:prstGeom prst="smileyFace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6455635" y="4725144"/>
              <a:ext cx="9510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Frédéric</a:t>
              </a:r>
              <a:endParaRPr lang="en-US" dirty="0"/>
            </a:p>
          </p:txBody>
        </p:sp>
      </p:grpSp>
      <p:sp>
        <p:nvSpPr>
          <p:cNvPr id="22" name="Nuage 21"/>
          <p:cNvSpPr/>
          <p:nvPr/>
        </p:nvSpPr>
        <p:spPr>
          <a:xfrm>
            <a:off x="251520" y="5157192"/>
            <a:ext cx="2088232" cy="100811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Sites</a:t>
            </a:r>
            <a:endParaRPr lang="en-US" dirty="0"/>
          </a:p>
        </p:txBody>
      </p:sp>
      <p:sp>
        <p:nvSpPr>
          <p:cNvPr id="25" name="Double flèche horizontale 24"/>
          <p:cNvSpPr/>
          <p:nvPr/>
        </p:nvSpPr>
        <p:spPr>
          <a:xfrm rot="2246534">
            <a:off x="3138249" y="3571333"/>
            <a:ext cx="652128" cy="24208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uble flèche horizontale 25"/>
          <p:cNvSpPr/>
          <p:nvPr/>
        </p:nvSpPr>
        <p:spPr>
          <a:xfrm>
            <a:off x="4283968" y="4130728"/>
            <a:ext cx="1152128" cy="288032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uble flèche horizontale 26"/>
          <p:cNvSpPr/>
          <p:nvPr/>
        </p:nvSpPr>
        <p:spPr>
          <a:xfrm rot="18975562">
            <a:off x="3922302" y="3446421"/>
            <a:ext cx="617714" cy="243245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uble flèche horizontale 27"/>
          <p:cNvSpPr/>
          <p:nvPr/>
        </p:nvSpPr>
        <p:spPr>
          <a:xfrm rot="1395240">
            <a:off x="4887338" y="3371271"/>
            <a:ext cx="583234" cy="258341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uble flèche horizontale 28"/>
          <p:cNvSpPr/>
          <p:nvPr/>
        </p:nvSpPr>
        <p:spPr>
          <a:xfrm rot="18478620">
            <a:off x="4632945" y="2686374"/>
            <a:ext cx="687472" cy="30740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lèche gauche 33"/>
          <p:cNvSpPr/>
          <p:nvPr/>
        </p:nvSpPr>
        <p:spPr>
          <a:xfrm rot="18200025">
            <a:off x="995065" y="4077198"/>
            <a:ext cx="1656184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Alertes</a:t>
            </a:r>
            <a:endParaRPr lang="en-US" dirty="0"/>
          </a:p>
        </p:txBody>
      </p:sp>
      <p:sp>
        <p:nvSpPr>
          <p:cNvPr id="35" name="Flèche droite 34"/>
          <p:cNvSpPr/>
          <p:nvPr/>
        </p:nvSpPr>
        <p:spPr>
          <a:xfrm rot="20733115">
            <a:off x="2351265" y="5176011"/>
            <a:ext cx="1344223" cy="3072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Feedback</a:t>
            </a:r>
            <a:endParaRPr lang="en-US" dirty="0"/>
          </a:p>
        </p:txBody>
      </p:sp>
      <p:sp>
        <p:nvSpPr>
          <p:cNvPr id="36" name="Flèche gauche 35"/>
          <p:cNvSpPr/>
          <p:nvPr/>
        </p:nvSpPr>
        <p:spPr>
          <a:xfrm rot="20798427">
            <a:off x="2146278" y="4859984"/>
            <a:ext cx="1368152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Info</a:t>
            </a:r>
            <a:endParaRPr lang="en-US" dirty="0"/>
          </a:p>
        </p:txBody>
      </p:sp>
      <p:sp>
        <p:nvSpPr>
          <p:cNvPr id="37" name="Nuage 36"/>
          <p:cNvSpPr/>
          <p:nvPr/>
        </p:nvSpPr>
        <p:spPr>
          <a:xfrm>
            <a:off x="4716016" y="5445224"/>
            <a:ext cx="2088232" cy="100811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Groupes</a:t>
            </a:r>
            <a:r>
              <a:rPr lang="en-US" dirty="0" smtClean="0"/>
              <a:t> </a:t>
            </a:r>
            <a:r>
              <a:rPr lang="en-US" dirty="0" err="1" smtClean="0"/>
              <a:t>d’expertise</a:t>
            </a:r>
            <a:endParaRPr lang="en-US" dirty="0"/>
          </a:p>
        </p:txBody>
      </p:sp>
      <p:sp>
        <p:nvSpPr>
          <p:cNvPr id="38" name="Double flèche verticale 37"/>
          <p:cNvSpPr/>
          <p:nvPr/>
        </p:nvSpPr>
        <p:spPr>
          <a:xfrm>
            <a:off x="5652120" y="5013176"/>
            <a:ext cx="288032" cy="43204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Evolution de la situation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Evolution </a:t>
            </a:r>
            <a:r>
              <a:rPr lang="en-US" dirty="0" err="1" smtClean="0"/>
              <a:t>souhaitée</a:t>
            </a:r>
            <a:r>
              <a:rPr lang="en-US" dirty="0" smtClean="0"/>
              <a:t> à court/</a:t>
            </a:r>
            <a:r>
              <a:rPr lang="en-US" dirty="0" err="1" smtClean="0"/>
              <a:t>moyen</a:t>
            </a:r>
            <a:r>
              <a:rPr lang="en-US" dirty="0" smtClean="0"/>
              <a:t> </a:t>
            </a:r>
            <a:r>
              <a:rPr lang="en-US" dirty="0" err="1" smtClean="0"/>
              <a:t>terme</a:t>
            </a:r>
            <a:endParaRPr lang="en-US" dirty="0" smtClean="0"/>
          </a:p>
          <a:p>
            <a:pPr lvl="1"/>
            <a:r>
              <a:rPr lang="en-US" dirty="0" err="1" smtClean="0"/>
              <a:t>Remplacement</a:t>
            </a:r>
            <a:r>
              <a:rPr lang="en-US" dirty="0" smtClean="0"/>
              <a:t> de </a:t>
            </a:r>
            <a:r>
              <a:rPr lang="en-US" dirty="0" err="1" smtClean="0"/>
              <a:t>Dorine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Par un </a:t>
            </a:r>
            <a:r>
              <a:rPr lang="en-US" dirty="0" err="1" smtClean="0"/>
              <a:t>nouvel</a:t>
            </a:r>
            <a:r>
              <a:rPr lang="en-US" dirty="0" smtClean="0"/>
              <a:t> </a:t>
            </a:r>
            <a:r>
              <a:rPr lang="en-US" dirty="0" err="1" smtClean="0"/>
              <a:t>arrivant</a:t>
            </a:r>
            <a:r>
              <a:rPr lang="en-US" dirty="0" smtClean="0"/>
              <a:t> (</a:t>
            </a:r>
            <a:r>
              <a:rPr lang="en-US" dirty="0" err="1" smtClean="0"/>
              <a:t>peu</a:t>
            </a:r>
            <a:r>
              <a:rPr lang="en-US" dirty="0" smtClean="0"/>
              <a:t> probable), </a:t>
            </a:r>
            <a:r>
              <a:rPr lang="en-US" dirty="0" err="1" smtClean="0"/>
              <a:t>ou</a:t>
            </a:r>
            <a:endParaRPr lang="en-US" dirty="0" smtClean="0"/>
          </a:p>
          <a:p>
            <a:pPr lvl="2"/>
            <a:r>
              <a:rPr lang="en-US" dirty="0" smtClean="0"/>
              <a:t>Par </a:t>
            </a:r>
            <a:r>
              <a:rPr lang="en-US" dirty="0" err="1" smtClean="0"/>
              <a:t>répartition</a:t>
            </a:r>
            <a:r>
              <a:rPr lang="en-US" dirty="0" smtClean="0"/>
              <a:t> des </a:t>
            </a:r>
            <a:r>
              <a:rPr lang="en-US" dirty="0" err="1" smtClean="0"/>
              <a:t>tâche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personne</a:t>
            </a:r>
            <a:r>
              <a:rPr lang="en-US" dirty="0" smtClean="0"/>
              <a:t> en </a:t>
            </a:r>
            <a:r>
              <a:rPr lang="en-US" dirty="0" err="1" smtClean="0"/>
              <a:t>poste</a:t>
            </a:r>
            <a:endParaRPr lang="en-US" dirty="0" smtClean="0"/>
          </a:p>
          <a:p>
            <a:pPr lvl="1"/>
            <a:r>
              <a:rPr lang="en-US" dirty="0" smtClean="0"/>
              <a:t>Reprise des missions </a:t>
            </a:r>
            <a:r>
              <a:rPr lang="en-US" dirty="0" err="1" smtClean="0"/>
              <a:t>actuellement</a:t>
            </a:r>
            <a:r>
              <a:rPr lang="en-US" dirty="0" smtClean="0"/>
              <a:t> </a:t>
            </a:r>
            <a:r>
              <a:rPr lang="en-US" dirty="0" err="1" smtClean="0"/>
              <a:t>abandonnées</a:t>
            </a:r>
            <a:endParaRPr lang="en-US" dirty="0" smtClean="0"/>
          </a:p>
          <a:p>
            <a:pPr lvl="2"/>
            <a:r>
              <a:rPr lang="en-US" dirty="0" smtClean="0"/>
              <a:t>Participation à EGI-IRTF</a:t>
            </a:r>
          </a:p>
          <a:p>
            <a:pPr lvl="2"/>
            <a:r>
              <a:rPr lang="en-US" dirty="0" smtClean="0"/>
              <a:t>Participation aux </a:t>
            </a:r>
            <a:r>
              <a:rPr lang="en-US" dirty="0" err="1" smtClean="0"/>
              <a:t>groupes</a:t>
            </a:r>
            <a:r>
              <a:rPr lang="en-US" dirty="0" smtClean="0"/>
              <a:t> EGI SPG et SVG</a:t>
            </a:r>
          </a:p>
          <a:p>
            <a:pPr lvl="1"/>
            <a:r>
              <a:rPr lang="en-US" dirty="0" smtClean="0"/>
              <a:t>Fin de </a:t>
            </a:r>
            <a:r>
              <a:rPr lang="en-US" dirty="0" err="1" smtClean="0"/>
              <a:t>l’intérim</a:t>
            </a:r>
            <a:r>
              <a:rPr lang="en-US" dirty="0" smtClean="0"/>
              <a:t> </a:t>
            </a:r>
            <a:r>
              <a:rPr lang="en-US" dirty="0" err="1" smtClean="0"/>
              <a:t>initialement</a:t>
            </a:r>
            <a:r>
              <a:rPr lang="en-US" dirty="0" smtClean="0"/>
              <a:t> </a:t>
            </a:r>
            <a:r>
              <a:rPr lang="en-US" dirty="0" err="1" smtClean="0"/>
              <a:t>prévu</a:t>
            </a:r>
            <a:r>
              <a:rPr lang="en-US" dirty="0" smtClean="0"/>
              <a:t> </a:t>
            </a:r>
            <a:r>
              <a:rPr lang="en-US" dirty="0" err="1" smtClean="0"/>
              <a:t>d’ici</a:t>
            </a:r>
            <a:r>
              <a:rPr lang="en-US" dirty="0" smtClean="0"/>
              <a:t> </a:t>
            </a:r>
            <a:r>
              <a:rPr lang="en-US" dirty="0" err="1" smtClean="0"/>
              <a:t>Janvier</a:t>
            </a:r>
            <a:r>
              <a:rPr lang="en-US" dirty="0" smtClean="0"/>
              <a:t> 2012</a:t>
            </a:r>
          </a:p>
          <a:p>
            <a:r>
              <a:rPr lang="en-US" dirty="0" smtClean="0"/>
              <a:t>Evolution </a:t>
            </a:r>
            <a:r>
              <a:rPr lang="en-US" dirty="0" err="1" smtClean="0"/>
              <a:t>réelle</a:t>
            </a:r>
            <a:endParaRPr lang="en-US" dirty="0" smtClean="0"/>
          </a:p>
          <a:p>
            <a:pPr lvl="1"/>
            <a:r>
              <a:rPr lang="en-US" dirty="0" smtClean="0"/>
              <a:t>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Outils</a:t>
            </a:r>
            <a:r>
              <a:rPr lang="en-US" dirty="0" smtClean="0"/>
              <a:t> et </a:t>
            </a:r>
            <a:r>
              <a:rPr lang="en-US" dirty="0" err="1" smtClean="0"/>
              <a:t>organisation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Outils</a:t>
            </a:r>
            <a:r>
              <a:rPr lang="en-US" dirty="0" smtClean="0"/>
              <a:t> de communication </a:t>
            </a:r>
            <a:r>
              <a:rPr lang="en-US" dirty="0" err="1" smtClean="0"/>
              <a:t>internes</a:t>
            </a:r>
            <a:r>
              <a:rPr lang="en-US" dirty="0" smtClean="0"/>
              <a:t> au </a:t>
            </a:r>
            <a:r>
              <a:rPr lang="en-US" dirty="0" err="1" smtClean="0"/>
              <a:t>groupe</a:t>
            </a:r>
            <a:endParaRPr lang="en-US" dirty="0" smtClean="0"/>
          </a:p>
          <a:p>
            <a:pPr lvl="1"/>
            <a:r>
              <a:rPr lang="en-US" dirty="0" smtClean="0"/>
              <a:t>Un </a:t>
            </a:r>
            <a:r>
              <a:rPr lang="en-US" dirty="0" err="1" smtClean="0"/>
              <a:t>sous</a:t>
            </a:r>
            <a:r>
              <a:rPr lang="en-US" dirty="0" smtClean="0"/>
              <a:t> </a:t>
            </a:r>
            <a:r>
              <a:rPr lang="en-US" dirty="0" err="1" smtClean="0"/>
              <a:t>projet</a:t>
            </a:r>
            <a:r>
              <a:rPr lang="en-US" dirty="0" smtClean="0"/>
              <a:t> “</a:t>
            </a:r>
            <a:r>
              <a:rPr lang="en-US" dirty="0" err="1" smtClean="0"/>
              <a:t>sécurité</a:t>
            </a:r>
            <a:r>
              <a:rPr lang="en-US" dirty="0" smtClean="0"/>
              <a:t>” </a:t>
            </a:r>
            <a:r>
              <a:rPr lang="en-US" dirty="0" err="1" smtClean="0"/>
              <a:t>dans</a:t>
            </a:r>
            <a:r>
              <a:rPr lang="en-US" dirty="0" smtClean="0"/>
              <a:t> la forge France Grilles</a:t>
            </a:r>
          </a:p>
          <a:p>
            <a:pPr lvl="1"/>
            <a:r>
              <a:rPr lang="en-US" dirty="0" err="1" smtClean="0"/>
              <a:t>Réunions</a:t>
            </a:r>
            <a:r>
              <a:rPr lang="en-US" dirty="0" smtClean="0"/>
              <a:t> (quasi) </a:t>
            </a:r>
            <a:r>
              <a:rPr lang="en-US" dirty="0" err="1" smtClean="0"/>
              <a:t>hebdomaires</a:t>
            </a:r>
            <a:endParaRPr lang="en-US" dirty="0" smtClean="0"/>
          </a:p>
          <a:p>
            <a:pPr lvl="2"/>
            <a:r>
              <a:rPr lang="en-US" dirty="0" smtClean="0"/>
              <a:t>1h max</a:t>
            </a:r>
          </a:p>
          <a:p>
            <a:pPr lvl="2"/>
            <a:r>
              <a:rPr lang="en-US" dirty="0" smtClean="0"/>
              <a:t>Points </a:t>
            </a:r>
            <a:r>
              <a:rPr lang="en-US" dirty="0" err="1" smtClean="0"/>
              <a:t>importants</a:t>
            </a:r>
            <a:r>
              <a:rPr lang="en-US" dirty="0" smtClean="0"/>
              <a:t>/</a:t>
            </a:r>
            <a:r>
              <a:rPr lang="en-US" dirty="0" err="1" smtClean="0"/>
              <a:t>urgents</a:t>
            </a:r>
            <a:endParaRPr lang="en-US" dirty="0" smtClean="0"/>
          </a:p>
          <a:p>
            <a:r>
              <a:rPr lang="en-US" dirty="0" err="1" smtClean="0"/>
              <a:t>Outils</a:t>
            </a:r>
            <a:r>
              <a:rPr lang="en-US" dirty="0" smtClean="0"/>
              <a:t> de communication </a:t>
            </a:r>
            <a:r>
              <a:rPr lang="en-US" dirty="0" err="1" smtClean="0"/>
              <a:t>vers</a:t>
            </a:r>
            <a:r>
              <a:rPr lang="en-US" dirty="0" smtClean="0"/>
              <a:t> </a:t>
            </a:r>
            <a:r>
              <a:rPr lang="en-US" dirty="0" err="1" smtClean="0"/>
              <a:t>l’extérieur</a:t>
            </a:r>
            <a:endParaRPr lang="en-US" dirty="0" smtClean="0"/>
          </a:p>
          <a:p>
            <a:pPr lvl="1"/>
            <a:r>
              <a:rPr lang="en-US" dirty="0" smtClean="0"/>
              <a:t>Page du </a:t>
            </a:r>
            <a:r>
              <a:rPr lang="en-US" dirty="0" err="1" smtClean="0"/>
              <a:t>groupe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le wiki </a:t>
            </a:r>
            <a:r>
              <a:rPr lang="en-US" dirty="0" err="1" smtClean="0"/>
              <a:t>opérations</a:t>
            </a:r>
            <a:endParaRPr lang="en-US" dirty="0" smtClean="0"/>
          </a:p>
          <a:p>
            <a:pPr lvl="1"/>
            <a:r>
              <a:rPr lang="en-US" dirty="0" smtClean="0"/>
              <a:t>Mailing lists </a:t>
            </a:r>
            <a:r>
              <a:rPr lang="en-US" dirty="0" err="1" smtClean="0"/>
              <a:t>habituelles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Travail </a:t>
            </a:r>
            <a:r>
              <a:rPr lang="en-US" dirty="0" err="1" smtClean="0"/>
              <a:t>récurrent</a:t>
            </a:r>
            <a:r>
              <a:rPr lang="en-US" dirty="0" smtClean="0"/>
              <a:t> : missions </a:t>
            </a:r>
            <a:r>
              <a:rPr lang="en-US" dirty="0" err="1" smtClean="0"/>
              <a:t>permanentes</a:t>
            </a:r>
            <a:r>
              <a:rPr lang="en-US" dirty="0" smtClean="0"/>
              <a:t> du </a:t>
            </a:r>
            <a:r>
              <a:rPr lang="en-US" dirty="0" err="1" smtClean="0"/>
              <a:t>groupe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Tout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le wiki </a:t>
            </a:r>
            <a:r>
              <a:rPr lang="en-US" dirty="0" err="1" smtClean="0"/>
              <a:t>opérations</a:t>
            </a:r>
            <a:r>
              <a:rPr lang="en-US" dirty="0" smtClean="0"/>
              <a:t> :</a:t>
            </a:r>
          </a:p>
          <a:p>
            <a:pPr lvl="1"/>
            <a:r>
              <a:rPr lang="en-US" sz="1400" dirty="0" smtClean="0">
                <a:hlinkClick r:id="rId2"/>
              </a:rPr>
              <a:t>https://forge.in2p3.fr/projects/francegrilles-ops/wiki/Infrastructure_et_Expertise_S%C3%A9curit%C3%A9</a:t>
            </a:r>
            <a:endParaRPr lang="en-US" sz="1400" dirty="0" smtClean="0"/>
          </a:p>
          <a:p>
            <a:pPr lvl="2"/>
            <a:endParaRPr lang="fr-FR" dirty="0" smtClean="0"/>
          </a:p>
          <a:p>
            <a:r>
              <a:rPr lang="fr-FR" dirty="0" smtClean="0"/>
              <a:t>Effort sur les missions permanentes:</a:t>
            </a:r>
          </a:p>
          <a:p>
            <a:pPr lvl="1"/>
            <a:r>
              <a:rPr lang="fr-FR" dirty="0" smtClean="0"/>
              <a:t>Effort nécessaire:</a:t>
            </a:r>
          </a:p>
          <a:p>
            <a:pPr lvl="2"/>
            <a:r>
              <a:rPr lang="fr-FR" dirty="0" smtClean="0"/>
              <a:t>Fonctionnement minimum : </a:t>
            </a:r>
            <a:r>
              <a:rPr lang="fr-FR" dirty="0" smtClean="0">
                <a:solidFill>
                  <a:srgbClr val="FF0000"/>
                </a:solidFill>
              </a:rPr>
              <a:t>~17h/semaine</a:t>
            </a:r>
          </a:p>
          <a:p>
            <a:pPr lvl="2"/>
            <a:r>
              <a:rPr lang="fr-FR" dirty="0" smtClean="0"/>
              <a:t>Fonctionnement dégradé : </a:t>
            </a:r>
            <a:r>
              <a:rPr lang="fr-FR" dirty="0" smtClean="0">
                <a:solidFill>
                  <a:srgbClr val="FF0000"/>
                </a:solidFill>
              </a:rPr>
              <a:t>~25h/semaine</a:t>
            </a:r>
          </a:p>
          <a:p>
            <a:pPr lvl="2"/>
            <a:r>
              <a:rPr lang="fr-FR" dirty="0" smtClean="0"/>
              <a:t>Fonctionnement optimal : </a:t>
            </a:r>
            <a:r>
              <a:rPr lang="fr-FR" dirty="0" smtClean="0">
                <a:solidFill>
                  <a:srgbClr val="FF0000"/>
                </a:solidFill>
              </a:rPr>
              <a:t>~31h/semaine</a:t>
            </a:r>
          </a:p>
          <a:p>
            <a:pPr lvl="1"/>
            <a:r>
              <a:rPr lang="fr-FR" dirty="0" smtClean="0"/>
              <a:t>Effort actuel : </a:t>
            </a:r>
            <a:r>
              <a:rPr lang="fr-FR" dirty="0" smtClean="0">
                <a:solidFill>
                  <a:srgbClr val="FF0000"/>
                </a:solidFill>
              </a:rPr>
              <a:t>~</a:t>
            </a:r>
            <a:r>
              <a:rPr lang="fr-FR" dirty="0" smtClean="0">
                <a:solidFill>
                  <a:srgbClr val="FF0000"/>
                </a:solidFill>
              </a:rPr>
              <a:t>16h/semaine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 dossiers en </a:t>
            </a:r>
            <a:r>
              <a:rPr lang="en-US" dirty="0" err="1" smtClean="0"/>
              <a:t>cours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dirty="0" smtClean="0"/>
              <a:t>Dossiers </a:t>
            </a:r>
            <a:r>
              <a:rPr lang="fr-FR" dirty="0" smtClean="0"/>
              <a:t>actifs ou bouclés depuis Octobre</a:t>
            </a:r>
            <a:endParaRPr lang="fr-FR" dirty="0" smtClean="0"/>
          </a:p>
          <a:p>
            <a:pPr lvl="1"/>
            <a:r>
              <a:rPr lang="fr-FR" dirty="0" smtClean="0"/>
              <a:t>Certificats étudiants pour les formations</a:t>
            </a:r>
          </a:p>
          <a:p>
            <a:pPr lvl="1"/>
            <a:r>
              <a:rPr lang="fr-FR" dirty="0" smtClean="0"/>
              <a:t>Finalisation des missions du groupe sécurité</a:t>
            </a:r>
          </a:p>
          <a:p>
            <a:pPr lvl="1"/>
            <a:r>
              <a:rPr lang="fr-FR" dirty="0" smtClean="0"/>
              <a:t>Etablissement d’une base de communication/documentation interne au </a:t>
            </a:r>
            <a:r>
              <a:rPr lang="fr-FR" dirty="0" smtClean="0"/>
              <a:t>groupe</a:t>
            </a:r>
          </a:p>
          <a:p>
            <a:pPr lvl="1"/>
            <a:r>
              <a:rPr lang="fr-FR" dirty="0" smtClean="0"/>
              <a:t>Mise en place de certificats robots</a:t>
            </a:r>
          </a:p>
          <a:p>
            <a:endParaRPr lang="en-US" dirty="0" smtClean="0"/>
          </a:p>
          <a:p>
            <a:r>
              <a:rPr lang="en-US" dirty="0" smtClean="0"/>
              <a:t>Dossiers en “stand by”</a:t>
            </a:r>
          </a:p>
          <a:p>
            <a:pPr lvl="1"/>
            <a:r>
              <a:rPr lang="fr-FR" dirty="0" smtClean="0"/>
              <a:t>Collaboration avec l'IDRIS – liens sécurité entre Grille et HPC</a:t>
            </a:r>
          </a:p>
          <a:p>
            <a:pPr lvl="1"/>
            <a:r>
              <a:rPr lang="fr-FR" dirty="0" err="1" smtClean="0"/>
              <a:t>Re</a:t>
            </a:r>
            <a:r>
              <a:rPr lang="fr-FR" dirty="0" smtClean="0"/>
              <a:t>-formalisation et clarification de la chaine de sécurité nationale</a:t>
            </a:r>
          </a:p>
          <a:p>
            <a:pPr lvl="1"/>
            <a:r>
              <a:rPr lang="fr-FR" dirty="0" smtClean="0"/>
              <a:t>Formalisation de la communication entre la sécurité et les groupes d'expertise</a:t>
            </a:r>
          </a:p>
          <a:p>
            <a:pPr lvl="1"/>
            <a:r>
              <a:rPr lang="fr-FR" dirty="0" err="1" smtClean="0"/>
              <a:t>Debriefing</a:t>
            </a:r>
            <a:r>
              <a:rPr lang="fr-FR" dirty="0" smtClean="0"/>
              <a:t> Security Challenge EGI</a:t>
            </a:r>
          </a:p>
          <a:p>
            <a:pPr lvl="1"/>
            <a:r>
              <a:rPr lang="fr-FR" dirty="0" smtClean="0"/>
              <a:t>Sécurité </a:t>
            </a:r>
            <a:r>
              <a:rPr lang="fr-FR" dirty="0" err="1" smtClean="0"/>
              <a:t>cloud</a:t>
            </a:r>
            <a:endParaRPr lang="fr-FR" dirty="0" smtClean="0"/>
          </a:p>
          <a:p>
            <a:pPr lvl="1"/>
            <a:r>
              <a:rPr lang="fr-FR" dirty="0" smtClean="0"/>
              <a:t>Mise en place des services Argus et </a:t>
            </a:r>
            <a:r>
              <a:rPr lang="fr-FR" dirty="0" err="1" smtClean="0"/>
              <a:t>Pakiti</a:t>
            </a:r>
            <a:endParaRPr lang="fr-FR" dirty="0" smtClean="0"/>
          </a:p>
          <a:p>
            <a:pPr lvl="1"/>
            <a:r>
              <a:rPr lang="fr-FR" dirty="0" smtClean="0"/>
              <a:t>Suivi du questionnaire sécurité 2010 auprès des sites</a:t>
            </a:r>
          </a:p>
          <a:p>
            <a:pPr lvl="1"/>
            <a:r>
              <a:rPr lang="fr-FR" dirty="0" smtClean="0"/>
              <a:t>Mise en place de métriques sécurité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 conclusion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Intérim</a:t>
            </a:r>
            <a:r>
              <a:rPr lang="en-US" dirty="0" smtClean="0"/>
              <a:t> (</a:t>
            </a:r>
            <a:r>
              <a:rPr lang="en-US" dirty="0" err="1" smtClean="0"/>
              <a:t>relativement</a:t>
            </a:r>
            <a:r>
              <a:rPr lang="en-US" dirty="0" smtClean="0"/>
              <a:t>) </a:t>
            </a:r>
            <a:r>
              <a:rPr lang="en-US" dirty="0" err="1" smtClean="0"/>
              <a:t>réussi</a:t>
            </a:r>
            <a:endParaRPr lang="en-US" dirty="0" smtClean="0"/>
          </a:p>
          <a:p>
            <a:pPr lvl="1"/>
            <a:r>
              <a:rPr lang="en-US" dirty="0" err="1" smtClean="0"/>
              <a:t>Chaines</a:t>
            </a:r>
            <a:r>
              <a:rPr lang="en-US" dirty="0" smtClean="0"/>
              <a:t> de communication </a:t>
            </a:r>
            <a:r>
              <a:rPr lang="en-US" dirty="0" err="1" smtClean="0"/>
              <a:t>fonctionnelles</a:t>
            </a:r>
            <a:endParaRPr lang="en-US" dirty="0" smtClean="0"/>
          </a:p>
          <a:p>
            <a:pPr lvl="1"/>
            <a:r>
              <a:rPr lang="en-US" dirty="0" smtClean="0"/>
              <a:t>Missions critiques </a:t>
            </a:r>
            <a:r>
              <a:rPr lang="en-US" dirty="0" err="1" smtClean="0"/>
              <a:t>assurées</a:t>
            </a:r>
            <a:endParaRPr lang="en-US" dirty="0" smtClean="0"/>
          </a:p>
          <a:p>
            <a:pPr lvl="1"/>
            <a:r>
              <a:rPr lang="en-US" dirty="0" smtClean="0"/>
              <a:t>Bonne communication et </a:t>
            </a:r>
            <a:r>
              <a:rPr lang="en-US" dirty="0" err="1" smtClean="0"/>
              <a:t>solidarité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le </a:t>
            </a:r>
            <a:r>
              <a:rPr lang="en-US" dirty="0" err="1" smtClean="0"/>
              <a:t>groupe</a:t>
            </a:r>
            <a:endParaRPr lang="en-US" dirty="0" smtClean="0"/>
          </a:p>
          <a:p>
            <a:r>
              <a:rPr lang="en-US" dirty="0" err="1" smtClean="0"/>
              <a:t>Mais</a:t>
            </a:r>
            <a:endParaRPr lang="en-US" dirty="0" smtClean="0"/>
          </a:p>
          <a:p>
            <a:pPr lvl="1"/>
            <a:r>
              <a:rPr lang="en-US" dirty="0" smtClean="0"/>
              <a:t>Surcharge de travail </a:t>
            </a:r>
            <a:r>
              <a:rPr lang="en-US" dirty="0" err="1" smtClean="0"/>
              <a:t>évidente</a:t>
            </a:r>
            <a:endParaRPr lang="en-US" dirty="0" smtClean="0"/>
          </a:p>
          <a:p>
            <a:pPr lvl="1"/>
            <a:r>
              <a:rPr lang="en-US" dirty="0" smtClean="0"/>
              <a:t>Ne </a:t>
            </a:r>
            <a:r>
              <a:rPr lang="en-US" dirty="0" err="1" smtClean="0"/>
              <a:t>dépasse</a:t>
            </a:r>
            <a:r>
              <a:rPr lang="en-US" dirty="0" smtClean="0"/>
              <a:t> pas le </a:t>
            </a:r>
            <a:r>
              <a:rPr lang="en-US" dirty="0" err="1" smtClean="0"/>
              <a:t>stade</a:t>
            </a:r>
            <a:r>
              <a:rPr lang="en-US" dirty="0" smtClean="0"/>
              <a:t> du </a:t>
            </a:r>
            <a:r>
              <a:rPr lang="en-US" dirty="0" smtClean="0"/>
              <a:t>“strict minimum”</a:t>
            </a:r>
          </a:p>
          <a:p>
            <a:pPr lvl="1"/>
            <a:r>
              <a:rPr lang="en-US" dirty="0" smtClean="0"/>
              <a:t>Ne </a:t>
            </a:r>
            <a:r>
              <a:rPr lang="en-US" dirty="0" err="1" smtClean="0"/>
              <a:t>peut</a:t>
            </a:r>
            <a:r>
              <a:rPr lang="en-US" dirty="0" smtClean="0"/>
              <a:t> pas </a:t>
            </a:r>
            <a:r>
              <a:rPr lang="en-US" dirty="0" err="1" smtClean="0"/>
              <a:t>durer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rancegrill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399</Words>
  <Application>Microsoft Office PowerPoint</Application>
  <PresentationFormat>Affichage à l'écran (4:3)</PresentationFormat>
  <Paragraphs>95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francegrilles</vt:lpstr>
      <vt:lpstr>Actualités du groupe d’expertise « sécurité » Gilles Mathieu – 13/12/2011 – CTE9</vt:lpstr>
      <vt:lpstr>Retour sur les trois derniers mois</vt:lpstr>
      <vt:lpstr>Situation du groupe “sécurité” début Décembre</vt:lpstr>
      <vt:lpstr>Situation du groupe “sécurité” début Décembre</vt:lpstr>
      <vt:lpstr>Evolution de la situation</vt:lpstr>
      <vt:lpstr>Outils et organisation</vt:lpstr>
      <vt:lpstr>Travail récurrent : missions permanentes du groupe</vt:lpstr>
      <vt:lpstr>Les dossiers en cours</vt:lpstr>
      <vt:lpstr>En conclusion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Philippe Correia</dc:creator>
  <cp:lastModifiedBy>Gilles MATHIEU</cp:lastModifiedBy>
  <cp:revision>17</cp:revision>
  <dcterms:created xsi:type="dcterms:W3CDTF">2011-09-29T14:02:32Z</dcterms:created>
  <dcterms:modified xsi:type="dcterms:W3CDTF">2011-12-06T09:44:56Z</dcterms:modified>
</cp:coreProperties>
</file>