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6" r:id="rId3"/>
    <p:sldId id="262" r:id="rId4"/>
    <p:sldId id="294" r:id="rId5"/>
    <p:sldId id="297" r:id="rId6"/>
    <p:sldId id="301" r:id="rId7"/>
    <p:sldId id="302" r:id="rId8"/>
    <p:sldId id="304" r:id="rId9"/>
    <p:sldId id="298" r:id="rId10"/>
    <p:sldId id="285" r:id="rId11"/>
    <p:sldId id="274" r:id="rId12"/>
    <p:sldId id="299" r:id="rId13"/>
    <p:sldId id="30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  <a:srgbClr val="FFFFCC"/>
    <a:srgbClr val="3333FF"/>
    <a:srgbClr val="000000"/>
    <a:srgbClr val="CC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45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4833-0CC4-47E0-BC98-AD8744B3B726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5B23-7001-475A-BEB2-B10A73A22D5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rncourier.com/cws/article/cern/486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-e.cea.fr/owa/redir.aspx?C=9a8b6af157ed4182927fa987dd53e3d4&amp;URL=http://indico.cern.ch/conferenceDisplay.py?confId=1849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d51-public.web.cern.ch/RD51-Publi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dapdc5\mtitov\My%20Documents\MAXIM_TALKS\movie8.avi" TargetMode="External"/><Relationship Id="rId4" Type="http://schemas.openxmlformats.org/officeDocument/2006/relationships/hyperlink" Target="http://garfieldpp.web.cern.ch/garfieldpp/examples/gemg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" y="44450"/>
            <a:ext cx="2012950" cy="1612900"/>
            <a:chOff x="46" y="3246"/>
            <a:chExt cx="1268" cy="1016"/>
          </a:xfrm>
        </p:grpSpPr>
        <p:pic>
          <p:nvPicPr>
            <p:cNvPr id="3" name="Picture 5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" y="3246"/>
              <a:ext cx="1268" cy="1016"/>
            </a:xfrm>
            <a:prstGeom prst="rect">
              <a:avLst/>
            </a:prstGeom>
            <a:noFill/>
          </p:spPr>
        </p:pic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548" y="3637"/>
              <a:ext cx="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6" y="3629"/>
              <a:ext cx="4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50 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</a:t>
              </a: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339" y="3902"/>
              <a:ext cx="6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58" y="3949"/>
              <a:ext cx="4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140 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</a:t>
              </a:r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23728" y="1341114"/>
            <a:ext cx="6948264" cy="194387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2267744" y="1484784"/>
            <a:ext cx="666023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The RD51 Collaboration: Development of </a:t>
            </a:r>
          </a:p>
          <a:p>
            <a:pPr algn="ctr"/>
            <a:r>
              <a:rPr lang="en-US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Micro-Pattern Gas Detector Technologies </a:t>
            </a:r>
            <a:endParaRPr lang="fr-FR" sz="2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10914" y="2420888"/>
            <a:ext cx="4961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Leszek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Ropelewski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, CERN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axim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Titov,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CEA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Saclay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France</a:t>
            </a: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700213"/>
            <a:ext cx="2012950" cy="168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39750" y="1773238"/>
            <a:ext cx="12779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Micromegas:</a:t>
            </a:r>
          </a:p>
        </p:txBody>
      </p:sp>
      <p:pic>
        <p:nvPicPr>
          <p:cNvPr id="13" name="Picture 23" descr="Clipboard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084763"/>
            <a:ext cx="2016125" cy="1773237"/>
          </a:xfrm>
          <a:prstGeom prst="rect">
            <a:avLst/>
          </a:prstGeom>
          <a:noFill/>
        </p:spPr>
      </p:pic>
      <p:pic>
        <p:nvPicPr>
          <p:cNvPr id="14" name="Picture 26" descr="Capture_00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3429000"/>
            <a:ext cx="1979612" cy="1584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19113" y="5156200"/>
            <a:ext cx="1192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GEM +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CMOS ASIC</a:t>
            </a:r>
            <a:endParaRPr lang="fr-FR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95288" y="4149725"/>
            <a:ext cx="1252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Thick GEM +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(THGEM)</a:t>
            </a:r>
            <a:endParaRPr lang="fr-FR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30" descr="White marble"/>
          <p:cNvSpPr txBox="1">
            <a:spLocks noChangeArrowheads="1"/>
          </p:cNvSpPr>
          <p:nvPr/>
        </p:nvSpPr>
        <p:spPr bwMode="auto">
          <a:xfrm>
            <a:off x="2741602" y="3599145"/>
            <a:ext cx="5646822" cy="2062103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158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US" sz="20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OUTLINE:</a:t>
            </a:r>
            <a:br>
              <a:rPr lang="en-US" sz="20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US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News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RD51 Collaboration</a:t>
            </a:r>
            <a:endParaRPr lang="en-US" b="1" dirty="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MPGD Industrialization</a:t>
            </a:r>
            <a:endParaRPr lang="en-US" b="1" dirty="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RD51 Events in 2012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RD51 Future</a:t>
            </a:r>
          </a:p>
        </p:txBody>
      </p:sp>
      <p:pic>
        <p:nvPicPr>
          <p:cNvPr id="18" name="Picture 32" descr="Bann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7625"/>
            <a:ext cx="6945313" cy="8604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627784" y="589004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Industry-Academia Matching Event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 Micro-Pattern Gaseous Detectors,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April 26-27, 2012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700" y="116632"/>
            <a:ext cx="8713788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826963" y="261095"/>
            <a:ext cx="7632649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RD51 Collaboration Meetings and 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Events </a:t>
            </a:r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in 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2012: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520" y="764704"/>
            <a:ext cx="8643200" cy="590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20 – 22 February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RD51 </a:t>
            </a:r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Collaboration Meeting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(CERN) </a:t>
            </a:r>
          </a:p>
          <a:p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26 – 27 April: </a:t>
            </a:r>
            <a:r>
              <a:rPr lang="en-US" sz="2400" b="1" dirty="0" smtClean="0">
                <a:solidFill>
                  <a:srgbClr val="CC00CC"/>
                </a:solidFill>
              </a:rPr>
              <a:t>Industrial Applications </a:t>
            </a:r>
            <a:r>
              <a:rPr lang="en-US" sz="2400" b="1" dirty="0" smtClean="0">
                <a:solidFill>
                  <a:srgbClr val="663300"/>
                </a:solidFill>
              </a:rPr>
              <a:t>of Micro-Pattern Gaseous </a:t>
            </a:r>
            <a:br>
              <a:rPr lang="en-US" sz="2400" b="1" dirty="0" smtClean="0">
                <a:solidFill>
                  <a:srgbClr val="663300"/>
                </a:solidFill>
              </a:rPr>
            </a:br>
            <a:r>
              <a:rPr lang="en-US" sz="2400" b="1" dirty="0" smtClean="0">
                <a:solidFill>
                  <a:srgbClr val="663300"/>
                </a:solidFill>
              </a:rPr>
              <a:t>                    Detectors – Annecy</a:t>
            </a:r>
            <a:br>
              <a:rPr lang="en-US" sz="2400" b="1" dirty="0" smtClean="0">
                <a:solidFill>
                  <a:srgbClr val="663300"/>
                </a:solidFill>
              </a:rPr>
            </a:br>
            <a:endParaRPr lang="en-US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13 June: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RD51 Presentation to </a:t>
            </a:r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LHCC</a:t>
            </a:r>
          </a:p>
          <a:p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13 - 15 June: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RD51</a:t>
            </a: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Mini-Week</a:t>
            </a: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(CERN)</a:t>
            </a:r>
            <a:endParaRPr lang="en-US" sz="22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endParaRPr lang="en-US" sz="22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1 – 4 October: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RD51 </a:t>
            </a:r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Collaboration Meeting 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(Stony Brook) </a:t>
            </a:r>
            <a:endParaRPr lang="en-U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endParaRPr lang="en-US" sz="2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November – December: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RD51 </a:t>
            </a:r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Mini-Week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(CERN)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Submission of the document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 the </a:t>
            </a:r>
            <a:r>
              <a:rPr lang="en-US" sz="2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LHCC by the end of 2012 </a:t>
            </a:r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</a:p>
          <a:p>
            <a:r>
              <a:rPr 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initiate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prolongation of the RD51 Collaboration beyond 2013</a:t>
            </a:r>
            <a:endParaRPr lang="en-US" sz="22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sz="22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1680" y="117451"/>
            <a:ext cx="5544616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051720" y="190203"/>
            <a:ext cx="475252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RD51 Future (beyond 2013):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58" y="749017"/>
            <a:ext cx="9115765" cy="56323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initial validity of the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RD51 </a:t>
            </a:r>
            <a:r>
              <a:rPr lang="en-US" sz="24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 the period </a:t>
            </a:r>
          </a:p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the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31st of December 2013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RD51 would like to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beyond 2013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need to ask for</a:t>
            </a:r>
          </a:p>
          <a:p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extension LHCC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CERN  Research Board (RB)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;</a:t>
            </a:r>
          </a:p>
          <a:p>
            <a:endParaRPr lang="en-US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If RD51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CB makes a positive decision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ask LHCC for extension for </a:t>
            </a:r>
          </a:p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another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3-5 years term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(to avoid prolongation on the yearly basis);</a:t>
            </a:r>
          </a:p>
          <a:p>
            <a:endParaRPr lang="en-US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Preliminary discussions with LHCC  will not need to write new</a:t>
            </a:r>
          </a:p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RD51 proposal prepare 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executive summary (5-10 pages)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</a:t>
            </a:r>
          </a:p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describe 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future RD51 program</a:t>
            </a:r>
          </a:p>
          <a:p>
            <a:endParaRPr lang="en-US" sz="24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Document to be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submitted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to the </a:t>
            </a:r>
            <a:r>
              <a:rPr lang="en-US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LHCC by the end of 2012 </a:t>
            </a:r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</a:p>
          <a:p>
            <a:r>
              <a:rPr 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extension discussed/(approved) by LHCC/RB in March/June 2013; </a:t>
            </a:r>
            <a:endParaRPr lang="en-US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188640"/>
            <a:ext cx="5544616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51720" y="261392"/>
            <a:ext cx="475252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RD51 Future (beyond 2013):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908720"/>
            <a:ext cx="896448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List of Topics for continuation of RD51 Collaboration Activities beyond 2013:</a:t>
            </a:r>
            <a:endParaRPr lang="fr-F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C00CC"/>
                </a:solidFill>
              </a:rPr>
              <a:t> </a:t>
            </a:r>
            <a:r>
              <a:rPr lang="fr-FR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MPGD </a:t>
            </a:r>
            <a:r>
              <a:rPr lang="fr-FR" sz="20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  <a:r>
              <a:rPr lang="fr-FR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(GEM, </a:t>
            </a:r>
            <a:r>
              <a:rPr lang="fr-FR" sz="20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Microgemas</a:t>
            </a:r>
            <a:r>
              <a:rPr lang="fr-FR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</a:t>
            </a:r>
            <a:r>
              <a:rPr lang="fr-FR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GEM) </a:t>
            </a:r>
          </a:p>
          <a:p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Further Support of the LHC Upgrade Projects (ATLAS MAMMA, CMS GEM, ALICE TPC, …) 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Generic R&amp;D (new structures, ideas, detector physics ) and R &amp; D Developments for Future Projects: </a:t>
            </a:r>
          </a:p>
          <a:p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Software Support 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RD51 Common </a:t>
            </a:r>
            <a:r>
              <a:rPr lang="fr-FR" sz="20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fr-FR" sz="20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Maintenance of the RD51 Test-Beam Infrastructure 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Please send your inputs by June 1, 2012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nt_Post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5904656" cy="681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1340768"/>
            <a:ext cx="3075445" cy="424731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First </a:t>
            </a:r>
          </a:p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industry-academia</a:t>
            </a:r>
          </a:p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matching </a:t>
            </a:r>
            <a:endParaRPr lang="en-US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event in </a:t>
            </a:r>
            <a:endParaRPr lang="en-US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MPGD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Field: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RD51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Research </a:t>
            </a:r>
          </a:p>
          <a:p>
            <a:pPr algn="ctr"/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Groups &amp; Industrial </a:t>
            </a:r>
          </a:p>
          <a:p>
            <a:pPr algn="ctr"/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</a:p>
          <a:p>
            <a:endParaRPr lang="en-US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 you,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LAPP Annecy,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organizing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77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8440" y="2060848"/>
            <a:ext cx="4724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 Courier, March 2012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http://cerncourier.com/cws/article/cern/48624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4624"/>
            <a:ext cx="6840760" cy="51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7504" y="5229200"/>
            <a:ext cx="896448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April 13, 2002: CERN Detector Seminar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“Trends and Perspectives in Gaseous Detectors: Linking MPGD Technology for Future Physics Projects”</a:t>
            </a:r>
          </a:p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file"/>
              </a:rPr>
              <a:t>http://indico.cern.ch/conferenceDisplay.py?confId=184972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1" descr="rd51 world 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08720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856037" y="184324"/>
            <a:ext cx="531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chemeClr val="accent2"/>
                </a:solidFill>
                <a:cs typeface="Arial" charset="0"/>
              </a:rPr>
              <a:t>GEM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904037" y="184324"/>
            <a:ext cx="735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chemeClr val="accent2"/>
                </a:solidFill>
                <a:cs typeface="Arial" charset="0"/>
              </a:rPr>
              <a:t>THGEM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44996"/>
            <a:ext cx="9036496" cy="7917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WordArt 81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864096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7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2007: RD51Collaboration “Development of Micro-Pattern</a:t>
            </a:r>
          </a:p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Gas Detector Technologies”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8" y="2564904"/>
            <a:ext cx="4032448" cy="1077218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GB" altLang="ja-JP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80 </a:t>
            </a:r>
            <a:r>
              <a:rPr lang="en-GB" altLang="ja-JP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institutes </a:t>
            </a:r>
            <a:r>
              <a:rPr lang="en-GB" altLang="ja-JP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worldwide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GB" altLang="ja-JP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~ 450 people involved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GB" altLang="ja-JP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Representation (Europe, Asia</a:t>
            </a:r>
          </a:p>
          <a:p>
            <a:pPr eaLnBrk="0" hangingPunct="0"/>
            <a:r>
              <a:rPr lang="en-GB" altLang="ja-JP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North/South America, Africa)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496" y="3861048"/>
            <a:ext cx="4644008" cy="116955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“RD51 aims at facilitating </a:t>
            </a:r>
            <a:r>
              <a:rPr lang="it-IT" sz="1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14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development </a:t>
            </a:r>
            <a:r>
              <a:rPr lang="it-IT" sz="1400" b="1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it-IT" sz="14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advanced gas-avalanche </a:t>
            </a:r>
            <a:r>
              <a:rPr lang="it-IT" sz="1400" b="1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detector technologies </a:t>
            </a:r>
            <a:r>
              <a:rPr lang="it-IT" sz="1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associated electronic-readout systems, </a:t>
            </a:r>
            <a:r>
              <a:rPr lang="it-IT" sz="1400" b="1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applications in basic and applied </a:t>
            </a:r>
            <a:r>
              <a:rPr lang="it-IT" sz="14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research”</a:t>
            </a:r>
            <a:endParaRPr lang="it-IT" sz="1400" b="1" u="sng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2011MPGD_Group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57064"/>
            <a:ext cx="4283968" cy="2903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2924944"/>
            <a:ext cx="3456384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Kobe, Japan, September  2011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5171708"/>
            <a:ext cx="460851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RD51 contributes to the </a:t>
            </a:r>
            <a:r>
              <a:rPr lang="en-US" sz="16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sLHC</a:t>
            </a:r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upgrades, BUT, </a:t>
            </a:r>
            <a:r>
              <a:rPr lang="en-US" sz="16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most important is: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RD51 Serves as an access point to </a:t>
            </a: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MPGD “know-how” for the world-wide community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14329" y="6257836"/>
            <a:ext cx="2601893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Bari, Italy, October 2010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4624"/>
            <a:ext cx="9144000" cy="4320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07504" y="116632"/>
            <a:ext cx="89644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 51 Collaboration 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– Transverse Organization of MPGD Activities in 7 WG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2" descr="WGorgan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7026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38035" y="2564904"/>
            <a:ext cx="441428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3"/>
              </a:rPr>
              <a:t>http://rd51-public.web.cern.ch/RD51-Public</a:t>
            </a:r>
            <a:endParaRPr lang="fr-FR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81779"/>
            <a:ext cx="864096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Consolidation around common projects: </a:t>
            </a:r>
            <a:r>
              <a:rPr lang="en-US" sz="1600" b="1" i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large area </a:t>
            </a:r>
            <a:r>
              <a:rPr lang="en-US" sz="1600" b="1" i="1" u="sng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Micromegas</a:t>
            </a:r>
            <a:r>
              <a:rPr lang="en-US" sz="1600" b="1" i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GEM, THGEM R&amp;D; Software Tools; Common Electronics Developments (SRS), CERN/MPGD production facility, Industrialization, RD51 test beam facility</a:t>
            </a:r>
            <a:endParaRPr lang="fr-FR" sz="1600" b="1" i="1" u="sng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00113" y="44450"/>
            <a:ext cx="7704137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043608" y="144016"/>
            <a:ext cx="7272808" cy="404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RD51 WG4 - Avalanche Simulation in Single GEM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35496" y="3269302"/>
            <a:ext cx="3779912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Objectives: understanding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gain in standard GEM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ANSYS: model &amp; mesh the GEM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Magboltz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8.9.6: relevant cross sections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Garfeld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++:  simulate electron avalanches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6926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Animation of the avalanche process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(electrons are blue, ions are red, the mesh is orange)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Simulation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monitor (in real-time) ion drifting and ion losses at the upper metal</a:t>
            </a:r>
            <a:endParaRPr lang="fr-FR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movie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472970"/>
            <a:ext cx="5193375" cy="4980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5406315"/>
            <a:ext cx="2162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</a:t>
            </a:r>
            <a:r>
              <a:rPr lang="de-DE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Sven </a:t>
            </a:r>
            <a:r>
              <a:rPr lang="de-DE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Dildick</a:t>
            </a:r>
            <a:r>
              <a:rPr 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Heinrich Schindler,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 </a:t>
            </a:r>
            <a:r>
              <a:rPr lang="de-DE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Veenhof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42" y="2062589"/>
            <a:ext cx="3637662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within the framework </a:t>
            </a:r>
          </a:p>
          <a:p>
            <a:pPr algn="ctr"/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RD51 WG Software Activities:</a:t>
            </a:r>
            <a:endParaRPr lang="fr-FR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45333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http://garfieldpp.web.cern.ch/garfieldpp/examples/gemgain</a:t>
            </a: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1640" y="44450"/>
            <a:ext cx="6624736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91680" y="144016"/>
            <a:ext cx="5976664" cy="404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RD51 WG5 – Scalable Readout Systems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60121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95215"/>
            <a:ext cx="4860033" cy="30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08720"/>
            <a:ext cx="2987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505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84168" y="620688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Software for event analysis: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985319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Software for event analysis: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2564904"/>
            <a:ext cx="4138184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SRS Presentation and demonstration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Hans Muller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April 26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43608" y="45443"/>
            <a:ext cx="6624736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331640" y="135111"/>
            <a:ext cx="6048672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WG6 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– MPGD Technology &amp; Industrial Partners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1541691"/>
            <a:ext cx="4249368" cy="2031325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GEM Technology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Flex (Korea, Seoul)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Tech-ETCH (USA, Boston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Techtra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(Wroclaw, Poland)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Scienergy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(Japan, Tokyo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Keerthi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Industries (India)</a:t>
            </a: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MicroMetal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GmbN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(Germany,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Muellheim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52974" y="1591632"/>
            <a:ext cx="3267498" cy="147732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Micromegas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Technology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TRIANGLE LABS (USA, Nevada)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ELTOS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S.p.A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Italy)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SOMACIS (Italy,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Castelfidarco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CIREA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(France, CHOLET)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7704" y="692696"/>
            <a:ext cx="5256585" cy="646331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THGEM Technology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ELTOS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S.p.A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(Italy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PRINT ELECTRONICS  (Israel)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357" y="3710642"/>
            <a:ext cx="7906075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Tomorrow, presentations on:  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MPGD Industrialization/CERN Workshop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Contacts 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CIREA, </a:t>
            </a:r>
            <a:r>
              <a:rPr lang="en-US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NewFlex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ELTOS, </a:t>
            </a:r>
            <a:r>
              <a:rPr lang="en-US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Techtra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Cirea</a:t>
            </a: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Tech Etch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Status of License Agreements/Technology Transfer (CERN/CEA)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445224"/>
            <a:ext cx="734481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Prepare Draft of MPGD Industrialization Plan </a:t>
            </a:r>
          </a:p>
          <a:p>
            <a:pPr algn="ctr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(CERN </a:t>
            </a:r>
            <a:r>
              <a:rPr lang="en-US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Wksh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&amp; RD51 with LHC Exp. Inputs)</a:t>
            </a:r>
            <a:endParaRPr lang="en-US" b="1" u="sng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Discussion during the RD51 Mini-week in June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15888"/>
            <a:ext cx="792088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899592" y="188640"/>
            <a:ext cx="727280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RD51 </a:t>
            </a:r>
            <a:r>
              <a:rPr lang="en-US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Common </a:t>
            </a:r>
            <a:r>
              <a:rPr lang="en-US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Projects in 2011 and 2012</a:t>
            </a:r>
            <a:endParaRPr lang="fr-FR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92" y="868650"/>
            <a:ext cx="8656280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4 proposals approved </a:t>
            </a:r>
            <a:r>
              <a:rPr lang="en-US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call for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Funding from the RD51 CF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57831"/>
            <a:ext cx="9152570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high-pitch laser-etched mesh manufacturing and bulking  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Saclay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CERN / Bari)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Development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innovative resistive GEM alpha detectors for earthquakes prediction </a:t>
            </a:r>
            <a:endParaRPr lang="en-US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and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homeland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 </a:t>
            </a:r>
            <a:r>
              <a:rPr lang="en-GB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 / UNAM</a:t>
            </a:r>
            <a:r>
              <a:rPr lang="en-GB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/ </a:t>
            </a:r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 </a:t>
            </a:r>
            <a:r>
              <a:rPr lang="fr-FR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Padova</a:t>
            </a:r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INFN Frascati)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MPGDs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laboratory for training, development, fabrication, applications </a:t>
            </a:r>
            <a:endParaRPr lang="en-US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</a:t>
            </a:r>
            <a:r>
              <a:rPr lang="en-US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</a:t>
            </a:r>
            <a:r>
              <a:rPr lang="es-ES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Nariño, </a:t>
            </a:r>
            <a:r>
              <a:rPr lang="es-E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/ </a:t>
            </a:r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Brookhaven </a:t>
            </a:r>
            <a:r>
              <a:rPr lang="fr-FR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fr-FR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Helsinki </a:t>
            </a:r>
            <a:r>
              <a:rPr lang="en-US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/ </a:t>
            </a:r>
            <a:r>
              <a:rPr lang="de-DE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HEPTech</a:t>
            </a:r>
            <a:r>
              <a:rPr lang="de-DE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GSI </a:t>
            </a:r>
            <a:r>
              <a:rPr lang="de-DE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Helmholtzzentrum</a:t>
            </a:r>
            <a:r>
              <a:rPr lang="de-DE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mass </a:t>
            </a:r>
            <a:r>
              <a:rPr lang="en-US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microbulk</a:t>
            </a:r>
            <a:r>
              <a:rPr lang="en-US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real XY strips structure </a:t>
            </a:r>
            <a:r>
              <a:rPr lang="en-US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NCSR </a:t>
            </a:r>
            <a:r>
              <a:rPr lang="en-US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Demokritos</a:t>
            </a:r>
            <a:r>
              <a:rPr lang="en-US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Saclay</a:t>
            </a:r>
            <a:r>
              <a:rPr lang="en-U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s-E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 </a:t>
            </a:r>
          </a:p>
          <a:p>
            <a:r>
              <a:rPr lang="es-ES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 Nuclear y </a:t>
            </a:r>
            <a:r>
              <a:rPr lang="es-ES" b="1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Astropartículas</a:t>
            </a:r>
            <a:r>
              <a:rPr lang="es-ES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b="1" i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</a:t>
            </a:r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Zaragoza </a:t>
            </a:r>
            <a:r>
              <a:rPr lang="fr-FR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CERN </a:t>
            </a:r>
            <a:r>
              <a:rPr lang="fr-FR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589240"/>
            <a:ext cx="8792022" cy="101566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en-US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New Call for 2012 Common Project Proposals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deadline  June 15, 2012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Selection/decision by the time of the RD51 Collaboration Meeting  in October</a:t>
            </a:r>
            <a:endParaRPr lang="fr-FR" sz="2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929</Words>
  <Application>Microsoft Office PowerPoint</Application>
  <PresentationFormat>On-screen Show (4:3)</PresentationFormat>
  <Paragraphs>167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mtitov</dc:creator>
  <cp:lastModifiedBy>mtitov</cp:lastModifiedBy>
  <cp:revision>208</cp:revision>
  <dcterms:created xsi:type="dcterms:W3CDTF">2011-11-21T00:30:36Z</dcterms:created>
  <dcterms:modified xsi:type="dcterms:W3CDTF">2012-04-26T08:57:27Z</dcterms:modified>
</cp:coreProperties>
</file>