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2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384" r:id="rId4"/>
    <p:sldId id="383" r:id="rId5"/>
    <p:sldId id="385" r:id="rId6"/>
    <p:sldId id="389" r:id="rId7"/>
    <p:sldId id="370" r:id="rId8"/>
    <p:sldId id="387" r:id="rId9"/>
    <p:sldId id="371" r:id="rId10"/>
    <p:sldId id="377" r:id="rId11"/>
    <p:sldId id="376" r:id="rId12"/>
    <p:sldId id="388" r:id="rId13"/>
    <p:sldId id="352" r:id="rId14"/>
    <p:sldId id="354" r:id="rId15"/>
    <p:sldId id="368" r:id="rId16"/>
    <p:sldId id="369" r:id="rId17"/>
    <p:sldId id="353" r:id="rId18"/>
    <p:sldId id="351" r:id="rId19"/>
    <p:sldId id="355" r:id="rId20"/>
    <p:sldId id="381" r:id="rId21"/>
    <p:sldId id="382" r:id="rId22"/>
    <p:sldId id="363" r:id="rId23"/>
    <p:sldId id="367" r:id="rId24"/>
    <p:sldId id="386" r:id="rId25"/>
    <p:sldId id="378" r:id="rId26"/>
    <p:sldId id="337" r:id="rId27"/>
    <p:sldId id="366" r:id="rId28"/>
    <p:sldId id="330" r:id="rId29"/>
    <p:sldId id="331" r:id="rId30"/>
    <p:sldId id="325" r:id="rId31"/>
    <p:sldId id="304" r:id="rId32"/>
  </p:sldIdLst>
  <p:sldSz cx="9144000" cy="6858000" type="screen4x3"/>
  <p:notesSz cx="6731000" cy="985678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ABBD0"/>
    <a:srgbClr val="5F5F5F"/>
    <a:srgbClr val="FF0066"/>
    <a:srgbClr val="FEECA0"/>
    <a:srgbClr val="0080FF"/>
    <a:srgbClr val="FF0000"/>
    <a:srgbClr val="FFD863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100" autoAdjust="0"/>
  </p:normalViewPr>
  <p:slideViewPr>
    <p:cSldViewPr>
      <p:cViewPr>
        <p:scale>
          <a:sx n="134" d="100"/>
          <a:sy n="134" d="100"/>
        </p:scale>
        <p:origin x="-168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920" y="-112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3C85B7-D6DB-8C4C-B60C-802BEF99253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691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19FC4D-53CE-F74B-8A76-B09DB092C74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244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6FB683-704D-E04E-BE9C-2F18E55817A1}" type="slidenum">
              <a:rPr lang="fr-FR" sz="1200"/>
              <a:pPr/>
              <a:t>1</a:t>
            </a:fld>
            <a:endParaRPr lang="fr-FR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35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191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11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44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896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09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153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4E7F5-60CF-FA48-A1F9-6AAB7C5EFC21}" type="slidenum">
              <a:rPr lang="fr-FR" sz="1200"/>
              <a:pPr/>
              <a:t>17</a:t>
            </a:fld>
            <a:endParaRPr lang="fr-F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F316E-1A61-2B4D-B579-166683EBCD0D}" type="slidenum">
              <a:rPr lang="fr-FR" sz="1200"/>
              <a:pPr/>
              <a:t>18</a:t>
            </a:fld>
            <a:endParaRPr lang="fr-FR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6CFCEC-C80C-1645-8F31-BBA5FE4CE9C4}" type="slidenum">
              <a:rPr lang="fr-FR" sz="1200"/>
              <a:pPr/>
              <a:t>19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9A16EA-63F8-694B-B278-FE060CE6DDDB}" type="slidenum">
              <a:rPr lang="fr-FR" sz="1200"/>
              <a:pPr/>
              <a:t>2</a:t>
            </a:fld>
            <a:endParaRPr lang="fr-FR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149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617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163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60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899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566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021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573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54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22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idx="1"/>
          </p:nvPr>
        </p:nvSpPr>
        <p:spPr>
          <a:xfrm>
            <a:off x="896938" y="4681538"/>
            <a:ext cx="49371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3966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251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1E7561-1A74-6C4C-AA3B-82986C255351}" type="slidenum">
              <a:rPr lang="fr-FR" sz="1200"/>
              <a:pPr/>
              <a:t>31</a:t>
            </a:fld>
            <a:endParaRPr lang="fr-FR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103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18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9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6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77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9FC4D-53CE-F74B-8A76-B09DB092C74F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48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3" descr="bar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6477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4" descr="bar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37560"/>
            <a:ext cx="8351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1"/>
          <p:cNvSpPr txBox="1">
            <a:spLocks noChangeArrowheads="1"/>
          </p:cNvSpPr>
          <p:nvPr/>
        </p:nvSpPr>
        <p:spPr bwMode="auto">
          <a:xfrm>
            <a:off x="66675" y="6210300"/>
            <a:ext cx="746125" cy="214313"/>
          </a:xfrm>
          <a:prstGeom prst="rect">
            <a:avLst/>
          </a:prstGeom>
          <a:noFill/>
          <a:ln w="1270">
            <a:noFill/>
            <a:miter lim="800000"/>
            <a:headEnd/>
            <a:tailEnd/>
          </a:ln>
          <a:effectLst/>
        </p:spPr>
        <p:txBody>
          <a:bodyPr wrap="none" lIns="18000" rIns="90000" anchor="ctr">
            <a:spAutoFit/>
          </a:bodyPr>
          <a:lstStyle/>
          <a:p>
            <a:pPr eaLnBrk="1" hangingPunct="1">
              <a:defRPr/>
            </a:pPr>
            <a:r>
              <a:rPr lang="fr-FR" sz="800">
                <a:solidFill>
                  <a:srgbClr val="5F5F5F"/>
                </a:solidFill>
                <a:latin typeface="Arial" charset="0"/>
                <a:ea typeface="+mn-ea"/>
                <a:cs typeface="+mn-cs"/>
              </a:rPr>
              <a:t>CEA DSM Irfu</a:t>
            </a:r>
          </a:p>
        </p:txBody>
      </p:sp>
      <p:sp>
        <p:nvSpPr>
          <p:cNvPr id="5184" name="Rectangle 64"/>
          <p:cNvSpPr>
            <a:spLocks noGrp="1" noChangeArrowheads="1"/>
          </p:cNvSpPr>
          <p:nvPr>
            <p:ph type="ctrTitle" sz="quarter"/>
          </p:nvPr>
        </p:nvSpPr>
        <p:spPr>
          <a:xfrm>
            <a:off x="1116013" y="1196975"/>
            <a:ext cx="7488237" cy="1470025"/>
          </a:xfrm>
        </p:spPr>
        <p:txBody>
          <a:bodyPr/>
          <a:lstStyle>
            <a:lvl1pPr>
              <a:defRPr sz="4400" b="1">
                <a:solidFill>
                  <a:srgbClr val="8ABBD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185" name="Rectangle 6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buFontTx/>
              <a:buNone/>
              <a:defRPr sz="2800" b="1" i="1">
                <a:solidFill>
                  <a:srgbClr val="5F5F5F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9" name="Image 8" descr="irfulogopc_V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"/>
            <a:ext cx="683568" cy="684799"/>
          </a:xfrm>
          <a:prstGeom prst="rect">
            <a:avLst/>
          </a:prstGeom>
        </p:spPr>
      </p:pic>
      <p:sp>
        <p:nvSpPr>
          <p:cNvPr id="10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1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2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77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6888" y="53975"/>
            <a:ext cx="1946275" cy="609441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04888" y="53975"/>
            <a:ext cx="5689600" cy="6094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38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39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15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4888" y="714375"/>
            <a:ext cx="3817937" cy="5434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75225" y="714375"/>
            <a:ext cx="3817938" cy="5434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28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02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18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75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07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barr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9250"/>
            <a:ext cx="78581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6" descr="barre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37560"/>
            <a:ext cx="8351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4888" y="714375"/>
            <a:ext cx="7788275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29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004888" y="53975"/>
            <a:ext cx="777716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6178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94463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53975" y="6210300"/>
            <a:ext cx="746125" cy="214313"/>
          </a:xfrm>
          <a:prstGeom prst="rect">
            <a:avLst/>
          </a:prstGeom>
          <a:noFill/>
          <a:ln w="1270">
            <a:noFill/>
            <a:miter lim="800000"/>
            <a:headEnd/>
            <a:tailEnd/>
          </a:ln>
          <a:effectLst/>
        </p:spPr>
        <p:txBody>
          <a:bodyPr wrap="none" lIns="18000" rIns="90000" anchor="ctr">
            <a:spAutoFit/>
          </a:bodyPr>
          <a:lstStyle/>
          <a:p>
            <a:pPr eaLnBrk="1" hangingPunct="1">
              <a:defRPr/>
            </a:pPr>
            <a:r>
              <a:rPr lang="fr-FR" sz="800">
                <a:solidFill>
                  <a:srgbClr val="5F5F5F"/>
                </a:solidFill>
                <a:latin typeface="Arial" charset="0"/>
                <a:ea typeface="+mn-ea"/>
                <a:cs typeface="+mn-cs"/>
              </a:rPr>
              <a:t>CEA DSM Irfu</a:t>
            </a:r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‹#›</a:t>
            </a:fld>
            <a:endParaRPr lang="fr-FR"/>
          </a:p>
        </p:txBody>
      </p:sp>
      <p:pic>
        <p:nvPicPr>
          <p:cNvPr id="10" name="Image 9" descr="irfulogopc_V2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"/>
            <a:ext cx="683568" cy="6847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7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2.png"/><Relationship Id="rId5" Type="http://schemas.openxmlformats.org/officeDocument/2006/relationships/oleObject" Target="Macintosh%20HD:Users:ioannis:Desktop:Rap_idf.doc!OLE_LINK4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43.png"/><Relationship Id="rId8" Type="http://schemas.openxmlformats.org/officeDocument/2006/relationships/oleObject" Target="Macintosh%20HD:Users:ioannis:Desktop:Rap_idf.doc!OLE_LINK5" TargetMode="External"/><Relationship Id="rId9" Type="http://schemas.openxmlformats.org/officeDocument/2006/relationships/image" Target="../media/image4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Macintosh%20HD:Users:ioannis:Desktop:DOC:Mumeagas_monitoring_2.doc!OLE_LINK8" TargetMode="External"/><Relationship Id="rId5" Type="http://schemas.openxmlformats.org/officeDocument/2006/relationships/image" Target="../media/image50.png"/><Relationship Id="rId6" Type="http://schemas.openxmlformats.org/officeDocument/2006/relationships/oleObject" Target="Macintosh%20HD:Users:ioannis:Desktop:DOC:Mumeagas_monitoring_2.doc!OLE_LINK7" TargetMode="External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56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Document_Microsoft_Word_97_-_20041.doc"/><Relationship Id="rId5" Type="http://schemas.openxmlformats.org/officeDocument/2006/relationships/image" Target="../media/image64.emf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80.png"/><Relationship Id="rId5" Type="http://schemas.openxmlformats.org/officeDocument/2006/relationships/image" Target="../media/image8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6" Type="http://schemas.openxmlformats.org/officeDocument/2006/relationships/hyperlink" Target="http://www.ill.eu/fileadmin/users_files/multimedia/IN5/ill_in5.swf" TargetMode="External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4352" y="38100"/>
            <a:ext cx="7808168" cy="860425"/>
          </a:xfrm>
        </p:spPr>
        <p:txBody>
          <a:bodyPr/>
          <a:lstStyle/>
          <a:p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MPGDs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for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neutron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detection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applications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2843808" y="2132856"/>
            <a:ext cx="280831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cs typeface="Times New Roman" charset="0"/>
              </a:rPr>
              <a:t>A. Delbart</a:t>
            </a:r>
            <a:r>
              <a:rPr lang="fr-FR" sz="1600" u="sng" dirty="0">
                <a:cs typeface="Times New Roman" charset="0"/>
              </a:rPr>
              <a:t>, </a:t>
            </a:r>
            <a:endParaRPr lang="fr-FR" sz="1600" u="sng" dirty="0" smtClean="0">
              <a:cs typeface="Times New Roman" charset="0"/>
            </a:endParaRPr>
          </a:p>
          <a:p>
            <a:pPr algn="ctr"/>
            <a:r>
              <a:rPr lang="fr-FR" sz="1600" i="1" dirty="0" smtClean="0">
                <a:ea typeface="Times New Roman" charset="0"/>
                <a:cs typeface="Times New Roman" charset="0"/>
              </a:rPr>
              <a:t>CEA</a:t>
            </a:r>
            <a:r>
              <a:rPr lang="fr-FR" sz="1600" i="1" dirty="0">
                <a:ea typeface="Times New Roman" charset="0"/>
                <a:cs typeface="Times New Roman" charset="0"/>
              </a:rPr>
              <a:t>/DSM-IRFU,</a:t>
            </a:r>
          </a:p>
          <a:p>
            <a:pPr algn="ctr"/>
            <a:r>
              <a:rPr lang="fr-FR" sz="1600" i="1" dirty="0">
                <a:ea typeface="Times New Roman" charset="0"/>
                <a:cs typeface="Times New Roman" charset="0"/>
              </a:rPr>
              <a:t>CE-Saclay, 91191 </a:t>
            </a:r>
            <a:r>
              <a:rPr lang="fr-FR" sz="1600" i="1" dirty="0" err="1">
                <a:ea typeface="Times New Roman" charset="0"/>
                <a:cs typeface="Times New Roman" charset="0"/>
              </a:rPr>
              <a:t>Gif</a:t>
            </a:r>
            <a:r>
              <a:rPr lang="fr-FR" sz="1600" i="1" dirty="0">
                <a:ea typeface="Times New Roman" charset="0"/>
                <a:cs typeface="Times New Roman" charset="0"/>
              </a:rPr>
              <a:t>-Yvette, </a:t>
            </a:r>
            <a:r>
              <a:rPr lang="fr-FR" sz="1600" i="1" dirty="0" smtClean="0">
                <a:ea typeface="Times New Roman" charset="0"/>
                <a:cs typeface="Times New Roman" charset="0"/>
              </a:rPr>
              <a:t>France</a:t>
            </a:r>
            <a:endParaRPr lang="fr-FR" sz="1600" i="1" dirty="0">
              <a:ea typeface="Times New Roman" charset="0"/>
              <a:cs typeface="Times New Roman" charset="0"/>
            </a:endParaRPr>
          </a:p>
        </p:txBody>
      </p:sp>
      <p:pic>
        <p:nvPicPr>
          <p:cNvPr id="18" name="Image 17" descr="LAPP-Annec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4533"/>
            <a:ext cx="1326827" cy="885853"/>
          </a:xfrm>
          <a:prstGeom prst="rect">
            <a:avLst/>
          </a:prstGeom>
        </p:spPr>
      </p:pic>
      <p:pic>
        <p:nvPicPr>
          <p:cNvPr id="19" name="Image 18" descr="MPGD-Worsh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9144000" cy="1952625"/>
          </a:xfrm>
          <a:prstGeom prst="rect">
            <a:avLst/>
          </a:prstGeom>
        </p:spPr>
      </p:pic>
      <p:pic>
        <p:nvPicPr>
          <p:cNvPr id="20" name="Image 19" descr="irfulogoversion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93"/>
            <a:ext cx="2699792" cy="895549"/>
          </a:xfrm>
          <a:prstGeom prst="rect">
            <a:avLst/>
          </a:prstGeom>
        </p:spPr>
      </p:pic>
      <p:sp>
        <p:nvSpPr>
          <p:cNvPr id="21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22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</a:t>
            </a:fld>
            <a:endParaRPr lang="fr-FR"/>
          </a:p>
        </p:txBody>
      </p:sp>
      <p:pic>
        <p:nvPicPr>
          <p:cNvPr id="24" name="Picture 4" descr="newDetekto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2520280" cy="24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1167" y="1124744"/>
            <a:ext cx="2595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2D-200 </a:t>
            </a:r>
            <a:r>
              <a:rPr lang="de-DE" sz="1800" dirty="0" smtClean="0"/>
              <a:t>GEM CASCADE</a:t>
            </a:r>
            <a:endParaRPr lang="fr-FR" sz="1800" dirty="0"/>
          </a:p>
        </p:txBody>
      </p:sp>
      <p:pic>
        <p:nvPicPr>
          <p:cNvPr id="26" name="Image 25" descr="x-y ntof detecto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07" y="1628800"/>
            <a:ext cx="3038481" cy="2448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84576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800" dirty="0">
                <a:latin typeface="Arial" charset="0"/>
              </a:rPr>
              <a:t>n-TOF 2D X-Y </a:t>
            </a:r>
            <a:r>
              <a:rPr lang="fr-FR" sz="1800" dirty="0" smtClean="0">
                <a:latin typeface="Arial" charset="0"/>
              </a:rPr>
              <a:t>neutron</a:t>
            </a:r>
          </a:p>
          <a:p>
            <a:pPr algn="ctr"/>
            <a:r>
              <a:rPr lang="fr-FR" sz="1800" dirty="0" err="1" smtClean="0">
                <a:latin typeface="Arial" charset="0"/>
              </a:rPr>
              <a:t>micromegas</a:t>
            </a:r>
            <a:r>
              <a:rPr lang="fr-FR" sz="1800" dirty="0" smtClean="0">
                <a:latin typeface="Arial" charset="0"/>
              </a:rPr>
              <a:t> </a:t>
            </a:r>
            <a:r>
              <a:rPr lang="fr-FR" sz="1800" dirty="0" err="1" smtClean="0">
                <a:latin typeface="Arial" charset="0"/>
              </a:rPr>
              <a:t>beam</a:t>
            </a:r>
            <a:r>
              <a:rPr lang="fr-FR" sz="1800" dirty="0" smtClean="0">
                <a:latin typeface="Arial" charset="0"/>
              </a:rPr>
              <a:t> </a:t>
            </a:r>
            <a:r>
              <a:rPr lang="fr-FR" sz="1800" dirty="0">
                <a:latin typeface="Arial" charset="0"/>
              </a:rPr>
              <a:t>profiler</a:t>
            </a:r>
            <a:endParaRPr lang="fr-FR" sz="1800" dirty="0"/>
          </a:p>
        </p:txBody>
      </p:sp>
      <p:pic>
        <p:nvPicPr>
          <p:cNvPr id="28" name="Picture 12" descr="detni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504056" cy="4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irfulogopc_V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700808"/>
            <a:ext cx="360039" cy="360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Rectangle 94"/>
          <p:cNvSpPr>
            <a:spLocks noChangeArrowheads="1"/>
          </p:cNvSpPr>
          <p:nvPr/>
        </p:nvSpPr>
        <p:spPr bwMode="auto">
          <a:xfrm>
            <a:off x="179512" y="590208"/>
            <a:ext cx="8784976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defTabSz="793750"/>
            <a:r>
              <a:rPr lang="en-US" sz="1800" u="none" dirty="0">
                <a:solidFill>
                  <a:schemeClr val="accent2"/>
                </a:solidFill>
              </a:rPr>
              <a:t>A grid is made of Boron-coated aluminum blades forming sections of square tubes</a:t>
            </a:r>
          </a:p>
          <a:p>
            <a:pPr algn="l" defTabSz="793750"/>
            <a:endParaRPr lang="en-US" sz="1800" u="none" dirty="0">
              <a:solidFill>
                <a:schemeClr val="accent2"/>
              </a:solidFill>
            </a:endParaRPr>
          </a:p>
          <a:p>
            <a:pPr algn="l" defTabSz="793750"/>
            <a:endParaRPr lang="en-US" sz="1800" u="none" dirty="0">
              <a:solidFill>
                <a:schemeClr val="accent2"/>
              </a:solidFill>
            </a:endParaRPr>
          </a:p>
        </p:txBody>
      </p:sp>
      <p:pic>
        <p:nvPicPr>
          <p:cNvPr id="7" name="Image 6" descr="dbgb-v4-00-000-ensemble interne éclaté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1563"/>
            <a:ext cx="36337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11"/>
          <p:cNvCxnSpPr>
            <a:cxnSpLocks noChangeShapeType="1"/>
          </p:cNvCxnSpPr>
          <p:nvPr/>
        </p:nvCxnSpPr>
        <p:spPr bwMode="auto">
          <a:xfrm rot="5400000">
            <a:off x="6290146" y="1198240"/>
            <a:ext cx="5715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94"/>
          <p:cNvSpPr>
            <a:spLocks noChangeArrowheads="1"/>
          </p:cNvSpPr>
          <p:nvPr/>
        </p:nvSpPr>
        <p:spPr bwMode="auto">
          <a:xfrm>
            <a:off x="6575102" y="1000125"/>
            <a:ext cx="1143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defTabSz="793750"/>
            <a:r>
              <a:rPr lang="en-US" sz="1800" u="none" dirty="0"/>
              <a:t>neutrons</a:t>
            </a:r>
          </a:p>
          <a:p>
            <a:pPr algn="l" defTabSz="793750">
              <a:buFont typeface="Wingdings" charset="0"/>
              <a:buChar char="à"/>
            </a:pPr>
            <a:endParaRPr lang="en-US" sz="1800" u="none" dirty="0"/>
          </a:p>
          <a:p>
            <a:pPr algn="l" defTabSz="793750"/>
            <a:endParaRPr lang="en-US" sz="1800" u="none" dirty="0"/>
          </a:p>
          <a:p>
            <a:pPr algn="l" defTabSz="793750"/>
            <a:endParaRPr lang="en-US" sz="1800" u="none" dirty="0"/>
          </a:p>
        </p:txBody>
      </p:sp>
      <p:sp>
        <p:nvSpPr>
          <p:cNvPr id="10" name="Rectangle 94"/>
          <p:cNvSpPr>
            <a:spLocks noChangeArrowheads="1"/>
          </p:cNvSpPr>
          <p:nvPr/>
        </p:nvSpPr>
        <p:spPr bwMode="auto">
          <a:xfrm>
            <a:off x="-49729" y="1124744"/>
            <a:ext cx="516731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defTabSz="793750"/>
            <a:r>
              <a:rPr lang="en-US" sz="1800" b="0" u="none" dirty="0" smtClean="0"/>
              <a:t>Stacking of several grids to </a:t>
            </a:r>
            <a:r>
              <a:rPr lang="en-US" sz="1800" b="0" u="none" dirty="0"/>
              <a:t>make Boron coated tubes</a:t>
            </a:r>
          </a:p>
          <a:p>
            <a:pPr algn="l" defTabSz="793750"/>
            <a:r>
              <a:rPr lang="en-US" sz="1800" b="0" u="none" dirty="0"/>
              <a:t>The grids are electrically insulated</a:t>
            </a:r>
          </a:p>
          <a:p>
            <a:pPr algn="l" defTabSz="793750"/>
            <a:r>
              <a:rPr lang="en-US" sz="1800" b="0" u="none" dirty="0"/>
              <a:t>Anode wires are mounted in the middle of each </a:t>
            </a:r>
            <a:r>
              <a:rPr lang="en-US" sz="1800" b="0" u="none" dirty="0" smtClean="0"/>
              <a:t>tube</a:t>
            </a:r>
            <a:endParaRPr lang="en-US" sz="1800" b="0" u="none" dirty="0"/>
          </a:p>
          <a:p>
            <a:pPr algn="l" defTabSz="793750"/>
            <a:endParaRPr lang="en-US" sz="1800" b="0" u="none" dirty="0"/>
          </a:p>
        </p:txBody>
      </p:sp>
      <p:cxnSp>
        <p:nvCxnSpPr>
          <p:cNvPr id="11" name="Connecteur droit avec flèche 18"/>
          <p:cNvCxnSpPr>
            <a:cxnSpLocks noChangeShapeType="1"/>
          </p:cNvCxnSpPr>
          <p:nvPr/>
        </p:nvCxnSpPr>
        <p:spPr bwMode="auto">
          <a:xfrm>
            <a:off x="6789415" y="2000250"/>
            <a:ext cx="1357312" cy="2143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ZoneTexte 19"/>
          <p:cNvSpPr txBox="1">
            <a:spLocks noChangeArrowheads="1"/>
          </p:cNvSpPr>
          <p:nvPr/>
        </p:nvSpPr>
        <p:spPr bwMode="auto">
          <a:xfrm>
            <a:off x="7575226" y="2214563"/>
            <a:ext cx="1568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1800" u="none" dirty="0"/>
              <a:t>Y</a:t>
            </a:r>
          </a:p>
          <a:p>
            <a:pPr algn="l"/>
            <a:r>
              <a:rPr lang="fr-FR" sz="1800" u="none" dirty="0"/>
              <a:t>(</a:t>
            </a:r>
            <a:r>
              <a:rPr lang="fr-FR" sz="1800" u="none" dirty="0" err="1"/>
              <a:t>grid</a:t>
            </a:r>
            <a:r>
              <a:rPr lang="fr-FR" sz="1800" u="none" dirty="0"/>
              <a:t> </a:t>
            </a:r>
            <a:r>
              <a:rPr lang="fr-FR" sz="1800" u="none" dirty="0" err="1"/>
              <a:t>readout</a:t>
            </a:r>
            <a:r>
              <a:rPr lang="fr-FR" sz="1800" u="none" dirty="0"/>
              <a:t>)</a:t>
            </a:r>
          </a:p>
        </p:txBody>
      </p:sp>
      <p:cxnSp>
        <p:nvCxnSpPr>
          <p:cNvPr id="13" name="Connecteur droit avec flèche 22"/>
          <p:cNvCxnSpPr>
            <a:cxnSpLocks noChangeShapeType="1"/>
            <a:endCxn id="14" idx="1"/>
          </p:cNvCxnSpPr>
          <p:nvPr/>
        </p:nvCxnSpPr>
        <p:spPr bwMode="auto">
          <a:xfrm flipV="1">
            <a:off x="6717977" y="1323291"/>
            <a:ext cx="928688" cy="3912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ZoneTexte 26"/>
          <p:cNvSpPr txBox="1">
            <a:spLocks noChangeArrowheads="1"/>
          </p:cNvSpPr>
          <p:nvPr/>
        </p:nvSpPr>
        <p:spPr bwMode="auto">
          <a:xfrm>
            <a:off x="7646665" y="1000125"/>
            <a:ext cx="1595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1800" u="none"/>
              <a:t>X</a:t>
            </a:r>
          </a:p>
          <a:p>
            <a:pPr algn="l"/>
            <a:r>
              <a:rPr lang="fr-FR" sz="1800" u="none"/>
              <a:t>(wire readout)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492896"/>
            <a:ext cx="2755794" cy="36724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289" y="2924946"/>
            <a:ext cx="2147846" cy="4644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7" y="2204864"/>
            <a:ext cx="809162" cy="72008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425" y="2214136"/>
            <a:ext cx="1345724" cy="7200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3358232"/>
            <a:ext cx="2857774" cy="259104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915816" y="5775647"/>
            <a:ext cx="2966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Proto #2, </a:t>
            </a:r>
            <a:r>
              <a:rPr lang="fr-FR" dirty="0" err="1" smtClean="0">
                <a:solidFill>
                  <a:srgbClr val="FF0000"/>
                </a:solidFill>
              </a:rPr>
              <a:t>spring</a:t>
            </a:r>
            <a:r>
              <a:rPr lang="fr-FR" dirty="0" smtClean="0">
                <a:solidFill>
                  <a:srgbClr val="FF0000"/>
                </a:solidFill>
              </a:rPr>
              <a:t> 2011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9328" y="3556927"/>
            <a:ext cx="3289176" cy="2824401"/>
          </a:xfrm>
          <a:prstGeom prst="rect">
            <a:avLst/>
          </a:prstGeom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7504" y="6217567"/>
            <a:ext cx="4536504" cy="307777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b="0" u="sng" dirty="0" err="1" smtClean="0"/>
              <a:t>Ref</a:t>
            </a:r>
            <a:r>
              <a:rPr lang="fr-FR" sz="1400" b="0" u="sng" dirty="0" smtClean="0"/>
              <a:t>:</a:t>
            </a:r>
            <a:r>
              <a:rPr lang="fr-FR" sz="1400" b="0" dirty="0" smtClean="0"/>
              <a:t> </a:t>
            </a:r>
            <a:r>
              <a:rPr lang="fr-FR" sz="1400" b="0" dirty="0"/>
              <a:t>B. </a:t>
            </a:r>
            <a:r>
              <a:rPr lang="fr-FR" sz="1400" b="0" dirty="0" err="1"/>
              <a:t>Guerard</a:t>
            </a:r>
            <a:r>
              <a:rPr lang="fr-FR" sz="1400" b="0" dirty="0"/>
              <a:t> </a:t>
            </a:r>
            <a:r>
              <a:rPr lang="fr-FR" sz="1400" b="0" i="1" dirty="0"/>
              <a:t>et al. </a:t>
            </a:r>
            <a:r>
              <a:rPr lang="fr-FR" sz="1400" b="0" dirty="0"/>
              <a:t>ECNS-</a:t>
            </a:r>
            <a:r>
              <a:rPr lang="fr-FR" sz="1400" b="0" dirty="0" err="1"/>
              <a:t>conference</a:t>
            </a:r>
            <a:r>
              <a:rPr lang="fr-FR" sz="1400" b="0" dirty="0"/>
              <a:t>, July 2011, Prague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079499" y="-152400"/>
            <a:ext cx="81010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2800" b="0" dirty="0">
                <a:solidFill>
                  <a:srgbClr val="5F5F5F"/>
                </a:solidFill>
                <a:latin typeface="Arial" charset="0"/>
              </a:rPr>
              <a:t>The ILL multi-</a:t>
            </a:r>
            <a:r>
              <a:rPr lang="fr-FR" sz="2800" b="0" dirty="0" err="1">
                <a:solidFill>
                  <a:srgbClr val="5F5F5F"/>
                </a:solidFill>
                <a:latin typeface="Arial" charset="0"/>
              </a:rPr>
              <a:t>grid</a:t>
            </a:r>
            <a:r>
              <a:rPr lang="fr-FR" sz="2800" b="0" dirty="0">
                <a:solidFill>
                  <a:srgbClr val="5F5F5F"/>
                </a:solidFill>
                <a:latin typeface="Arial" charset="0"/>
              </a:rPr>
              <a:t> area </a:t>
            </a:r>
            <a:r>
              <a:rPr lang="fr-FR" sz="2800" b="0" dirty="0" smtClean="0">
                <a:solidFill>
                  <a:srgbClr val="5F5F5F"/>
                </a:solidFill>
                <a:latin typeface="Arial" charset="0"/>
              </a:rPr>
              <a:t>detector </a:t>
            </a:r>
            <a:r>
              <a:rPr lang="hu-HU" sz="1400" b="0" dirty="0" smtClean="0"/>
              <a:t>(ILL</a:t>
            </a:r>
            <a:r>
              <a:rPr lang="hu-HU" sz="1400" b="0" dirty="0"/>
              <a:t>-Patent appl. #: </a:t>
            </a:r>
            <a:r>
              <a:rPr lang="hu-HU" sz="1400" b="0" dirty="0" smtClean="0"/>
              <a:t>20110215251)</a:t>
            </a:r>
            <a:endParaRPr lang="fr-FR" sz="1400" b="0" dirty="0">
              <a:solidFill>
                <a:srgbClr val="5F5F5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3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-171400"/>
            <a:ext cx="81010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b="0" dirty="0" smtClean="0">
                <a:solidFill>
                  <a:srgbClr val="5F5F5F"/>
                </a:solidFill>
                <a:latin typeface="Arial" charset="0"/>
              </a:rPr>
              <a:t>The CACADE </a:t>
            </a:r>
            <a:r>
              <a:rPr lang="fr-FR" b="0" dirty="0" smtClean="0">
                <a:solidFill>
                  <a:srgbClr val="5F5F5F"/>
                </a:solidFill>
                <a:latin typeface="Arial" charset="0"/>
              </a:rPr>
              <a:t>GEM detector</a:t>
            </a:r>
            <a:endParaRPr lang="fr-FR" b="0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0" y="4555111"/>
            <a:ext cx="4248472" cy="10341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152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620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81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GB" sz="1800" b="0" dirty="0" smtClean="0">
                <a:solidFill>
                  <a:srgbClr val="3E48A6"/>
                </a:solidFill>
              </a:rPr>
              <a:t>Each GEM has two </a:t>
            </a:r>
            <a:r>
              <a:rPr lang="en-GB" sz="1800" b="0" baseline="30000" dirty="0" smtClean="0">
                <a:solidFill>
                  <a:srgbClr val="3E48A6"/>
                </a:solidFill>
              </a:rPr>
              <a:t>10</a:t>
            </a:r>
            <a:r>
              <a:rPr lang="en-GB" sz="1800" b="0" dirty="0" smtClean="0">
                <a:solidFill>
                  <a:srgbClr val="3E48A6"/>
                </a:solidFill>
              </a:rPr>
              <a:t>B layers</a:t>
            </a:r>
          </a:p>
          <a:p>
            <a:r>
              <a:rPr lang="en-GB" sz="1800" b="0" dirty="0" smtClean="0">
                <a:solidFill>
                  <a:srgbClr val="3E48A6"/>
                </a:solidFill>
              </a:rPr>
              <a:t>Last GEM operated as amplifier</a:t>
            </a:r>
          </a:p>
          <a:p>
            <a:r>
              <a:rPr lang="en-GB" sz="1800" b="0" dirty="0" smtClean="0">
                <a:solidFill>
                  <a:srgbClr val="FF0000"/>
                </a:solidFill>
              </a:rPr>
              <a:t>10 GEM foils for </a:t>
            </a:r>
            <a:r>
              <a:rPr lang="en-GB" sz="1800" b="0" dirty="0" smtClean="0">
                <a:solidFill>
                  <a:srgbClr val="FF0000"/>
                </a:solidFill>
              </a:rPr>
              <a:t>~</a:t>
            </a:r>
            <a:r>
              <a:rPr lang="en-GB" sz="1800" b="0" dirty="0" smtClean="0">
                <a:solidFill>
                  <a:srgbClr val="FF0000"/>
                </a:solidFill>
              </a:rPr>
              <a:t>50</a:t>
            </a:r>
            <a:r>
              <a:rPr lang="en-GB" sz="1800" b="0" dirty="0" smtClean="0">
                <a:solidFill>
                  <a:srgbClr val="FF0000"/>
                </a:solidFill>
              </a:rPr>
              <a:t>% efficiency</a:t>
            </a:r>
            <a:endParaRPr lang="en-GB" sz="1800" b="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644008" y="1382393"/>
            <a:ext cx="4464496" cy="2999261"/>
            <a:chOff x="2601" y="1373"/>
            <a:chExt cx="3245" cy="2180"/>
          </a:xfrm>
        </p:grpSpPr>
        <p:pic>
          <p:nvPicPr>
            <p:cNvPr id="9" name="Picture 8" descr="CASCADE Concep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1373"/>
              <a:ext cx="3245" cy="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9"/>
            <p:cNvSpPr>
              <a:spLocks/>
            </p:cNvSpPr>
            <p:nvPr/>
          </p:nvSpPr>
          <p:spPr bwMode="auto">
            <a:xfrm>
              <a:off x="5044" y="1695"/>
              <a:ext cx="66" cy="321"/>
            </a:xfrm>
            <a:prstGeom prst="rightBrace">
              <a:avLst>
                <a:gd name="adj1" fmla="val 4053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800"/>
            </a:p>
          </p:txBody>
        </p:sp>
      </p:grpSp>
      <p:pic>
        <p:nvPicPr>
          <p:cNvPr id="11" name="Picture 10" descr="Casc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78728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5496" y="692696"/>
            <a:ext cx="4404346" cy="369332"/>
          </a:xfrm>
          <a:prstGeom prst="rect">
            <a:avLst/>
          </a:prstGeom>
          <a:solidFill>
            <a:srgbClr val="FEECA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charset="0"/>
              </a:rPr>
              <a:t>Christian </a:t>
            </a:r>
            <a:r>
              <a:rPr lang="en-US" sz="1800" b="0" dirty="0" smtClean="0">
                <a:latin typeface="Arial" charset="0"/>
              </a:rPr>
              <a:t>J. Schmidt </a:t>
            </a:r>
            <a:r>
              <a:rPr lang="en-US" sz="1800" b="0" dirty="0">
                <a:latin typeface="Arial" charset="0"/>
              </a:rPr>
              <a:t>et </a:t>
            </a:r>
            <a:r>
              <a:rPr lang="en-US" sz="1800" b="0" dirty="0" smtClean="0">
                <a:latin typeface="Arial" charset="0"/>
              </a:rPr>
              <a:t>al (</a:t>
            </a:r>
            <a:r>
              <a:rPr lang="en-US" sz="1800" b="0" dirty="0" smtClean="0">
                <a:solidFill>
                  <a:srgbClr val="000000"/>
                </a:solidFill>
              </a:rPr>
              <a:t>GSI, Darmstadt)</a:t>
            </a:r>
            <a:endParaRPr lang="en-GB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1001048"/>
            <a:ext cx="442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2D-200 CASCADE </a:t>
            </a:r>
            <a:r>
              <a:rPr lang="de-DE" sz="1800" dirty="0" err="1" smtClean="0"/>
              <a:t>Detector</a:t>
            </a:r>
            <a:r>
              <a:rPr lang="de-DE" sz="1800" dirty="0" smtClean="0"/>
              <a:t> (200x200 mm</a:t>
            </a:r>
            <a:r>
              <a:rPr lang="de-DE" sz="1800" baseline="30000" dirty="0" smtClean="0"/>
              <a:t>2</a:t>
            </a:r>
            <a:r>
              <a:rPr lang="de-DE" sz="1800" dirty="0" smtClean="0"/>
              <a:t>)</a:t>
            </a:r>
            <a:endParaRPr lang="fr-FR" sz="1800" dirty="0"/>
          </a:p>
        </p:txBody>
      </p:sp>
      <p:pic>
        <p:nvPicPr>
          <p:cNvPr id="14" name="Picture 4" descr="newDetekto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789511" cy="371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etni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" y="5185122"/>
            <a:ext cx="841375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9401" y="5319401"/>
            <a:ext cx="2536375" cy="113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40000"/>
              </a:spcBef>
              <a:buClr>
                <a:schemeClr val="accent1"/>
              </a:buClr>
              <a:buSzPct val="80000"/>
              <a:buFont typeface="Wingdings" charset="0"/>
              <a:buNone/>
            </a:pPr>
            <a:r>
              <a:rPr kumimoji="1" lang="it-IT" sz="1400" baseline="30000" dirty="0">
                <a:latin typeface="Arial" charset="0"/>
              </a:rPr>
              <a:t>INFM - Perugia</a:t>
            </a:r>
          </a:p>
          <a:p>
            <a:pPr algn="r">
              <a:spcBef>
                <a:spcPct val="40000"/>
              </a:spcBef>
              <a:buClr>
                <a:schemeClr val="accent1"/>
              </a:buClr>
              <a:buSzPct val="80000"/>
              <a:buFont typeface="Wingdings" charset="0"/>
              <a:buNone/>
            </a:pPr>
            <a:r>
              <a:rPr kumimoji="1" lang="it-IT" sz="1400" baseline="30000" dirty="0" err="1">
                <a:latin typeface="Arial" charset="0"/>
              </a:rPr>
              <a:t>Forschungszentrum</a:t>
            </a:r>
            <a:r>
              <a:rPr kumimoji="1" lang="it-IT" sz="1400" baseline="30000" dirty="0">
                <a:latin typeface="Arial" charset="0"/>
              </a:rPr>
              <a:t> </a:t>
            </a:r>
            <a:r>
              <a:rPr kumimoji="1" lang="it-IT" sz="1400" baseline="30000" dirty="0" err="1">
                <a:latin typeface="Arial" charset="0"/>
              </a:rPr>
              <a:t>J</a:t>
            </a:r>
            <a:r>
              <a:rPr kumimoji="1" lang="en-US" sz="1400" baseline="30000" dirty="0" err="1">
                <a:latin typeface="Arial" charset="0"/>
              </a:rPr>
              <a:t>ülich</a:t>
            </a:r>
            <a:endParaRPr kumimoji="1" lang="it-IT" sz="1400" baseline="30000" dirty="0">
              <a:latin typeface="Arial" charset="0"/>
            </a:endParaRPr>
          </a:p>
          <a:p>
            <a:pPr algn="r">
              <a:spcBef>
                <a:spcPct val="40000"/>
              </a:spcBef>
              <a:buClr>
                <a:schemeClr val="accent1"/>
              </a:buClr>
              <a:buSzPct val="80000"/>
              <a:buFont typeface="Wingdings" charset="0"/>
              <a:buNone/>
            </a:pPr>
            <a:r>
              <a:rPr kumimoji="1" lang="it-IT" sz="1400" baseline="30000" dirty="0" err="1">
                <a:latin typeface="Arial" charset="0"/>
              </a:rPr>
              <a:t>Hahn</a:t>
            </a:r>
            <a:r>
              <a:rPr kumimoji="1" lang="it-IT" sz="1400" baseline="30000" dirty="0">
                <a:latin typeface="Arial" charset="0"/>
              </a:rPr>
              <a:t> </a:t>
            </a:r>
            <a:r>
              <a:rPr kumimoji="1" lang="it-IT" sz="1400" baseline="30000" dirty="0" err="1">
                <a:latin typeface="Arial" charset="0"/>
              </a:rPr>
              <a:t>Meitner</a:t>
            </a:r>
            <a:r>
              <a:rPr kumimoji="1" lang="it-IT" sz="1400" baseline="30000" dirty="0">
                <a:latin typeface="Arial" charset="0"/>
              </a:rPr>
              <a:t> </a:t>
            </a:r>
            <a:r>
              <a:rPr kumimoji="1" lang="it-IT" sz="1400" baseline="30000" dirty="0" err="1">
                <a:latin typeface="Arial" charset="0"/>
              </a:rPr>
              <a:t>Institut</a:t>
            </a:r>
            <a:r>
              <a:rPr kumimoji="1" lang="it-IT" sz="1400" baseline="30000" dirty="0">
                <a:latin typeface="Arial" charset="0"/>
              </a:rPr>
              <a:t> - </a:t>
            </a:r>
            <a:r>
              <a:rPr kumimoji="1" lang="it-IT" sz="1400" baseline="30000" dirty="0" err="1">
                <a:latin typeface="Arial" charset="0"/>
              </a:rPr>
              <a:t>Berlin</a:t>
            </a:r>
            <a:endParaRPr kumimoji="1" lang="it-IT" sz="1400" baseline="30000" dirty="0">
              <a:latin typeface="Arial" charset="0"/>
            </a:endParaRPr>
          </a:p>
          <a:p>
            <a:pPr algn="r">
              <a:spcBef>
                <a:spcPct val="40000"/>
              </a:spcBef>
              <a:buClr>
                <a:schemeClr val="accent1"/>
              </a:buClr>
              <a:buSzPct val="80000"/>
              <a:buFont typeface="Wingdings" charset="0"/>
              <a:buNone/>
            </a:pPr>
            <a:r>
              <a:rPr kumimoji="1" lang="it-IT" sz="1400" baseline="30000" dirty="0" err="1">
                <a:latin typeface="Arial" charset="0"/>
              </a:rPr>
              <a:t>Ruprecht</a:t>
            </a:r>
            <a:r>
              <a:rPr kumimoji="1" lang="it-IT" sz="1400" baseline="30000" dirty="0">
                <a:latin typeface="Arial" charset="0"/>
              </a:rPr>
              <a:t> </a:t>
            </a:r>
            <a:r>
              <a:rPr kumimoji="1" lang="it-IT" sz="1400" baseline="30000" dirty="0" err="1">
                <a:latin typeface="Arial" charset="0"/>
              </a:rPr>
              <a:t>Karls</a:t>
            </a:r>
            <a:r>
              <a:rPr kumimoji="1" lang="it-IT" sz="1400" baseline="30000" dirty="0">
                <a:latin typeface="Arial" charset="0"/>
              </a:rPr>
              <a:t> </a:t>
            </a:r>
            <a:r>
              <a:rPr kumimoji="1" lang="it-IT" sz="1400" baseline="30000" dirty="0" err="1">
                <a:latin typeface="Arial" charset="0"/>
              </a:rPr>
              <a:t>Universit</a:t>
            </a:r>
            <a:r>
              <a:rPr kumimoji="1" lang="en-US" sz="1400" baseline="30000" dirty="0" err="1">
                <a:latin typeface="Arial" charset="0"/>
              </a:rPr>
              <a:t>ä</a:t>
            </a:r>
            <a:r>
              <a:rPr kumimoji="1" lang="it-IT" sz="1400" baseline="30000" dirty="0">
                <a:latin typeface="Arial" charset="0"/>
              </a:rPr>
              <a:t>t - Heidelberg</a:t>
            </a:r>
          </a:p>
          <a:p>
            <a:pPr algn="r">
              <a:spcBef>
                <a:spcPct val="40000"/>
              </a:spcBef>
              <a:buClr>
                <a:schemeClr val="accent1"/>
              </a:buClr>
              <a:buSzPct val="80000"/>
              <a:buFont typeface="Wingdings" charset="0"/>
              <a:buNone/>
            </a:pPr>
            <a:r>
              <a:rPr kumimoji="1" lang="it-IT" sz="1400" baseline="30000" dirty="0">
                <a:latin typeface="Arial" charset="0"/>
              </a:rPr>
              <a:t>AGH </a:t>
            </a:r>
            <a:r>
              <a:rPr kumimoji="1" lang="it-IT" sz="1400" baseline="30000" dirty="0" err="1">
                <a:latin typeface="Arial" charset="0"/>
              </a:rPr>
              <a:t>University</a:t>
            </a:r>
            <a:r>
              <a:rPr kumimoji="1" lang="it-IT" sz="1400" baseline="30000" dirty="0">
                <a:latin typeface="Arial" charset="0"/>
              </a:rPr>
              <a:t> of Sci. and </a:t>
            </a:r>
            <a:r>
              <a:rPr kumimoji="1" lang="it-IT" sz="1400" baseline="30000" dirty="0" err="1">
                <a:latin typeface="Arial" charset="0"/>
              </a:rPr>
              <a:t>Tech</a:t>
            </a:r>
            <a:r>
              <a:rPr kumimoji="1" lang="it-IT" sz="1400" baseline="30000" dirty="0">
                <a:latin typeface="Arial" charset="0"/>
              </a:rPr>
              <a:t>. - </a:t>
            </a:r>
            <a:r>
              <a:rPr kumimoji="1" lang="it-IT" sz="1400" baseline="30000" dirty="0" err="1">
                <a:latin typeface="Arial" charset="0"/>
              </a:rPr>
              <a:t>Krakow</a:t>
            </a:r>
            <a:endParaRPr kumimoji="1" lang="it-IT" sz="1400" baseline="30000" dirty="0"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5816" y="5661248"/>
            <a:ext cx="619268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 defTabSz="793750">
              <a:buFont typeface="Wingdings" charset="0"/>
              <a:buChar char="à"/>
            </a:pPr>
            <a:r>
              <a:rPr lang="en-US" sz="1800" b="0" dirty="0" smtClean="0">
                <a:sym typeface="Wingdings"/>
              </a:rPr>
              <a:t>Other solutions based on Boron</a:t>
            </a:r>
            <a:r>
              <a:rPr lang="en-US" sz="1800" b="0" dirty="0" smtClean="0">
                <a:sym typeface="Wingdings"/>
              </a:rPr>
              <a:t>-coated straw tubes </a:t>
            </a:r>
            <a:endParaRPr lang="en-US" sz="1800" b="0" dirty="0" smtClean="0">
              <a:sym typeface="Wingdings"/>
            </a:endParaRPr>
          </a:p>
          <a:p>
            <a:pPr defTabSz="793750"/>
            <a:r>
              <a:rPr lang="en-US" sz="1800" dirty="0" smtClean="0">
                <a:sym typeface="Wingdings"/>
              </a:rPr>
              <a:t> 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room </a:t>
            </a:r>
            <a:r>
              <a:rPr lang="en-US" sz="1800" b="0" dirty="0" smtClean="0">
                <a:solidFill>
                  <a:srgbClr val="FF0000"/>
                </a:solidFill>
                <a:sym typeface="Wingdings"/>
              </a:rPr>
              <a:t>for innovative ideas to maximize conversion efficiency</a:t>
            </a:r>
            <a:endParaRPr lang="en-US" sz="1800" b="0" dirty="0">
              <a:solidFill>
                <a:srgbClr val="FF0000"/>
              </a:solidFill>
              <a:sym typeface="Wingdings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267744" y="4581128"/>
            <a:ext cx="2246312" cy="4616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0000FF"/>
                </a:solidFill>
                <a:latin typeface="Arial" charset="0"/>
              </a:rPr>
              <a:t>GEM-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foils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coated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with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baseline="30000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B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and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2D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readout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structure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H="1" flipV="1">
            <a:off x="1835696" y="3933056"/>
            <a:ext cx="936104" cy="64807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00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1403648" y="4365104"/>
            <a:ext cx="76795" cy="46600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600591" y="3933056"/>
            <a:ext cx="420687" cy="6572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755576" y="1628800"/>
            <a:ext cx="288032" cy="21602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H="1" flipV="1">
            <a:off x="2411760" y="3068960"/>
            <a:ext cx="720080" cy="7200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07504" y="1340768"/>
            <a:ext cx="3233564" cy="27699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0000FF"/>
                </a:solidFill>
                <a:latin typeface="Arial" charset="0"/>
              </a:rPr>
              <a:t>Power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supply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and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thermal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management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-31234" y="4293096"/>
            <a:ext cx="1293812" cy="4616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0000FF"/>
                </a:solidFill>
                <a:latin typeface="Arial" charset="0"/>
              </a:rPr>
              <a:t>FPGA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based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readout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board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827584" y="4839543"/>
            <a:ext cx="1224136" cy="4616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0000FF"/>
                </a:solidFill>
                <a:latin typeface="Arial" charset="0"/>
              </a:rPr>
              <a:t>ASIC frontend-electronic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3131840" y="2924944"/>
            <a:ext cx="1512168" cy="4616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solidFill>
                  <a:srgbClr val="0000FF"/>
                </a:solidFill>
                <a:latin typeface="Arial" charset="0"/>
              </a:rPr>
              <a:t>Detector entrance window (100 µm Al)</a:t>
            </a:r>
          </a:p>
        </p:txBody>
      </p:sp>
    </p:spTree>
    <p:extLst>
      <p:ext uri="{BB962C8B-B14F-4D97-AF65-F5344CB8AC3E}">
        <p14:creationId xmlns:p14="http://schemas.microsoft.com/office/powerpoint/2010/main" val="393629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Picture 17" descr="NeutronNewsCASCADE0506_2005-fig-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52" y="1196752"/>
            <a:ext cx="2668892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 descr="Tesa-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66890"/>
            <a:ext cx="1395413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856219" y="2082180"/>
            <a:ext cx="1490662" cy="27699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solidFill>
                  <a:srgbClr val="0000FF"/>
                </a:solidFill>
                <a:latin typeface="Arial" charset="0"/>
              </a:rPr>
              <a:t>old PC-Mouse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705421" y="2802994"/>
            <a:ext cx="1588" cy="349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rot="10800000" flipH="1">
            <a:off x="1259632" y="3140968"/>
            <a:ext cx="576063" cy="14401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10800000" flipH="1" flipV="1">
            <a:off x="1331640" y="1556792"/>
            <a:ext cx="792932" cy="20580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rot="10800000" flipV="1">
            <a:off x="3707904" y="1700808"/>
            <a:ext cx="504056" cy="69088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7" name="Picture 16" descr="Casca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0"/>
            <a:ext cx="610860" cy="67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868144" y="6521193"/>
            <a:ext cx="3168352" cy="261610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100" b="0" u="sng" dirty="0" err="1" smtClean="0"/>
              <a:t>Ref</a:t>
            </a:r>
            <a:r>
              <a:rPr lang="fr-FR" sz="1100" b="0" u="sng" dirty="0" smtClean="0"/>
              <a:t>:</a:t>
            </a:r>
            <a:r>
              <a:rPr lang="en-GB" sz="1100" dirty="0">
                <a:latin typeface="Arial" charset="0"/>
              </a:rPr>
              <a:t>Christian J. Schmidt et </a:t>
            </a:r>
            <a:r>
              <a:rPr lang="en-GB" sz="1100" dirty="0" smtClean="0">
                <a:latin typeface="Arial" charset="0"/>
              </a:rPr>
              <a:t>al. (GSI Darmstadt)</a:t>
            </a:r>
            <a:endParaRPr lang="en-GB" sz="1100" dirty="0"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5272" y="32903"/>
            <a:ext cx="6513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5F5F5F"/>
                </a:solidFill>
                <a:latin typeface="Arial" charset="0"/>
              </a:rPr>
              <a:t>2D-200 CACADE </a:t>
            </a:r>
            <a:r>
              <a:rPr lang="fr-FR" dirty="0">
                <a:solidFill>
                  <a:srgbClr val="5F5F5F"/>
                </a:solidFill>
                <a:latin typeface="Arial" charset="0"/>
              </a:rPr>
              <a:t>GEM </a:t>
            </a:r>
            <a:r>
              <a:rPr lang="fr-FR" dirty="0" smtClean="0">
                <a:solidFill>
                  <a:srgbClr val="5F5F5F"/>
                </a:solidFill>
                <a:latin typeface="Arial" charset="0"/>
              </a:rPr>
              <a:t>detector performances</a:t>
            </a:r>
            <a:endParaRPr lang="fr-FR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7504" y="5517232"/>
            <a:ext cx="24626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~ 1-</a:t>
            </a:r>
            <a:r>
              <a:rPr lang="fr-FR" sz="1600" dirty="0" smtClean="0"/>
              <a:t>3 mm spatial </a:t>
            </a:r>
            <a:r>
              <a:rPr lang="fr-FR" sz="1600" dirty="0" err="1" smtClean="0"/>
              <a:t>resolution</a:t>
            </a:r>
            <a:endParaRPr lang="fr-FR" sz="1600" dirty="0" smtClean="0"/>
          </a:p>
          <a:p>
            <a:r>
              <a:rPr lang="fr-FR" sz="1600" dirty="0" err="1"/>
              <a:t>w</a:t>
            </a:r>
            <a:r>
              <a:rPr lang="fr-FR" sz="1600" dirty="0" err="1" smtClean="0"/>
              <a:t>ith</a:t>
            </a:r>
            <a:r>
              <a:rPr lang="fr-FR" sz="1600" dirty="0" smtClean="0"/>
              <a:t> 1.56 mm pixel size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508104" y="5939988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10 MHz/cm</a:t>
            </a:r>
            <a:r>
              <a:rPr lang="fr-FR" sz="1800" baseline="30000" dirty="0" smtClean="0"/>
              <a:t>2 </a:t>
            </a:r>
            <a:r>
              <a:rPr lang="fr-FR" sz="1800" dirty="0" err="1" smtClean="0"/>
              <a:t>counting</a:t>
            </a:r>
            <a:r>
              <a:rPr lang="fr-FR" sz="1800" dirty="0" smtClean="0"/>
              <a:t> rate </a:t>
            </a:r>
            <a:r>
              <a:rPr lang="fr-FR" sz="1800" dirty="0" err="1" smtClean="0"/>
              <a:t>capability</a:t>
            </a:r>
            <a:r>
              <a:rPr lang="fr-FR" sz="1800" baseline="30000" dirty="0" smtClean="0"/>
              <a:t> </a:t>
            </a:r>
            <a:endParaRPr lang="fr-FR" sz="1800" baseline="30000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51920" y="1196752"/>
            <a:ext cx="936104" cy="52937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smtClean="0">
                <a:solidFill>
                  <a:srgbClr val="0000FF"/>
                </a:solidFill>
                <a:latin typeface="Arial" charset="0"/>
              </a:rPr>
              <a:t>Old PC</a:t>
            </a:r>
          </a:p>
          <a:p>
            <a:pPr algn="ctr">
              <a:lnSpc>
                <a:spcPct val="120000"/>
              </a:lnSpc>
            </a:pPr>
            <a:r>
              <a:rPr lang="de-DE" sz="1200" dirty="0" smtClean="0">
                <a:solidFill>
                  <a:srgbClr val="0000FF"/>
                </a:solidFill>
                <a:latin typeface="Arial" charset="0"/>
              </a:rPr>
              <a:t>Mouse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19333" y="692696"/>
            <a:ext cx="4552667" cy="43204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/>
            <a:r>
              <a:rPr lang="fr-FR" sz="1600" dirty="0">
                <a:solidFill>
                  <a:srgbClr val="5F5F5F"/>
                </a:solidFill>
                <a:latin typeface="Arial" charset="0"/>
              </a:rPr>
              <a:t>A </a:t>
            </a:r>
            <a:r>
              <a:rPr lang="fr-FR" sz="1600" dirty="0" err="1">
                <a:solidFill>
                  <a:srgbClr val="5F5F5F"/>
                </a:solidFill>
                <a:latin typeface="Arial" charset="0"/>
              </a:rPr>
              <a:t>radiography</a:t>
            </a:r>
            <a:r>
              <a:rPr lang="fr-FR" sz="1600" dirty="0">
                <a:solidFill>
                  <a:srgbClr val="5F5F5F"/>
                </a:solidFill>
                <a:latin typeface="Arial" charset="0"/>
              </a:rPr>
              <a:t> </a:t>
            </a:r>
            <a:r>
              <a:rPr lang="fr-FR" sz="1600" dirty="0" err="1">
                <a:solidFill>
                  <a:srgbClr val="5F5F5F"/>
                </a:solidFill>
                <a:latin typeface="Arial" charset="0"/>
              </a:rPr>
              <a:t>with</a:t>
            </a:r>
            <a:r>
              <a:rPr lang="fr-FR" sz="1600" dirty="0">
                <a:solidFill>
                  <a:srgbClr val="5F5F5F"/>
                </a:solidFill>
                <a:latin typeface="Arial" charset="0"/>
              </a:rPr>
              <a:t> </a:t>
            </a:r>
            <a:r>
              <a:rPr lang="fr-FR" sz="1600" dirty="0" smtClean="0">
                <a:solidFill>
                  <a:srgbClr val="5F5F5F"/>
                </a:solidFill>
                <a:latin typeface="Arial" charset="0"/>
              </a:rPr>
              <a:t>the CACADE </a:t>
            </a:r>
            <a:r>
              <a:rPr lang="fr-FR" sz="1600" dirty="0">
                <a:solidFill>
                  <a:srgbClr val="5F5F5F"/>
                </a:solidFill>
                <a:latin typeface="Arial" charset="0"/>
              </a:rPr>
              <a:t>GEM detector</a:t>
            </a:r>
          </a:p>
          <a:p>
            <a:pPr algn="just" defTabSz="609600" eaLnBrk="1" hangingPunct="1"/>
            <a:endParaRPr lang="en-US" sz="16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860032" y="692696"/>
            <a:ext cx="3960440" cy="43204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/>
            <a:r>
              <a:rPr lang="fr-FR" sz="1600" dirty="0"/>
              <a:t>TOF Dynamics </a:t>
            </a:r>
            <a:r>
              <a:rPr lang="fr-FR" sz="1600" dirty="0" err="1"/>
              <a:t>Achieved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smtClean="0"/>
              <a:t>CASCADE</a:t>
            </a:r>
            <a:endParaRPr lang="en-US" sz="16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pic>
        <p:nvPicPr>
          <p:cNvPr id="27" name="Image 26" descr="cascade_sign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45024"/>
            <a:ext cx="1944216" cy="2740419"/>
          </a:xfrm>
          <a:prstGeom prst="rect">
            <a:avLst/>
          </a:prstGeom>
        </p:spPr>
      </p:pic>
      <p:pic>
        <p:nvPicPr>
          <p:cNvPr id="28" name="Image 27" descr="cascade_TO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456384" cy="479360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528" y="2996952"/>
            <a:ext cx="1058168" cy="55399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Tesa</a:t>
            </a:r>
            <a:r>
              <a:rPr lang="de-DE" sz="1200" dirty="0">
                <a:solidFill>
                  <a:srgbClr val="0000FF"/>
                </a:solidFill>
                <a:latin typeface="Arial" charset="0"/>
              </a:rPr>
              <a:t>-Tape</a:t>
            </a:r>
          </a:p>
          <a:p>
            <a:pPr algn="ctr">
              <a:spcBef>
                <a:spcPct val="50000"/>
              </a:spcBef>
            </a:pP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Dispenser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528" y="1218818"/>
            <a:ext cx="1152128" cy="52937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Water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rgbClr val="0000FF"/>
                </a:solidFill>
                <a:latin typeface="Arial" charset="0"/>
              </a:rPr>
              <a:t>Flow-</a:t>
            </a:r>
            <a:r>
              <a:rPr lang="de-DE" sz="1200" dirty="0" err="1">
                <a:solidFill>
                  <a:srgbClr val="0000FF"/>
                </a:solidFill>
                <a:latin typeface="Arial" charset="0"/>
              </a:rPr>
              <a:t>Indicator</a:t>
            </a:r>
            <a:endParaRPr lang="de-DE" sz="12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9" name="Image 28" descr="cascade imag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" y="3645024"/>
            <a:ext cx="245384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Arial" charset="0"/>
                <a:ea typeface="ＭＳ Ｐゴシック" charset="0"/>
                <a:cs typeface="ＭＳ Ｐゴシック" charset="0"/>
              </a:rPr>
              <a:t>Micromegas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 for 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neutro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n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radiography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6" name="Text Box 16"/>
          <p:cNvSpPr txBox="1">
            <a:spLocks noChangeArrowheads="1"/>
          </p:cNvSpPr>
          <p:nvPr/>
        </p:nvSpPr>
        <p:spPr bwMode="auto">
          <a:xfrm>
            <a:off x="838200" y="1646238"/>
            <a:ext cx="3810000" cy="1477962"/>
          </a:xfrm>
          <a:prstGeom prst="rect">
            <a:avLst/>
          </a:prstGeom>
          <a:solidFill>
            <a:srgbClr val="FFFFCC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fr-FR" sz="1800" baseline="30000">
                <a:latin typeface="Arial" charset="0"/>
              </a:rPr>
              <a:t> 6</a:t>
            </a:r>
            <a:r>
              <a:rPr lang="fr-FR" sz="1800">
                <a:latin typeface="Arial" charset="0"/>
              </a:rPr>
              <a:t>Li converter : 50 µm</a:t>
            </a:r>
          </a:p>
          <a:p>
            <a:pPr>
              <a:buFont typeface="Wingdings" charset="0"/>
              <a:buChar char="ü"/>
            </a:pPr>
            <a:r>
              <a:rPr lang="fr-FR" sz="1800">
                <a:latin typeface="Arial" charset="0"/>
              </a:rPr>
              <a:t> Conversion gap : 400 µm</a:t>
            </a:r>
          </a:p>
          <a:p>
            <a:pPr>
              <a:buFont typeface="Wingdings" charset="0"/>
              <a:buChar char="ü"/>
            </a:pPr>
            <a:r>
              <a:rPr lang="fr-FR" sz="1800">
                <a:latin typeface="Arial" charset="0"/>
              </a:rPr>
              <a:t> Amplification gap : 50 µm</a:t>
            </a:r>
          </a:p>
          <a:p>
            <a:pPr>
              <a:buFont typeface="Wingdings" charset="0"/>
              <a:buChar char="ü"/>
            </a:pPr>
            <a:r>
              <a:rPr lang="fr-FR" sz="1800">
                <a:latin typeface="Arial" charset="0"/>
              </a:rPr>
              <a:t> Self-supported 50 </a:t>
            </a:r>
            <a:r>
              <a:rPr lang="fr-FR" sz="1800">
                <a:latin typeface="Symbol" charset="0"/>
              </a:rPr>
              <a:t>m</a:t>
            </a:r>
            <a:r>
              <a:rPr lang="fr-FR" sz="1800">
                <a:latin typeface="Arial" charset="0"/>
              </a:rPr>
              <a:t>m micromesh</a:t>
            </a:r>
          </a:p>
          <a:p>
            <a:pPr>
              <a:buFont typeface="Wingdings" charset="0"/>
              <a:buChar char="ü"/>
            </a:pPr>
            <a:r>
              <a:rPr lang="fr-FR" sz="1800">
                <a:latin typeface="Arial" charset="0"/>
              </a:rPr>
              <a:t> Gassiplex cards readout</a:t>
            </a:r>
            <a:endParaRPr lang="en-US" sz="1800">
              <a:latin typeface="Arial" charset="0"/>
            </a:endParaRPr>
          </a:p>
        </p:txBody>
      </p:sp>
      <p:sp>
        <p:nvSpPr>
          <p:cNvPr id="46087" name="Line 17"/>
          <p:cNvSpPr>
            <a:spLocks noChangeShapeType="1"/>
          </p:cNvSpPr>
          <p:nvPr/>
        </p:nvSpPr>
        <p:spPr bwMode="auto">
          <a:xfrm>
            <a:off x="4621213" y="4557713"/>
            <a:ext cx="0" cy="85725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73075" y="3230563"/>
            <a:ext cx="8067675" cy="1062037"/>
            <a:chOff x="298" y="2035"/>
            <a:chExt cx="5082" cy="669"/>
          </a:xfrm>
        </p:grpSpPr>
        <p:sp>
          <p:nvSpPr>
            <p:cNvPr id="46120" name="Line 19"/>
            <p:cNvSpPr>
              <a:spLocks noChangeShapeType="1"/>
            </p:cNvSpPr>
            <p:nvPr/>
          </p:nvSpPr>
          <p:spPr bwMode="auto">
            <a:xfrm>
              <a:off x="728" y="2674"/>
              <a:ext cx="12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21" name="Line 20"/>
            <p:cNvSpPr>
              <a:spLocks noChangeShapeType="1"/>
            </p:cNvSpPr>
            <p:nvPr/>
          </p:nvSpPr>
          <p:spPr bwMode="auto">
            <a:xfrm>
              <a:off x="2120" y="2674"/>
              <a:ext cx="7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22" name="Line 21"/>
            <p:cNvSpPr>
              <a:spLocks noChangeShapeType="1"/>
            </p:cNvSpPr>
            <p:nvPr/>
          </p:nvSpPr>
          <p:spPr bwMode="auto">
            <a:xfrm>
              <a:off x="3080" y="267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23" name="Text Box 22"/>
            <p:cNvSpPr txBox="1">
              <a:spLocks noChangeArrowheads="1"/>
            </p:cNvSpPr>
            <p:nvPr/>
          </p:nvSpPr>
          <p:spPr bwMode="auto">
            <a:xfrm>
              <a:off x="776" y="2290"/>
              <a:ext cx="821" cy="36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>
                  <a:latin typeface="Arial" charset="0"/>
                </a:rPr>
                <a:t>Gadolinium</a:t>
              </a:r>
            </a:p>
            <a:p>
              <a:pPr eaLnBrk="1" hangingPunct="1"/>
              <a:r>
                <a:rPr lang="fr-FR" sz="1600">
                  <a:latin typeface="Arial" charset="0"/>
                </a:rPr>
                <a:t>object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46124" name="Text Box 23"/>
            <p:cNvSpPr txBox="1">
              <a:spLocks noChangeArrowheads="1"/>
            </p:cNvSpPr>
            <p:nvPr/>
          </p:nvSpPr>
          <p:spPr bwMode="auto">
            <a:xfrm>
              <a:off x="1832" y="2434"/>
              <a:ext cx="464" cy="2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>
                  <a:latin typeface="Arial" charset="0"/>
                </a:rPr>
                <a:t>Holes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46125" name="Text Box 24"/>
            <p:cNvSpPr txBox="1">
              <a:spLocks noChangeArrowheads="1"/>
            </p:cNvSpPr>
            <p:nvPr/>
          </p:nvSpPr>
          <p:spPr bwMode="auto">
            <a:xfrm>
              <a:off x="298" y="2035"/>
              <a:ext cx="5082" cy="2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800" u="sng">
                  <a:solidFill>
                    <a:srgbClr val="A50021"/>
                  </a:solidFill>
                  <a:latin typeface="Arial" charset="0"/>
                </a:rPr>
                <a:t>Imaging Mask</a:t>
              </a:r>
              <a:r>
                <a:rPr lang="fr-FR" sz="1800">
                  <a:solidFill>
                    <a:srgbClr val="A50021"/>
                  </a:solidFill>
                  <a:latin typeface="Arial" charset="0"/>
                </a:rPr>
                <a:t>:</a:t>
              </a:r>
              <a:r>
                <a:rPr lang="fr-FR" sz="1800">
                  <a:latin typeface="Arial" charset="0"/>
                </a:rPr>
                <a:t>  Gadolinium foil (5x5 cm², 25 µm thin) holes from 75 to 500 µm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46126" name="Line 25"/>
            <p:cNvSpPr>
              <a:spLocks noChangeShapeType="1"/>
            </p:cNvSpPr>
            <p:nvPr/>
          </p:nvSpPr>
          <p:spPr bwMode="auto">
            <a:xfrm>
              <a:off x="682" y="2704"/>
              <a:ext cx="344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6089" name="Line 26"/>
          <p:cNvSpPr>
            <a:spLocks noChangeShapeType="1"/>
          </p:cNvSpPr>
          <p:nvPr/>
        </p:nvSpPr>
        <p:spPr bwMode="auto">
          <a:xfrm>
            <a:off x="1155700" y="5692775"/>
            <a:ext cx="0" cy="4572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6090" name="Line 27"/>
          <p:cNvSpPr>
            <a:spLocks noChangeShapeType="1"/>
          </p:cNvSpPr>
          <p:nvPr/>
        </p:nvSpPr>
        <p:spPr bwMode="auto">
          <a:xfrm>
            <a:off x="1612900" y="5692775"/>
            <a:ext cx="0" cy="4572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6091" name="Line 28"/>
          <p:cNvSpPr>
            <a:spLocks noChangeShapeType="1"/>
          </p:cNvSpPr>
          <p:nvPr/>
        </p:nvSpPr>
        <p:spPr bwMode="auto">
          <a:xfrm>
            <a:off x="1155700" y="6073775"/>
            <a:ext cx="4572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grpSp>
        <p:nvGrpSpPr>
          <p:cNvPr id="46092" name="Group 29"/>
          <p:cNvGrpSpPr>
            <a:grpSpLocks/>
          </p:cNvGrpSpPr>
          <p:nvPr/>
        </p:nvGrpSpPr>
        <p:grpSpPr bwMode="auto">
          <a:xfrm>
            <a:off x="987425" y="4056063"/>
            <a:ext cx="7712075" cy="2398712"/>
            <a:chOff x="622" y="2555"/>
            <a:chExt cx="4858" cy="1511"/>
          </a:xfrm>
        </p:grpSpPr>
        <p:sp>
          <p:nvSpPr>
            <p:cNvPr id="46103" name="Line 30"/>
            <p:cNvSpPr>
              <a:spLocks noChangeShapeType="1"/>
            </p:cNvSpPr>
            <p:nvPr/>
          </p:nvSpPr>
          <p:spPr bwMode="auto">
            <a:xfrm>
              <a:off x="716" y="3411"/>
              <a:ext cx="3418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04" name="Line 31"/>
            <p:cNvSpPr>
              <a:spLocks noChangeShapeType="1"/>
            </p:cNvSpPr>
            <p:nvPr/>
          </p:nvSpPr>
          <p:spPr bwMode="auto">
            <a:xfrm>
              <a:off x="716" y="3591"/>
              <a:ext cx="3418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05" name="Text Box 32"/>
            <p:cNvSpPr txBox="1">
              <a:spLocks noChangeArrowheads="1"/>
            </p:cNvSpPr>
            <p:nvPr/>
          </p:nvSpPr>
          <p:spPr bwMode="auto">
            <a:xfrm>
              <a:off x="4136" y="2555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HV1</a:t>
              </a:r>
            </a:p>
          </p:txBody>
        </p:sp>
        <p:sp>
          <p:nvSpPr>
            <p:cNvPr id="46106" name="Text Box 33"/>
            <p:cNvSpPr txBox="1">
              <a:spLocks noChangeArrowheads="1"/>
            </p:cNvSpPr>
            <p:nvPr/>
          </p:nvSpPr>
          <p:spPr bwMode="auto">
            <a:xfrm>
              <a:off x="4119" y="3266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HV2</a:t>
              </a:r>
            </a:p>
          </p:txBody>
        </p:sp>
        <p:sp>
          <p:nvSpPr>
            <p:cNvPr id="46107" name="Line 34"/>
            <p:cNvSpPr>
              <a:spLocks noChangeShapeType="1"/>
            </p:cNvSpPr>
            <p:nvPr/>
          </p:nvSpPr>
          <p:spPr bwMode="auto">
            <a:xfrm>
              <a:off x="716" y="3626"/>
              <a:ext cx="3418" cy="0"/>
            </a:xfrm>
            <a:prstGeom prst="line">
              <a:avLst/>
            </a:prstGeom>
            <a:noFill/>
            <a:ln w="7620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08" name="AutoShape 35"/>
            <p:cNvSpPr>
              <a:spLocks noChangeArrowheads="1"/>
            </p:cNvSpPr>
            <p:nvPr/>
          </p:nvSpPr>
          <p:spPr bwMode="auto">
            <a:xfrm>
              <a:off x="2839" y="3411"/>
              <a:ext cx="145" cy="162"/>
            </a:xfrm>
            <a:prstGeom prst="triangle">
              <a:avLst>
                <a:gd name="adj" fmla="val 50000"/>
              </a:avLst>
            </a:prstGeom>
            <a:solidFill>
              <a:srgbClr val="99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109" name="Text Box 36"/>
            <p:cNvSpPr txBox="1">
              <a:spLocks noChangeArrowheads="1"/>
            </p:cNvSpPr>
            <p:nvPr/>
          </p:nvSpPr>
          <p:spPr bwMode="auto">
            <a:xfrm>
              <a:off x="2909" y="3066"/>
              <a:ext cx="2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990000"/>
                  </a:solidFill>
                  <a:latin typeface="Arial" charset="0"/>
                </a:rPr>
                <a:t>e-</a:t>
              </a:r>
            </a:p>
          </p:txBody>
        </p:sp>
        <p:sp>
          <p:nvSpPr>
            <p:cNvPr id="46110" name="Text Box 37"/>
            <p:cNvSpPr txBox="1">
              <a:spLocks noChangeArrowheads="1"/>
            </p:cNvSpPr>
            <p:nvPr/>
          </p:nvSpPr>
          <p:spPr bwMode="auto">
            <a:xfrm>
              <a:off x="2544" y="3700"/>
              <a:ext cx="63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600">
                  <a:solidFill>
                    <a:srgbClr val="00CC99"/>
                  </a:solidFill>
                  <a:latin typeface="Arial" charset="0"/>
                </a:rPr>
                <a:t>Charged</a:t>
              </a:r>
            </a:p>
            <a:p>
              <a:r>
                <a:rPr lang="fr-FR" sz="1600">
                  <a:solidFill>
                    <a:srgbClr val="00CC99"/>
                  </a:solidFill>
                  <a:latin typeface="Arial" charset="0"/>
                </a:rPr>
                <a:t>particle</a:t>
              </a:r>
              <a:endParaRPr lang="en-US" sz="1600">
                <a:solidFill>
                  <a:srgbClr val="00CC99"/>
                </a:solidFill>
                <a:latin typeface="Arial" charset="0"/>
              </a:endParaRPr>
            </a:p>
          </p:txBody>
        </p:sp>
        <p:sp>
          <p:nvSpPr>
            <p:cNvPr id="46111" name="Text Box 38"/>
            <p:cNvSpPr txBox="1">
              <a:spLocks noChangeArrowheads="1"/>
            </p:cNvSpPr>
            <p:nvPr/>
          </p:nvSpPr>
          <p:spPr bwMode="auto">
            <a:xfrm>
              <a:off x="655" y="3385"/>
              <a:ext cx="13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amplification (50 </a:t>
              </a:r>
              <a:r>
                <a:rPr lang="en-US" sz="1600">
                  <a:latin typeface="Arial" charset="0"/>
                  <a:cs typeface="Times New Roman" charset="0"/>
                  <a:sym typeface="Symbol" charset="0"/>
                </a:rPr>
                <a:t></a:t>
              </a:r>
              <a:r>
                <a:rPr lang="en-US" sz="1600">
                  <a:latin typeface="Arial" charset="0"/>
                  <a:cs typeface="Times New Roman" charset="0"/>
                </a:rPr>
                <a:t>m)</a:t>
              </a:r>
            </a:p>
          </p:txBody>
        </p:sp>
        <p:sp>
          <p:nvSpPr>
            <p:cNvPr id="46112" name="Text Box 39"/>
            <p:cNvSpPr txBox="1">
              <a:spLocks noChangeArrowheads="1"/>
            </p:cNvSpPr>
            <p:nvPr/>
          </p:nvSpPr>
          <p:spPr bwMode="auto">
            <a:xfrm>
              <a:off x="3288" y="3196"/>
              <a:ext cx="7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600">
                  <a:solidFill>
                    <a:srgbClr val="000000"/>
                  </a:solidFill>
                  <a:latin typeface="Arial" charset="0"/>
                </a:rPr>
                <a:t>Micromesh</a:t>
              </a: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113" name="Line 40"/>
            <p:cNvSpPr>
              <a:spLocks noChangeShapeType="1"/>
            </p:cNvSpPr>
            <p:nvPr/>
          </p:nvSpPr>
          <p:spPr bwMode="auto">
            <a:xfrm flipV="1">
              <a:off x="4730" y="2791"/>
              <a:ext cx="0" cy="3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14" name="Text Box 41"/>
            <p:cNvSpPr txBox="1">
              <a:spLocks noChangeArrowheads="1"/>
            </p:cNvSpPr>
            <p:nvPr/>
          </p:nvSpPr>
          <p:spPr bwMode="auto">
            <a:xfrm>
              <a:off x="4755" y="2928"/>
              <a:ext cx="67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Arial" charset="0"/>
                </a:rPr>
                <a:t>E1 </a:t>
              </a:r>
              <a:r>
                <a:rPr lang="fr-FR" sz="1200">
                  <a:latin typeface="Arial" charset="0"/>
                </a:rPr>
                <a:t>~</a:t>
              </a:r>
              <a:r>
                <a:rPr lang="en-US" sz="1200">
                  <a:latin typeface="Arial" charset="0"/>
                </a:rPr>
                <a:t> 1kV/cm</a:t>
              </a:r>
            </a:p>
          </p:txBody>
        </p:sp>
        <p:sp>
          <p:nvSpPr>
            <p:cNvPr id="46115" name="Line 42"/>
            <p:cNvSpPr>
              <a:spLocks noChangeShapeType="1"/>
            </p:cNvSpPr>
            <p:nvPr/>
          </p:nvSpPr>
          <p:spPr bwMode="auto">
            <a:xfrm flipV="1">
              <a:off x="4730" y="3408"/>
              <a:ext cx="0" cy="2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16" name="Text Box 43"/>
            <p:cNvSpPr txBox="1">
              <a:spLocks noChangeArrowheads="1"/>
            </p:cNvSpPr>
            <p:nvPr/>
          </p:nvSpPr>
          <p:spPr bwMode="auto">
            <a:xfrm>
              <a:off x="4749" y="3443"/>
              <a:ext cx="73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Arial" charset="0"/>
                </a:rPr>
                <a:t>E2 </a:t>
              </a:r>
              <a:r>
                <a:rPr lang="fr-FR" sz="1200">
                  <a:latin typeface="Arial" charset="0"/>
                </a:rPr>
                <a:t>~</a:t>
              </a:r>
              <a:r>
                <a:rPr lang="en-US" sz="1200">
                  <a:latin typeface="Arial" charset="0"/>
                </a:rPr>
                <a:t> 40kV/cm</a:t>
              </a:r>
            </a:p>
          </p:txBody>
        </p:sp>
        <p:sp>
          <p:nvSpPr>
            <p:cNvPr id="46117" name="Text Box 44"/>
            <p:cNvSpPr txBox="1">
              <a:spLocks noChangeArrowheads="1"/>
            </p:cNvSpPr>
            <p:nvPr/>
          </p:nvSpPr>
          <p:spPr bwMode="auto">
            <a:xfrm>
              <a:off x="622" y="3826"/>
              <a:ext cx="4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62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400">
                  <a:solidFill>
                    <a:srgbClr val="A50021"/>
                  </a:solidFill>
                  <a:latin typeface="Arial" charset="0"/>
                </a:rPr>
                <a:t>100 µm</a:t>
              </a:r>
              <a:endParaRPr lang="en-US" sz="1400">
                <a:solidFill>
                  <a:srgbClr val="A50021"/>
                </a:solidFill>
                <a:latin typeface="Arial" charset="0"/>
              </a:endParaRPr>
            </a:p>
          </p:txBody>
        </p:sp>
        <p:sp>
          <p:nvSpPr>
            <p:cNvPr id="46118" name="Line 45"/>
            <p:cNvSpPr>
              <a:spLocks noChangeShapeType="1"/>
            </p:cNvSpPr>
            <p:nvPr/>
          </p:nvSpPr>
          <p:spPr bwMode="auto">
            <a:xfrm flipH="1">
              <a:off x="2408" y="2674"/>
              <a:ext cx="576" cy="1312"/>
            </a:xfrm>
            <a:prstGeom prst="line">
              <a:avLst/>
            </a:prstGeom>
            <a:noFill/>
            <a:ln w="28575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119" name="Line 46"/>
            <p:cNvSpPr>
              <a:spLocks noChangeShapeType="1"/>
            </p:cNvSpPr>
            <p:nvPr/>
          </p:nvSpPr>
          <p:spPr bwMode="auto">
            <a:xfrm>
              <a:off x="682" y="2704"/>
              <a:ext cx="344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6093" name="Group 47"/>
          <p:cNvGrpSpPr>
            <a:grpSpLocks/>
          </p:cNvGrpSpPr>
          <p:nvPr/>
        </p:nvGrpSpPr>
        <p:grpSpPr bwMode="auto">
          <a:xfrm>
            <a:off x="1155700" y="3756025"/>
            <a:ext cx="5370513" cy="1414463"/>
            <a:chOff x="728" y="2366"/>
            <a:chExt cx="3383" cy="891"/>
          </a:xfrm>
        </p:grpSpPr>
        <p:sp>
          <p:nvSpPr>
            <p:cNvPr id="46097" name="Text Box 48"/>
            <p:cNvSpPr txBox="1">
              <a:spLocks noChangeArrowheads="1"/>
            </p:cNvSpPr>
            <p:nvPr/>
          </p:nvSpPr>
          <p:spPr bwMode="auto">
            <a:xfrm>
              <a:off x="728" y="2889"/>
              <a:ext cx="89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conversion</a:t>
              </a:r>
            </a:p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(400-700 </a:t>
              </a:r>
              <a:r>
                <a:rPr lang="en-US" sz="1600">
                  <a:solidFill>
                    <a:srgbClr val="000000"/>
                  </a:solidFill>
                  <a:latin typeface="Symbol" charset="0"/>
                </a:rPr>
                <a:t>m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m)</a:t>
              </a:r>
            </a:p>
          </p:txBody>
        </p:sp>
        <p:sp>
          <p:nvSpPr>
            <p:cNvPr id="46098" name="Rectangle 49"/>
            <p:cNvSpPr>
              <a:spLocks noChangeArrowheads="1"/>
            </p:cNvSpPr>
            <p:nvPr/>
          </p:nvSpPr>
          <p:spPr bwMode="auto">
            <a:xfrm>
              <a:off x="728" y="2722"/>
              <a:ext cx="3383" cy="14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CC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CCCCFF"/>
                </a:solidFill>
              </a:endParaRPr>
            </a:p>
          </p:txBody>
        </p:sp>
        <p:sp>
          <p:nvSpPr>
            <p:cNvPr id="46099" name="Text Box 50"/>
            <p:cNvSpPr txBox="1">
              <a:spLocks noChangeArrowheads="1"/>
            </p:cNvSpPr>
            <p:nvPr/>
          </p:nvSpPr>
          <p:spPr bwMode="auto">
            <a:xfrm>
              <a:off x="2696" y="2366"/>
              <a:ext cx="5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neutron</a:t>
              </a:r>
            </a:p>
          </p:txBody>
        </p:sp>
        <p:sp>
          <p:nvSpPr>
            <p:cNvPr id="46100" name="Line 51"/>
            <p:cNvSpPr>
              <a:spLocks noChangeShapeType="1"/>
            </p:cNvSpPr>
            <p:nvPr/>
          </p:nvSpPr>
          <p:spPr bwMode="auto">
            <a:xfrm flipV="1">
              <a:off x="2984" y="253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46101" name="Line 52"/>
            <p:cNvSpPr>
              <a:spLocks noChangeShapeType="1"/>
            </p:cNvSpPr>
            <p:nvPr/>
          </p:nvSpPr>
          <p:spPr bwMode="auto">
            <a:xfrm flipV="1">
              <a:off x="2544" y="241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46102" name="Line 53"/>
            <p:cNvSpPr>
              <a:spLocks noChangeShapeType="1"/>
            </p:cNvSpPr>
            <p:nvPr/>
          </p:nvSpPr>
          <p:spPr bwMode="auto">
            <a:xfrm flipV="1">
              <a:off x="3632" y="2414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48" name="Text Box 54"/>
          <p:cNvSpPr txBox="1">
            <a:spLocks noChangeArrowheads="1"/>
          </p:cNvSpPr>
          <p:nvPr/>
        </p:nvSpPr>
        <p:spPr bwMode="auto">
          <a:xfrm>
            <a:off x="838200" y="669925"/>
            <a:ext cx="53911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Ä"/>
            </a:pP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CEA/DSM-IRFU + CEA/DRT-LIST-DETECS collab.</a:t>
            </a:r>
          </a:p>
          <a:p>
            <a:pPr>
              <a:buFont typeface="Wingdings" charset="0"/>
              <a:buChar char="Ä"/>
            </a:pP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 « classical » micromegas prototype</a:t>
            </a:r>
          </a:p>
          <a:p>
            <a:pPr>
              <a:buFont typeface="Wingdings" charset="0"/>
              <a:buChar char="Ä"/>
            </a:pP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sym typeface="Wingdings" charset="0"/>
              </a:rPr>
              <a:t> proof of principle (1D 2002, 2D 2004)</a:t>
            </a:r>
            <a:endParaRPr lang="en-GB" sz="18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6095" name="Picture 55" descr="pico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762000"/>
            <a:ext cx="31670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6" name="Text Box 57"/>
          <p:cNvSpPr txBox="1">
            <a:spLocks noChangeArrowheads="1"/>
          </p:cNvSpPr>
          <p:nvPr/>
        </p:nvSpPr>
        <p:spPr bwMode="auto">
          <a:xfrm>
            <a:off x="1082675" y="4244975"/>
            <a:ext cx="1370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000000"/>
                </a:solidFill>
                <a:latin typeface="Arial" charset="0"/>
              </a:rPr>
              <a:t>Li6 converter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4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Imaging capabilities of the prototypes</a:t>
            </a:r>
          </a:p>
        </p:txBody>
      </p:sp>
      <p:pic>
        <p:nvPicPr>
          <p:cNvPr id="47111" name="Picture 18" descr="to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8672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1676400" y="1447800"/>
            <a:ext cx="2590800" cy="3397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3 10</a:t>
            </a:r>
            <a:r>
              <a:rPr lang="fr-FR" sz="1600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8</a:t>
            </a:r>
            <a:r>
              <a:rPr lang="fr-FR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 thermal neutrons/cm</a:t>
            </a:r>
            <a:r>
              <a:rPr lang="fr-FR" sz="1600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fr-FR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/s </a:t>
            </a:r>
            <a:endParaRPr lang="en-GB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1828800" y="2209800"/>
            <a:ext cx="26098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200">
                <a:effectLst>
                  <a:outerShdw blurRad="38100" dist="38100" dir="2700000" algn="tl">
                    <a:srgbClr val="DDDDDD"/>
                  </a:outerShdw>
                </a:effectLst>
              </a:rPr>
              <a:t>Beam tests at the Orphee Nuclear plant</a:t>
            </a:r>
            <a:endParaRPr lang="en-GB" sz="12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905000" y="1905000"/>
            <a:ext cx="2133600" cy="3365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Image of the Gd mask</a:t>
            </a:r>
            <a:endParaRPr lang="en-GB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647989"/>
              </p:ext>
            </p:extLst>
          </p:nvPr>
        </p:nvGraphicFramePr>
        <p:xfrm>
          <a:off x="3821558" y="4191000"/>
          <a:ext cx="28956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3" name="Document" r:id="rId5" imgW="4495800" imgH="3175000" progId="Word.Document.12">
                  <p:link updateAutomatic="1"/>
                </p:oleObj>
              </mc:Choice>
              <mc:Fallback>
                <p:oleObj name="Document" r:id="rId5" imgW="4495800" imgH="3175000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558" y="4191000"/>
                        <a:ext cx="28956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5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311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42901"/>
              </p:ext>
            </p:extLst>
          </p:nvPr>
        </p:nvGraphicFramePr>
        <p:xfrm>
          <a:off x="6793358" y="3917950"/>
          <a:ext cx="2243138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04" name="Document" r:id="rId8" imgW="2514600" imgH="2527300" progId="Word.Document.12">
                  <p:link updateAutomatic="1"/>
                </p:oleObj>
              </mc:Choice>
              <mc:Fallback>
                <p:oleObj name="Document" r:id="rId8" imgW="2514600" imgH="2527300" progId="Word.Document.12">
                  <p:link updateAutomatic="1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3358" y="3917950"/>
                        <a:ext cx="2243138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Line 74"/>
          <p:cNvSpPr>
            <a:spLocks noChangeShapeType="1"/>
          </p:cNvSpPr>
          <p:nvPr/>
        </p:nvSpPr>
        <p:spPr bwMode="auto">
          <a:xfrm flipV="1">
            <a:off x="5875338" y="1519238"/>
            <a:ext cx="144462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6019800" y="1676400"/>
            <a:ext cx="665163" cy="2746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SzPct val="80000"/>
              <a:buFont typeface="Wingdings 2" charset="0"/>
              <a:buNone/>
            </a:pPr>
            <a:r>
              <a:rPr lang="fr-FR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350 </a:t>
            </a:r>
            <a:r>
              <a:rPr lang="fr-FR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m</a:t>
            </a:r>
            <a:r>
              <a:rPr lang="fr-FR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endParaRPr lang="en-GB" sz="12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8" name="Rectangle 24"/>
          <p:cNvSpPr>
            <a:spLocks noChangeArrowheads="1"/>
          </p:cNvSpPr>
          <p:nvPr/>
        </p:nvSpPr>
        <p:spPr bwMode="auto">
          <a:xfrm>
            <a:off x="5029200" y="3352800"/>
            <a:ext cx="388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/>
              <a:t>Tomographic image of a multi-wires cable</a:t>
            </a:r>
          </a:p>
          <a:p>
            <a:r>
              <a:rPr lang="fr-FR" sz="1600"/>
              <a:t> (∅ 6 mm, 12 wires, ∅ 0.5 mm each)</a:t>
            </a:r>
          </a:p>
        </p:txBody>
      </p:sp>
      <p:sp>
        <p:nvSpPr>
          <p:cNvPr id="47119" name="AutoShape 9"/>
          <p:cNvSpPr>
            <a:spLocks noChangeArrowheads="1"/>
          </p:cNvSpPr>
          <p:nvPr/>
        </p:nvSpPr>
        <p:spPr bwMode="auto">
          <a:xfrm>
            <a:off x="0" y="4293096"/>
            <a:ext cx="3779912" cy="208823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defTabSz="609600" eaLnBrk="1" hangingPunct="1"/>
            <a:r>
              <a:rPr lang="en-US" sz="1600" dirty="0">
                <a:latin typeface="Palatino Linotype" charset="0"/>
              </a:rPr>
              <a:t>Distorted </a:t>
            </a:r>
            <a:r>
              <a:rPr lang="en-US" sz="1600" dirty="0" err="1" smtClean="0">
                <a:latin typeface="Palatino Linotype" charset="0"/>
              </a:rPr>
              <a:t>tomograhy</a:t>
            </a:r>
            <a:r>
              <a:rPr lang="en-US" sz="1600" dirty="0" smtClean="0">
                <a:latin typeface="Palatino Linotype" charset="0"/>
              </a:rPr>
              <a:t> reconstruction with </a:t>
            </a:r>
            <a:r>
              <a:rPr lang="en-US" sz="1600" dirty="0" smtClean="0">
                <a:latin typeface="Palatino Linotype" charset="0"/>
              </a:rPr>
              <a:t>~160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Palatino Linotype" charset="0"/>
              </a:rPr>
              <a:t>m resolution</a:t>
            </a:r>
            <a:r>
              <a:rPr lang="en-US" sz="1600" dirty="0">
                <a:latin typeface="Palatino Linotype" charset="0"/>
              </a:rPr>
              <a:t> </a:t>
            </a:r>
            <a:r>
              <a:rPr lang="en-US" sz="1600" dirty="0" smtClean="0">
                <a:latin typeface="Palatino Linotype" charset="0"/>
              </a:rPr>
              <a:t>because </a:t>
            </a:r>
            <a:r>
              <a:rPr lang="en-US" sz="1600" dirty="0">
                <a:latin typeface="Palatino Linotype" charset="0"/>
              </a:rPr>
              <a:t>of the pillars supporting the “classical” </a:t>
            </a:r>
            <a:r>
              <a:rPr lang="en-US" sz="1600" dirty="0" err="1">
                <a:latin typeface="Palatino Linotype" charset="0"/>
              </a:rPr>
              <a:t>micromegas</a:t>
            </a:r>
            <a:r>
              <a:rPr lang="en-US" sz="1600" dirty="0">
                <a:latin typeface="Palatino Linotype" charset="0"/>
              </a:rPr>
              <a:t> mesh</a:t>
            </a:r>
          </a:p>
          <a:p>
            <a:pPr defTabSz="609600" eaLnBrk="1" hangingPunct="1"/>
            <a:endParaRPr lang="en-US" sz="1600" dirty="0">
              <a:latin typeface="Palatino Linotype" charset="0"/>
            </a:endParaRPr>
          </a:p>
          <a:p>
            <a:pPr marL="285750" indent="-285750" defTabSz="609600" eaLnBrk="1" hangingPunct="1">
              <a:buFont typeface="Wingdings" charset="0"/>
              <a:buChar char="à"/>
            </a:pPr>
            <a:r>
              <a:rPr lang="fr-FR" sz="1600" dirty="0" err="1" smtClean="0">
                <a:latin typeface="Palatino Linotype" charset="0"/>
                <a:sym typeface="Wingdings" charset="0"/>
              </a:rPr>
              <a:t>Should</a:t>
            </a:r>
            <a:r>
              <a:rPr lang="fr-FR" sz="1600" dirty="0" smtClean="0">
                <a:latin typeface="Palatino Linotype" charset="0"/>
                <a:sym typeface="Wingdings" charset="0"/>
              </a:rPr>
              <a:t> </a:t>
            </a:r>
            <a:r>
              <a:rPr lang="fr-FR" sz="1600" dirty="0" err="1">
                <a:latin typeface="Palatino Linotype" charset="0"/>
                <a:sym typeface="Wingdings" charset="0"/>
              </a:rPr>
              <a:t>be</a:t>
            </a:r>
            <a:r>
              <a:rPr lang="fr-FR" sz="1600" dirty="0">
                <a:latin typeface="Palatino Linotype" charset="0"/>
                <a:sym typeface="Wingdings" charset="0"/>
              </a:rPr>
              <a:t> </a:t>
            </a:r>
            <a:r>
              <a:rPr lang="fr-FR" sz="1600" dirty="0" err="1">
                <a:latin typeface="Palatino Linotype" charset="0"/>
                <a:sym typeface="Wingdings" charset="0"/>
              </a:rPr>
              <a:t>greatly</a:t>
            </a:r>
            <a:r>
              <a:rPr lang="fr-FR" sz="1600" dirty="0">
                <a:latin typeface="Palatino Linotype" charset="0"/>
                <a:sym typeface="Wingdings" charset="0"/>
              </a:rPr>
              <a:t> </a:t>
            </a:r>
            <a:r>
              <a:rPr lang="fr-FR" sz="1600" dirty="0" err="1">
                <a:latin typeface="Palatino Linotype" charset="0"/>
                <a:sym typeface="Wingdings" charset="0"/>
              </a:rPr>
              <a:t>improved</a:t>
            </a:r>
            <a:r>
              <a:rPr lang="fr-FR" sz="1600" dirty="0">
                <a:latin typeface="Palatino Linotype" charset="0"/>
                <a:sym typeface="Wingdings" charset="0"/>
              </a:rPr>
              <a:t> </a:t>
            </a:r>
            <a:r>
              <a:rPr lang="fr-FR" sz="1600" dirty="0" err="1" smtClean="0">
                <a:latin typeface="Palatino Linotype" charset="0"/>
                <a:sym typeface="Wingdings" charset="0"/>
              </a:rPr>
              <a:t>today</a:t>
            </a:r>
            <a:r>
              <a:rPr lang="fr-FR" sz="1600" dirty="0" smtClean="0">
                <a:latin typeface="Palatino Linotype" charset="0"/>
                <a:sym typeface="Wingdings" charset="0"/>
              </a:rPr>
              <a:t> by </a:t>
            </a:r>
            <a:r>
              <a:rPr lang="fr-FR" sz="1600" dirty="0">
                <a:latin typeface="Palatino Linotype" charset="0"/>
                <a:sym typeface="Wingdings" charset="0"/>
              </a:rPr>
              <a:t>use of the 2D micro-</a:t>
            </a:r>
            <a:r>
              <a:rPr lang="fr-FR" sz="1600" dirty="0" err="1" smtClean="0">
                <a:latin typeface="Palatino Linotype" charset="0"/>
                <a:sym typeface="Wingdings" charset="0"/>
              </a:rPr>
              <a:t>bulk</a:t>
            </a:r>
            <a:endParaRPr lang="fr-FR" sz="1600" dirty="0" smtClean="0">
              <a:latin typeface="Palatino Linotype" charset="0"/>
              <a:sym typeface="Wingdings" charset="0"/>
            </a:endParaRPr>
          </a:p>
          <a:p>
            <a:pPr marL="285750" indent="-285750" defTabSz="609600" eaLnBrk="1" hangingPunct="1">
              <a:buFont typeface="Wingdings" charset="0"/>
              <a:buChar char="à"/>
            </a:pPr>
            <a:r>
              <a:rPr lang="fr-FR" sz="1600" dirty="0" smtClean="0">
                <a:latin typeface="Palatino Linotype" charset="0"/>
                <a:sym typeface="Wingdings" charset="0"/>
              </a:rPr>
              <a:t>To </a:t>
            </a:r>
            <a:r>
              <a:rPr lang="fr-FR" sz="1600" dirty="0" err="1" smtClean="0">
                <a:latin typeface="Palatino Linotype" charset="0"/>
                <a:sym typeface="Wingdings" charset="0"/>
              </a:rPr>
              <a:t>be</a:t>
            </a:r>
            <a:r>
              <a:rPr lang="fr-FR" sz="1600" dirty="0" smtClean="0">
                <a:latin typeface="Palatino Linotype" charset="0"/>
                <a:sym typeface="Wingdings" charset="0"/>
              </a:rPr>
              <a:t> </a:t>
            </a:r>
            <a:r>
              <a:rPr lang="fr-FR" sz="1600" dirty="0" err="1" smtClean="0">
                <a:latin typeface="Palatino Linotype" charset="0"/>
                <a:sym typeface="Wingdings" charset="0"/>
              </a:rPr>
              <a:t>continued</a:t>
            </a:r>
            <a:r>
              <a:rPr lang="fr-FR" sz="1600" dirty="0" smtClean="0">
                <a:latin typeface="Palatino Linotype" charset="0"/>
                <a:sym typeface="Wingdings" charset="0"/>
              </a:rPr>
              <a:t> …</a:t>
            </a:r>
            <a:endParaRPr lang="en-US" sz="1600" dirty="0">
              <a:latin typeface="Palatino Linotype" charset="0"/>
            </a:endParaRPr>
          </a:p>
        </p:txBody>
      </p:sp>
      <p:sp>
        <p:nvSpPr>
          <p:cNvPr id="47120" name="Rectangle 5"/>
          <p:cNvSpPr>
            <a:spLocks noChangeArrowheads="1"/>
          </p:cNvSpPr>
          <p:nvPr/>
        </p:nvSpPr>
        <p:spPr bwMode="auto">
          <a:xfrm>
            <a:off x="1600200" y="609600"/>
            <a:ext cx="7086600" cy="307975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/>
              <a:t>F. Jeanneau, IEEE TRANSACTIONS ON NUCLEAR SCIENCE, VOL. 53, NO. 2, APRIL 2006</a:t>
            </a:r>
          </a:p>
        </p:txBody>
      </p:sp>
      <p:sp>
        <p:nvSpPr>
          <p:cNvPr id="17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20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n-TOF transparent neutron beam flux monitor</a:t>
            </a:r>
          </a:p>
        </p:txBody>
      </p:sp>
      <p:sp>
        <p:nvSpPr>
          <p:cNvPr id="37893" name="AutoShape 17"/>
          <p:cNvSpPr>
            <a:spLocks noChangeArrowheads="1"/>
          </p:cNvSpPr>
          <p:nvPr/>
        </p:nvSpPr>
        <p:spPr bwMode="auto">
          <a:xfrm>
            <a:off x="1219200" y="762000"/>
            <a:ext cx="7620000" cy="6096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1600" dirty="0">
                <a:solidFill>
                  <a:srgbClr val="FF0000"/>
                </a:solidFill>
                <a:cs typeface="Times New Roman" charset="0"/>
              </a:rPr>
              <a:t>Micro-bulk technology </a:t>
            </a:r>
            <a:r>
              <a:rPr lang="en-US" sz="1600" dirty="0">
                <a:cs typeface="Times New Roman" charset="0"/>
              </a:rPr>
              <a:t>for very </a:t>
            </a:r>
            <a:r>
              <a:rPr lang="en-US" sz="1600" dirty="0">
                <a:solidFill>
                  <a:srgbClr val="FF0000"/>
                </a:solidFill>
                <a:cs typeface="Times New Roman" charset="0"/>
              </a:rPr>
              <a:t>low budget material detector</a:t>
            </a:r>
          </a:p>
          <a:p>
            <a:pPr algn="just" defTabSz="609600" eaLnBrk="1" hangingPunct="1"/>
            <a:r>
              <a:rPr lang="en-US" sz="1600" dirty="0">
                <a:cs typeface="Times New Roman" charset="0"/>
              </a:rPr>
              <a:t>Use of 2 converters : </a:t>
            </a:r>
            <a:r>
              <a:rPr lang="en-US" sz="1600" baseline="30000" dirty="0">
                <a:cs typeface="Times New Roman" charset="0"/>
              </a:rPr>
              <a:t>10</a:t>
            </a:r>
            <a:r>
              <a:rPr lang="en-US" sz="1600" dirty="0">
                <a:cs typeface="Times New Roman" charset="0"/>
              </a:rPr>
              <a:t>B(</a:t>
            </a:r>
            <a:r>
              <a:rPr lang="en-US" sz="1600" dirty="0" err="1">
                <a:cs typeface="Times New Roman" charset="0"/>
              </a:rPr>
              <a:t>n,</a:t>
            </a:r>
            <a:r>
              <a:rPr lang="en-US" sz="1600" dirty="0" err="1">
                <a:cs typeface="Symbol" charset="0"/>
              </a:rPr>
              <a:t>a</a:t>
            </a:r>
            <a:r>
              <a:rPr lang="en-US" sz="1600" dirty="0">
                <a:cs typeface="Times New Roman" charset="0"/>
              </a:rPr>
              <a:t>)</a:t>
            </a:r>
            <a:r>
              <a:rPr lang="en-US" sz="1600" baseline="30000" dirty="0">
                <a:cs typeface="Times New Roman" charset="0"/>
              </a:rPr>
              <a:t>7</a:t>
            </a:r>
            <a:r>
              <a:rPr lang="en-US" sz="1600" dirty="0">
                <a:cs typeface="Times New Roman" charset="0"/>
              </a:rPr>
              <a:t>Li for up to 100 </a:t>
            </a:r>
            <a:r>
              <a:rPr lang="en-US" sz="1600" dirty="0" err="1">
                <a:cs typeface="Times New Roman" charset="0"/>
              </a:rPr>
              <a:t>eV</a:t>
            </a:r>
            <a:r>
              <a:rPr lang="en-US" sz="1600" dirty="0">
                <a:cs typeface="Times New Roman" charset="0"/>
              </a:rPr>
              <a:t> neutrons and </a:t>
            </a:r>
            <a:r>
              <a:rPr lang="en-US" sz="1600" baseline="30000" dirty="0">
                <a:cs typeface="Times New Roman" charset="0"/>
              </a:rPr>
              <a:t>235</a:t>
            </a:r>
            <a:r>
              <a:rPr lang="en-US" sz="1600" dirty="0">
                <a:cs typeface="Times New Roman" charset="0"/>
              </a:rPr>
              <a:t>U(</a:t>
            </a:r>
            <a:r>
              <a:rPr lang="en-US" sz="1600" dirty="0" err="1">
                <a:cs typeface="Times New Roman" charset="0"/>
              </a:rPr>
              <a:t>n,f</a:t>
            </a:r>
            <a:r>
              <a:rPr lang="en-US" sz="1600" dirty="0">
                <a:cs typeface="Times New Roman" charset="0"/>
              </a:rPr>
              <a:t>) for 100 eV-1 MeV</a:t>
            </a:r>
          </a:p>
          <a:p>
            <a:pPr algn="just" defTabSz="609600" eaLnBrk="1" hangingPunct="1"/>
            <a:endParaRPr lang="en-US" sz="16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pic>
        <p:nvPicPr>
          <p:cNvPr id="37894" name="Image 10" descr="Transparent_Micro-bulk_ND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52165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 11" descr="transparent_nTO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441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5562600" y="1600200"/>
            <a:ext cx="3327400" cy="1570038"/>
          </a:xfrm>
          <a:prstGeom prst="rect">
            <a:avLst/>
          </a:prstGeom>
          <a:solidFill>
            <a:srgbClr val="FFFFCC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endParaRPr lang="fr-FR" sz="1600"/>
          </a:p>
          <a:p>
            <a:pPr>
              <a:buFont typeface="Wingdings" charset="0"/>
              <a:buChar char="ü"/>
            </a:pPr>
            <a:r>
              <a:rPr lang="fr-FR" sz="1600"/>
              <a:t> Ar+2%iC</a:t>
            </a:r>
            <a:r>
              <a:rPr lang="fr-FR" sz="1600" baseline="-25000"/>
              <a:t>4</a:t>
            </a:r>
            <a:r>
              <a:rPr lang="fr-FR" sz="1600"/>
              <a:t>H</a:t>
            </a:r>
            <a:r>
              <a:rPr lang="fr-FR" sz="1600" baseline="-25000"/>
              <a:t>10</a:t>
            </a:r>
            <a:r>
              <a:rPr lang="fr-FR" sz="1600"/>
              <a:t>+10%CF</a:t>
            </a:r>
            <a:r>
              <a:rPr lang="fr-FR" sz="1600" baseline="-25000"/>
              <a:t>4</a:t>
            </a:r>
          </a:p>
          <a:p>
            <a:pPr>
              <a:buFont typeface="Wingdings" charset="0"/>
              <a:buChar char="ü"/>
            </a:pPr>
            <a:r>
              <a:rPr lang="fr-FR" sz="1600"/>
              <a:t> 35 mm diameter active area</a:t>
            </a:r>
          </a:p>
          <a:p>
            <a:pPr>
              <a:buFont typeface="Wingdings" charset="0"/>
              <a:buChar char="ü"/>
            </a:pPr>
            <a:r>
              <a:rPr lang="fr-FR" sz="1600"/>
              <a:t> 1 plane Anode</a:t>
            </a:r>
          </a:p>
          <a:p>
            <a:pPr>
              <a:buFont typeface="Wingdings" charset="0"/>
              <a:buChar char="ü"/>
            </a:pPr>
            <a:r>
              <a:rPr lang="fr-FR" sz="1600"/>
              <a:t> 1 channel : on-shelf fast current preamp. + 1GHz flash ADC</a:t>
            </a:r>
            <a:endParaRPr lang="en-US" sz="1600"/>
          </a:p>
        </p:txBody>
      </p:sp>
      <p:sp>
        <p:nvSpPr>
          <p:cNvPr id="37897" name="AutoShape 17"/>
          <p:cNvSpPr>
            <a:spLocks noChangeArrowheads="1"/>
          </p:cNvSpPr>
          <p:nvPr/>
        </p:nvSpPr>
        <p:spPr bwMode="auto">
          <a:xfrm>
            <a:off x="6324600" y="15240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600">
                <a:latin typeface="Palatino Linotype" charset="0"/>
              </a:rPr>
              <a:t>Specifications</a:t>
            </a:r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5029200" y="3429000"/>
            <a:ext cx="4038600" cy="1077913"/>
          </a:xfrm>
          <a:prstGeom prst="rect">
            <a:avLst/>
          </a:prstGeom>
          <a:solidFill>
            <a:srgbClr val="FFFFCC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endParaRPr lang="fr-FR" sz="1600" dirty="0"/>
          </a:p>
          <a:p>
            <a:pPr>
              <a:buFont typeface="Wingdings" charset="0"/>
              <a:buChar char="ü"/>
            </a:pPr>
            <a:r>
              <a:rPr lang="fr-FR" sz="1600" dirty="0"/>
              <a:t> </a:t>
            </a:r>
            <a:r>
              <a:rPr lang="fr-FR" sz="1600" dirty="0" err="1"/>
              <a:t>Sputtering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B</a:t>
            </a:r>
            <a:r>
              <a:rPr lang="fr-FR" sz="1600" baseline="-25000" dirty="0"/>
              <a:t>4</a:t>
            </a:r>
            <a:r>
              <a:rPr lang="fr-FR" sz="1600" dirty="0"/>
              <a:t>C </a:t>
            </a:r>
            <a:r>
              <a:rPr lang="fr-FR" sz="1600" dirty="0" err="1"/>
              <a:t>at</a:t>
            </a:r>
            <a:r>
              <a:rPr lang="fr-FR" sz="1600" dirty="0"/>
              <a:t> </a:t>
            </a:r>
            <a:r>
              <a:rPr lang="fr-FR" sz="1600" dirty="0" smtClean="0"/>
              <a:t>CERN (0,6 </a:t>
            </a:r>
            <a:r>
              <a:rPr lang="fr-FR" sz="1600" dirty="0" smtClean="0">
                <a:latin typeface="Symbol" charset="2"/>
                <a:cs typeface="Symbol" charset="2"/>
              </a:rPr>
              <a:t>m</a:t>
            </a:r>
            <a:r>
              <a:rPr lang="fr-FR" sz="1600" dirty="0" smtClean="0"/>
              <a:t>m)</a:t>
            </a:r>
            <a:endParaRPr lang="fr-FR" sz="1600" dirty="0"/>
          </a:p>
          <a:p>
            <a:pPr>
              <a:buFont typeface="Wingdings" charset="0"/>
              <a:buChar char="ü"/>
            </a:pPr>
            <a:r>
              <a:rPr lang="fr-FR" sz="1600" dirty="0"/>
              <a:t> on 1 </a:t>
            </a:r>
            <a:r>
              <a:rPr lang="fr-FR" sz="1600" dirty="0">
                <a:latin typeface="Symbol" charset="0"/>
                <a:cs typeface="Symbol" charset="0"/>
              </a:rPr>
              <a:t>m</a:t>
            </a:r>
            <a:r>
              <a:rPr lang="fr-FR" sz="1600" dirty="0">
                <a:ea typeface="Symbol" charset="0"/>
                <a:cs typeface="Symbol" charset="0"/>
              </a:rPr>
              <a:t>m </a:t>
            </a:r>
            <a:r>
              <a:rPr lang="fr-FR" sz="1600" dirty="0" err="1">
                <a:ea typeface="Symbol" charset="0"/>
                <a:cs typeface="Symbol" charset="0"/>
              </a:rPr>
              <a:t>copper</a:t>
            </a:r>
            <a:r>
              <a:rPr lang="fr-FR" sz="1600" dirty="0">
                <a:ea typeface="Symbol" charset="0"/>
                <a:cs typeface="Symbol" charset="0"/>
              </a:rPr>
              <a:t> </a:t>
            </a:r>
            <a:r>
              <a:rPr lang="fr-FR" sz="1600" dirty="0" err="1">
                <a:ea typeface="Symbol" charset="0"/>
                <a:cs typeface="Symbol" charset="0"/>
              </a:rPr>
              <a:t>coated</a:t>
            </a:r>
            <a:r>
              <a:rPr lang="fr-FR" sz="1600" dirty="0">
                <a:ea typeface="Symbol" charset="0"/>
                <a:cs typeface="Symbol" charset="0"/>
              </a:rPr>
              <a:t> 12,5 </a:t>
            </a:r>
            <a:r>
              <a:rPr lang="fr-FR" sz="1600" dirty="0">
                <a:latin typeface="Symbol" charset="0"/>
                <a:cs typeface="Symbol" charset="0"/>
              </a:rPr>
              <a:t>m</a:t>
            </a:r>
            <a:r>
              <a:rPr lang="fr-FR" sz="1600" dirty="0">
                <a:ea typeface="Symbol" charset="0"/>
                <a:cs typeface="Symbol" charset="0"/>
              </a:rPr>
              <a:t>m </a:t>
            </a:r>
            <a:r>
              <a:rPr lang="fr-FR" sz="1600" dirty="0" err="1">
                <a:ea typeface="Symbol" charset="0"/>
                <a:cs typeface="Symbol" charset="0"/>
              </a:rPr>
              <a:t>Kapton</a:t>
            </a:r>
            <a:r>
              <a:rPr lang="fr-FR" sz="1600" dirty="0">
                <a:ea typeface="Symbol" charset="0"/>
                <a:cs typeface="Symbol" charset="0"/>
              </a:rPr>
              <a:t> foil</a:t>
            </a:r>
          </a:p>
          <a:p>
            <a:pPr>
              <a:buFont typeface="Wingdings" charset="0"/>
              <a:buChar char="ü"/>
            </a:pPr>
            <a:r>
              <a:rPr lang="fr-FR" sz="1600" dirty="0">
                <a:ea typeface="Symbol" charset="0"/>
                <a:cs typeface="Symbol" charset="0"/>
              </a:rPr>
              <a:t> ~1 </a:t>
            </a:r>
            <a:r>
              <a:rPr lang="fr-FR" sz="1600" dirty="0">
                <a:latin typeface="Symbol" charset="0"/>
                <a:cs typeface="Symbol" charset="0"/>
              </a:rPr>
              <a:t>m</a:t>
            </a:r>
            <a:r>
              <a:rPr lang="fr-FR" sz="1600" dirty="0">
                <a:ea typeface="Symbol" charset="0"/>
                <a:cs typeface="Symbol" charset="0"/>
              </a:rPr>
              <a:t>m on a </a:t>
            </a:r>
            <a:r>
              <a:rPr lang="fr-FR" sz="1600" dirty="0">
                <a:latin typeface="Symbol" charset="0"/>
                <a:cs typeface="Symbol" charset="0"/>
              </a:rPr>
              <a:t>F</a:t>
            </a:r>
            <a:r>
              <a:rPr lang="fr-FR" sz="1600" dirty="0">
                <a:ea typeface="Symbol" charset="0"/>
                <a:cs typeface="Symbol" charset="0"/>
              </a:rPr>
              <a:t> 35 mm</a:t>
            </a:r>
          </a:p>
        </p:txBody>
      </p:sp>
      <p:sp>
        <p:nvSpPr>
          <p:cNvPr id="37899" name="AutoShape 17"/>
          <p:cNvSpPr>
            <a:spLocks noChangeArrowheads="1"/>
          </p:cNvSpPr>
          <p:nvPr/>
        </p:nvSpPr>
        <p:spPr bwMode="auto">
          <a:xfrm>
            <a:off x="6172200" y="33528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600" baseline="30000">
                <a:latin typeface="Palatino Linotype" charset="0"/>
              </a:rPr>
              <a:t>10</a:t>
            </a:r>
            <a:r>
              <a:rPr lang="en-US" sz="1600">
                <a:latin typeface="Palatino Linotype" charset="0"/>
              </a:rPr>
              <a:t>B Converter</a:t>
            </a:r>
          </a:p>
        </p:txBody>
      </p:sp>
      <p:sp>
        <p:nvSpPr>
          <p:cNvPr id="37900" name="Text Box 9"/>
          <p:cNvSpPr txBox="1">
            <a:spLocks noChangeArrowheads="1"/>
          </p:cNvSpPr>
          <p:nvPr/>
        </p:nvSpPr>
        <p:spPr bwMode="auto">
          <a:xfrm>
            <a:off x="5638800" y="4789488"/>
            <a:ext cx="3429000" cy="1323975"/>
          </a:xfrm>
          <a:prstGeom prst="rect">
            <a:avLst/>
          </a:prstGeom>
          <a:solidFill>
            <a:srgbClr val="FFFFCC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endParaRPr lang="fr-FR" sz="1600"/>
          </a:p>
          <a:p>
            <a:pPr>
              <a:buFont typeface="Wingdings" charset="0"/>
              <a:buChar char="ü"/>
            </a:pPr>
            <a:r>
              <a:rPr lang="fr-FR" sz="1600"/>
              <a:t> Vaccuum Evaporation (1 mg </a:t>
            </a:r>
            <a:r>
              <a:rPr lang="fr-FR" sz="1600" baseline="30000"/>
              <a:t>235</a:t>
            </a:r>
            <a:r>
              <a:rPr lang="fr-FR" sz="1600"/>
              <a:t>U @ 99,94%) at JRC-IRMM (Geel)</a:t>
            </a:r>
          </a:p>
          <a:p>
            <a:pPr>
              <a:buFont typeface="Wingdings" charset="0"/>
              <a:buChar char="ü"/>
            </a:pPr>
            <a:r>
              <a:rPr lang="fr-FR" sz="1600"/>
              <a:t> on 1,5 </a:t>
            </a:r>
            <a:r>
              <a:rPr lang="fr-FR" sz="1600">
                <a:latin typeface="Symbol" charset="0"/>
                <a:cs typeface="Symbol" charset="0"/>
              </a:rPr>
              <a:t>m</a:t>
            </a:r>
            <a:r>
              <a:rPr lang="fr-FR" sz="1600">
                <a:ea typeface="Symbol" charset="0"/>
                <a:cs typeface="Symbol" charset="0"/>
              </a:rPr>
              <a:t>m aluminized mylar foil</a:t>
            </a:r>
          </a:p>
          <a:p>
            <a:pPr>
              <a:buFont typeface="Wingdings" charset="0"/>
              <a:buChar char="ü"/>
            </a:pPr>
            <a:r>
              <a:rPr lang="fr-FR" sz="1600">
                <a:ea typeface="Symbol" charset="0"/>
                <a:cs typeface="Symbol" charset="0"/>
              </a:rPr>
              <a:t> 1 mg on a </a:t>
            </a:r>
            <a:r>
              <a:rPr lang="fr-FR" sz="1600">
                <a:latin typeface="Symbol" charset="0"/>
                <a:cs typeface="Symbol" charset="0"/>
              </a:rPr>
              <a:t>F</a:t>
            </a:r>
            <a:r>
              <a:rPr lang="fr-FR" sz="1600">
                <a:ea typeface="Symbol" charset="0"/>
                <a:cs typeface="Symbol" charset="0"/>
              </a:rPr>
              <a:t> 20 mm </a:t>
            </a:r>
          </a:p>
        </p:txBody>
      </p:sp>
      <p:sp>
        <p:nvSpPr>
          <p:cNvPr id="37901" name="AutoShape 17"/>
          <p:cNvSpPr>
            <a:spLocks noChangeArrowheads="1"/>
          </p:cNvSpPr>
          <p:nvPr/>
        </p:nvSpPr>
        <p:spPr bwMode="auto">
          <a:xfrm>
            <a:off x="6477000" y="4713288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600" baseline="30000">
                <a:latin typeface="Palatino Linotype" charset="0"/>
              </a:rPr>
              <a:t>235</a:t>
            </a:r>
            <a:r>
              <a:rPr lang="en-US" sz="1600">
                <a:latin typeface="Palatino Linotype" charset="0"/>
              </a:rPr>
              <a:t>U Converter</a:t>
            </a:r>
          </a:p>
        </p:txBody>
      </p:sp>
      <p:pic>
        <p:nvPicPr>
          <p:cNvPr id="37902" name="Image 3" descr="after coating B4C 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Rectangle 17"/>
          <p:cNvSpPr>
            <a:spLocks noChangeArrowheads="1"/>
          </p:cNvSpPr>
          <p:nvPr/>
        </p:nvSpPr>
        <p:spPr bwMode="auto">
          <a:xfrm>
            <a:off x="1524000" y="6172200"/>
            <a:ext cx="7086600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lIns="72567" tIns="36283" rIns="72567" bIns="36283">
            <a:spAutoFit/>
          </a:bodyPr>
          <a:lstStyle/>
          <a:p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S. Andriamonge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proceedings of ND2010, </a:t>
            </a:r>
            <a:r>
              <a:rPr lang="fr-FR" sz="1100">
                <a:solidFill>
                  <a:srgbClr val="0000FF"/>
                </a:solidFill>
                <a:ea typeface="Arial Unicode MS" charset="0"/>
                <a:cs typeface="Arial Unicode MS" charset="0"/>
              </a:rPr>
              <a:t>International Conference on Nuclear Data for Science and Technology</a:t>
            </a:r>
            <a:endParaRPr lang="en-US" sz="1100">
              <a:solidFill>
                <a:srgbClr val="0000FF"/>
              </a:solidFill>
              <a:latin typeface="Garamond" charset="0"/>
              <a:cs typeface="Arial Unicode MS" charset="0"/>
            </a:endParaRPr>
          </a:p>
        </p:txBody>
      </p:sp>
      <p:sp>
        <p:nvSpPr>
          <p:cNvPr id="37904" name="Line 13"/>
          <p:cNvSpPr>
            <a:spLocks noChangeShapeType="1"/>
          </p:cNvSpPr>
          <p:nvPr/>
        </p:nvSpPr>
        <p:spPr bwMode="auto">
          <a:xfrm flipV="1">
            <a:off x="2133600" y="213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905" name="ZoneTexte 16"/>
          <p:cNvSpPr txBox="1">
            <a:spLocks noChangeArrowheads="1"/>
          </p:cNvSpPr>
          <p:nvPr/>
        </p:nvSpPr>
        <p:spPr bwMode="auto">
          <a:xfrm>
            <a:off x="2041525" y="1828800"/>
            <a:ext cx="77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400"/>
              <a:t>500 </a:t>
            </a:r>
            <a:r>
              <a:rPr lang="fr-FR" sz="1400">
                <a:latin typeface="Symbol" charset="0"/>
                <a:cs typeface="Symbol" charset="0"/>
              </a:rPr>
              <a:t>m</a:t>
            </a:r>
            <a:r>
              <a:rPr lang="fr-FR" sz="1400">
                <a:ea typeface="Symbol" charset="0"/>
                <a:cs typeface="Symbol" charset="0"/>
              </a:rPr>
              <a:t>m</a:t>
            </a:r>
          </a:p>
        </p:txBody>
      </p:sp>
      <p:sp>
        <p:nvSpPr>
          <p:cNvPr id="18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15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AutoShape 17"/>
          <p:cNvSpPr>
            <a:spLocks noChangeArrowheads="1"/>
          </p:cNvSpPr>
          <p:nvPr/>
        </p:nvSpPr>
        <p:spPr bwMode="auto">
          <a:xfrm>
            <a:off x="2286000" y="685800"/>
            <a:ext cx="6400800" cy="6096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1600" dirty="0">
                <a:solidFill>
                  <a:srgbClr val="FF0000"/>
                </a:solidFill>
                <a:cs typeface="Times New Roman" charset="0"/>
              </a:rPr>
              <a:t>128 </a:t>
            </a:r>
            <a:r>
              <a:rPr lang="en-US" sz="1600" dirty="0">
                <a:solidFill>
                  <a:srgbClr val="FF0000"/>
                </a:solidFill>
                <a:latin typeface="Symbol" charset="0"/>
                <a:cs typeface="Times New Roman" charset="0"/>
              </a:rPr>
              <a:t>m</a:t>
            </a:r>
            <a:r>
              <a:rPr lang="en-US" sz="1600" dirty="0">
                <a:solidFill>
                  <a:srgbClr val="FF0000"/>
                </a:solidFill>
                <a:cs typeface="Times New Roman" charset="0"/>
              </a:rPr>
              <a:t>m Bulk-</a:t>
            </a:r>
            <a:r>
              <a:rPr lang="en-US" sz="1600" dirty="0" err="1">
                <a:solidFill>
                  <a:srgbClr val="FF0000"/>
                </a:solidFill>
                <a:cs typeface="Times New Roman" charset="0"/>
              </a:rPr>
              <a:t>micromegas</a:t>
            </a:r>
            <a:r>
              <a:rPr lang="en-US" sz="1600" dirty="0">
                <a:solidFill>
                  <a:srgbClr val="FF0000"/>
                </a:solidFill>
                <a:cs typeface="Times New Roman" charset="0"/>
              </a:rPr>
              <a:t> technology </a:t>
            </a:r>
            <a:r>
              <a:rPr lang="en-US" sz="1600" dirty="0">
                <a:cs typeface="Times New Roman" charset="0"/>
              </a:rPr>
              <a:t>with 2D X-Y readout (CAST-like)</a:t>
            </a:r>
            <a:endParaRPr lang="en-US" sz="1600" dirty="0">
              <a:solidFill>
                <a:srgbClr val="FF0000"/>
              </a:solidFill>
              <a:cs typeface="Times New Roman" charset="0"/>
            </a:endParaRPr>
          </a:p>
          <a:p>
            <a:pPr algn="just" defTabSz="609600" eaLnBrk="1" hangingPunct="1"/>
            <a:r>
              <a:rPr lang="en-US" sz="1600" dirty="0">
                <a:cs typeface="Times New Roman" charset="0"/>
              </a:rPr>
              <a:t>Use of </a:t>
            </a:r>
            <a:r>
              <a:rPr lang="en-US" sz="1600" baseline="30000" dirty="0">
                <a:cs typeface="Times New Roman" charset="0"/>
              </a:rPr>
              <a:t>10</a:t>
            </a:r>
            <a:r>
              <a:rPr lang="en-US" sz="1600" dirty="0">
                <a:cs typeface="Times New Roman" charset="0"/>
              </a:rPr>
              <a:t>B(</a:t>
            </a:r>
            <a:r>
              <a:rPr lang="en-US" sz="1600" dirty="0" err="1">
                <a:cs typeface="Times New Roman" charset="0"/>
              </a:rPr>
              <a:t>n,</a:t>
            </a:r>
            <a:r>
              <a:rPr lang="en-US" sz="1600" dirty="0" err="1">
                <a:cs typeface="Symbol" charset="0"/>
              </a:rPr>
              <a:t>a</a:t>
            </a:r>
            <a:r>
              <a:rPr lang="en-US" sz="1600" dirty="0">
                <a:cs typeface="Times New Roman" charset="0"/>
              </a:rPr>
              <a:t>)</a:t>
            </a:r>
            <a:r>
              <a:rPr lang="en-US" sz="1600" baseline="30000" dirty="0">
                <a:cs typeface="Times New Roman" charset="0"/>
              </a:rPr>
              <a:t>7</a:t>
            </a:r>
            <a:r>
              <a:rPr lang="en-US" sz="1600" dirty="0">
                <a:cs typeface="Times New Roman" charset="0"/>
              </a:rPr>
              <a:t>Li for up to 1 MeV neutron conversion</a:t>
            </a:r>
          </a:p>
          <a:p>
            <a:pPr algn="just" defTabSz="609600" eaLnBrk="1" hangingPunct="1"/>
            <a:endParaRPr lang="en-US" sz="16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5676900" y="3962400"/>
            <a:ext cx="3467100" cy="1816100"/>
          </a:xfrm>
          <a:prstGeom prst="rect">
            <a:avLst/>
          </a:prstGeom>
          <a:solidFill>
            <a:srgbClr val="FFFFCC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endParaRPr lang="fr-FR" sz="1600" dirty="0"/>
          </a:p>
          <a:p>
            <a:pPr>
              <a:buFont typeface="Wingdings" charset="0"/>
              <a:buChar char="ü"/>
            </a:pPr>
            <a:r>
              <a:rPr lang="fr-FR" sz="1600" dirty="0"/>
              <a:t> Ar+2%iC</a:t>
            </a:r>
            <a:r>
              <a:rPr lang="fr-FR" sz="1600" baseline="-25000" dirty="0"/>
              <a:t>4</a:t>
            </a:r>
            <a:r>
              <a:rPr lang="fr-FR" sz="1600" dirty="0"/>
              <a:t>H</a:t>
            </a:r>
            <a:r>
              <a:rPr lang="fr-FR" sz="1600" baseline="-25000" dirty="0"/>
              <a:t>10</a:t>
            </a:r>
            <a:r>
              <a:rPr lang="fr-FR" sz="1600" dirty="0"/>
              <a:t>+10%CF</a:t>
            </a:r>
            <a:r>
              <a:rPr lang="fr-FR" sz="1600" baseline="-25000" dirty="0"/>
              <a:t>4</a:t>
            </a:r>
          </a:p>
          <a:p>
            <a:pPr>
              <a:buFont typeface="Wingdings" charset="0"/>
              <a:buChar char="ü"/>
            </a:pPr>
            <a:r>
              <a:rPr lang="fr-FR" sz="1600" dirty="0"/>
              <a:t> 6x6 cm</a:t>
            </a:r>
            <a:r>
              <a:rPr lang="fr-FR" sz="1600" baseline="30000" dirty="0"/>
              <a:t>2</a:t>
            </a:r>
            <a:r>
              <a:rPr lang="fr-FR" sz="1600" dirty="0"/>
              <a:t> active area</a:t>
            </a:r>
          </a:p>
          <a:p>
            <a:pPr>
              <a:buFont typeface="Wingdings" charset="0"/>
              <a:buChar char="ü"/>
            </a:pPr>
            <a:r>
              <a:rPr lang="fr-FR" sz="1600" dirty="0"/>
              <a:t> </a:t>
            </a:r>
            <a:r>
              <a:rPr lang="fr-FR" sz="1600" dirty="0">
                <a:latin typeface="Symbol" charset="0"/>
                <a:cs typeface="Symbol" charset="0"/>
              </a:rPr>
              <a:t>F</a:t>
            </a:r>
            <a:r>
              <a:rPr lang="fr-FR" sz="1600" dirty="0">
                <a:ea typeface="Symbol" charset="0"/>
                <a:cs typeface="Symbol" charset="0"/>
              </a:rPr>
              <a:t> 60 mm, 24 nm </a:t>
            </a:r>
            <a:r>
              <a:rPr lang="fr-FR" sz="1600" baseline="30000" dirty="0" smtClean="0">
                <a:ea typeface="Symbol" charset="0"/>
                <a:cs typeface="Symbol" charset="0"/>
              </a:rPr>
              <a:t>10</a:t>
            </a:r>
            <a:r>
              <a:rPr lang="fr-FR" sz="1600" dirty="0" smtClean="0">
                <a:ea typeface="Symbol" charset="0"/>
                <a:cs typeface="Symbol" charset="0"/>
              </a:rPr>
              <a:t>B</a:t>
            </a:r>
            <a:r>
              <a:rPr lang="fr-FR" sz="1600" baseline="-25000" dirty="0" smtClean="0">
                <a:ea typeface="Symbol" charset="0"/>
                <a:cs typeface="Symbol" charset="0"/>
              </a:rPr>
              <a:t>4</a:t>
            </a:r>
            <a:r>
              <a:rPr lang="fr-FR" sz="1600" dirty="0" smtClean="0">
                <a:ea typeface="Symbol" charset="0"/>
                <a:cs typeface="Symbol" charset="0"/>
              </a:rPr>
              <a:t>C layer </a:t>
            </a:r>
            <a:r>
              <a:rPr lang="fr-FR" sz="1600" dirty="0">
                <a:ea typeface="Symbol" charset="0"/>
                <a:cs typeface="Symbol" charset="0"/>
              </a:rPr>
              <a:t>on a 1 </a:t>
            </a:r>
            <a:r>
              <a:rPr lang="fr-FR" sz="1600" dirty="0">
                <a:latin typeface="Symbol" charset="0"/>
                <a:cs typeface="Symbol" charset="0"/>
              </a:rPr>
              <a:t>m</a:t>
            </a:r>
            <a:r>
              <a:rPr lang="fr-FR" sz="1600" dirty="0">
                <a:ea typeface="Symbol" charset="0"/>
                <a:cs typeface="Symbol" charset="0"/>
              </a:rPr>
              <a:t>m </a:t>
            </a:r>
            <a:r>
              <a:rPr lang="fr-FR" sz="1600" dirty="0" err="1">
                <a:ea typeface="Symbol" charset="0"/>
                <a:cs typeface="Symbol" charset="0"/>
              </a:rPr>
              <a:t>copper</a:t>
            </a:r>
            <a:r>
              <a:rPr lang="fr-FR" sz="1600" dirty="0">
                <a:ea typeface="Symbol" charset="0"/>
                <a:cs typeface="Symbol" charset="0"/>
              </a:rPr>
              <a:t> </a:t>
            </a:r>
            <a:r>
              <a:rPr lang="fr-FR" sz="1600" dirty="0" err="1">
                <a:ea typeface="Symbol" charset="0"/>
                <a:cs typeface="Symbol" charset="0"/>
              </a:rPr>
              <a:t>coated</a:t>
            </a:r>
            <a:r>
              <a:rPr lang="fr-FR" sz="1600" dirty="0">
                <a:ea typeface="Symbol" charset="0"/>
                <a:cs typeface="Symbol" charset="0"/>
              </a:rPr>
              <a:t> 12,5 </a:t>
            </a:r>
            <a:r>
              <a:rPr lang="fr-FR" sz="1600" dirty="0">
                <a:latin typeface="Symbol" charset="0"/>
                <a:cs typeface="Symbol" charset="0"/>
              </a:rPr>
              <a:t>m</a:t>
            </a:r>
            <a:r>
              <a:rPr lang="fr-FR" sz="1600" dirty="0">
                <a:ea typeface="Symbol" charset="0"/>
                <a:cs typeface="Symbol" charset="0"/>
              </a:rPr>
              <a:t>m </a:t>
            </a:r>
            <a:r>
              <a:rPr lang="fr-FR" sz="1600" dirty="0" err="1">
                <a:ea typeface="Symbol" charset="0"/>
                <a:cs typeface="Symbol" charset="0"/>
              </a:rPr>
              <a:t>Kapton</a:t>
            </a:r>
            <a:r>
              <a:rPr lang="fr-FR" sz="1600" dirty="0">
                <a:ea typeface="Symbol" charset="0"/>
                <a:cs typeface="Symbol" charset="0"/>
              </a:rPr>
              <a:t> foil</a:t>
            </a:r>
          </a:p>
          <a:p>
            <a:pPr>
              <a:buFont typeface="Wingdings" charset="0"/>
              <a:buChar char="ü"/>
            </a:pPr>
            <a:r>
              <a:rPr lang="fr-FR" sz="1600" dirty="0">
                <a:ea typeface="Symbol" charset="0"/>
                <a:cs typeface="Symbol" charset="0"/>
              </a:rPr>
              <a:t> 212 </a:t>
            </a:r>
            <a:r>
              <a:rPr lang="fr-FR" sz="1600" dirty="0" err="1">
                <a:ea typeface="Symbol" charset="0"/>
                <a:cs typeface="Symbol" charset="0"/>
              </a:rPr>
              <a:t>channels</a:t>
            </a:r>
            <a:r>
              <a:rPr lang="fr-FR" sz="1600" dirty="0">
                <a:ea typeface="Symbol" charset="0"/>
                <a:cs typeface="Symbol" charset="0"/>
              </a:rPr>
              <a:t> : </a:t>
            </a:r>
            <a:r>
              <a:rPr lang="fr-FR" sz="1600" dirty="0" err="1">
                <a:ea typeface="Symbol" charset="0"/>
                <a:cs typeface="Symbol" charset="0"/>
              </a:rPr>
              <a:t>readout</a:t>
            </a:r>
            <a:r>
              <a:rPr lang="fr-FR" sz="1600" dirty="0">
                <a:ea typeface="Symbol" charset="0"/>
                <a:cs typeface="Symbol" charset="0"/>
              </a:rPr>
              <a:t> </a:t>
            </a:r>
            <a:r>
              <a:rPr lang="fr-FR" sz="1600" dirty="0" err="1">
                <a:ea typeface="Symbol" charset="0"/>
                <a:cs typeface="Symbol" charset="0"/>
              </a:rPr>
              <a:t>with</a:t>
            </a:r>
            <a:r>
              <a:rPr lang="fr-FR" sz="1600" dirty="0">
                <a:ea typeface="Symbol" charset="0"/>
                <a:cs typeface="Symbol" charset="0"/>
              </a:rPr>
              <a:t> 2 x 96 ch. </a:t>
            </a:r>
            <a:r>
              <a:rPr lang="fr-FR" sz="1600" dirty="0" err="1">
                <a:ea typeface="Symbol" charset="0"/>
                <a:cs typeface="Symbol" charset="0"/>
              </a:rPr>
              <a:t>Gassiplex</a:t>
            </a:r>
            <a:r>
              <a:rPr lang="fr-FR" sz="1600" dirty="0">
                <a:ea typeface="Symbol" charset="0"/>
                <a:cs typeface="Symbol" charset="0"/>
              </a:rPr>
              <a:t> </a:t>
            </a:r>
            <a:r>
              <a:rPr lang="fr-FR" sz="1600" dirty="0" err="1">
                <a:ea typeface="Symbol" charset="0"/>
                <a:cs typeface="Symbol" charset="0"/>
              </a:rPr>
              <a:t>cards</a:t>
            </a:r>
            <a:endParaRPr lang="en-US" sz="1600" dirty="0">
              <a:ea typeface="Symbol" charset="0"/>
              <a:cs typeface="Symbol" charset="0"/>
            </a:endParaRPr>
          </a:p>
        </p:txBody>
      </p:sp>
      <p:sp>
        <p:nvSpPr>
          <p:cNvPr id="38919" name="AutoShape 17"/>
          <p:cNvSpPr>
            <a:spLocks noChangeArrowheads="1"/>
          </p:cNvSpPr>
          <p:nvPr/>
        </p:nvSpPr>
        <p:spPr bwMode="auto">
          <a:xfrm>
            <a:off x="6553200" y="38862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600">
                <a:latin typeface="Palatino Linotype" charset="0"/>
              </a:rPr>
              <a:t>Specifications</a:t>
            </a:r>
          </a:p>
        </p:txBody>
      </p:sp>
      <p:sp>
        <p:nvSpPr>
          <p:cNvPr id="38920" name="Rectangle 17"/>
          <p:cNvSpPr>
            <a:spLocks noChangeArrowheads="1"/>
          </p:cNvSpPr>
          <p:nvPr/>
        </p:nvSpPr>
        <p:spPr bwMode="auto">
          <a:xfrm>
            <a:off x="1524000" y="6172200"/>
            <a:ext cx="7086600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lIns="72567" tIns="36283" rIns="72567" bIns="36283">
            <a:spAutoFit/>
          </a:bodyPr>
          <a:lstStyle/>
          <a:p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S. Andriamonge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proceedings of ND2010, </a:t>
            </a:r>
            <a:r>
              <a:rPr lang="fr-FR" sz="1100">
                <a:solidFill>
                  <a:srgbClr val="0000FF"/>
                </a:solidFill>
                <a:ea typeface="Arial Unicode MS" charset="0"/>
                <a:cs typeface="Arial Unicode MS" charset="0"/>
              </a:rPr>
              <a:t>International Conference on Nuclear Data for Science and Technology</a:t>
            </a:r>
            <a:endParaRPr lang="en-US" sz="1100">
              <a:solidFill>
                <a:srgbClr val="0000FF"/>
              </a:solidFill>
              <a:latin typeface="Garamond" charset="0"/>
              <a:cs typeface="Arial Unicode MS" charset="0"/>
            </a:endParaRPr>
          </a:p>
        </p:txBody>
      </p:sp>
      <p:pic>
        <p:nvPicPr>
          <p:cNvPr id="389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183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CERN/n-TOF 2D X-Y neutron </a:t>
            </a:r>
            <a:r>
              <a:rPr lang="fr-FR" dirty="0" err="1">
                <a:latin typeface="Arial" charset="0"/>
                <a:ea typeface="ＭＳ Ｐゴシック" charset="0"/>
                <a:cs typeface="ＭＳ Ｐゴシック" charset="0"/>
              </a:rPr>
              <a:t>beam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 profiler</a:t>
            </a:r>
          </a:p>
        </p:txBody>
      </p:sp>
      <p:pic>
        <p:nvPicPr>
          <p:cNvPr id="38923" name="Image 0" descr="X-Y_for_neutron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3551238"/>
            <a:ext cx="40386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68425"/>
            <a:ext cx="29718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1981200" y="2946400"/>
            <a:ext cx="3352800" cy="177800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27" name="Rectangle 14"/>
          <p:cNvSpPr>
            <a:spLocks noChangeArrowheads="1"/>
          </p:cNvSpPr>
          <p:nvPr/>
        </p:nvSpPr>
        <p:spPr bwMode="auto">
          <a:xfrm>
            <a:off x="0" y="213360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600"/>
              <a:t>X &amp; Y strips</a:t>
            </a:r>
          </a:p>
          <a:p>
            <a:pPr algn="ctr"/>
            <a:r>
              <a:rPr lang="fr-FR" sz="1600"/>
              <a:t>+ Y vias</a:t>
            </a:r>
          </a:p>
        </p:txBody>
      </p:sp>
      <p:sp>
        <p:nvSpPr>
          <p:cNvPr id="38928" name="Rectangle 15"/>
          <p:cNvSpPr>
            <a:spLocks noChangeArrowheads="1"/>
          </p:cNvSpPr>
          <p:nvPr/>
        </p:nvSpPr>
        <p:spPr bwMode="auto">
          <a:xfrm>
            <a:off x="5029200" y="1993900"/>
            <a:ext cx="1295400" cy="495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400"/>
              <a:t>Woven mesh (30 um)</a:t>
            </a:r>
          </a:p>
        </p:txBody>
      </p:sp>
      <p:sp>
        <p:nvSpPr>
          <p:cNvPr id="38929" name="Rectangle 16"/>
          <p:cNvSpPr>
            <a:spLocks noChangeArrowheads="1"/>
          </p:cNvSpPr>
          <p:nvPr/>
        </p:nvSpPr>
        <p:spPr bwMode="auto">
          <a:xfrm>
            <a:off x="2819400" y="2146300"/>
            <a:ext cx="21336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400"/>
              <a:t>Pyralux pillar (128 </a:t>
            </a:r>
            <a:r>
              <a:rPr lang="fr-FR" sz="1400">
                <a:latin typeface="Symbol" charset="0"/>
                <a:cs typeface="Symbol" charset="0"/>
              </a:rPr>
              <a:t>m</a:t>
            </a:r>
            <a:r>
              <a:rPr lang="fr-FR" sz="1400">
                <a:ea typeface="Symbol" charset="0"/>
                <a:cs typeface="Symbol" charset="0"/>
              </a:rPr>
              <a:t>m)</a:t>
            </a:r>
          </a:p>
        </p:txBody>
      </p:sp>
      <p:sp>
        <p:nvSpPr>
          <p:cNvPr id="38930" name="Line 13"/>
          <p:cNvSpPr>
            <a:spLocks noChangeShapeType="1"/>
          </p:cNvSpPr>
          <p:nvPr/>
        </p:nvSpPr>
        <p:spPr bwMode="auto">
          <a:xfrm flipH="1" flipV="1">
            <a:off x="990600" y="2590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931" name="Rectangle 18"/>
          <p:cNvSpPr>
            <a:spLocks noChangeArrowheads="1"/>
          </p:cNvSpPr>
          <p:nvPr/>
        </p:nvSpPr>
        <p:spPr bwMode="auto">
          <a:xfrm>
            <a:off x="50800" y="26670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600"/>
              <a:t>X readout</a:t>
            </a:r>
          </a:p>
        </p:txBody>
      </p:sp>
      <p:sp>
        <p:nvSpPr>
          <p:cNvPr id="38932" name="Rectangle 19"/>
          <p:cNvSpPr>
            <a:spLocks noChangeArrowheads="1"/>
          </p:cNvSpPr>
          <p:nvPr/>
        </p:nvSpPr>
        <p:spPr bwMode="auto">
          <a:xfrm>
            <a:off x="50800" y="29718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600"/>
              <a:t>Y readout</a:t>
            </a:r>
          </a:p>
        </p:txBody>
      </p:sp>
      <p:sp>
        <p:nvSpPr>
          <p:cNvPr id="38933" name="Rectangle 20"/>
          <p:cNvSpPr>
            <a:spLocks noChangeArrowheads="1"/>
          </p:cNvSpPr>
          <p:nvPr/>
        </p:nvSpPr>
        <p:spPr bwMode="auto">
          <a:xfrm>
            <a:off x="5562600" y="2895600"/>
            <a:ext cx="1219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400"/>
              <a:t>50 </a:t>
            </a:r>
            <a:r>
              <a:rPr lang="fr-FR" sz="1400">
                <a:latin typeface="Symbol" charset="0"/>
                <a:cs typeface="Symbol" charset="0"/>
              </a:rPr>
              <a:t>m</a:t>
            </a:r>
            <a:r>
              <a:rPr lang="fr-FR" sz="1400">
                <a:ea typeface="Symbol" charset="0"/>
                <a:cs typeface="Symbol" charset="0"/>
              </a:rPr>
              <a:t>m kapton</a:t>
            </a:r>
          </a:p>
        </p:txBody>
      </p:sp>
      <p:sp>
        <p:nvSpPr>
          <p:cNvPr id="38934" name="Line 13"/>
          <p:cNvSpPr>
            <a:spLocks noChangeShapeType="1"/>
          </p:cNvSpPr>
          <p:nvPr/>
        </p:nvSpPr>
        <p:spPr bwMode="auto">
          <a:xfrm>
            <a:off x="53340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cxnSp>
        <p:nvCxnSpPr>
          <p:cNvPr id="38935" name="Connecteur droit 23"/>
          <p:cNvCxnSpPr>
            <a:cxnSpLocks noChangeShapeType="1"/>
          </p:cNvCxnSpPr>
          <p:nvPr/>
        </p:nvCxnSpPr>
        <p:spPr bwMode="auto">
          <a:xfrm rot="5400000">
            <a:off x="2195513" y="3022600"/>
            <a:ext cx="1793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36" name="Connecteur droit 24"/>
          <p:cNvCxnSpPr>
            <a:cxnSpLocks noChangeShapeType="1"/>
          </p:cNvCxnSpPr>
          <p:nvPr/>
        </p:nvCxnSpPr>
        <p:spPr bwMode="auto">
          <a:xfrm rot="5400000">
            <a:off x="2347913" y="3022600"/>
            <a:ext cx="1793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26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16</a:t>
            </a:fld>
            <a:endParaRPr lang="fr-FR"/>
          </a:p>
        </p:txBody>
      </p:sp>
      <p:pic>
        <p:nvPicPr>
          <p:cNvPr id="6" name="Image 5" descr="x-y ntof detect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33056"/>
            <a:ext cx="2308973" cy="1860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n-TOF beam profile and flux monitor 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019175" y="3657600"/>
          <a:ext cx="3400425" cy="256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1" name="Document" r:id="rId4" imgW="2590800" imgH="1955800" progId="Word.Document.12">
                  <p:link updateAutomatic="1"/>
                </p:oleObj>
              </mc:Choice>
              <mc:Fallback>
                <p:oleObj name="Document" r:id="rId4" imgW="2590800" imgH="1955800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3657600"/>
                        <a:ext cx="3400425" cy="256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914400" y="990600"/>
          <a:ext cx="3505200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32" name="Document" r:id="rId6" imgW="2590800" imgH="1981200" progId="Word.Document.12">
                  <p:link updateAutomatic="1"/>
                </p:oleObj>
              </mc:Choice>
              <mc:Fallback>
                <p:oleObj name="Document" r:id="rId6" imgW="2590800" imgH="1981200" progId="Word.Document.12">
                  <p:link updateAutomatic="1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90600"/>
                        <a:ext cx="3505200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AutoShape 17"/>
          <p:cNvSpPr>
            <a:spLocks noChangeArrowheads="1"/>
          </p:cNvSpPr>
          <p:nvPr/>
        </p:nvSpPr>
        <p:spPr bwMode="auto">
          <a:xfrm>
            <a:off x="1219200" y="520700"/>
            <a:ext cx="3200400" cy="3937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400">
                <a:latin typeface="Palatino Linotype" charset="0"/>
              </a:rPr>
              <a:t>n-TOF beam flux monitoring (2008)</a:t>
            </a:r>
          </a:p>
        </p:txBody>
      </p:sp>
      <p:sp>
        <p:nvSpPr>
          <p:cNvPr id="39944" name="Rectangle 17"/>
          <p:cNvSpPr>
            <a:spLocks noChangeArrowheads="1"/>
          </p:cNvSpPr>
          <p:nvPr/>
        </p:nvSpPr>
        <p:spPr bwMode="auto">
          <a:xfrm>
            <a:off x="1676400" y="6248400"/>
            <a:ext cx="7086600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lIns="72567" tIns="36283" rIns="72567" bIns="36283">
            <a:spAutoFit/>
          </a:bodyPr>
          <a:lstStyle/>
          <a:p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S. Andriamonge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proceedings of ND2010, </a:t>
            </a:r>
            <a:r>
              <a:rPr lang="fr-FR" sz="1100">
                <a:solidFill>
                  <a:srgbClr val="0000FF"/>
                </a:solidFill>
                <a:ea typeface="Arial Unicode MS" charset="0"/>
                <a:cs typeface="Arial Unicode MS" charset="0"/>
              </a:rPr>
              <a:t>International Conference on Nuclear Data for Science and Technology</a:t>
            </a:r>
            <a:endParaRPr lang="en-US" sz="1100">
              <a:solidFill>
                <a:srgbClr val="0000FF"/>
              </a:solidFill>
              <a:latin typeface="Garamond" charset="0"/>
              <a:cs typeface="Arial Unicode MS" charset="0"/>
            </a:endParaRPr>
          </a:p>
        </p:txBody>
      </p:sp>
      <p:pic>
        <p:nvPicPr>
          <p:cNvPr id="39945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9718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AutoShape 17"/>
          <p:cNvSpPr>
            <a:spLocks noChangeArrowheads="1"/>
          </p:cNvSpPr>
          <p:nvPr/>
        </p:nvSpPr>
        <p:spPr bwMode="auto">
          <a:xfrm>
            <a:off x="5791200" y="457200"/>
            <a:ext cx="2743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600">
                <a:latin typeface="Palatino Linotype" charset="0"/>
              </a:rPr>
              <a:t>n-TOF beam profile (2009)</a:t>
            </a:r>
          </a:p>
        </p:txBody>
      </p:sp>
      <p:pic>
        <p:nvPicPr>
          <p:cNvPr id="39947" name="Imag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657600"/>
            <a:ext cx="3149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AutoShape 17"/>
          <p:cNvSpPr>
            <a:spLocks noChangeArrowheads="1"/>
          </p:cNvSpPr>
          <p:nvPr/>
        </p:nvSpPr>
        <p:spPr bwMode="auto">
          <a:xfrm>
            <a:off x="6400800" y="3352800"/>
            <a:ext cx="2743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 defTabSz="609600" eaLnBrk="1" hangingPunct="1"/>
            <a:r>
              <a:rPr lang="en-US" sz="1600">
                <a:latin typeface="Palatino Linotype" charset="0"/>
              </a:rPr>
              <a:t>@ 185 m from spallation target</a:t>
            </a:r>
          </a:p>
        </p:txBody>
      </p:sp>
      <p:sp>
        <p:nvSpPr>
          <p:cNvPr id="13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4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17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 charset="0"/>
                <a:ea typeface="ＭＳ Ｐゴシック" charset="0"/>
                <a:cs typeface="ＭＳ Ｐゴシック" charset="0"/>
              </a:rPr>
              <a:t>DEMIN : Micromegas Detector for Neutron spectroscopy for MégaJoules Laser and ICF experiments</a:t>
            </a:r>
          </a:p>
        </p:txBody>
      </p:sp>
      <p:sp>
        <p:nvSpPr>
          <p:cNvPr id="41990" name="AutoShape 9"/>
          <p:cNvSpPr>
            <a:spLocks noChangeArrowheads="1"/>
          </p:cNvSpPr>
          <p:nvPr/>
        </p:nvSpPr>
        <p:spPr bwMode="auto">
          <a:xfrm>
            <a:off x="611560" y="692696"/>
            <a:ext cx="8064896" cy="4333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defTabSz="609600" eaLnBrk="1" hangingPunct="1"/>
            <a:r>
              <a:rPr lang="en-US" sz="1600">
                <a:latin typeface="Palatino Linotype" charset="0"/>
              </a:rPr>
              <a:t>Up to 30 MeV neutron spectrum diagnostics for inertial confinment DD and DT fusion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160512"/>
            <a:ext cx="8048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AutoShape 16"/>
          <p:cNvSpPr>
            <a:spLocks noChangeArrowheads="1"/>
          </p:cNvSpPr>
          <p:nvPr/>
        </p:nvSpPr>
        <p:spPr bwMode="auto">
          <a:xfrm>
            <a:off x="107504" y="4103712"/>
            <a:ext cx="5976664" cy="198958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18000" tIns="0" rIns="18000" bIns="0"/>
          <a:lstStyle/>
          <a:p>
            <a:pPr eaLnBrk="1" hangingPunct="1">
              <a:buFont typeface="Wingdings" charset="0"/>
              <a:buNone/>
            </a:pPr>
            <a:r>
              <a:rPr lang="fr-FR" sz="1600">
                <a:latin typeface="Palatino Linotype" charset="0"/>
              </a:rPr>
              <a:t>                                    </a:t>
            </a:r>
            <a:r>
              <a:rPr lang="fr-FR" sz="1600">
                <a:solidFill>
                  <a:srgbClr val="0000FF"/>
                </a:solidFill>
                <a:latin typeface="Palatino Linotype" charset="0"/>
              </a:rPr>
              <a:t>Prototype specifications</a:t>
            </a:r>
          </a:p>
          <a:p>
            <a:pPr eaLnBrk="1" hangingPunct="1">
              <a:buFont typeface="Wingdings" charset="0"/>
              <a:buChar char="ü"/>
            </a:pPr>
            <a:r>
              <a:rPr lang="fr-FR" sz="1600"/>
              <a:t> 80x80 mm</a:t>
            </a:r>
            <a:r>
              <a:rPr lang="fr-FR" sz="1600" baseline="30000"/>
              <a:t>2</a:t>
            </a:r>
            <a:r>
              <a:rPr lang="fr-FR" sz="1600"/>
              <a:t> « classical » micromegas with 40 x 1 mm width strips</a:t>
            </a:r>
          </a:p>
          <a:p>
            <a:pPr eaLnBrk="1" hangingPunct="1">
              <a:buFont typeface="Wingdings" charset="0"/>
              <a:buChar char="ü"/>
            </a:pPr>
            <a:r>
              <a:rPr lang="fr-FR" sz="1600">
                <a:latin typeface="Palatino Linotype" charset="0"/>
              </a:rPr>
              <a:t> 500 </a:t>
            </a:r>
            <a:r>
              <a:rPr lang="fr-FR" sz="1600">
                <a:latin typeface="Symbol" charset="0"/>
                <a:sym typeface="Symbol" charset="0"/>
              </a:rPr>
              <a:t></a:t>
            </a:r>
            <a:r>
              <a:rPr lang="fr-FR" sz="1600">
                <a:latin typeface="Palatino Linotype" charset="0"/>
              </a:rPr>
              <a:t>m thick drift volume, filled with He+10%C</a:t>
            </a:r>
            <a:r>
              <a:rPr lang="fr-FR" sz="1600" baseline="-25000">
                <a:latin typeface="Palatino Linotype" charset="0"/>
              </a:rPr>
              <a:t>4</a:t>
            </a:r>
            <a:r>
              <a:rPr lang="fr-FR" sz="1600">
                <a:latin typeface="Palatino Linotype" charset="0"/>
              </a:rPr>
              <a:t>H</a:t>
            </a:r>
            <a:r>
              <a:rPr lang="fr-FR" sz="1600" baseline="-25000">
                <a:latin typeface="Palatino Linotype" charset="0"/>
              </a:rPr>
              <a:t>10</a:t>
            </a:r>
            <a:r>
              <a:rPr lang="fr-FR" sz="1600">
                <a:latin typeface="Palatino Linotype" charset="0"/>
              </a:rPr>
              <a:t>+10%CF</a:t>
            </a:r>
            <a:r>
              <a:rPr lang="fr-FR" sz="1600" baseline="-25000">
                <a:latin typeface="Palatino Linotype" charset="0"/>
              </a:rPr>
              <a:t>4</a:t>
            </a:r>
          </a:p>
          <a:p>
            <a:pPr eaLnBrk="1" hangingPunct="1">
              <a:buFont typeface="Wingdings" charset="0"/>
              <a:buChar char="ü"/>
            </a:pPr>
            <a:r>
              <a:rPr lang="fr-FR" sz="1600">
                <a:latin typeface="Palatino Linotype" charset="0"/>
              </a:rPr>
              <a:t> CH</a:t>
            </a:r>
            <a:r>
              <a:rPr lang="fr-FR" sz="1600" baseline="-25000">
                <a:latin typeface="Palatino Linotype" charset="0"/>
              </a:rPr>
              <a:t>2</a:t>
            </a:r>
            <a:r>
              <a:rPr lang="fr-FR" sz="1600">
                <a:latin typeface="Palatino Linotype" charset="0"/>
              </a:rPr>
              <a:t> converter</a:t>
            </a:r>
          </a:p>
          <a:p>
            <a:pPr eaLnBrk="1" hangingPunct="1">
              <a:buFont typeface="Wingdings" charset="0"/>
              <a:buNone/>
            </a:pPr>
            <a:r>
              <a:rPr lang="fr-FR" sz="1600">
                <a:solidFill>
                  <a:schemeClr val="accent2"/>
                </a:solidFill>
              </a:rPr>
              <a:t>	                       Front-end electronics</a:t>
            </a:r>
            <a:endParaRPr lang="fr-FR" sz="1600"/>
          </a:p>
          <a:p>
            <a:pPr eaLnBrk="1" hangingPunct="1">
              <a:buFont typeface="Wingdings" charset="0"/>
              <a:buChar char="ü"/>
            </a:pPr>
            <a:r>
              <a:rPr lang="fr-FR" sz="1600">
                <a:latin typeface="Palatino Linotype" charset="0"/>
              </a:rPr>
              <a:t>  Fast current preamp + MATACQ readout (SEDI)</a:t>
            </a:r>
          </a:p>
          <a:p>
            <a:pPr eaLnBrk="1" hangingPunct="1">
              <a:buFont typeface="Wingdings" charset="0"/>
              <a:buChar char="ü"/>
            </a:pPr>
            <a:r>
              <a:rPr lang="fr-FR" sz="1600">
                <a:latin typeface="Palatino Linotype" charset="0"/>
              </a:rPr>
              <a:t>  40 electronic channels</a:t>
            </a:r>
            <a:endParaRPr lang="fr-FR" sz="1600"/>
          </a:p>
        </p:txBody>
      </p:sp>
      <p:sp>
        <p:nvSpPr>
          <p:cNvPr id="41993" name="Rectangle 17"/>
          <p:cNvSpPr>
            <a:spLocks noChangeArrowheads="1"/>
          </p:cNvSpPr>
          <p:nvPr/>
        </p:nvSpPr>
        <p:spPr bwMode="auto">
          <a:xfrm>
            <a:off x="6019800" y="6400800"/>
            <a:ext cx="2598738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M. Houry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NIM A 557 p648 (2006)</a:t>
            </a:r>
          </a:p>
        </p:txBody>
      </p:sp>
      <p:sp>
        <p:nvSpPr>
          <p:cNvPr id="10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1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18</a:t>
            </a:fld>
            <a:endParaRPr lang="fr-FR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37112"/>
            <a:ext cx="276440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re 1"/>
          <p:cNvSpPr>
            <a:spLocks noGrp="1"/>
          </p:cNvSpPr>
          <p:nvPr>
            <p:ph type="title"/>
          </p:nvPr>
        </p:nvSpPr>
        <p:spPr>
          <a:xfrm>
            <a:off x="914400" y="53975"/>
            <a:ext cx="8229600" cy="404813"/>
          </a:xfrm>
        </p:spPr>
        <p:txBody>
          <a:bodyPr/>
          <a:lstStyle/>
          <a:p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DEMIN : performances @ OMEGA (Rochester, USA)</a:t>
            </a:r>
          </a:p>
        </p:txBody>
      </p:sp>
      <p:sp>
        <p:nvSpPr>
          <p:cNvPr id="44036" name="Rectangle 42"/>
          <p:cNvSpPr>
            <a:spLocks noChangeArrowheads="1"/>
          </p:cNvSpPr>
          <p:nvPr/>
        </p:nvSpPr>
        <p:spPr bwMode="auto">
          <a:xfrm>
            <a:off x="4724400" y="6400800"/>
            <a:ext cx="384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fr-FR" sz="1400">
                <a:latin typeface="Verdana" charset="0"/>
              </a:rPr>
              <a:t>DEMIN group (CEA/DIF/DCRE and IRFU)</a:t>
            </a:r>
            <a:endParaRPr lang="en-GB" sz="1400">
              <a:latin typeface="Verdana" charset="0"/>
            </a:endParaRPr>
          </a:p>
        </p:txBody>
      </p:sp>
      <p:sp>
        <p:nvSpPr>
          <p:cNvPr id="44037" name="Line 2"/>
          <p:cNvSpPr>
            <a:spLocks noChangeShapeType="1"/>
          </p:cNvSpPr>
          <p:nvPr/>
        </p:nvSpPr>
        <p:spPr bwMode="auto">
          <a:xfrm>
            <a:off x="4800600" y="3733800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5161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38862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2562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8"/>
          <p:cNvSpPr>
            <a:spLocks noChangeShapeType="1"/>
          </p:cNvSpPr>
          <p:nvPr/>
        </p:nvSpPr>
        <p:spPr bwMode="auto">
          <a:xfrm>
            <a:off x="533400" y="3733800"/>
            <a:ext cx="845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404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07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Rectangle 10"/>
          <p:cNvSpPr>
            <a:spLocks noChangeArrowheads="1"/>
          </p:cNvSpPr>
          <p:nvPr/>
        </p:nvSpPr>
        <p:spPr bwMode="auto">
          <a:xfrm>
            <a:off x="3657600" y="4343400"/>
            <a:ext cx="53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045" name="Rectangle 11"/>
          <p:cNvSpPr>
            <a:spLocks noChangeArrowheads="1"/>
          </p:cNvSpPr>
          <p:nvPr/>
        </p:nvSpPr>
        <p:spPr bwMode="auto">
          <a:xfrm>
            <a:off x="5562600" y="4267200"/>
            <a:ext cx="1828800" cy="76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046" name="Rectangle 12"/>
          <p:cNvSpPr>
            <a:spLocks noChangeArrowheads="1"/>
          </p:cNvSpPr>
          <p:nvPr/>
        </p:nvSpPr>
        <p:spPr bwMode="auto">
          <a:xfrm>
            <a:off x="7848600" y="4267200"/>
            <a:ext cx="3810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047" name="Rectangle 13"/>
          <p:cNvSpPr>
            <a:spLocks noChangeArrowheads="1"/>
          </p:cNvSpPr>
          <p:nvPr/>
        </p:nvSpPr>
        <p:spPr bwMode="auto">
          <a:xfrm>
            <a:off x="3657600" y="6172200"/>
            <a:ext cx="533400" cy="76200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048" name="Line 14"/>
          <p:cNvSpPr>
            <a:spLocks noChangeShapeType="1"/>
          </p:cNvSpPr>
          <p:nvPr/>
        </p:nvSpPr>
        <p:spPr bwMode="auto">
          <a:xfrm>
            <a:off x="533400" y="3733800"/>
            <a:ext cx="0" cy="243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049" name="Line 15"/>
          <p:cNvSpPr>
            <a:spLocks noChangeShapeType="1"/>
          </p:cNvSpPr>
          <p:nvPr/>
        </p:nvSpPr>
        <p:spPr bwMode="auto">
          <a:xfrm>
            <a:off x="8991600" y="609600"/>
            <a:ext cx="0" cy="556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105400" y="4306888"/>
          <a:ext cx="3800475" cy="194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6" name="Image bitmap" r:id="rId8" imgW="5249008" imgH="2638095" progId="Paint.Picture">
                  <p:embed/>
                </p:oleObj>
              </mc:Choice>
              <mc:Fallback>
                <p:oleObj name="Image bitmap" r:id="rId8" imgW="5249008" imgH="263809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094"/>
                      <a:stretch>
                        <a:fillRect/>
                      </a:stretch>
                    </p:blipFill>
                    <p:spPr bwMode="auto">
                      <a:xfrm>
                        <a:off x="5105400" y="4306888"/>
                        <a:ext cx="3800475" cy="194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52" name="Rectangle 17"/>
          <p:cNvSpPr>
            <a:spLocks noChangeArrowheads="1"/>
          </p:cNvSpPr>
          <p:nvPr/>
        </p:nvSpPr>
        <p:spPr bwMode="auto">
          <a:xfrm>
            <a:off x="6096000" y="3810000"/>
            <a:ext cx="2598738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M. Houry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NIM A 557 p648 (2006)</a:t>
            </a:r>
          </a:p>
        </p:txBody>
      </p:sp>
      <p:sp>
        <p:nvSpPr>
          <p:cNvPr id="21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22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19</a:t>
            </a:fld>
            <a:endParaRPr lang="fr-FR"/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446665" y="1080671"/>
            <a:ext cx="5455448" cy="2310143"/>
            <a:chOff x="480" y="432"/>
            <a:chExt cx="2907" cy="1287"/>
          </a:xfrm>
        </p:grpSpPr>
        <p:pic>
          <p:nvPicPr>
            <p:cNvPr id="54" name="Picture 2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432"/>
              <a:ext cx="2907" cy="1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960"/>
              <a:ext cx="1344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137617" y="836712"/>
            <a:ext cx="4786145" cy="55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2D28"/>
                </a:solidFill>
              </a:rPr>
              <a:t>DT SHOT, 31769; 4.10</a:t>
            </a:r>
            <a:r>
              <a:rPr lang="en-US" sz="1600" b="1" baseline="30000" dirty="0">
                <a:solidFill>
                  <a:srgbClr val="FF2D28"/>
                </a:solidFill>
              </a:rPr>
              <a:t>13</a:t>
            </a:r>
            <a:r>
              <a:rPr lang="en-US" sz="1600" b="1" dirty="0">
                <a:solidFill>
                  <a:srgbClr val="FF2D28"/>
                </a:solidFill>
              </a:rPr>
              <a:t> n</a:t>
            </a:r>
            <a:r>
              <a:rPr lang="en-US" sz="1600" b="1" baseline="-25000" dirty="0">
                <a:solidFill>
                  <a:srgbClr val="FF2D28"/>
                </a:solidFill>
              </a:rPr>
              <a:t>14MeV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485798" y="2434893"/>
            <a:ext cx="1170829" cy="7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Primary</a:t>
            </a:r>
          </a:p>
          <a:p>
            <a:r>
              <a:rPr lang="en-US" sz="1200"/>
              <a:t>neutrons</a:t>
            </a: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V="1">
            <a:off x="2178554" y="2514553"/>
            <a:ext cx="432972" cy="318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343414" y="1367051"/>
            <a:ext cx="1668746" cy="10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Scattered</a:t>
            </a:r>
          </a:p>
          <a:p>
            <a:r>
              <a:rPr lang="en-US" sz="1200" dirty="0"/>
              <a:t>Neutrons in</a:t>
            </a:r>
          </a:p>
          <a:p>
            <a:r>
              <a:rPr lang="en-US" sz="1200" dirty="0"/>
              <a:t>the target bay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 flipV="1">
            <a:off x="4110779" y="1461828"/>
            <a:ext cx="173189" cy="2389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1052826" y="1639951"/>
            <a:ext cx="1546071" cy="7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Symbol" charset="0"/>
              <a:buNone/>
            </a:pPr>
            <a:r>
              <a:rPr lang="en-US" sz="1200" dirty="0">
                <a:latin typeface="Symbol" charset="0"/>
              </a:rPr>
              <a:t>g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/>
              <a:t>induced</a:t>
            </a:r>
          </a:p>
          <a:p>
            <a:pPr>
              <a:buFont typeface="Symbol" charset="0"/>
              <a:buNone/>
            </a:pPr>
            <a:r>
              <a:rPr lang="en-US" sz="1200" dirty="0"/>
              <a:t>by neutrons</a:t>
            </a:r>
            <a:r>
              <a:rPr lang="en-US" sz="1200" dirty="0">
                <a:latin typeface="Symbol" charset="0"/>
              </a:rPr>
              <a:t> </a:t>
            </a: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V="1">
            <a:off x="1979712" y="1605844"/>
            <a:ext cx="259783" cy="2389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347864" y="2511234"/>
            <a:ext cx="2202745" cy="7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Symbol" charset="0"/>
              <a:buNone/>
            </a:pPr>
            <a:r>
              <a:rPr lang="en-US" sz="1200" dirty="0">
                <a:latin typeface="Arial" charset="0"/>
              </a:rPr>
              <a:t>Tertiary neutrons</a:t>
            </a:r>
          </a:p>
          <a:p>
            <a:pPr>
              <a:buFont typeface="Symbol" charset="0"/>
              <a:buNone/>
            </a:pPr>
            <a:r>
              <a:rPr lang="en-US" sz="1200" dirty="0">
                <a:latin typeface="Arial" charset="0"/>
              </a:rPr>
              <a:t>time window</a:t>
            </a:r>
            <a:r>
              <a:rPr lang="en-US" sz="1200" dirty="0">
                <a:latin typeface="Symbol" charset="0"/>
              </a:rPr>
              <a:t> </a:t>
            </a: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4603197" y="2275573"/>
            <a:ext cx="86594" cy="5576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2698120" y="3151834"/>
            <a:ext cx="1778793" cy="60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Time (ns)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 rot="16220985">
            <a:off x="-641096" y="1389067"/>
            <a:ext cx="2175716" cy="60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Signal (mV)</a:t>
            </a: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1745581" y="1160331"/>
            <a:ext cx="0" cy="4779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314414" y="1239991"/>
            <a:ext cx="640438" cy="55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CC0000"/>
                </a:solidFill>
              </a:rPr>
              <a:t>T</a:t>
            </a:r>
            <a:r>
              <a:rPr lang="en-US" sz="1600" b="1" baseline="-25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37170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30 eV/mm </a:t>
            </a:r>
            <a:r>
              <a:rPr lang="fr-FR" sz="1200" dirty="0" err="1"/>
              <a:t>stopping</a:t>
            </a:r>
            <a:r>
              <a:rPr lang="fr-FR" sz="1200" dirty="0"/>
              <a:t> power of 1 MeV </a:t>
            </a:r>
            <a:r>
              <a:rPr lang="fr-FR" sz="1200" dirty="0" smtClean="0"/>
              <a:t>e- in </a:t>
            </a:r>
            <a:r>
              <a:rPr lang="fr-FR" sz="1200" dirty="0" err="1" smtClean="0"/>
              <a:t>gas</a:t>
            </a:r>
            <a:endParaRPr lang="fr-FR" sz="1200" dirty="0" smtClean="0"/>
          </a:p>
          <a:p>
            <a:r>
              <a:rPr lang="fr-FR" sz="1200" dirty="0" smtClean="0"/>
              <a:t> </a:t>
            </a:r>
            <a:r>
              <a:rPr lang="fr-FR" sz="1200" dirty="0">
                <a:sym typeface="Wingdings" charset="0"/>
              </a:rPr>
              <a:t> the </a:t>
            </a:r>
            <a:r>
              <a:rPr lang="fr-FR" sz="1200" dirty="0" err="1" smtClean="0">
                <a:sym typeface="Wingdings" charset="0"/>
              </a:rPr>
              <a:t>thinner</a:t>
            </a:r>
            <a:r>
              <a:rPr lang="fr-FR" sz="1200" dirty="0" smtClean="0">
                <a:sym typeface="Wingdings" charset="0"/>
              </a:rPr>
              <a:t> </a:t>
            </a:r>
            <a:r>
              <a:rPr lang="fr-FR" sz="1200" dirty="0">
                <a:sym typeface="Wingdings" charset="0"/>
              </a:rPr>
              <a:t>drift gap, the </a:t>
            </a:r>
            <a:r>
              <a:rPr lang="fr-FR" sz="1200" dirty="0" err="1">
                <a:sym typeface="Wingdings" charset="0"/>
              </a:rPr>
              <a:t>better</a:t>
            </a:r>
            <a:r>
              <a:rPr lang="fr-FR" sz="1200" dirty="0">
                <a:sym typeface="Wingdings" charset="0"/>
              </a:rPr>
              <a:t> the </a:t>
            </a:r>
            <a:r>
              <a:rPr lang="fr-FR" sz="1200" dirty="0" smtClean="0">
                <a:latin typeface="Symbol" charset="2"/>
                <a:cs typeface="Symbol" charset="2"/>
                <a:sym typeface="Wingdings" charset="0"/>
              </a:rPr>
              <a:t>g</a:t>
            </a:r>
            <a:r>
              <a:rPr lang="fr-FR" sz="1200" dirty="0" smtClean="0">
                <a:sym typeface="Wingdings" charset="0"/>
              </a:rPr>
              <a:t> rejection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762000"/>
            <a:ext cx="8305800" cy="5562600"/>
          </a:xfrm>
        </p:spPr>
        <p:txBody>
          <a:bodyPr lIns="92075" tIns="46038" rIns="92075" bIns="46038"/>
          <a:lstStyle/>
          <a:p>
            <a:pPr marL="419100" lvl="1" indent="190500">
              <a:buFontTx/>
              <a:buNone/>
            </a:pP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0" indent="190500"/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Neutron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detection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: applications,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principles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commonly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used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detectors</a:t>
            </a: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190500">
              <a:buFontTx/>
              <a:buNone/>
            </a:pP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190500"/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The « </a:t>
            </a:r>
            <a:r>
              <a:rPr lang="fr-FR" sz="2000" baseline="30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He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crisis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 »  and the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need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for new &amp;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innovative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high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efficiency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, large area </a:t>
            </a:r>
            <a:r>
              <a:rPr lang="fr-FR" sz="2000" baseline="30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He free neutron detectors </a:t>
            </a: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0" indent="190500">
              <a:buFontTx/>
              <a:buNone/>
            </a:pPr>
            <a:endParaRPr lang="fr-FR" sz="20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190500">
              <a:buFontTx/>
              <a:buNone/>
            </a:pP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190500"/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Some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of neutron detectors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using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MPGDs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419100" lvl="1" indent="190500"/>
            <a:r>
              <a:rPr lang="fr-FR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 neutron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radiography</a:t>
            </a:r>
            <a:endParaRPr lang="fr-FR" sz="20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19100" lvl="1" indent="190500"/>
            <a:r>
              <a:rPr lang="fr-FR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 neutron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beam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profile &amp; flux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measurement</a:t>
            </a:r>
            <a:endParaRPr lang="fr-FR" sz="20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19100" lvl="1" indent="190500"/>
            <a:r>
              <a:rPr lang="fr-FR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 Time </a:t>
            </a:r>
            <a:r>
              <a:rPr lang="fr-FR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 Flight neutron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spectroscopy</a:t>
            </a:r>
            <a:endParaRPr lang="fr-FR" sz="20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19100" lvl="1" indent="190500"/>
            <a:r>
              <a:rPr lang="fr-FR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nuclear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reactor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in-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core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neutron flux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measurements</a:t>
            </a: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19100" lvl="1" indent="190500"/>
            <a:endParaRPr lang="fr-FR" sz="20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19100" lvl="1" indent="190500"/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190500"/>
            <a:r>
              <a:rPr lang="fr-FR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Conclusions &amp; perspectives</a:t>
            </a: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190500">
              <a:buFontTx/>
              <a:buNone/>
            </a:pPr>
            <a:endParaRPr lang="fr-FR" sz="20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04888" y="53975"/>
            <a:ext cx="7777162" cy="404813"/>
          </a:xfrm>
        </p:spPr>
        <p:txBody>
          <a:bodyPr/>
          <a:lstStyle/>
          <a:p>
            <a:r>
              <a:rPr lang="fr-FR" dirty="0" smtClean="0"/>
              <a:t>The Piccolo </a:t>
            </a:r>
            <a:r>
              <a:rPr lang="fr-FR" dirty="0" err="1" smtClean="0"/>
              <a:t>micromegas</a:t>
            </a:r>
            <a:endParaRPr lang="fr-FR" dirty="0" smtClean="0"/>
          </a:p>
        </p:txBody>
      </p:sp>
      <p:pic>
        <p:nvPicPr>
          <p:cNvPr id="7" name="Image 26" descr="piccolo_design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3863" y="685800"/>
            <a:ext cx="49101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83568" y="685800"/>
            <a:ext cx="5544616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defTabSz="609600" eaLnBrk="1" hangingPunct="1"/>
            <a:r>
              <a:rPr lang="en-US" sz="1600">
                <a:latin typeface="Palatino Linotype" pitchFamily="18" charset="0"/>
              </a:rPr>
              <a:t>In-core Nuclear plant integrated neutron flux measurement </a:t>
            </a:r>
          </a:p>
        </p:txBody>
      </p:sp>
      <p:sp>
        <p:nvSpPr>
          <p:cNvPr id="9" name="Rectangle 42"/>
          <p:cNvSpPr>
            <a:spLocks noChangeArrowheads="1"/>
          </p:cNvSpPr>
          <p:nvPr/>
        </p:nvSpPr>
        <p:spPr bwMode="auto">
          <a:xfrm>
            <a:off x="838200" y="1219200"/>
            <a:ext cx="4968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fr-FR" sz="1400">
                <a:latin typeface="Verdana" charset="0"/>
              </a:rPr>
              <a:t>Piccolo collaboration (TRADE WG) : IRFU / CEA-DEN</a:t>
            </a:r>
            <a:endParaRPr lang="en-GB" sz="1400">
              <a:latin typeface="Verdana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" y="1676400"/>
            <a:ext cx="4114800" cy="4524316"/>
          </a:xfrm>
          <a:prstGeom prst="rect">
            <a:avLst/>
          </a:prstGeom>
          <a:solidFill>
            <a:srgbClr val="FFFFCC"/>
          </a:solidFill>
          <a:ln w="12700">
            <a:solidFill>
              <a:srgbClr val="A5002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>
              <a:buFont typeface="Wingdings" charset="2"/>
              <a:buChar char="ü"/>
            </a:pPr>
            <a:endParaRPr lang="fr-FR" sz="1600" dirty="0"/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Small </a:t>
            </a:r>
            <a:r>
              <a:rPr lang="fr-FR" sz="1600" dirty="0" err="1"/>
              <a:t>sealed</a:t>
            </a:r>
            <a:r>
              <a:rPr lang="fr-FR" sz="1600" dirty="0"/>
              <a:t> 10 cm</a:t>
            </a:r>
            <a:r>
              <a:rPr lang="fr-FR" sz="1600" baseline="30000" dirty="0"/>
              <a:t>3</a:t>
            </a:r>
            <a:r>
              <a:rPr lang="fr-FR" sz="1600" dirty="0"/>
              <a:t> </a:t>
            </a:r>
            <a:r>
              <a:rPr lang="fr-FR" sz="1600" dirty="0" err="1"/>
              <a:t>micromegas</a:t>
            </a:r>
            <a:r>
              <a:rPr lang="fr-FR" sz="1600" dirty="0"/>
              <a:t> (160 </a:t>
            </a:r>
            <a:r>
              <a:rPr lang="fr-FR" sz="16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600" dirty="0"/>
              <a:t>m)</a:t>
            </a:r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Standard design,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woven</a:t>
            </a:r>
            <a:r>
              <a:rPr lang="fr-FR" sz="1600" dirty="0"/>
              <a:t> </a:t>
            </a:r>
            <a:r>
              <a:rPr lang="fr-FR" sz="1600" dirty="0" err="1"/>
              <a:t>bulk</a:t>
            </a:r>
            <a:r>
              <a:rPr lang="fr-FR" sz="1600" dirty="0"/>
              <a:t> type </a:t>
            </a:r>
            <a:r>
              <a:rPr lang="fr-FR" sz="1600" dirty="0" err="1"/>
              <a:t>mesh</a:t>
            </a:r>
            <a:endParaRPr lang="fr-FR" sz="1600" dirty="0"/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Non-</a:t>
            </a:r>
            <a:r>
              <a:rPr lang="fr-FR" sz="1600" dirty="0" err="1"/>
              <a:t>flammable</a:t>
            </a:r>
            <a:r>
              <a:rPr lang="fr-FR" sz="1600" dirty="0"/>
              <a:t> Ar+2%iC</a:t>
            </a:r>
            <a:r>
              <a:rPr lang="fr-FR" sz="1600" baseline="-25000" dirty="0"/>
              <a:t>4</a:t>
            </a:r>
            <a:r>
              <a:rPr lang="fr-FR" sz="1600" dirty="0"/>
              <a:t>H</a:t>
            </a:r>
            <a:r>
              <a:rPr lang="fr-FR" sz="1600" baseline="-25000" dirty="0"/>
              <a:t>10</a:t>
            </a:r>
            <a:endParaRPr lang="fr-FR" sz="1600" dirty="0"/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Wide neutron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sensitivity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:</a:t>
            </a:r>
          </a:p>
          <a:p>
            <a:pPr lvl="1" defTabSz="762000">
              <a:buFontTx/>
              <a:buChar char="-"/>
            </a:pPr>
            <a:r>
              <a:rPr lang="fr-FR" sz="1600" dirty="0"/>
              <a:t> </a:t>
            </a:r>
            <a:r>
              <a:rPr lang="fr-FR" sz="1600" baseline="30000" dirty="0"/>
              <a:t>235</a:t>
            </a:r>
            <a:r>
              <a:rPr lang="fr-FR" sz="1600" dirty="0"/>
              <a:t>U et 10B, thermal to </a:t>
            </a:r>
            <a:r>
              <a:rPr lang="fr-FR" sz="1600" dirty="0" err="1"/>
              <a:t>several</a:t>
            </a:r>
            <a:r>
              <a:rPr lang="fr-FR" sz="1600" dirty="0"/>
              <a:t> MeV</a:t>
            </a:r>
          </a:p>
          <a:p>
            <a:pPr lvl="1" defTabSz="762000">
              <a:buFontTx/>
              <a:buChar char="-"/>
            </a:pPr>
            <a:r>
              <a:rPr lang="fr-FR" sz="1600" dirty="0"/>
              <a:t> </a:t>
            </a:r>
            <a:r>
              <a:rPr lang="fr-FR" sz="1600" baseline="30000" dirty="0"/>
              <a:t>232</a:t>
            </a:r>
            <a:r>
              <a:rPr lang="fr-FR" sz="1600" dirty="0"/>
              <a:t>Th , En &gt; 1 MeV</a:t>
            </a:r>
          </a:p>
          <a:p>
            <a:pPr lvl="1" defTabSz="762000">
              <a:buFontTx/>
              <a:buChar char="-"/>
            </a:pPr>
            <a:r>
              <a:rPr lang="fr-FR" sz="1600" dirty="0"/>
              <a:t> H </a:t>
            </a:r>
            <a:r>
              <a:rPr lang="fr-FR" sz="1600" dirty="0" err="1"/>
              <a:t>recoils</a:t>
            </a:r>
            <a:r>
              <a:rPr lang="fr-FR" sz="1600" dirty="0"/>
              <a:t> , thermal to </a:t>
            </a:r>
            <a:r>
              <a:rPr lang="fr-FR" sz="1600" dirty="0" err="1"/>
              <a:t>several</a:t>
            </a:r>
            <a:r>
              <a:rPr lang="fr-FR" sz="1600" dirty="0"/>
              <a:t> MeV</a:t>
            </a:r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</a:t>
            </a:r>
            <a:r>
              <a:rPr lang="fr-FR" sz="1600" dirty="0" err="1"/>
              <a:t>Designed</a:t>
            </a:r>
            <a:r>
              <a:rPr lang="fr-FR" sz="1600" dirty="0"/>
              <a:t> for use in the </a:t>
            </a:r>
            <a:r>
              <a:rPr lang="fr-FR" sz="1600" dirty="0" err="1"/>
              <a:t>extreme</a:t>
            </a:r>
            <a:r>
              <a:rPr lang="fr-FR" sz="1600" dirty="0"/>
              <a:t> conditions of a </a:t>
            </a:r>
            <a:r>
              <a:rPr lang="fr-FR" sz="1600" dirty="0" err="1"/>
              <a:t>reactor</a:t>
            </a:r>
            <a:r>
              <a:rPr lang="fr-FR" sz="1600" dirty="0"/>
              <a:t> </a:t>
            </a:r>
            <a:r>
              <a:rPr lang="fr-FR" sz="1600" dirty="0" err="1"/>
              <a:t>core</a:t>
            </a:r>
            <a:r>
              <a:rPr lang="fr-FR" sz="1600" dirty="0"/>
              <a:t> (</a:t>
            </a:r>
            <a:r>
              <a:rPr lang="fr-FR" sz="1600" dirty="0" err="1"/>
              <a:t>heated</a:t>
            </a:r>
            <a:r>
              <a:rPr lang="fr-FR" sz="1600" dirty="0"/>
              <a:t> </a:t>
            </a:r>
            <a:r>
              <a:rPr lang="fr-FR" sz="1600" dirty="0" smtClean="0"/>
              <a:t>water 300°C, radiation</a:t>
            </a:r>
            <a:r>
              <a:rPr lang="fr-FR" sz="1600" dirty="0"/>
              <a:t>)</a:t>
            </a:r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Use of </a:t>
            </a:r>
            <a:r>
              <a:rPr lang="fr-FR" sz="1600" dirty="0" err="1"/>
              <a:t>stainless</a:t>
            </a:r>
            <a:r>
              <a:rPr lang="fr-FR" sz="1600" dirty="0"/>
              <a:t> </a:t>
            </a:r>
            <a:r>
              <a:rPr lang="fr-FR" sz="1600" dirty="0" err="1"/>
              <a:t>steel</a:t>
            </a:r>
            <a:r>
              <a:rPr lang="fr-FR" sz="1600" dirty="0"/>
              <a:t> &amp; </a:t>
            </a:r>
            <a:r>
              <a:rPr lang="fr-FR" sz="1600" dirty="0" err="1"/>
              <a:t>ceramic</a:t>
            </a:r>
            <a:r>
              <a:rPr lang="fr-FR" sz="1600" dirty="0"/>
              <a:t> </a:t>
            </a:r>
            <a:r>
              <a:rPr lang="fr-FR" sz="1600" dirty="0" err="1"/>
              <a:t>materials</a:t>
            </a:r>
            <a:endParaRPr lang="fr-FR" sz="1600" dirty="0"/>
          </a:p>
          <a:p>
            <a:pPr defTabSz="762000">
              <a:buFont typeface="Wingdings" charset="2"/>
              <a:buChar char="ü"/>
            </a:pPr>
            <a:endParaRPr lang="fr-FR" sz="1600" dirty="0"/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4 </a:t>
            </a:r>
            <a:r>
              <a:rPr lang="fr-FR" sz="1600" dirty="0" err="1"/>
              <a:t>individually</a:t>
            </a:r>
            <a:r>
              <a:rPr lang="fr-FR" sz="1600" dirty="0"/>
              <a:t> </a:t>
            </a:r>
            <a:r>
              <a:rPr lang="fr-FR" sz="1600" dirty="0" err="1"/>
              <a:t>polarized</a:t>
            </a:r>
            <a:r>
              <a:rPr lang="fr-FR" sz="1600" dirty="0"/>
              <a:t> anode </a:t>
            </a:r>
            <a:r>
              <a:rPr lang="fr-FR" sz="1600" dirty="0" err="1"/>
              <a:t>channels</a:t>
            </a:r>
            <a:endParaRPr lang="fr-FR" sz="1600" dirty="0"/>
          </a:p>
          <a:p>
            <a:pPr defTabSz="762000">
              <a:buFont typeface="Wingdings" charset="2"/>
              <a:buChar char="ü"/>
            </a:pPr>
            <a:r>
              <a:rPr lang="fr-FR" sz="1600" dirty="0"/>
              <a:t> 2 </a:t>
            </a:r>
            <a:r>
              <a:rPr lang="fr-FR" sz="1600" dirty="0" err="1"/>
              <a:t>readout</a:t>
            </a:r>
            <a:r>
              <a:rPr lang="fr-FR" sz="1600" dirty="0"/>
              <a:t> modes :</a:t>
            </a:r>
          </a:p>
          <a:p>
            <a:pPr lvl="1" defTabSz="762000">
              <a:buFontTx/>
              <a:buChar char="-"/>
            </a:pPr>
            <a:r>
              <a:rPr lang="fr-FR" sz="1600" dirty="0"/>
              <a:t> </a:t>
            </a:r>
            <a:r>
              <a:rPr lang="fr-FR" sz="1600" dirty="0" err="1"/>
              <a:t>counting</a:t>
            </a:r>
            <a:r>
              <a:rPr lang="fr-FR" sz="1600" dirty="0"/>
              <a:t> mode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fast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preamp</a:t>
            </a:r>
            <a:r>
              <a:rPr lang="fr-FR" sz="1600" dirty="0"/>
              <a:t>. + 1GHz flash ADC + MATACQ (SEDI)</a:t>
            </a:r>
          </a:p>
          <a:p>
            <a:pPr lvl="1" defTabSz="762000">
              <a:buFontTx/>
              <a:buChar char="-"/>
            </a:pP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mode by </a:t>
            </a:r>
            <a:r>
              <a:rPr lang="fr-FR" sz="1600" dirty="0" err="1"/>
              <a:t>mesh</a:t>
            </a:r>
            <a:r>
              <a:rPr lang="fr-FR" sz="1600" dirty="0"/>
              <a:t> 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reading</a:t>
            </a:r>
            <a:r>
              <a:rPr lang="fr-FR" sz="1600" dirty="0"/>
              <a:t> for </a:t>
            </a:r>
            <a:r>
              <a:rPr lang="fr-FR" sz="1600" dirty="0" err="1"/>
              <a:t>high</a:t>
            </a:r>
            <a:r>
              <a:rPr lang="fr-FR" sz="1600" dirty="0"/>
              <a:t> </a:t>
            </a:r>
            <a:r>
              <a:rPr lang="fr-FR" sz="1600" dirty="0" err="1"/>
              <a:t>reactor</a:t>
            </a:r>
            <a:r>
              <a:rPr lang="fr-FR" sz="1600" dirty="0"/>
              <a:t> power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1219200" y="16002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algn="ctr" defTabSz="609600" eaLnBrk="1" hangingPunct="1"/>
            <a:r>
              <a:rPr lang="en-US" sz="1600">
                <a:latin typeface="Palatino Linotype" pitchFamily="18" charset="0"/>
              </a:rPr>
              <a:t>Specifications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200400" y="6248400"/>
            <a:ext cx="5486400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lIns="72567" tIns="36283" rIns="72567" bIns="36283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Ref: J. Pancin </a:t>
            </a:r>
            <a:r>
              <a:rPr lang="en-US" sz="1100" i="1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et al</a:t>
            </a:r>
            <a:r>
              <a:rPr lang="en-US" sz="1100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.</a:t>
            </a:r>
            <a:r>
              <a:rPr lang="fr-FR" sz="1100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, Nuclear Instruments and Methods in Physics Research A 592 (2008) 104–113</a:t>
            </a:r>
            <a:endParaRPr lang="en-US" sz="1100">
              <a:solidFill>
                <a:srgbClr val="0000FF"/>
              </a:solidFill>
              <a:latin typeface="Garamond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8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990600" y="-23813"/>
            <a:ext cx="7777163" cy="404813"/>
          </a:xfrm>
        </p:spPr>
        <p:txBody>
          <a:bodyPr/>
          <a:lstStyle/>
          <a:p>
            <a:r>
              <a:rPr lang="fr-FR" smtClean="0"/>
              <a:t>Piccolo micromegas : performances</a:t>
            </a:r>
          </a:p>
        </p:txBody>
      </p:sp>
      <p:sp>
        <p:nvSpPr>
          <p:cNvPr id="7" name="Line 74"/>
          <p:cNvSpPr>
            <a:spLocks noChangeShapeType="1"/>
          </p:cNvSpPr>
          <p:nvPr/>
        </p:nvSpPr>
        <p:spPr bwMode="auto">
          <a:xfrm flipV="1">
            <a:off x="5875338" y="1519238"/>
            <a:ext cx="144462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657600" y="6210448"/>
            <a:ext cx="5486400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lIns="72567" tIns="36283" rIns="72567" bIns="36283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Ref: J. Pancin </a:t>
            </a:r>
            <a:r>
              <a:rPr lang="en-US" sz="1100" i="1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et al</a:t>
            </a:r>
            <a:r>
              <a:rPr lang="en-US" sz="1100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.</a:t>
            </a:r>
            <a:r>
              <a:rPr lang="fr-FR" sz="1100">
                <a:solidFill>
                  <a:srgbClr val="0000FF"/>
                </a:solidFill>
                <a:latin typeface="Garamond" charset="0"/>
                <a:ea typeface="Arial Unicode MS" charset="0"/>
                <a:cs typeface="Arial Unicode MS" charset="0"/>
              </a:rPr>
              <a:t>, Nuclear Instruments and Methods in Physics Research A 592 (2008) 104–113</a:t>
            </a:r>
            <a:endParaRPr lang="en-US" sz="1100">
              <a:solidFill>
                <a:srgbClr val="0000FF"/>
              </a:solidFill>
              <a:latin typeface="Garamond" charset="0"/>
              <a:ea typeface="Arial Unicode MS" charset="0"/>
              <a:cs typeface="Arial Unicode MS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5486400" y="838200"/>
          <a:ext cx="35544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5" name="Document" r:id="rId4" imgW="2471928" imgH="1859280" progId="Word.Document.8">
                  <p:embed/>
                </p:oleObj>
              </mc:Choice>
              <mc:Fallback>
                <p:oleObj name="Document" r:id="rId4" imgW="2471928" imgH="1859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838200"/>
                        <a:ext cx="3554413" cy="2362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 13" descr="position_TRIGAcore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1400" y="749300"/>
            <a:ext cx="43084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4" descr="current_linearity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3810000"/>
            <a:ext cx="57912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5" descr="countingrateP0.jpe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359150"/>
            <a:ext cx="31305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28600" y="3125788"/>
            <a:ext cx="3124200" cy="304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algn="ctr" defTabSz="609600" eaLnBrk="1" hangingPunct="1"/>
            <a:r>
              <a:rPr lang="en-US" sz="1600">
                <a:latin typeface="Palatino Linotype" pitchFamily="18" charset="0"/>
              </a:rPr>
              <a:t>Counting rate Vs Vmesh @ P=0 kW</a:t>
            </a: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3347864" y="3429000"/>
            <a:ext cx="288032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algn="ctr" defTabSz="609600" eaLnBrk="1" hangingPunct="1"/>
            <a:r>
              <a:rPr lang="en-US" sz="1600">
                <a:latin typeface="Palatino Linotype" pitchFamily="18" charset="0"/>
              </a:rPr>
              <a:t>Current Vs reactor P in center</a:t>
            </a: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6300192" y="3429000"/>
            <a:ext cx="2843808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algn="ctr" defTabSz="609600" eaLnBrk="1" hangingPunct="1"/>
            <a:r>
              <a:rPr lang="en-US" sz="1600">
                <a:latin typeface="Palatino Linotype" pitchFamily="18" charset="0"/>
              </a:rPr>
              <a:t>Current Vs reactor P in edges</a:t>
            </a: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5638800" y="3048000"/>
            <a:ext cx="32766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algn="ctr" defTabSz="609600" eaLnBrk="1" hangingPunct="1"/>
            <a:r>
              <a:rPr lang="en-US" sz="1600">
                <a:latin typeface="Palatino Linotype" pitchFamily="18" charset="0"/>
              </a:rPr>
              <a:t>~10</a:t>
            </a:r>
            <a:r>
              <a:rPr lang="en-US" sz="1600" baseline="30000">
                <a:latin typeface="Palatino Linotype" pitchFamily="18" charset="0"/>
              </a:rPr>
              <a:t>11</a:t>
            </a:r>
            <a:r>
              <a:rPr lang="en-US" sz="1600">
                <a:latin typeface="Palatino Linotype" pitchFamily="18" charset="0"/>
              </a:rPr>
              <a:t> n (10</a:t>
            </a:r>
            <a:r>
              <a:rPr lang="en-US" sz="1600" baseline="30000">
                <a:latin typeface="Palatino Linotype" pitchFamily="18" charset="0"/>
              </a:rPr>
              <a:t>9</a:t>
            </a:r>
            <a:r>
              <a:rPr lang="en-US" sz="1600">
                <a:latin typeface="Palatino Linotype" pitchFamily="18" charset="0"/>
              </a:rPr>
              <a:t> </a:t>
            </a:r>
            <a:r>
              <a:rPr lang="en-US" sz="200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600">
                <a:latin typeface="Palatino Linotype" pitchFamily="18" charset="0"/>
              </a:rPr>
              <a:t> ) /cm</a:t>
            </a:r>
            <a:r>
              <a:rPr lang="en-US" sz="1600" baseline="30000">
                <a:latin typeface="Palatino Linotype" pitchFamily="18" charset="0"/>
              </a:rPr>
              <a:t>2</a:t>
            </a:r>
            <a:r>
              <a:rPr lang="en-US" sz="1600">
                <a:latin typeface="Palatino Linotype" pitchFamily="18" charset="0"/>
              </a:rPr>
              <a:t>/s @ P=10 kW</a:t>
            </a:r>
          </a:p>
        </p:txBody>
      </p:sp>
      <p:sp>
        <p:nvSpPr>
          <p:cNvPr id="17" name="Text Box 1041"/>
          <p:cNvSpPr txBox="1">
            <a:spLocks noChangeArrowheads="1"/>
          </p:cNvSpPr>
          <p:nvPr/>
        </p:nvSpPr>
        <p:spPr bwMode="auto">
          <a:xfrm>
            <a:off x="3886200" y="457200"/>
            <a:ext cx="5181600" cy="369888"/>
          </a:xfrm>
          <a:prstGeom prst="rect">
            <a:avLst/>
          </a:prstGeom>
          <a:solidFill>
            <a:srgbClr val="F7EE26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Piccolo inside a 1 MW TRIGA reactor (</a:t>
            </a:r>
            <a:r>
              <a:rPr lang="en-US" sz="1800" b="1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Gasaccia</a:t>
            </a:r>
            <a:r>
              <a:rPr lang="en-US" sz="1800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)</a:t>
            </a:r>
            <a:endParaRPr lang="en-US" sz="1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Ellipse 25"/>
          <p:cNvSpPr>
            <a:spLocks noChangeArrowheads="1"/>
          </p:cNvSpPr>
          <p:nvPr/>
        </p:nvSpPr>
        <p:spPr bwMode="auto">
          <a:xfrm>
            <a:off x="2663825" y="962025"/>
            <a:ext cx="152400" cy="152400"/>
          </a:xfrm>
          <a:prstGeom prst="ellipse">
            <a:avLst/>
          </a:prstGeom>
          <a:solidFill>
            <a:srgbClr val="FF0000">
              <a:alpha val="3607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Ellipse 26"/>
          <p:cNvSpPr>
            <a:spLocks noChangeArrowheads="1"/>
          </p:cNvSpPr>
          <p:nvPr/>
        </p:nvSpPr>
        <p:spPr bwMode="auto">
          <a:xfrm>
            <a:off x="2320925" y="2327275"/>
            <a:ext cx="152400" cy="152400"/>
          </a:xfrm>
          <a:prstGeom prst="ellipse">
            <a:avLst/>
          </a:prstGeom>
          <a:solidFill>
            <a:srgbClr val="FF0000">
              <a:alpha val="3607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Ellipse 27"/>
          <p:cNvSpPr>
            <a:spLocks noChangeArrowheads="1"/>
          </p:cNvSpPr>
          <p:nvPr/>
        </p:nvSpPr>
        <p:spPr bwMode="auto">
          <a:xfrm>
            <a:off x="3663950" y="1689100"/>
            <a:ext cx="152400" cy="152400"/>
          </a:xfrm>
          <a:prstGeom prst="ellipse">
            <a:avLst/>
          </a:prstGeom>
          <a:solidFill>
            <a:srgbClr val="FF0000">
              <a:alpha val="3607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23813" y="5445224"/>
            <a:ext cx="3396059" cy="108012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>
            <a:prstTxWarp prst="textNoShape">
              <a:avLst/>
            </a:prstTxWarp>
          </a:bodyPr>
          <a:lstStyle/>
          <a:p>
            <a:pPr defTabSz="609600" eaLnBrk="1" hangingPunct="1"/>
            <a:r>
              <a:rPr lang="fr-FR" sz="1600" dirty="0">
                <a:latin typeface="Palatino Linotype" pitchFamily="18" charset="0"/>
                <a:sym typeface="Wingdings" charset="2"/>
              </a:rPr>
              <a:t> - Good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linearity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and n/</a:t>
            </a:r>
            <a:r>
              <a:rPr lang="fr-FR" sz="1600" dirty="0">
                <a:latin typeface="Symbol" charset="2"/>
                <a:ea typeface="Symbol" charset="2"/>
                <a:cs typeface="Symbol" charset="2"/>
                <a:sym typeface="Wingdings" charset="2"/>
              </a:rPr>
              <a:t>g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discrimination</a:t>
            </a:r>
          </a:p>
          <a:p>
            <a:pPr defTabSz="609600" eaLnBrk="1" hangingPunct="1"/>
            <a:r>
              <a:rPr lang="fr-FR" sz="1600" dirty="0">
                <a:latin typeface="Palatino Linotype" pitchFamily="18" charset="0"/>
                <a:sym typeface="Wingdings" charset="2"/>
              </a:rPr>
              <a:t>-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Space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charge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effects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&amp;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ageing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needs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to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be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studied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at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</a:t>
            </a:r>
            <a:r>
              <a:rPr lang="fr-FR" sz="1600" dirty="0" err="1">
                <a:latin typeface="Palatino Linotype" pitchFamily="18" charset="0"/>
                <a:sym typeface="Wingdings" charset="2"/>
              </a:rPr>
              <a:t>high</a:t>
            </a:r>
            <a:r>
              <a:rPr lang="fr-FR" sz="1600" dirty="0">
                <a:latin typeface="Palatino Linotype" pitchFamily="18" charset="0"/>
                <a:sym typeface="Wingdings" charset="2"/>
              </a:rPr>
              <a:t> flux </a:t>
            </a:r>
            <a:endParaRPr lang="en-US" sz="1600" dirty="0">
              <a:latin typeface="Palatino Linotype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08312" y="580526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000" dirty="0" smtClean="0">
                <a:solidFill>
                  <a:srgbClr val="CC0000"/>
                </a:solidFill>
                <a:latin typeface="Arial" charset="0"/>
              </a:rPr>
              <a:t>good </a:t>
            </a:r>
            <a:r>
              <a:rPr lang="en-GB" sz="2000" dirty="0">
                <a:solidFill>
                  <a:srgbClr val="CC0000"/>
                </a:solidFill>
                <a:latin typeface="Arial" charset="0"/>
              </a:rPr>
              <a:t>I=f(P[kW]) </a:t>
            </a:r>
            <a:r>
              <a:rPr lang="en-GB" sz="2000" dirty="0" smtClean="0">
                <a:solidFill>
                  <a:srgbClr val="CC0000"/>
                </a:solidFill>
                <a:latin typeface="Arial" charset="0"/>
              </a:rPr>
              <a:t>linearity</a:t>
            </a:r>
            <a:endParaRPr lang="en-GB" sz="2000" b="1" dirty="0">
              <a:solidFill>
                <a:srgbClr val="CC0000"/>
              </a:solidFill>
              <a:latin typeface="Arial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5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xfrm>
            <a:off x="683568" y="53975"/>
            <a:ext cx="8460432" cy="404813"/>
          </a:xfrm>
        </p:spPr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Conclusions and perspectives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95536" y="4000996"/>
            <a:ext cx="874846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 Novel transparent micro-bulk structure for X-Y 2D neutron beam profile and flux monitoring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detector (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new 2D readout thin micro-Bulk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)</a:t>
            </a:r>
            <a:endParaRPr lang="en-US" sz="1800" dirty="0">
              <a:solidFill>
                <a:schemeClr val="accent2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 TPC for fission fragments,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n</a:t>
            </a: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-alpha reactions, or neutron elastic scattering….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. (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micro-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Bulk, Bulk, GEMs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) </a:t>
            </a:r>
            <a:endParaRPr lang="en-US" sz="1800" dirty="0">
              <a:solidFill>
                <a:schemeClr val="accent2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 High precision neutron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radiography</a:t>
            </a:r>
          </a:p>
          <a:p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new 2D readout micro-Bulk with hidden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pillars, GEMs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)</a:t>
            </a:r>
            <a:endParaRPr lang="en-US" sz="1800" dirty="0">
              <a:solidFill>
                <a:schemeClr val="accent2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 Large detectors for spallation source (neutron diffraction….) and for alternative to </a:t>
            </a:r>
            <a:r>
              <a:rPr lang="en-US" sz="1800" baseline="30000" dirty="0" smtClean="0">
                <a:solidFill>
                  <a:schemeClr val="accent2"/>
                </a:solidFill>
                <a:latin typeface="Arial"/>
                <a:cs typeface="Arial"/>
              </a:rPr>
              <a:t>3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He </a:t>
            </a: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based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detectors (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Large, low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cost,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Bulk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detectors, multi-stage CASCADE GEMs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)</a:t>
            </a:r>
            <a:endParaRPr lang="en-US" sz="18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22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217756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lvl="1" indent="-342900">
              <a:buFontTx/>
              <a:buChar char="-"/>
            </a:pP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Sub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-mm spatial </a:t>
            </a:r>
            <a:r>
              <a:rPr lang="fr-FR" sz="2000" dirty="0" err="1">
                <a:solidFill>
                  <a:schemeClr val="accent2"/>
                </a:solidFill>
                <a:latin typeface="Arial" charset="0"/>
              </a:rPr>
              <a:t>resolution</a:t>
            </a:r>
            <a:r>
              <a:rPr lang="fr-FR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for neutron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thomography</a:t>
            </a:r>
            <a:endParaRPr lang="fr-FR" sz="2000" dirty="0" smtClean="0">
              <a:solidFill>
                <a:schemeClr val="accent2"/>
              </a:solidFill>
              <a:latin typeface="Arial" charset="0"/>
            </a:endParaRPr>
          </a:p>
          <a:p>
            <a:pPr marL="762000" lvl="1" indent="-342900">
              <a:buFontTx/>
              <a:buChar char="-"/>
            </a:pP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Sub</a:t>
            </a:r>
            <a:r>
              <a:rPr lang="fr-FR" sz="2000" dirty="0">
                <a:solidFill>
                  <a:schemeClr val="accent2"/>
                </a:solidFill>
                <a:latin typeface="Arial" charset="0"/>
              </a:rPr>
              <a:t>-</a:t>
            </a:r>
            <a:r>
              <a:rPr lang="fr-FR" sz="20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s time </a:t>
            </a:r>
            <a:r>
              <a:rPr lang="fr-FR" sz="2000" dirty="0" err="1">
                <a:solidFill>
                  <a:schemeClr val="accent2"/>
                </a:solidFill>
                <a:latin typeface="Arial" charset="0"/>
              </a:rPr>
              <a:t>resolution</a:t>
            </a:r>
            <a:r>
              <a:rPr lang="fr-FR" sz="2000" dirty="0">
                <a:solidFill>
                  <a:schemeClr val="accent2"/>
                </a:solidFill>
                <a:latin typeface="Arial" charset="0"/>
              </a:rPr>
              <a:t> for TOF </a:t>
            </a:r>
            <a:r>
              <a:rPr lang="fr-FR" sz="2000" dirty="0" err="1">
                <a:solidFill>
                  <a:schemeClr val="accent2"/>
                </a:solidFill>
                <a:latin typeface="Arial" charset="0"/>
              </a:rPr>
              <a:t>measurement</a:t>
            </a:r>
            <a:r>
              <a:rPr lang="fr-FR" sz="2000" dirty="0">
                <a:solidFill>
                  <a:schemeClr val="accent2"/>
                </a:solidFill>
                <a:latin typeface="Arial" charset="0"/>
              </a:rPr>
              <a:t> (</a:t>
            </a:r>
            <a:r>
              <a:rPr lang="fr-FR" sz="2000" dirty="0" err="1">
                <a:solidFill>
                  <a:schemeClr val="accent2"/>
                </a:solidFill>
                <a:latin typeface="Arial" charset="0"/>
              </a:rPr>
              <a:t>see</a:t>
            </a:r>
            <a:r>
              <a:rPr lang="fr-FR" sz="2000" dirty="0">
                <a:solidFill>
                  <a:schemeClr val="accent2"/>
                </a:solidFill>
                <a:latin typeface="Arial" charset="0"/>
              </a:rPr>
              <a:t> DEMIN, 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CASCADE)</a:t>
            </a:r>
          </a:p>
          <a:p>
            <a:pPr marL="762000" lvl="1" indent="-342900">
              <a:buFontTx/>
              <a:buChar char="-"/>
            </a:pP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High MHz (and more)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counting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 rate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intrinsic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capability</a:t>
            </a:r>
            <a:endParaRPr lang="fr-FR" sz="2000" dirty="0" smtClean="0">
              <a:solidFill>
                <a:schemeClr val="accent2"/>
              </a:solidFill>
              <a:latin typeface="Arial" charset="0"/>
            </a:endParaRPr>
          </a:p>
          <a:p>
            <a:pPr marL="762000" lvl="1" indent="-342900">
              <a:buFontTx/>
              <a:buChar char="-"/>
            </a:pP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Radiation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hardness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 and 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2627784" y="1693912"/>
            <a:ext cx="4086200" cy="43894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2000" dirty="0" smtClean="0">
                <a:solidFill>
                  <a:srgbClr val="FF0000"/>
                </a:solidFill>
                <a:cs typeface="Times New Roman" charset="0"/>
              </a:rPr>
              <a:t>MPGDs benefits for neutron detection</a:t>
            </a:r>
            <a:endParaRPr lang="en-US" sz="2000" dirty="0">
              <a:cs typeface="Times New Roman" charset="0"/>
            </a:endParaRPr>
          </a:p>
          <a:p>
            <a:pPr algn="just" defTabSz="609600" eaLnBrk="1" hangingPunct="1"/>
            <a:endParaRPr lang="en-US" sz="20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067944" y="3566120"/>
            <a:ext cx="1512168" cy="43894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2000" dirty="0" err="1" smtClean="0">
                <a:solidFill>
                  <a:srgbClr val="FF0000"/>
                </a:solidFill>
                <a:cs typeface="Times New Roman" charset="0"/>
              </a:rPr>
              <a:t>Prospectives</a:t>
            </a:r>
            <a:endParaRPr lang="en-US" sz="2000" dirty="0">
              <a:cs typeface="Times New Roman" charset="0"/>
            </a:endParaRPr>
          </a:p>
          <a:p>
            <a:pPr algn="just" defTabSz="609600" eaLnBrk="1" hangingPunct="1"/>
            <a:endParaRPr lang="en-US" sz="20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620688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1" algn="just"/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More &amp; more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developments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 of neutron detectors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using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  <a:latin typeface="Arial" charset="0"/>
              </a:rPr>
              <a:t>MPGDs</a:t>
            </a:r>
            <a:r>
              <a:rPr lang="fr-FR" sz="2000" dirty="0" smtClean="0">
                <a:solidFill>
                  <a:schemeClr val="accent2"/>
                </a:solidFill>
                <a:latin typeface="Arial" charset="0"/>
              </a:rPr>
              <a:t> for 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neutron </a:t>
            </a:r>
            <a:r>
              <a:rPr lang="fr-FR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beam</a:t>
            </a:r>
            <a:r>
              <a:rPr lang="fr-FR" sz="2000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 flux and profile </a:t>
            </a:r>
            <a:r>
              <a:rPr lang="fr-FR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measurements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, </a:t>
            </a:r>
            <a:r>
              <a:rPr lang="fr-FR" sz="2000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neutron </a:t>
            </a:r>
            <a:r>
              <a:rPr lang="fr-FR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spectroscopy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 (TOF </a:t>
            </a:r>
            <a:r>
              <a:rPr lang="fr-FR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measurements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) </a:t>
            </a:r>
            <a:r>
              <a:rPr lang="fr-FR" sz="2000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and </a:t>
            </a:r>
            <a:r>
              <a:rPr lang="fr-FR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neutronography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 (Germany, </a:t>
            </a:r>
            <a:r>
              <a:rPr lang="fr-FR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Italy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, France, </a:t>
            </a:r>
            <a:r>
              <a:rPr lang="fr-FR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Japan</a:t>
            </a:r>
            <a:r>
              <a:rPr lang="fr-FR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" charset="0"/>
                <a:ea typeface="Symbol" charset="0"/>
                <a:cs typeface="Symbol" charset="0"/>
              </a:rPr>
              <a:t> …)</a:t>
            </a:r>
            <a:endParaRPr lang="fr-FR" sz="2000" dirty="0" smtClean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Backup slides</a:t>
            </a: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53975"/>
            <a:ext cx="8026474" cy="404813"/>
          </a:xfrm>
        </p:spPr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limitations of </a:t>
            </a:r>
            <a:r>
              <a:rPr lang="fr-FR" dirty="0" err="1" smtClean="0"/>
              <a:t>gaseous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</a:t>
            </a:r>
            <a:r>
              <a:rPr lang="fr-FR" dirty="0" err="1" smtClean="0"/>
              <a:t>counters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6" name="Image 5" descr="ionization centroid h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3888432" cy="3038363"/>
          </a:xfrm>
          <a:prstGeom prst="rect">
            <a:avLst/>
          </a:prstGeom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043608" y="6237312"/>
            <a:ext cx="2320649" cy="242552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Ref: 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A. </a:t>
            </a:r>
            <a:r>
              <a:rPr lang="en-US" sz="1100" dirty="0" err="1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Oed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, </a:t>
            </a:r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NIM </a:t>
            </a:r>
            <a:r>
              <a:rPr lang="fr-FR" sz="1100" dirty="0" smtClean="0">
                <a:solidFill>
                  <a:srgbClr val="3366FF"/>
                </a:solidFill>
              </a:rPr>
              <a:t>A </a:t>
            </a:r>
            <a:r>
              <a:rPr lang="fr-FR" sz="1100" dirty="0">
                <a:solidFill>
                  <a:srgbClr val="3366FF"/>
                </a:solidFill>
              </a:rPr>
              <a:t>525 (2004) 62–68</a:t>
            </a:r>
            <a:endParaRPr lang="en-US" sz="1100" dirty="0">
              <a:solidFill>
                <a:srgbClr val="3366FF"/>
              </a:solidFill>
              <a:latin typeface="Garamond" charset="0"/>
              <a:cs typeface="Arial Unicode MS" charset="0"/>
            </a:endParaRPr>
          </a:p>
        </p:txBody>
      </p:sp>
      <p:pic>
        <p:nvPicPr>
          <p:cNvPr id="7" name="Image 6" descr="charge centroid deviation h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3692924" cy="1944216"/>
          </a:xfrm>
          <a:prstGeom prst="rect">
            <a:avLst/>
          </a:prstGeom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323528" y="692696"/>
            <a:ext cx="3456384" cy="50405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/>
            <a:r>
              <a:rPr lang="fr-FR" sz="1400" dirty="0"/>
              <a:t> Limited position </a:t>
            </a:r>
            <a:r>
              <a:rPr lang="fr-FR" sz="1400" dirty="0" err="1"/>
              <a:t>resolution</a:t>
            </a:r>
            <a:r>
              <a:rPr lang="fr-FR" sz="1400" dirty="0"/>
              <a:t> on the neutron interaction localisation</a:t>
            </a:r>
            <a:endParaRPr lang="fr-FR" sz="1400" dirty="0"/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5652120" y="692696"/>
            <a:ext cx="2520280" cy="3600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ctr"/>
            <a:r>
              <a:rPr lang="fr-FR" sz="1400" dirty="0"/>
              <a:t> </a:t>
            </a:r>
            <a:r>
              <a:rPr lang="fr-FR" sz="1400" dirty="0" smtClean="0"/>
              <a:t>The </a:t>
            </a:r>
            <a:r>
              <a:rPr lang="fr-FR" sz="1400" dirty="0" err="1" smtClean="0"/>
              <a:t>so-called</a:t>
            </a:r>
            <a:r>
              <a:rPr lang="fr-FR" sz="1400" dirty="0" smtClean="0"/>
              <a:t> « </a:t>
            </a:r>
            <a:r>
              <a:rPr lang="fr-FR" sz="1400" dirty="0" err="1" smtClean="0"/>
              <a:t>wall</a:t>
            </a:r>
            <a:r>
              <a:rPr lang="fr-FR" sz="1400" dirty="0" smtClean="0"/>
              <a:t> </a:t>
            </a:r>
            <a:r>
              <a:rPr lang="fr-FR" sz="1400" dirty="0" err="1" smtClean="0"/>
              <a:t>effect</a:t>
            </a:r>
            <a:r>
              <a:rPr lang="fr-FR" sz="1400" dirty="0" smtClean="0"/>
              <a:t> »</a:t>
            </a:r>
            <a:endParaRPr lang="fr-FR" sz="1400" dirty="0"/>
          </a:p>
        </p:txBody>
      </p:sp>
      <p:pic>
        <p:nvPicPr>
          <p:cNvPr id="13" name="Image 12" descr="ideal BF3 spectr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37" y="1736027"/>
            <a:ext cx="3651314" cy="2482174"/>
          </a:xfrm>
          <a:prstGeom prst="rect">
            <a:avLst/>
          </a:prstGeom>
        </p:spPr>
      </p:pic>
      <p:pic>
        <p:nvPicPr>
          <p:cNvPr id="14" name="Image 13" descr="obs BF3 spectr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84300"/>
            <a:ext cx="3688888" cy="212502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80112" y="3284984"/>
            <a:ext cx="1506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Example</a:t>
            </a:r>
            <a:r>
              <a:rPr lang="fr-FR" sz="1600" dirty="0" smtClean="0"/>
              <a:t> of BF</a:t>
            </a:r>
            <a:r>
              <a:rPr lang="fr-FR" sz="1600" baseline="-25000" dirty="0" smtClean="0"/>
              <a:t>3</a:t>
            </a:r>
            <a:endParaRPr lang="fr-FR" sz="1600" baseline="-25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380312" y="5178678"/>
            <a:ext cx="1770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Same</a:t>
            </a:r>
            <a:r>
              <a:rPr lang="fr-FR" sz="1600" dirty="0" smtClean="0"/>
              <a:t> </a:t>
            </a:r>
            <a:r>
              <a:rPr lang="fr-FR" sz="1600" dirty="0" err="1" smtClean="0"/>
              <a:t>effect</a:t>
            </a:r>
            <a:r>
              <a:rPr lang="fr-FR" sz="1600" dirty="0" smtClean="0"/>
              <a:t> in BF</a:t>
            </a:r>
            <a:r>
              <a:rPr lang="fr-FR" sz="1600" baseline="-25000" dirty="0" smtClean="0"/>
              <a:t>3</a:t>
            </a:r>
            <a:endParaRPr lang="fr-FR" sz="1600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233086" y="1052736"/>
            <a:ext cx="3443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The </a:t>
            </a:r>
            <a:r>
              <a:rPr lang="fr-FR" sz="1600" dirty="0" err="1" smtClean="0"/>
              <a:t>spectrum</a:t>
            </a:r>
            <a:r>
              <a:rPr lang="fr-FR" sz="1600" dirty="0" smtClean="0"/>
              <a:t> </a:t>
            </a:r>
            <a:r>
              <a:rPr lang="fr-FR" sz="1600" dirty="0" err="1" smtClean="0"/>
              <a:t>reflects</a:t>
            </a:r>
            <a:r>
              <a:rPr lang="fr-FR" sz="1600" dirty="0" smtClean="0"/>
              <a:t> detector </a:t>
            </a:r>
            <a:r>
              <a:rPr lang="fr-FR" sz="1600" dirty="0" err="1" smtClean="0"/>
              <a:t>response</a:t>
            </a:r>
            <a:endParaRPr lang="fr-FR" sz="1600" dirty="0" smtClean="0"/>
          </a:p>
          <a:p>
            <a:r>
              <a:rPr lang="fr-FR" sz="1600" dirty="0" smtClean="0"/>
              <a:t> </a:t>
            </a:r>
            <a:r>
              <a:rPr lang="fr-FR" sz="1600" dirty="0" err="1" smtClean="0"/>
              <a:t>rather</a:t>
            </a:r>
            <a:r>
              <a:rPr lang="fr-FR" sz="1600" dirty="0" smtClean="0"/>
              <a:t> </a:t>
            </a:r>
            <a:r>
              <a:rPr lang="fr-FR" sz="1600" dirty="0" err="1" smtClean="0"/>
              <a:t>than</a:t>
            </a:r>
            <a:r>
              <a:rPr lang="fr-FR" sz="1600" dirty="0" smtClean="0"/>
              <a:t> neutron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….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7265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1" y="-152400"/>
            <a:ext cx="82089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b="0" dirty="0" smtClean="0">
                <a:solidFill>
                  <a:srgbClr val="5F5F5F"/>
                </a:solidFill>
                <a:latin typeface="Arial" charset="0"/>
              </a:rPr>
              <a:t>B</a:t>
            </a:r>
            <a:r>
              <a:rPr lang="fr-FR" b="0" baseline="-25000" dirty="0" smtClean="0">
                <a:solidFill>
                  <a:srgbClr val="5F5F5F"/>
                </a:solidFill>
                <a:latin typeface="Arial" charset="0"/>
              </a:rPr>
              <a:t>4</a:t>
            </a:r>
            <a:r>
              <a:rPr lang="fr-FR" b="0" dirty="0" smtClean="0">
                <a:solidFill>
                  <a:srgbClr val="5F5F5F"/>
                </a:solidFill>
                <a:latin typeface="Arial" charset="0"/>
              </a:rPr>
              <a:t>C </a:t>
            </a:r>
            <a:r>
              <a:rPr lang="fr-FR" b="0" dirty="0" err="1" smtClean="0">
                <a:solidFill>
                  <a:srgbClr val="5F5F5F"/>
                </a:solidFill>
                <a:latin typeface="Arial" charset="0"/>
              </a:rPr>
              <a:t>thin</a:t>
            </a:r>
            <a:r>
              <a:rPr lang="fr-FR" b="0" dirty="0" smtClean="0">
                <a:solidFill>
                  <a:srgbClr val="5F5F5F"/>
                </a:solidFill>
                <a:latin typeface="Arial" charset="0"/>
              </a:rPr>
              <a:t> film </a:t>
            </a:r>
            <a:r>
              <a:rPr lang="fr-FR" b="0" dirty="0" err="1" smtClean="0">
                <a:solidFill>
                  <a:srgbClr val="5F5F5F"/>
                </a:solidFill>
                <a:latin typeface="Arial" charset="0"/>
              </a:rPr>
              <a:t>deposition</a:t>
            </a:r>
            <a:r>
              <a:rPr lang="fr-FR" b="0" dirty="0" smtClean="0">
                <a:solidFill>
                  <a:srgbClr val="5F5F5F"/>
                </a:solidFill>
                <a:latin typeface="Arial" charset="0"/>
              </a:rPr>
              <a:t> @ </a:t>
            </a:r>
            <a:r>
              <a:rPr lang="fr-FR" b="0" dirty="0" err="1"/>
              <a:t>Thin</a:t>
            </a:r>
            <a:r>
              <a:rPr lang="fr-FR" b="0" dirty="0"/>
              <a:t> Film </a:t>
            </a:r>
            <a:r>
              <a:rPr lang="fr-FR" b="0" dirty="0" err="1"/>
              <a:t>Lab</a:t>
            </a:r>
            <a:r>
              <a:rPr lang="fr-FR" b="0" dirty="0"/>
              <a:t>, Linköping </a:t>
            </a:r>
            <a:r>
              <a:rPr lang="fr-FR" b="0" dirty="0" err="1" smtClean="0"/>
              <a:t>Univ</a:t>
            </a:r>
            <a:r>
              <a:rPr lang="fr-FR" b="0" dirty="0" smtClean="0"/>
              <a:t>.</a:t>
            </a:r>
            <a:endParaRPr lang="fr-FR" b="0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692696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0" baseline="30000" dirty="0"/>
              <a:t>10</a:t>
            </a:r>
            <a:r>
              <a:rPr lang="fr-FR" sz="1800" b="0" dirty="0"/>
              <a:t>B</a:t>
            </a:r>
            <a:r>
              <a:rPr lang="fr-FR" sz="1800" b="0" baseline="-25000" dirty="0"/>
              <a:t>4</a:t>
            </a:r>
            <a:r>
              <a:rPr lang="fr-FR" sz="1800" b="0" dirty="0"/>
              <a:t>C-Coatings Patent </a:t>
            </a:r>
            <a:r>
              <a:rPr lang="fr-FR" sz="1800" b="0" dirty="0" err="1"/>
              <a:t>appl</a:t>
            </a:r>
            <a:r>
              <a:rPr lang="fr-FR" sz="1800" b="0" dirty="0"/>
              <a:t>. #: PCT/SE2011/050891</a:t>
            </a:r>
            <a:endParaRPr lang="fr-FR" sz="1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06742"/>
            <a:ext cx="6840760" cy="513057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03648" y="5929535"/>
            <a:ext cx="6624736" cy="307777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b="0" u="sng" dirty="0" err="1" smtClean="0"/>
              <a:t>Ref</a:t>
            </a:r>
            <a:r>
              <a:rPr lang="fr-FR" sz="1400" b="0" u="sng" dirty="0" smtClean="0"/>
              <a:t>:</a:t>
            </a:r>
            <a:r>
              <a:rPr lang="fr-FR" sz="1400" b="0" dirty="0" smtClean="0"/>
              <a:t> J. </a:t>
            </a:r>
            <a:r>
              <a:rPr lang="fr-FR" sz="1400" b="0" dirty="0" err="1" smtClean="0"/>
              <a:t>Birch</a:t>
            </a:r>
            <a:r>
              <a:rPr lang="fr-FR" sz="1400" b="0" dirty="0" smtClean="0"/>
              <a:t>, </a:t>
            </a:r>
            <a:r>
              <a:rPr lang="fr-FR" sz="1400" b="0" i="1" dirty="0" err="1"/>
              <a:t>Development</a:t>
            </a:r>
            <a:r>
              <a:rPr lang="fr-FR" sz="1400" b="0" i="1" dirty="0"/>
              <a:t> </a:t>
            </a:r>
            <a:r>
              <a:rPr lang="fr-FR" sz="1400" b="0" i="1" dirty="0" smtClean="0"/>
              <a:t>of </a:t>
            </a:r>
            <a:r>
              <a:rPr lang="fr-FR" sz="1400" b="0" i="1" dirty="0" err="1" smtClean="0"/>
              <a:t>Thin</a:t>
            </a:r>
            <a:r>
              <a:rPr lang="fr-FR" sz="1400" b="0" i="1" dirty="0"/>
              <a:t>-film 10B-based neutron </a:t>
            </a:r>
            <a:r>
              <a:rPr lang="fr-FR" sz="1400" b="0" i="1" dirty="0" smtClean="0"/>
              <a:t>detectors, </a:t>
            </a:r>
            <a:r>
              <a:rPr lang="en-US" sz="1400" b="0" dirty="0" err="1"/>
              <a:t>Saclay</a:t>
            </a:r>
            <a:r>
              <a:rPr lang="en-US" sz="1400" b="0" dirty="0"/>
              <a:t> 2011-11-30</a:t>
            </a:r>
            <a:r>
              <a:rPr lang="fr-FR" sz="1400" b="0" dirty="0" smtClean="0"/>
              <a:t> </a:t>
            </a:r>
            <a:endParaRPr lang="fr-FR" sz="1400" b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844824"/>
            <a:ext cx="2147846" cy="4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1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2D readout Micro-bulk manufacturing process</a:t>
            </a:r>
          </a:p>
        </p:txBody>
      </p:sp>
      <p:pic>
        <p:nvPicPr>
          <p:cNvPr id="56325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14450"/>
            <a:ext cx="5638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26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Comparison of bulk &amp; micro-bulk technologies</a:t>
            </a:r>
          </a:p>
        </p:txBody>
      </p:sp>
      <p:pic>
        <p:nvPicPr>
          <p:cNvPr id="31749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5513"/>
            <a:ext cx="86471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AutoShape 17"/>
          <p:cNvSpPr>
            <a:spLocks noChangeArrowheads="1"/>
          </p:cNvSpPr>
          <p:nvPr/>
        </p:nvSpPr>
        <p:spPr bwMode="auto">
          <a:xfrm>
            <a:off x="3491880" y="5013176"/>
            <a:ext cx="2448272" cy="72008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defTabSz="609600" eaLnBrk="1" hangingPunct="1"/>
            <a:r>
              <a:rPr lang="en-US" sz="1600">
                <a:latin typeface="Palatino Linotype" charset="0"/>
              </a:rPr>
              <a:t>- Large size</a:t>
            </a:r>
          </a:p>
          <a:p>
            <a:pPr defTabSz="609600" eaLnBrk="1" hangingPunct="1"/>
            <a:r>
              <a:rPr lang="en-US" sz="1600">
                <a:latin typeface="Palatino Linotype" charset="0"/>
              </a:rPr>
              <a:t>- Large scale production</a:t>
            </a:r>
          </a:p>
        </p:txBody>
      </p:sp>
      <p:sp>
        <p:nvSpPr>
          <p:cNvPr id="31751" name="AutoShape 17"/>
          <p:cNvSpPr>
            <a:spLocks noChangeArrowheads="1"/>
          </p:cNvSpPr>
          <p:nvPr/>
        </p:nvSpPr>
        <p:spPr bwMode="auto">
          <a:xfrm>
            <a:off x="6084168" y="5013176"/>
            <a:ext cx="2880320" cy="72008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defTabSz="609600" eaLnBrk="1" hangingPunct="1"/>
            <a:r>
              <a:rPr lang="en-US" sz="1600">
                <a:latin typeface="Palatino Linotype" charset="0"/>
              </a:rPr>
              <a:t>- Low-budget material</a:t>
            </a:r>
          </a:p>
          <a:p>
            <a:pPr defTabSz="609600" eaLnBrk="1" hangingPunct="1"/>
            <a:r>
              <a:rPr lang="en-US" sz="1600">
                <a:latin typeface="Palatino Linotype" charset="0"/>
              </a:rPr>
              <a:t>- Excellent energy resolution</a:t>
            </a:r>
          </a:p>
        </p:txBody>
      </p:sp>
      <p:sp>
        <p:nvSpPr>
          <p:cNvPr id="31752" name="Rectangle 17"/>
          <p:cNvSpPr>
            <a:spLocks noChangeArrowheads="1"/>
          </p:cNvSpPr>
          <p:nvPr/>
        </p:nvSpPr>
        <p:spPr bwMode="auto">
          <a:xfrm>
            <a:off x="1066800" y="6005513"/>
            <a:ext cx="7772400" cy="242887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lIns="72567" tIns="36283" rIns="72567" bIns="36283">
            <a:spAutoFit/>
          </a:bodyPr>
          <a:lstStyle/>
          <a:p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A. Delbart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GLA2010, </a:t>
            </a:r>
            <a:r>
              <a:rPr lang="fr-FR" sz="1100">
                <a:solidFill>
                  <a:srgbClr val="0000FF"/>
                </a:solidFill>
                <a:ea typeface="Arial Unicode MS" charset="0"/>
                <a:cs typeface="Arial Unicode MS" charset="0"/>
              </a:rPr>
              <a:t>proceedings of 1st International Workshop towards the Giant Liquid Argon Charge Imaging Experiment</a:t>
            </a:r>
            <a:endParaRPr lang="en-US" sz="1100">
              <a:solidFill>
                <a:srgbClr val="0000FF"/>
              </a:solidFill>
              <a:latin typeface="Garamond" charset="0"/>
              <a:cs typeface="Arial Unicode MS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87624" y="3429000"/>
            <a:ext cx="64807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83432" y="3323084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/>
              <a:t>r.m.s</a:t>
            </a:r>
            <a:endParaRPr lang="fr-FR" sz="1800" dirty="0"/>
          </a:p>
        </p:txBody>
      </p:sp>
      <p:sp>
        <p:nvSpPr>
          <p:cNvPr id="11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2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27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838200" y="53975"/>
            <a:ext cx="7943850" cy="404813"/>
          </a:xfrm>
        </p:spPr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The micro-bulk micromegas</a:t>
            </a:r>
          </a:p>
        </p:txBody>
      </p:sp>
      <p:sp>
        <p:nvSpPr>
          <p:cNvPr id="21509" name="Espace réservé du contenu 2"/>
          <p:cNvSpPr>
            <a:spLocks noGrp="1"/>
          </p:cNvSpPr>
          <p:nvPr>
            <p:ph idx="1"/>
          </p:nvPr>
        </p:nvSpPr>
        <p:spPr>
          <a:xfrm>
            <a:off x="-82550" y="2667000"/>
            <a:ext cx="4044950" cy="3581400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 “All-in one” structure mesh+anode</a:t>
            </a:r>
          </a:p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Excellent Energy resolution </a:t>
            </a:r>
          </a:p>
          <a:p>
            <a:pPr>
              <a:buFontTx/>
              <a:buNone/>
            </a:pPr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	11% FWHM @ 5,9 keV, 6 % @ 22 keV, 1,5 % @ 5 MeV)</a:t>
            </a:r>
          </a:p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Good uniformity</a:t>
            </a:r>
          </a:p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Low materiel budget detector</a:t>
            </a:r>
          </a:p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Flexible structure</a:t>
            </a:r>
          </a:p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Low intrinsic radioactivity</a:t>
            </a:r>
            <a:endParaRPr lang="en-GB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Fabrication process still improving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Fragile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Limited sizes (&lt;100 cm</a:t>
            </a:r>
            <a:r>
              <a:rPr lang="en-GB" baseline="30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GB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grpSp>
        <p:nvGrpSpPr>
          <p:cNvPr id="21510" name="Group 60"/>
          <p:cNvGrpSpPr>
            <a:grpSpLocks/>
          </p:cNvGrpSpPr>
          <p:nvPr/>
        </p:nvGrpSpPr>
        <p:grpSpPr bwMode="auto">
          <a:xfrm>
            <a:off x="288925" y="1668463"/>
            <a:ext cx="1831975" cy="36512"/>
            <a:chOff x="385" y="3769807"/>
            <a:chExt cx="1208" cy="58583"/>
          </a:xfrm>
        </p:grpSpPr>
        <p:sp>
          <p:nvSpPr>
            <p:cNvPr id="110" name="Rectangle 61"/>
            <p:cNvSpPr>
              <a:spLocks noChangeArrowheads="1"/>
            </p:cNvSpPr>
            <p:nvPr/>
          </p:nvSpPr>
          <p:spPr bwMode="auto">
            <a:xfrm>
              <a:off x="385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1" name="Rectangle 62"/>
            <p:cNvSpPr>
              <a:spLocks noChangeArrowheads="1"/>
            </p:cNvSpPr>
            <p:nvPr/>
          </p:nvSpPr>
          <p:spPr bwMode="auto">
            <a:xfrm>
              <a:off x="1003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9" name="Line 82"/>
          <p:cNvSpPr>
            <a:spLocks noChangeShapeType="1"/>
          </p:cNvSpPr>
          <p:nvPr/>
        </p:nvSpPr>
        <p:spPr bwMode="auto">
          <a:xfrm flipV="1">
            <a:off x="4868863" y="1219200"/>
            <a:ext cx="922337" cy="14446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100" dirty="0">
              <a:latin typeface="+mj-lt"/>
              <a:ea typeface="+mn-ea"/>
              <a:cs typeface="+mn-cs"/>
            </a:endParaRPr>
          </a:p>
        </p:txBody>
      </p:sp>
      <p:sp>
        <p:nvSpPr>
          <p:cNvPr id="21512" name="Text Box 83"/>
          <p:cNvSpPr txBox="1">
            <a:spLocks noChangeArrowheads="1"/>
          </p:cNvSpPr>
          <p:nvPr/>
        </p:nvSpPr>
        <p:spPr bwMode="auto">
          <a:xfrm>
            <a:off x="5805488" y="955675"/>
            <a:ext cx="1008062" cy="460375"/>
          </a:xfrm>
          <a:prstGeom prst="rec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Micromesh</a:t>
            </a:r>
          </a:p>
          <a:p>
            <a:r>
              <a:rPr lang="en-US" sz="1200">
                <a:latin typeface="Arial" charset="0"/>
              </a:rPr>
              <a:t>5 µm copper</a:t>
            </a:r>
          </a:p>
        </p:txBody>
      </p:sp>
      <p:sp>
        <p:nvSpPr>
          <p:cNvPr id="11" name="Text Box 84"/>
          <p:cNvSpPr txBox="1">
            <a:spLocks noChangeArrowheads="1"/>
          </p:cNvSpPr>
          <p:nvPr/>
        </p:nvSpPr>
        <p:spPr bwMode="auto">
          <a:xfrm>
            <a:off x="5681663" y="1477963"/>
            <a:ext cx="1100137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latin typeface="+mj-lt"/>
                <a:ea typeface="+mn-ea"/>
                <a:cs typeface="+mn-cs"/>
              </a:rPr>
              <a:t>25 or 50 µ</a:t>
            </a:r>
            <a:r>
              <a:rPr lang="en-US" sz="1200" dirty="0" err="1">
                <a:latin typeface="+mj-lt"/>
                <a:ea typeface="+mn-ea"/>
                <a:cs typeface="+mn-cs"/>
              </a:rPr>
              <a:t>m</a:t>
            </a:r>
            <a:endParaRPr lang="en-US" sz="1200" dirty="0">
              <a:latin typeface="+mj-lt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200" dirty="0" err="1">
                <a:latin typeface="+mj-lt"/>
                <a:ea typeface="+mn-ea"/>
                <a:cs typeface="+mn-cs"/>
              </a:rPr>
              <a:t>Kapton</a:t>
            </a:r>
            <a:endParaRPr lang="en-US" sz="1200" dirty="0">
              <a:latin typeface="+mj-lt"/>
              <a:ea typeface="+mn-ea"/>
              <a:cs typeface="+mn-cs"/>
            </a:endParaRPr>
          </a:p>
        </p:txBody>
      </p:sp>
      <p:sp>
        <p:nvSpPr>
          <p:cNvPr id="21514" name="Text Box 85"/>
          <p:cNvSpPr txBox="1">
            <a:spLocks noChangeArrowheads="1"/>
          </p:cNvSpPr>
          <p:nvPr/>
        </p:nvSpPr>
        <p:spPr bwMode="auto">
          <a:xfrm>
            <a:off x="5673725" y="2009775"/>
            <a:ext cx="1236663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Readout anode</a:t>
            </a:r>
          </a:p>
        </p:txBody>
      </p:sp>
      <p:sp>
        <p:nvSpPr>
          <p:cNvPr id="13" name="Line 86"/>
          <p:cNvSpPr>
            <a:spLocks noChangeShapeType="1"/>
          </p:cNvSpPr>
          <p:nvPr/>
        </p:nvSpPr>
        <p:spPr bwMode="auto">
          <a:xfrm>
            <a:off x="4994275" y="1573213"/>
            <a:ext cx="5905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100">
              <a:latin typeface="+mj-lt"/>
              <a:ea typeface="+mn-ea"/>
              <a:cs typeface="+mn-cs"/>
            </a:endParaRPr>
          </a:p>
        </p:txBody>
      </p:sp>
      <p:sp>
        <p:nvSpPr>
          <p:cNvPr id="14" name="Line 87"/>
          <p:cNvSpPr>
            <a:spLocks noChangeShapeType="1"/>
          </p:cNvSpPr>
          <p:nvPr/>
        </p:nvSpPr>
        <p:spPr bwMode="auto">
          <a:xfrm>
            <a:off x="4806950" y="1716088"/>
            <a:ext cx="811213" cy="28575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100">
              <a:latin typeface="+mj-lt"/>
              <a:ea typeface="+mn-ea"/>
              <a:cs typeface="+mn-cs"/>
            </a:endParaRPr>
          </a:p>
        </p:txBody>
      </p:sp>
      <p:grpSp>
        <p:nvGrpSpPr>
          <p:cNvPr id="21517" name="Group 96"/>
          <p:cNvGrpSpPr>
            <a:grpSpLocks/>
          </p:cNvGrpSpPr>
          <p:nvPr/>
        </p:nvGrpSpPr>
        <p:grpSpPr bwMode="auto">
          <a:xfrm>
            <a:off x="309563" y="1414463"/>
            <a:ext cx="874712" cy="254000"/>
            <a:chOff x="381000" y="1270317"/>
            <a:chExt cx="1066800" cy="406083"/>
          </a:xfrm>
        </p:grpSpPr>
        <p:grpSp>
          <p:nvGrpSpPr>
            <p:cNvPr id="21626" name="Group 89"/>
            <p:cNvGrpSpPr>
              <a:grpSpLocks/>
            </p:cNvGrpSpPr>
            <p:nvPr/>
          </p:nvGrpSpPr>
          <p:grpSpPr bwMode="auto">
            <a:xfrm>
              <a:off x="381000" y="1270317"/>
              <a:ext cx="304800" cy="406083"/>
              <a:chOff x="304800" y="1278256"/>
              <a:chExt cx="304800" cy="406083"/>
            </a:xfrm>
          </p:grpSpPr>
          <p:sp>
            <p:nvSpPr>
              <p:cNvPr id="108" name="Rectangle 13"/>
              <p:cNvSpPr>
                <a:spLocks noChangeArrowheads="1"/>
              </p:cNvSpPr>
              <p:nvPr/>
            </p:nvSpPr>
            <p:spPr bwMode="auto">
              <a:xfrm>
                <a:off x="386117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09" name="Rectangle 21"/>
              <p:cNvSpPr>
                <a:spLocks noChangeArrowheads="1"/>
              </p:cNvSpPr>
              <p:nvPr/>
            </p:nvSpPr>
            <p:spPr bwMode="auto">
              <a:xfrm>
                <a:off x="304800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627" name="Group 90"/>
            <p:cNvGrpSpPr>
              <a:grpSpLocks/>
            </p:cNvGrpSpPr>
            <p:nvPr/>
          </p:nvGrpSpPr>
          <p:grpSpPr bwMode="auto">
            <a:xfrm>
              <a:off x="762000" y="1270317"/>
              <a:ext cx="304800" cy="406083"/>
              <a:chOff x="304800" y="1278256"/>
              <a:chExt cx="304800" cy="406083"/>
            </a:xfrm>
          </p:grpSpPr>
          <p:sp>
            <p:nvSpPr>
              <p:cNvPr id="106" name="Rectangle 13"/>
              <p:cNvSpPr>
                <a:spLocks noChangeArrowheads="1"/>
              </p:cNvSpPr>
              <p:nvPr/>
            </p:nvSpPr>
            <p:spPr bwMode="auto">
              <a:xfrm>
                <a:off x="386531" y="1323940"/>
                <a:ext cx="141337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07" name="Rectangle 21"/>
              <p:cNvSpPr>
                <a:spLocks noChangeArrowheads="1"/>
              </p:cNvSpPr>
              <p:nvPr/>
            </p:nvSpPr>
            <p:spPr bwMode="auto">
              <a:xfrm>
                <a:off x="305215" y="1278256"/>
                <a:ext cx="30397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628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304800" cy="406083"/>
              <a:chOff x="304800" y="1278256"/>
              <a:chExt cx="304800" cy="406083"/>
            </a:xfrm>
          </p:grpSpPr>
          <p:sp>
            <p:nvSpPr>
              <p:cNvPr id="104" name="Rectangle 13"/>
              <p:cNvSpPr>
                <a:spLocks noChangeArrowheads="1"/>
              </p:cNvSpPr>
              <p:nvPr/>
            </p:nvSpPr>
            <p:spPr bwMode="auto">
              <a:xfrm>
                <a:off x="386947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05" name="Rectangle 21"/>
              <p:cNvSpPr>
                <a:spLocks noChangeArrowheads="1"/>
              </p:cNvSpPr>
              <p:nvPr/>
            </p:nvSpPr>
            <p:spPr bwMode="auto">
              <a:xfrm>
                <a:off x="305631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18" name="Group 97"/>
          <p:cNvGrpSpPr>
            <a:grpSpLocks/>
          </p:cNvGrpSpPr>
          <p:nvPr/>
        </p:nvGrpSpPr>
        <p:grpSpPr bwMode="auto">
          <a:xfrm>
            <a:off x="1246188" y="1414463"/>
            <a:ext cx="874712" cy="254000"/>
            <a:chOff x="381000" y="1270317"/>
            <a:chExt cx="1066800" cy="406083"/>
          </a:xfrm>
        </p:grpSpPr>
        <p:grpSp>
          <p:nvGrpSpPr>
            <p:cNvPr id="21617" name="Group 89"/>
            <p:cNvGrpSpPr>
              <a:grpSpLocks/>
            </p:cNvGrpSpPr>
            <p:nvPr/>
          </p:nvGrpSpPr>
          <p:grpSpPr bwMode="auto">
            <a:xfrm>
              <a:off x="381000" y="1270317"/>
              <a:ext cx="304800" cy="406083"/>
              <a:chOff x="304800" y="1278256"/>
              <a:chExt cx="304800" cy="406083"/>
            </a:xfrm>
          </p:grpSpPr>
          <p:sp>
            <p:nvSpPr>
              <p:cNvPr id="99" name="Rectangle 13"/>
              <p:cNvSpPr>
                <a:spLocks noChangeArrowheads="1"/>
              </p:cNvSpPr>
              <p:nvPr/>
            </p:nvSpPr>
            <p:spPr bwMode="auto">
              <a:xfrm>
                <a:off x="386117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00" name="Rectangle 21"/>
              <p:cNvSpPr>
                <a:spLocks noChangeArrowheads="1"/>
              </p:cNvSpPr>
              <p:nvPr/>
            </p:nvSpPr>
            <p:spPr bwMode="auto">
              <a:xfrm>
                <a:off x="304800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618" name="Group 90"/>
            <p:cNvGrpSpPr>
              <a:grpSpLocks/>
            </p:cNvGrpSpPr>
            <p:nvPr/>
          </p:nvGrpSpPr>
          <p:grpSpPr bwMode="auto">
            <a:xfrm>
              <a:off x="762000" y="1270317"/>
              <a:ext cx="304800" cy="406083"/>
              <a:chOff x="304800" y="1278256"/>
              <a:chExt cx="304800" cy="406083"/>
            </a:xfrm>
          </p:grpSpPr>
          <p:sp>
            <p:nvSpPr>
              <p:cNvPr id="97" name="Rectangle 13"/>
              <p:cNvSpPr>
                <a:spLocks noChangeArrowheads="1"/>
              </p:cNvSpPr>
              <p:nvPr/>
            </p:nvSpPr>
            <p:spPr bwMode="auto">
              <a:xfrm>
                <a:off x="386531" y="1323940"/>
                <a:ext cx="141337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98" name="Rectangle 21"/>
              <p:cNvSpPr>
                <a:spLocks noChangeArrowheads="1"/>
              </p:cNvSpPr>
              <p:nvPr/>
            </p:nvSpPr>
            <p:spPr bwMode="auto">
              <a:xfrm>
                <a:off x="305215" y="1278256"/>
                <a:ext cx="30397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619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304800" cy="406083"/>
              <a:chOff x="304800" y="1278256"/>
              <a:chExt cx="304800" cy="406083"/>
            </a:xfrm>
          </p:grpSpPr>
          <p:sp>
            <p:nvSpPr>
              <p:cNvPr id="95" name="Rectangle 13"/>
              <p:cNvSpPr>
                <a:spLocks noChangeArrowheads="1"/>
              </p:cNvSpPr>
              <p:nvPr/>
            </p:nvSpPr>
            <p:spPr bwMode="auto">
              <a:xfrm>
                <a:off x="386947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96" name="Rectangle 21"/>
              <p:cNvSpPr>
                <a:spLocks noChangeArrowheads="1"/>
              </p:cNvSpPr>
              <p:nvPr/>
            </p:nvSpPr>
            <p:spPr bwMode="auto">
              <a:xfrm>
                <a:off x="305631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19" name="Group 60"/>
          <p:cNvGrpSpPr>
            <a:grpSpLocks/>
          </p:cNvGrpSpPr>
          <p:nvPr/>
        </p:nvGrpSpPr>
        <p:grpSpPr bwMode="auto">
          <a:xfrm>
            <a:off x="2162175" y="1668463"/>
            <a:ext cx="1831975" cy="36512"/>
            <a:chOff x="385" y="3769807"/>
            <a:chExt cx="1208" cy="58583"/>
          </a:xfrm>
        </p:grpSpPr>
        <p:sp>
          <p:nvSpPr>
            <p:cNvPr id="90" name="Rectangle 61"/>
            <p:cNvSpPr>
              <a:spLocks noChangeArrowheads="1"/>
            </p:cNvSpPr>
            <p:nvPr/>
          </p:nvSpPr>
          <p:spPr bwMode="auto">
            <a:xfrm>
              <a:off x="385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1" name="Rectangle 62"/>
            <p:cNvSpPr>
              <a:spLocks noChangeArrowheads="1"/>
            </p:cNvSpPr>
            <p:nvPr/>
          </p:nvSpPr>
          <p:spPr bwMode="auto">
            <a:xfrm>
              <a:off x="1003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1520" name="Group 110"/>
          <p:cNvGrpSpPr>
            <a:grpSpLocks/>
          </p:cNvGrpSpPr>
          <p:nvPr/>
        </p:nvGrpSpPr>
        <p:grpSpPr bwMode="auto">
          <a:xfrm>
            <a:off x="2182813" y="1414463"/>
            <a:ext cx="874712" cy="254000"/>
            <a:chOff x="381000" y="1270317"/>
            <a:chExt cx="1066800" cy="406083"/>
          </a:xfrm>
        </p:grpSpPr>
        <p:grpSp>
          <p:nvGrpSpPr>
            <p:cNvPr id="21606" name="Group 89"/>
            <p:cNvGrpSpPr>
              <a:grpSpLocks/>
            </p:cNvGrpSpPr>
            <p:nvPr/>
          </p:nvGrpSpPr>
          <p:grpSpPr bwMode="auto">
            <a:xfrm>
              <a:off x="381000" y="1270317"/>
              <a:ext cx="304800" cy="406083"/>
              <a:chOff x="304800" y="1278256"/>
              <a:chExt cx="304800" cy="406083"/>
            </a:xfrm>
          </p:grpSpPr>
          <p:sp>
            <p:nvSpPr>
              <p:cNvPr id="88" name="Rectangle 13"/>
              <p:cNvSpPr>
                <a:spLocks noChangeArrowheads="1"/>
              </p:cNvSpPr>
              <p:nvPr/>
            </p:nvSpPr>
            <p:spPr bwMode="auto">
              <a:xfrm>
                <a:off x="386117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9" name="Rectangle 21"/>
              <p:cNvSpPr>
                <a:spLocks noChangeArrowheads="1"/>
              </p:cNvSpPr>
              <p:nvPr/>
            </p:nvSpPr>
            <p:spPr bwMode="auto">
              <a:xfrm>
                <a:off x="304800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607" name="Group 90"/>
            <p:cNvGrpSpPr>
              <a:grpSpLocks/>
            </p:cNvGrpSpPr>
            <p:nvPr/>
          </p:nvGrpSpPr>
          <p:grpSpPr bwMode="auto">
            <a:xfrm>
              <a:off x="762000" y="1270317"/>
              <a:ext cx="304800" cy="406083"/>
              <a:chOff x="304800" y="1278256"/>
              <a:chExt cx="304800" cy="406083"/>
            </a:xfrm>
          </p:grpSpPr>
          <p:sp>
            <p:nvSpPr>
              <p:cNvPr id="86" name="Rectangle 13"/>
              <p:cNvSpPr>
                <a:spLocks noChangeArrowheads="1"/>
              </p:cNvSpPr>
              <p:nvPr/>
            </p:nvSpPr>
            <p:spPr bwMode="auto">
              <a:xfrm>
                <a:off x="386531" y="1323940"/>
                <a:ext cx="141337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7" name="Rectangle 21"/>
              <p:cNvSpPr>
                <a:spLocks noChangeArrowheads="1"/>
              </p:cNvSpPr>
              <p:nvPr/>
            </p:nvSpPr>
            <p:spPr bwMode="auto">
              <a:xfrm>
                <a:off x="305215" y="1278256"/>
                <a:ext cx="30397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608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304800" cy="406083"/>
              <a:chOff x="304800" y="1278256"/>
              <a:chExt cx="304800" cy="406083"/>
            </a:xfrm>
          </p:grpSpPr>
          <p:sp>
            <p:nvSpPr>
              <p:cNvPr id="84" name="Rectangle 13"/>
              <p:cNvSpPr>
                <a:spLocks noChangeArrowheads="1"/>
              </p:cNvSpPr>
              <p:nvPr/>
            </p:nvSpPr>
            <p:spPr bwMode="auto">
              <a:xfrm>
                <a:off x="386947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5" name="Rectangle 21"/>
              <p:cNvSpPr>
                <a:spLocks noChangeArrowheads="1"/>
              </p:cNvSpPr>
              <p:nvPr/>
            </p:nvSpPr>
            <p:spPr bwMode="auto">
              <a:xfrm>
                <a:off x="305631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21" name="Group 120"/>
          <p:cNvGrpSpPr>
            <a:grpSpLocks/>
          </p:cNvGrpSpPr>
          <p:nvPr/>
        </p:nvGrpSpPr>
        <p:grpSpPr bwMode="auto">
          <a:xfrm>
            <a:off x="3121025" y="1414463"/>
            <a:ext cx="873125" cy="254000"/>
            <a:chOff x="381000" y="1270317"/>
            <a:chExt cx="1066800" cy="406083"/>
          </a:xfrm>
        </p:grpSpPr>
        <p:grpSp>
          <p:nvGrpSpPr>
            <p:cNvPr id="21597" name="Group 89"/>
            <p:cNvGrpSpPr>
              <a:grpSpLocks/>
            </p:cNvGrpSpPr>
            <p:nvPr/>
          </p:nvGrpSpPr>
          <p:grpSpPr bwMode="auto">
            <a:xfrm>
              <a:off x="381000" y="1270317"/>
              <a:ext cx="304800" cy="406083"/>
              <a:chOff x="304800" y="1278256"/>
              <a:chExt cx="304800" cy="406083"/>
            </a:xfrm>
          </p:grpSpPr>
          <p:sp>
            <p:nvSpPr>
              <p:cNvPr id="79" name="Rectangle 13"/>
              <p:cNvSpPr>
                <a:spLocks noChangeArrowheads="1"/>
              </p:cNvSpPr>
              <p:nvPr/>
            </p:nvSpPr>
            <p:spPr bwMode="auto">
              <a:xfrm>
                <a:off x="386265" y="1323940"/>
                <a:ext cx="141594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0" name="Rectangle 21"/>
              <p:cNvSpPr>
                <a:spLocks noChangeArrowheads="1"/>
              </p:cNvSpPr>
              <p:nvPr/>
            </p:nvSpPr>
            <p:spPr bwMode="auto">
              <a:xfrm>
                <a:off x="304800" y="1278256"/>
                <a:ext cx="304524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598" name="Group 90"/>
            <p:cNvGrpSpPr>
              <a:grpSpLocks/>
            </p:cNvGrpSpPr>
            <p:nvPr/>
          </p:nvGrpSpPr>
          <p:grpSpPr bwMode="auto">
            <a:xfrm>
              <a:off x="762000" y="1270317"/>
              <a:ext cx="304800" cy="406083"/>
              <a:chOff x="304800" y="1278256"/>
              <a:chExt cx="304800" cy="406083"/>
            </a:xfrm>
          </p:grpSpPr>
          <p:sp>
            <p:nvSpPr>
              <p:cNvPr id="77" name="Rectangle 13"/>
              <p:cNvSpPr>
                <a:spLocks noChangeArrowheads="1"/>
              </p:cNvSpPr>
              <p:nvPr/>
            </p:nvSpPr>
            <p:spPr bwMode="auto">
              <a:xfrm>
                <a:off x="385434" y="1323940"/>
                <a:ext cx="143533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8" name="Rectangle 21"/>
              <p:cNvSpPr>
                <a:spLocks noChangeArrowheads="1"/>
              </p:cNvSpPr>
              <p:nvPr/>
            </p:nvSpPr>
            <p:spPr bwMode="auto">
              <a:xfrm>
                <a:off x="303969" y="1278256"/>
                <a:ext cx="306463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599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304800" cy="406083"/>
              <a:chOff x="304800" y="1278256"/>
              <a:chExt cx="304800" cy="406083"/>
            </a:xfrm>
          </p:grpSpPr>
          <p:sp>
            <p:nvSpPr>
              <p:cNvPr id="75" name="Rectangle 13"/>
              <p:cNvSpPr>
                <a:spLocks noChangeArrowheads="1"/>
              </p:cNvSpPr>
              <p:nvPr/>
            </p:nvSpPr>
            <p:spPr bwMode="auto">
              <a:xfrm>
                <a:off x="386542" y="1323940"/>
                <a:ext cx="141593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 bwMode="auto">
              <a:xfrm>
                <a:off x="305077" y="1278256"/>
                <a:ext cx="304523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Rectangle 61"/>
          <p:cNvSpPr>
            <a:spLocks noChangeArrowheads="1"/>
          </p:cNvSpPr>
          <p:nvPr/>
        </p:nvSpPr>
        <p:spPr bwMode="auto">
          <a:xfrm>
            <a:off x="4037013" y="1668463"/>
            <a:ext cx="895350" cy="3651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100" dirty="0">
              <a:latin typeface="+mj-lt"/>
              <a:ea typeface="+mn-ea"/>
              <a:cs typeface="+mn-cs"/>
            </a:endParaRPr>
          </a:p>
        </p:txBody>
      </p:sp>
      <p:grpSp>
        <p:nvGrpSpPr>
          <p:cNvPr id="21523" name="Group 133"/>
          <p:cNvGrpSpPr>
            <a:grpSpLocks/>
          </p:cNvGrpSpPr>
          <p:nvPr/>
        </p:nvGrpSpPr>
        <p:grpSpPr bwMode="auto">
          <a:xfrm>
            <a:off x="4057650" y="1414463"/>
            <a:ext cx="874713" cy="254000"/>
            <a:chOff x="381000" y="1270317"/>
            <a:chExt cx="1066800" cy="406083"/>
          </a:xfrm>
        </p:grpSpPr>
        <p:grpSp>
          <p:nvGrpSpPr>
            <p:cNvPr id="21588" name="Group 89"/>
            <p:cNvGrpSpPr>
              <a:grpSpLocks/>
            </p:cNvGrpSpPr>
            <p:nvPr/>
          </p:nvGrpSpPr>
          <p:grpSpPr bwMode="auto">
            <a:xfrm>
              <a:off x="381000" y="1270317"/>
              <a:ext cx="304800" cy="406083"/>
              <a:chOff x="304800" y="1278256"/>
              <a:chExt cx="304800" cy="406083"/>
            </a:xfrm>
          </p:grpSpPr>
          <p:sp>
            <p:nvSpPr>
              <p:cNvPr id="70" name="Rectangle 13"/>
              <p:cNvSpPr>
                <a:spLocks noChangeArrowheads="1"/>
              </p:cNvSpPr>
              <p:nvPr/>
            </p:nvSpPr>
            <p:spPr bwMode="auto">
              <a:xfrm>
                <a:off x="386117" y="1323940"/>
                <a:ext cx="141337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1" name="Rectangle 21"/>
              <p:cNvSpPr>
                <a:spLocks noChangeArrowheads="1"/>
              </p:cNvSpPr>
              <p:nvPr/>
            </p:nvSpPr>
            <p:spPr bwMode="auto">
              <a:xfrm>
                <a:off x="304800" y="1278256"/>
                <a:ext cx="30397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589" name="Group 90"/>
            <p:cNvGrpSpPr>
              <a:grpSpLocks/>
            </p:cNvGrpSpPr>
            <p:nvPr/>
          </p:nvGrpSpPr>
          <p:grpSpPr bwMode="auto">
            <a:xfrm>
              <a:off x="762000" y="1270317"/>
              <a:ext cx="304800" cy="406083"/>
              <a:chOff x="304800" y="1278256"/>
              <a:chExt cx="304800" cy="406083"/>
            </a:xfrm>
          </p:grpSpPr>
          <p:sp>
            <p:nvSpPr>
              <p:cNvPr id="68" name="Rectangle 13"/>
              <p:cNvSpPr>
                <a:spLocks noChangeArrowheads="1"/>
              </p:cNvSpPr>
              <p:nvPr/>
            </p:nvSpPr>
            <p:spPr bwMode="auto">
              <a:xfrm>
                <a:off x="386531" y="1323940"/>
                <a:ext cx="14133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69" name="Rectangle 21"/>
              <p:cNvSpPr>
                <a:spLocks noChangeArrowheads="1"/>
              </p:cNvSpPr>
              <p:nvPr/>
            </p:nvSpPr>
            <p:spPr bwMode="auto">
              <a:xfrm>
                <a:off x="305215" y="1278256"/>
                <a:ext cx="303969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1590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304800" cy="406083"/>
              <a:chOff x="304800" y="1278256"/>
              <a:chExt cx="304800" cy="406083"/>
            </a:xfrm>
          </p:grpSpPr>
          <p:sp>
            <p:nvSpPr>
              <p:cNvPr id="66" name="Rectangle 13"/>
              <p:cNvSpPr>
                <a:spLocks noChangeArrowheads="1"/>
              </p:cNvSpPr>
              <p:nvPr/>
            </p:nvSpPr>
            <p:spPr bwMode="auto">
              <a:xfrm>
                <a:off x="386946" y="1323940"/>
                <a:ext cx="141337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67" name="Rectangle 21"/>
              <p:cNvSpPr>
                <a:spLocks noChangeArrowheads="1"/>
              </p:cNvSpPr>
              <p:nvPr/>
            </p:nvSpPr>
            <p:spPr bwMode="auto">
              <a:xfrm>
                <a:off x="305629" y="1278256"/>
                <a:ext cx="30397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24" name="Group 60"/>
          <p:cNvGrpSpPr>
            <a:grpSpLocks/>
          </p:cNvGrpSpPr>
          <p:nvPr/>
        </p:nvGrpSpPr>
        <p:grpSpPr bwMode="auto">
          <a:xfrm>
            <a:off x="247650" y="2112963"/>
            <a:ext cx="1831975" cy="36512"/>
            <a:chOff x="385" y="3769807"/>
            <a:chExt cx="1208" cy="58583"/>
          </a:xfrm>
        </p:grpSpPr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385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1003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1525" name="Group 96"/>
          <p:cNvGrpSpPr>
            <a:grpSpLocks/>
          </p:cNvGrpSpPr>
          <p:nvPr/>
        </p:nvGrpSpPr>
        <p:grpSpPr bwMode="auto">
          <a:xfrm>
            <a:off x="192088" y="1858963"/>
            <a:ext cx="1046162" cy="254000"/>
            <a:chOff x="288925" y="1270317"/>
            <a:chExt cx="1276350" cy="406083"/>
          </a:xfrm>
        </p:grpSpPr>
        <p:grpSp>
          <p:nvGrpSpPr>
            <p:cNvPr id="21579" name="Group 89"/>
            <p:cNvGrpSpPr>
              <a:grpSpLocks/>
            </p:cNvGrpSpPr>
            <p:nvPr/>
          </p:nvGrpSpPr>
          <p:grpSpPr bwMode="auto">
            <a:xfrm>
              <a:off x="288925" y="1270317"/>
              <a:ext cx="396875" cy="406083"/>
              <a:chOff x="212725" y="1278256"/>
              <a:chExt cx="396875" cy="406083"/>
            </a:xfrm>
          </p:grpSpPr>
          <p:sp>
            <p:nvSpPr>
              <p:cNvPr id="59" name="Rectangle 13"/>
              <p:cNvSpPr>
                <a:spLocks noChangeArrowheads="1"/>
              </p:cNvSpPr>
              <p:nvPr/>
            </p:nvSpPr>
            <p:spPr bwMode="auto">
              <a:xfrm>
                <a:off x="212725" y="1323940"/>
                <a:ext cx="143323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60" name="Rectangle 21"/>
              <p:cNvSpPr>
                <a:spLocks noChangeArrowheads="1"/>
              </p:cNvSpPr>
              <p:nvPr/>
            </p:nvSpPr>
            <p:spPr bwMode="auto">
              <a:xfrm>
                <a:off x="305691" y="1278256"/>
                <a:ext cx="304077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55" name="Rectangle 21"/>
            <p:cNvSpPr>
              <a:spLocks noChangeArrowheads="1"/>
            </p:cNvSpPr>
            <p:nvPr/>
          </p:nvSpPr>
          <p:spPr bwMode="auto">
            <a:xfrm>
              <a:off x="761504" y="1270317"/>
              <a:ext cx="306014" cy="456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21581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422275" cy="406083"/>
              <a:chOff x="304800" y="1278256"/>
              <a:chExt cx="422275" cy="406083"/>
            </a:xfrm>
          </p:grpSpPr>
          <p:sp>
            <p:nvSpPr>
              <p:cNvPr id="57" name="Rectangle 13"/>
              <p:cNvSpPr>
                <a:spLocks noChangeArrowheads="1"/>
              </p:cNvSpPr>
              <p:nvPr/>
            </p:nvSpPr>
            <p:spPr bwMode="auto">
              <a:xfrm>
                <a:off x="583752" y="1323940"/>
                <a:ext cx="143323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8" name="Rectangle 21"/>
              <p:cNvSpPr>
                <a:spLocks noChangeArrowheads="1"/>
              </p:cNvSpPr>
              <p:nvPr/>
            </p:nvSpPr>
            <p:spPr bwMode="auto">
              <a:xfrm>
                <a:off x="304852" y="1278256"/>
                <a:ext cx="304078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26" name="Group 97"/>
          <p:cNvGrpSpPr>
            <a:grpSpLocks/>
          </p:cNvGrpSpPr>
          <p:nvPr/>
        </p:nvGrpSpPr>
        <p:grpSpPr bwMode="auto">
          <a:xfrm>
            <a:off x="1204913" y="1858963"/>
            <a:ext cx="874712" cy="28575"/>
            <a:chOff x="381000" y="1270315"/>
            <a:chExt cx="1066800" cy="46004"/>
          </a:xfrm>
        </p:grpSpPr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>
              <a:off x="381000" y="1270315"/>
              <a:ext cx="303970" cy="4600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21"/>
            <p:cNvSpPr>
              <a:spLocks noChangeArrowheads="1"/>
            </p:cNvSpPr>
            <p:nvPr/>
          </p:nvSpPr>
          <p:spPr bwMode="auto">
            <a:xfrm>
              <a:off x="762414" y="1270315"/>
              <a:ext cx="303971" cy="4600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1143830" y="1270315"/>
              <a:ext cx="303970" cy="4600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1527" name="Group 60"/>
          <p:cNvGrpSpPr>
            <a:grpSpLocks/>
          </p:cNvGrpSpPr>
          <p:nvPr/>
        </p:nvGrpSpPr>
        <p:grpSpPr bwMode="auto">
          <a:xfrm>
            <a:off x="2120900" y="2112963"/>
            <a:ext cx="1831975" cy="36512"/>
            <a:chOff x="385" y="3769807"/>
            <a:chExt cx="1208" cy="58583"/>
          </a:xfrm>
        </p:grpSpPr>
        <p:sp>
          <p:nvSpPr>
            <p:cNvPr id="49" name="Rectangle 61"/>
            <p:cNvSpPr>
              <a:spLocks noChangeArrowheads="1"/>
            </p:cNvSpPr>
            <p:nvPr/>
          </p:nvSpPr>
          <p:spPr bwMode="auto">
            <a:xfrm>
              <a:off x="385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62"/>
            <p:cNvSpPr>
              <a:spLocks noChangeArrowheads="1"/>
            </p:cNvSpPr>
            <p:nvPr/>
          </p:nvSpPr>
          <p:spPr bwMode="auto">
            <a:xfrm>
              <a:off x="1003" y="3769807"/>
              <a:ext cx="590" cy="5858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1528" name="Group 87"/>
          <p:cNvGrpSpPr>
            <a:grpSpLocks/>
          </p:cNvGrpSpPr>
          <p:nvPr/>
        </p:nvGrpSpPr>
        <p:grpSpPr bwMode="auto">
          <a:xfrm>
            <a:off x="2058988" y="1858963"/>
            <a:ext cx="957262" cy="254000"/>
            <a:chOff x="279400" y="1270317"/>
            <a:chExt cx="1168400" cy="406083"/>
          </a:xfrm>
        </p:grpSpPr>
        <p:grpSp>
          <p:nvGrpSpPr>
            <p:cNvPr id="21569" name="Group 89"/>
            <p:cNvGrpSpPr>
              <a:grpSpLocks/>
            </p:cNvGrpSpPr>
            <p:nvPr/>
          </p:nvGrpSpPr>
          <p:grpSpPr bwMode="auto">
            <a:xfrm>
              <a:off x="279400" y="1270317"/>
              <a:ext cx="406400" cy="406083"/>
              <a:chOff x="203200" y="1278256"/>
              <a:chExt cx="406400" cy="406083"/>
            </a:xfrm>
          </p:grpSpPr>
          <p:sp>
            <p:nvSpPr>
              <p:cNvPr id="47" name="Rectangle 13"/>
              <p:cNvSpPr>
                <a:spLocks noChangeArrowheads="1"/>
              </p:cNvSpPr>
              <p:nvPr/>
            </p:nvSpPr>
            <p:spPr bwMode="auto">
              <a:xfrm>
                <a:off x="203200" y="1323940"/>
                <a:ext cx="14338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305895" y="1278256"/>
                <a:ext cx="30421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761873" y="1270317"/>
              <a:ext cx="304211" cy="456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1"/>
            <p:cNvSpPr>
              <a:spLocks noChangeArrowheads="1"/>
            </p:cNvSpPr>
            <p:nvPr/>
          </p:nvSpPr>
          <p:spPr bwMode="auto">
            <a:xfrm>
              <a:off x="1143590" y="1270317"/>
              <a:ext cx="304210" cy="456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1529" name="Group 120"/>
          <p:cNvGrpSpPr>
            <a:grpSpLocks/>
          </p:cNvGrpSpPr>
          <p:nvPr/>
        </p:nvGrpSpPr>
        <p:grpSpPr bwMode="auto">
          <a:xfrm>
            <a:off x="2995613" y="1858963"/>
            <a:ext cx="957262" cy="254000"/>
            <a:chOff x="279400" y="1270317"/>
            <a:chExt cx="1168400" cy="406083"/>
          </a:xfrm>
        </p:grpSpPr>
        <p:grpSp>
          <p:nvGrpSpPr>
            <p:cNvPr id="21564" name="Group 89"/>
            <p:cNvGrpSpPr>
              <a:grpSpLocks/>
            </p:cNvGrpSpPr>
            <p:nvPr/>
          </p:nvGrpSpPr>
          <p:grpSpPr bwMode="auto">
            <a:xfrm>
              <a:off x="279400" y="1270317"/>
              <a:ext cx="406400" cy="406083"/>
              <a:chOff x="203200" y="1278256"/>
              <a:chExt cx="406400" cy="406083"/>
            </a:xfrm>
          </p:grpSpPr>
          <p:sp>
            <p:nvSpPr>
              <p:cNvPr id="42" name="Rectangle 13"/>
              <p:cNvSpPr>
                <a:spLocks noChangeArrowheads="1"/>
              </p:cNvSpPr>
              <p:nvPr/>
            </p:nvSpPr>
            <p:spPr bwMode="auto">
              <a:xfrm>
                <a:off x="203200" y="1323940"/>
                <a:ext cx="143386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3" name="Rectangle 21"/>
              <p:cNvSpPr>
                <a:spLocks noChangeArrowheads="1"/>
              </p:cNvSpPr>
              <p:nvPr/>
            </p:nvSpPr>
            <p:spPr bwMode="auto">
              <a:xfrm>
                <a:off x="305895" y="1278256"/>
                <a:ext cx="304211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 21"/>
            <p:cNvSpPr>
              <a:spLocks noChangeArrowheads="1"/>
            </p:cNvSpPr>
            <p:nvPr/>
          </p:nvSpPr>
          <p:spPr bwMode="auto">
            <a:xfrm>
              <a:off x="761873" y="1270317"/>
              <a:ext cx="304211" cy="456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21"/>
            <p:cNvSpPr>
              <a:spLocks noChangeArrowheads="1"/>
            </p:cNvSpPr>
            <p:nvPr/>
          </p:nvSpPr>
          <p:spPr bwMode="auto">
            <a:xfrm>
              <a:off x="1143590" y="1270317"/>
              <a:ext cx="304210" cy="456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8" name="Rectangle 61"/>
          <p:cNvSpPr>
            <a:spLocks noChangeArrowheads="1"/>
          </p:cNvSpPr>
          <p:nvPr/>
        </p:nvSpPr>
        <p:spPr bwMode="auto">
          <a:xfrm>
            <a:off x="3994150" y="2112963"/>
            <a:ext cx="895350" cy="3651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100" dirty="0">
              <a:latin typeface="+mj-lt"/>
              <a:ea typeface="+mn-ea"/>
              <a:cs typeface="+mn-cs"/>
            </a:endParaRPr>
          </a:p>
        </p:txBody>
      </p:sp>
      <p:grpSp>
        <p:nvGrpSpPr>
          <p:cNvPr id="21531" name="Group 133"/>
          <p:cNvGrpSpPr>
            <a:grpSpLocks/>
          </p:cNvGrpSpPr>
          <p:nvPr/>
        </p:nvGrpSpPr>
        <p:grpSpPr bwMode="auto">
          <a:xfrm>
            <a:off x="3932238" y="1858963"/>
            <a:ext cx="1000125" cy="254000"/>
            <a:chOff x="279400" y="1270317"/>
            <a:chExt cx="1219200" cy="406083"/>
          </a:xfrm>
        </p:grpSpPr>
        <p:grpSp>
          <p:nvGrpSpPr>
            <p:cNvPr id="21557" name="Group 89"/>
            <p:cNvGrpSpPr>
              <a:grpSpLocks/>
            </p:cNvGrpSpPr>
            <p:nvPr/>
          </p:nvGrpSpPr>
          <p:grpSpPr bwMode="auto">
            <a:xfrm>
              <a:off x="279400" y="1270317"/>
              <a:ext cx="406400" cy="406083"/>
              <a:chOff x="203200" y="1278256"/>
              <a:chExt cx="406400" cy="406083"/>
            </a:xfrm>
          </p:grpSpPr>
          <p:sp>
            <p:nvSpPr>
              <p:cNvPr id="37" name="Rectangle 13"/>
              <p:cNvSpPr>
                <a:spLocks noChangeArrowheads="1"/>
              </p:cNvSpPr>
              <p:nvPr/>
            </p:nvSpPr>
            <p:spPr bwMode="auto">
              <a:xfrm>
                <a:off x="203200" y="1323940"/>
                <a:ext cx="143208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8" name="Rectangle 21"/>
              <p:cNvSpPr>
                <a:spLocks noChangeArrowheads="1"/>
              </p:cNvSpPr>
              <p:nvPr/>
            </p:nvSpPr>
            <p:spPr bwMode="auto">
              <a:xfrm>
                <a:off x="305767" y="1278256"/>
                <a:ext cx="303833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761274" y="1270317"/>
              <a:ext cx="305768" cy="456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100" dirty="0"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21559" name="Group 93"/>
            <p:cNvGrpSpPr>
              <a:grpSpLocks/>
            </p:cNvGrpSpPr>
            <p:nvPr/>
          </p:nvGrpSpPr>
          <p:grpSpPr bwMode="auto">
            <a:xfrm>
              <a:off x="1143000" y="1270317"/>
              <a:ext cx="355600" cy="406083"/>
              <a:chOff x="304800" y="1278256"/>
              <a:chExt cx="355600" cy="406083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517192" y="1323940"/>
                <a:ext cx="143208" cy="3603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6" name="Rectangle 21"/>
              <p:cNvSpPr>
                <a:spLocks noChangeArrowheads="1"/>
              </p:cNvSpPr>
              <p:nvPr/>
            </p:nvSpPr>
            <p:spPr bwMode="auto">
              <a:xfrm>
                <a:off x="304316" y="1278256"/>
                <a:ext cx="305768" cy="456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100" dirty="0"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4572000" y="2287588"/>
            <a:ext cx="1570038" cy="4603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  <a:ea typeface="+mn-ea"/>
                <a:cs typeface="+mn-cs"/>
              </a:rPr>
              <a:t>Lower capacitance</a:t>
            </a:r>
          </a:p>
          <a:p>
            <a:pPr>
              <a:defRPr/>
            </a:pPr>
            <a:r>
              <a:rPr lang="en-US" sz="1200" dirty="0">
                <a:latin typeface="+mj-lt"/>
                <a:ea typeface="+mn-ea"/>
                <a:cs typeface="+mn-cs"/>
              </a:rPr>
              <a:t>Under development</a:t>
            </a:r>
          </a:p>
        </p:txBody>
      </p:sp>
      <p:sp>
        <p:nvSpPr>
          <p:cNvPr id="31" name="Line 87"/>
          <p:cNvSpPr>
            <a:spLocks noChangeShapeType="1"/>
          </p:cNvSpPr>
          <p:nvPr/>
        </p:nvSpPr>
        <p:spPr bwMode="auto">
          <a:xfrm>
            <a:off x="4932363" y="2001838"/>
            <a:ext cx="490537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100">
              <a:ln>
                <a:solidFill>
                  <a:srgbClr val="C00000"/>
                </a:solidFill>
              </a:ln>
              <a:latin typeface="+mj-lt"/>
              <a:ea typeface="+mn-ea"/>
              <a:cs typeface="+mn-cs"/>
            </a:endParaRPr>
          </a:p>
        </p:txBody>
      </p:sp>
      <p:sp>
        <p:nvSpPr>
          <p:cNvPr id="21534" name="Rectangle 111"/>
          <p:cNvSpPr>
            <a:spLocks noChangeArrowheads="1"/>
          </p:cNvSpPr>
          <p:nvPr/>
        </p:nvSpPr>
        <p:spPr bwMode="auto">
          <a:xfrm>
            <a:off x="4038600" y="6296025"/>
            <a:ext cx="4668838" cy="523875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i="1"/>
              <a:t>Ref: S. Aune et al. NIM  A 604, 15-19, 2009</a:t>
            </a:r>
          </a:p>
          <a:p>
            <a:r>
              <a:rPr lang="fr-FR" sz="1400" i="1"/>
              <a:t>S. Andriamonje et al. JINST 4, MPGD2009 conf. proceedings</a:t>
            </a:r>
          </a:p>
        </p:txBody>
      </p:sp>
      <p:pic>
        <p:nvPicPr>
          <p:cNvPr id="215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443288"/>
            <a:ext cx="26765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6" name="Rectangle 116"/>
          <p:cNvSpPr>
            <a:spLocks noChangeArrowheads="1"/>
          </p:cNvSpPr>
          <p:nvPr/>
        </p:nvSpPr>
        <p:spPr bwMode="auto">
          <a:xfrm>
            <a:off x="4005263" y="2984500"/>
            <a:ext cx="24511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1400"/>
              <a:t>11% FWHM at 5.9 keV </a:t>
            </a:r>
          </a:p>
          <a:p>
            <a:pPr algn="ctr"/>
            <a:r>
              <a:rPr lang="es-ES" sz="1400"/>
              <a:t>Ar + 5% Iso at </a:t>
            </a:r>
            <a:r>
              <a:rPr lang="es-ES" sz="1400" b="1"/>
              <a:t>1 bar</a:t>
            </a:r>
            <a:endParaRPr lang="fr-FR" sz="1400" b="1"/>
          </a:p>
        </p:txBody>
      </p:sp>
      <p:sp>
        <p:nvSpPr>
          <p:cNvPr id="123" name="AutoShape 18"/>
          <p:cNvSpPr>
            <a:spLocks noChangeArrowheads="1"/>
          </p:cNvSpPr>
          <p:nvPr/>
        </p:nvSpPr>
        <p:spPr bwMode="auto">
          <a:xfrm>
            <a:off x="838200" y="685800"/>
            <a:ext cx="4495800" cy="6096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defTabSz="1066800">
              <a:defRPr/>
            </a:pPr>
            <a:r>
              <a:rPr lang="fr-FR" sz="1400">
                <a:latin typeface="Arial" charset="0"/>
                <a:ea typeface="+mn-ea"/>
                <a:cs typeface="+mn-cs"/>
              </a:rPr>
              <a:t>Same manufacturing techniques as GEM :</a:t>
            </a:r>
          </a:p>
          <a:p>
            <a:pPr defTabSz="1066800">
              <a:defRPr/>
            </a:pPr>
            <a:r>
              <a:rPr lang="fr-FR" sz="1400">
                <a:latin typeface="Arial" charset="0"/>
                <a:ea typeface="+mn-ea"/>
                <a:cs typeface="+mn-cs"/>
              </a:rPr>
              <a:t>Copper &amp; Kapton etching of a  copper cladded Kapton</a:t>
            </a:r>
          </a:p>
        </p:txBody>
      </p:sp>
      <p:pic>
        <p:nvPicPr>
          <p:cNvPr id="21538" name="Imag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762000"/>
            <a:ext cx="23002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Imag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419600"/>
            <a:ext cx="248443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Imag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5146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Line 87"/>
          <p:cNvSpPr>
            <a:spLocks noChangeShapeType="1"/>
          </p:cNvSpPr>
          <p:nvPr/>
        </p:nvSpPr>
        <p:spPr bwMode="auto">
          <a:xfrm>
            <a:off x="7353300" y="3581400"/>
            <a:ext cx="533400" cy="4572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triangle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100">
              <a:latin typeface="+mj-lt"/>
              <a:ea typeface="+mn-ea"/>
              <a:cs typeface="+mn-cs"/>
            </a:endParaRPr>
          </a:p>
        </p:txBody>
      </p:sp>
      <p:sp>
        <p:nvSpPr>
          <p:cNvPr id="21542" name="Rectangle 126"/>
          <p:cNvSpPr>
            <a:spLocks noChangeArrowheads="1"/>
          </p:cNvSpPr>
          <p:nvPr/>
        </p:nvSpPr>
        <p:spPr bwMode="auto">
          <a:xfrm>
            <a:off x="7543800" y="3505200"/>
            <a:ext cx="633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ja-JP" sz="1400">
                <a:solidFill>
                  <a:srgbClr val="FFFF00"/>
                </a:solidFill>
                <a:latin typeface="Arial" charset="0"/>
              </a:rPr>
              <a:t>1 mm </a:t>
            </a:r>
            <a:endParaRPr lang="fr-FR" sz="1400"/>
          </a:p>
        </p:txBody>
      </p:sp>
      <p:grpSp>
        <p:nvGrpSpPr>
          <p:cNvPr id="21543" name="Group 165"/>
          <p:cNvGrpSpPr>
            <a:grpSpLocks/>
          </p:cNvGrpSpPr>
          <p:nvPr/>
        </p:nvGrpSpPr>
        <p:grpSpPr bwMode="auto">
          <a:xfrm>
            <a:off x="0" y="1346200"/>
            <a:ext cx="311150" cy="396875"/>
            <a:chOff x="144" y="2078"/>
            <a:chExt cx="196" cy="250"/>
          </a:xfrm>
        </p:grpSpPr>
        <p:sp>
          <p:nvSpPr>
            <p:cNvPr id="21555" name="Oval 166"/>
            <p:cNvSpPr>
              <a:spLocks noChangeArrowheads="1"/>
            </p:cNvSpPr>
            <p:nvPr/>
          </p:nvSpPr>
          <p:spPr bwMode="auto">
            <a:xfrm>
              <a:off x="144" y="2112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56" name="Text Box 167"/>
            <p:cNvSpPr txBox="1">
              <a:spLocks noChangeArrowheads="1"/>
            </p:cNvSpPr>
            <p:nvPr/>
          </p:nvSpPr>
          <p:spPr bwMode="auto">
            <a:xfrm>
              <a:off x="144" y="207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20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1544" name="Group 165"/>
          <p:cNvGrpSpPr>
            <a:grpSpLocks/>
          </p:cNvGrpSpPr>
          <p:nvPr/>
        </p:nvGrpSpPr>
        <p:grpSpPr bwMode="auto">
          <a:xfrm>
            <a:off x="0" y="2133600"/>
            <a:ext cx="311150" cy="396875"/>
            <a:chOff x="144" y="2078"/>
            <a:chExt cx="196" cy="250"/>
          </a:xfrm>
        </p:grpSpPr>
        <p:sp>
          <p:nvSpPr>
            <p:cNvPr id="21553" name="Oval 166"/>
            <p:cNvSpPr>
              <a:spLocks noChangeArrowheads="1"/>
            </p:cNvSpPr>
            <p:nvPr/>
          </p:nvSpPr>
          <p:spPr bwMode="auto">
            <a:xfrm>
              <a:off x="144" y="2112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54" name="Text Box 167"/>
            <p:cNvSpPr txBox="1">
              <a:spLocks noChangeArrowheads="1"/>
            </p:cNvSpPr>
            <p:nvPr/>
          </p:nvSpPr>
          <p:spPr bwMode="auto">
            <a:xfrm>
              <a:off x="144" y="207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200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1545" name="Group 165"/>
          <p:cNvGrpSpPr>
            <a:grpSpLocks/>
          </p:cNvGrpSpPr>
          <p:nvPr/>
        </p:nvGrpSpPr>
        <p:grpSpPr bwMode="auto">
          <a:xfrm>
            <a:off x="6629400" y="2362200"/>
            <a:ext cx="311150" cy="396875"/>
            <a:chOff x="144" y="2078"/>
            <a:chExt cx="196" cy="250"/>
          </a:xfrm>
        </p:grpSpPr>
        <p:sp>
          <p:nvSpPr>
            <p:cNvPr id="21551" name="Oval 166"/>
            <p:cNvSpPr>
              <a:spLocks noChangeArrowheads="1"/>
            </p:cNvSpPr>
            <p:nvPr/>
          </p:nvSpPr>
          <p:spPr bwMode="auto">
            <a:xfrm>
              <a:off x="144" y="2112"/>
              <a:ext cx="192" cy="19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52" name="Text Box 167"/>
            <p:cNvSpPr txBox="1">
              <a:spLocks noChangeArrowheads="1"/>
            </p:cNvSpPr>
            <p:nvPr/>
          </p:nvSpPr>
          <p:spPr bwMode="auto">
            <a:xfrm>
              <a:off x="144" y="207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200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21546" name="Group 165"/>
          <p:cNvGrpSpPr>
            <a:grpSpLocks/>
          </p:cNvGrpSpPr>
          <p:nvPr/>
        </p:nvGrpSpPr>
        <p:grpSpPr bwMode="auto">
          <a:xfrm>
            <a:off x="6858000" y="762000"/>
            <a:ext cx="311150" cy="396875"/>
            <a:chOff x="144" y="2078"/>
            <a:chExt cx="196" cy="250"/>
          </a:xfrm>
        </p:grpSpPr>
        <p:sp>
          <p:nvSpPr>
            <p:cNvPr id="21549" name="Oval 166"/>
            <p:cNvSpPr>
              <a:spLocks noChangeArrowheads="1"/>
            </p:cNvSpPr>
            <p:nvPr/>
          </p:nvSpPr>
          <p:spPr bwMode="auto">
            <a:xfrm>
              <a:off x="144" y="2112"/>
              <a:ext cx="192" cy="19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50" name="Text Box 167"/>
            <p:cNvSpPr txBox="1">
              <a:spLocks noChangeArrowheads="1"/>
            </p:cNvSpPr>
            <p:nvPr/>
          </p:nvSpPr>
          <p:spPr bwMode="auto">
            <a:xfrm>
              <a:off x="144" y="207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2000">
                  <a:solidFill>
                    <a:srgbClr val="FFFF00"/>
                  </a:solidFill>
                </a:rPr>
                <a:t>1</a:t>
              </a:r>
            </a:p>
          </p:txBody>
        </p:sp>
      </p:grpSp>
      <p:sp>
        <p:nvSpPr>
          <p:cNvPr id="131" name="AutoShape 18"/>
          <p:cNvSpPr>
            <a:spLocks noChangeArrowheads="1"/>
          </p:cNvSpPr>
          <p:nvPr/>
        </p:nvSpPr>
        <p:spPr bwMode="auto">
          <a:xfrm>
            <a:off x="3200400" y="5562600"/>
            <a:ext cx="3352800" cy="6858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defTabSz="1066800">
              <a:defRPr/>
            </a:pPr>
            <a:r>
              <a:rPr lang="fr-FR" sz="1600" b="1" dirty="0" err="1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Better</a:t>
            </a:r>
            <a:r>
              <a:rPr lang="fr-FR" sz="1600" b="1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</a:t>
            </a:r>
            <a:r>
              <a:rPr lang="fr-FR" sz="1600" b="1" dirty="0" err="1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mesh</a:t>
            </a:r>
            <a:r>
              <a:rPr lang="fr-FR" sz="1600" b="1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</a:t>
            </a:r>
            <a:r>
              <a:rPr lang="fr-FR" sz="1600" b="1" dirty="0" err="1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transparency</a:t>
            </a:r>
            <a:r>
              <a:rPr lang="fr-FR" sz="1600" b="1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&amp;</a:t>
            </a:r>
          </a:p>
          <a:p>
            <a:pPr defTabSz="1066800">
              <a:defRPr/>
            </a:pPr>
            <a:r>
              <a:rPr lang="fr-FR" sz="1600" b="1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12 </a:t>
            </a:r>
            <a:r>
              <a:rPr lang="fr-FR" sz="1600" b="1" dirty="0">
                <a:solidFill>
                  <a:schemeClr val="accent2"/>
                </a:solidFill>
                <a:latin typeface="Symbol" charset="2"/>
                <a:ea typeface="+mn-ea"/>
                <a:cs typeface="Symbol" charset="2"/>
              </a:rPr>
              <a:t>m</a:t>
            </a:r>
            <a:r>
              <a:rPr lang="fr-FR" sz="1600" b="1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m gap </a:t>
            </a:r>
            <a:r>
              <a:rPr lang="fr-FR" sz="1600" b="1" dirty="0" err="1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under</a:t>
            </a:r>
            <a:r>
              <a:rPr lang="fr-FR" sz="1600" b="1" dirty="0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 </a:t>
            </a:r>
            <a:r>
              <a:rPr lang="fr-FR" sz="1600" b="1" dirty="0" err="1">
                <a:solidFill>
                  <a:schemeClr val="accent2"/>
                </a:solidFill>
                <a:latin typeface="Comic Sans MS" charset="0"/>
                <a:ea typeface="+mn-ea"/>
                <a:cs typeface="+mn-cs"/>
              </a:rPr>
              <a:t>development</a:t>
            </a:r>
            <a:endParaRPr lang="fr-FR" sz="1600" b="1" dirty="0">
              <a:solidFill>
                <a:schemeClr val="accent2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548" name="Rectangle 111"/>
          <p:cNvSpPr>
            <a:spLocks noChangeArrowheads="1"/>
          </p:cNvSpPr>
          <p:nvPr/>
        </p:nvSpPr>
        <p:spPr bwMode="auto">
          <a:xfrm>
            <a:off x="533400" y="2286000"/>
            <a:ext cx="3127375" cy="307975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i="1"/>
              <a:t>CEA-CERN Patent 09 290 285.0 (2009)</a:t>
            </a:r>
          </a:p>
        </p:txBody>
      </p:sp>
      <p:sp>
        <p:nvSpPr>
          <p:cNvPr id="133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34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28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685800"/>
            <a:ext cx="2019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The bulk-micromegas</a:t>
            </a:r>
          </a:p>
        </p:txBody>
      </p:sp>
      <p:sp>
        <p:nvSpPr>
          <p:cNvPr id="6" name="Espace réservé du contenu 28"/>
          <p:cNvSpPr>
            <a:spLocks noGrp="1"/>
          </p:cNvSpPr>
          <p:nvPr>
            <p:ph idx="1"/>
          </p:nvPr>
        </p:nvSpPr>
        <p:spPr>
          <a:xfrm>
            <a:off x="817563" y="685800"/>
            <a:ext cx="6269037" cy="5573713"/>
          </a:xfrm>
        </p:spPr>
        <p:txBody>
          <a:bodyPr/>
          <a:lstStyle/>
          <a:p>
            <a:pPr marL="177800" indent="-1778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First prototypes in 2004. CERN-TS-DEM/Irfu collaboration</a:t>
            </a:r>
          </a:p>
          <a:p>
            <a:pPr marL="177800" indent="-1778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woven micro-mesh is embeded between 2 layers of photo-imageable material. Amplification gap of </a:t>
            </a:r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128 </a:t>
            </a:r>
            <a:r>
              <a:rPr lang="en-US">
                <a:solidFill>
                  <a:srgbClr val="FF0000"/>
                </a:solidFill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 is standard</a:t>
            </a: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104 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 should be ok, 64 </a:t>
            </a:r>
            <a:r>
              <a:rPr lang="en-US">
                <a:solidFill>
                  <a:srgbClr val="000000"/>
                </a:solidFill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 is tricky</a:t>
            </a:r>
          </a:p>
          <a:p>
            <a:pPr marL="177800" indent="-1778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No farme, no mechanics </a:t>
            </a:r>
            <a:r>
              <a:rPr lang="fr-F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fr-FR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% level dead zones</a:t>
            </a:r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7800" indent="-1778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Up to 40x40 cm</a:t>
            </a:r>
            <a:r>
              <a:rPr lang="en-US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is standard</a:t>
            </a:r>
          </a:p>
          <a:p>
            <a:pPr marL="177800" indent="-1778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Robust, Industrial process </a:t>
            </a:r>
            <a:endParaRPr lang="en-US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7800" indent="-17780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7800" indent="-177800"/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r="23474"/>
          <a:stretch>
            <a:fillRect/>
          </a:stretch>
        </p:blipFill>
        <p:spPr bwMode="auto">
          <a:xfrm>
            <a:off x="5241925" y="2638425"/>
            <a:ext cx="19431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5"/>
          <p:cNvSpPr txBox="1">
            <a:spLocks noChangeArrowheads="1"/>
          </p:cNvSpPr>
          <p:nvPr/>
        </p:nvSpPr>
        <p:spPr bwMode="auto">
          <a:xfrm>
            <a:off x="7015163" y="2520950"/>
            <a:ext cx="2317750" cy="290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Copper segmented anode</a:t>
            </a:r>
          </a:p>
        </p:txBody>
      </p:sp>
      <p:sp>
        <p:nvSpPr>
          <p:cNvPr id="24586" name="Text Box 6"/>
          <p:cNvSpPr txBox="1">
            <a:spLocks noChangeArrowheads="1"/>
          </p:cNvSpPr>
          <p:nvPr/>
        </p:nvSpPr>
        <p:spPr bwMode="auto">
          <a:xfrm>
            <a:off x="5305425" y="3189288"/>
            <a:ext cx="16144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</a:rPr>
              <a:t>Lamination of Vacrel</a:t>
            </a:r>
          </a:p>
        </p:txBody>
      </p:sp>
      <p:sp>
        <p:nvSpPr>
          <p:cNvPr id="24587" name="Text Box 7"/>
          <p:cNvSpPr txBox="1">
            <a:spLocks noChangeArrowheads="1"/>
          </p:cNvSpPr>
          <p:nvPr/>
        </p:nvSpPr>
        <p:spPr bwMode="auto">
          <a:xfrm>
            <a:off x="5305425" y="3778250"/>
            <a:ext cx="1539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</a:rPr>
              <a:t>Positioning of Mesh</a:t>
            </a:r>
          </a:p>
        </p:txBody>
      </p:sp>
      <p:sp>
        <p:nvSpPr>
          <p:cNvPr id="24588" name="Text Box 8"/>
          <p:cNvSpPr txBox="1">
            <a:spLocks noChangeArrowheads="1"/>
          </p:cNvSpPr>
          <p:nvPr/>
        </p:nvSpPr>
        <p:spPr bwMode="auto">
          <a:xfrm>
            <a:off x="5305425" y="4375150"/>
            <a:ext cx="11477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99"/>
                </a:solidFill>
              </a:rPr>
              <a:t>Encapsulation</a:t>
            </a:r>
          </a:p>
        </p:txBody>
      </p:sp>
      <p:sp>
        <p:nvSpPr>
          <p:cNvPr id="24589" name="Text Box 9"/>
          <p:cNvSpPr txBox="1">
            <a:spLocks noChangeArrowheads="1"/>
          </p:cNvSpPr>
          <p:nvPr/>
        </p:nvSpPr>
        <p:spPr bwMode="auto">
          <a:xfrm>
            <a:off x="5308600" y="5170488"/>
            <a:ext cx="10604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99"/>
                </a:solidFill>
              </a:rPr>
              <a:t>Development</a:t>
            </a:r>
          </a:p>
        </p:txBody>
      </p:sp>
      <p:sp>
        <p:nvSpPr>
          <p:cNvPr id="24590" name="Text Box 10"/>
          <p:cNvSpPr txBox="1">
            <a:spLocks noChangeArrowheads="1"/>
          </p:cNvSpPr>
          <p:nvPr/>
        </p:nvSpPr>
        <p:spPr bwMode="auto">
          <a:xfrm>
            <a:off x="7229475" y="2886075"/>
            <a:ext cx="4746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FR4</a:t>
            </a:r>
          </a:p>
        </p:txBody>
      </p:sp>
      <p:sp>
        <p:nvSpPr>
          <p:cNvPr id="24591" name="Text Box 11"/>
          <p:cNvSpPr txBox="1">
            <a:spLocks noChangeArrowheads="1"/>
          </p:cNvSpPr>
          <p:nvPr/>
        </p:nvSpPr>
        <p:spPr bwMode="auto">
          <a:xfrm>
            <a:off x="7178675" y="3330575"/>
            <a:ext cx="15081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Photo-imageable</a:t>
            </a:r>
          </a:p>
          <a:p>
            <a:r>
              <a:rPr lang="en-US" sz="1400"/>
              <a:t>polyamide film</a:t>
            </a:r>
          </a:p>
        </p:txBody>
      </p:sp>
      <p:sp>
        <p:nvSpPr>
          <p:cNvPr id="24592" name="Text Box 12"/>
          <p:cNvSpPr txBox="1">
            <a:spLocks noChangeArrowheads="1"/>
          </p:cNvSpPr>
          <p:nvPr/>
        </p:nvSpPr>
        <p:spPr bwMode="auto">
          <a:xfrm>
            <a:off x="7226300" y="3840163"/>
            <a:ext cx="13843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Stainless steel</a:t>
            </a:r>
          </a:p>
          <a:p>
            <a:r>
              <a:rPr lang="en-US" sz="1400"/>
              <a:t>woven mesh</a:t>
            </a:r>
          </a:p>
        </p:txBody>
      </p:sp>
      <p:sp>
        <p:nvSpPr>
          <p:cNvPr id="24593" name="Text Box 13"/>
          <p:cNvSpPr txBox="1">
            <a:spLocks noChangeArrowheads="1"/>
          </p:cNvSpPr>
          <p:nvPr/>
        </p:nvSpPr>
        <p:spPr bwMode="auto">
          <a:xfrm>
            <a:off x="7150100" y="4949825"/>
            <a:ext cx="12890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Border frame</a:t>
            </a:r>
          </a:p>
        </p:txBody>
      </p:sp>
      <p:sp>
        <p:nvSpPr>
          <p:cNvPr id="24594" name="Text Box 14"/>
          <p:cNvSpPr txBox="1">
            <a:spLocks noChangeArrowheads="1"/>
          </p:cNvSpPr>
          <p:nvPr/>
        </p:nvSpPr>
        <p:spPr bwMode="auto">
          <a:xfrm>
            <a:off x="7137400" y="5227638"/>
            <a:ext cx="7334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Spacer</a:t>
            </a:r>
          </a:p>
        </p:txBody>
      </p:sp>
      <p:sp>
        <p:nvSpPr>
          <p:cNvPr id="24595" name="Text Box 15"/>
          <p:cNvSpPr txBox="1">
            <a:spLocks noChangeArrowheads="1"/>
          </p:cNvSpPr>
          <p:nvPr/>
        </p:nvSpPr>
        <p:spPr bwMode="auto">
          <a:xfrm>
            <a:off x="7164388" y="5565775"/>
            <a:ext cx="15430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/>
              <a:t>Contact to Mesh</a:t>
            </a:r>
          </a:p>
        </p:txBody>
      </p:sp>
      <p:sp>
        <p:nvSpPr>
          <p:cNvPr id="24596" name="Text Box 16"/>
          <p:cNvSpPr txBox="1">
            <a:spLocks noChangeArrowheads="1"/>
          </p:cNvSpPr>
          <p:nvPr/>
        </p:nvSpPr>
        <p:spPr bwMode="auto">
          <a:xfrm>
            <a:off x="5295900" y="2579688"/>
            <a:ext cx="11366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24" tIns="37140" rIns="71424" bIns="371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99"/>
                </a:solidFill>
              </a:rPr>
              <a:t>Base Material</a:t>
            </a:r>
          </a:p>
        </p:txBody>
      </p:sp>
      <p:sp>
        <p:nvSpPr>
          <p:cNvPr id="24597" name="Rectangle 17"/>
          <p:cNvSpPr>
            <a:spLocks noChangeArrowheads="1"/>
          </p:cNvSpPr>
          <p:nvPr/>
        </p:nvSpPr>
        <p:spPr bwMode="auto">
          <a:xfrm>
            <a:off x="6400800" y="5943600"/>
            <a:ext cx="2674938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I. Giomataris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NIM A560 (2006) 405</a:t>
            </a:r>
          </a:p>
        </p:txBody>
      </p:sp>
      <p:sp>
        <p:nvSpPr>
          <p:cNvPr id="24598" name="Text Box 12"/>
          <p:cNvSpPr txBox="1">
            <a:spLocks noChangeArrowheads="1"/>
          </p:cNvSpPr>
          <p:nvPr/>
        </p:nvSpPr>
        <p:spPr bwMode="auto">
          <a:xfrm>
            <a:off x="6629400" y="2252663"/>
            <a:ext cx="2514600" cy="338137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altLang="ja-JP" sz="1600">
                <a:solidFill>
                  <a:srgbClr val="FFFF00"/>
                </a:solidFill>
                <a:latin typeface="Arial" charset="0"/>
              </a:rPr>
              <a:t>63 </a:t>
            </a:r>
            <a:r>
              <a:rPr lang="fr-FR" altLang="ja-JP" sz="1600">
                <a:solidFill>
                  <a:srgbClr val="FFFF00"/>
                </a:solidFill>
                <a:latin typeface="Symbol" charset="0"/>
                <a:sym typeface="Symbol" charset="0"/>
              </a:rPr>
              <a:t></a:t>
            </a:r>
            <a:r>
              <a:rPr lang="fr-FR" altLang="ja-JP" sz="1600">
                <a:solidFill>
                  <a:srgbClr val="FFFF00"/>
                </a:solidFill>
                <a:latin typeface="Arial" charset="0"/>
              </a:rPr>
              <a:t>m pitch, 18 </a:t>
            </a:r>
            <a:r>
              <a:rPr lang="fr-FR" altLang="ja-JP" sz="1600">
                <a:solidFill>
                  <a:srgbClr val="FFFF00"/>
                </a:solidFill>
                <a:latin typeface="Symbol" charset="0"/>
                <a:sym typeface="Symbol" charset="0"/>
              </a:rPr>
              <a:t></a:t>
            </a:r>
            <a:r>
              <a:rPr lang="fr-FR" altLang="ja-JP" sz="1600">
                <a:solidFill>
                  <a:srgbClr val="FFFF00"/>
                </a:solidFill>
                <a:latin typeface="Arial" charset="0"/>
              </a:rPr>
              <a:t>m wires</a:t>
            </a:r>
            <a:endParaRPr lang="fr-FR" sz="16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99" name="Line 13"/>
          <p:cNvSpPr>
            <a:spLocks noChangeShapeType="1"/>
          </p:cNvSpPr>
          <p:nvPr/>
        </p:nvSpPr>
        <p:spPr bwMode="auto">
          <a:xfrm>
            <a:off x="7086600" y="2133600"/>
            <a:ext cx="2635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0" name="Line 14"/>
          <p:cNvSpPr>
            <a:spLocks noChangeShapeType="1"/>
          </p:cNvSpPr>
          <p:nvPr/>
        </p:nvSpPr>
        <p:spPr bwMode="auto">
          <a:xfrm flipH="1">
            <a:off x="7464425" y="2133600"/>
            <a:ext cx="1809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1" name="Line 13"/>
          <p:cNvSpPr>
            <a:spLocks noChangeShapeType="1"/>
          </p:cNvSpPr>
          <p:nvPr/>
        </p:nvSpPr>
        <p:spPr bwMode="auto">
          <a:xfrm>
            <a:off x="8001000" y="457200"/>
            <a:ext cx="152400" cy="990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02" name="Text Box 12"/>
          <p:cNvSpPr txBox="1">
            <a:spLocks noChangeArrowheads="1"/>
          </p:cNvSpPr>
          <p:nvPr/>
        </p:nvSpPr>
        <p:spPr bwMode="auto">
          <a:xfrm>
            <a:off x="7086600" y="101600"/>
            <a:ext cx="1752600" cy="338138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altLang="ja-JP" sz="1600">
                <a:solidFill>
                  <a:srgbClr val="FFFF00"/>
                </a:solidFill>
                <a:latin typeface="Arial" charset="0"/>
              </a:rPr>
              <a:t>Top 500 </a:t>
            </a:r>
            <a:r>
              <a:rPr lang="fr-FR" altLang="ja-JP" sz="1600">
                <a:solidFill>
                  <a:srgbClr val="FFFF00"/>
                </a:solidFill>
                <a:latin typeface="Symbol" charset="0"/>
                <a:cs typeface="Symbol" charset="0"/>
              </a:rPr>
              <a:t>m</a:t>
            </a:r>
            <a:r>
              <a:rPr lang="fr-FR" altLang="ja-JP" sz="1600">
                <a:solidFill>
                  <a:srgbClr val="FFFF00"/>
                </a:solidFill>
                <a:latin typeface="Arial" charset="0"/>
              </a:rPr>
              <a:t>m pillar</a:t>
            </a:r>
            <a:endParaRPr lang="fr-FR" sz="16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33400" y="3276600"/>
          <a:ext cx="4038600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4" name="Document" r:id="rId6" imgW="6108204" imgH="4413513" progId="Word.Document.8">
                  <p:embed/>
                </p:oleObj>
              </mc:Choice>
              <mc:Fallback>
                <p:oleObj name="Document" r:id="rId6" imgW="6108204" imgH="441351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276600"/>
                        <a:ext cx="4038600" cy="291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28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29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5580112" y="836712"/>
            <a:ext cx="1800200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400" dirty="0" err="1" smtClean="0">
                <a:solidFill>
                  <a:srgbClr val="008000"/>
                </a:solidFill>
              </a:rPr>
              <a:t>Industrial</a:t>
            </a:r>
            <a:r>
              <a:rPr lang="fr-FR" sz="1400" dirty="0" smtClean="0">
                <a:solidFill>
                  <a:srgbClr val="008000"/>
                </a:solidFill>
              </a:rPr>
              <a:t> applications</a:t>
            </a:r>
            <a:endParaRPr lang="en-US" sz="1400" dirty="0">
              <a:solidFill>
                <a:srgbClr val="008000"/>
              </a:solidFill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55576" y="764704"/>
            <a:ext cx="1800200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400" dirty="0" err="1" smtClean="0"/>
              <a:t>Fundamental</a:t>
            </a:r>
            <a:r>
              <a:rPr lang="fr-FR" sz="1400" dirty="0" smtClean="0"/>
              <a:t> </a:t>
            </a:r>
            <a:r>
              <a:rPr lang="fr-FR" sz="1400" dirty="0" err="1" smtClean="0"/>
              <a:t>research</a:t>
            </a:r>
            <a:endParaRPr lang="fr-FR" sz="1400" dirty="0" smtClean="0"/>
          </a:p>
          <a:p>
            <a:endParaRPr lang="en-US" sz="14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1259632" y="3284984"/>
            <a:ext cx="1584176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400" dirty="0" smtClean="0">
                <a:solidFill>
                  <a:srgbClr val="0000FF"/>
                </a:solidFill>
              </a:rPr>
              <a:t>Homeland </a:t>
            </a:r>
            <a:r>
              <a:rPr lang="fr-FR" sz="1400" dirty="0" err="1" smtClean="0">
                <a:solidFill>
                  <a:srgbClr val="0000FF"/>
                </a:solidFill>
              </a:rPr>
              <a:t>security</a:t>
            </a:r>
            <a:endParaRPr lang="en-US" sz="1400" dirty="0">
              <a:solidFill>
                <a:srgbClr val="0000FF"/>
              </a:solidFill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5724128" y="4344972"/>
            <a:ext cx="2520280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Nuclear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reactor</a:t>
            </a:r>
            <a:r>
              <a:rPr lang="fr-FR" sz="1400" dirty="0" smtClean="0">
                <a:solidFill>
                  <a:srgbClr val="FF0000"/>
                </a:solidFill>
              </a:rPr>
              <a:t> instrumentation</a:t>
            </a:r>
            <a:endParaRPr lang="en-US" sz="1400" dirty="0">
              <a:solidFill>
                <a:srgbClr val="FF0000"/>
              </a:solidFill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1106741"/>
            <a:ext cx="3600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The </a:t>
            </a:r>
            <a:r>
              <a:rPr lang="fr-FR" sz="1400" b="1" dirty="0"/>
              <a:t>science</a:t>
            </a:r>
            <a:r>
              <a:rPr lang="fr-FR" sz="1400" dirty="0"/>
              <a:t> </a:t>
            </a:r>
            <a:r>
              <a:rPr lang="fr-FR" sz="1400" dirty="0" err="1" smtClean="0"/>
              <a:t>which</a:t>
            </a:r>
            <a:r>
              <a:rPr lang="fr-FR" sz="1400" dirty="0"/>
              <a:t> </a:t>
            </a:r>
            <a:r>
              <a:rPr lang="fr-FR" sz="1400" dirty="0" err="1" smtClean="0"/>
              <a:t>can</a:t>
            </a:r>
            <a:r>
              <a:rPr lang="fr-FR" sz="1400" dirty="0" smtClean="0"/>
              <a:t> </a:t>
            </a:r>
            <a:r>
              <a:rPr lang="fr-FR" sz="1400" dirty="0" err="1"/>
              <a:t>be</a:t>
            </a:r>
            <a:r>
              <a:rPr lang="fr-FR" sz="1400" dirty="0"/>
              <a:t> made </a:t>
            </a:r>
            <a:r>
              <a:rPr lang="fr-FR" sz="1400" dirty="0" err="1"/>
              <a:t>with</a:t>
            </a:r>
            <a:r>
              <a:rPr lang="fr-FR" sz="1400" dirty="0"/>
              <a:t> the use of neutron </a:t>
            </a:r>
            <a:r>
              <a:rPr lang="fr-FR" sz="1400" dirty="0" err="1"/>
              <a:t>beams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, in </a:t>
            </a:r>
            <a:r>
              <a:rPr lang="fr-FR" sz="1400" dirty="0" err="1"/>
              <a:t>many</a:t>
            </a:r>
            <a:r>
              <a:rPr lang="fr-FR" sz="1400" dirty="0"/>
              <a:t> cases, </a:t>
            </a:r>
            <a:r>
              <a:rPr lang="fr-FR" sz="1400" dirty="0" err="1"/>
              <a:t>unbeatable</a:t>
            </a:r>
            <a:r>
              <a:rPr lang="fr-FR" sz="1400" dirty="0"/>
              <a:t> or </a:t>
            </a:r>
            <a:r>
              <a:rPr lang="fr-FR" sz="1400" dirty="0" err="1" smtClean="0"/>
              <a:t>even</a:t>
            </a:r>
            <a:r>
              <a:rPr lang="fr-FR" sz="1400" dirty="0"/>
              <a:t> </a:t>
            </a:r>
            <a:r>
              <a:rPr lang="fr-FR" sz="1400" dirty="0" smtClean="0"/>
              <a:t>inaccessible to </a:t>
            </a:r>
            <a:r>
              <a:rPr lang="fr-FR" sz="1400" dirty="0" err="1" smtClean="0"/>
              <a:t>any</a:t>
            </a:r>
            <a:r>
              <a:rPr lang="fr-FR" sz="1400" dirty="0" smtClean="0"/>
              <a:t> 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 smtClean="0"/>
              <a:t>methods</a:t>
            </a:r>
            <a:r>
              <a:rPr lang="fr-FR" sz="1400" dirty="0"/>
              <a:t> </a:t>
            </a:r>
            <a:r>
              <a:rPr lang="fr-FR" sz="1400" dirty="0" err="1" smtClean="0"/>
              <a:t>thanks</a:t>
            </a:r>
            <a:r>
              <a:rPr lang="fr-FR" sz="1400" dirty="0" smtClean="0"/>
              <a:t> to the neutron unique </a:t>
            </a:r>
            <a:r>
              <a:rPr lang="fr-FR" sz="1400" dirty="0" err="1" smtClean="0"/>
              <a:t>properties</a:t>
            </a:r>
            <a:r>
              <a:rPr lang="fr-FR" sz="1400" dirty="0" smtClean="0"/>
              <a:t>. Use to </a:t>
            </a:r>
            <a:r>
              <a:rPr lang="fr-FR" sz="1400" dirty="0" err="1" smtClean="0"/>
              <a:t>investigate</a:t>
            </a:r>
            <a:r>
              <a:rPr lang="fr-FR" sz="1400" dirty="0" smtClean="0"/>
              <a:t> structure &amp; </a:t>
            </a:r>
            <a:r>
              <a:rPr lang="fr-FR" sz="1400" dirty="0" err="1" smtClean="0"/>
              <a:t>dynamics</a:t>
            </a:r>
            <a:r>
              <a:rPr lang="fr-FR" sz="1400" dirty="0" smtClean="0"/>
              <a:t> of mater.</a:t>
            </a:r>
            <a:endParaRPr lang="en-GB" sz="14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5796136" y="4705012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Control (neutron flux) &amp; safety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1763688" y="5373216"/>
            <a:ext cx="1584176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400" dirty="0" err="1" smtClean="0"/>
              <a:t>Nuclear</a:t>
            </a:r>
            <a:r>
              <a:rPr lang="fr-FR" sz="1400" dirty="0" smtClean="0"/>
              <a:t> </a:t>
            </a:r>
            <a:r>
              <a:rPr lang="fr-FR" sz="1400" dirty="0" err="1" smtClean="0"/>
              <a:t>safeguards</a:t>
            </a:r>
            <a:endParaRPr lang="en-US" sz="14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504" y="5714092"/>
            <a:ext cx="4788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safeguards </a:t>
            </a:r>
            <a:r>
              <a:rPr lang="en-GB" sz="1400" dirty="0"/>
              <a:t>systems are installed at facilities that process, handle, use and store </a:t>
            </a:r>
            <a:r>
              <a:rPr lang="en-GB" sz="1400" dirty="0" err="1"/>
              <a:t>Pu</a:t>
            </a:r>
            <a:r>
              <a:rPr lang="en-GB" sz="1400" dirty="0"/>
              <a:t>, U, nuclear fuel, spent fuel or nuclear </a:t>
            </a:r>
            <a:r>
              <a:rPr lang="en-GB" sz="1400" dirty="0" smtClean="0"/>
              <a:t>waste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4031432" y="1196752"/>
            <a:ext cx="5112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8000"/>
                </a:solidFill>
              </a:rPr>
              <a:t>oil and gas exploration</a:t>
            </a:r>
            <a:r>
              <a:rPr lang="en-GB" sz="1400" dirty="0">
                <a:solidFill>
                  <a:srgbClr val="008000"/>
                </a:solidFill>
              </a:rPr>
              <a:t> </a:t>
            </a:r>
            <a:r>
              <a:rPr lang="en-GB" sz="1400" dirty="0" smtClean="0">
                <a:solidFill>
                  <a:srgbClr val="008000"/>
                </a:solidFill>
              </a:rPr>
              <a:t>: use </a:t>
            </a:r>
            <a:r>
              <a:rPr lang="en-GB" sz="1400" dirty="0">
                <a:solidFill>
                  <a:srgbClr val="008000"/>
                </a:solidFill>
              </a:rPr>
              <a:t>in conjunction with a neutron source to locate hydrogenous </a:t>
            </a:r>
            <a:r>
              <a:rPr lang="en-GB" sz="1400" dirty="0" smtClean="0">
                <a:solidFill>
                  <a:srgbClr val="008000"/>
                </a:solidFill>
              </a:rPr>
              <a:t>materials, severe </a:t>
            </a:r>
            <a:r>
              <a:rPr lang="fr-FR" sz="1400" dirty="0">
                <a:solidFill>
                  <a:srgbClr val="008000"/>
                </a:solidFill>
              </a:rPr>
              <a:t>320°C</a:t>
            </a:r>
            <a:r>
              <a:rPr lang="en-GB" sz="1400" dirty="0" smtClean="0">
                <a:solidFill>
                  <a:srgbClr val="008000"/>
                </a:solidFill>
              </a:rPr>
              <a:t> temperature and vibrations environment</a:t>
            </a:r>
            <a:endParaRPr lang="fr-FR" sz="1400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95936" y="191683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8000"/>
                </a:solidFill>
              </a:rPr>
              <a:t>neutron scattering experiments</a:t>
            </a:r>
            <a:r>
              <a:rPr lang="en-GB" sz="1400" dirty="0">
                <a:solidFill>
                  <a:srgbClr val="008000"/>
                </a:solidFill>
              </a:rPr>
              <a:t> </a:t>
            </a:r>
            <a:r>
              <a:rPr lang="en-GB" sz="1400" dirty="0" smtClean="0">
                <a:solidFill>
                  <a:srgbClr val="008000"/>
                </a:solidFill>
              </a:rPr>
              <a:t>for material science, food </a:t>
            </a:r>
            <a:r>
              <a:rPr lang="en-GB" sz="1400" dirty="0">
                <a:solidFill>
                  <a:srgbClr val="008000"/>
                </a:solidFill>
              </a:rPr>
              <a:t>and medical </a:t>
            </a:r>
            <a:r>
              <a:rPr lang="en-GB" sz="1400" dirty="0" smtClean="0">
                <a:solidFill>
                  <a:srgbClr val="008000"/>
                </a:solidFill>
              </a:rPr>
              <a:t>research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504" y="4347101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>
                <a:solidFill>
                  <a:srgbClr val="0000FF"/>
                </a:solidFill>
              </a:rPr>
              <a:t>Detection</a:t>
            </a:r>
            <a:r>
              <a:rPr lang="fr-FR" sz="1400" dirty="0" smtClean="0">
                <a:solidFill>
                  <a:srgbClr val="0000FF"/>
                </a:solidFill>
              </a:rPr>
              <a:t> of </a:t>
            </a:r>
            <a:r>
              <a:rPr lang="fr-FR" sz="1400" dirty="0">
                <a:solidFill>
                  <a:srgbClr val="0000FF"/>
                </a:solidFill>
              </a:rPr>
              <a:t>radioactive </a:t>
            </a:r>
            <a:r>
              <a:rPr lang="fr-FR" sz="1400" dirty="0" err="1">
                <a:solidFill>
                  <a:srgbClr val="0000FF"/>
                </a:solidFill>
              </a:rPr>
              <a:t>materials</a:t>
            </a:r>
            <a:r>
              <a:rPr lang="fr-FR" sz="1400" dirty="0">
                <a:solidFill>
                  <a:srgbClr val="0000FF"/>
                </a:solidFill>
              </a:rPr>
              <a:t>, explosives, </a:t>
            </a:r>
            <a:r>
              <a:rPr lang="fr-FR" sz="1400" dirty="0" err="1">
                <a:solidFill>
                  <a:srgbClr val="0000FF"/>
                </a:solidFill>
              </a:rPr>
              <a:t>chemical</a:t>
            </a:r>
            <a:r>
              <a:rPr lang="fr-FR" sz="1400" dirty="0">
                <a:solidFill>
                  <a:srgbClr val="0000FF"/>
                </a:solidFill>
              </a:rPr>
              <a:t> and </a:t>
            </a:r>
            <a:r>
              <a:rPr lang="fr-FR" sz="1400" dirty="0" err="1">
                <a:solidFill>
                  <a:srgbClr val="0000FF"/>
                </a:solidFill>
              </a:rPr>
              <a:t>biological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warfare</a:t>
            </a:r>
            <a:r>
              <a:rPr lang="fr-FR" sz="1400" dirty="0">
                <a:solidFill>
                  <a:srgbClr val="0000FF"/>
                </a:solidFill>
              </a:rPr>
              <a:t> agents, </a:t>
            </a:r>
            <a:r>
              <a:rPr lang="fr-FR" sz="1400" dirty="0" err="1" smtClean="0">
                <a:solidFill>
                  <a:srgbClr val="0000FF"/>
                </a:solidFill>
              </a:rPr>
              <a:t>narcotics</a:t>
            </a:r>
            <a:r>
              <a:rPr lang="fr-FR" sz="1400" dirty="0" smtClean="0">
                <a:solidFill>
                  <a:srgbClr val="0000FF"/>
                </a:solidFill>
              </a:rPr>
              <a:t> for air and </a:t>
            </a:r>
            <a:r>
              <a:rPr lang="fr-FR" sz="1400" dirty="0" err="1" smtClean="0">
                <a:solidFill>
                  <a:srgbClr val="0000FF"/>
                </a:solidFill>
              </a:rPr>
              <a:t>ground</a:t>
            </a:r>
            <a:r>
              <a:rPr lang="fr-FR" sz="1400" dirty="0" smtClean="0">
                <a:solidFill>
                  <a:srgbClr val="0000FF"/>
                </a:solidFill>
              </a:rPr>
              <a:t> and </a:t>
            </a:r>
            <a:r>
              <a:rPr lang="fr-FR" sz="1400" dirty="0" err="1" smtClean="0">
                <a:solidFill>
                  <a:srgbClr val="0000FF"/>
                </a:solidFill>
              </a:rPr>
              <a:t>sea</a:t>
            </a:r>
            <a:r>
              <a:rPr lang="fr-FR" sz="1400" dirty="0" smtClean="0">
                <a:solidFill>
                  <a:srgbClr val="0000FF"/>
                </a:solidFill>
              </a:rPr>
              <a:t> transportations (cargo screening, </a:t>
            </a:r>
            <a:r>
              <a:rPr lang="fr-FR" sz="1400" dirty="0" err="1" smtClean="0">
                <a:solidFill>
                  <a:srgbClr val="0000FF"/>
                </a:solidFill>
              </a:rPr>
              <a:t>airport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security</a:t>
            </a:r>
            <a:r>
              <a:rPr lang="fr-FR" sz="1400" dirty="0" smtClean="0">
                <a:solidFill>
                  <a:srgbClr val="0000FF"/>
                </a:solidFill>
              </a:rPr>
              <a:t>, …)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2040" y="4996333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latin typeface="+mj-lt"/>
              </a:rPr>
              <a:t>Out </a:t>
            </a:r>
            <a:r>
              <a:rPr lang="fr-FR" sz="1400" b="1" dirty="0" err="1" smtClean="0">
                <a:solidFill>
                  <a:srgbClr val="FF0000"/>
                </a:solidFill>
                <a:latin typeface="+mj-lt"/>
              </a:rPr>
              <a:t>core</a:t>
            </a:r>
            <a:r>
              <a:rPr lang="fr-FR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(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in </a:t>
            </a:r>
            <a:r>
              <a:rPr lang="fr-FR" sz="1400" dirty="0" err="1" smtClean="0">
                <a:solidFill>
                  <a:srgbClr val="FF0000"/>
                </a:solidFill>
                <a:latin typeface="+mj-lt"/>
              </a:rPr>
              <a:t>measurement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+mj-lt"/>
              </a:rPr>
              <a:t>pits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) : 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&gt; 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n.cm</a:t>
            </a:r>
            <a:r>
              <a:rPr lang="fr-FR" sz="1400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.s</a:t>
            </a:r>
            <a:r>
              <a:rPr lang="fr-FR" sz="1400" baseline="30000" dirty="0">
                <a:solidFill>
                  <a:srgbClr val="FF0000"/>
                </a:solidFill>
                <a:latin typeface="+mj-lt"/>
              </a:rPr>
              <a:t>-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fr-FR" sz="1400" dirty="0" smtClean="0">
                <a:solidFill>
                  <a:srgbClr val="FF0000"/>
                </a:solidFill>
              </a:rPr>
              <a:t>,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10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à 10</a:t>
            </a:r>
            <a:r>
              <a:rPr lang="fr-FR" sz="1400" baseline="30000" dirty="0">
                <a:solidFill>
                  <a:srgbClr val="FF0000"/>
                </a:solidFill>
                <a:latin typeface="+mj-lt"/>
              </a:rPr>
              <a:t>4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 Gy.h</a:t>
            </a:r>
            <a:r>
              <a:rPr lang="fr-FR" sz="1400" baseline="30000" dirty="0">
                <a:solidFill>
                  <a:srgbClr val="FF0000"/>
                </a:solidFill>
                <a:latin typeface="+mj-lt"/>
              </a:rPr>
              <a:t>-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fr-FR" sz="1400" dirty="0" smtClean="0">
                <a:solidFill>
                  <a:srgbClr val="FF0000"/>
                </a:solidFill>
              </a:rPr>
              <a:t>of </a:t>
            </a:r>
            <a:r>
              <a:rPr lang="fr-FR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g, 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80 to 100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°C.</a:t>
            </a:r>
          </a:p>
          <a:p>
            <a:endParaRPr lang="fr-FR" sz="1400" dirty="0">
              <a:solidFill>
                <a:srgbClr val="FF0000"/>
              </a:solidFill>
              <a:latin typeface="+mj-lt"/>
            </a:endParaRPr>
          </a:p>
          <a:p>
            <a:r>
              <a:rPr lang="fr-FR" sz="1400" b="1" dirty="0" smtClean="0">
                <a:solidFill>
                  <a:srgbClr val="FF0000"/>
                </a:solidFill>
                <a:latin typeface="+mj-lt"/>
              </a:rPr>
              <a:t>In </a:t>
            </a:r>
            <a:r>
              <a:rPr lang="fr-FR" sz="1400" b="1" dirty="0" err="1" smtClean="0">
                <a:solidFill>
                  <a:srgbClr val="FF0000"/>
                </a:solidFill>
                <a:latin typeface="+mj-lt"/>
              </a:rPr>
              <a:t>core</a:t>
            </a:r>
            <a:r>
              <a:rPr lang="fr-FR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(in guide tubes in the center of the fuel </a:t>
            </a:r>
            <a:r>
              <a:rPr lang="fr-FR" sz="1400" dirty="0" err="1" smtClean="0">
                <a:solidFill>
                  <a:srgbClr val="FF0000"/>
                </a:solidFill>
                <a:latin typeface="+mj-lt"/>
              </a:rPr>
              <a:t>elements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+mj-lt"/>
              </a:rPr>
              <a:t>assembly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) :</a:t>
            </a:r>
            <a:endParaRPr lang="fr-FR" sz="1400" dirty="0">
              <a:solidFill>
                <a:srgbClr val="FF0000"/>
              </a:solidFill>
              <a:latin typeface="+mj-lt"/>
            </a:endParaRPr>
          </a:p>
          <a:p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&gt; 10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14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n.cm</a:t>
            </a:r>
            <a:r>
              <a:rPr lang="fr-FR" sz="1400" baseline="30000" dirty="0">
                <a:solidFill>
                  <a:srgbClr val="FF0000"/>
                </a:solidFill>
                <a:latin typeface="+mj-lt"/>
              </a:rPr>
              <a:t>-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.s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-1</a:t>
            </a:r>
            <a:r>
              <a:rPr lang="fr-FR" sz="1400" dirty="0">
                <a:solidFill>
                  <a:srgbClr val="FF0000"/>
                </a:solidFill>
              </a:rPr>
              <a:t>,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7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Gy.h</a:t>
            </a:r>
            <a:r>
              <a:rPr lang="fr-FR" sz="1400" baseline="30000" dirty="0" smtClean="0">
                <a:solidFill>
                  <a:srgbClr val="FF0000"/>
                </a:solidFill>
                <a:latin typeface="+mj-lt"/>
              </a:rPr>
              <a:t>-1</a:t>
            </a:r>
            <a:r>
              <a:rPr lang="fr-FR" sz="1400" baseline="30000" dirty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of </a:t>
            </a:r>
            <a:r>
              <a:rPr lang="fr-FR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g, </a:t>
            </a:r>
            <a:r>
              <a:rPr lang="fr-FR" sz="1400" dirty="0" smtClean="0">
                <a:solidFill>
                  <a:srgbClr val="FF0000"/>
                </a:solidFill>
              </a:rPr>
              <a:t>320°</a:t>
            </a:r>
            <a:r>
              <a:rPr lang="fr-FR" sz="1400" dirty="0">
                <a:solidFill>
                  <a:srgbClr val="FF0000"/>
                </a:solidFill>
              </a:rPr>
              <a:t>C</a:t>
            </a:r>
            <a:r>
              <a:rPr lang="fr-FR" sz="1400" dirty="0" smtClean="0">
                <a:solidFill>
                  <a:srgbClr val="FF0000"/>
                </a:solidFill>
              </a:rPr>
              <a:t>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5936" y="242088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008000"/>
                </a:solidFill>
              </a:rPr>
              <a:t>Neutron radiography : </a:t>
            </a:r>
            <a:r>
              <a:rPr lang="en-GB" sz="1400" dirty="0" smtClean="0">
                <a:solidFill>
                  <a:srgbClr val="008000"/>
                </a:solidFill>
              </a:rPr>
              <a:t>Non destructive survey of materials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7504" y="361591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FF"/>
                </a:solidFill>
              </a:rPr>
              <a:t> Neutrons </a:t>
            </a:r>
            <a:r>
              <a:rPr lang="fr-FR" sz="1400" dirty="0" err="1">
                <a:solidFill>
                  <a:srgbClr val="0000FF"/>
                </a:solidFill>
              </a:rPr>
              <a:t>can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penetrate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high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density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materials</a:t>
            </a:r>
            <a:r>
              <a:rPr lang="fr-FR" sz="1400" dirty="0">
                <a:solidFill>
                  <a:srgbClr val="0000FF"/>
                </a:solidFill>
              </a:rPr>
              <a:t>, </a:t>
            </a:r>
            <a:r>
              <a:rPr lang="fr-FR" sz="1400" dirty="0" err="1">
                <a:solidFill>
                  <a:srgbClr val="0000FF"/>
                </a:solidFill>
              </a:rPr>
              <a:t>which</a:t>
            </a:r>
            <a:r>
              <a:rPr lang="fr-FR" sz="1400" dirty="0">
                <a:solidFill>
                  <a:srgbClr val="0000FF"/>
                </a:solidFill>
              </a:rPr>
              <a:t> are opaque to X-rays</a:t>
            </a:r>
            <a:r>
              <a:rPr lang="fr-FR" sz="1400" dirty="0" smtClean="0">
                <a:solidFill>
                  <a:srgbClr val="0000FF"/>
                </a:solidFill>
              </a:rPr>
              <a:t>, </a:t>
            </a:r>
            <a:r>
              <a:rPr lang="fr-FR" sz="1400" dirty="0" err="1" smtClean="0">
                <a:solidFill>
                  <a:srgbClr val="0000FF"/>
                </a:solidFill>
              </a:rPr>
              <a:t>thus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allowing</a:t>
            </a:r>
            <a:r>
              <a:rPr lang="fr-FR" sz="1400" dirty="0">
                <a:solidFill>
                  <a:srgbClr val="0000FF"/>
                </a:solidFill>
              </a:rPr>
              <a:t> the inspection of </a:t>
            </a:r>
            <a:r>
              <a:rPr lang="fr-FR" sz="1400" dirty="0" err="1">
                <a:solidFill>
                  <a:srgbClr val="0000FF"/>
                </a:solidFill>
              </a:rPr>
              <a:t>objects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obstructed</a:t>
            </a:r>
            <a:r>
              <a:rPr lang="fr-FR" sz="1400" dirty="0">
                <a:solidFill>
                  <a:srgbClr val="0000FF"/>
                </a:solidFill>
              </a:rPr>
              <a:t> by a dense </a:t>
            </a:r>
            <a:r>
              <a:rPr lang="fr-FR" sz="1400" dirty="0" err="1">
                <a:solidFill>
                  <a:srgbClr val="0000FF"/>
                </a:solidFill>
              </a:rPr>
              <a:t>material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496" y="2330877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 For </a:t>
            </a:r>
            <a:r>
              <a:rPr lang="fr-FR" sz="1400" dirty="0" err="1" smtClean="0"/>
              <a:t>experiments</a:t>
            </a:r>
            <a:r>
              <a:rPr lang="fr-FR" sz="1400" dirty="0"/>
              <a:t> </a:t>
            </a:r>
            <a:r>
              <a:rPr lang="fr-FR" sz="1400" dirty="0" smtClean="0"/>
              <a:t>on </a:t>
            </a:r>
            <a:r>
              <a:rPr lang="fr-FR" sz="1400" dirty="0" err="1"/>
              <a:t>high</a:t>
            </a:r>
            <a:r>
              <a:rPr lang="fr-FR" sz="1400" dirty="0"/>
              <a:t> </a:t>
            </a:r>
            <a:r>
              <a:rPr lang="fr-FR" sz="1400" dirty="0" err="1"/>
              <a:t>intensity</a:t>
            </a:r>
            <a:r>
              <a:rPr lang="fr-FR" sz="1400" dirty="0"/>
              <a:t> neutron </a:t>
            </a:r>
            <a:r>
              <a:rPr lang="fr-FR" sz="1400" dirty="0" smtClean="0"/>
              <a:t>sources (SNS, ESS, …), </a:t>
            </a:r>
            <a:r>
              <a:rPr lang="fr-FR" sz="1400" b="1" dirty="0">
                <a:solidFill>
                  <a:srgbClr val="FF0000"/>
                </a:solidFill>
              </a:rPr>
              <a:t>the </a:t>
            </a:r>
            <a:r>
              <a:rPr lang="fr-FR" sz="1400" b="1" dirty="0" err="1">
                <a:solidFill>
                  <a:srgbClr val="FF0000"/>
                </a:solidFill>
              </a:rPr>
              <a:t>high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counting</a:t>
            </a:r>
            <a:r>
              <a:rPr lang="fr-FR" sz="1400" b="1" dirty="0">
                <a:solidFill>
                  <a:srgbClr val="FF0000"/>
                </a:solidFill>
              </a:rPr>
              <a:t> rate </a:t>
            </a:r>
            <a:r>
              <a:rPr lang="fr-FR" sz="1400" dirty="0" err="1"/>
              <a:t>is</a:t>
            </a:r>
            <a:r>
              <a:rPr lang="fr-FR" sz="1400" dirty="0"/>
              <a:t> one of the </a:t>
            </a:r>
            <a:r>
              <a:rPr lang="fr-FR" sz="1400" dirty="0" err="1"/>
              <a:t>key</a:t>
            </a:r>
            <a:r>
              <a:rPr lang="fr-FR" sz="1400" dirty="0"/>
              <a:t> </a:t>
            </a:r>
            <a:r>
              <a:rPr lang="fr-FR" sz="1400" dirty="0" smtClean="0"/>
              <a:t>issues for </a:t>
            </a:r>
            <a:r>
              <a:rPr lang="fr-FR" sz="1400" dirty="0" err="1"/>
              <a:t>small</a:t>
            </a:r>
            <a:r>
              <a:rPr lang="fr-FR" sz="1400" dirty="0"/>
              <a:t>-angle neutron </a:t>
            </a:r>
            <a:r>
              <a:rPr lang="fr-FR" sz="1400" dirty="0" err="1" smtClean="0"/>
              <a:t>scattering</a:t>
            </a:r>
            <a:r>
              <a:rPr lang="fr-FR" sz="1400" dirty="0" smtClean="0"/>
              <a:t> </a:t>
            </a:r>
            <a:r>
              <a:rPr lang="fr-FR" sz="1400" dirty="0" err="1" smtClean="0"/>
              <a:t>experiments</a:t>
            </a:r>
            <a:r>
              <a:rPr lang="fr-FR" sz="1400" dirty="0" smtClean="0"/>
              <a:t> </a:t>
            </a:r>
            <a:r>
              <a:rPr lang="fr-FR" sz="1400" dirty="0"/>
              <a:t>and </a:t>
            </a:r>
            <a:r>
              <a:rPr lang="fr-FR" sz="1400" dirty="0" smtClean="0"/>
              <a:t>neutron </a:t>
            </a:r>
            <a:r>
              <a:rPr lang="fr-FR" sz="1400" dirty="0" err="1" smtClean="0"/>
              <a:t>reflectometry</a:t>
            </a:r>
            <a:r>
              <a:rPr lang="fr-FR" sz="1400" dirty="0"/>
              <a:t> </a:t>
            </a:r>
            <a:r>
              <a:rPr lang="fr-FR" sz="1400" dirty="0" smtClean="0"/>
              <a:t>for instance.</a:t>
            </a:r>
            <a:endParaRPr lang="fr-FR" sz="1400" dirty="0"/>
          </a:p>
        </p:txBody>
      </p:sp>
      <p:pic>
        <p:nvPicPr>
          <p:cNvPr id="27" name="Image 26" descr="radiography_neutron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1" y="2780928"/>
            <a:ext cx="4644007" cy="1326859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4716016" y="4005064"/>
            <a:ext cx="169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Neutron </a:t>
            </a:r>
            <a:r>
              <a:rPr lang="fr-FR" sz="1400" dirty="0" err="1" smtClean="0"/>
              <a:t>radiography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7020272" y="4005064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X-ray </a:t>
            </a:r>
            <a:r>
              <a:rPr lang="fr-FR" sz="1400" dirty="0" err="1" smtClean="0"/>
              <a:t>radiography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8019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The T2K/TPC bulk-micromegas</a:t>
            </a:r>
          </a:p>
        </p:txBody>
      </p:sp>
      <p:sp>
        <p:nvSpPr>
          <p:cNvPr id="28677" name="Text Box 32"/>
          <p:cNvSpPr txBox="1">
            <a:spLocks noChangeArrowheads="1"/>
          </p:cNvSpPr>
          <p:nvPr/>
        </p:nvSpPr>
        <p:spPr bwMode="auto">
          <a:xfrm>
            <a:off x="4572000" y="5664200"/>
            <a:ext cx="4267200" cy="584200"/>
          </a:xfrm>
          <a:prstGeom prst="rect">
            <a:avLst/>
          </a:prstGeom>
          <a:solidFill>
            <a:srgbClr val="FEF2B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>
                <a:latin typeface="Arial" charset="0"/>
              </a:rPr>
              <a:t>Bulk-micromegas detector cost : </a:t>
            </a:r>
            <a:r>
              <a:rPr lang="fr-FR" altLang="ja-JP" sz="1600">
                <a:solidFill>
                  <a:srgbClr val="FF0000"/>
                </a:solidFill>
                <a:latin typeface="Arial" charset="0"/>
              </a:rPr>
              <a:t>~10 k€ /m</a:t>
            </a:r>
            <a:r>
              <a:rPr lang="fr-FR" altLang="ja-JP" sz="1600" baseline="3000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fr-FR" altLang="ja-JP" sz="16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fr-FR" sz="1600">
                <a:latin typeface="Arial" charset="0"/>
              </a:rPr>
              <a:t>( 80% of the cost in the 4 layers PCB ! )</a:t>
            </a:r>
          </a:p>
        </p:txBody>
      </p:sp>
      <p:grpSp>
        <p:nvGrpSpPr>
          <p:cNvPr id="28678" name="Group 4"/>
          <p:cNvGrpSpPr>
            <a:grpSpLocks/>
          </p:cNvGrpSpPr>
          <p:nvPr/>
        </p:nvGrpSpPr>
        <p:grpSpPr bwMode="auto">
          <a:xfrm>
            <a:off x="0" y="3054350"/>
            <a:ext cx="4546600" cy="3194050"/>
            <a:chOff x="782" y="1054"/>
            <a:chExt cx="4192" cy="2737"/>
          </a:xfrm>
        </p:grpSpPr>
        <p:pic>
          <p:nvPicPr>
            <p:cNvPr id="286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" y="1054"/>
              <a:ext cx="4192" cy="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Text Box 6"/>
            <p:cNvSpPr txBox="1">
              <a:spLocks noChangeArrowheads="1"/>
            </p:cNvSpPr>
            <p:nvPr/>
          </p:nvSpPr>
          <p:spPr bwMode="auto">
            <a:xfrm>
              <a:off x="2426" y="1541"/>
              <a:ext cx="1247" cy="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/>
                <a:t>MICROMEGAS</a:t>
              </a:r>
            </a:p>
          </p:txBody>
        </p:sp>
      </p:grpSp>
      <p:pic>
        <p:nvPicPr>
          <p:cNvPr id="28679" name="Image 6" descr="T2K_MM_Modu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609600"/>
            <a:ext cx="60150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Grouper 18"/>
          <p:cNvGrpSpPr>
            <a:grpSpLocks/>
          </p:cNvGrpSpPr>
          <p:nvPr/>
        </p:nvGrpSpPr>
        <p:grpSpPr bwMode="auto">
          <a:xfrm>
            <a:off x="804863" y="685800"/>
            <a:ext cx="2311400" cy="2362200"/>
            <a:chOff x="1038225" y="923925"/>
            <a:chExt cx="1743075" cy="1781175"/>
          </a:xfrm>
        </p:grpSpPr>
        <p:pic>
          <p:nvPicPr>
            <p:cNvPr id="28684" name="Picture 16" descr="HVconnectionMM07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90600"/>
              <a:ext cx="16383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Line 18"/>
            <p:cNvSpPr>
              <a:spLocks noChangeShapeType="1"/>
            </p:cNvSpPr>
            <p:nvPr/>
          </p:nvSpPr>
          <p:spPr bwMode="auto">
            <a:xfrm rot="-60000" flipH="1" flipV="1">
              <a:off x="1343025" y="952500"/>
              <a:ext cx="0" cy="1066800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86" name="Line 19"/>
            <p:cNvSpPr>
              <a:spLocks noChangeShapeType="1"/>
            </p:cNvSpPr>
            <p:nvPr/>
          </p:nvSpPr>
          <p:spPr bwMode="auto">
            <a:xfrm flipH="1">
              <a:off x="1038225" y="1181100"/>
              <a:ext cx="1295400" cy="0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87" name="Text Box 20"/>
            <p:cNvSpPr txBox="1">
              <a:spLocks noChangeArrowheads="1"/>
            </p:cNvSpPr>
            <p:nvPr/>
          </p:nvSpPr>
          <p:spPr bwMode="auto">
            <a:xfrm>
              <a:off x="1343025" y="923925"/>
              <a:ext cx="1171575" cy="255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fr-FR" sz="1600">
                  <a:solidFill>
                    <a:srgbClr val="66FFFF"/>
                  </a:solidFill>
                </a:rPr>
                <a:t>final cutting</a:t>
              </a:r>
            </a:p>
          </p:txBody>
        </p:sp>
      </p:grpSp>
      <p:sp>
        <p:nvSpPr>
          <p:cNvPr id="28681" name="Text Box 78"/>
          <p:cNvSpPr txBox="1">
            <a:spLocks noChangeArrowheads="1"/>
          </p:cNvSpPr>
          <p:nvPr/>
        </p:nvSpPr>
        <p:spPr bwMode="auto">
          <a:xfrm>
            <a:off x="7189788" y="3581400"/>
            <a:ext cx="1954212" cy="4000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000">
                <a:solidFill>
                  <a:srgbClr val="000000"/>
                </a:solidFill>
                <a:latin typeface="Monaco" charset="0"/>
              </a:rPr>
              <a:t>NIM A574 (2007) 425-432</a:t>
            </a:r>
          </a:p>
          <a:p>
            <a:r>
              <a:rPr lang="fr-FR" sz="1000">
                <a:solidFill>
                  <a:srgbClr val="000000"/>
                </a:solidFill>
                <a:latin typeface="Monaco" charset="0"/>
              </a:rPr>
              <a:t>NIM A602 (2009) 415-420</a:t>
            </a:r>
          </a:p>
        </p:txBody>
      </p:sp>
      <p:sp>
        <p:nvSpPr>
          <p:cNvPr id="28682" name="Rectangle 25"/>
          <p:cNvSpPr>
            <a:spLocks noChangeArrowheads="1"/>
          </p:cNvSpPr>
          <p:nvPr/>
        </p:nvSpPr>
        <p:spPr bwMode="auto">
          <a:xfrm>
            <a:off x="4114800" y="3924300"/>
            <a:ext cx="50292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 eaLnBrk="1" hangingPunct="1">
              <a:lnSpc>
                <a:spcPct val="90000"/>
              </a:lnSpc>
            </a:pPr>
            <a:r>
              <a:rPr lang="fr-FR" sz="2000">
                <a:solidFill>
                  <a:srgbClr val="FF0000"/>
                </a:solidFill>
                <a:latin typeface="Calibri" charset="0"/>
              </a:rPr>
              <a:t>1 year production of 10 m</a:t>
            </a:r>
            <a:r>
              <a:rPr lang="fr-FR" sz="2000" baseline="30000">
                <a:solidFill>
                  <a:srgbClr val="FF0000"/>
                </a:solidFill>
                <a:latin typeface="Calibri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Calibri" charset="0"/>
              </a:rPr>
              <a:t>- bulk-MM produced @ CERN-TS-DEM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Calibri" charset="0"/>
              </a:rPr>
              <a:t>- 115 PCBs produced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Calibri" charset="0"/>
              </a:rPr>
              <a:t>- 86 modules produced (6 rejected)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Calibri" charset="0"/>
              </a:rPr>
              <a:t>Finalement, 72 détecteurs + 8 spares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Calibri" charset="0"/>
              </a:rPr>
              <a:t>- 10 faulty pads / 124000 !</a:t>
            </a:r>
          </a:p>
        </p:txBody>
      </p:sp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4038600" y="6477000"/>
            <a:ext cx="4754563" cy="242888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Ref: A. Delbart </a:t>
            </a:r>
            <a:r>
              <a:rPr lang="en-US" sz="1100" i="1">
                <a:solidFill>
                  <a:srgbClr val="0000FF"/>
                </a:solidFill>
                <a:latin typeface="Garamond" charset="0"/>
                <a:cs typeface="Arial Unicode MS" charset="0"/>
              </a:rPr>
              <a:t>et.al.</a:t>
            </a:r>
            <a:r>
              <a:rPr lang="en-US" sz="1100">
                <a:solidFill>
                  <a:srgbClr val="0000FF"/>
                </a:solidFill>
                <a:latin typeface="Garamond" charset="0"/>
                <a:cs typeface="Arial Unicode MS" charset="0"/>
              </a:rPr>
              <a:t>, TIPP2009 conference proceedings NIM A preprint doi:10.1016</a:t>
            </a:r>
          </a:p>
        </p:txBody>
      </p:sp>
      <p:sp>
        <p:nvSpPr>
          <p:cNvPr id="18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1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786188"/>
            <a:ext cx="50292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5715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975"/>
            <a:ext cx="8305800" cy="404813"/>
          </a:xfrm>
        </p:spPr>
        <p:txBody>
          <a:bodyPr/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T2K/TPC Module calibration : a uniform production</a:t>
            </a:r>
          </a:p>
        </p:txBody>
      </p:sp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43350"/>
            <a:ext cx="341471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57225"/>
            <a:ext cx="26765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5" name="AutoShape 11"/>
          <p:cNvSpPr>
            <a:spLocks noChangeArrowheads="1"/>
          </p:cNvSpPr>
          <p:nvPr/>
        </p:nvSpPr>
        <p:spPr bwMode="auto">
          <a:xfrm>
            <a:off x="6858000" y="1495425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600" b="1" baseline="30000">
                <a:solidFill>
                  <a:schemeClr val="accent2"/>
                </a:solidFill>
                <a:latin typeface="Comic Sans MS" charset="0"/>
              </a:rPr>
              <a:t>55</a:t>
            </a:r>
            <a:r>
              <a:rPr lang="fr-FR" sz="1600" b="1">
                <a:solidFill>
                  <a:schemeClr val="accent2"/>
                </a:solidFill>
                <a:latin typeface="Comic Sans MS" charset="0"/>
              </a:rPr>
              <a:t>Fe spectra</a:t>
            </a:r>
            <a:endParaRPr lang="fr-FR" sz="1600" b="1">
              <a:solidFill>
                <a:schemeClr val="accent2"/>
              </a:solidFill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29706" name="Line 13"/>
          <p:cNvSpPr>
            <a:spLocks noChangeShapeType="1"/>
          </p:cNvSpPr>
          <p:nvPr/>
        </p:nvSpPr>
        <p:spPr bwMode="auto">
          <a:xfrm flipV="1">
            <a:off x="2095500" y="914400"/>
            <a:ext cx="2133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7" name="Line 14"/>
          <p:cNvSpPr>
            <a:spLocks noChangeShapeType="1"/>
          </p:cNvSpPr>
          <p:nvPr/>
        </p:nvSpPr>
        <p:spPr bwMode="auto">
          <a:xfrm flipV="1">
            <a:off x="4935538" y="914400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874" name="AutoShape 10"/>
          <p:cNvSpPr>
            <a:spLocks noChangeArrowheads="1"/>
          </p:cNvSpPr>
          <p:nvPr/>
        </p:nvSpPr>
        <p:spPr bwMode="auto">
          <a:xfrm>
            <a:off x="990600" y="695325"/>
            <a:ext cx="2895600" cy="3810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600" b="1">
                <a:solidFill>
                  <a:schemeClr val="accent2"/>
                </a:solidFill>
                <a:latin typeface="Comic Sans MS" charset="0"/>
              </a:rPr>
              <a:t>1726 pads scan @ -350 V</a:t>
            </a:r>
            <a:endParaRPr lang="fr-FR" sz="1600" b="1">
              <a:solidFill>
                <a:schemeClr val="accent2"/>
              </a:solidFill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29709" name="Text Box 15"/>
          <p:cNvSpPr txBox="1">
            <a:spLocks noChangeArrowheads="1"/>
          </p:cNvSpPr>
          <p:nvPr/>
        </p:nvSpPr>
        <p:spPr bwMode="auto">
          <a:xfrm>
            <a:off x="4162425" y="665163"/>
            <a:ext cx="1281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400"/>
              <a:t>1 FEC dead ch.</a:t>
            </a:r>
          </a:p>
        </p:txBody>
      </p:sp>
      <p:sp>
        <p:nvSpPr>
          <p:cNvPr id="29710" name="Line 17"/>
          <p:cNvSpPr>
            <a:spLocks noChangeShapeType="1"/>
          </p:cNvSpPr>
          <p:nvPr/>
        </p:nvSpPr>
        <p:spPr bwMode="auto">
          <a:xfrm>
            <a:off x="2362200" y="3581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11" name="Text Box 19"/>
          <p:cNvSpPr txBox="1">
            <a:spLocks noChangeArrowheads="1"/>
          </p:cNvSpPr>
          <p:nvPr/>
        </p:nvSpPr>
        <p:spPr bwMode="auto">
          <a:xfrm>
            <a:off x="2593975" y="3603625"/>
            <a:ext cx="1309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400"/>
              <a:t>HV connection.</a:t>
            </a:r>
          </a:p>
        </p:txBody>
      </p:sp>
      <p:sp>
        <p:nvSpPr>
          <p:cNvPr id="164884" name="AutoShape 20"/>
          <p:cNvSpPr>
            <a:spLocks noChangeArrowheads="1"/>
          </p:cNvSpPr>
          <p:nvPr/>
        </p:nvSpPr>
        <p:spPr bwMode="auto">
          <a:xfrm>
            <a:off x="7010400" y="54864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600" b="1">
                <a:solidFill>
                  <a:schemeClr val="accent2"/>
                </a:solidFill>
                <a:latin typeface="Comic Sans MS" charset="0"/>
              </a:rPr>
              <a:t>Gain vs HV curve</a:t>
            </a:r>
            <a:endParaRPr lang="fr-FR" sz="1600" b="1">
              <a:solidFill>
                <a:schemeClr val="accent2"/>
              </a:solidFill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164885" name="AutoShape 21"/>
          <p:cNvSpPr>
            <a:spLocks noChangeArrowheads="1"/>
          </p:cNvSpPr>
          <p:nvPr/>
        </p:nvSpPr>
        <p:spPr bwMode="auto">
          <a:xfrm>
            <a:off x="5591175" y="4276725"/>
            <a:ext cx="1371600" cy="6096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600" b="1">
                <a:solidFill>
                  <a:schemeClr val="accent2"/>
                </a:solidFill>
                <a:latin typeface="Comic Sans MS" charset="0"/>
              </a:rPr>
              <a:t>Gain=1500</a:t>
            </a:r>
          </a:p>
          <a:p>
            <a:pPr algn="ctr" defTabSz="1066800"/>
            <a:r>
              <a:rPr lang="fr-FR" sz="1600" b="1">
                <a:solidFill>
                  <a:schemeClr val="accent2"/>
                </a:solidFill>
                <a:latin typeface="Comic Sans MS" charset="0"/>
              </a:rPr>
              <a:t>@ -350 V</a:t>
            </a:r>
            <a:endParaRPr lang="fr-FR" sz="1600" b="1">
              <a:solidFill>
                <a:schemeClr val="accent2"/>
              </a:solidFill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6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164886" name="AutoShape 22"/>
          <p:cNvSpPr>
            <a:spLocks noChangeArrowheads="1"/>
          </p:cNvSpPr>
          <p:nvPr/>
        </p:nvSpPr>
        <p:spPr bwMode="auto">
          <a:xfrm>
            <a:off x="1676400" y="4495800"/>
            <a:ext cx="762000" cy="6096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000" b="1">
                <a:solidFill>
                  <a:schemeClr val="accent2"/>
                </a:solidFill>
                <a:latin typeface="Comic Sans MS" charset="0"/>
              </a:rPr>
              <a:t>Gain</a:t>
            </a:r>
          </a:p>
          <a:p>
            <a:pPr algn="ctr" defTabSz="1066800"/>
            <a:r>
              <a:rPr lang="fr-FR" sz="1000" b="1">
                <a:solidFill>
                  <a:schemeClr val="accent2"/>
                </a:solidFill>
                <a:latin typeface="Comic Sans MS" charset="0"/>
              </a:rPr>
              <a:t>Uniformity</a:t>
            </a:r>
          </a:p>
          <a:p>
            <a:pPr algn="ctr" defTabSz="1066800"/>
            <a:r>
              <a:rPr lang="fr-FR" sz="1000" b="1">
                <a:solidFill>
                  <a:srgbClr val="FF0000"/>
                </a:solidFill>
              </a:rPr>
              <a:t>2.1%</a:t>
            </a:r>
          </a:p>
          <a:p>
            <a:pPr algn="ctr" defTabSz="1066800"/>
            <a:endParaRPr lang="fr-FR" sz="10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0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164887" name="AutoShape 23"/>
          <p:cNvSpPr>
            <a:spLocks noChangeArrowheads="1"/>
          </p:cNvSpPr>
          <p:nvPr/>
        </p:nvSpPr>
        <p:spPr bwMode="auto">
          <a:xfrm>
            <a:off x="4267200" y="4419600"/>
            <a:ext cx="838200" cy="7620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000" b="1">
                <a:solidFill>
                  <a:schemeClr val="accent2"/>
                </a:solidFill>
                <a:latin typeface="Comic Sans MS" charset="0"/>
              </a:rPr>
              <a:t>Energy</a:t>
            </a:r>
          </a:p>
          <a:p>
            <a:pPr algn="ctr" defTabSz="1066800"/>
            <a:r>
              <a:rPr lang="fr-FR" sz="1000" b="1">
                <a:solidFill>
                  <a:schemeClr val="accent2"/>
                </a:solidFill>
                <a:latin typeface="Comic Sans MS" charset="0"/>
              </a:rPr>
              <a:t>Resol.</a:t>
            </a:r>
          </a:p>
          <a:p>
            <a:pPr algn="ctr" defTabSz="1066800"/>
            <a:r>
              <a:rPr lang="fr-FR" sz="1000" b="1">
                <a:solidFill>
                  <a:schemeClr val="accent2"/>
                </a:solidFill>
                <a:latin typeface="Comic Sans MS" charset="0"/>
              </a:rPr>
              <a:t>Uniformity</a:t>
            </a:r>
          </a:p>
          <a:p>
            <a:pPr algn="ctr" defTabSz="1066800"/>
            <a:r>
              <a:rPr lang="fr-FR" sz="1000" b="1">
                <a:solidFill>
                  <a:srgbClr val="FF0000"/>
                </a:solidFill>
              </a:rPr>
              <a:t>5.6%</a:t>
            </a:r>
            <a:endParaRPr lang="fr-FR" sz="1000" b="1">
              <a:solidFill>
                <a:schemeClr val="accent2"/>
              </a:solidFill>
            </a:endParaRPr>
          </a:p>
          <a:p>
            <a:pPr algn="ctr" defTabSz="1066800"/>
            <a:endParaRPr lang="fr-FR" sz="10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0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164888" name="AutoShape 24"/>
          <p:cNvSpPr>
            <a:spLocks noChangeArrowheads="1"/>
          </p:cNvSpPr>
          <p:nvPr/>
        </p:nvSpPr>
        <p:spPr bwMode="auto">
          <a:xfrm>
            <a:off x="7467600" y="3352800"/>
            <a:ext cx="1219200" cy="542925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/>
            <a:r>
              <a:rPr lang="fr-FR" sz="1400" b="1">
                <a:solidFill>
                  <a:srgbClr val="FF0000"/>
                </a:solidFill>
                <a:latin typeface="Symbol" charset="0"/>
                <a:sym typeface="Symbol" charset="0"/>
              </a:rPr>
              <a:t></a:t>
            </a:r>
            <a:endParaRPr lang="fr-FR" sz="1400" b="1">
              <a:solidFill>
                <a:schemeClr val="accent2"/>
              </a:solidFill>
              <a:latin typeface="Symbol" charset="0"/>
              <a:sym typeface="Symbol" charset="0"/>
            </a:endParaRPr>
          </a:p>
          <a:p>
            <a:pPr algn="ctr" defTabSz="1066800"/>
            <a:r>
              <a:rPr lang="fr-FR" sz="1400" b="1">
                <a:solidFill>
                  <a:schemeClr val="accent2"/>
                </a:solidFill>
                <a:latin typeface="Symbol" charset="0"/>
                <a:sym typeface="Symbol" charset="0"/>
              </a:rPr>
              <a:t></a:t>
            </a:r>
            <a:r>
              <a:rPr lang="fr-FR" sz="1400">
                <a:solidFill>
                  <a:schemeClr val="accent2"/>
                </a:solidFill>
                <a:latin typeface="Arial" charset="0"/>
              </a:rPr>
              <a:t>FWHM</a:t>
            </a:r>
            <a:endParaRPr lang="fr-FR" sz="1400" b="1">
              <a:solidFill>
                <a:schemeClr val="accent2"/>
              </a:solidFill>
              <a:latin typeface="Symbol" charset="0"/>
              <a:sym typeface="Symbol" charset="0"/>
            </a:endParaRPr>
          </a:p>
          <a:p>
            <a:pPr algn="ctr" defTabSz="1066800"/>
            <a:endParaRPr lang="fr-FR" sz="1400" b="1">
              <a:solidFill>
                <a:schemeClr val="accent2"/>
              </a:solidFill>
            </a:endParaRPr>
          </a:p>
          <a:p>
            <a:pPr algn="ctr" defTabSz="1066800"/>
            <a:endParaRPr lang="fr-FR" sz="1400" b="1">
              <a:solidFill>
                <a:schemeClr val="accent2"/>
              </a:solidFill>
              <a:latin typeface="Comic Sans MS" charset="0"/>
            </a:endParaRPr>
          </a:p>
          <a:p>
            <a:pPr algn="ctr" defTabSz="1066800"/>
            <a:endParaRPr lang="fr-FR" sz="1400" b="1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4800600" y="6288360"/>
            <a:ext cx="4038600" cy="381000"/>
          </a:xfrm>
          <a:prstGeom prst="roundRect">
            <a:avLst>
              <a:gd name="adj" fmla="val 16667"/>
            </a:avLst>
          </a:prstGeom>
          <a:solidFill>
            <a:srgbClr val="FEECA0"/>
          </a:solidFill>
          <a:ln w="25400">
            <a:solidFill>
              <a:schemeClr val="bg2"/>
            </a:solidFill>
            <a:round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128016" tIns="64008" rIns="128016" bIns="64008"/>
          <a:lstStyle/>
          <a:p>
            <a:pPr algn="ctr" defTabSz="1066800">
              <a:defRPr/>
            </a:pPr>
            <a:r>
              <a:rPr lang="fr-FR" sz="1400" dirty="0">
                <a:latin typeface="Arial" charset="0"/>
                <a:ea typeface="+mn-ea"/>
                <a:cs typeface="+mn-cs"/>
              </a:rPr>
              <a:t>8% performance </a:t>
            </a:r>
            <a:r>
              <a:rPr lang="fr-FR" sz="1400" dirty="0" err="1">
                <a:latin typeface="Arial" charset="0"/>
                <a:ea typeface="+mn-ea"/>
                <a:cs typeface="+mn-cs"/>
              </a:rPr>
              <a:t>uniformity</a:t>
            </a:r>
            <a:r>
              <a:rPr lang="fr-FR" sz="1400" dirty="0">
                <a:latin typeface="Arial" charset="0"/>
                <a:ea typeface="+mn-ea"/>
                <a:cs typeface="+mn-cs"/>
              </a:rPr>
              <a:t> over the 86 modules </a:t>
            </a:r>
          </a:p>
        </p:txBody>
      </p:sp>
      <p:sp>
        <p:nvSpPr>
          <p:cNvPr id="23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97476"/>
            <a:ext cx="830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alain.delbart@cea.fr</a:t>
            </a:r>
            <a:r>
              <a:rPr lang="fr-FR" dirty="0" smtClean="0"/>
              <a:t> / </a:t>
            </a:r>
            <a:r>
              <a:rPr lang="fr-FR" dirty="0" err="1" smtClean="0"/>
              <a:t>MPGDs</a:t>
            </a:r>
            <a:r>
              <a:rPr lang="fr-FR" dirty="0" smtClean="0"/>
              <a:t> for neutron </a:t>
            </a:r>
            <a:r>
              <a:rPr lang="fr-FR" dirty="0" err="1" smtClean="0"/>
              <a:t>detection</a:t>
            </a:r>
            <a:r>
              <a:rPr lang="fr-FR" dirty="0" smtClean="0"/>
              <a:t> applications  (</a:t>
            </a:r>
            <a:r>
              <a:rPr lang="fr-FR" dirty="0" err="1" smtClean="0"/>
              <a:t>Industry-Academia</a:t>
            </a:r>
            <a:r>
              <a:rPr lang="fr-FR" dirty="0" smtClean="0"/>
              <a:t> </a:t>
            </a:r>
            <a:r>
              <a:rPr lang="fr-FR" dirty="0" err="1" smtClean="0"/>
              <a:t>matching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on </a:t>
            </a:r>
            <a:r>
              <a:rPr lang="fr-FR" dirty="0" err="1" smtClean="0"/>
              <a:t>MPGDs</a:t>
            </a:r>
            <a:r>
              <a:rPr lang="fr-FR" dirty="0" smtClean="0"/>
              <a:t>, Annecy, 26-27th </a:t>
            </a:r>
            <a:r>
              <a:rPr lang="fr-FR" dirty="0" err="1" smtClean="0"/>
              <a:t>april</a:t>
            </a:r>
            <a:r>
              <a:rPr lang="fr-FR" dirty="0" smtClean="0"/>
              <a:t> 2012)</a:t>
            </a:r>
            <a:endParaRPr lang="fr-FR" dirty="0"/>
          </a:p>
        </p:txBody>
      </p:sp>
      <p:sp>
        <p:nvSpPr>
          <p:cNvPr id="24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8238" y="6597476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F5F5F"/>
                </a:solidFill>
                <a:latin typeface="Arial" charset="0"/>
              </a:defRPr>
            </a:lvl1pPr>
          </a:lstStyle>
          <a:p>
            <a:fld id="{8ED1EC31-9D45-B149-ADA9-B368944A10B9}" type="slidenum">
              <a:rPr lang="fr-FR"/>
              <a:pPr/>
              <a:t>31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Detecting</a:t>
            </a:r>
            <a:r>
              <a:rPr lang="fr-FR" dirty="0" smtClean="0"/>
              <a:t> neutrons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7" name="Image 6" descr="thermal neutron rea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948879"/>
            <a:ext cx="7488832" cy="1370297"/>
          </a:xfrm>
          <a:prstGeom prst="rect">
            <a:avLst/>
          </a:prstGeom>
        </p:spPr>
      </p:pic>
      <p:pic>
        <p:nvPicPr>
          <p:cNvPr id="9" name="Image 8" descr="neutron_classific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80120"/>
            <a:ext cx="4654323" cy="3573016"/>
          </a:xfrm>
          <a:prstGeom prst="rect">
            <a:avLst/>
          </a:prstGeom>
        </p:spPr>
      </p:pic>
      <p:pic>
        <p:nvPicPr>
          <p:cNvPr id="10" name="Picture 3" descr="xs_pl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55" y="942820"/>
            <a:ext cx="4308049" cy="291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372200" y="6426808"/>
            <a:ext cx="2320649" cy="242552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Ref: 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A. </a:t>
            </a:r>
            <a:r>
              <a:rPr lang="en-US" sz="1100" dirty="0" err="1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Oed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, </a:t>
            </a:r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NIM </a:t>
            </a:r>
            <a:r>
              <a:rPr lang="fr-FR" sz="1100" dirty="0" smtClean="0">
                <a:solidFill>
                  <a:srgbClr val="3366FF"/>
                </a:solidFill>
              </a:rPr>
              <a:t>A </a:t>
            </a:r>
            <a:r>
              <a:rPr lang="fr-FR" sz="1100" dirty="0">
                <a:solidFill>
                  <a:srgbClr val="3366FF"/>
                </a:solidFill>
              </a:rPr>
              <a:t>525 (2004) 62–68</a:t>
            </a:r>
            <a:endParaRPr lang="en-US" sz="1100" dirty="0">
              <a:solidFill>
                <a:srgbClr val="3366FF"/>
              </a:solidFill>
              <a:latin typeface="Garamond" charset="0"/>
              <a:cs typeface="Arial Unicode MS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24328" y="4823792"/>
            <a:ext cx="7877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/>
              <a:t>Natural</a:t>
            </a:r>
          </a:p>
          <a:p>
            <a:pPr algn="ctr"/>
            <a:r>
              <a:rPr lang="fr-FR" sz="1100" dirty="0" err="1" smtClean="0"/>
              <a:t>abundance</a:t>
            </a:r>
            <a:endParaRPr lang="fr-FR" sz="11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008626" y="1206229"/>
            <a:ext cx="68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FF"/>
                </a:solidFill>
              </a:rPr>
              <a:t>=1.8 </a:t>
            </a:r>
            <a:r>
              <a:rPr lang="en-US" sz="1400" dirty="0" err="1">
                <a:solidFill>
                  <a:srgbClr val="0000FF"/>
                </a:solidFill>
                <a:latin typeface="Arial" charset="0"/>
                <a:cs typeface="Arial" charset="0"/>
              </a:rPr>
              <a:t>Å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446562" y="5223626"/>
            <a:ext cx="49244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5320</a:t>
            </a:r>
            <a:endParaRPr lang="fr-FR" sz="12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 bwMode="auto">
          <a:xfrm>
            <a:off x="7524328" y="5246388"/>
            <a:ext cx="15476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8514474" y="539498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942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435114" y="55473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3842</a:t>
            </a:r>
            <a:endParaRPr lang="fr-FR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435114" y="60045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255k</a:t>
            </a:r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591099" y="5221413"/>
            <a:ext cx="80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1,4 10</a:t>
            </a:r>
            <a:r>
              <a:rPr lang="fr-FR" sz="1200" baseline="30000" dirty="0" smtClean="0"/>
              <a:t>-4 </a:t>
            </a:r>
            <a:r>
              <a:rPr lang="fr-FR" sz="1200" dirty="0" smtClean="0"/>
              <a:t>%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659011" y="5373813"/>
            <a:ext cx="505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7,4%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7579651" y="5526213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19.8%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7579651" y="5831013"/>
            <a:ext cx="505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0,7%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7579651" y="6000568"/>
            <a:ext cx="46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16%</a:t>
            </a:r>
            <a:endParaRPr lang="fr-FR" sz="1200" dirty="0"/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1331640" y="4660847"/>
            <a:ext cx="3168352" cy="28803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200" b="1" dirty="0" err="1">
                <a:solidFill>
                  <a:srgbClr val="3333CC"/>
                </a:solidFill>
              </a:rPr>
              <a:t>Commonly</a:t>
            </a:r>
            <a:r>
              <a:rPr lang="fr-FR" sz="1200" b="1" dirty="0">
                <a:solidFill>
                  <a:srgbClr val="3333CC"/>
                </a:solidFill>
              </a:rPr>
              <a:t> </a:t>
            </a:r>
            <a:r>
              <a:rPr lang="fr-FR" sz="1200" b="1" dirty="0" err="1">
                <a:solidFill>
                  <a:srgbClr val="3333CC"/>
                </a:solidFill>
              </a:rPr>
              <a:t>Used</a:t>
            </a:r>
            <a:r>
              <a:rPr lang="fr-FR" sz="1200" b="1" dirty="0">
                <a:solidFill>
                  <a:srgbClr val="3333CC"/>
                </a:solidFill>
              </a:rPr>
              <a:t> </a:t>
            </a:r>
            <a:r>
              <a:rPr lang="fr-FR" sz="1200" b="1" dirty="0" smtClean="0">
                <a:solidFill>
                  <a:srgbClr val="3333CC"/>
                </a:solidFill>
              </a:rPr>
              <a:t>thermal Neutron </a:t>
            </a:r>
            <a:r>
              <a:rPr lang="fr-FR" sz="1200" b="1" dirty="0" err="1">
                <a:solidFill>
                  <a:srgbClr val="3333CC"/>
                </a:solidFill>
              </a:rPr>
              <a:t>Reactions</a:t>
            </a:r>
            <a:endParaRPr lang="fr-FR" sz="1200" b="1" dirty="0">
              <a:solidFill>
                <a:srgbClr val="3333CC"/>
              </a:solidFill>
            </a:endParaRPr>
          </a:p>
          <a:p>
            <a:pPr algn="just" defTabSz="609600" eaLnBrk="1" hangingPunct="1"/>
            <a:endParaRPr lang="en-US" sz="1200" b="1" dirty="0">
              <a:solidFill>
                <a:srgbClr val="3333CC"/>
              </a:solidFill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539552" y="620688"/>
            <a:ext cx="8280920" cy="3669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r>
              <a:rPr lang="fr-FR" sz="1400" dirty="0"/>
              <a:t>As charge-</a:t>
            </a:r>
            <a:r>
              <a:rPr lang="fr-FR" sz="1400" dirty="0" err="1"/>
              <a:t>neutral</a:t>
            </a:r>
            <a:r>
              <a:rPr lang="fr-FR" sz="1400" dirty="0"/>
              <a:t> </a:t>
            </a:r>
            <a:r>
              <a:rPr lang="fr-FR" sz="1400" dirty="0" err="1"/>
              <a:t>particles</a:t>
            </a:r>
            <a:r>
              <a:rPr lang="fr-FR" sz="1400" dirty="0"/>
              <a:t>, neutrons </a:t>
            </a:r>
            <a:r>
              <a:rPr lang="fr-FR" sz="1400" dirty="0" err="1"/>
              <a:t>can</a:t>
            </a:r>
            <a:r>
              <a:rPr lang="fr-FR" sz="1400" dirty="0"/>
              <a:t> </a:t>
            </a:r>
            <a:r>
              <a:rPr lang="fr-FR" sz="1400" dirty="0" err="1"/>
              <a:t>only</a:t>
            </a:r>
            <a:r>
              <a:rPr lang="fr-FR" sz="1400" dirty="0"/>
              <a:t> </a:t>
            </a:r>
            <a:r>
              <a:rPr lang="fr-FR" sz="1400" dirty="0" err="1"/>
              <a:t>interact</a:t>
            </a:r>
            <a:r>
              <a:rPr lang="fr-FR" sz="1400" dirty="0"/>
              <a:t> </a:t>
            </a:r>
            <a:r>
              <a:rPr lang="fr-FR" sz="1400" dirty="0" smtClean="0"/>
              <a:t>via </a:t>
            </a:r>
            <a:r>
              <a:rPr lang="fr-FR" sz="1400" dirty="0" err="1" smtClean="0"/>
              <a:t>strong</a:t>
            </a:r>
            <a:r>
              <a:rPr lang="fr-FR" sz="1400" dirty="0" smtClean="0"/>
              <a:t> </a:t>
            </a:r>
            <a:r>
              <a:rPr lang="fr-FR" sz="1400" dirty="0"/>
              <a:t>interactions and </a:t>
            </a:r>
            <a:r>
              <a:rPr lang="fr-FR" sz="1400" dirty="0" err="1"/>
              <a:t>ionize</a:t>
            </a:r>
            <a:r>
              <a:rPr lang="fr-FR" sz="1400" dirty="0"/>
              <a:t> via </a:t>
            </a:r>
            <a:r>
              <a:rPr lang="fr-FR" sz="1400" dirty="0" err="1"/>
              <a:t>secondary</a:t>
            </a:r>
            <a:r>
              <a:rPr lang="fr-FR" sz="1400" dirty="0"/>
              <a:t> </a:t>
            </a:r>
            <a:r>
              <a:rPr lang="fr-FR" sz="1400" dirty="0" err="1"/>
              <a:t>reactions</a:t>
            </a:r>
            <a:endParaRPr lang="en-US" sz="1400" dirty="0">
              <a:latin typeface="Palatino Linotype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41166" y="6193735"/>
            <a:ext cx="8502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n(</a:t>
            </a:r>
            <a:r>
              <a:rPr lang="fr-FR" sz="1000" baseline="30000" dirty="0" smtClean="0"/>
              <a:t>113</a:t>
            </a:r>
            <a:r>
              <a:rPr lang="fr-FR" sz="1000" dirty="0" smtClean="0"/>
              <a:t>Cd, Cd) e-                    Conversion </a:t>
            </a:r>
            <a:r>
              <a:rPr lang="fr-FR" sz="1000" dirty="0" err="1" smtClean="0"/>
              <a:t>electrons</a:t>
            </a:r>
            <a:r>
              <a:rPr lang="fr-FR" sz="1000" dirty="0" smtClean="0"/>
              <a:t>            0,558                                                                                                                     20,7k	 </a:t>
            </a:r>
            <a:endParaRPr lang="fr-FR" sz="1000" dirty="0"/>
          </a:p>
        </p:txBody>
      </p:sp>
      <p:cxnSp>
        <p:nvCxnSpPr>
          <p:cNvPr id="38" name="Connecteur droit 37"/>
          <p:cNvCxnSpPr/>
          <p:nvPr/>
        </p:nvCxnSpPr>
        <p:spPr bwMode="auto">
          <a:xfrm>
            <a:off x="683568" y="5524943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611560" y="5308919"/>
            <a:ext cx="0" cy="6480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ZoneTexte 40"/>
          <p:cNvSpPr txBox="1"/>
          <p:nvPr/>
        </p:nvSpPr>
        <p:spPr>
          <a:xfrm rot="16200000">
            <a:off x="262807" y="5441648"/>
            <a:ext cx="398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</a:rPr>
              <a:t>gas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 rot="16200000">
            <a:off x="287740" y="6017712"/>
            <a:ext cx="49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chemeClr val="accent2"/>
                </a:solidFill>
              </a:rPr>
              <a:t>solid</a:t>
            </a:r>
            <a:endParaRPr lang="fr-FR" sz="1200" b="1" dirty="0">
              <a:solidFill>
                <a:schemeClr val="accent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95846" y="1916832"/>
            <a:ext cx="1168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~ 1/v ~ E</a:t>
            </a:r>
            <a:r>
              <a:rPr lang="fr-FR" sz="1600" baseline="30000" dirty="0"/>
              <a:t>-1/2</a:t>
            </a:r>
            <a:endParaRPr lang="fr-FR" sz="1600" baseline="30000" dirty="0"/>
          </a:p>
        </p:txBody>
      </p:sp>
      <p:sp>
        <p:nvSpPr>
          <p:cNvPr id="44" name="ZoneTexte 43"/>
          <p:cNvSpPr txBox="1"/>
          <p:nvPr/>
        </p:nvSpPr>
        <p:spPr>
          <a:xfrm>
            <a:off x="1691680" y="6129438"/>
            <a:ext cx="468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+ </a:t>
            </a:r>
            <a:r>
              <a:rPr lang="fr-FR" sz="1400" dirty="0" err="1" smtClean="0">
                <a:latin typeface="Symbol" charset="2"/>
                <a:cs typeface="Symbol" charset="2"/>
              </a:rPr>
              <a:t>g</a:t>
            </a:r>
            <a:r>
              <a:rPr lang="fr-FR" sz="1000" dirty="0" err="1" smtClean="0">
                <a:latin typeface="Arial"/>
                <a:cs typeface="Arial"/>
              </a:rPr>
              <a:t>s</a:t>
            </a:r>
            <a:endParaRPr lang="fr-FR" sz="1000" dirty="0">
              <a:latin typeface="Arial"/>
              <a:cs typeface="Arial"/>
            </a:endParaRPr>
          </a:p>
        </p:txBody>
      </p:sp>
      <p:cxnSp>
        <p:nvCxnSpPr>
          <p:cNvPr id="46" name="Connecteur droit 45"/>
          <p:cNvCxnSpPr/>
          <p:nvPr/>
        </p:nvCxnSpPr>
        <p:spPr bwMode="auto">
          <a:xfrm>
            <a:off x="1729592" y="6173015"/>
            <a:ext cx="0" cy="2781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4572000" y="3717032"/>
            <a:ext cx="4572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3333CC"/>
                </a:solidFill>
              </a:rPr>
              <a:t>                      2 </a:t>
            </a:r>
            <a:r>
              <a:rPr lang="fr-FR" sz="1400" b="1" dirty="0" err="1" smtClean="0">
                <a:solidFill>
                  <a:srgbClr val="3333CC"/>
                </a:solidFill>
              </a:rPr>
              <a:t>ways</a:t>
            </a:r>
            <a:r>
              <a:rPr lang="fr-FR" sz="1400" b="1" dirty="0" smtClean="0">
                <a:solidFill>
                  <a:srgbClr val="3333CC"/>
                </a:solidFill>
              </a:rPr>
              <a:t> to </a:t>
            </a:r>
            <a:r>
              <a:rPr lang="fr-FR" sz="1400" b="1" dirty="0" err="1">
                <a:solidFill>
                  <a:srgbClr val="3333CC"/>
                </a:solidFill>
              </a:rPr>
              <a:t>detect</a:t>
            </a:r>
            <a:r>
              <a:rPr lang="fr-FR" sz="1400" b="1" dirty="0">
                <a:solidFill>
                  <a:srgbClr val="3333CC"/>
                </a:solidFill>
              </a:rPr>
              <a:t> </a:t>
            </a:r>
            <a:r>
              <a:rPr lang="fr-FR" sz="1400" b="1" dirty="0" err="1">
                <a:solidFill>
                  <a:srgbClr val="3333CC"/>
                </a:solidFill>
              </a:rPr>
              <a:t>fast</a:t>
            </a:r>
            <a:r>
              <a:rPr lang="fr-FR" sz="1400" b="1" dirty="0">
                <a:solidFill>
                  <a:srgbClr val="3333CC"/>
                </a:solidFill>
              </a:rPr>
              <a:t> </a:t>
            </a:r>
            <a:r>
              <a:rPr lang="fr-FR" sz="1400" b="1" dirty="0" smtClean="0">
                <a:solidFill>
                  <a:srgbClr val="3333CC"/>
                </a:solidFill>
              </a:rPr>
              <a:t>neutrons </a:t>
            </a:r>
            <a:r>
              <a:rPr lang="fr-FR" sz="1400" dirty="0" smtClean="0"/>
              <a:t>	</a:t>
            </a:r>
            <a:endParaRPr lang="fr-FR" sz="1400" dirty="0"/>
          </a:p>
          <a:p>
            <a:r>
              <a:rPr lang="fr-FR" sz="1400" dirty="0"/>
              <a:t>– </a:t>
            </a:r>
            <a:r>
              <a:rPr lang="fr-FR" sz="1400" dirty="0" err="1" smtClean="0"/>
              <a:t>Thermalize</a:t>
            </a:r>
            <a:r>
              <a:rPr lang="fr-FR" sz="1400" dirty="0" smtClean="0"/>
              <a:t> </a:t>
            </a:r>
            <a:r>
              <a:rPr lang="fr-FR" sz="1400" dirty="0" smtClean="0">
                <a:sym typeface="Wingdings"/>
              </a:rPr>
              <a:t> </a:t>
            </a:r>
            <a:r>
              <a:rPr lang="fr-FR" sz="1400" dirty="0" err="1" smtClean="0"/>
              <a:t>only</a:t>
            </a:r>
            <a:r>
              <a:rPr lang="fr-FR" sz="1400" dirty="0" smtClean="0"/>
              <a:t> </a:t>
            </a:r>
            <a:r>
              <a:rPr lang="fr-FR" sz="1400" dirty="0" err="1" smtClean="0"/>
              <a:t>provide</a:t>
            </a:r>
            <a:r>
              <a:rPr lang="fr-FR" sz="1400" dirty="0"/>
              <a:t> </a:t>
            </a:r>
            <a:r>
              <a:rPr lang="fr-FR" sz="1400" dirty="0" smtClean="0"/>
              <a:t>neutron flux (</a:t>
            </a:r>
            <a:r>
              <a:rPr lang="fr-FR" sz="1400" dirty="0" err="1" smtClean="0"/>
              <a:t>lose</a:t>
            </a:r>
            <a:r>
              <a:rPr lang="fr-FR" sz="1400" dirty="0" smtClean="0"/>
              <a:t> position)</a:t>
            </a:r>
            <a:endParaRPr lang="fr-FR" sz="1400" dirty="0"/>
          </a:p>
          <a:p>
            <a:r>
              <a:rPr lang="fr-FR" sz="1400" dirty="0"/>
              <a:t>– </a:t>
            </a:r>
            <a:r>
              <a:rPr lang="fr-FR" sz="1400" dirty="0" err="1"/>
              <a:t>Elastic</a:t>
            </a:r>
            <a:r>
              <a:rPr lang="fr-FR" sz="1400" dirty="0"/>
              <a:t> </a:t>
            </a:r>
            <a:r>
              <a:rPr lang="fr-FR" sz="1400" dirty="0" err="1"/>
              <a:t>scattering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protons </a:t>
            </a:r>
            <a:r>
              <a:rPr lang="fr-FR" sz="1400" dirty="0" err="1"/>
              <a:t>at</a:t>
            </a:r>
            <a:r>
              <a:rPr lang="fr-FR" sz="1400" dirty="0"/>
              <a:t> </a:t>
            </a:r>
            <a:r>
              <a:rPr lang="fr-FR" sz="1400" dirty="0" err="1"/>
              <a:t>high</a:t>
            </a:r>
            <a:r>
              <a:rPr lang="fr-FR" sz="1400" dirty="0"/>
              <a:t>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: proton </a:t>
            </a:r>
            <a:r>
              <a:rPr lang="fr-FR" sz="1400" dirty="0" err="1" smtClean="0"/>
              <a:t>detection</a:t>
            </a:r>
            <a:r>
              <a:rPr lang="fr-FR" sz="1400" dirty="0" smtClean="0"/>
              <a:t> &amp; reconstruction of </a:t>
            </a:r>
            <a:r>
              <a:rPr lang="fr-FR" sz="1400" dirty="0" err="1" smtClean="0"/>
              <a:t>recoils</a:t>
            </a:r>
            <a:r>
              <a:rPr lang="fr-FR" sz="1400" dirty="0" smtClean="0"/>
              <a:t> </a:t>
            </a:r>
            <a:r>
              <a:rPr lang="fr-FR" sz="1400" dirty="0"/>
              <a:t>for time-of-flight (</a:t>
            </a:r>
            <a:r>
              <a:rPr lang="fr-FR" sz="1400" dirty="0" err="1"/>
              <a:t>ToF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316416" y="4674132"/>
            <a:ext cx="8075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rial" charset="0"/>
                <a:cs typeface="Arial" charset="0"/>
              </a:rPr>
              <a:t>25,3 </a:t>
            </a:r>
            <a:r>
              <a:rPr lang="en-US" sz="1100" dirty="0" err="1" smtClean="0">
                <a:latin typeface="Arial" charset="0"/>
                <a:cs typeface="Arial" charset="0"/>
              </a:rPr>
              <a:t>meV</a:t>
            </a:r>
            <a:endParaRPr lang="en-US" sz="1100" dirty="0" smtClean="0">
              <a:latin typeface="Arial" charset="0"/>
              <a:cs typeface="Arial" charset="0"/>
            </a:endParaRPr>
          </a:p>
          <a:p>
            <a:pPr algn="ctr"/>
            <a:r>
              <a:rPr lang="en-US" sz="1100" dirty="0" smtClean="0">
                <a:latin typeface="Arial" charset="0"/>
                <a:cs typeface="Arial" charset="0"/>
              </a:rPr>
              <a:t> </a:t>
            </a:r>
            <a:r>
              <a:rPr lang="fr-FR" sz="1100" dirty="0" smtClean="0"/>
              <a:t>Cross</a:t>
            </a:r>
          </a:p>
          <a:p>
            <a:pPr algn="ctr"/>
            <a:r>
              <a:rPr lang="fr-FR" sz="1100" dirty="0" smtClean="0"/>
              <a:t>Section (b)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020272" y="3356992"/>
            <a:ext cx="518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8000"/>
                </a:solidFill>
              </a:rPr>
              <a:t>1.8 </a:t>
            </a:r>
            <a:r>
              <a:rPr lang="en-US" sz="1200" dirty="0" err="1">
                <a:solidFill>
                  <a:srgbClr val="008000"/>
                </a:solidFill>
                <a:latin typeface="Arial" charset="0"/>
                <a:cs typeface="Arial" charset="0"/>
              </a:rPr>
              <a:t>Å</a:t>
            </a:r>
            <a:endParaRPr lang="fr-FR" sz="1200" dirty="0">
              <a:solidFill>
                <a:srgbClr val="008000"/>
              </a:solidFill>
            </a:endParaRPr>
          </a:p>
        </p:txBody>
      </p:sp>
      <p:cxnSp>
        <p:nvCxnSpPr>
          <p:cNvPr id="50" name="Connecteur droit 49"/>
          <p:cNvCxnSpPr/>
          <p:nvPr/>
        </p:nvCxnSpPr>
        <p:spPr bwMode="auto">
          <a:xfrm>
            <a:off x="7236296" y="1268760"/>
            <a:ext cx="0" cy="21602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556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Position sensitive detectors for thermal neutrons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012160" y="6165304"/>
            <a:ext cx="2320649" cy="242552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Ref: 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A. </a:t>
            </a:r>
            <a:r>
              <a:rPr lang="en-US" sz="1100" dirty="0" err="1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Oed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, </a:t>
            </a:r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NIM </a:t>
            </a:r>
            <a:r>
              <a:rPr lang="fr-FR" sz="1100" dirty="0" smtClean="0">
                <a:solidFill>
                  <a:srgbClr val="3366FF"/>
                </a:solidFill>
              </a:rPr>
              <a:t>A </a:t>
            </a:r>
            <a:r>
              <a:rPr lang="fr-FR" sz="1100" dirty="0">
                <a:solidFill>
                  <a:srgbClr val="3366FF"/>
                </a:solidFill>
              </a:rPr>
              <a:t>525 (2004) 62–68</a:t>
            </a:r>
            <a:endParaRPr lang="en-US" sz="1100" dirty="0">
              <a:solidFill>
                <a:srgbClr val="3366FF"/>
              </a:solidFill>
              <a:latin typeface="Garamond" charset="0"/>
              <a:cs typeface="Arial Unicode MS" charset="0"/>
            </a:endParaRPr>
          </a:p>
        </p:txBody>
      </p:sp>
      <p:pic>
        <p:nvPicPr>
          <p:cNvPr id="12" name="Image 11" descr="thermal neutron PS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0" y="764704"/>
            <a:ext cx="8140700" cy="537210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 bwMode="auto">
          <a:xfrm>
            <a:off x="8100392" y="3284984"/>
            <a:ext cx="720080" cy="432048"/>
          </a:xfrm>
          <a:prstGeom prst="ellipse">
            <a:avLst/>
          </a:prstGeom>
          <a:solidFill>
            <a:srgbClr val="FFFF00">
              <a:alpha val="2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8541918" y="3698078"/>
            <a:ext cx="288032" cy="288032"/>
          </a:xfrm>
          <a:prstGeom prst="ellipse">
            <a:avLst/>
          </a:prstGeom>
          <a:solidFill>
            <a:srgbClr val="FFFF00">
              <a:alpha val="2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55576" y="4509120"/>
            <a:ext cx="2016224" cy="216024"/>
          </a:xfrm>
          <a:prstGeom prst="rect">
            <a:avLst/>
          </a:prstGeom>
          <a:solidFill>
            <a:schemeClr val="accent1">
              <a:alpha val="2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36096" y="4681567"/>
            <a:ext cx="3096344" cy="216024"/>
          </a:xfrm>
          <a:prstGeom prst="rect">
            <a:avLst/>
          </a:prstGeom>
          <a:solidFill>
            <a:srgbClr val="FFFF00">
              <a:alpha val="2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6885734" y="3663978"/>
            <a:ext cx="288032" cy="288032"/>
          </a:xfrm>
          <a:prstGeom prst="ellipse">
            <a:avLst/>
          </a:prstGeom>
          <a:solidFill>
            <a:schemeClr val="accent1">
              <a:alpha val="2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55576" y="4869160"/>
            <a:ext cx="2016224" cy="216024"/>
          </a:xfrm>
          <a:prstGeom prst="rect">
            <a:avLst/>
          </a:prstGeom>
          <a:solidFill>
            <a:schemeClr val="accent1">
              <a:alpha val="2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 bwMode="auto">
          <a:xfrm>
            <a:off x="2339752" y="5589240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2633869" y="5394702"/>
            <a:ext cx="492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aseline="30000" dirty="0" smtClean="0">
                <a:solidFill>
                  <a:srgbClr val="FF0000"/>
                </a:solidFill>
              </a:rPr>
              <a:t>3</a:t>
            </a:r>
            <a:r>
              <a:rPr lang="fr-FR" sz="1600" dirty="0" smtClean="0">
                <a:solidFill>
                  <a:srgbClr val="FF0000"/>
                </a:solidFill>
              </a:rPr>
              <a:t>He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7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1990" y="53975"/>
            <a:ext cx="8098482" cy="404813"/>
          </a:xfrm>
        </p:spPr>
        <p:txBody>
          <a:bodyPr/>
          <a:lstStyle/>
          <a:p>
            <a:r>
              <a:rPr lang="fr-FR" sz="2400" dirty="0" err="1" smtClean="0"/>
              <a:t>Commonly</a:t>
            </a:r>
            <a:r>
              <a:rPr lang="fr-FR" sz="2400" dirty="0" smtClean="0"/>
              <a:t> and </a:t>
            </a:r>
            <a:r>
              <a:rPr lang="fr-FR" sz="2400" dirty="0" err="1" smtClean="0"/>
              <a:t>worldwide</a:t>
            </a:r>
            <a:r>
              <a:rPr lang="fr-FR" sz="2400" dirty="0" smtClean="0"/>
              <a:t> </a:t>
            </a:r>
            <a:r>
              <a:rPr lang="fr-FR" sz="2400" dirty="0" err="1" smtClean="0"/>
              <a:t>used</a:t>
            </a:r>
            <a:r>
              <a:rPr lang="fr-FR" sz="2400" dirty="0" smtClean="0"/>
              <a:t> thermal neutron detectors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755576" y="647923"/>
            <a:ext cx="809848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charset="0"/>
              </a:defRPr>
            </a:lvl9pPr>
          </a:lstStyle>
          <a:p>
            <a:r>
              <a:rPr lang="fr-FR" sz="2400" dirty="0" err="1" smtClean="0"/>
              <a:t>Gas</a:t>
            </a:r>
            <a:r>
              <a:rPr lang="fr-FR" sz="2400" dirty="0" smtClean="0"/>
              <a:t> </a:t>
            </a:r>
            <a:r>
              <a:rPr lang="fr-FR" sz="2400" dirty="0" err="1" smtClean="0"/>
              <a:t>proportional</a:t>
            </a:r>
            <a:r>
              <a:rPr lang="fr-FR" sz="2400" dirty="0" smtClean="0"/>
              <a:t> </a:t>
            </a:r>
            <a:r>
              <a:rPr lang="fr-FR" sz="2400" dirty="0" err="1" smtClean="0"/>
              <a:t>counters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6716168" y="775737"/>
            <a:ext cx="144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Symbol" charset="2"/>
                <a:cs typeface="Symbol" charset="2"/>
              </a:rPr>
              <a:t>g </a:t>
            </a:r>
            <a:r>
              <a:rPr lang="fr-FR" sz="1200" dirty="0" smtClean="0"/>
              <a:t>lab. St </a:t>
            </a:r>
            <a:r>
              <a:rPr lang="fr-FR" sz="1200" dirty="0" err="1" smtClean="0"/>
              <a:t>Gobain</a:t>
            </a:r>
            <a:r>
              <a:rPr lang="fr-FR" sz="1200" dirty="0" smtClean="0"/>
              <a:t> (Fr)</a:t>
            </a:r>
            <a:endParaRPr lang="fr-FR" sz="1200" dirty="0"/>
          </a:p>
        </p:txBody>
      </p:sp>
      <p:pic>
        <p:nvPicPr>
          <p:cNvPr id="71" name="Image 70" descr="He3 Tub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5"/>
            <a:ext cx="4753854" cy="187220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0" y="3573016"/>
            <a:ext cx="31318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aseline="30000" dirty="0" smtClean="0">
                <a:solidFill>
                  <a:srgbClr val="FF0000"/>
                </a:solidFill>
              </a:rPr>
              <a:t>3</a:t>
            </a:r>
            <a:r>
              <a:rPr lang="en-US" sz="1800" dirty="0" smtClean="0">
                <a:solidFill>
                  <a:srgbClr val="FF0000"/>
                </a:solidFill>
              </a:rPr>
              <a:t>He gas counters</a:t>
            </a:r>
            <a:endParaRPr lang="en-US" sz="1600" dirty="0" smtClean="0"/>
          </a:p>
          <a:p>
            <a:r>
              <a:rPr lang="en-US" sz="1600" dirty="0" smtClean="0"/>
              <a:t>P=5-10 bar (!)</a:t>
            </a:r>
          </a:p>
          <a:p>
            <a:r>
              <a:rPr lang="en-US" sz="1600" dirty="0" smtClean="0"/>
              <a:t>V &gt;850V (2 bar)</a:t>
            </a:r>
          </a:p>
          <a:p>
            <a:r>
              <a:rPr lang="en-US" sz="1600" dirty="0" smtClean="0"/>
              <a:t>1.75 kV (10 bar)</a:t>
            </a:r>
          </a:p>
          <a:p>
            <a:r>
              <a:rPr lang="en-US" sz="1600" dirty="0" smtClean="0"/>
              <a:t>Gain~ &gt;20</a:t>
            </a:r>
          </a:p>
        </p:txBody>
      </p:sp>
      <p:sp>
        <p:nvSpPr>
          <p:cNvPr id="74" name="Rectangle 73"/>
          <p:cNvSpPr/>
          <p:nvPr/>
        </p:nvSpPr>
        <p:spPr>
          <a:xfrm>
            <a:off x="0" y="4797152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BF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gas counters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Toxic &amp; corrosive</a:t>
            </a:r>
            <a:endParaRPr lang="en-US" sz="1800" dirty="0" smtClean="0"/>
          </a:p>
          <a:p>
            <a:r>
              <a:rPr lang="en-US" sz="1600" dirty="0" smtClean="0"/>
              <a:t>P </a:t>
            </a:r>
            <a:r>
              <a:rPr lang="en-US" sz="1600" dirty="0"/>
              <a:t>~ 0.5 – 1 </a:t>
            </a:r>
            <a:r>
              <a:rPr lang="en-US" sz="1600" dirty="0" err="1" smtClean="0"/>
              <a:t>atm</a:t>
            </a:r>
            <a:endParaRPr lang="en-US" sz="1600" dirty="0"/>
          </a:p>
          <a:p>
            <a:r>
              <a:rPr lang="en-US" sz="1600" dirty="0" err="1" smtClean="0"/>
              <a:t>reV</a:t>
            </a:r>
            <a:r>
              <a:rPr lang="en-US" sz="1600" dirty="0"/>
              <a:t>~ </a:t>
            </a:r>
            <a:r>
              <a:rPr lang="en-US" sz="1600" dirty="0" smtClean="0"/>
              <a:t>2000 </a:t>
            </a:r>
            <a:r>
              <a:rPr lang="en-US" sz="1600" dirty="0"/>
              <a:t>– 3000 </a:t>
            </a:r>
            <a:r>
              <a:rPr lang="en-US" sz="1600" dirty="0" smtClean="0"/>
              <a:t>V</a:t>
            </a:r>
          </a:p>
          <a:p>
            <a:r>
              <a:rPr lang="en-US" sz="1600" dirty="0" smtClean="0"/>
              <a:t>Gain </a:t>
            </a:r>
            <a:r>
              <a:rPr lang="en-US" sz="1600" dirty="0"/>
              <a:t>~ 100-</a:t>
            </a:r>
            <a:r>
              <a:rPr lang="en-US" sz="1600" dirty="0" smtClean="0"/>
              <a:t>500</a:t>
            </a:r>
          </a:p>
          <a:p>
            <a:endParaRPr lang="fr-FR" sz="1600" dirty="0"/>
          </a:p>
        </p:txBody>
      </p:sp>
      <p:sp>
        <p:nvSpPr>
          <p:cNvPr id="76" name="Rectangle 75"/>
          <p:cNvSpPr/>
          <p:nvPr/>
        </p:nvSpPr>
        <p:spPr>
          <a:xfrm>
            <a:off x="107504" y="2924944"/>
            <a:ext cx="6390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Typical </a:t>
            </a:r>
            <a:r>
              <a:rPr lang="en-US" sz="2000" dirty="0">
                <a:solidFill>
                  <a:srgbClr val="0000FF"/>
                </a:solidFill>
              </a:rPr>
              <a:t>25 mm diameter tube, 50 </a:t>
            </a:r>
            <a:r>
              <a:rPr lang="en-US" sz="2000" dirty="0" err="1">
                <a:solidFill>
                  <a:srgbClr val="0000FF"/>
                </a:solidFill>
              </a:rPr>
              <a:t>μm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anode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1547664" y="2295826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BF</a:t>
            </a:r>
            <a:r>
              <a:rPr lang="fr-FR" sz="1600" baseline="-25000" dirty="0" smtClean="0"/>
              <a:t>3 </a:t>
            </a:r>
            <a:r>
              <a:rPr lang="fr-FR" sz="1600" dirty="0" smtClean="0"/>
              <a:t>or</a:t>
            </a:r>
            <a:endParaRPr lang="fr-FR" sz="1600" baseline="-25000" dirty="0"/>
          </a:p>
        </p:txBody>
      </p:sp>
      <p:sp>
        <p:nvSpPr>
          <p:cNvPr id="78" name="Rectangle 77"/>
          <p:cNvSpPr/>
          <p:nvPr/>
        </p:nvSpPr>
        <p:spPr>
          <a:xfrm>
            <a:off x="107504" y="3212976"/>
            <a:ext cx="2749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 ~ 20 pF </a:t>
            </a:r>
            <a:r>
              <a:rPr lang="en-US" sz="1600" dirty="0" smtClean="0"/>
              <a:t>/ </a:t>
            </a:r>
            <a:r>
              <a:rPr lang="en-US" sz="1600" dirty="0" err="1" smtClean="0"/>
              <a:t>T</a:t>
            </a:r>
            <a:r>
              <a:rPr lang="en-US" sz="1600" baseline="-25000" dirty="0" err="1" smtClean="0"/>
              <a:t>collection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&gt; 10 </a:t>
            </a:r>
            <a:r>
              <a:rPr lang="en-US" sz="1600" dirty="0" err="1" smtClean="0">
                <a:solidFill>
                  <a:srgbClr val="FF0000"/>
                </a:solidFill>
              </a:rPr>
              <a:t>μs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(!)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8" name="Image 7" descr="gamma laboratories St Gob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52736"/>
            <a:ext cx="2232248" cy="1880317"/>
          </a:xfrm>
          <a:prstGeom prst="rect">
            <a:avLst/>
          </a:prstGeom>
        </p:spPr>
      </p:pic>
      <p:cxnSp>
        <p:nvCxnSpPr>
          <p:cNvPr id="84" name="Connecteur droit 83"/>
          <p:cNvCxnSpPr/>
          <p:nvPr/>
        </p:nvCxnSpPr>
        <p:spPr bwMode="auto">
          <a:xfrm>
            <a:off x="683568" y="1998317"/>
            <a:ext cx="24482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Connecteur droit 84"/>
          <p:cNvCxnSpPr/>
          <p:nvPr/>
        </p:nvCxnSpPr>
        <p:spPr bwMode="auto">
          <a:xfrm>
            <a:off x="683568" y="2646389"/>
            <a:ext cx="24482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Rectangle 85"/>
          <p:cNvSpPr/>
          <p:nvPr/>
        </p:nvSpPr>
        <p:spPr>
          <a:xfrm>
            <a:off x="899592" y="6021288"/>
            <a:ext cx="8040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… and Boron-lined proportional counters (</a:t>
            </a:r>
            <a:r>
              <a:rPr lang="en-US" sz="2000" baseline="30000" dirty="0" smtClean="0">
                <a:solidFill>
                  <a:srgbClr val="008000"/>
                </a:solidFill>
              </a:rPr>
              <a:t>10</a:t>
            </a:r>
            <a:r>
              <a:rPr lang="en-US" sz="2000" dirty="0" smtClean="0">
                <a:solidFill>
                  <a:srgbClr val="008000"/>
                </a:solidFill>
              </a:rPr>
              <a:t>B conversion layer, Ar+CO</a:t>
            </a:r>
            <a:r>
              <a:rPr lang="en-US" sz="2000" baseline="-25000" dirty="0" smtClean="0">
                <a:solidFill>
                  <a:srgbClr val="008000"/>
                </a:solidFill>
              </a:rPr>
              <a:t>2 </a:t>
            </a:r>
            <a:r>
              <a:rPr lang="en-US" sz="2000" dirty="0" smtClean="0">
                <a:solidFill>
                  <a:srgbClr val="008000"/>
                </a:solidFill>
              </a:rPr>
              <a:t>…) </a:t>
            </a:r>
            <a:endParaRPr lang="fr-FR" sz="2000" dirty="0">
              <a:solidFill>
                <a:srgbClr val="008000"/>
              </a:solidFill>
            </a:endParaRPr>
          </a:p>
        </p:txBody>
      </p:sp>
      <p:pic>
        <p:nvPicPr>
          <p:cNvPr id="87" name="Image 86" descr="centronic tubes sensitivi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068960"/>
            <a:ext cx="2490468" cy="3060387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6565275" y="2852936"/>
            <a:ext cx="1391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centronics</a:t>
            </a:r>
            <a:r>
              <a:rPr lang="fr-FR" sz="1400" dirty="0" smtClean="0"/>
              <a:t> </a:t>
            </a:r>
            <a:r>
              <a:rPr lang="fr-FR" sz="1400" dirty="0"/>
              <a:t>(UK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90" name="ZoneTexte 89"/>
          <p:cNvSpPr txBox="1"/>
          <p:nvPr/>
        </p:nvSpPr>
        <p:spPr>
          <a:xfrm>
            <a:off x="6156176" y="3140968"/>
            <a:ext cx="15407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Referenced</a:t>
            </a:r>
            <a:r>
              <a:rPr lang="fr-FR" sz="1400" dirty="0" smtClean="0"/>
              <a:t> to BF</a:t>
            </a:r>
            <a:r>
              <a:rPr lang="fr-FR" sz="1400" baseline="-25000" dirty="0" smtClean="0"/>
              <a:t>3</a:t>
            </a:r>
          </a:p>
          <a:p>
            <a:r>
              <a:rPr lang="fr-FR" sz="1400" dirty="0" smtClean="0"/>
              <a:t>@0,68 bar</a:t>
            </a:r>
          </a:p>
          <a:p>
            <a:r>
              <a:rPr lang="fr-FR" sz="1400" dirty="0" smtClean="0"/>
              <a:t>90% 10B </a:t>
            </a:r>
            <a:r>
              <a:rPr lang="fr-FR" sz="1400" dirty="0" err="1" smtClean="0"/>
              <a:t>enriched</a:t>
            </a:r>
            <a:endParaRPr lang="fr-FR" sz="1400" dirty="0"/>
          </a:p>
        </p:txBody>
      </p:sp>
      <p:cxnSp>
        <p:nvCxnSpPr>
          <p:cNvPr id="92" name="Connecteur droit avec flèche 91"/>
          <p:cNvCxnSpPr/>
          <p:nvPr/>
        </p:nvCxnSpPr>
        <p:spPr bwMode="auto">
          <a:xfrm flipH="1">
            <a:off x="2483768" y="1340768"/>
            <a:ext cx="1080120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Connecteur droit avec flèche 92"/>
          <p:cNvCxnSpPr/>
          <p:nvPr/>
        </p:nvCxnSpPr>
        <p:spPr bwMode="auto">
          <a:xfrm flipH="1">
            <a:off x="2987824" y="1340768"/>
            <a:ext cx="576064" cy="1296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" name="ZoneTexte 102"/>
          <p:cNvSpPr txBox="1"/>
          <p:nvPr/>
        </p:nvSpPr>
        <p:spPr>
          <a:xfrm>
            <a:off x="2987824" y="1124744"/>
            <a:ext cx="188887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100" baseline="30000" dirty="0" smtClean="0">
                <a:solidFill>
                  <a:srgbClr val="008000"/>
                </a:solidFill>
              </a:rPr>
              <a:t>10</a:t>
            </a:r>
            <a:r>
              <a:rPr lang="fr-FR" sz="1100" dirty="0" smtClean="0">
                <a:solidFill>
                  <a:srgbClr val="008000"/>
                </a:solidFill>
              </a:rPr>
              <a:t>B layer for </a:t>
            </a:r>
            <a:r>
              <a:rPr lang="fr-FR" sz="1100" dirty="0" err="1" smtClean="0">
                <a:solidFill>
                  <a:srgbClr val="008000"/>
                </a:solidFill>
              </a:rPr>
              <a:t>Boron-lined</a:t>
            </a:r>
            <a:endParaRPr lang="fr-FR" sz="1100" dirty="0" smtClean="0">
              <a:solidFill>
                <a:srgbClr val="008000"/>
              </a:solidFill>
            </a:endParaRPr>
          </a:p>
          <a:p>
            <a:r>
              <a:rPr lang="fr-FR" sz="1100" dirty="0">
                <a:solidFill>
                  <a:srgbClr val="008000"/>
                </a:solidFill>
              </a:rPr>
              <a:t> </a:t>
            </a:r>
            <a:r>
              <a:rPr lang="fr-FR" sz="1100" dirty="0" smtClean="0">
                <a:solidFill>
                  <a:srgbClr val="008000"/>
                </a:solidFill>
              </a:rPr>
              <a:t>             </a:t>
            </a:r>
            <a:r>
              <a:rPr lang="fr-FR" sz="1100" dirty="0" err="1" smtClean="0">
                <a:solidFill>
                  <a:srgbClr val="008000"/>
                </a:solidFill>
              </a:rPr>
              <a:t>proportional</a:t>
            </a:r>
            <a:r>
              <a:rPr lang="fr-FR" sz="1100" dirty="0" smtClean="0">
                <a:solidFill>
                  <a:srgbClr val="008000"/>
                </a:solidFill>
              </a:rPr>
              <a:t> </a:t>
            </a:r>
            <a:r>
              <a:rPr lang="fr-FR" sz="1100" dirty="0" err="1" smtClean="0">
                <a:solidFill>
                  <a:srgbClr val="008000"/>
                </a:solidFill>
              </a:rPr>
              <a:t>counters</a:t>
            </a:r>
            <a:endParaRPr lang="fr-FR" sz="1100" dirty="0" smtClean="0">
              <a:solidFill>
                <a:srgbClr val="008000"/>
              </a:solidFill>
            </a:endParaRPr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356992"/>
            <a:ext cx="3168352" cy="278815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 bwMode="auto">
          <a:xfrm>
            <a:off x="2771800" y="3995587"/>
            <a:ext cx="3024336" cy="144016"/>
          </a:xfrm>
          <a:prstGeom prst="rect">
            <a:avLst/>
          </a:prstGeom>
          <a:solidFill>
            <a:srgbClr val="FEECA0">
              <a:alpha val="28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5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63122"/>
            <a:ext cx="8388424" cy="342997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620688"/>
            <a:ext cx="6192688" cy="276999"/>
          </a:xfrm>
          <a:prstGeom prst="rect">
            <a:avLst/>
          </a:prstGeom>
          <a:solidFill>
            <a:srgbClr val="FFD8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200" b="0" u="sng" dirty="0" err="1" smtClean="0"/>
              <a:t>Ref</a:t>
            </a:r>
            <a:r>
              <a:rPr lang="fr-FR" sz="1200" b="0" u="sng" dirty="0" smtClean="0"/>
              <a:t>:</a:t>
            </a:r>
            <a:r>
              <a:rPr lang="fr-FR" sz="1200" b="0" dirty="0" smtClean="0"/>
              <a:t> C</a:t>
            </a:r>
            <a:r>
              <a:rPr lang="fr-FR" sz="1200" b="0" dirty="0"/>
              <a:t>. </a:t>
            </a:r>
            <a:r>
              <a:rPr lang="fr-FR" sz="1200" b="0" dirty="0" err="1"/>
              <a:t>Höglund</a:t>
            </a:r>
            <a:r>
              <a:rPr lang="fr-FR" sz="1200" b="0" dirty="0"/>
              <a:t>, J. </a:t>
            </a:r>
            <a:r>
              <a:rPr lang="fr-FR" sz="1200" b="0" dirty="0" err="1"/>
              <a:t>Birch</a:t>
            </a:r>
            <a:r>
              <a:rPr lang="fr-FR" sz="1200" b="0" dirty="0"/>
              <a:t>, </a:t>
            </a:r>
            <a:r>
              <a:rPr lang="fr-FR" sz="1200" b="0" i="1" dirty="0"/>
              <a:t>et al. “</a:t>
            </a:r>
            <a:r>
              <a:rPr lang="fr-FR" sz="1200" b="0" dirty="0"/>
              <a:t>B4C </a:t>
            </a:r>
            <a:r>
              <a:rPr lang="fr-FR" sz="1200" b="0" dirty="0" err="1"/>
              <a:t>thin</a:t>
            </a:r>
            <a:r>
              <a:rPr lang="fr-FR" sz="1200" b="0" dirty="0"/>
              <a:t> films for neutron </a:t>
            </a:r>
            <a:r>
              <a:rPr lang="fr-FR" sz="1200" b="0" dirty="0" err="1"/>
              <a:t>detection</a:t>
            </a:r>
            <a:r>
              <a:rPr lang="fr-FR" sz="1200" b="0" dirty="0"/>
              <a:t>”, JVST, </a:t>
            </a:r>
            <a:r>
              <a:rPr lang="fr-FR" sz="1200" b="0" dirty="0" err="1"/>
              <a:t>submitted</a:t>
            </a:r>
            <a:r>
              <a:rPr lang="fr-FR" sz="1200" b="0" dirty="0"/>
              <a:t> (2011)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6516216" y="1583202"/>
            <a:ext cx="2520280" cy="28803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1400" dirty="0" smtClean="0">
                <a:latin typeface="+mn-lt"/>
              </a:rPr>
              <a:t>30 layers for 64% efficiency</a:t>
            </a:r>
            <a:endParaRPr lang="en-US" sz="1400" dirty="0">
              <a:latin typeface="+mn-lt"/>
            </a:endParaRPr>
          </a:p>
        </p:txBody>
      </p:sp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683568" y="53975"/>
            <a:ext cx="8460432" cy="404813"/>
          </a:xfrm>
        </p:spPr>
        <p:txBody>
          <a:bodyPr/>
          <a:lstStyle/>
          <a:p>
            <a:r>
              <a:rPr lang="fr-FR" sz="2400" dirty="0" smtClean="0"/>
              <a:t>Optimum </a:t>
            </a:r>
            <a:r>
              <a:rPr lang="fr-FR" sz="2400" dirty="0" err="1" smtClean="0"/>
              <a:t>converter</a:t>
            </a:r>
            <a:r>
              <a:rPr lang="fr-FR" sz="2400" dirty="0" smtClean="0"/>
              <a:t> layer </a:t>
            </a:r>
            <a:r>
              <a:rPr lang="fr-FR" sz="2400" dirty="0" err="1" smtClean="0"/>
              <a:t>thickness</a:t>
            </a:r>
            <a:r>
              <a:rPr lang="fr-FR" sz="2400" dirty="0" smtClean="0"/>
              <a:t> and </a:t>
            </a:r>
            <a:r>
              <a:rPr lang="fr-FR" sz="2400" dirty="0" err="1" smtClean="0"/>
              <a:t>detection</a:t>
            </a:r>
            <a:r>
              <a:rPr lang="fr-FR" sz="2400" dirty="0" smtClean="0"/>
              <a:t> </a:t>
            </a:r>
            <a:r>
              <a:rPr lang="fr-FR" sz="2400" dirty="0" err="1" smtClean="0"/>
              <a:t>efficiency</a:t>
            </a:r>
            <a:endParaRPr lang="fr-FR" sz="2400" dirty="0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1835696" y="2519306"/>
            <a:ext cx="2088232" cy="57606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1400" dirty="0" smtClean="0">
                <a:latin typeface="+mn-lt"/>
              </a:rPr>
              <a:t>≈ 1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+mn-lt"/>
              </a:rPr>
              <a:t>m </a:t>
            </a:r>
            <a:r>
              <a:rPr lang="en-US" sz="1400" baseline="30000" dirty="0" smtClean="0">
                <a:latin typeface="+mn-lt"/>
              </a:rPr>
              <a:t>10</a:t>
            </a:r>
            <a:r>
              <a:rPr lang="en-US" sz="1400" dirty="0" smtClean="0">
                <a:latin typeface="+mn-lt"/>
              </a:rPr>
              <a:t>B</a:t>
            </a:r>
            <a:r>
              <a:rPr lang="en-US" sz="1400" baseline="-25000" dirty="0" smtClean="0">
                <a:latin typeface="+mn-lt"/>
              </a:rPr>
              <a:t>4</a:t>
            </a:r>
            <a:r>
              <a:rPr lang="en-US" sz="1400" dirty="0" smtClean="0">
                <a:latin typeface="+mn-lt"/>
              </a:rPr>
              <a:t>C for max </a:t>
            </a:r>
          </a:p>
          <a:p>
            <a:pPr algn="just" defTabSz="609600" eaLnBrk="1" hangingPunct="1"/>
            <a:r>
              <a:rPr lang="en-US" sz="1400" dirty="0" smtClean="0">
                <a:latin typeface="+mn-lt"/>
              </a:rPr>
              <a:t>73% escape efficiency  </a:t>
            </a:r>
            <a:endParaRPr lang="en-US" sz="1400" dirty="0">
              <a:latin typeface="+mn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284984"/>
            <a:ext cx="2147846" cy="464400"/>
          </a:xfrm>
          <a:prstGeom prst="rect">
            <a:avLst/>
          </a:prstGeom>
        </p:spPr>
      </p:pic>
      <p:pic>
        <p:nvPicPr>
          <p:cNvPr id="13" name="Image 12" descr="optimum foil thickne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81128"/>
            <a:ext cx="4267200" cy="1676400"/>
          </a:xfrm>
          <a:prstGeom prst="rect">
            <a:avLst/>
          </a:prstGeom>
        </p:spPr>
      </p:pic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3059832" y="4293096"/>
            <a:ext cx="2016224" cy="28803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1034" tIns="30517" rIns="61034" bIns="30517"/>
          <a:lstStyle/>
          <a:p>
            <a:pPr algn="just" defTabSz="609600" eaLnBrk="1" hangingPunct="1"/>
            <a:r>
              <a:rPr lang="en-US" sz="1200" dirty="0" smtClean="0">
                <a:latin typeface="+mn-lt"/>
              </a:rPr>
              <a:t>Other foil materials @</a:t>
            </a:r>
            <a:r>
              <a:rPr lang="fr-FR" sz="1200" dirty="0"/>
              <a:t>1.8 </a:t>
            </a:r>
            <a:r>
              <a:rPr lang="en-US" sz="1200" dirty="0" err="1">
                <a:latin typeface="Arial" charset="0"/>
                <a:cs typeface="Arial" charset="0"/>
              </a:rPr>
              <a:t>Å</a:t>
            </a:r>
            <a:endParaRPr lang="fr-FR" sz="1200" dirty="0"/>
          </a:p>
          <a:p>
            <a:pPr algn="just" defTabSz="609600" eaLnBrk="1" hangingPunct="1"/>
            <a:endParaRPr lang="en-US" sz="1200" dirty="0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4051551" y="6237312"/>
            <a:ext cx="2320649" cy="242552"/>
          </a:xfrm>
          <a:prstGeom prst="rect">
            <a:avLst/>
          </a:prstGeom>
          <a:solidFill>
            <a:srgbClr val="FFD863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lIns="72567" tIns="36283" rIns="72567" bIns="36283">
            <a:spAutoFit/>
          </a:bodyPr>
          <a:lstStyle/>
          <a:p>
            <a:pPr defTabSz="725488"/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Ref: 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A. </a:t>
            </a:r>
            <a:r>
              <a:rPr lang="en-US" sz="1100" dirty="0" err="1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Oed</a:t>
            </a:r>
            <a:r>
              <a:rPr lang="en-US" sz="1100" dirty="0" smtClean="0">
                <a:solidFill>
                  <a:srgbClr val="3366FF"/>
                </a:solidFill>
                <a:latin typeface="Garamond" charset="0"/>
                <a:cs typeface="Arial Unicode MS" charset="0"/>
              </a:rPr>
              <a:t>, </a:t>
            </a:r>
            <a:r>
              <a:rPr lang="en-US" sz="1100" dirty="0">
                <a:solidFill>
                  <a:srgbClr val="3366FF"/>
                </a:solidFill>
                <a:latin typeface="Garamond" charset="0"/>
                <a:cs typeface="Arial Unicode MS" charset="0"/>
              </a:rPr>
              <a:t>NIM </a:t>
            </a:r>
            <a:r>
              <a:rPr lang="fr-FR" sz="1100" dirty="0" smtClean="0">
                <a:solidFill>
                  <a:srgbClr val="3366FF"/>
                </a:solidFill>
              </a:rPr>
              <a:t>A </a:t>
            </a:r>
            <a:r>
              <a:rPr lang="fr-FR" sz="1100" dirty="0">
                <a:solidFill>
                  <a:srgbClr val="3366FF"/>
                </a:solidFill>
              </a:rPr>
              <a:t>525 (2004) 62–68</a:t>
            </a:r>
            <a:endParaRPr lang="en-US" sz="1100" dirty="0">
              <a:solidFill>
                <a:srgbClr val="3366FF"/>
              </a:solidFill>
              <a:latin typeface="Garamond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08720"/>
            <a:ext cx="3816424" cy="2536253"/>
          </a:xfrm>
          <a:prstGeom prst="rect">
            <a:avLst/>
          </a:prstGeom>
        </p:spPr>
      </p:pic>
      <p:pic>
        <p:nvPicPr>
          <p:cNvPr id="15" name="Image 14" descr="in5b-layout-3-03-2005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824536" cy="2386723"/>
          </a:xfrm>
          <a:prstGeom prst="rect">
            <a:avLst/>
          </a:prstGeom>
        </p:spPr>
      </p:pic>
      <p:pic>
        <p:nvPicPr>
          <p:cNvPr id="16" name="Image 15" descr="IN5 characteristi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16470"/>
            <a:ext cx="3995936" cy="2399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297778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FF"/>
                </a:solidFill>
                <a:hlinkClick r:id="rId6"/>
              </a:rPr>
              <a:t>http://www.ill.eu/fileadmin/users_files/multimedia/IN5/ill_in5.</a:t>
            </a:r>
            <a:r>
              <a:rPr lang="fr-FR" sz="1400" dirty="0" smtClean="0">
                <a:solidFill>
                  <a:srgbClr val="0000FF"/>
                </a:solidFill>
                <a:hlinkClick r:id="rId6"/>
              </a:rPr>
              <a:t>swf</a:t>
            </a:r>
            <a:endParaRPr lang="fr-FR" sz="1400" dirty="0" smtClean="0">
              <a:solidFill>
                <a:srgbClr val="0000FF"/>
              </a:solidFill>
            </a:endParaRPr>
          </a:p>
          <a:p>
            <a:endParaRPr lang="fr-FR" sz="1400" dirty="0" smtClean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-36512" y="836712"/>
            <a:ext cx="26923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Position sensitive </a:t>
            </a:r>
            <a:r>
              <a:rPr lang="fr-FR" sz="1600" dirty="0" err="1" smtClean="0"/>
              <a:t>proportional</a:t>
            </a:r>
            <a:endParaRPr lang="fr-FR" sz="1600" dirty="0" smtClean="0"/>
          </a:p>
          <a:p>
            <a:r>
              <a:rPr lang="fr-FR" sz="1600" dirty="0" err="1" smtClean="0"/>
              <a:t>Counter</a:t>
            </a:r>
            <a:r>
              <a:rPr lang="fr-FR" sz="1600" dirty="0" smtClean="0"/>
              <a:t> tubes</a:t>
            </a:r>
            <a:endParaRPr lang="fr-FR" sz="1600" dirty="0"/>
          </a:p>
        </p:txBody>
      </p:sp>
      <p:pic>
        <p:nvPicPr>
          <p:cNvPr id="20" name="Image 19" descr="ILL : Neutrons for science : Instruments &amp; group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3284985"/>
            <a:ext cx="4964583" cy="31683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326" y="197991"/>
            <a:ext cx="7777162" cy="638721"/>
          </a:xfrm>
        </p:spPr>
        <p:txBody>
          <a:bodyPr/>
          <a:lstStyle/>
          <a:p>
            <a:r>
              <a:rPr lang="en-US" sz="2400" dirty="0"/>
              <a:t>Beam-line </a:t>
            </a:r>
            <a:r>
              <a:rPr lang="en-US" sz="2400" dirty="0" smtClean="0"/>
              <a:t>IN5@ILL: </a:t>
            </a:r>
            <a:r>
              <a:rPr lang="en-US" sz="2400" dirty="0"/>
              <a:t>a time-of-flight spectrometer for quasi-elastic and inelastic scattering</a:t>
            </a:r>
            <a:endParaRPr lang="fr-FR" sz="24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5220072" y="5589239"/>
            <a:ext cx="2808312" cy="258245"/>
          </a:xfrm>
          <a:prstGeom prst="rect">
            <a:avLst/>
          </a:prstGeom>
          <a:solidFill>
            <a:srgbClr val="FFFF00">
              <a:alpha val="2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4048" y="3429000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accent2"/>
                </a:solidFill>
              </a:rPr>
              <a:t>3m long </a:t>
            </a:r>
            <a:r>
              <a:rPr lang="en-US" sz="1600" dirty="0">
                <a:solidFill>
                  <a:schemeClr val="accent2"/>
                </a:solidFill>
              </a:rPr>
              <a:t>position-sensitive proportional </a:t>
            </a:r>
            <a:r>
              <a:rPr lang="en-US" sz="1600" dirty="0" smtClean="0">
                <a:solidFill>
                  <a:schemeClr val="accent2"/>
                </a:solidFill>
              </a:rPr>
              <a:t>counters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alain.delbart@cea.fr / MPGDs for neutron detection applications  (Industry-Academia matching event on MPGDs, Annecy, 26-27th april 2012)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D1EC31-9D45-B149-ADA9-B368944A10B9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-152400"/>
            <a:ext cx="81010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2800" b="0" dirty="0" smtClean="0">
                <a:solidFill>
                  <a:srgbClr val="5F5F5F"/>
                </a:solidFill>
                <a:latin typeface="Arial" charset="0"/>
              </a:rPr>
              <a:t>The </a:t>
            </a:r>
            <a:r>
              <a:rPr lang="fr-FR" sz="2800" b="0" baseline="30000" dirty="0" smtClean="0">
                <a:solidFill>
                  <a:srgbClr val="5F5F5F"/>
                </a:solidFill>
                <a:latin typeface="Arial" charset="0"/>
              </a:rPr>
              <a:t>3</a:t>
            </a:r>
            <a:r>
              <a:rPr lang="fr-FR" sz="2800" b="0" dirty="0" smtClean="0">
                <a:solidFill>
                  <a:srgbClr val="5F5F5F"/>
                </a:solidFill>
                <a:latin typeface="Arial" charset="0"/>
              </a:rPr>
              <a:t>He </a:t>
            </a:r>
            <a:r>
              <a:rPr lang="fr-FR" sz="2800" b="0" dirty="0" err="1" smtClean="0">
                <a:solidFill>
                  <a:srgbClr val="5F5F5F"/>
                </a:solidFill>
                <a:latin typeface="Arial" charset="0"/>
              </a:rPr>
              <a:t>crisis</a:t>
            </a:r>
            <a:endParaRPr lang="fr-FR" sz="2800" b="0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950" y="692696"/>
            <a:ext cx="903605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800" b="0" baseline="30000" dirty="0" smtClean="0"/>
              <a:t>3</a:t>
            </a:r>
            <a:r>
              <a:rPr lang="fr-FR" sz="1800" b="0" dirty="0" smtClean="0"/>
              <a:t>He </a:t>
            </a:r>
            <a:r>
              <a:rPr lang="fr-FR" sz="1800" b="0" dirty="0" err="1"/>
              <a:t>is</a:t>
            </a:r>
            <a:r>
              <a:rPr lang="fr-FR" sz="1800" b="0" dirty="0"/>
              <a:t> a by </a:t>
            </a:r>
            <a:r>
              <a:rPr lang="fr-FR" sz="1800" b="0" dirty="0" err="1"/>
              <a:t>product</a:t>
            </a:r>
            <a:r>
              <a:rPr lang="fr-FR" sz="1800" b="0" dirty="0"/>
              <a:t> of Tritium production for use in </a:t>
            </a:r>
            <a:r>
              <a:rPr lang="fr-FR" sz="1800" b="0" dirty="0" err="1"/>
              <a:t>nuclear</a:t>
            </a:r>
            <a:r>
              <a:rPr lang="fr-FR" sz="1800" b="0" dirty="0"/>
              <a:t> </a:t>
            </a:r>
            <a:r>
              <a:rPr lang="fr-FR" sz="1800" b="0" dirty="0" err="1" smtClean="0"/>
              <a:t>weapons</a:t>
            </a:r>
            <a:r>
              <a:rPr lang="fr-FR" sz="1800" b="0" dirty="0" smtClean="0"/>
              <a:t> by </a:t>
            </a:r>
            <a:r>
              <a:rPr lang="fr-FR" sz="1800" b="0" dirty="0" err="1" smtClean="0"/>
              <a:t>Titium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ß</a:t>
            </a:r>
            <a:r>
              <a:rPr lang="fr-FR" sz="1800" b="0" dirty="0" err="1"/>
              <a:t>-decay</a:t>
            </a:r>
            <a:r>
              <a:rPr lang="fr-FR" sz="1800" b="0" dirty="0"/>
              <a:t> </a:t>
            </a:r>
            <a:r>
              <a:rPr lang="fr-FR" sz="1800" b="0" dirty="0" err="1" smtClean="0"/>
              <a:t>into</a:t>
            </a:r>
            <a:r>
              <a:rPr lang="fr-FR" sz="1800" b="0" dirty="0" smtClean="0"/>
              <a:t> </a:t>
            </a:r>
            <a:r>
              <a:rPr lang="fr-FR" sz="1800" b="0" baseline="30000" dirty="0" smtClean="0"/>
              <a:t>3</a:t>
            </a:r>
            <a:r>
              <a:rPr lang="fr-FR" sz="1800" b="0" dirty="0" smtClean="0"/>
              <a:t>He </a:t>
            </a:r>
            <a:r>
              <a:rPr lang="fr-FR" sz="1800" b="0" dirty="0" err="1"/>
              <a:t>with</a:t>
            </a:r>
            <a:r>
              <a:rPr lang="fr-FR" sz="1800" b="0" dirty="0"/>
              <a:t> a </a:t>
            </a:r>
            <a:r>
              <a:rPr lang="fr-FR" sz="1800" b="0" dirty="0" err="1"/>
              <a:t>half</a:t>
            </a:r>
            <a:r>
              <a:rPr lang="fr-FR" sz="1800" b="0" dirty="0"/>
              <a:t> life of 12.3 </a:t>
            </a:r>
            <a:r>
              <a:rPr lang="fr-FR" sz="1800" b="0" dirty="0" err="1"/>
              <a:t>years</a:t>
            </a:r>
            <a:r>
              <a:rPr lang="fr-FR" sz="1800" b="0" dirty="0"/>
              <a:t>. </a:t>
            </a:r>
          </a:p>
          <a:p>
            <a:r>
              <a:rPr lang="fr-FR" sz="1800" b="0" dirty="0" smtClean="0"/>
              <a:t>E</a:t>
            </a:r>
            <a:r>
              <a:rPr lang="fr-FR" sz="1800" b="0" dirty="0" smtClean="0"/>
              <a:t>nd </a:t>
            </a:r>
            <a:r>
              <a:rPr lang="fr-FR" sz="1800" b="0" dirty="0"/>
              <a:t>of the Cold </a:t>
            </a:r>
            <a:r>
              <a:rPr lang="fr-FR" sz="1800" b="0" dirty="0" err="1"/>
              <a:t>War</a:t>
            </a:r>
            <a:r>
              <a:rPr lang="fr-FR" sz="1800" b="0" dirty="0"/>
              <a:t> the </a:t>
            </a:r>
            <a:r>
              <a:rPr lang="fr-FR" sz="1800" b="0" baseline="30000" dirty="0" smtClean="0"/>
              <a:t>3</a:t>
            </a:r>
            <a:r>
              <a:rPr lang="fr-FR" sz="1800" b="0" dirty="0" smtClean="0"/>
              <a:t>He </a:t>
            </a:r>
            <a:r>
              <a:rPr lang="fr-FR" sz="1800" b="0" dirty="0" smtClean="0"/>
              <a:t>: production </a:t>
            </a:r>
            <a:r>
              <a:rPr lang="fr-FR" sz="1800" b="0" dirty="0" err="1"/>
              <a:t>from</a:t>
            </a:r>
            <a:r>
              <a:rPr lang="fr-FR" sz="1800" b="0" dirty="0"/>
              <a:t> Tritium </a:t>
            </a:r>
            <a:r>
              <a:rPr lang="fr-FR" sz="1800" b="0" dirty="0" err="1"/>
              <a:t>decay</a:t>
            </a:r>
            <a:r>
              <a:rPr lang="fr-FR" sz="1800" b="0" dirty="0"/>
              <a:t> has been </a:t>
            </a:r>
            <a:r>
              <a:rPr lang="fr-FR" sz="1800" b="0" dirty="0" err="1"/>
              <a:t>reduced</a:t>
            </a:r>
            <a:r>
              <a:rPr lang="fr-FR" sz="1800" b="0" dirty="0"/>
              <a:t> </a:t>
            </a:r>
            <a:r>
              <a:rPr lang="fr-FR" sz="1800" b="0" dirty="0" smtClean="0"/>
              <a:t>and </a:t>
            </a:r>
            <a:r>
              <a:rPr lang="fr-FR" sz="1800" b="0" dirty="0" err="1" smtClean="0"/>
              <a:t>since</a:t>
            </a:r>
            <a:r>
              <a:rPr lang="fr-FR" sz="1800" b="0" dirty="0" smtClean="0"/>
              <a:t> </a:t>
            </a:r>
            <a:r>
              <a:rPr lang="fr-FR" sz="1800" b="0" dirty="0" err="1"/>
              <a:t>September</a:t>
            </a:r>
            <a:r>
              <a:rPr lang="fr-FR" sz="1800" b="0" dirty="0"/>
              <a:t> 2001 the </a:t>
            </a:r>
            <a:r>
              <a:rPr lang="fr-FR" sz="1800" b="0" dirty="0" err="1"/>
              <a:t>demand</a:t>
            </a:r>
            <a:r>
              <a:rPr lang="fr-FR" sz="1800" b="0" dirty="0"/>
              <a:t> of </a:t>
            </a:r>
            <a:r>
              <a:rPr lang="fr-FR" sz="1800" b="0" baseline="30000" dirty="0" smtClean="0"/>
              <a:t>3</a:t>
            </a:r>
            <a:r>
              <a:rPr lang="fr-FR" sz="1800" b="0" dirty="0" smtClean="0"/>
              <a:t>He </a:t>
            </a:r>
            <a:r>
              <a:rPr lang="fr-FR" sz="1800" b="0" dirty="0"/>
              <a:t>has </a:t>
            </a:r>
            <a:r>
              <a:rPr lang="fr-FR" sz="1800" b="0" dirty="0" err="1"/>
              <a:t>increased</a:t>
            </a:r>
            <a:r>
              <a:rPr lang="fr-FR" sz="1800" b="0" dirty="0"/>
              <a:t> </a:t>
            </a:r>
            <a:r>
              <a:rPr lang="fr-FR" sz="1800" b="0" dirty="0" err="1"/>
              <a:t>drastically</a:t>
            </a:r>
            <a:r>
              <a:rPr lang="fr-FR" sz="1800" b="0" dirty="0"/>
              <a:t> due to </a:t>
            </a:r>
            <a:r>
              <a:rPr lang="fr-FR" sz="1800" b="0" dirty="0" err="1"/>
              <a:t>security</a:t>
            </a:r>
            <a:r>
              <a:rPr lang="fr-FR" sz="1800" b="0" dirty="0"/>
              <a:t> </a:t>
            </a:r>
            <a:r>
              <a:rPr lang="fr-FR" sz="1800" b="0" dirty="0" smtClean="0"/>
              <a:t>programs</a:t>
            </a:r>
            <a:endParaRPr lang="fr-FR" sz="1800" b="0" dirty="0" smtClean="0"/>
          </a:p>
          <a:p>
            <a:pPr marL="342900" indent="-342900">
              <a:buFont typeface="Wingdings" charset="0"/>
              <a:buChar char="à"/>
            </a:pPr>
            <a:r>
              <a:rPr lang="fr-FR" sz="1800" b="0" dirty="0" err="1" smtClean="0"/>
              <a:t>severe</a:t>
            </a:r>
            <a:r>
              <a:rPr lang="fr-FR" sz="1800" b="0" dirty="0" smtClean="0"/>
              <a:t> </a:t>
            </a:r>
            <a:r>
              <a:rPr lang="fr-FR" sz="1800" b="0" dirty="0" err="1"/>
              <a:t>depletion</a:t>
            </a:r>
            <a:r>
              <a:rPr lang="fr-FR" sz="1800" b="0" dirty="0"/>
              <a:t> of the </a:t>
            </a:r>
            <a:r>
              <a:rPr lang="fr-FR" sz="1800" b="0" dirty="0" err="1"/>
              <a:t>existing</a:t>
            </a:r>
            <a:r>
              <a:rPr lang="fr-FR" sz="1800" b="0" dirty="0"/>
              <a:t> </a:t>
            </a:r>
            <a:r>
              <a:rPr lang="fr-FR" sz="1800" b="0" baseline="30000" dirty="0" smtClean="0"/>
              <a:t>3</a:t>
            </a:r>
            <a:r>
              <a:rPr lang="fr-FR" sz="1800" b="0" dirty="0" smtClean="0"/>
              <a:t>He </a:t>
            </a:r>
            <a:r>
              <a:rPr lang="fr-FR" sz="1800" b="0" dirty="0" err="1"/>
              <a:t>stockpile</a:t>
            </a:r>
            <a:r>
              <a:rPr lang="fr-FR" sz="1800" b="0" dirty="0"/>
              <a:t> and </a:t>
            </a:r>
            <a:r>
              <a:rPr lang="fr-FR" sz="1800" b="0" dirty="0" err="1" smtClean="0"/>
              <a:t>shortage</a:t>
            </a:r>
            <a:r>
              <a:rPr lang="fr-FR" sz="1800" b="0" dirty="0" smtClean="0"/>
              <a:t>.</a:t>
            </a:r>
          </a:p>
          <a:p>
            <a:pPr marL="342900" indent="-342900">
              <a:buFont typeface="Wingdings" charset="0"/>
              <a:buChar char="à"/>
            </a:pPr>
            <a:r>
              <a:rPr lang="fr-FR" sz="1800" b="0" dirty="0" err="1" smtClean="0"/>
              <a:t>Cost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increase</a:t>
            </a:r>
            <a:r>
              <a:rPr lang="fr-FR" sz="1800" b="0" dirty="0" smtClean="0"/>
              <a:t> by a factor of 25 , </a:t>
            </a:r>
            <a:r>
              <a:rPr lang="fr-FR" sz="1800" b="0" dirty="0" err="1" smtClean="0"/>
              <a:t>from</a:t>
            </a:r>
            <a:r>
              <a:rPr lang="fr-FR" sz="1800" b="0" dirty="0" smtClean="0"/>
              <a:t> 80 €/l up to 2000 €/l.</a:t>
            </a:r>
          </a:p>
          <a:p>
            <a:endParaRPr lang="fr-FR" sz="1800" b="0" dirty="0">
              <a:solidFill>
                <a:srgbClr val="000000"/>
              </a:solidFill>
            </a:endParaRPr>
          </a:p>
          <a:p>
            <a:r>
              <a:rPr lang="fr-FR" sz="2000" b="0" dirty="0" smtClean="0">
                <a:solidFill>
                  <a:srgbClr val="FF0000"/>
                </a:solidFill>
              </a:rPr>
              <a:t>The </a:t>
            </a:r>
            <a:r>
              <a:rPr lang="fr-FR" sz="2000" b="0" dirty="0" err="1" smtClean="0">
                <a:solidFill>
                  <a:srgbClr val="FF0000"/>
                </a:solidFill>
              </a:rPr>
              <a:t>cost</a:t>
            </a:r>
            <a:r>
              <a:rPr lang="fr-FR" sz="2000" b="0" dirty="0" smtClean="0">
                <a:solidFill>
                  <a:srgbClr val="FF0000"/>
                </a:solidFill>
              </a:rPr>
              <a:t> for </a:t>
            </a:r>
            <a:r>
              <a:rPr lang="fr-FR" sz="2000" b="0" dirty="0" smtClean="0">
                <a:solidFill>
                  <a:srgbClr val="FF0000"/>
                </a:solidFill>
              </a:rPr>
              <a:t>the ILL/IN5 </a:t>
            </a:r>
            <a:r>
              <a:rPr lang="fr-FR" sz="2000" b="0" dirty="0" smtClean="0">
                <a:solidFill>
                  <a:srgbClr val="FF0000"/>
                </a:solidFill>
              </a:rPr>
              <a:t>30 m</a:t>
            </a:r>
            <a:r>
              <a:rPr lang="fr-FR" sz="2000" b="0" baseline="30000" dirty="0" smtClean="0">
                <a:solidFill>
                  <a:srgbClr val="FF0000"/>
                </a:solidFill>
              </a:rPr>
              <a:t>2 3</a:t>
            </a:r>
            <a:r>
              <a:rPr lang="fr-FR" sz="2000" b="0" dirty="0" smtClean="0">
                <a:solidFill>
                  <a:srgbClr val="FF0000"/>
                </a:solidFill>
              </a:rPr>
              <a:t>He detector (3000 l @ 4.5 bars) </a:t>
            </a:r>
            <a:r>
              <a:rPr lang="fr-FR" sz="2000" b="0" dirty="0" err="1" smtClean="0">
                <a:solidFill>
                  <a:srgbClr val="FF0000"/>
                </a:solidFill>
              </a:rPr>
              <a:t>was</a:t>
            </a:r>
            <a:r>
              <a:rPr lang="fr-FR" sz="2000" b="0" dirty="0" smtClean="0">
                <a:solidFill>
                  <a:srgbClr val="FF0000"/>
                </a:solidFill>
              </a:rPr>
              <a:t> 1.5 M€ 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(incl. 240 k€ for </a:t>
            </a:r>
            <a:r>
              <a:rPr lang="fr-FR" sz="2000" b="0" baseline="30000" dirty="0" smtClean="0">
                <a:solidFill>
                  <a:srgbClr val="FF0000"/>
                </a:solidFill>
              </a:rPr>
              <a:t>3</a:t>
            </a:r>
            <a:r>
              <a:rPr lang="fr-FR" sz="2000" b="0" dirty="0" smtClean="0">
                <a:solidFill>
                  <a:srgbClr val="FF0000"/>
                </a:solidFill>
              </a:rPr>
              <a:t>He). It </a:t>
            </a:r>
            <a:r>
              <a:rPr lang="fr-FR" sz="2000" b="0" dirty="0" err="1" smtClean="0">
                <a:solidFill>
                  <a:srgbClr val="FF0000"/>
                </a:solidFill>
              </a:rPr>
              <a:t>would</a:t>
            </a:r>
            <a:r>
              <a:rPr lang="fr-FR" sz="2000" b="0" dirty="0" smtClean="0">
                <a:solidFill>
                  <a:srgbClr val="FF0000"/>
                </a:solidFill>
              </a:rPr>
              <a:t> </a:t>
            </a:r>
            <a:r>
              <a:rPr lang="fr-FR" sz="2000" b="0" dirty="0" err="1" smtClean="0">
                <a:solidFill>
                  <a:srgbClr val="FF0000"/>
                </a:solidFill>
              </a:rPr>
              <a:t>cost</a:t>
            </a:r>
            <a:r>
              <a:rPr lang="fr-FR" sz="2000" b="0" dirty="0">
                <a:solidFill>
                  <a:srgbClr val="FF0000"/>
                </a:solidFill>
              </a:rPr>
              <a:t> </a:t>
            </a:r>
            <a:r>
              <a:rPr lang="fr-FR" sz="2000" b="0" dirty="0" smtClean="0">
                <a:solidFill>
                  <a:srgbClr val="FF0000"/>
                </a:solidFill>
              </a:rPr>
              <a:t>7.2 </a:t>
            </a:r>
            <a:r>
              <a:rPr lang="fr-FR" sz="2000" b="0" dirty="0">
                <a:solidFill>
                  <a:srgbClr val="FF0000"/>
                </a:solidFill>
              </a:rPr>
              <a:t>M</a:t>
            </a:r>
            <a:r>
              <a:rPr lang="fr-FR" sz="2000" b="0" dirty="0" smtClean="0">
                <a:solidFill>
                  <a:srgbClr val="FF0000"/>
                </a:solidFill>
              </a:rPr>
              <a:t>€ (incl. 6 </a:t>
            </a:r>
            <a:r>
              <a:rPr lang="fr-FR" sz="2000" b="0" dirty="0">
                <a:solidFill>
                  <a:srgbClr val="FF0000"/>
                </a:solidFill>
              </a:rPr>
              <a:t>M</a:t>
            </a:r>
            <a:r>
              <a:rPr lang="fr-FR" sz="2000" b="0" dirty="0" smtClean="0">
                <a:solidFill>
                  <a:srgbClr val="FF0000"/>
                </a:solidFill>
              </a:rPr>
              <a:t>€ for </a:t>
            </a:r>
            <a:r>
              <a:rPr lang="fr-FR" sz="2000" b="0" baseline="30000" dirty="0" smtClean="0">
                <a:solidFill>
                  <a:srgbClr val="FF0000"/>
                </a:solidFill>
              </a:rPr>
              <a:t>3</a:t>
            </a:r>
            <a:r>
              <a:rPr lang="fr-FR" sz="2000" b="0" dirty="0" smtClean="0">
                <a:solidFill>
                  <a:srgbClr val="FF0000"/>
                </a:solidFill>
              </a:rPr>
              <a:t>He) </a:t>
            </a:r>
            <a:r>
              <a:rPr lang="fr-FR" sz="2000" b="0" dirty="0" err="1" smtClean="0">
                <a:solidFill>
                  <a:srgbClr val="FF0000"/>
                </a:solidFill>
              </a:rPr>
              <a:t>today</a:t>
            </a:r>
            <a:r>
              <a:rPr lang="fr-FR" sz="2000" b="0" dirty="0" smtClean="0">
                <a:solidFill>
                  <a:srgbClr val="FF0000"/>
                </a:solidFill>
              </a:rPr>
              <a:t> !!!</a:t>
            </a:r>
          </a:p>
          <a:p>
            <a:endParaRPr lang="fr-FR" sz="2000" b="0" dirty="0" smtClean="0"/>
          </a:p>
          <a:p>
            <a:r>
              <a:rPr lang="fr-FR" sz="1800" b="0" baseline="30000" dirty="0"/>
              <a:t>3</a:t>
            </a:r>
            <a:r>
              <a:rPr lang="fr-FR" sz="1800" b="0" dirty="0"/>
              <a:t>He </a:t>
            </a:r>
            <a:r>
              <a:rPr lang="fr-FR" sz="1800" b="0" dirty="0" err="1"/>
              <a:t>demand</a:t>
            </a:r>
            <a:r>
              <a:rPr lang="fr-FR" sz="1800" b="0" dirty="0"/>
              <a:t> for neutron </a:t>
            </a:r>
            <a:r>
              <a:rPr lang="fr-FR" sz="1800" b="0" dirty="0" err="1"/>
              <a:t>scattering</a:t>
            </a:r>
            <a:r>
              <a:rPr lang="fr-FR" sz="1800" b="0" dirty="0"/>
              <a:t> in 2009 – </a:t>
            </a:r>
            <a:r>
              <a:rPr lang="fr-FR" sz="1800" b="0" dirty="0" smtClean="0"/>
              <a:t>2015 </a:t>
            </a:r>
            <a:r>
              <a:rPr lang="fr-FR" sz="1800" b="0" dirty="0" err="1" smtClean="0"/>
              <a:t>is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estimated</a:t>
            </a:r>
            <a:r>
              <a:rPr lang="fr-FR" sz="1800" b="0" dirty="0" smtClean="0"/>
              <a:t> to 125 kl and the </a:t>
            </a:r>
            <a:r>
              <a:rPr lang="fr-FR" sz="1800" b="0" dirty="0" err="1" smtClean="0"/>
              <a:t>projected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demand</a:t>
            </a:r>
            <a:r>
              <a:rPr lang="fr-FR" sz="1800" b="0" dirty="0" smtClean="0"/>
              <a:t> for US </a:t>
            </a:r>
            <a:r>
              <a:rPr lang="fr-FR" sz="1800" b="0" dirty="0" err="1" smtClean="0"/>
              <a:t>security</a:t>
            </a:r>
            <a:r>
              <a:rPr lang="fr-FR" sz="1800" b="0" dirty="0" smtClean="0"/>
              <a:t> applications </a:t>
            </a:r>
            <a:r>
              <a:rPr lang="fr-FR" sz="1800" b="0" dirty="0" err="1" smtClean="0"/>
              <a:t>is</a:t>
            </a:r>
            <a:r>
              <a:rPr lang="fr-FR" sz="1800" b="0" dirty="0" smtClean="0"/>
              <a:t> 100 </a:t>
            </a:r>
            <a:r>
              <a:rPr lang="fr-FR" sz="1800" b="0" dirty="0" smtClean="0"/>
              <a:t>kl for </a:t>
            </a:r>
            <a:r>
              <a:rPr lang="fr-FR" sz="1800" b="0" dirty="0" smtClean="0"/>
              <a:t>a ≈20 kl/</a:t>
            </a:r>
            <a:r>
              <a:rPr lang="fr-FR" sz="1800" b="0" dirty="0" err="1" smtClean="0"/>
              <a:t>year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available</a:t>
            </a:r>
            <a:r>
              <a:rPr lang="fr-FR" sz="1800" b="0" dirty="0" smtClean="0"/>
              <a:t> (</a:t>
            </a:r>
            <a:r>
              <a:rPr lang="fr-FR" sz="1800" b="0" dirty="0" err="1" smtClean="0"/>
              <a:t>US+Russia</a:t>
            </a:r>
            <a:r>
              <a:rPr lang="fr-FR" sz="1800" b="0" dirty="0" smtClean="0"/>
              <a:t>)</a:t>
            </a:r>
          </a:p>
          <a:p>
            <a:pPr lvl="0"/>
            <a:r>
              <a:rPr lang="en-US" sz="1800" b="0" dirty="0">
                <a:latin typeface="Cambria" charset="0"/>
                <a:ea typeface="Calibri" charset="0"/>
              </a:rPr>
              <a:t>Needs for hundreds of m</a:t>
            </a:r>
            <a:r>
              <a:rPr lang="en-US" sz="1800" b="0" baseline="30000" dirty="0">
                <a:latin typeface="Cambria" charset="0"/>
                <a:ea typeface="Calibri" charset="0"/>
              </a:rPr>
              <a:t>2 </a:t>
            </a:r>
            <a:r>
              <a:rPr lang="en-US" sz="1800" b="0" dirty="0">
                <a:latin typeface="Cambria" charset="0"/>
                <a:ea typeface="Calibri" charset="0"/>
              </a:rPr>
              <a:t>for ESS : 140 m</a:t>
            </a:r>
            <a:r>
              <a:rPr lang="en-US" sz="1800" b="0" baseline="30000" dirty="0">
                <a:latin typeface="Cambria" charset="0"/>
                <a:ea typeface="Calibri" charset="0"/>
              </a:rPr>
              <a:t>2</a:t>
            </a:r>
            <a:r>
              <a:rPr lang="en-US" sz="1800" b="0" dirty="0">
                <a:latin typeface="Cambria" charset="0"/>
                <a:ea typeface="Calibri" charset="0"/>
              </a:rPr>
              <a:t> in 2019 for 7 detectors (22 detectors in 2024)</a:t>
            </a:r>
            <a:endParaRPr lang="fr-FR" sz="1800" b="0" dirty="0">
              <a:latin typeface="Calibri" charset="0"/>
              <a:ea typeface="Calibri" charset="0"/>
            </a:endParaRPr>
          </a:p>
          <a:p>
            <a:endParaRPr lang="fr-FR" sz="1800" b="0" dirty="0">
              <a:solidFill>
                <a:srgbClr val="000000"/>
              </a:solidFill>
            </a:endParaRPr>
          </a:p>
          <a:p>
            <a:pPr marL="342900" indent="-342900">
              <a:buFont typeface="Wingdings" charset="0"/>
              <a:buChar char="à"/>
            </a:pPr>
            <a:r>
              <a:rPr lang="fr-FR" sz="2000" b="0" dirty="0" err="1" smtClean="0">
                <a:solidFill>
                  <a:srgbClr val="0000FF"/>
                </a:solidFill>
                <a:sym typeface="Wingdings"/>
              </a:rPr>
              <a:t>Need</a:t>
            </a:r>
            <a:r>
              <a:rPr lang="fr-FR" sz="2000" b="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fr-FR" sz="2000" b="0" dirty="0" smtClean="0">
                <a:solidFill>
                  <a:srgbClr val="0000FF"/>
                </a:solidFill>
                <a:sym typeface="Wingdings"/>
              </a:rPr>
              <a:t>for alternatives !</a:t>
            </a:r>
            <a:r>
              <a:rPr lang="fr-FR" sz="2000" b="0" dirty="0" smtClean="0">
                <a:solidFill>
                  <a:srgbClr val="0000FF"/>
                </a:solidFill>
                <a:sym typeface="Wingdings"/>
              </a:rPr>
              <a:t>! (</a:t>
            </a:r>
            <a:r>
              <a:rPr lang="fr-FR" sz="2000" b="0" dirty="0" err="1" smtClean="0">
                <a:solidFill>
                  <a:srgbClr val="0000FF"/>
                </a:solidFill>
                <a:sym typeface="Wingdings"/>
              </a:rPr>
              <a:t>with</a:t>
            </a:r>
            <a:r>
              <a:rPr lang="fr-FR" sz="2000" b="0" dirty="0" smtClean="0">
                <a:solidFill>
                  <a:srgbClr val="0000FF"/>
                </a:solidFill>
                <a:sym typeface="Wingdings"/>
              </a:rPr>
              <a:t> close performances to a 10 bar 1 </a:t>
            </a:r>
            <a:r>
              <a:rPr lang="fr-FR" sz="2000" b="0" dirty="0" err="1" smtClean="0">
                <a:solidFill>
                  <a:srgbClr val="0000FF"/>
                </a:solidFill>
                <a:sym typeface="Wingdings"/>
              </a:rPr>
              <a:t>inch</a:t>
            </a:r>
            <a:r>
              <a:rPr lang="fr-FR" sz="2000" b="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fr-FR" sz="1800" b="0" baseline="30000" dirty="0" smtClean="0">
                <a:solidFill>
                  <a:srgbClr val="0000FF"/>
                </a:solidFill>
                <a:sym typeface="Wingdings"/>
              </a:rPr>
              <a:t>3</a:t>
            </a:r>
            <a:r>
              <a:rPr lang="fr-FR" sz="2000" b="0" dirty="0" smtClean="0">
                <a:solidFill>
                  <a:srgbClr val="0000FF"/>
                </a:solidFill>
                <a:sym typeface="Wingdings"/>
              </a:rPr>
              <a:t>He tube)</a:t>
            </a:r>
          </a:p>
          <a:p>
            <a:endParaRPr lang="fr-FR" sz="2000" b="0" dirty="0" smtClean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864096" y="5229200"/>
            <a:ext cx="8964488" cy="4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2000" b="0" dirty="0" smtClean="0">
                <a:solidFill>
                  <a:srgbClr val="FF0000"/>
                </a:solidFill>
                <a:latin typeface="Arial" charset="0"/>
                <a:sym typeface="Wingdings"/>
              </a:rPr>
              <a:t> </a:t>
            </a:r>
            <a:r>
              <a:rPr lang="fr-FR" sz="2000" b="0" dirty="0" smtClean="0">
                <a:solidFill>
                  <a:srgbClr val="FF0000"/>
                </a:solidFill>
                <a:latin typeface="Arial" charset="0"/>
              </a:rPr>
              <a:t>The NMI3-II/</a:t>
            </a:r>
            <a:r>
              <a:rPr lang="fr-FR" sz="2000" b="0" dirty="0" smtClean="0">
                <a:solidFill>
                  <a:srgbClr val="FF0000"/>
                </a:solidFill>
                <a:latin typeface="Arial" charset="0"/>
              </a:rPr>
              <a:t>JRA FP7 program </a:t>
            </a:r>
            <a:r>
              <a:rPr lang="fr-FR" sz="2000" b="0" dirty="0" err="1" smtClean="0">
                <a:solidFill>
                  <a:srgbClr val="FF0000"/>
                </a:solidFill>
                <a:latin typeface="Arial" charset="0"/>
              </a:rPr>
              <a:t>started</a:t>
            </a:r>
            <a:r>
              <a:rPr lang="fr-FR" sz="2000" b="0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fr-FR" sz="2000" b="0" dirty="0" err="1" smtClean="0">
                <a:solidFill>
                  <a:srgbClr val="FF0000"/>
                </a:solidFill>
                <a:latin typeface="Arial" charset="0"/>
              </a:rPr>
              <a:t>february</a:t>
            </a:r>
            <a:r>
              <a:rPr lang="fr-FR" sz="2000" b="0" dirty="0" smtClean="0">
                <a:solidFill>
                  <a:srgbClr val="FF0000"/>
                </a:solidFill>
                <a:latin typeface="Arial" charset="0"/>
              </a:rPr>
              <a:t> 2012 …</a:t>
            </a:r>
            <a:endParaRPr lang="fr-FR" sz="2000" b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5517231"/>
            <a:ext cx="6468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/>
              <a:t>« Neutron </a:t>
            </a:r>
            <a:r>
              <a:rPr lang="fr-FR" sz="1800" dirty="0" err="1" smtClean="0"/>
              <a:t>Scattering</a:t>
            </a:r>
            <a:r>
              <a:rPr lang="fr-FR" sz="1800" dirty="0" smtClean="0"/>
              <a:t> and Muon </a:t>
            </a:r>
            <a:r>
              <a:rPr lang="fr-FR" sz="1800" dirty="0" err="1" smtClean="0"/>
              <a:t>Spectroscopy</a:t>
            </a:r>
            <a:r>
              <a:rPr lang="fr-FR" sz="1800" dirty="0" smtClean="0"/>
              <a:t> </a:t>
            </a:r>
            <a:r>
              <a:rPr lang="fr-FR" sz="1800" dirty="0" err="1" smtClean="0"/>
              <a:t>Integrated</a:t>
            </a:r>
            <a:r>
              <a:rPr lang="fr-FR" sz="1800" dirty="0" smtClean="0"/>
              <a:t> Initiative »</a:t>
            </a:r>
            <a:endParaRPr lang="fr-FR" sz="1800" dirty="0"/>
          </a:p>
        </p:txBody>
      </p:sp>
      <p:sp>
        <p:nvSpPr>
          <p:cNvPr id="11" name="Rectangle 10"/>
          <p:cNvSpPr/>
          <p:nvPr/>
        </p:nvSpPr>
        <p:spPr>
          <a:xfrm>
            <a:off x="35496" y="5949279"/>
            <a:ext cx="7878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… and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includes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work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 packages to support R&amp;D  for </a:t>
            </a:r>
            <a:r>
              <a:rPr lang="fr-FR" sz="2000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fr-FR" sz="2000" dirty="0">
                <a:solidFill>
                  <a:srgbClr val="0000FF"/>
                </a:solidFill>
                <a:latin typeface="Arial" charset="0"/>
              </a:rPr>
              <a:t>He alternatives 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4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ele_presentation_irfu_3">
  <a:themeElements>
    <a:clrScheme name="modele_presentation_irfu_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ele_presentation_irfu_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odele_presentation_irfu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_presentation_irfu_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_presentation_irfu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modele_presentation_irfu_3</Template>
  <TotalTime>18148</TotalTime>
  <Words>3906</Words>
  <Application>Microsoft Macintosh PowerPoint</Application>
  <PresentationFormat>Présentation à l'écran (4:3)</PresentationFormat>
  <Paragraphs>524</Paragraphs>
  <Slides>31</Slides>
  <Notes>31</Notes>
  <HiddenSlides>0</HiddenSlides>
  <MMClips>0</MMClips>
  <ScaleCrop>false</ScaleCrop>
  <HeadingPairs>
    <vt:vector size="8" baseType="variant">
      <vt:variant>
        <vt:lpstr>Thème</vt:lpstr>
      </vt:variant>
      <vt:variant>
        <vt:i4>1</vt:i4>
      </vt:variant>
      <vt:variant>
        <vt:lpstr>Liaisons</vt:lpstr>
      </vt:variant>
      <vt:variant>
        <vt:i4>4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modele_presentation_irfu_3</vt:lpstr>
      <vt:lpstr>Macintosh HD:Users:ioannis:Desktop:DOC:Mumeagas_monitoring_2.doc!OLE_LINK8</vt:lpstr>
      <vt:lpstr>Macintosh HD:Users:ioannis:Desktop:DOC:Mumeagas_monitoring_2.doc!OLE_LINK7</vt:lpstr>
      <vt:lpstr>Macintosh HD:Users:ioannis:Desktop:Rap_idf.doc!OLE_LINK4</vt:lpstr>
      <vt:lpstr>Macintosh HD:Users:ioannis:Desktop:Rap_idf.doc!OLE_LINK5</vt:lpstr>
      <vt:lpstr>Document</vt:lpstr>
      <vt:lpstr>Image bitmap</vt:lpstr>
      <vt:lpstr>MPGDs for  neutron detection applications</vt:lpstr>
      <vt:lpstr>Outline</vt:lpstr>
      <vt:lpstr>Neutron detection applications</vt:lpstr>
      <vt:lpstr>Detecting neutrons</vt:lpstr>
      <vt:lpstr>Position sensitive detectors for thermal neutrons</vt:lpstr>
      <vt:lpstr>Commonly and worldwide used thermal neutron detectors </vt:lpstr>
      <vt:lpstr>Optimum converter layer thickness and detection efficiency</vt:lpstr>
      <vt:lpstr>Beam-line IN5@ILL: a time-of-flight spectrometer for quasi-elastic and inelastic scattering</vt:lpstr>
      <vt:lpstr>Présentation PowerPoint</vt:lpstr>
      <vt:lpstr>Présentation PowerPoint</vt:lpstr>
      <vt:lpstr>Présentation PowerPoint</vt:lpstr>
      <vt:lpstr>Présentation PowerPoint</vt:lpstr>
      <vt:lpstr>Micromegas for neutron radiography</vt:lpstr>
      <vt:lpstr>Imaging capabilities of the prototypes</vt:lpstr>
      <vt:lpstr>n-TOF transparent neutron beam flux monitor</vt:lpstr>
      <vt:lpstr>CERN/n-TOF 2D X-Y neutron beam profiler</vt:lpstr>
      <vt:lpstr>n-TOF beam profile and flux monitor </vt:lpstr>
      <vt:lpstr>DEMIN : Micromegas Detector for Neutron spectroscopy for MégaJoules Laser and ICF experiments</vt:lpstr>
      <vt:lpstr>DEMIN : performances @ OMEGA (Rochester, USA)</vt:lpstr>
      <vt:lpstr>The Piccolo micromegas</vt:lpstr>
      <vt:lpstr>Piccolo micromegas : performances</vt:lpstr>
      <vt:lpstr>Conclusions and perspectives</vt:lpstr>
      <vt:lpstr>Backup slides</vt:lpstr>
      <vt:lpstr>Other limitations of gaseous proportional counters</vt:lpstr>
      <vt:lpstr>Présentation PowerPoint</vt:lpstr>
      <vt:lpstr>2D readout Micro-bulk manufacturing process</vt:lpstr>
      <vt:lpstr>Comparison of bulk &amp; micro-bulk technologies</vt:lpstr>
      <vt:lpstr>The micro-bulk micromegas</vt:lpstr>
      <vt:lpstr>The bulk-micromegas</vt:lpstr>
      <vt:lpstr>The T2K/TPC bulk-micromegas</vt:lpstr>
      <vt:lpstr>T2K/TPC Module calibration : a uniform production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edelabro</dc:creator>
  <cp:lastModifiedBy>Alain Delbart</cp:lastModifiedBy>
  <cp:revision>700</cp:revision>
  <cp:lastPrinted>2012-04-26T08:11:53Z</cp:lastPrinted>
  <dcterms:created xsi:type="dcterms:W3CDTF">2010-03-26T20:40:55Z</dcterms:created>
  <dcterms:modified xsi:type="dcterms:W3CDTF">2012-04-26T10:32:04Z</dcterms:modified>
</cp:coreProperties>
</file>