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8" r:id="rId2"/>
    <p:sldId id="259" r:id="rId3"/>
    <p:sldId id="260" r:id="rId4"/>
    <p:sldId id="264" r:id="rId5"/>
    <p:sldId id="265" r:id="rId6"/>
    <p:sldId id="262" r:id="rId7"/>
    <p:sldId id="267" r:id="rId8"/>
    <p:sldId id="281" r:id="rId9"/>
    <p:sldId id="302" r:id="rId10"/>
    <p:sldId id="282" r:id="rId11"/>
    <p:sldId id="284" r:id="rId12"/>
    <p:sldId id="283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9" r:id="rId25"/>
    <p:sldId id="296" r:id="rId26"/>
    <p:sldId id="301" r:id="rId27"/>
    <p:sldId id="297" r:id="rId28"/>
    <p:sldId id="298" r:id="rId29"/>
    <p:sldId id="335" r:id="rId30"/>
    <p:sldId id="336" r:id="rId31"/>
    <p:sldId id="337" r:id="rId32"/>
    <p:sldId id="338" r:id="rId33"/>
    <p:sldId id="340" r:id="rId34"/>
    <p:sldId id="339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266" r:id="rId53"/>
    <p:sldId id="269" r:id="rId54"/>
    <p:sldId id="270" r:id="rId55"/>
  </p:sldIdLst>
  <p:sldSz cx="9144000" cy="6858000" type="screen4x3"/>
  <p:notesSz cx="6858000" cy="9144000"/>
  <p:custShowLst>
    <p:custShow name="Diaporama personnalisé 1" id="0">
      <p:sldLst>
        <p:sld r:id="rId2"/>
        <p:sld r:id="rId3"/>
        <p:sld r:id="rId4"/>
        <p:sld r:id="rId5"/>
        <p:sld r:id="rId6"/>
        <p:sld r:id="rId7"/>
        <p:sld r:id="rId8"/>
        <p:sld r:id="rId53"/>
        <p:sld r:id="rId54"/>
        <p:sld r:id="rId55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F8C99A"/>
    <a:srgbClr val="FAD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849" autoAdjust="0"/>
  </p:normalViewPr>
  <p:slideViewPr>
    <p:cSldViewPr>
      <p:cViewPr varScale="1">
        <p:scale>
          <a:sx n="70" d="100"/>
          <a:sy n="70" d="100"/>
        </p:scale>
        <p:origin x="-12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0070C0"/>
                </a:solidFill>
              </a:defRPr>
            </a:pPr>
            <a:r>
              <a:rPr lang="en-US" sz="2400" dirty="0">
                <a:solidFill>
                  <a:srgbClr val="0070C0"/>
                </a:solidFill>
                <a:latin typeface="+mj-lt"/>
              </a:rPr>
              <a:t>Sales Revenue (in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Mio.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of €)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3594339601226758E-2"/>
          <c:y val="0.14403293384774382"/>
          <c:w val="0.59915673113131052"/>
          <c:h val="0.61802172941979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Revenue (in Mio. of €)</c:v>
                </c:pt>
              </c:strCache>
            </c:strRef>
          </c:tx>
          <c:invertIfNegative val="0"/>
          <c:dLbls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Foglio1!$A$2:$A$9</c:f>
              <c:numCache>
                <c:formatCode>General</c:formatCode>
                <c:ptCount val="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</c:numCache>
            </c:numRef>
          </c:cat>
          <c:val>
            <c:numRef>
              <c:f>Foglio1!$B$2:$B$9</c:f>
              <c:numCache>
                <c:formatCode>General</c:formatCode>
                <c:ptCount val="8"/>
                <c:pt idx="0">
                  <c:v>8.9</c:v>
                </c:pt>
                <c:pt idx="1">
                  <c:v>10</c:v>
                </c:pt>
                <c:pt idx="2">
                  <c:v>9</c:v>
                </c:pt>
                <c:pt idx="3">
                  <c:v>10.6</c:v>
                </c:pt>
                <c:pt idx="4">
                  <c:v>12.1</c:v>
                </c:pt>
                <c:pt idx="5">
                  <c:v>12.2</c:v>
                </c:pt>
                <c:pt idx="6">
                  <c:v>9</c:v>
                </c:pt>
                <c:pt idx="7">
                  <c:v>11.850000000000005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240192"/>
        <c:axId val="33100544"/>
      </c:barChart>
      <c:catAx>
        <c:axId val="7924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33100544"/>
        <c:crosses val="autoZero"/>
        <c:auto val="1"/>
        <c:lblAlgn val="ctr"/>
        <c:lblOffset val="100"/>
        <c:noMultiLvlLbl val="0"/>
      </c:catAx>
      <c:valAx>
        <c:axId val="33100544"/>
        <c:scaling>
          <c:orientation val="minMax"/>
          <c:max val="14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79240192"/>
        <c:crosses val="autoZero"/>
        <c:crossBetween val="between"/>
        <c:minorUnit val="0.5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</c:legendEntry>
      <c:layout/>
      <c:overlay val="0"/>
      <c:txPr>
        <a:bodyPr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baseline="0">
          <a:solidFill>
            <a:schemeClr val="bg1">
              <a:lumMod val="50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+mj-lt"/>
              </a:defRPr>
            </a:pP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Revenue / Market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% Revenue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 </c:separator>
            <c:showLeaderLines val="1"/>
          </c:dLbls>
          <c:cat>
            <c:strRef>
              <c:f>Foglio1!$A$2:$A$8</c:f>
              <c:strCache>
                <c:ptCount val="7"/>
                <c:pt idx="0">
                  <c:v>Automotive</c:v>
                </c:pt>
                <c:pt idx="1">
                  <c:v>Industrial</c:v>
                </c:pt>
                <c:pt idx="2">
                  <c:v>Aerospace/Military</c:v>
                </c:pt>
                <c:pt idx="3">
                  <c:v>Commodity</c:v>
                </c:pt>
                <c:pt idx="4">
                  <c:v>Aeronautics &amp; Defence</c:v>
                </c:pt>
                <c:pt idx="5">
                  <c:v>Railway</c:v>
                </c:pt>
                <c:pt idx="6">
                  <c:v>Medical</c:v>
                </c:pt>
              </c:strCache>
            </c:strRef>
          </c:cat>
          <c:val>
            <c:numRef>
              <c:f>Foglio1!$B$2:$B$8</c:f>
              <c:numCache>
                <c:formatCode>General</c:formatCode>
                <c:ptCount val="7"/>
                <c:pt idx="0">
                  <c:v>26</c:v>
                </c:pt>
                <c:pt idx="1">
                  <c:v>23</c:v>
                </c:pt>
                <c:pt idx="2">
                  <c:v>17</c:v>
                </c:pt>
                <c:pt idx="3">
                  <c:v>17</c:v>
                </c:pt>
                <c:pt idx="4">
                  <c:v>9</c:v>
                </c:pt>
                <c:pt idx="5">
                  <c:v>6</c:v>
                </c:pt>
                <c:pt idx="6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+mj-lt"/>
              </a:defRPr>
            </a:pP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Revenue / Country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641394074720865E-2"/>
          <c:y val="0.24001623793802437"/>
          <c:w val="0.5707735227598606"/>
          <c:h val="0.61361918399973925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% Revenue</c:v>
                </c:pt>
              </c:strCache>
            </c:strRef>
          </c:tx>
          <c:dLbls>
            <c:dLbl>
              <c:idx val="6"/>
              <c:layout>
                <c:manualLayout>
                  <c:x val="1.7617494310570823E-2"/>
                  <c:y val="0"/>
                </c:manualLayout>
              </c:layout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separator> </c:separator>
            </c:dLbl>
            <c:txPr>
              <a:bodyPr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 </c:separator>
            <c:showLeaderLines val="1"/>
          </c:dLbls>
          <c:cat>
            <c:strRef>
              <c:f>Foglio1!$A$2:$A$8</c:f>
              <c:strCache>
                <c:ptCount val="7"/>
                <c:pt idx="0">
                  <c:v>Italy</c:v>
                </c:pt>
                <c:pt idx="1">
                  <c:v>Germany</c:v>
                </c:pt>
                <c:pt idx="2">
                  <c:v>Switzerland</c:v>
                </c:pt>
                <c:pt idx="3">
                  <c:v>Austria</c:v>
                </c:pt>
                <c:pt idx="4">
                  <c:v>Slovakia</c:v>
                </c:pt>
                <c:pt idx="5">
                  <c:v>France</c:v>
                </c:pt>
                <c:pt idx="6">
                  <c:v>Others</c:v>
                </c:pt>
              </c:strCache>
            </c:strRef>
          </c:cat>
          <c:val>
            <c:numRef>
              <c:f>Foglio1!$B$2:$B$8</c:f>
              <c:numCache>
                <c:formatCode>General</c:formatCode>
                <c:ptCount val="7"/>
                <c:pt idx="0">
                  <c:v>49</c:v>
                </c:pt>
                <c:pt idx="1">
                  <c:v>27</c:v>
                </c:pt>
                <c:pt idx="2">
                  <c:v>9</c:v>
                </c:pt>
                <c:pt idx="3">
                  <c:v>3</c:v>
                </c:pt>
                <c:pt idx="4">
                  <c:v>9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3811197462475542"/>
          <c:y val="0.2850865445325243"/>
          <c:w val="0.17700373460613122"/>
          <c:h val="0.51551838760534641"/>
        </c:manualLayout>
      </c:layout>
      <c:overlay val="0"/>
      <c:txPr>
        <a:bodyPr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64C15-B753-4A8B-8491-E3D5DEA5F10E}" type="datetimeFigureOut">
              <a:rPr lang="it-IT" smtClean="0"/>
              <a:pPr/>
              <a:t>27/04/2012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68CFC-7A28-423C-B16A-DCBFBBDFEFEE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939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5A754-E38D-4C7A-AFD9-C3825FCA638F}" type="datetimeFigureOut">
              <a:rPr lang="it-IT" smtClean="0"/>
              <a:pPr/>
              <a:t>27/04/2012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17AF2-3D8E-45C0-949C-CBD08470459B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44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5396"/>
            <a:ext cx="5442113" cy="342991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0"/>
            <a:ext cx="5487370" cy="411531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5396"/>
            <a:ext cx="5442113" cy="342991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0"/>
            <a:ext cx="5487370" cy="411531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7944" y="686867"/>
            <a:ext cx="5440496" cy="342844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91"/>
            <a:ext cx="5487370" cy="41138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614" tIns="45807" rIns="91614" bIns="4580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52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53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54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7AF2-3D8E-45C0-949C-CBD08470459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EE01-56FC-49C8-81E9-D41CB153E497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65D8-DC45-4DE7-B463-7771548B6DCE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D76-69C2-4016-AA6E-6AF87549284D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E6C5-E605-4B54-9908-CC790ED4077F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BC0D-489F-42F3-97D8-4BD779BAB5C4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A792-E390-471F-8B87-63F3B4FEA7E9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EFBD-F8A5-491F-A292-C241BBA836BE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1DC9-3BD4-4B66-867C-D2BF49B5C73F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D1CA9-8C30-448A-A1CA-120E50B44873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43A5-5426-4D85-A3A5-410287F87978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CF2A2-CA4C-4F60-99F2-964E48CB9CFB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18676-6B2C-442B-A147-AFD9F2E476A8}" type="datetime1">
              <a:rPr lang="it-IT" smtClean="0"/>
              <a:pPr/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© 2010 Eltos S.p.A. | Strada E, 44 - San Zeno - 52100 Arezzo, Italy | tel. +39.0575.94821 | fax +39.0575.959020 | e-mail: eltos@eltos.it | P.IVA 00870080512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3A5A2-DC19-47E0-B74D-97D1FDB189CC}" type="slidenum">
              <a:rPr lang="it-IT" smtClean="0"/>
              <a:pPr/>
              <a:t>‹N°›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6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2.jpe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11" Type="http://schemas.openxmlformats.org/officeDocument/2006/relationships/image" Target="../media/image41.jpeg"/><Relationship Id="rId5" Type="http://schemas.openxmlformats.org/officeDocument/2006/relationships/image" Target="../media/image2.gif"/><Relationship Id="rId10" Type="http://schemas.openxmlformats.org/officeDocument/2006/relationships/oleObject" Target="../embeddings/oleObject1.bin"/><Relationship Id="rId4" Type="http://schemas.openxmlformats.org/officeDocument/2006/relationships/hyperlink" Target="mailto:eltos@eltos.it" TargetMode="External"/><Relationship Id="rId9" Type="http://schemas.openxmlformats.org/officeDocument/2006/relationships/image" Target="../media/image44.jpeg"/><Relationship Id="rId14" Type="http://schemas.openxmlformats.org/officeDocument/2006/relationships/slide" Target="slide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2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hyperlink" Target="mailto:eltos@eltos.it" TargetMode="External"/><Relationship Id="rId7" Type="http://schemas.openxmlformats.org/officeDocument/2006/relationships/slide" Target="slide8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5" Type="http://schemas.openxmlformats.org/officeDocument/2006/relationships/image" Target="../media/image1.jpeg"/><Relationship Id="rId4" Type="http://schemas.openxmlformats.org/officeDocument/2006/relationships/image" Target="../media/image2.gif"/><Relationship Id="rId9" Type="http://schemas.openxmlformats.org/officeDocument/2006/relationships/slide" Target="slide5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eltos@eltos.it" TargetMode="External"/><Relationship Id="rId7" Type="http://schemas.openxmlformats.org/officeDocument/2006/relationships/slide" Target="slide5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798509"/>
          </a:xfrm>
        </p:spPr>
        <p:txBody>
          <a:bodyPr>
            <a:normAutofit/>
          </a:bodyPr>
          <a:lstStyle/>
          <a:p>
            <a:r>
              <a:rPr lang="it-IT" sz="3200" smtClean="0">
                <a:solidFill>
                  <a:srgbClr val="0070C0"/>
                </a:solidFill>
              </a:rPr>
              <a:t>Meeting MPGD April the 26 2012</a:t>
            </a:r>
            <a:endParaRPr lang="it-IT" sz="32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Immagine 4" descr="startpagebckgr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5" y="1333500"/>
            <a:ext cx="5238750" cy="419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887"/>
    </mc:Choice>
    <mc:Fallback xmlns="">
      <p:transition spd="slow" advClick="0" advTm="2088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DRILLING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42976" y="4786322"/>
            <a:ext cx="714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Drilling machines of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HITACHI, POSALUX , PLURITEC and SCHMOLL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- 26 drilling spindles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- 10 of them with high-speed and Z-axis control</a:t>
            </a:r>
          </a:p>
          <a:p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11" name="Immagine 5" descr="_DSC879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2000240"/>
            <a:ext cx="4087028" cy="271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8"/>
    </mc:Choice>
    <mc:Fallback xmlns="">
      <p:transition spd="slow" advTm="2080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algn="ctr">
              <a:spcBef>
                <a:spcPct val="0"/>
              </a:spcBef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DRILLING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42976" y="4786322"/>
            <a:ext cx="7143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New </a:t>
            </a:r>
            <a:r>
              <a:rPr lang="it-IT" b="1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Investment</a:t>
            </a:r>
            <a:r>
              <a:rPr lang="it-IT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end </a:t>
            </a:r>
            <a:r>
              <a:rPr lang="it-IT" b="1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of</a:t>
            </a:r>
            <a:r>
              <a:rPr lang="it-IT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2010   </a:t>
            </a:r>
          </a:p>
          <a:p>
            <a:pPr algn="ctr"/>
            <a:r>
              <a:rPr lang="it-IT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LM2, </a:t>
            </a:r>
            <a:r>
              <a:rPr lang="it-IT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Schmoll</a:t>
            </a:r>
            <a:r>
              <a:rPr lang="it-IT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CNC </a:t>
            </a:r>
            <a:r>
              <a:rPr lang="it-IT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Drilling</a:t>
            </a:r>
            <a:r>
              <a:rPr lang="it-IT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machine</a:t>
            </a:r>
            <a:endParaRPr lang="it-IT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High-speed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drilling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spindle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SM 220 (15-220krpm)</a:t>
            </a:r>
          </a:p>
          <a:p>
            <a:pPr algn="ctr"/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Linear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drives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X,Y and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Z-axis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Performs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also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micro- and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blind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vias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it-IT" dirty="0" smtClean="0">
              <a:solidFill>
                <a:srgbClr val="0070C0"/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23554" name="Picture 2" descr="IMG_19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3" y="2071678"/>
            <a:ext cx="3240155" cy="242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6"/>
    </mc:Choice>
    <mc:Fallback xmlns="">
      <p:transition spd="slow" advTm="2088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428628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INNER LAYERS IMAGING and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LDI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071934" y="5286388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Orbotech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L.D.I.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Machine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8" name="Immagine 4" descr="_DSC925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143116"/>
            <a:ext cx="3496311" cy="232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4" descr="_DSC878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4214818"/>
            <a:ext cx="3071813" cy="203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7215206" y="2643182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BACHER</a:t>
            </a:r>
          </a:p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Imaging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Line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4"/>
    </mc:Choice>
    <mc:Fallback xmlns="">
      <p:transition spd="slow" advTm="2181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143108" y="987417"/>
            <a:ext cx="500066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PINLESS BONDING AND LAMINATION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428992" y="5286388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Multilayer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Lamination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072330" y="2643182"/>
            <a:ext cx="2071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ea typeface="+mj-ea"/>
                <a:cs typeface="+mj-cs"/>
              </a:rPr>
              <a:t>Investment</a:t>
            </a:r>
            <a:r>
              <a:rPr lang="it-IT" b="1" dirty="0" smtClean="0">
                <a:solidFill>
                  <a:srgbClr val="FF0000"/>
                </a:solidFill>
                <a:ea typeface="+mj-ea"/>
                <a:cs typeface="+mj-cs"/>
              </a:rPr>
              <a:t> 2010</a:t>
            </a:r>
          </a:p>
          <a:p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Cedal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Equipment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Pinless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Bonding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211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magine 4" descr="_DSC876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928802"/>
            <a:ext cx="3214686" cy="21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4" descr="_DSC083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8980" y="4286256"/>
            <a:ext cx="3034900" cy="201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2"/>
    </mc:Choice>
    <mc:Fallback xmlns="">
      <p:transition spd="slow" advTm="2127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PLATING LINES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928794" y="5429264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Asmega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Vertical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Line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215206" y="2786058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Atotech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Horizontal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Line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magine 6" descr="_DSC085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928802"/>
            <a:ext cx="3285323" cy="218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6" descr="_DSC247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212574"/>
            <a:ext cx="3143272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4"/>
    </mc:Choice>
    <mc:Fallback xmlns="">
      <p:transition spd="slow" advTm="2051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AOI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929190" y="4786322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Orbotech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AOI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Machines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magine 4" descr="_DSC923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1928802"/>
            <a:ext cx="4290740" cy="284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6" descr="_DSC219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143380"/>
            <a:ext cx="1357326" cy="204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8" descr="_DSC222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5000636"/>
            <a:ext cx="1816090" cy="12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7" descr="_DSC2195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28" y="5429264"/>
            <a:ext cx="1246174" cy="82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8"/>
    </mc:Choice>
    <mc:Fallback xmlns="">
      <p:transition spd="slow" advTm="3535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HOLE PLUGGING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714612" y="5000636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ea typeface="+mj-ea"/>
                <a:cs typeface="+mj-cs"/>
              </a:rPr>
              <a:t>Investment</a:t>
            </a:r>
            <a:r>
              <a:rPr lang="it-IT" b="1" dirty="0" smtClean="0">
                <a:solidFill>
                  <a:srgbClr val="FF0000"/>
                </a:solidFill>
                <a:ea typeface="+mj-ea"/>
                <a:cs typeface="+mj-cs"/>
              </a:rPr>
              <a:t> 2010</a:t>
            </a:r>
          </a:p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PEM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Planarizer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System for via hole resin removal and planarization after hole plugging process</a:t>
            </a:r>
          </a:p>
        </p:txBody>
      </p:sp>
      <p:pic>
        <p:nvPicPr>
          <p:cNvPr id="13" name="Immagine 4" descr="IMG_147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2000240"/>
            <a:ext cx="3929106" cy="294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5143512"/>
            <a:ext cx="1142452" cy="85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5"/>
    </mc:Choice>
    <mc:Fallback xmlns="">
      <p:transition spd="slow" advTm="1898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071670" y="987417"/>
            <a:ext cx="4857784" cy="869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CONTROLLED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IMPEDANCE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214810" y="5000636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Polar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Instruments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CITS900-S4 System</a:t>
            </a:r>
          </a:p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Stackup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design, Coupon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generator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,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Impedance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Prediction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and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Measurement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magine 7" descr="_DSC870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2071678"/>
            <a:ext cx="3786214" cy="251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6" descr="_DSC870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4786322"/>
            <a:ext cx="2012938" cy="133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1"/>
    </mc:Choice>
    <mc:Fallback xmlns="">
      <p:transition spd="slow" advTm="1815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SOLDER MASK IMAGING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572132" y="5214950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BACHER</a:t>
            </a:r>
          </a:p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Imaging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Line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15" name="Picture 2" descr="http://www.eltos.it/pictures/smask-exposur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2000240"/>
            <a:ext cx="46266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9"/>
    </mc:Choice>
    <mc:Fallback xmlns="">
      <p:transition spd="slow" advTm="2758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LEGEND PRINT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000892" y="2571744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PRINTAR</a:t>
            </a:r>
          </a:p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Digital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Inkjet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Printing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9" name="Picture 2" descr="http://www.eltos.it/pictures/printa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2000240"/>
            <a:ext cx="3313653" cy="22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Immagine 1" descr="IMG_06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4286256"/>
            <a:ext cx="2643206" cy="197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3071802" y="528638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SCREEN PRINTING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9"/>
    </mc:Choice>
    <mc:Fallback xmlns="">
      <p:transition spd="slow" advTm="2042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0070C0"/>
                </a:solidFill>
              </a:rPr>
              <a:t>Company </a:t>
            </a:r>
            <a:r>
              <a:rPr lang="it-IT" sz="3200" dirty="0" err="1" smtClean="0">
                <a:solidFill>
                  <a:srgbClr val="0070C0"/>
                </a:solidFill>
              </a:rPr>
              <a:t>Profile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Key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Figures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43306" y="1928802"/>
            <a:ext cx="52864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Established</a:t>
            </a:r>
            <a:r>
              <a:rPr lang="it-IT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1980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b="1" dirty="0" smtClean="0">
                <a:solidFill>
                  <a:srgbClr val="0070C0"/>
                </a:solidFill>
              </a:rPr>
              <a:t>Town</a:t>
            </a:r>
            <a:r>
              <a:rPr lang="it-IT" dirty="0" smtClean="0">
                <a:solidFill>
                  <a:srgbClr val="0070C0"/>
                </a:solidFill>
              </a:rPr>
              <a:t>	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Arezzo,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Tuscany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(ITALY)</a:t>
            </a:r>
            <a:r>
              <a:rPr lang="it-IT" dirty="0" smtClean="0">
                <a:solidFill>
                  <a:srgbClr val="0070C0"/>
                </a:solidFill>
              </a:rPr>
              <a:t>	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Production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sites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5.000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sqm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r>
              <a:rPr lang="it-IT" b="1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Ownership</a:t>
            </a:r>
            <a:r>
              <a:rPr lang="it-IT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Management	76%</a:t>
            </a: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Private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Investors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24%</a:t>
            </a:r>
          </a:p>
          <a:p>
            <a:endParaRPr lang="it-IT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r>
              <a:rPr lang="it-IT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Staff</a:t>
            </a:r>
            <a:r>
              <a:rPr lang="it-IT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		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over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90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employees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it-IT" dirty="0" smtClean="0">
              <a:solidFill>
                <a:srgbClr val="0070C0"/>
              </a:solidFill>
            </a:endParaRPr>
          </a:p>
          <a:p>
            <a:endParaRPr lang="it-IT" b="1" dirty="0" smtClean="0">
              <a:solidFill>
                <a:srgbClr val="0070C0"/>
              </a:solidFill>
            </a:endParaRPr>
          </a:p>
          <a:p>
            <a:endParaRPr lang="it-IT" dirty="0" smtClean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8" name="Immagine 7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5"/>
    </mc:Choice>
    <mc:Fallback xmlns="">
      <p:transition spd="slow" advTm="2263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FINISHING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000364" y="5357826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HOELLMUELLER</a:t>
            </a: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Immersion Silver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500926" y="2643182"/>
            <a:ext cx="164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PENTA 580</a:t>
            </a: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HAL 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Lead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Free</a:t>
            </a: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and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SnPb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magine 4" descr="_DSC929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2000240"/>
            <a:ext cx="3312244" cy="220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eltos.it/pictures/chemisSilbe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8" y="4286256"/>
            <a:ext cx="2802642" cy="205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6"/>
    </mc:Choice>
    <mc:Fallback xmlns="">
      <p:transition spd="slow" advTm="2539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572000" y="528638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ea typeface="+mj-ea"/>
                <a:cs typeface="+mj-cs"/>
              </a:rPr>
              <a:t>Investment</a:t>
            </a:r>
            <a:r>
              <a:rPr lang="it-IT" b="1" dirty="0" smtClean="0">
                <a:solidFill>
                  <a:srgbClr val="FF0000"/>
                </a:solidFill>
                <a:ea typeface="+mj-ea"/>
                <a:cs typeface="+mj-cs"/>
              </a:rPr>
              <a:t> 2010</a:t>
            </a:r>
          </a:p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ENIG / ENEPIG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Finishing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Line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FINISHING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Immagine 7" descr="_DSC877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2000240"/>
            <a:ext cx="4572032" cy="303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82"/>
    </mc:Choice>
    <mc:Fallback xmlns="">
      <p:transition spd="slow" advTm="3108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85720" y="5072074"/>
            <a:ext cx="557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ea typeface="+mj-ea"/>
                <a:cs typeface="+mj-cs"/>
              </a:rPr>
              <a:t>Investment</a:t>
            </a:r>
            <a:r>
              <a:rPr lang="it-IT" b="1" dirty="0" smtClean="0">
                <a:solidFill>
                  <a:srgbClr val="FF0000"/>
                </a:solidFill>
                <a:ea typeface="+mj-ea"/>
                <a:cs typeface="+mj-cs"/>
              </a:rPr>
              <a:t> 2010</a:t>
            </a:r>
          </a:p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Tin/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Indium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Special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Finishing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Tin+Indium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or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Tin-Indium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Alloy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galvanic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deposition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, </a:t>
            </a:r>
          </a:p>
          <a:p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for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very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low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melting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temperature (117° C)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FINISHING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IMG_109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071678"/>
            <a:ext cx="3643338" cy="275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opo"/>
          <p:cNvPicPr>
            <a:picLocks noChangeAspect="1" noChangeArrowheads="1"/>
          </p:cNvPicPr>
          <p:nvPr/>
        </p:nvPicPr>
        <p:blipFill>
          <a:blip r:embed="rId7" cstate="print"/>
          <a:srcRect r="24001" b="50000"/>
          <a:stretch>
            <a:fillRect/>
          </a:stretch>
        </p:blipFill>
        <p:spPr bwMode="auto">
          <a:xfrm>
            <a:off x="6572264" y="4929198"/>
            <a:ext cx="2047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Immagine 2" descr="IMG_02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4943494"/>
            <a:ext cx="921655" cy="91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8"/>
    </mc:Choice>
    <mc:Fallback xmlns="">
      <p:transition spd="slow" advTm="2077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ROUTING and SCORING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43042" y="528638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PLURITEC and TELMEC </a:t>
            </a:r>
            <a:r>
              <a:rPr lang="it-IT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machines</a:t>
            </a:r>
            <a:endParaRPr lang="it-IT" b="1" dirty="0" smtClean="0">
              <a:solidFill>
                <a:schemeClr val="tx1">
                  <a:lumMod val="50000"/>
                  <a:lumOff val="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9" name="Immagine 4" descr="_DSC929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000240"/>
            <a:ext cx="333383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eltos.it/pictures/contou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1739" y="3857628"/>
            <a:ext cx="3448838" cy="22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45"/>
    </mc:Choice>
    <mc:Fallback xmlns="">
      <p:transition spd="slow" advTm="3364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OPTICAL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MEASUREMENT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7158" y="5000636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ea typeface="+mj-ea"/>
                <a:cs typeface="+mj-cs"/>
              </a:rPr>
              <a:t>Investment</a:t>
            </a:r>
            <a:r>
              <a:rPr lang="it-IT" b="1" dirty="0" smtClean="0">
                <a:solidFill>
                  <a:srgbClr val="FF0000"/>
                </a:solidFill>
                <a:ea typeface="+mj-ea"/>
                <a:cs typeface="+mj-cs"/>
              </a:rPr>
              <a:t> 2010</a:t>
            </a:r>
          </a:p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OGP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SmartScope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CNC 640</a:t>
            </a:r>
          </a:p>
          <a:p>
            <a:r>
              <a:rPr 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Automatic control of holes’ position and dimensions and PCB’s mechanical measures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215206" y="2643182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</a:rPr>
              <a:t>BACHER</a:t>
            </a:r>
          </a:p>
          <a:p>
            <a:r>
              <a:rPr lang="it-IT" dirty="0" err="1" smtClean="0">
                <a:solidFill>
                  <a:srgbClr val="0070C0"/>
                </a:solidFill>
                <a:ea typeface="+mj-ea"/>
                <a:cs typeface="+mj-cs"/>
              </a:rPr>
              <a:t>Imaging</a:t>
            </a:r>
            <a:r>
              <a:rPr lang="it-IT" dirty="0" smtClean="0">
                <a:solidFill>
                  <a:srgbClr val="0070C0"/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ea typeface="+mj-ea"/>
                <a:cs typeface="+mj-cs"/>
              </a:rPr>
              <a:t>Line</a:t>
            </a:r>
            <a:endParaRPr lang="it-IT" dirty="0" smtClean="0">
              <a:solidFill>
                <a:srgbClr val="0070C0"/>
              </a:solidFill>
            </a:endParaRPr>
          </a:p>
        </p:txBody>
      </p:sp>
      <p:pic>
        <p:nvPicPr>
          <p:cNvPr id="9" name="Immagine 4" descr="_DSC878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2000240"/>
            <a:ext cx="4356619" cy="289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5715008" y="5143512"/>
            <a:ext cx="300039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auto-calibrating, high quality 12:1 zoom lens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LED </a:t>
            </a:r>
            <a:r>
              <a:rPr lang="it-IT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backlight</a:t>
            </a:r>
            <a:r>
              <a:rPr lang="it-IT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system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7"/>
    </mc:Choice>
    <mc:Fallback xmlns="">
      <p:transition spd="slow" advTm="3518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ELECTRICAL TEST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143372" y="4429132"/>
            <a:ext cx="450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RANGE OF MACHINES</a:t>
            </a:r>
            <a:endParaRPr lang="it-IT" sz="1600" b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magine 5" descr="_DSC927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000240"/>
            <a:ext cx="3587754" cy="238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3071802" y="4857760"/>
          <a:ext cx="5715040" cy="1461292"/>
        </p:xfrm>
        <a:graphic>
          <a:graphicData uri="http://schemas.openxmlformats.org/drawingml/2006/table">
            <a:tbl>
              <a:tblPr/>
              <a:tblGrid>
                <a:gridCol w="1541415"/>
                <a:gridCol w="1017941"/>
                <a:gridCol w="1051670"/>
                <a:gridCol w="1051670"/>
                <a:gridCol w="1052344"/>
              </a:tblGrid>
              <a:tr h="353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Model/Test system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A5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Flying Probe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A5-a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Flying Probe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A6</a:t>
                      </a:r>
                      <a:endParaRPr lang="it-IT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Flying Probe</a:t>
                      </a:r>
                      <a:endParaRPr lang="it-IT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LM100</a:t>
                      </a:r>
                      <a:endParaRPr lang="it-IT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Parallel Test</a:t>
                      </a:r>
                      <a:endParaRPr lang="it-IT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min. test point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50 </a:t>
                      </a: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m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50 </a:t>
                      </a: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m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35 </a:t>
                      </a:r>
                      <a:r>
                        <a:rPr lang="en-GB"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n-GB"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m</a:t>
                      </a:r>
                      <a:endParaRPr lang="it-IT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150 </a:t>
                      </a:r>
                      <a:r>
                        <a:rPr lang="en-GB"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n-GB"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m</a:t>
                      </a:r>
                      <a:endParaRPr lang="it-IT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max. test area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610mm x 460mm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610mm x 460mm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620mm x 600mm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325mmx 244mm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production batch size</a:t>
                      </a:r>
                      <a:endParaRPr lang="it-IT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small</a:t>
                      </a:r>
                      <a:endParaRPr lang="it-IT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medium</a:t>
                      </a:r>
                      <a:endParaRPr lang="it-IT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small/medium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big</a:t>
                      </a:r>
                      <a:endParaRPr lang="it-IT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3"/>
    </mc:Choice>
    <mc:Fallback xmlns="">
      <p:transition spd="slow" advTm="2224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Inner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layers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imaging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LDI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9" name="Immagine 7" descr="_DSC873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2500306"/>
            <a:ext cx="451787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714348" y="4786322"/>
            <a:ext cx="3286148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ea typeface="+mj-ea"/>
                <a:cs typeface="+mj-cs"/>
              </a:rPr>
              <a:t>Investment</a:t>
            </a:r>
            <a:r>
              <a:rPr lang="it-IT" b="1" dirty="0" smtClean="0">
                <a:solidFill>
                  <a:srgbClr val="FF0000"/>
                </a:solidFill>
                <a:ea typeface="+mj-ea"/>
                <a:cs typeface="+mj-cs"/>
              </a:rPr>
              <a:t> 2010</a:t>
            </a:r>
          </a:p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ATG A5-a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with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full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automation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automatic loader and un-loader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connected</a:t>
            </a:r>
            <a:r>
              <a:rPr lang="it-IT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it-IT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data network </a:t>
            </a:r>
            <a:r>
              <a:rPr lang="it-IT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it-IT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it-IT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</a:t>
            </a:r>
            <a:endParaRPr lang="it-IT" sz="16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0"/>
    </mc:Choice>
    <mc:Fallback xmlns="">
      <p:transition spd="slow" advTm="2236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ELECTRICAL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TEST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42910" y="5286388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The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networked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E-Test </a:t>
            </a: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3074" name="Picture 2" descr="Presentazione Test elettri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2071678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5"/>
    </mc:Choice>
    <mc:Fallback xmlns="">
      <p:transition spd="slow" advTm="2208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4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500066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FINAL INSPECTION and PACKAGING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14348" y="521495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PACKAGING</a:t>
            </a: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000892" y="2285992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FINAL INSPECTION, MICROSECTION and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F.A.I.R.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</a:p>
        </p:txBody>
      </p:sp>
      <p:pic>
        <p:nvPicPr>
          <p:cNvPr id="7169" name="Immagine 5" descr="IMG_062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2214554"/>
            <a:ext cx="26098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_DSC216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9124" y="4643446"/>
            <a:ext cx="2281168" cy="1515104"/>
          </a:xfrm>
          <a:prstGeom prst="rect">
            <a:avLst/>
          </a:prstGeom>
        </p:spPr>
      </p:pic>
      <p:pic>
        <p:nvPicPr>
          <p:cNvPr id="14" name="Immagine 13" descr="_DSC216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00298" y="4929198"/>
            <a:ext cx="1677557" cy="1114198"/>
          </a:xfrm>
          <a:prstGeom prst="rect">
            <a:avLst/>
          </a:prstGeom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7429520" y="5072074"/>
          <a:ext cx="1214446" cy="94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Immagine bitmap" r:id="rId10" imgW="1857375" imgH="1447800" progId="PBrush">
                  <p:embed/>
                </p:oleObj>
              </mc:Choice>
              <mc:Fallback>
                <p:oleObj name="Immagine bitmap" r:id="rId10" imgW="1857375" imgH="1447800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20" y="5072074"/>
                        <a:ext cx="1214446" cy="9459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Immagine 7" descr="provino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15272" y="4286256"/>
            <a:ext cx="9239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Immagine 8" descr="IMG_0814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86644" y="3214686"/>
            <a:ext cx="1303623" cy="98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214282" y="5929330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14" action="ppaction://hlinksldjump"/>
              </a:rPr>
              <a:t>End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14" action="ppaction://hlinksldjump"/>
              </a:rPr>
              <a:t>of</a:t>
            </a:r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14" action="ppaction://hlinksldjump"/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14" action="ppaction://hlinksldjump"/>
              </a:rPr>
              <a:t>Presentation</a:t>
            </a:r>
            <a:endParaRPr lang="it-IT" b="1" dirty="0" smtClean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3"/>
    </mc:Choice>
    <mc:Fallback xmlns="">
      <p:transition spd="slow" advTm="3697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sp>
        <p:nvSpPr>
          <p:cNvPr id="603141" name="Rectangle 5"/>
          <p:cNvSpPr>
            <a:spLocks noGrp="1" noChangeArrowheads="1"/>
          </p:cNvSpPr>
          <p:nvPr>
            <p:ph type="title"/>
          </p:nvPr>
        </p:nvSpPr>
        <p:spPr>
          <a:xfrm>
            <a:off x="120200" y="158750"/>
            <a:ext cx="8871351" cy="1106488"/>
          </a:xfrm>
          <a:solidFill>
            <a:srgbClr val="CCFFFF"/>
          </a:solidFill>
        </p:spPr>
        <p:txBody>
          <a:bodyPr/>
          <a:lstStyle/>
          <a:p>
            <a:pPr>
              <a:defRPr/>
            </a:pPr>
            <a:r>
              <a:rPr lang="en-GB" altLang="ja-JP" dirty="0" smtClean="0">
                <a:solidFill>
                  <a:schemeClr val="hlink"/>
                </a:solidFill>
                <a:ea typeface="ＭＳ Ｐゴシック" pitchFamily="34" charset="-128"/>
              </a:rPr>
              <a:t>Production of THGEM at ELTOS </a:t>
            </a:r>
            <a:r>
              <a:rPr lang="en-GB" altLang="ja-JP" dirty="0" err="1" smtClean="0">
                <a:solidFill>
                  <a:schemeClr val="hlink"/>
                </a:solidFill>
                <a:ea typeface="ＭＳ Ｐゴシック" pitchFamily="34" charset="-128"/>
              </a:rPr>
              <a:t>S.p.A</a:t>
            </a:r>
            <a:r>
              <a:rPr lang="en-GB" altLang="ja-JP" dirty="0" smtClean="0">
                <a:solidFill>
                  <a:schemeClr val="hlink"/>
                </a:solidFill>
                <a:ea typeface="ＭＳ Ｐゴシック" pitchFamily="34" charset="-128"/>
              </a:rPr>
              <a:t>.</a:t>
            </a:r>
            <a:r>
              <a:rPr lang="en-GB" altLang="ja-JP" sz="3200" dirty="0" smtClean="0">
                <a:solidFill>
                  <a:schemeClr val="hlink"/>
                </a:solidFill>
                <a:ea typeface="ＭＳ Ｐゴシック" pitchFamily="34" charset="-128"/>
              </a:rPr>
              <a:t> </a:t>
            </a:r>
            <a:endParaRPr lang="en-US" sz="3200" dirty="0" smtClean="0">
              <a:solidFill>
                <a:schemeClr val="hlink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112872" y="2005013"/>
            <a:ext cx="4422482" cy="43402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571500" indent="-5715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900" b="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900" b="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0" u="none" dirty="0">
                <a:solidFill>
                  <a:schemeClr val="tx1"/>
                </a:solidFill>
                <a:latin typeface="Arial" charset="0"/>
              </a:rPr>
              <a:t>  Company profile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20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0" u="none" dirty="0">
                <a:solidFill>
                  <a:srgbClr val="0000CC"/>
                </a:solidFill>
                <a:latin typeface="Arial" charset="0"/>
              </a:rPr>
              <a:t>  </a:t>
            </a:r>
            <a:r>
              <a:rPr lang="en-US" sz="2000" i="0" u="none" dirty="0">
                <a:solidFill>
                  <a:schemeClr val="accent2"/>
                </a:solidFill>
                <a:latin typeface="Arial" charset="0"/>
              </a:rPr>
              <a:t>Production procedures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20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0" u="none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2000" i="0" u="none" dirty="0">
                <a:solidFill>
                  <a:srgbClr val="FF33CC"/>
                </a:solidFill>
                <a:latin typeface="Arial" charset="0"/>
              </a:rPr>
              <a:t>Small size THGEM prototypes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000" i="0" u="none" dirty="0">
              <a:solidFill>
                <a:srgbClr val="FF33CC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0" u="none" dirty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en-US" sz="2000" i="0" u="none" dirty="0">
                <a:solidFill>
                  <a:srgbClr val="0000CC"/>
                </a:solidFill>
                <a:latin typeface="Arial" charset="0"/>
              </a:rPr>
              <a:t>Large area THGEM photon detector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00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0" u="none" dirty="0">
                <a:solidFill>
                  <a:srgbClr val="FF33CC"/>
                </a:solidFill>
                <a:latin typeface="Arial" charset="0"/>
              </a:rPr>
              <a:t>  </a:t>
            </a:r>
            <a:r>
              <a:rPr lang="en-US" sz="2000" i="0" u="none" dirty="0">
                <a:solidFill>
                  <a:schemeClr val="hlink"/>
                </a:solidFill>
                <a:latin typeface="Arial" charset="0"/>
              </a:rPr>
              <a:t>The production of the first set of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0" u="none" dirty="0">
                <a:solidFill>
                  <a:schemeClr val="hlink"/>
                </a:solidFill>
                <a:latin typeface="Arial" charset="0"/>
              </a:rPr>
              <a:t>   600 x 600 mm</a:t>
            </a:r>
            <a:r>
              <a:rPr lang="en-US" sz="2400" i="0" u="none" baseline="30000" dirty="0">
                <a:solidFill>
                  <a:schemeClr val="hlink"/>
                </a:solidFill>
                <a:latin typeface="Arial" charset="0"/>
              </a:rPr>
              <a:t>2</a:t>
            </a:r>
            <a:r>
              <a:rPr lang="en-US" sz="2000" i="0" u="none" dirty="0">
                <a:solidFill>
                  <a:schemeClr val="hlink"/>
                </a:solidFill>
                <a:latin typeface="Arial" charset="0"/>
              </a:rPr>
              <a:t> THGEM prototypes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000" i="0" u="none" dirty="0">
              <a:solidFill>
                <a:srgbClr val="FF33CC"/>
              </a:solidFill>
              <a:latin typeface="Arial" charset="0"/>
            </a:endParaRPr>
          </a:p>
        </p:txBody>
      </p:sp>
      <p:pic>
        <p:nvPicPr>
          <p:cNvPr id="3079" name="Immagine 20" descr="IFT-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10458"/>
          <a:stretch>
            <a:fillRect/>
          </a:stretch>
        </p:blipFill>
        <p:spPr bwMode="auto">
          <a:xfrm>
            <a:off x="4637964" y="1987550"/>
            <a:ext cx="438290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48"/>
          <p:cNvSpPr txBox="1">
            <a:spLocks noChangeArrowheads="1"/>
          </p:cNvSpPr>
          <p:nvPr/>
        </p:nvSpPr>
        <p:spPr bwMode="auto">
          <a:xfrm>
            <a:off x="1462923" y="1471614"/>
            <a:ext cx="632662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Arial" charset="0"/>
              </a:rPr>
              <a:t>Fulvio Tessarotto</a:t>
            </a:r>
          </a:p>
        </p:txBody>
      </p:sp>
    </p:spTree>
    <p:extLst>
      <p:ext uri="{BB962C8B-B14F-4D97-AF65-F5344CB8AC3E}">
        <p14:creationId xmlns:p14="http://schemas.microsoft.com/office/powerpoint/2010/main" val="42243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0070C0"/>
                </a:solidFill>
              </a:rPr>
              <a:t>Company </a:t>
            </a:r>
            <a:r>
              <a:rPr lang="it-IT" sz="3200" dirty="0" err="1" smtClean="0">
                <a:solidFill>
                  <a:srgbClr val="0070C0"/>
                </a:solidFill>
              </a:rPr>
              <a:t>Profile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graphicFrame>
        <p:nvGraphicFramePr>
          <p:cNvPr id="8" name="Grafico 7"/>
          <p:cNvGraphicFramePr/>
          <p:nvPr/>
        </p:nvGraphicFramePr>
        <p:xfrm>
          <a:off x="642910" y="1142984"/>
          <a:ext cx="7929618" cy="478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9"/>
    </mc:Choice>
    <mc:Fallback xmlns="">
      <p:transition spd="slow" advTm="2122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11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5125" name="Picture 8" descr="IMG_05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450" y="2511426"/>
            <a:ext cx="3243935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189" y="180975"/>
            <a:ext cx="8509285" cy="755650"/>
          </a:xfrm>
        </p:spPr>
        <p:txBody>
          <a:bodyPr/>
          <a:lstStyle/>
          <a:p>
            <a:pPr>
              <a:defRPr/>
            </a:pP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Production of small size THGEM prototypes</a:t>
            </a:r>
          </a:p>
        </p:txBody>
      </p:sp>
      <p:pic>
        <p:nvPicPr>
          <p:cNvPr id="5127" name="Picture 3" descr="drilling_E#L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8" y="1814514"/>
            <a:ext cx="4299352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4"/>
          <p:cNvSpPr>
            <a:spLocks noChangeArrowheads="1"/>
          </p:cNvSpPr>
          <p:nvPr/>
        </p:nvSpPr>
        <p:spPr bwMode="auto">
          <a:xfrm>
            <a:off x="356204" y="920750"/>
            <a:ext cx="4574931" cy="92397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800" i="0" u="none">
                <a:solidFill>
                  <a:srgbClr val="0000CC"/>
                </a:solidFill>
              </a:rPr>
              <a:t>At the beginning of 2008 we ordered to the ELTOS Company 13 groups of THGEM prototypes with 30 x 30 mm</a:t>
            </a:r>
            <a:r>
              <a:rPr lang="en-US" sz="2000" i="0" u="none" baseline="30000">
                <a:solidFill>
                  <a:srgbClr val="0000CC"/>
                </a:solidFill>
              </a:rPr>
              <a:t>2</a:t>
            </a:r>
            <a:r>
              <a:rPr lang="en-US" sz="1800" i="0" u="none">
                <a:solidFill>
                  <a:srgbClr val="0000CC"/>
                </a:solidFill>
              </a:rPr>
              <a:t> of active area. </a:t>
            </a:r>
          </a:p>
        </p:txBody>
      </p:sp>
      <p:sp>
        <p:nvSpPr>
          <p:cNvPr id="5129" name="Rectangle 5"/>
          <p:cNvSpPr>
            <a:spLocks noChangeArrowheads="1"/>
          </p:cNvSpPr>
          <p:nvPr/>
        </p:nvSpPr>
        <p:spPr bwMode="auto">
          <a:xfrm>
            <a:off x="573150" y="5227639"/>
            <a:ext cx="4028168" cy="585418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de-DE" sz="1600" i="0" u="none">
                <a:solidFill>
                  <a:schemeClr val="tx1"/>
                </a:solidFill>
              </a:rPr>
              <a:t>POSALUX  ULTRASPEED 6000LZ</a:t>
            </a:r>
          </a:p>
          <a:p>
            <a:pPr algn="ctr"/>
            <a:r>
              <a:rPr lang="de-DE" sz="1600" i="0" u="none">
                <a:solidFill>
                  <a:schemeClr val="tx1"/>
                </a:solidFill>
              </a:rPr>
              <a:t>6-spindle-roboter</a:t>
            </a:r>
            <a:r>
              <a:rPr lang="de-DE" sz="1400">
                <a:solidFill>
                  <a:schemeClr val="tx1"/>
                </a:solidFill>
              </a:rPr>
              <a:t> </a:t>
            </a:r>
            <a:endParaRPr lang="en-US" sz="1400" i="0" u="none">
              <a:solidFill>
                <a:schemeClr val="tx1"/>
              </a:solidFill>
            </a:endParaRPr>
          </a:p>
        </p:txBody>
      </p:sp>
      <p:sp>
        <p:nvSpPr>
          <p:cNvPr id="5130" name="Rectangle 6"/>
          <p:cNvSpPr>
            <a:spLocks noChangeArrowheads="1"/>
          </p:cNvSpPr>
          <p:nvPr/>
        </p:nvSpPr>
        <p:spPr bwMode="auto">
          <a:xfrm>
            <a:off x="448552" y="5894388"/>
            <a:ext cx="4388768" cy="64697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800" i="0" u="none">
                <a:solidFill>
                  <a:srgbClr val="0000CC"/>
                </a:solidFill>
              </a:rPr>
              <a:t>180,000 turns/min, Ø down to 0.15 mm</a:t>
            </a:r>
          </a:p>
          <a:p>
            <a:pPr algn="ctr"/>
            <a:r>
              <a:rPr lang="en-US" sz="1800" i="0" u="none">
                <a:solidFill>
                  <a:srgbClr val="0000CC"/>
                </a:solidFill>
              </a:rPr>
              <a:t>Nominal CNC drilling tolerance: +- 10 </a:t>
            </a:r>
            <a:r>
              <a:rPr lang="el-GR" sz="1800" i="0" u="none">
                <a:solidFill>
                  <a:srgbClr val="0000CC"/>
                </a:solidFill>
              </a:rPr>
              <a:t>μ</a:t>
            </a:r>
            <a:r>
              <a:rPr lang="en-US" sz="1800" i="0" u="none">
                <a:solidFill>
                  <a:srgbClr val="0000CC"/>
                </a:solidFill>
              </a:rPr>
              <a:t>m </a:t>
            </a:r>
          </a:p>
        </p:txBody>
      </p:sp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5331313" y="949325"/>
            <a:ext cx="3249799" cy="181652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600" i="0" u="none">
                <a:solidFill>
                  <a:srgbClr val="0000CC"/>
                </a:solidFill>
              </a:rPr>
              <a:t>common prototype parameters:</a:t>
            </a:r>
          </a:p>
          <a:p>
            <a:r>
              <a:rPr lang="en-US" sz="1600" i="0" u="none">
                <a:solidFill>
                  <a:schemeClr val="hlink"/>
                </a:solidFill>
              </a:rPr>
              <a:t>thickness: 0.4 mm,</a:t>
            </a:r>
          </a:p>
          <a:p>
            <a:r>
              <a:rPr lang="en-US" sz="1600" i="0" u="none">
                <a:solidFill>
                  <a:srgbClr val="0000CC"/>
                </a:solidFill>
              </a:rPr>
              <a:t>Cu thickness: 35 </a:t>
            </a:r>
            <a:r>
              <a:rPr lang="el-GR" sz="1600" i="0" u="none">
                <a:solidFill>
                  <a:srgbClr val="0000CC"/>
                </a:solidFill>
              </a:rPr>
              <a:t>μ</a:t>
            </a:r>
            <a:r>
              <a:rPr lang="en-US" sz="1600" i="0" u="none">
                <a:solidFill>
                  <a:srgbClr val="0000CC"/>
                </a:solidFill>
              </a:rPr>
              <a:t>m,</a:t>
            </a:r>
            <a:r>
              <a:rPr lang="en-US" sz="1600" i="0" u="none">
                <a:solidFill>
                  <a:schemeClr val="tx1"/>
                </a:solidFill>
              </a:rPr>
              <a:t> </a:t>
            </a:r>
            <a:endParaRPr lang="en-US" sz="1600" i="0" u="none">
              <a:solidFill>
                <a:srgbClr val="0000CC"/>
              </a:solidFill>
            </a:endParaRPr>
          </a:p>
          <a:p>
            <a:r>
              <a:rPr lang="en-US" sz="1600" i="0" u="none">
                <a:solidFill>
                  <a:schemeClr val="hlink"/>
                </a:solidFill>
              </a:rPr>
              <a:t>holes diameter: 0.4 mm,</a:t>
            </a:r>
            <a:endParaRPr lang="en-US" sz="1600" i="0" u="none">
              <a:solidFill>
                <a:srgbClr val="0000CC"/>
              </a:solidFill>
            </a:endParaRPr>
          </a:p>
          <a:p>
            <a:r>
              <a:rPr lang="en-US" sz="1600" i="0" u="none">
                <a:solidFill>
                  <a:srgbClr val="0000CC"/>
                </a:solidFill>
              </a:rPr>
              <a:t>pitch: 0.8 mm;</a:t>
            </a:r>
          </a:p>
          <a:p>
            <a:r>
              <a:rPr lang="en-US" sz="1600" i="0" u="none">
                <a:solidFill>
                  <a:schemeClr val="tx1"/>
                </a:solidFill>
              </a:rPr>
              <a:t>material: R-1566 Panasonic (halogen free, anti CAF)</a:t>
            </a:r>
          </a:p>
        </p:txBody>
      </p:sp>
      <p:sp>
        <p:nvSpPr>
          <p:cNvPr id="5132" name="Text Box 9"/>
          <p:cNvSpPr txBox="1">
            <a:spLocks noChangeArrowheads="1"/>
          </p:cNvSpPr>
          <p:nvPr/>
        </p:nvSpPr>
        <p:spPr bwMode="auto">
          <a:xfrm>
            <a:off x="5316655" y="5757864"/>
            <a:ext cx="3279116" cy="369974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i="0" u="none">
                <a:solidFill>
                  <a:srgbClr val="0000CC"/>
                </a:solidFill>
              </a:rPr>
              <a:t>10 samples per type</a:t>
            </a:r>
            <a:r>
              <a:rPr lang="en-US" sz="1800" i="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27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482267" y="344489"/>
            <a:ext cx="8049006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3200" i="0" u="none">
                <a:solidFill>
                  <a:srgbClr val="0000CC"/>
                </a:solidFill>
                <a:latin typeface="Arial" charset="0"/>
              </a:rPr>
              <a:t>example of “small rim” (25</a:t>
            </a:r>
            <a:r>
              <a:rPr lang="el-GR" sz="3200" i="0" u="none">
                <a:solidFill>
                  <a:srgbClr val="0000CC"/>
                </a:solidFill>
                <a:latin typeface="Arial" charset="0"/>
                <a:cs typeface="Arial" charset="0"/>
              </a:rPr>
              <a:t>μ</a:t>
            </a:r>
            <a:r>
              <a:rPr lang="en-US" sz="3200" i="0" u="none">
                <a:solidFill>
                  <a:srgbClr val="0000CC"/>
                </a:solidFill>
                <a:latin typeface="Arial" charset="0"/>
                <a:cs typeface="Arial" charset="0"/>
              </a:rPr>
              <a:t>m)</a:t>
            </a:r>
            <a:r>
              <a:rPr lang="en-US" sz="3200" i="0" u="none">
                <a:solidFill>
                  <a:srgbClr val="0000CC"/>
                </a:solidFill>
                <a:latin typeface="Arial" charset="0"/>
              </a:rPr>
              <a:t> production</a:t>
            </a:r>
            <a:endParaRPr lang="en-US" sz="1600" i="0" u="none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0246" name="Picture 5" descr="C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16" y="1039813"/>
            <a:ext cx="6700420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482267" y="344489"/>
            <a:ext cx="8049006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3200" i="0" u="none">
                <a:solidFill>
                  <a:srgbClr val="0000CC"/>
                </a:solidFill>
                <a:latin typeface="Arial" charset="0"/>
              </a:rPr>
              <a:t>example of “small rim” (25</a:t>
            </a:r>
            <a:r>
              <a:rPr lang="el-GR" sz="3200" i="0" u="none">
                <a:solidFill>
                  <a:srgbClr val="0000CC"/>
                </a:solidFill>
                <a:latin typeface="Arial" charset="0"/>
                <a:cs typeface="Arial" charset="0"/>
              </a:rPr>
              <a:t>μ</a:t>
            </a:r>
            <a:r>
              <a:rPr lang="en-US" sz="3200" i="0" u="none">
                <a:solidFill>
                  <a:srgbClr val="0000CC"/>
                </a:solidFill>
                <a:latin typeface="Arial" charset="0"/>
                <a:cs typeface="Arial" charset="0"/>
              </a:rPr>
              <a:t>m)</a:t>
            </a:r>
            <a:r>
              <a:rPr lang="en-US" sz="3200" i="0" u="none">
                <a:solidFill>
                  <a:srgbClr val="0000CC"/>
                </a:solidFill>
                <a:latin typeface="Arial" charset="0"/>
              </a:rPr>
              <a:t> production</a:t>
            </a:r>
            <a:endParaRPr lang="en-US" sz="1600" i="0" u="none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0246" name="Picture 5" descr="C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16" y="1039813"/>
            <a:ext cx="6700420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12293" name="Picture 2" descr="C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64" y="957263"/>
            <a:ext cx="6744397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3"/>
          <p:cNvSpPr txBox="1">
            <a:spLocks noChangeArrowheads="1"/>
          </p:cNvSpPr>
          <p:nvPr/>
        </p:nvSpPr>
        <p:spPr bwMode="auto">
          <a:xfrm>
            <a:off x="586342" y="212725"/>
            <a:ext cx="7757302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3200" i="0" u="none">
                <a:solidFill>
                  <a:srgbClr val="0000CC"/>
                </a:solidFill>
                <a:latin typeface="Arial" charset="0"/>
              </a:rPr>
              <a:t>example of “large rim” etching production</a:t>
            </a:r>
            <a:endParaRPr lang="en-US" sz="1600" i="0" u="none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238935" y="223838"/>
            <a:ext cx="8471172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3200" i="0" u="none">
                <a:solidFill>
                  <a:srgbClr val="0000CC"/>
                </a:solidFill>
                <a:latin typeface="Arial" charset="0"/>
              </a:rPr>
              <a:t>example of 10 </a:t>
            </a:r>
            <a:r>
              <a:rPr lang="el-GR" sz="3200" i="0" u="none">
                <a:solidFill>
                  <a:srgbClr val="0000CC"/>
                </a:solidFill>
                <a:latin typeface="Arial" charset="0"/>
                <a:cs typeface="Arial" charset="0"/>
              </a:rPr>
              <a:t>μ</a:t>
            </a:r>
            <a:r>
              <a:rPr lang="en-US" sz="3200" i="0" u="none">
                <a:solidFill>
                  <a:srgbClr val="0000CC"/>
                </a:solidFill>
                <a:latin typeface="Arial" charset="0"/>
                <a:cs typeface="Arial" charset="0"/>
              </a:rPr>
              <a:t>m </a:t>
            </a:r>
            <a:r>
              <a:rPr lang="en-US" sz="3200" i="0" u="none">
                <a:solidFill>
                  <a:srgbClr val="0000CC"/>
                </a:solidFill>
                <a:latin typeface="Arial" charset="0"/>
              </a:rPr>
              <a:t>“global etching” production</a:t>
            </a:r>
            <a:endParaRPr lang="en-US" sz="1600" i="0" u="none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4342" name="Picture 5" descr="C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2" y="950913"/>
            <a:ext cx="6769316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M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903288"/>
            <a:ext cx="9104313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935038"/>
            <a:ext cx="7342187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15365" name="Picture 2" descr="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0" y="903288"/>
            <a:ext cx="8406676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1656416" y="204789"/>
            <a:ext cx="6012935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3200" i="0" u="none">
                <a:solidFill>
                  <a:srgbClr val="0000CC"/>
                </a:solidFill>
                <a:latin typeface="Arial" charset="0"/>
              </a:rPr>
              <a:t>pure drilling production process</a:t>
            </a:r>
            <a:endParaRPr lang="en-US" sz="1600" i="0" u="none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8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28" y="935038"/>
            <a:ext cx="6779576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1140435" y="255589"/>
            <a:ext cx="6501065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3200" i="0" u="none">
                <a:solidFill>
                  <a:srgbClr val="0000CC"/>
                </a:solidFill>
                <a:latin typeface="Arial" charset="0"/>
              </a:rPr>
              <a:t>double drilling production process</a:t>
            </a:r>
            <a:endParaRPr lang="en-US" sz="1600" i="0" u="none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502788" y="184150"/>
            <a:ext cx="7769029" cy="825500"/>
          </a:xfrm>
          <a:solidFill>
            <a:srgbClr val="FFFF99"/>
          </a:solidFill>
        </p:spPr>
        <p:txBody>
          <a:bodyPr/>
          <a:lstStyle/>
          <a:p>
            <a:r>
              <a:rPr lang="en-US" sz="3200" i="1" smtClean="0">
                <a:solidFill>
                  <a:schemeClr val="tx1"/>
                </a:solidFill>
                <a:effectLst/>
              </a:rPr>
              <a:t>CERN produced 100 x 100 mm</a:t>
            </a:r>
            <a:r>
              <a:rPr lang="en-US" i="1" baseline="30000" smtClean="0">
                <a:solidFill>
                  <a:schemeClr val="tx1"/>
                </a:solidFill>
                <a:effectLst/>
              </a:rPr>
              <a:t>2</a:t>
            </a:r>
            <a:r>
              <a:rPr lang="en-US" sz="3200" i="1" smtClean="0">
                <a:solidFill>
                  <a:schemeClr val="tx1"/>
                </a:solidFill>
                <a:effectLst/>
              </a:rPr>
              <a:t> THGEM</a:t>
            </a:r>
          </a:p>
        </p:txBody>
      </p:sp>
      <p:pic>
        <p:nvPicPr>
          <p:cNvPr id="22534" name="Picture 3" descr="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80" y="1198564"/>
            <a:ext cx="6904174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4"/>
          <p:cNvSpPr txBox="1">
            <a:spLocks noChangeArrowheads="1"/>
          </p:cNvSpPr>
          <p:nvPr/>
        </p:nvSpPr>
        <p:spPr bwMode="auto">
          <a:xfrm>
            <a:off x="345942" y="1430339"/>
            <a:ext cx="2055128" cy="147797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Arial" charset="0"/>
              </a:rPr>
              <a:t>thickness: 0.2 mm diameter: 0.2 mm pitch:</a:t>
            </a:r>
            <a:r>
              <a:rPr lang="en-US" sz="1800" i="0" u="none">
                <a:solidFill>
                  <a:schemeClr val="tx1"/>
                </a:solidFill>
                <a:latin typeface="Arial" charset="0"/>
                <a:cs typeface="Arial" charset="0"/>
              </a:rPr>
              <a:t> 0.5 mm   rim:  ~ 10 </a:t>
            </a:r>
            <a:r>
              <a:rPr lang="el-GR" sz="1800" i="0" u="none">
                <a:solidFill>
                  <a:schemeClr val="tx1"/>
                </a:solidFill>
                <a:latin typeface="Arial" charset="0"/>
                <a:cs typeface="Arial" charset="0"/>
              </a:rPr>
              <a:t>μ</a:t>
            </a:r>
            <a:r>
              <a:rPr lang="en-US" sz="1800" i="0" u="none">
                <a:solidFill>
                  <a:schemeClr val="tx1"/>
                </a:solidFill>
                <a:latin typeface="Arial" charset="0"/>
                <a:cs typeface="Arial" charset="0"/>
              </a:rPr>
              <a:t>m</a:t>
            </a:r>
            <a:endParaRPr lang="el-GR" sz="1800" i="0" u="none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23557" name="Picture 3" descr="1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60" y="1384300"/>
            <a:ext cx="6955479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9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24581" name="Picture 3" descr="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2" y="1355725"/>
            <a:ext cx="679863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76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0070C0"/>
                </a:solidFill>
              </a:rPr>
              <a:t>Company </a:t>
            </a:r>
            <a:r>
              <a:rPr lang="it-IT" sz="3200" dirty="0" err="1" smtClean="0">
                <a:solidFill>
                  <a:srgbClr val="0070C0"/>
                </a:solidFill>
              </a:rPr>
              <a:t>Profile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graphicFrame>
        <p:nvGraphicFramePr>
          <p:cNvPr id="8" name="Grafico 7"/>
          <p:cNvGraphicFramePr/>
          <p:nvPr/>
        </p:nvGraphicFramePr>
        <p:xfrm>
          <a:off x="642910" y="1142984"/>
          <a:ext cx="7929618" cy="478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0"/>
    </mc:Choice>
    <mc:Fallback xmlns="">
      <p:transition spd="slow" advTm="2152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25605" name="Picture 3" descr="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2" y="1355725"/>
            <a:ext cx="679863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9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26629" name="Picture 3" descr="1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72" y="1360488"/>
            <a:ext cx="690564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0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1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27653" name="Picture 3" descr="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3" t="35309" r="34485" b="38840"/>
          <a:stretch>
            <a:fillRect/>
          </a:stretch>
        </p:blipFill>
        <p:spPr bwMode="auto">
          <a:xfrm>
            <a:off x="939613" y="1363663"/>
            <a:ext cx="6929093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Line 4"/>
          <p:cNvSpPr>
            <a:spLocks noChangeShapeType="1"/>
          </p:cNvSpPr>
          <p:nvPr/>
        </p:nvSpPr>
        <p:spPr bwMode="auto">
          <a:xfrm flipV="1">
            <a:off x="5866350" y="2924175"/>
            <a:ext cx="1125776" cy="3619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27655" name="Line 5"/>
          <p:cNvSpPr>
            <a:spLocks noChangeShapeType="1"/>
          </p:cNvSpPr>
          <p:nvPr/>
        </p:nvSpPr>
        <p:spPr bwMode="auto">
          <a:xfrm flipV="1">
            <a:off x="5998277" y="3886201"/>
            <a:ext cx="1284088" cy="4286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27656" name="Line 6"/>
          <p:cNvSpPr>
            <a:spLocks noChangeShapeType="1"/>
          </p:cNvSpPr>
          <p:nvPr/>
        </p:nvSpPr>
        <p:spPr bwMode="auto">
          <a:xfrm>
            <a:off x="5857554" y="4657726"/>
            <a:ext cx="140722" cy="7334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27657" name="Line 7"/>
          <p:cNvSpPr>
            <a:spLocks noChangeShapeType="1"/>
          </p:cNvSpPr>
          <p:nvPr/>
        </p:nvSpPr>
        <p:spPr bwMode="auto">
          <a:xfrm>
            <a:off x="6297311" y="4486275"/>
            <a:ext cx="149517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27658" name="Text Box 8"/>
          <p:cNvSpPr txBox="1">
            <a:spLocks noChangeArrowheads="1"/>
          </p:cNvSpPr>
          <p:nvPr/>
        </p:nvSpPr>
        <p:spPr bwMode="auto">
          <a:xfrm rot="-803550">
            <a:off x="5816511" y="5337927"/>
            <a:ext cx="977725" cy="369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</a:rPr>
              <a:t>0.2 mm</a:t>
            </a:r>
          </a:p>
        </p:txBody>
      </p:sp>
      <p:sp>
        <p:nvSpPr>
          <p:cNvPr id="27659" name="Text Box 9"/>
          <p:cNvSpPr txBox="1">
            <a:spLocks noChangeArrowheads="1"/>
          </p:cNvSpPr>
          <p:nvPr/>
        </p:nvSpPr>
        <p:spPr bwMode="auto">
          <a:xfrm rot="4362189">
            <a:off x="6815166" y="3155114"/>
            <a:ext cx="1022350" cy="369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</a:rPr>
              <a:t>0.5 mm</a:t>
            </a:r>
          </a:p>
        </p:txBody>
      </p:sp>
    </p:spTree>
    <p:extLst>
      <p:ext uri="{BB962C8B-B14F-4D97-AF65-F5344CB8AC3E}">
        <p14:creationId xmlns:p14="http://schemas.microsoft.com/office/powerpoint/2010/main" val="330837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pied de page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sp>
        <p:nvSpPr>
          <p:cNvPr id="1527842" name="Rectangle 3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CC"/>
                </a:solidFill>
              </a:rPr>
              <a:t>anode </a:t>
            </a:r>
            <a:r>
              <a:rPr lang="en-US" dirty="0" err="1" smtClean="0">
                <a:solidFill>
                  <a:srgbClr val="0000CC"/>
                </a:solidFill>
              </a:rPr>
              <a:t>pcb</a:t>
            </a:r>
            <a:endParaRPr lang="en-US" dirty="0" smtClean="0">
              <a:solidFill>
                <a:srgbClr val="0000CC"/>
              </a:solidFill>
            </a:endParaRPr>
          </a:p>
        </p:txBody>
      </p:sp>
      <p:pic>
        <p:nvPicPr>
          <p:cNvPr id="32774" name="Picture 45" descr="IMG_31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8" y="1214439"/>
            <a:ext cx="7198812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7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pied de page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" name="Espace réservé de la date 6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33797" name="Picture 4" descr="IMG_3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54" y="889000"/>
            <a:ext cx="4245114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MVC-668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7" y="889000"/>
            <a:ext cx="381415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 descr="MVC-67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2" y="4213226"/>
            <a:ext cx="2757272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7" descr="MVC-669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26" y="4287838"/>
            <a:ext cx="264147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8" descr="IMG_31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57" y="4135438"/>
            <a:ext cx="2443579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5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1373506" y="277813"/>
            <a:ext cx="6336888" cy="431800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anode </a:t>
            </a:r>
            <a:r>
              <a:rPr lang="en-US" sz="3200" dirty="0" err="1" smtClean="0">
                <a:solidFill>
                  <a:srgbClr val="0000CC"/>
                </a:solidFill>
              </a:rPr>
              <a:t>pcb</a:t>
            </a:r>
            <a:r>
              <a:rPr lang="en-US" sz="3200" dirty="0" smtClean="0">
                <a:solidFill>
                  <a:srgbClr val="0000CC"/>
                </a:solidFill>
              </a:rPr>
              <a:t> pads</a:t>
            </a:r>
          </a:p>
        </p:txBody>
      </p:sp>
    </p:spTree>
    <p:extLst>
      <p:ext uri="{BB962C8B-B14F-4D97-AF65-F5344CB8AC3E}">
        <p14:creationId xmlns:p14="http://schemas.microsoft.com/office/powerpoint/2010/main" val="38734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576081" y="173038"/>
            <a:ext cx="7722121" cy="774700"/>
          </a:xfrm>
          <a:solidFill>
            <a:srgbClr val="FFFFCC"/>
          </a:solidFill>
        </p:spPr>
        <p:txBody>
          <a:bodyPr/>
          <a:lstStyle/>
          <a:p>
            <a:r>
              <a:rPr lang="en-US" sz="3200" i="1" smtClean="0">
                <a:solidFill>
                  <a:srgbClr val="0000CC"/>
                </a:solidFill>
                <a:effectLst/>
              </a:rPr>
              <a:t>Pluritec Multistation Evolution at ELTOS</a:t>
            </a:r>
          </a:p>
        </p:txBody>
      </p:sp>
      <p:pic>
        <p:nvPicPr>
          <p:cNvPr id="35846" name="Picture 4" descr="_DSC08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47" y="1066800"/>
            <a:ext cx="7458267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5946972" y="4470401"/>
            <a:ext cx="2118159" cy="258596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u="none">
                <a:solidFill>
                  <a:schemeClr val="hlink"/>
                </a:solidFill>
              </a:rPr>
              <a:t>180,000 turns/min</a:t>
            </a:r>
          </a:p>
          <a:p>
            <a:pPr>
              <a:spcBef>
                <a:spcPct val="50000"/>
              </a:spcBef>
            </a:pPr>
            <a:r>
              <a:rPr lang="en-US" sz="1800" u="none">
                <a:solidFill>
                  <a:schemeClr val="hlink"/>
                </a:solidFill>
              </a:rPr>
              <a:t>20,000 holes/hour</a:t>
            </a:r>
          </a:p>
          <a:p>
            <a:pPr>
              <a:spcBef>
                <a:spcPct val="50000"/>
              </a:spcBef>
            </a:pPr>
            <a:r>
              <a:rPr lang="en-US" sz="1800" u="none">
                <a:solidFill>
                  <a:schemeClr val="hlink"/>
                </a:solidFill>
              </a:rPr>
              <a:t>Storage: 840 tools</a:t>
            </a:r>
          </a:p>
          <a:p>
            <a:pPr>
              <a:spcBef>
                <a:spcPct val="50000"/>
              </a:spcBef>
            </a:pPr>
            <a:r>
              <a:rPr lang="en-US" sz="1800" u="none">
                <a:solidFill>
                  <a:schemeClr val="hlink"/>
                </a:solidFill>
              </a:rPr>
              <a:t>Controlled diam.,</a:t>
            </a:r>
          </a:p>
          <a:p>
            <a:pPr>
              <a:spcBef>
                <a:spcPct val="50000"/>
              </a:spcBef>
            </a:pPr>
            <a:r>
              <a:rPr lang="en-US" sz="1800" u="none">
                <a:solidFill>
                  <a:schemeClr val="hlink"/>
                </a:solidFill>
              </a:rPr>
              <a:t>depth and run-out</a:t>
            </a:r>
          </a:p>
        </p:txBody>
      </p:sp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6436568" y="1079500"/>
            <a:ext cx="1715050" cy="1062471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u="none">
                <a:solidFill>
                  <a:schemeClr val="hlink"/>
                </a:solidFill>
              </a:rPr>
              <a:t>Working area:</a:t>
            </a:r>
          </a:p>
          <a:p>
            <a:pPr>
              <a:spcBef>
                <a:spcPct val="50000"/>
              </a:spcBef>
            </a:pPr>
            <a:r>
              <a:rPr lang="en-US" sz="1800" u="none">
                <a:solidFill>
                  <a:schemeClr val="hlink"/>
                </a:solidFill>
              </a:rPr>
              <a:t>630 x 765 mm</a:t>
            </a:r>
            <a:r>
              <a:rPr lang="en-US" sz="2000" u="none" baseline="30000">
                <a:solidFill>
                  <a:schemeClr val="hlin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03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pic>
        <p:nvPicPr>
          <p:cNvPr id="36869" name="Picture 5" descr="IMG_31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9" y="982664"/>
            <a:ext cx="7553548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8913" y="122238"/>
            <a:ext cx="7722121" cy="774700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r>
              <a:rPr lang="en-US" i="1" smtClean="0">
                <a:solidFill>
                  <a:srgbClr val="0000CC"/>
                </a:solidFill>
                <a:effectLst/>
              </a:rPr>
              <a:t>600 x 600 mm2 THGEM protoypes</a:t>
            </a:r>
          </a:p>
        </p:txBody>
      </p:sp>
      <p:sp>
        <p:nvSpPr>
          <p:cNvPr id="36871" name="Text Box 4"/>
          <p:cNvSpPr txBox="1">
            <a:spLocks noChangeArrowheads="1"/>
          </p:cNvSpPr>
          <p:nvPr/>
        </p:nvSpPr>
        <p:spPr bwMode="auto">
          <a:xfrm>
            <a:off x="5653801" y="4746625"/>
            <a:ext cx="2493418" cy="2308966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u="none">
                <a:solidFill>
                  <a:schemeClr val="tx1"/>
                </a:solidFill>
              </a:rPr>
              <a:t>~600,000 holes/piece</a:t>
            </a:r>
          </a:p>
          <a:p>
            <a:pPr>
              <a:spcBef>
                <a:spcPct val="50000"/>
              </a:spcBef>
            </a:pPr>
            <a:r>
              <a:rPr lang="en-US" sz="1600" u="none">
                <a:solidFill>
                  <a:schemeClr val="tx1"/>
                </a:solidFill>
              </a:rPr>
              <a:t>(very large gerber file)</a:t>
            </a:r>
          </a:p>
          <a:p>
            <a:pPr>
              <a:spcBef>
                <a:spcPct val="50000"/>
              </a:spcBef>
            </a:pPr>
            <a:r>
              <a:rPr lang="en-US" sz="1600" u="none">
                <a:solidFill>
                  <a:schemeClr val="tx1"/>
                </a:solidFill>
              </a:rPr>
              <a:t>Ø: 0.4, p.: 0.8, th.: 0.6 mm</a:t>
            </a:r>
          </a:p>
          <a:p>
            <a:pPr>
              <a:spcBef>
                <a:spcPct val="50000"/>
              </a:spcBef>
            </a:pPr>
            <a:r>
              <a:rPr lang="en-US" sz="1600" u="none">
                <a:solidFill>
                  <a:schemeClr val="tx1"/>
                </a:solidFill>
              </a:rPr>
              <a:t>rim: 5 </a:t>
            </a:r>
            <a:r>
              <a:rPr lang="el-GR" sz="1600" u="none">
                <a:solidFill>
                  <a:schemeClr val="tx1"/>
                </a:solidFill>
              </a:rPr>
              <a:t>μ</a:t>
            </a:r>
            <a:r>
              <a:rPr lang="en-US" sz="1600" u="none">
                <a:solidFill>
                  <a:schemeClr val="tx1"/>
                </a:solidFill>
              </a:rPr>
              <a:t>m (micro-etching)</a:t>
            </a:r>
            <a:endParaRPr lang="el-GR" sz="1600" u="none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u="none">
                <a:solidFill>
                  <a:schemeClr val="tx1"/>
                </a:solidFill>
              </a:rPr>
              <a:t>Ni-Au coating</a:t>
            </a:r>
          </a:p>
        </p:txBody>
      </p:sp>
    </p:spTree>
    <p:extLst>
      <p:ext uri="{BB962C8B-B14F-4D97-AF65-F5344CB8AC3E}">
        <p14:creationId xmlns:p14="http://schemas.microsoft.com/office/powerpoint/2010/main" val="41648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1458525" y="223838"/>
            <a:ext cx="6342752" cy="419100"/>
          </a:xfrm>
        </p:spPr>
        <p:txBody>
          <a:bodyPr>
            <a:normAutofit fontScale="90000"/>
          </a:bodyPr>
          <a:lstStyle/>
          <a:p>
            <a:r>
              <a:rPr lang="en-US" sz="3200" i="1" smtClean="0">
                <a:solidFill>
                  <a:schemeClr val="tx1"/>
                </a:solidFill>
                <a:effectLst/>
              </a:rPr>
              <a:t>THGEM</a:t>
            </a:r>
          </a:p>
        </p:txBody>
      </p:sp>
      <p:pic>
        <p:nvPicPr>
          <p:cNvPr id="37894" name="Picture 4" descr="IMG_31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23" y="682625"/>
            <a:ext cx="751983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46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 i="1" u="sng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1200" i="0" u="none" smtClean="0">
                <a:solidFill>
                  <a:schemeClr val="tx1"/>
                </a:solidFill>
              </a:rPr>
              <a:t>Fulvio  TESSAROTTO</a:t>
            </a:r>
          </a:p>
        </p:txBody>
      </p:sp>
      <p:sp>
        <p:nvSpPr>
          <p:cNvPr id="9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RD51 meeting,     Paris,       14/10/2008            THGEM   production at ELTOS</a:t>
            </a: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940504" y="354013"/>
            <a:ext cx="2571109" cy="1169987"/>
          </a:xfrm>
          <a:solidFill>
            <a:srgbClr val="FFFFCC"/>
          </a:solidFill>
        </p:spPr>
        <p:txBody>
          <a:bodyPr/>
          <a:lstStyle/>
          <a:p>
            <a:r>
              <a:rPr lang="en-US" sz="3200" i="1" dirty="0" smtClean="0">
                <a:solidFill>
                  <a:schemeClr val="tx1"/>
                </a:solidFill>
                <a:effectLst/>
              </a:rPr>
              <a:t>600 x 600 mm</a:t>
            </a:r>
            <a:r>
              <a:rPr lang="en-US" sz="3200" i="1" baseline="30000" dirty="0" smtClean="0">
                <a:solidFill>
                  <a:schemeClr val="tx1"/>
                </a:solidFill>
                <a:effectLst/>
              </a:rPr>
              <a:t>2 </a:t>
            </a:r>
            <a:r>
              <a:rPr lang="en-US" sz="3200" i="1" dirty="0" smtClean="0">
                <a:solidFill>
                  <a:schemeClr val="tx1"/>
                </a:solidFill>
                <a:effectLst/>
              </a:rPr>
              <a:t>THGEMs</a:t>
            </a:r>
          </a:p>
        </p:txBody>
      </p:sp>
      <p:pic>
        <p:nvPicPr>
          <p:cNvPr id="38918" name="Picture 4" descr="IMG_3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6" y="214313"/>
            <a:ext cx="277046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IMG_31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25889"/>
            <a:ext cx="386839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IMG_3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93" y="2163764"/>
            <a:ext cx="2679582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7" descr="IMG_3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01" y="3760788"/>
            <a:ext cx="2949299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8" descr="MVC-672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64" y="0"/>
            <a:ext cx="3604536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6240463" y="1079500"/>
            <a:ext cx="600075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53" tIns="40626" rIns="81253" bIns="406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fr-FR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427538" y="2914650"/>
            <a:ext cx="3384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53" tIns="40626" rIns="81253" bIns="40626">
            <a:spAutoFit/>
          </a:bodyPr>
          <a:lstStyle/>
          <a:p>
            <a:r>
              <a:rPr lang="en-US"/>
              <a:t>For the development and production of the large-size high precision printed circuit boards for the Muon chambers </a:t>
            </a:r>
          </a:p>
        </p:txBody>
      </p:sp>
      <p:pic>
        <p:nvPicPr>
          <p:cNvPr id="15367" name="Picture 7" descr="DSC00908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335088"/>
            <a:ext cx="9180513" cy="68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4925" y="4149725"/>
            <a:ext cx="22685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53" tIns="40626" rIns="81253" bIns="40626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Verdana" pitchFamily="34" charset="0"/>
              </a:rPr>
              <a:t>ELTOS </a:t>
            </a:r>
            <a:r>
              <a:rPr lang="en-US" b="1">
                <a:solidFill>
                  <a:schemeClr val="bg1"/>
                </a:solidFill>
                <a:latin typeface="Verdana" pitchFamily="34" charset="0"/>
              </a:rPr>
              <a:t>Arezzo, Italy</a:t>
            </a:r>
          </a:p>
        </p:txBody>
      </p:sp>
      <p:pic>
        <p:nvPicPr>
          <p:cNvPr id="15368" name="Picture 7" descr="logo_1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572125"/>
            <a:ext cx="1666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ELT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9988"/>
            <a:ext cx="2268538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21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0070C0"/>
                </a:solidFill>
              </a:rPr>
              <a:t>Company </a:t>
            </a:r>
            <a:r>
              <a:rPr lang="it-IT" sz="3200" dirty="0" err="1" smtClean="0">
                <a:solidFill>
                  <a:srgbClr val="0070C0"/>
                </a:solidFill>
              </a:rPr>
              <a:t>Profile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graphicFrame>
        <p:nvGraphicFramePr>
          <p:cNvPr id="8" name="Grafico 7"/>
          <p:cNvGraphicFramePr/>
          <p:nvPr/>
        </p:nvGraphicFramePr>
        <p:xfrm>
          <a:off x="642910" y="1214422"/>
          <a:ext cx="7929618" cy="478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4"/>
    </mc:Choice>
    <mc:Fallback xmlns="">
      <p:transition spd="slow" advTm="21354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6240463" y="1079500"/>
            <a:ext cx="600075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53" tIns="40626" rIns="81253" bIns="406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fr-FR"/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8747125" cy="5329238"/>
          </a:xfrm>
        </p:spPr>
        <p:txBody>
          <a:bodyPr/>
          <a:lstStyle/>
          <a:p>
            <a:r>
              <a:rPr lang="en-US" sz="2400" smtClean="0"/>
              <a:t>The LHCb Muon System is composed of 1368 Multi-Wire- Proportional-Chambers plus 100 spare chambers</a:t>
            </a:r>
          </a:p>
          <a:p>
            <a:pPr>
              <a:lnSpc>
                <a:spcPct val="80000"/>
              </a:lnSpc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The chamber construction required nearly 6000m</a:t>
            </a:r>
            <a:r>
              <a:rPr lang="en-US" sz="2400" baseline="30000" smtClean="0"/>
              <a:t>2</a:t>
            </a:r>
            <a:r>
              <a:rPr lang="en-US" sz="2400" smtClean="0"/>
              <a:t> of PCBs  </a:t>
            </a:r>
            <a:r>
              <a:rPr lang="en-US" sz="2400" smtClean="0">
                <a:solidFill>
                  <a:schemeClr val="accent2"/>
                </a:solidFill>
                <a:sym typeface="Wingdings" pitchFamily="2" charset="2"/>
              </a:rPr>
              <a:t> a soccer field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sym typeface="Wingdings" pitchFamily="2" charset="2"/>
              </a:rPr>
              <a:t>45</a:t>
            </a:r>
            <a:r>
              <a:rPr lang="en-US" sz="2000" smtClean="0"/>
              <a:t>00m</a:t>
            </a:r>
            <a:r>
              <a:rPr lang="en-US" sz="2000" baseline="30000" smtClean="0"/>
              <a:t>2</a:t>
            </a:r>
            <a:r>
              <a:rPr lang="en-US" sz="2000" smtClean="0"/>
              <a:t> of single sided </a:t>
            </a:r>
            <a:r>
              <a:rPr lang="en-US" sz="2000" b="1" smtClean="0"/>
              <a:t>copper</a:t>
            </a:r>
            <a:r>
              <a:rPr lang="en-US" sz="2000" smtClean="0"/>
              <a:t> cladded PCBs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1150m</a:t>
            </a:r>
            <a:r>
              <a:rPr lang="en-US" sz="2000" baseline="30000" smtClean="0"/>
              <a:t>2</a:t>
            </a:r>
            <a:r>
              <a:rPr lang="en-US" sz="2000" smtClean="0"/>
              <a:t> of single sided </a:t>
            </a:r>
            <a:r>
              <a:rPr lang="en-US" sz="2000" b="1" smtClean="0"/>
              <a:t>gold plated</a:t>
            </a:r>
            <a:r>
              <a:rPr lang="en-US" sz="2000" smtClean="0"/>
              <a:t> PCBs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215m</a:t>
            </a:r>
            <a:r>
              <a:rPr lang="en-US" sz="2000" baseline="30000" smtClean="0"/>
              <a:t>2</a:t>
            </a:r>
            <a:r>
              <a:rPr lang="en-US" sz="2000" smtClean="0"/>
              <a:t> of </a:t>
            </a:r>
            <a:r>
              <a:rPr lang="en-US" sz="2000" b="1" smtClean="0"/>
              <a:t>double sided gold plated</a:t>
            </a:r>
            <a:r>
              <a:rPr lang="en-US" sz="2000" smtClean="0"/>
              <a:t> PCBs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in total 13500 PCBs of about 0.45m</a:t>
            </a:r>
            <a:r>
              <a:rPr lang="en-US" sz="2000" baseline="30000" smtClean="0"/>
              <a:t>2</a:t>
            </a:r>
            <a:r>
              <a:rPr lang="en-US" sz="2000" smtClean="0"/>
              <a:t> size.</a:t>
            </a:r>
            <a:r>
              <a:rPr lang="en-US" sz="2000" baseline="30000" smtClean="0"/>
              <a:t>   </a:t>
            </a:r>
            <a:endParaRPr lang="en-US" sz="20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r>
              <a:rPr lang="en-US" sz="2400" smtClean="0"/>
              <a:t>The PCBs had to be very uniform in thickness (</a:t>
            </a:r>
            <a:r>
              <a:rPr lang="el-GR" sz="2400" smtClean="0">
                <a:cs typeface="Arial" charset="0"/>
              </a:rPr>
              <a:t>Δ</a:t>
            </a:r>
            <a:r>
              <a:rPr lang="en-US" sz="2400" smtClean="0">
                <a:cs typeface="Arial" charset="0"/>
              </a:rPr>
              <a:t>th </a:t>
            </a:r>
            <a:r>
              <a:rPr lang="en-US" sz="2400" smtClean="0"/>
              <a:t>&gt;50</a:t>
            </a:r>
            <a:r>
              <a:rPr lang="el-GR" sz="2400" smtClean="0">
                <a:cs typeface="Arial" charset="0"/>
              </a:rPr>
              <a:t>μ</a:t>
            </a:r>
            <a:r>
              <a:rPr lang="en-US" sz="2400" smtClean="0"/>
              <a:t>m)  and uniform in the finishing (quality of the gold plating).</a:t>
            </a:r>
          </a:p>
          <a:p>
            <a:pPr>
              <a:lnSpc>
                <a:spcPct val="80000"/>
              </a:lnSpc>
            </a:pPr>
            <a:endParaRPr lang="en-US" sz="2400" smtClean="0"/>
          </a:p>
          <a:p>
            <a:pPr>
              <a:lnSpc>
                <a:spcPct val="80000"/>
              </a:lnSpc>
            </a:pPr>
            <a:r>
              <a:rPr lang="en-US" sz="2400" smtClean="0"/>
              <a:t>10% of PCBs have feed-through holes which had to be sealed.</a:t>
            </a:r>
          </a:p>
        </p:txBody>
      </p:sp>
    </p:spTree>
    <p:extLst>
      <p:ext uri="{BB962C8B-B14F-4D97-AF65-F5344CB8AC3E}">
        <p14:creationId xmlns:p14="http://schemas.microsoft.com/office/powerpoint/2010/main" val="26082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6240463" y="1079500"/>
            <a:ext cx="600075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53" tIns="40626" rIns="81253" bIns="406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fr-FR"/>
          </a:p>
        </p:txBody>
      </p:sp>
      <p:pic>
        <p:nvPicPr>
          <p:cNvPr id="16390" name="Picture 6" descr="M1R2_PCB_002-m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1498600"/>
            <a:ext cx="550703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_DSC0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25575"/>
            <a:ext cx="3673476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0070C0"/>
                </a:solidFill>
              </a:rPr>
              <a:t>Company </a:t>
            </a:r>
            <a:r>
              <a:rPr lang="it-IT" sz="3200" dirty="0" err="1" smtClean="0">
                <a:solidFill>
                  <a:srgbClr val="0070C0"/>
                </a:solidFill>
              </a:rPr>
              <a:t>Profile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Contacts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43306" y="1643050"/>
            <a:ext cx="55006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r>
              <a:rPr lang="it-IT" sz="2000" b="1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Sales</a:t>
            </a:r>
            <a:endParaRPr lang="it-IT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r>
              <a:rPr lang="it-IT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Fabrizio </a:t>
            </a:r>
            <a:r>
              <a:rPr lang="it-IT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Landi</a:t>
            </a:r>
            <a:r>
              <a:rPr lang="it-IT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	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Sales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Manager Italy</a:t>
            </a:r>
          </a:p>
          <a:p>
            <a:r>
              <a:rPr lang="it-IT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Marco Attardo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Area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Sales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Manager</a:t>
            </a:r>
          </a:p>
          <a:p>
            <a:r>
              <a:rPr lang="it-IT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Giorgio </a:t>
            </a:r>
            <a:r>
              <a:rPr lang="it-IT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Pinamonti</a:t>
            </a:r>
            <a:r>
              <a:rPr lang="it-IT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	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Sales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&amp; Marketing Manager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Silvia </a:t>
            </a:r>
            <a:r>
              <a:rPr lang="it-IT" dirty="0" err="1" smtClean="0">
                <a:solidFill>
                  <a:srgbClr val="0070C0"/>
                </a:solidFill>
              </a:rPr>
              <a:t>Cotoloni</a:t>
            </a:r>
            <a:r>
              <a:rPr lang="it-IT" dirty="0" smtClean="0">
                <a:solidFill>
                  <a:srgbClr val="0070C0"/>
                </a:solidFill>
              </a:rPr>
              <a:t>	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Customer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Service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it-IT" dirty="0" smtClean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it-IT" sz="2000" b="1" dirty="0" err="1" smtClean="0">
                <a:solidFill>
                  <a:srgbClr val="0070C0"/>
                </a:solidFill>
              </a:rPr>
              <a:t>Sales</a:t>
            </a:r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 err="1" smtClean="0">
                <a:solidFill>
                  <a:srgbClr val="0070C0"/>
                </a:solidFill>
              </a:rPr>
              <a:t>Agents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Roberto Granata	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Central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Italy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Luigi </a:t>
            </a:r>
            <a:r>
              <a:rPr lang="it-IT" dirty="0" err="1" smtClean="0">
                <a:solidFill>
                  <a:srgbClr val="0070C0"/>
                </a:solidFill>
              </a:rPr>
              <a:t>Ballarin</a:t>
            </a:r>
            <a:r>
              <a:rPr lang="it-IT" dirty="0" smtClean="0">
                <a:solidFill>
                  <a:srgbClr val="0070C0"/>
                </a:solidFill>
              </a:rPr>
              <a:t>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 Italy 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Pascal </a:t>
            </a:r>
            <a:r>
              <a:rPr lang="it-IT" dirty="0" err="1" smtClean="0">
                <a:solidFill>
                  <a:srgbClr val="0070C0"/>
                </a:solidFill>
              </a:rPr>
              <a:t>Lequerré</a:t>
            </a:r>
            <a:r>
              <a:rPr lang="it-IT" dirty="0" smtClean="0">
                <a:solidFill>
                  <a:srgbClr val="0070C0"/>
                </a:solidFill>
              </a:rPr>
              <a:t>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NW Italy, France,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South-Europe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Klaus </a:t>
            </a:r>
            <a:r>
              <a:rPr lang="it-IT" dirty="0" err="1" smtClean="0">
                <a:solidFill>
                  <a:srgbClr val="0070C0"/>
                </a:solidFill>
              </a:rPr>
              <a:t>Kern</a:t>
            </a:r>
            <a:r>
              <a:rPr lang="it-IT" dirty="0" smtClean="0">
                <a:solidFill>
                  <a:srgbClr val="0070C0"/>
                </a:solidFill>
              </a:rPr>
              <a:t>	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Germany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it-IT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b="1" dirty="0" err="1" smtClean="0">
                <a:solidFill>
                  <a:srgbClr val="0070C0"/>
                </a:solidFill>
              </a:rPr>
              <a:t>Quality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Maria Elena </a:t>
            </a:r>
            <a:r>
              <a:rPr lang="it-IT" dirty="0" err="1" smtClean="0">
                <a:solidFill>
                  <a:srgbClr val="0070C0"/>
                </a:solidFill>
              </a:rPr>
              <a:t>Cruccolini</a:t>
            </a:r>
            <a:r>
              <a:rPr lang="it-IT" dirty="0" smtClean="0">
                <a:solidFill>
                  <a:srgbClr val="0070C0"/>
                </a:solidFill>
              </a:rPr>
              <a:t> 	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Quality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Manager</a:t>
            </a:r>
          </a:p>
          <a:p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85720" y="4929198"/>
            <a:ext cx="228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6" action="ppaction://hlinksldjump"/>
              </a:rPr>
              <a:t>Go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6" action="ppaction://hlinksldjump"/>
              </a:rPr>
              <a:t>to</a:t>
            </a:r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6" action="ppaction://hlinksldjump"/>
              </a:rPr>
              <a:t> End</a:t>
            </a:r>
            <a:endParaRPr lang="it-IT" b="1" dirty="0" smtClean="0">
              <a:solidFill>
                <a:srgbClr val="0070C0"/>
              </a:solidFill>
              <a:ea typeface="+mj-ea"/>
              <a:cs typeface="+mj-cs"/>
            </a:endParaRPr>
          </a:p>
          <a:p>
            <a:pPr algn="r"/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7" action="ppaction://hlinksldjump"/>
              </a:rPr>
              <a:t>Go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7" action="ppaction://hlinksldjump"/>
              </a:rPr>
              <a:t>to</a:t>
            </a:r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7" action="ppaction://hlinksldjump"/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7" action="ppaction://hlinksldjump"/>
              </a:rPr>
              <a:t>our</a:t>
            </a:r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7" action="ppaction://hlinksldjump"/>
              </a:rPr>
              <a:t> Production</a:t>
            </a:r>
            <a:endParaRPr lang="it-IT" b="1" dirty="0" smtClean="0">
              <a:solidFill>
                <a:srgbClr val="0070C0"/>
              </a:solidFill>
              <a:ea typeface="+mj-ea"/>
              <a:cs typeface="+mj-cs"/>
            </a:endParaRPr>
          </a:p>
          <a:p>
            <a:pPr algn="r"/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8" action="ppaction://hlinksldjump"/>
              </a:rPr>
              <a:t>Go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8" action="ppaction://hlinksldjump"/>
              </a:rPr>
              <a:t>to</a:t>
            </a:r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8" action="ppaction://hlinksldjump"/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8" action="ppaction://hlinksldjump"/>
              </a:rPr>
              <a:t>Microsections</a:t>
            </a:r>
            <a:endParaRPr lang="it-IT" b="1" dirty="0" smtClean="0">
              <a:solidFill>
                <a:srgbClr val="0070C0"/>
              </a:solidFill>
              <a:ea typeface="+mj-ea"/>
              <a:cs typeface="+mj-cs"/>
            </a:endParaRPr>
          </a:p>
          <a:p>
            <a:pPr algn="r"/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9" action="ppaction://hlinksldjump"/>
              </a:rPr>
              <a:t>Go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9" action="ppaction://hlinksldjump"/>
              </a:rPr>
              <a:t>to</a:t>
            </a:r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9" action="ppaction://hlinksldjump"/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9" action="ppaction://hlinksldjump"/>
              </a:rPr>
              <a:t>our</a:t>
            </a:r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9" action="ppaction://hlinksldjump"/>
              </a:rPr>
              <a:t> BOOK</a:t>
            </a:r>
            <a:endParaRPr lang="it-IT" b="1" dirty="0" smtClean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9"/>
    </mc:Choice>
    <mc:Fallback xmlns="">
      <p:transition spd="slow" advTm="16739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0070C0"/>
                </a:solidFill>
              </a:rPr>
              <a:t>Company </a:t>
            </a:r>
            <a:r>
              <a:rPr lang="it-IT" sz="3200" dirty="0" err="1" smtClean="0">
                <a:solidFill>
                  <a:srgbClr val="0070C0"/>
                </a:solidFill>
              </a:rPr>
              <a:t>Profile</a:t>
            </a:r>
            <a:r>
              <a:rPr lang="it-IT" sz="3200" dirty="0" smtClean="0">
                <a:solidFill>
                  <a:srgbClr val="0070C0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</a:rPr>
              <a:t>_ end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Location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5230197"/>
            <a:ext cx="52149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ELTOS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located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Arezzo,</a:t>
            </a:r>
          </a:p>
          <a:p>
            <a:pPr algn="ctr"/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town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Tuscany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Etruskian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origins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2571744"/>
            <a:ext cx="2000264" cy="158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magine 11" descr="AR159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6446" y="4357694"/>
            <a:ext cx="2985408" cy="1952618"/>
          </a:xfrm>
          <a:prstGeom prst="rect">
            <a:avLst/>
          </a:prstGeom>
        </p:spPr>
      </p:pic>
      <p:pic>
        <p:nvPicPr>
          <p:cNvPr id="9" name="Immagine 8" descr="AR062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23050" y="2023157"/>
            <a:ext cx="2974192" cy="1977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7"/>
    </mc:Choice>
    <mc:Fallback xmlns="">
      <p:transition spd="slow" advTm="20897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0070C0"/>
                </a:solidFill>
              </a:rPr>
              <a:t>Company </a:t>
            </a:r>
            <a:r>
              <a:rPr lang="it-IT" sz="3200" dirty="0" err="1" smtClean="0">
                <a:solidFill>
                  <a:srgbClr val="0070C0"/>
                </a:solidFill>
              </a:rPr>
              <a:t>Profile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3714744" y="2428868"/>
            <a:ext cx="52149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rgbClr val="0070C0"/>
                </a:solidFill>
              </a:rPr>
              <a:t>Thanks</a:t>
            </a:r>
            <a:r>
              <a:rPr lang="it-IT" sz="4000" b="1" dirty="0" smtClean="0">
                <a:solidFill>
                  <a:srgbClr val="0070C0"/>
                </a:solidFill>
              </a:rPr>
              <a:t> </a:t>
            </a:r>
            <a:r>
              <a:rPr lang="it-IT" sz="4000" b="1" dirty="0" err="1" smtClean="0">
                <a:solidFill>
                  <a:srgbClr val="0070C0"/>
                </a:solidFill>
              </a:rPr>
              <a:t>for</a:t>
            </a:r>
            <a:r>
              <a:rPr lang="it-IT" sz="4000" b="1" dirty="0" smtClean="0">
                <a:solidFill>
                  <a:srgbClr val="0070C0"/>
                </a:solidFill>
              </a:rPr>
              <a:t> </a:t>
            </a:r>
            <a:r>
              <a:rPr lang="it-IT" sz="4000" b="1" dirty="0" err="1" smtClean="0">
                <a:solidFill>
                  <a:srgbClr val="0070C0"/>
                </a:solidFill>
              </a:rPr>
              <a:t>your</a:t>
            </a:r>
            <a:r>
              <a:rPr lang="it-IT" sz="4000" b="1" dirty="0" smtClean="0">
                <a:solidFill>
                  <a:srgbClr val="0070C0"/>
                </a:solidFill>
              </a:rPr>
              <a:t> </a:t>
            </a:r>
            <a:r>
              <a:rPr lang="it-IT" sz="4000" b="1" dirty="0" err="1" smtClean="0">
                <a:solidFill>
                  <a:srgbClr val="0070C0"/>
                </a:solidFill>
              </a:rPr>
              <a:t>attention</a:t>
            </a:r>
            <a:endParaRPr lang="it-IT" sz="4000" b="1" dirty="0" smtClean="0">
              <a:solidFill>
                <a:srgbClr val="0070C0"/>
              </a:solidFill>
            </a:endParaRPr>
          </a:p>
          <a:p>
            <a:pPr algn="ctr"/>
            <a:endParaRPr lang="it-IT" sz="2800" b="1" dirty="0" smtClean="0">
              <a:solidFill>
                <a:srgbClr val="0070C0"/>
              </a:solidFill>
            </a:endParaRPr>
          </a:p>
          <a:p>
            <a:pPr algn="ctr"/>
            <a:r>
              <a:rPr lang="it-IT" sz="2800" dirty="0" err="1" smtClean="0">
                <a:solidFill>
                  <a:srgbClr val="0070C0"/>
                </a:solidFill>
              </a:rPr>
              <a:t>Visit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us</a:t>
            </a:r>
            <a:r>
              <a:rPr lang="it-IT" sz="2800" dirty="0" smtClean="0">
                <a:solidFill>
                  <a:srgbClr val="0070C0"/>
                </a:solidFill>
              </a:rPr>
              <a:t> in Arezzo,</a:t>
            </a:r>
          </a:p>
          <a:p>
            <a:pPr algn="ctr"/>
            <a:r>
              <a:rPr lang="it-IT" sz="2800" dirty="0" err="1" smtClean="0">
                <a:solidFill>
                  <a:srgbClr val="0070C0"/>
                </a:solidFill>
              </a:rPr>
              <a:t>You</a:t>
            </a:r>
            <a:r>
              <a:rPr lang="it-IT" sz="2800" dirty="0" smtClean="0">
                <a:solidFill>
                  <a:srgbClr val="0070C0"/>
                </a:solidFill>
              </a:rPr>
              <a:t> are welcome!</a:t>
            </a:r>
            <a:endParaRPr lang="it-IT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it-IT" sz="2800" dirty="0">
              <a:solidFill>
                <a:srgbClr val="0070C0"/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4"/>
    </mc:Choice>
    <mc:Fallback xmlns="">
      <p:transition spd="slow" advTm="517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0070C0"/>
                </a:solidFill>
              </a:rPr>
              <a:t>Company </a:t>
            </a:r>
            <a:r>
              <a:rPr lang="it-IT" sz="3200" dirty="0" err="1" smtClean="0">
                <a:solidFill>
                  <a:srgbClr val="0070C0"/>
                </a:solidFill>
              </a:rPr>
              <a:t>Profile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Qualifications</a:t>
            </a:r>
            <a:endParaRPr kumimoji="0" lang="it-IT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43306" y="1571612"/>
            <a:ext cx="52864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 smtClean="0">
                <a:solidFill>
                  <a:srgbClr val="0070C0"/>
                </a:solidFill>
              </a:rPr>
              <a:t>IPC </a:t>
            </a:r>
            <a:r>
              <a:rPr lang="it-IT" b="1" dirty="0" err="1" smtClean="0">
                <a:solidFill>
                  <a:srgbClr val="0070C0"/>
                </a:solidFill>
              </a:rPr>
              <a:t>Membership</a:t>
            </a:r>
            <a:endParaRPr lang="it-IT" b="1" dirty="0" smtClean="0">
              <a:solidFill>
                <a:srgbClr val="0070C0"/>
              </a:solidFill>
            </a:endParaRPr>
          </a:p>
          <a:p>
            <a:r>
              <a:rPr lang="it-IT" b="1" dirty="0" smtClean="0">
                <a:solidFill>
                  <a:srgbClr val="0070C0"/>
                </a:solidFill>
              </a:rPr>
              <a:t>UL </a:t>
            </a:r>
            <a:r>
              <a:rPr lang="it-IT" b="1" dirty="0" err="1" smtClean="0">
                <a:solidFill>
                  <a:srgbClr val="0070C0"/>
                </a:solidFill>
              </a:rPr>
              <a:t>Certification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for</a:t>
            </a:r>
            <a:r>
              <a:rPr lang="it-IT" b="1" dirty="0" smtClean="0">
                <a:solidFill>
                  <a:srgbClr val="0070C0"/>
                </a:solidFill>
              </a:rPr>
              <a:t> USA and Canada</a:t>
            </a:r>
          </a:p>
          <a:p>
            <a:r>
              <a:rPr lang="it-IT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UL File  E82795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UNI EN ISO 9001:2008 </a:t>
            </a:r>
          </a:p>
          <a:p>
            <a:r>
              <a:rPr lang="it-IT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Quality</a:t>
            </a:r>
            <a:r>
              <a:rPr lang="it-IT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Management System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UNI EN ISO 14001:2004	</a:t>
            </a:r>
          </a:p>
          <a:p>
            <a:r>
              <a:rPr lang="it-IT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Environmental</a:t>
            </a:r>
            <a:r>
              <a:rPr lang="it-IT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Management System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magine 7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1214422"/>
            <a:ext cx="3280177" cy="2624141"/>
          </a:xfrm>
          <a:prstGeom prst="rect">
            <a:avLst/>
          </a:prstGeom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1482" y="4143380"/>
            <a:ext cx="1468664" cy="207170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0931" y="4143380"/>
            <a:ext cx="1482904" cy="20974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49286" y="4457514"/>
            <a:ext cx="2150225" cy="152195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13712" y="4143380"/>
            <a:ext cx="1458156" cy="20661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0070C0"/>
                </a:solidFill>
              </a:rPr>
              <a:t>Company </a:t>
            </a:r>
            <a:r>
              <a:rPr lang="it-IT" sz="3200" dirty="0" err="1" smtClean="0">
                <a:solidFill>
                  <a:srgbClr val="0070C0"/>
                </a:solidFill>
              </a:rPr>
              <a:t>Profile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214546" y="1000108"/>
            <a:ext cx="4929222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ELTOS </a:t>
            </a:r>
            <a:r>
              <a:rPr lang="it-IT" sz="2400" b="1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Specialties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magine 7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1214422"/>
            <a:ext cx="3280177" cy="262414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500430" y="1214422"/>
            <a:ext cx="564357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r>
              <a:rPr lang="it-IT" sz="2000" b="1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Type</a:t>
            </a:r>
            <a:r>
              <a:rPr lang="it-IT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		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Rigid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PCBs</a:t>
            </a:r>
            <a:endParaRPr lang="it-IT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it-IT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Layers	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up to 24 layers</a:t>
            </a:r>
          </a:p>
          <a:p>
            <a:r>
              <a:rPr lang="it-IT" sz="2000" b="1" dirty="0" err="1" smtClean="0">
                <a:solidFill>
                  <a:srgbClr val="0070C0"/>
                </a:solidFill>
              </a:rPr>
              <a:t>Materials</a:t>
            </a:r>
            <a:r>
              <a:rPr lang="it-IT" sz="2000" b="1" dirty="0" smtClean="0">
                <a:solidFill>
                  <a:srgbClr val="0070C0"/>
                </a:solidFill>
              </a:rPr>
              <a:t>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FR4,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Mid-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High-Tg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			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Halogen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Free,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		(Isola FR-408,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Arlon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Panasonic, 		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Rogers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PCB </a:t>
            </a:r>
            <a:r>
              <a:rPr lang="it-IT" sz="2000" b="1" dirty="0" err="1" smtClean="0">
                <a:solidFill>
                  <a:srgbClr val="0070C0"/>
                </a:solidFill>
              </a:rPr>
              <a:t>thickness</a:t>
            </a:r>
            <a:r>
              <a:rPr lang="it-IT" sz="2000" b="1" dirty="0" smtClean="0">
                <a:solidFill>
                  <a:srgbClr val="0070C0"/>
                </a:solidFill>
              </a:rPr>
              <a:t>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6 mm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Big </a:t>
            </a:r>
            <a:r>
              <a:rPr lang="it-IT" sz="2000" b="1" dirty="0" err="1" smtClean="0">
                <a:solidFill>
                  <a:srgbClr val="0070C0"/>
                </a:solidFill>
              </a:rPr>
              <a:t>sized</a:t>
            </a:r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 err="1" smtClean="0">
                <a:solidFill>
                  <a:srgbClr val="0070C0"/>
                </a:solidFill>
              </a:rPr>
              <a:t>boards</a:t>
            </a:r>
            <a:r>
              <a:rPr lang="it-IT" sz="2000" b="1" dirty="0" smtClean="0">
                <a:solidFill>
                  <a:srgbClr val="0070C0"/>
                </a:solidFill>
              </a:rPr>
              <a:t>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 600 mm long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Cu thickness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 210 micron (external layers)</a:t>
            </a:r>
          </a:p>
          <a:p>
            <a:r>
              <a:rPr lang="it-IT" sz="2000" b="1" dirty="0" err="1" smtClean="0">
                <a:solidFill>
                  <a:srgbClr val="0070C0"/>
                </a:solidFill>
              </a:rPr>
              <a:t>Aspect</a:t>
            </a:r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 err="1" smtClean="0">
                <a:solidFill>
                  <a:srgbClr val="0070C0"/>
                </a:solidFill>
              </a:rPr>
              <a:t>ratio</a:t>
            </a:r>
            <a:r>
              <a:rPr lang="it-IT" sz="2000" b="1" dirty="0" smtClean="0">
                <a:solidFill>
                  <a:srgbClr val="0070C0"/>
                </a:solidFill>
              </a:rPr>
              <a:t>	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1:12 (TH), 1: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blind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holes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14282" y="4500570"/>
            <a:ext cx="85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0070C0"/>
                </a:solidFill>
              </a:rPr>
              <a:t>Microvias</a:t>
            </a:r>
            <a:r>
              <a:rPr lang="it-IT" sz="2000" b="1" dirty="0" smtClean="0">
                <a:solidFill>
                  <a:srgbClr val="0070C0"/>
                </a:solidFill>
              </a:rPr>
              <a:t>, Via in </a:t>
            </a:r>
            <a:r>
              <a:rPr lang="it-IT" sz="2000" b="1" dirty="0" err="1" smtClean="0">
                <a:solidFill>
                  <a:srgbClr val="0070C0"/>
                </a:solidFill>
              </a:rPr>
              <a:t>pad, Blind vias, Buried vias</a:t>
            </a:r>
            <a:r>
              <a:rPr lang="it-IT" sz="2000" b="1" dirty="0" smtClean="0">
                <a:solidFill>
                  <a:srgbClr val="0070C0"/>
                </a:solidFill>
              </a:rPr>
              <a:t> / HDI </a:t>
            </a:r>
            <a:r>
              <a:rPr lang="it-IT" sz="2000" b="1" dirty="0" err="1" smtClean="0">
                <a:solidFill>
                  <a:srgbClr val="0070C0"/>
                </a:solidFill>
              </a:rPr>
              <a:t>boards</a:t>
            </a:r>
            <a:r>
              <a:rPr lang="it-IT" sz="20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through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Sequential-Build-Up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SBU )</a:t>
            </a:r>
          </a:p>
          <a:p>
            <a:r>
              <a:rPr lang="it-IT" sz="2000" b="1" dirty="0" err="1" smtClean="0">
                <a:solidFill>
                  <a:srgbClr val="0070C0"/>
                </a:solidFill>
              </a:rPr>
              <a:t>Impedance-controlled</a:t>
            </a:r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 err="1" smtClean="0">
                <a:solidFill>
                  <a:srgbClr val="0070C0"/>
                </a:solidFill>
              </a:rPr>
              <a:t>boards</a:t>
            </a:r>
            <a:r>
              <a:rPr lang="it-IT" sz="2000" b="1" dirty="0" smtClean="0">
                <a:solidFill>
                  <a:srgbClr val="0070C0"/>
                </a:solidFill>
              </a:rPr>
              <a:t>  </a:t>
            </a:r>
          </a:p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through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Polar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Instruments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system)</a:t>
            </a:r>
          </a:p>
          <a:p>
            <a:r>
              <a:rPr lang="it-IT" sz="2000" b="1" dirty="0" err="1" smtClean="0">
                <a:solidFill>
                  <a:srgbClr val="0070C0"/>
                </a:solidFill>
              </a:rPr>
              <a:t>Blue-mask</a:t>
            </a:r>
            <a:r>
              <a:rPr lang="it-IT" sz="2000" b="1" dirty="0" smtClean="0">
                <a:solidFill>
                  <a:srgbClr val="0070C0"/>
                </a:solidFill>
              </a:rPr>
              <a:t>, Via </a:t>
            </a:r>
            <a:r>
              <a:rPr lang="it-IT" sz="2000" b="1" dirty="0" err="1" smtClean="0">
                <a:solidFill>
                  <a:srgbClr val="0070C0"/>
                </a:solidFill>
              </a:rPr>
              <a:t>plugging</a:t>
            </a:r>
            <a:r>
              <a:rPr lang="it-IT" sz="2000" b="1" dirty="0" smtClean="0">
                <a:solidFill>
                  <a:srgbClr val="0070C0"/>
                </a:solidFill>
              </a:rPr>
              <a:t> &amp; </a:t>
            </a:r>
            <a:r>
              <a:rPr lang="it-IT" sz="2000" b="1" dirty="0" err="1" smtClean="0">
                <a:solidFill>
                  <a:srgbClr val="0070C0"/>
                </a:solidFill>
              </a:rPr>
              <a:t>filling</a:t>
            </a:r>
            <a:r>
              <a:rPr lang="it-IT" sz="2000" b="1" dirty="0" smtClean="0">
                <a:solidFill>
                  <a:srgbClr val="0070C0"/>
                </a:solidFill>
              </a:rPr>
              <a:t>, </a:t>
            </a:r>
            <a:r>
              <a:rPr lang="it-IT" sz="2000" b="1" dirty="0" err="1" smtClean="0">
                <a:solidFill>
                  <a:srgbClr val="0070C0"/>
                </a:solidFill>
              </a:rPr>
              <a:t>Carbon</a:t>
            </a:r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 err="1" smtClean="0">
                <a:solidFill>
                  <a:srgbClr val="0070C0"/>
                </a:solidFill>
              </a:rPr>
              <a:t>print</a:t>
            </a:r>
            <a:endParaRPr lang="it-IT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7"/>
    </mc:Choice>
    <mc:Fallback xmlns="">
      <p:transition spd="slow" advTm="2139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4357718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 </a:t>
            </a:r>
            <a:r>
              <a:rPr lang="it-IT" sz="3200" dirty="0" smtClean="0">
                <a:solidFill>
                  <a:schemeClr val="bg1"/>
                </a:solidFill>
              </a:rPr>
              <a:t>_ Home 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CAM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43306" y="4714884"/>
            <a:ext cx="5500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- A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professional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team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checks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all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the data,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prepares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the production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cycle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and 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programs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for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every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machine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.</a:t>
            </a: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- Feedback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to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customer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about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every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significant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change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- Service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to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customer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: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special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build-up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studies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8" name="Immagine 7" descr="_DSC92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1785926"/>
            <a:ext cx="4293103" cy="285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Immagine 4" descr="ciclospecial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57281" y="4724738"/>
            <a:ext cx="2271711" cy="161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7"/>
    </mc:Choice>
    <mc:Fallback xmlns="">
      <p:transition spd="slow" advTm="4339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130161"/>
            <a:ext cx="3929090" cy="798509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0070C0"/>
                </a:solidFill>
              </a:rPr>
              <a:t>Our</a:t>
            </a:r>
            <a:r>
              <a:rPr lang="it-IT" sz="3200" dirty="0" smtClean="0">
                <a:solidFill>
                  <a:srgbClr val="0070C0"/>
                </a:solidFill>
              </a:rPr>
              <a:t> Production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6357958"/>
            <a:ext cx="828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© 2010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Eltos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S.p.A. | Strada E, 44 - San Zeno - 52100 Arezzo, Italy | tel. +39.0575.94821 | fax +39.0575.959020 | e-mail: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eltos@eltos.it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it-IT" sz="1000" dirty="0" err="1" smtClean="0">
                <a:solidFill>
                  <a:schemeClr val="bg1">
                    <a:lumMod val="50000"/>
                  </a:schemeClr>
                </a:solidFill>
              </a:rPr>
              <a:t>P.IVA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</a:rPr>
              <a:t> 00870080512</a:t>
            </a:r>
          </a:p>
        </p:txBody>
      </p:sp>
      <p:pic>
        <p:nvPicPr>
          <p:cNvPr id="5" name="Picture 1" descr="Logo El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9"/>
            <a:ext cx="1066798" cy="5634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500298" y="987417"/>
            <a:ext cx="3929090" cy="79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visit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production: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BASE MATERIAL</a:t>
            </a:r>
            <a:r>
              <a:rPr kumimoji="0" lang="it-IT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STOCK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857620" y="5077438"/>
            <a:ext cx="478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ELTOS has a wide range of base material on stock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 descr="startpagebckgr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53" y="2000240"/>
            <a:ext cx="3280177" cy="2624141"/>
          </a:xfrm>
          <a:prstGeom prst="rect">
            <a:avLst/>
          </a:prstGeom>
        </p:spPr>
      </p:pic>
      <p:pic>
        <p:nvPicPr>
          <p:cNvPr id="97282" name="Immagine 16" descr="DSC_08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2000240"/>
            <a:ext cx="4205290" cy="278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285720" y="578645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7" action="ppaction://hlinksldjump"/>
              </a:rPr>
              <a:t>End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7" action="ppaction://hlinksldjump"/>
              </a:rPr>
              <a:t>of</a:t>
            </a:r>
            <a:r>
              <a:rPr lang="it-IT" b="1" dirty="0" smtClean="0">
                <a:solidFill>
                  <a:srgbClr val="0070C0"/>
                </a:solidFill>
                <a:ea typeface="+mj-ea"/>
                <a:cs typeface="+mj-cs"/>
                <a:hlinkClick r:id="rId7" action="ppaction://hlinksldjump"/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  <a:ea typeface="+mj-ea"/>
                <a:cs typeface="+mj-cs"/>
                <a:hlinkClick r:id="rId7" action="ppaction://hlinksldjump"/>
              </a:rPr>
              <a:t>Presentation</a:t>
            </a:r>
            <a:endParaRPr lang="it-IT" b="1" dirty="0" smtClean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6"/>
    </mc:Choice>
    <mc:Fallback xmlns="">
      <p:transition spd="slow" advTm="1733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2459</Words>
  <Application>Microsoft Office PowerPoint</Application>
  <PresentationFormat>Affichage à l'écran (4:3)</PresentationFormat>
  <Paragraphs>420</Paragraphs>
  <Slides>54</Slides>
  <Notes>51</Notes>
  <HiddenSlides>0</HiddenSlides>
  <MMClips>0</MMClips>
  <ScaleCrop>false</ScaleCrop>
  <HeadingPairs>
    <vt:vector size="8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54</vt:i4>
      </vt:variant>
      <vt:variant>
        <vt:lpstr>Diaporamas personnalisés</vt:lpstr>
      </vt:variant>
      <vt:variant>
        <vt:i4>1</vt:i4>
      </vt:variant>
    </vt:vector>
  </HeadingPairs>
  <TitlesOfParts>
    <vt:vector size="57" baseType="lpstr">
      <vt:lpstr>Tema di Office</vt:lpstr>
      <vt:lpstr>Immagine bitmap</vt:lpstr>
      <vt:lpstr>Meeting MPGD April the 26 2012</vt:lpstr>
      <vt:lpstr>Company Profile</vt:lpstr>
      <vt:lpstr>Company Profile</vt:lpstr>
      <vt:lpstr>Company Profile</vt:lpstr>
      <vt:lpstr>Company Profile</vt:lpstr>
      <vt:lpstr>Company Profile</vt:lpstr>
      <vt:lpstr>Company Profile</vt:lpstr>
      <vt:lpstr>Our Production _ Home 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Our Production</vt:lpstr>
      <vt:lpstr>Production of THGEM at ELTOS S.p.A. </vt:lpstr>
      <vt:lpstr>Production of small size THGEM prototypes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CERN produced 100 x 100 mm2 THGEM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anode pcb</vt:lpstr>
      <vt:lpstr>anode pcb pads</vt:lpstr>
      <vt:lpstr>Pluritec Multistation Evolution at ELTOS</vt:lpstr>
      <vt:lpstr>600 x 600 mm2 THGEM protoypes</vt:lpstr>
      <vt:lpstr>THGEM</vt:lpstr>
      <vt:lpstr>600 x 600 mm2 THGEMs</vt:lpstr>
      <vt:lpstr>Présentation PowerPoint</vt:lpstr>
      <vt:lpstr>Présentation PowerPoint</vt:lpstr>
      <vt:lpstr>Présentation PowerPoint</vt:lpstr>
      <vt:lpstr>Company Profile</vt:lpstr>
      <vt:lpstr>Company Profile _ end</vt:lpstr>
      <vt:lpstr>Company Profile</vt:lpstr>
      <vt:lpstr>Diaporama personnalisé 1</vt:lpstr>
    </vt:vector>
  </TitlesOfParts>
  <Company>”..“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Profile</dc:title>
  <dc:creator>mattardo</dc:creator>
  <cp:lastModifiedBy>PASCAL LEQUERRE</cp:lastModifiedBy>
  <cp:revision>190</cp:revision>
  <dcterms:created xsi:type="dcterms:W3CDTF">2010-12-28T13:10:27Z</dcterms:created>
  <dcterms:modified xsi:type="dcterms:W3CDTF">2012-04-27T07:18:42Z</dcterms:modified>
</cp:coreProperties>
</file>