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Override5.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3"/>
  </p:notesMasterIdLst>
  <p:sldIdLst>
    <p:sldId id="297" r:id="rId2"/>
    <p:sldId id="296" r:id="rId3"/>
    <p:sldId id="298" r:id="rId4"/>
    <p:sldId id="299" r:id="rId5"/>
    <p:sldId id="302" r:id="rId6"/>
    <p:sldId id="303" r:id="rId7"/>
    <p:sldId id="304" r:id="rId8"/>
    <p:sldId id="323" r:id="rId9"/>
    <p:sldId id="307" r:id="rId10"/>
    <p:sldId id="308" r:id="rId11"/>
    <p:sldId id="312" r:id="rId12"/>
    <p:sldId id="314" r:id="rId13"/>
    <p:sldId id="316" r:id="rId14"/>
    <p:sldId id="331" r:id="rId15"/>
    <p:sldId id="330" r:id="rId16"/>
    <p:sldId id="334" r:id="rId17"/>
    <p:sldId id="317" r:id="rId18"/>
    <p:sldId id="325" r:id="rId19"/>
    <p:sldId id="32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648"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joerg:Desktop:Micromegas-rtrel.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lrMapOvr bg1="lt1" tx1="dk1" bg2="lt2" tx2="dk2" accent1="accent1" accent2="accent2" accent3="accent3" accent4="accent4" accent5="accent5" accent6="accent6" hlink="hlink" folHlink="folHlink"/>
  <c:chart>
    <c:title>
      <c:layout>
        <c:manualLayout>
          <c:xMode val="edge"/>
          <c:yMode val="edge"/>
          <c:x val="0.1940063384745411"/>
          <c:y val="1.6396906708486703E-2"/>
        </c:manualLayout>
      </c:layout>
    </c:title>
    <c:plotArea>
      <c:layout>
        <c:manualLayout>
          <c:layoutTarget val="inner"/>
          <c:xMode val="edge"/>
          <c:yMode val="edge"/>
          <c:x val="0.11193726664448597"/>
          <c:y val="3.4803149606299336E-2"/>
          <c:w val="0.85770457490282104"/>
          <c:h val="0.74191130959376428"/>
        </c:manualLayout>
      </c:layout>
      <c:scatterChart>
        <c:scatterStyle val="lineMarker"/>
        <c:ser>
          <c:idx val="0"/>
          <c:order val="0"/>
          <c:tx>
            <c:v>Drift length vs time</c:v>
          </c:tx>
          <c:spPr>
            <a:ln w="28575">
              <a:noFill/>
            </a:ln>
          </c:spPr>
          <c:trendline>
            <c:trendlineType val="linear"/>
            <c:dispEq val="1"/>
            <c:trendlineLbl>
              <c:layout/>
              <c:numFmt formatCode="General" sourceLinked="0"/>
            </c:trendlineLbl>
          </c:trendline>
          <c:xVal>
            <c:numRef>
              <c:f>'Sheet2 (2)'!$C$3:$C$13</c:f>
              <c:numCache>
                <c:formatCode>General</c:formatCode>
                <c:ptCount val="11"/>
                <c:pt idx="0">
                  <c:v>7.4999999999999334</c:v>
                </c:pt>
                <c:pt idx="1">
                  <c:v>11.399999999999748</c:v>
                </c:pt>
                <c:pt idx="2">
                  <c:v>15.4</c:v>
                </c:pt>
                <c:pt idx="3">
                  <c:v>18.599999999999987</c:v>
                </c:pt>
                <c:pt idx="4">
                  <c:v>21.999999999999886</c:v>
                </c:pt>
                <c:pt idx="5">
                  <c:v>26.299999999999809</c:v>
                </c:pt>
                <c:pt idx="6">
                  <c:v>29.299999999999926</c:v>
                </c:pt>
                <c:pt idx="7">
                  <c:v>33.70000000000001</c:v>
                </c:pt>
                <c:pt idx="8">
                  <c:v>38.499999999999922</c:v>
                </c:pt>
                <c:pt idx="9">
                  <c:v>38.600000000000009</c:v>
                </c:pt>
                <c:pt idx="10">
                  <c:v>41.999999999999922</c:v>
                </c:pt>
              </c:numCache>
            </c:numRef>
          </c:xVal>
          <c:yVal>
            <c:numRef>
              <c:f>'Sheet2 (2)'!$G$3:$G$13</c:f>
              <c:numCache>
                <c:formatCode>General</c:formatCode>
                <c:ptCount val="11"/>
                <c:pt idx="0">
                  <c:v>0.29800000000000015</c:v>
                </c:pt>
                <c:pt idx="1">
                  <c:v>0.59600000000000108</c:v>
                </c:pt>
                <c:pt idx="2">
                  <c:v>0.89400000000000113</c:v>
                </c:pt>
                <c:pt idx="3">
                  <c:v>1.1920000000000037</c:v>
                </c:pt>
                <c:pt idx="4">
                  <c:v>1.49</c:v>
                </c:pt>
                <c:pt idx="5">
                  <c:v>1.7880000000000023</c:v>
                </c:pt>
                <c:pt idx="6">
                  <c:v>2.0859999999999999</c:v>
                </c:pt>
                <c:pt idx="7">
                  <c:v>2.3839999999999999</c:v>
                </c:pt>
                <c:pt idx="8">
                  <c:v>2.6819999999999999</c:v>
                </c:pt>
                <c:pt idx="9">
                  <c:v>2.98</c:v>
                </c:pt>
                <c:pt idx="10">
                  <c:v>3.278</c:v>
                </c:pt>
              </c:numCache>
            </c:numRef>
          </c:yVal>
        </c:ser>
        <c:axId val="204342784"/>
        <c:axId val="204344320"/>
      </c:scatterChart>
      <c:valAx>
        <c:axId val="204342784"/>
        <c:scaling>
          <c:orientation val="minMax"/>
          <c:max val="45"/>
        </c:scaling>
        <c:axPos val="b"/>
        <c:numFmt formatCode="General" sourceLinked="1"/>
        <c:tickLblPos val="nextTo"/>
        <c:crossAx val="204344320"/>
        <c:crosses val="autoZero"/>
        <c:crossBetween val="midCat"/>
      </c:valAx>
      <c:valAx>
        <c:axId val="204344320"/>
        <c:scaling>
          <c:orientation val="minMax"/>
        </c:scaling>
        <c:axPos val="l"/>
        <c:majorGridlines/>
        <c:numFmt formatCode="General" sourceLinked="1"/>
        <c:tickLblPos val="nextTo"/>
        <c:crossAx val="204342784"/>
        <c:crosses val="autoZero"/>
        <c:crossBetween val="midCat"/>
      </c:valAx>
      <c:spPr>
        <a:solidFill>
          <a:schemeClr val="accent5">
            <a:lumMod val="20000"/>
            <a:lumOff val="80000"/>
          </a:schemeClr>
        </a:solidFill>
      </c:spPr>
    </c:plotArea>
    <c:legend>
      <c:legendPos val="r"/>
      <c:layout>
        <c:manualLayout>
          <c:xMode val="edge"/>
          <c:yMode val="edge"/>
          <c:x val="0.6552959128577136"/>
          <c:y val="0.45150410417587516"/>
          <c:w val="0.31131198969522039"/>
          <c:h val="0.31657887591637346"/>
        </c:manualLayout>
      </c:layout>
    </c:legend>
    <c:plotVisOnly val="1"/>
    <c:dispBlanksAs val="gap"/>
  </c:chart>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E4D38F-B5E5-499E-9BA8-52A4DD75ED38}" type="datetimeFigureOut">
              <a:rPr lang="fr-FR" smtClean="0"/>
              <a:pPr/>
              <a:t>24/04/2012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4064E-9FB3-491C-BE60-CB20FD08A222}" type="slidenum">
              <a:rPr lang="fr-FR" smtClean="0"/>
              <a:pPr/>
              <a:t>‹N°›</a:t>
            </a:fld>
            <a:endParaRPr lang="fr-FR"/>
          </a:p>
        </p:txBody>
      </p:sp>
    </p:spTree>
    <p:extLst>
      <p:ext uri="{BB962C8B-B14F-4D97-AF65-F5344CB8AC3E}">
        <p14:creationId xmlns:p14="http://schemas.microsoft.com/office/powerpoint/2010/main" xmlns="" val="196764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8D4BC69-39F5-474C-89F3-DE7F21F65FE5}" type="slidenum">
              <a:rPr lang="fr-FR" smtClean="0"/>
              <a:pPr/>
              <a:t>3</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284064E-9FB3-491C-BE60-CB20FD08A222}" type="slidenum">
              <a:rPr lang="fr-FR" smtClean="0"/>
              <a:pPr/>
              <a:t>23</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miter lim="800000"/>
            <a:headEnd/>
            <a:tailEnd/>
          </a:ln>
        </p:spPr>
        <p:txBody>
          <a:bodyPr/>
          <a:lstStyle/>
          <a:p>
            <a:fld id="{26A0D08C-26D9-4383-ACDA-833282D5CBB8}" type="slidenum">
              <a:rPr lang="fr-FR"/>
              <a:pPr/>
              <a:t>26</a:t>
            </a:fld>
            <a:endParaRPr lang="fr-FR"/>
          </a:p>
        </p:txBody>
      </p:sp>
      <p:sp>
        <p:nvSpPr>
          <p:cNvPr id="35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miter lim="800000"/>
            <a:headEnd/>
            <a:tailEnd/>
          </a:ln>
        </p:spPr>
        <p:txBody>
          <a:bodyPr/>
          <a:lstStyle/>
          <a:p>
            <a:fld id="{B6315A3F-468C-44B0-ABB5-8BED5F112729}" type="slidenum">
              <a:rPr lang="fr-FR"/>
              <a:pPr/>
              <a:t>27</a:t>
            </a:fld>
            <a:endParaRPr lang="fr-FR"/>
          </a:p>
        </p:txBody>
      </p:sp>
      <p:sp>
        <p:nvSpPr>
          <p:cNvPr id="29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87DBA8F2-5464-45BA-8981-D66AC7EBA99A}" type="slidenum">
              <a:rPr lang="fr-FR"/>
              <a:pPr/>
              <a:t>28</a:t>
            </a:fld>
            <a:endParaRPr lang="fr-FR"/>
          </a:p>
        </p:txBody>
      </p:sp>
      <p:sp>
        <p:nvSpPr>
          <p:cNvPr id="3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4A8ADEE2-405A-404E-9962-18B8FDAD94C2}" type="slidenum">
              <a:rPr lang="fr-FR"/>
              <a:pPr/>
              <a:t>29</a:t>
            </a:fld>
            <a:endParaRPr lang="fr-FR"/>
          </a:p>
        </p:txBody>
      </p:sp>
      <p:sp>
        <p:nvSpPr>
          <p:cNvPr id="31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miter lim="800000"/>
            <a:headEnd/>
            <a:tailEnd/>
          </a:ln>
        </p:spPr>
        <p:txBody>
          <a:bodyPr/>
          <a:lstStyle/>
          <a:p>
            <a:fld id="{859D6D66-FFFF-4201-989C-39157B71E2FC}" type="slidenum">
              <a:rPr lang="fr-FR"/>
              <a:pPr/>
              <a:t>34</a:t>
            </a:fld>
            <a:endParaRPr lang="fr-FR"/>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a:noFill/>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miter lim="800000"/>
            <a:headEnd/>
            <a:tailEnd/>
          </a:ln>
        </p:spPr>
        <p:txBody>
          <a:bodyPr/>
          <a:lstStyle/>
          <a:p>
            <a:fld id="{14C8A33A-4E4D-4FA8-85CB-9456A649DBA9}" type="slidenum">
              <a:rPr lang="fr-FR"/>
              <a:pPr/>
              <a:t>37</a:t>
            </a:fld>
            <a:endParaRPr lang="fr-FR"/>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04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miter lim="800000"/>
            <a:headEnd/>
            <a:tailEnd/>
          </a:ln>
        </p:spPr>
        <p:txBody>
          <a:bodyPr/>
          <a:lstStyle/>
          <a:p>
            <a:fld id="{5C967F25-8D24-47D9-9D92-EB731B861A92}" type="slidenum">
              <a:rPr lang="fr-FR"/>
              <a:pPr/>
              <a:t>38</a:t>
            </a:fld>
            <a:endParaRPr lang="fr-FR"/>
          </a:p>
        </p:txBody>
      </p:sp>
      <p:sp>
        <p:nvSpPr>
          <p:cNvPr id="1741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miter lim="800000"/>
            <a:headEnd/>
            <a:tailEnd/>
          </a:ln>
        </p:spPr>
        <p:txBody>
          <a:bodyPr/>
          <a:lstStyle/>
          <a:p>
            <a:fld id="{B1EF4B03-7B65-4D94-B6AB-B379D37832D4}" type="slidenum">
              <a:rPr lang="fr-FR"/>
              <a:pPr/>
              <a:t>39</a:t>
            </a:fld>
            <a:endParaRPr lang="fr-FR"/>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9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miter lim="800000"/>
            <a:headEnd/>
            <a:tailEnd/>
          </a:ln>
        </p:spPr>
        <p:txBody>
          <a:bodyPr/>
          <a:lstStyle/>
          <a:p>
            <a:fld id="{6981C4ED-FED4-4B4C-8A66-81FC2D35CA2C}" type="slidenum">
              <a:rPr lang="fr-FR"/>
              <a:pPr/>
              <a:t>40</a:t>
            </a:fld>
            <a:endParaRPr lang="fr-FR"/>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08F7C63-B7E8-4F33-8905-DAAE2CDDA634}" type="slidenum">
              <a:rPr lang="fr-FR" smtClean="0"/>
              <a:pPr/>
              <a:t>6</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miter lim="800000"/>
            <a:headEnd/>
            <a:tailEnd/>
          </a:ln>
        </p:spPr>
        <p:txBody>
          <a:bodyPr/>
          <a:lstStyle/>
          <a:p>
            <a:fld id="{1768E9B3-64F5-4DD1-8383-A66C1F5A822B}" type="slidenum">
              <a:rPr lang="fr-FR"/>
              <a:pPr/>
              <a:t>41</a:t>
            </a:fld>
            <a:endParaRPr lang="fr-FR"/>
          </a:p>
        </p:txBody>
      </p:sp>
      <p:sp>
        <p:nvSpPr>
          <p:cNvPr id="276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43000" y="685800"/>
            <a:ext cx="4572000" cy="3429000"/>
          </a:xfrm>
        </p:spPr>
      </p:sp>
      <p:sp>
        <p:nvSpPr>
          <p:cNvPr id="50179" name="Rectangle 3"/>
          <p:cNvSpPr>
            <a:spLocks noGrp="1" noChangeArrowheads="1"/>
          </p:cNvSpPr>
          <p:nvPr>
            <p:ph type="body" idx="1"/>
          </p:nvPr>
        </p:nvSpPr>
        <p:spPr>
          <a:xfrm>
            <a:off x="685800" y="4343400"/>
            <a:ext cx="5486400" cy="4114800"/>
          </a:xfrm>
        </p:spPr>
        <p:txBody>
          <a:bodyPr/>
          <a:lstStyle/>
          <a:p>
            <a:pPr defTabSz="914310"/>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9AFF453-6BD4-48D2-B63F-F12C110C5B30}" type="slidenum">
              <a:rPr lang="fr-FR" smtClean="0"/>
              <a:pPr/>
              <a:t>10</a:t>
            </a:fld>
            <a:endParaRPr lang="fr-FR" smtClean="0"/>
          </a:p>
        </p:txBody>
      </p:sp>
      <p:sp>
        <p:nvSpPr>
          <p:cNvPr id="78851" name="Rectangle 2"/>
          <p:cNvSpPr>
            <a:spLocks noGrp="1" noRot="1" noChangeAspect="1" noChangeArrowheads="1" noTextEdit="1"/>
          </p:cNvSpPr>
          <p:nvPr>
            <p:ph type="sldImg"/>
          </p:nvPr>
        </p:nvSpPr>
        <p:spPr>
          <a:xfrm>
            <a:off x="1143000" y="685800"/>
            <a:ext cx="4572000" cy="3429000"/>
          </a:xfrm>
          <a:ln/>
        </p:spPr>
      </p:sp>
      <p:sp>
        <p:nvSpPr>
          <p:cNvPr id="7885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AFA136D-B116-4D49-A4E1-86F5F5E55163}" type="slidenum">
              <a:rPr lang="fr-FR" smtClean="0"/>
              <a:pPr/>
              <a:t>12</a:t>
            </a:fld>
            <a:endParaRPr lang="fr-FR" smtClean="0"/>
          </a:p>
        </p:txBody>
      </p:sp>
      <p:sp>
        <p:nvSpPr>
          <p:cNvPr id="80899" name="Rectangle 2"/>
          <p:cNvSpPr>
            <a:spLocks noGrp="1" noRot="1" noChangeAspect="1" noChangeArrowheads="1" noTextEdit="1"/>
          </p:cNvSpPr>
          <p:nvPr>
            <p:ph type="sldImg"/>
          </p:nvPr>
        </p:nvSpPr>
        <p:spPr>
          <a:xfrm>
            <a:off x="1143000" y="685800"/>
            <a:ext cx="4572000" cy="3429000"/>
          </a:xfrm>
          <a:ln/>
        </p:spPr>
      </p:sp>
      <p:sp>
        <p:nvSpPr>
          <p:cNvPr id="8090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08F7C63-B7E8-4F33-8905-DAAE2CDDA634}" type="slidenum">
              <a:rPr lang="fr-FR" smtClean="0"/>
              <a:pPr/>
              <a:t>14</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F539B9ED-5619-4C09-9F09-58B8617536B0}" type="slidenum">
              <a:rPr lang="fr-FR"/>
              <a:pPr/>
              <a:t>16</a:t>
            </a:fld>
            <a:endParaRPr lang="fr-FR"/>
          </a:p>
        </p:txBody>
      </p:sp>
      <p:sp>
        <p:nvSpPr>
          <p:cNvPr id="409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1027"/>
          <p:cNvSpPr>
            <a:spLocks noGrp="1" noChangeArrowheads="1"/>
          </p:cNvSpPr>
          <p:nvPr>
            <p:ph type="body" idx="1"/>
          </p:nvPr>
        </p:nvSpPr>
        <p:spPr>
          <a:noFill/>
        </p:spPr>
        <p:txBody>
          <a:bodyPr/>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F22197E-2F89-4E99-92F6-AA0863C5365F}" type="slidenum">
              <a:rPr lang="fr-FR" smtClean="0">
                <a:latin typeface="Arial" charset="0"/>
              </a:rPr>
              <a:pPr/>
              <a:t>17</a:t>
            </a:fld>
            <a:endParaRPr lang="fr-FR" smtClean="0">
              <a:latin typeface="Arial" charset="0"/>
            </a:endParaRPr>
          </a:p>
        </p:txBody>
      </p:sp>
      <p:sp>
        <p:nvSpPr>
          <p:cNvPr id="23555" name="Text Box 2"/>
          <p:cNvSpPr txBox="1">
            <a:spLocks noChangeArrowheads="1"/>
          </p:cNvSpPr>
          <p:nvPr/>
        </p:nvSpPr>
        <p:spPr bwMode="auto">
          <a:xfrm>
            <a:off x="1002937" y="694984"/>
            <a:ext cx="4850594" cy="3428114"/>
          </a:xfrm>
          <a:prstGeom prst="rect">
            <a:avLst/>
          </a:prstGeom>
          <a:solidFill>
            <a:srgbClr val="FFFFFF"/>
          </a:solidFill>
          <a:ln w="9360">
            <a:solidFill>
              <a:srgbClr val="000000"/>
            </a:solidFill>
            <a:miter lim="800000"/>
            <a:headEnd/>
            <a:tailEnd/>
          </a:ln>
        </p:spPr>
        <p:txBody>
          <a:bodyPr wrap="none" lIns="84408" tIns="42204" rIns="84408" bIns="42204" anchor="ctr"/>
          <a:lstStyle/>
          <a:p>
            <a:endParaRPr lang="fr-FR"/>
          </a:p>
        </p:txBody>
      </p:sp>
      <p:sp>
        <p:nvSpPr>
          <p:cNvPr id="23556" name="Rectangle 3"/>
          <p:cNvSpPr>
            <a:spLocks noGrp="1" noChangeArrowheads="1"/>
          </p:cNvSpPr>
          <p:nvPr>
            <p:ph type="body"/>
          </p:nvPr>
        </p:nvSpPr>
        <p:spPr>
          <a:xfrm>
            <a:off x="685494" y="4342939"/>
            <a:ext cx="5485479" cy="4113169"/>
          </a:xfrm>
          <a:noFill/>
          <a:ln/>
        </p:spPr>
        <p:txBody>
          <a:bodyPr wrap="none" lIns="83541" tIns="41770" rIns="83541" bIns="41770" anchor="ctr"/>
          <a:lstStyle/>
          <a:p>
            <a:pPr eaLnBrk="1" hangingPunct="1"/>
            <a:endParaRPr lang="fr-FR"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F22197E-2F89-4E99-92F6-AA0863C5365F}" type="slidenum">
              <a:rPr lang="fr-FR" smtClean="0">
                <a:latin typeface="Arial" charset="0"/>
              </a:rPr>
              <a:pPr/>
              <a:t>19</a:t>
            </a:fld>
            <a:endParaRPr lang="fr-FR" smtClean="0">
              <a:latin typeface="Arial" charset="0"/>
            </a:endParaRPr>
          </a:p>
        </p:txBody>
      </p:sp>
      <p:sp>
        <p:nvSpPr>
          <p:cNvPr id="23555" name="Text Box 2"/>
          <p:cNvSpPr txBox="1">
            <a:spLocks noChangeArrowheads="1"/>
          </p:cNvSpPr>
          <p:nvPr/>
        </p:nvSpPr>
        <p:spPr bwMode="auto">
          <a:xfrm>
            <a:off x="1002937" y="694984"/>
            <a:ext cx="4850594" cy="3428114"/>
          </a:xfrm>
          <a:prstGeom prst="rect">
            <a:avLst/>
          </a:prstGeom>
          <a:solidFill>
            <a:srgbClr val="FFFFFF"/>
          </a:solidFill>
          <a:ln w="9360">
            <a:solidFill>
              <a:srgbClr val="000000"/>
            </a:solidFill>
            <a:miter lim="800000"/>
            <a:headEnd/>
            <a:tailEnd/>
          </a:ln>
        </p:spPr>
        <p:txBody>
          <a:bodyPr wrap="none" lIns="84408" tIns="42204" rIns="84408" bIns="42204" anchor="ctr"/>
          <a:lstStyle/>
          <a:p>
            <a:endParaRPr lang="fr-FR"/>
          </a:p>
        </p:txBody>
      </p:sp>
      <p:sp>
        <p:nvSpPr>
          <p:cNvPr id="23556" name="Rectangle 3"/>
          <p:cNvSpPr>
            <a:spLocks noGrp="1" noChangeArrowheads="1"/>
          </p:cNvSpPr>
          <p:nvPr>
            <p:ph type="body"/>
          </p:nvPr>
        </p:nvSpPr>
        <p:spPr>
          <a:xfrm>
            <a:off x="685494" y="4342939"/>
            <a:ext cx="5485479" cy="4113169"/>
          </a:xfrm>
          <a:noFill/>
          <a:ln/>
        </p:spPr>
        <p:txBody>
          <a:bodyPr wrap="none" lIns="83541" tIns="41770" rIns="83541" bIns="41770" anchor="ctr"/>
          <a:lstStyle/>
          <a:p>
            <a:pPr eaLnBrk="1" hangingPunct="1"/>
            <a:endParaRPr lang="fr-FR"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r>
              <a:rPr lang="fr-FR" smtClean="0"/>
              <a:t>RD51</a:t>
            </a:r>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t>RD51</a:t>
            </a:r>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t>RD51</a:t>
            </a:r>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r>
              <a:rPr lang="fr-FR" smtClean="0"/>
              <a:t>RD51</a:t>
            </a: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26-27 April 2012, Annecy-le-Vieux, France</a:t>
            </a: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CFE39014-92E5-47A7-9788-2835067E72A2}"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t>RD51</a:t>
            </a:r>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t>RD51</a:t>
            </a:r>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r>
              <a:rPr lang="fr-FR" smtClean="0"/>
              <a:t>RD51</a:t>
            </a:r>
            <a:endParaRPr lang="fr-BE"/>
          </a:p>
        </p:txBody>
      </p:sp>
      <p:sp>
        <p:nvSpPr>
          <p:cNvPr id="6" name="Espace réservé du pied de page 5"/>
          <p:cNvSpPr>
            <a:spLocks noGrp="1"/>
          </p:cNvSpPr>
          <p:nvPr>
            <p:ph type="ftr" sz="quarter" idx="11"/>
          </p:nvPr>
        </p:nvSpPr>
        <p:spPr/>
        <p:txBody>
          <a:bodyPr/>
          <a:lstStyle/>
          <a:p>
            <a:r>
              <a:rPr lang="fr-FR" smtClean="0"/>
              <a:t>26-27 April 2012, Annecy-le-Vieux, France</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r>
              <a:rPr lang="fr-FR" smtClean="0"/>
              <a:t>RD51</a:t>
            </a:r>
            <a:endParaRPr lang="fr-BE"/>
          </a:p>
        </p:txBody>
      </p:sp>
      <p:sp>
        <p:nvSpPr>
          <p:cNvPr id="8" name="Espace réservé du pied de page 7"/>
          <p:cNvSpPr>
            <a:spLocks noGrp="1"/>
          </p:cNvSpPr>
          <p:nvPr>
            <p:ph type="ftr" sz="quarter" idx="11"/>
          </p:nvPr>
        </p:nvSpPr>
        <p:spPr/>
        <p:txBody>
          <a:bodyPr/>
          <a:lstStyle/>
          <a:p>
            <a:r>
              <a:rPr lang="fr-FR" smtClean="0"/>
              <a:t>26-27 April 2012, Annecy-le-Vieux, France</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r>
              <a:rPr lang="fr-FR" smtClean="0"/>
              <a:t>RD51</a:t>
            </a:r>
            <a:endParaRPr lang="fr-BE"/>
          </a:p>
        </p:txBody>
      </p:sp>
      <p:sp>
        <p:nvSpPr>
          <p:cNvPr id="4" name="Espace réservé du pied de page 3"/>
          <p:cNvSpPr>
            <a:spLocks noGrp="1"/>
          </p:cNvSpPr>
          <p:nvPr>
            <p:ph type="ftr" sz="quarter" idx="11"/>
          </p:nvPr>
        </p:nvSpPr>
        <p:spPr/>
        <p:txBody>
          <a:bodyPr/>
          <a:lstStyle/>
          <a:p>
            <a:r>
              <a:rPr lang="fr-FR" smtClean="0"/>
              <a:t>26-27 April 2012, Annecy-le-Vieux, France</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RD51</a:t>
            </a:r>
            <a:endParaRPr lang="fr-BE"/>
          </a:p>
        </p:txBody>
      </p:sp>
      <p:sp>
        <p:nvSpPr>
          <p:cNvPr id="3" name="Espace réservé du pied de page 2"/>
          <p:cNvSpPr>
            <a:spLocks noGrp="1"/>
          </p:cNvSpPr>
          <p:nvPr>
            <p:ph type="ftr" sz="quarter" idx="11"/>
          </p:nvPr>
        </p:nvSpPr>
        <p:spPr/>
        <p:txBody>
          <a:bodyPr/>
          <a:lstStyle/>
          <a:p>
            <a:r>
              <a:rPr lang="fr-FR" smtClean="0"/>
              <a:t>26-27 April 2012, Annecy-le-Vieux, France</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RD51</a:t>
            </a:r>
            <a:endParaRPr lang="fr-BE"/>
          </a:p>
        </p:txBody>
      </p:sp>
      <p:sp>
        <p:nvSpPr>
          <p:cNvPr id="6" name="Espace réservé du pied de page 5"/>
          <p:cNvSpPr>
            <a:spLocks noGrp="1"/>
          </p:cNvSpPr>
          <p:nvPr>
            <p:ph type="ftr" sz="quarter" idx="11"/>
          </p:nvPr>
        </p:nvSpPr>
        <p:spPr/>
        <p:txBody>
          <a:bodyPr/>
          <a:lstStyle/>
          <a:p>
            <a:r>
              <a:rPr lang="fr-FR" smtClean="0"/>
              <a:t>26-27 April 2012, Annecy-le-Vieux, France</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RD51</a:t>
            </a:r>
            <a:endParaRPr lang="fr-BE"/>
          </a:p>
        </p:txBody>
      </p:sp>
      <p:sp>
        <p:nvSpPr>
          <p:cNvPr id="6" name="Espace réservé du pied de page 5"/>
          <p:cNvSpPr>
            <a:spLocks noGrp="1"/>
          </p:cNvSpPr>
          <p:nvPr>
            <p:ph type="ftr" sz="quarter" idx="11"/>
          </p:nvPr>
        </p:nvSpPr>
        <p:spPr/>
        <p:txBody>
          <a:bodyPr/>
          <a:lstStyle/>
          <a:p>
            <a:r>
              <a:rPr lang="fr-FR" smtClean="0"/>
              <a:t>26-27 April 2012, Annecy-le-Vieux, France</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RD51</a:t>
            </a:r>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26-27 April 2012, Annecy-le-Vieux, France</a:t>
            </a: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5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0" y="1124744"/>
            <a:ext cx="9144000" cy="4324261"/>
          </a:xfrm>
          <a:prstGeom prst="rect">
            <a:avLst/>
          </a:prstGeom>
          <a:noFill/>
        </p:spPr>
        <p:txBody>
          <a:bodyPr wrap="square" rtlCol="0">
            <a:spAutoFit/>
          </a:bodyPr>
          <a:lstStyle/>
          <a:p>
            <a:pPr algn="ctr">
              <a:tabLst>
                <a:tab pos="354013" algn="l"/>
              </a:tabLst>
            </a:pPr>
            <a:r>
              <a:rPr lang="fr-FR" sz="2000" b="1" u="sng" dirty="0" smtClean="0">
                <a:solidFill>
                  <a:srgbClr val="0070C0"/>
                </a:solidFill>
                <a:effectLst>
                  <a:outerShdw blurRad="38100" dist="38100" dir="2700000" algn="tl">
                    <a:srgbClr val="C0C0C0"/>
                  </a:outerShdw>
                </a:effectLst>
                <a:ea typeface="Times New Roman" pitchFamily="18" charset="0"/>
                <a:cs typeface="Arial" pitchFamily="34" charset="0"/>
              </a:rPr>
              <a:t>I.	Présentation du LSBB</a:t>
            </a:r>
            <a:r>
              <a:rPr lang="fr-FR" sz="2000" b="1" dirty="0" smtClean="0">
                <a:solidFill>
                  <a:srgbClr val="0070C0"/>
                </a:solidFill>
                <a:effectLst>
                  <a:outerShdw blurRad="38100" dist="38100" dir="2700000" algn="tl">
                    <a:srgbClr val="C0C0C0"/>
                  </a:outerShdw>
                </a:effectLst>
                <a:ea typeface="Times New Roman" pitchFamily="18" charset="0"/>
                <a:cs typeface="Arial" pitchFamily="34" charset="0"/>
              </a:rPr>
              <a:t>		</a:t>
            </a:r>
            <a:endParaRPr lang="fr-FR" sz="2000" b="1" u="sng" dirty="0" smtClean="0">
              <a:solidFill>
                <a:srgbClr val="0070C0"/>
              </a:solidFill>
              <a:effectLst>
                <a:outerShdw blurRad="38100" dist="38100" dir="2700000" algn="tl">
                  <a:srgbClr val="C0C0C0"/>
                </a:outerShdw>
              </a:effectLst>
              <a:ea typeface="Times New Roman" pitchFamily="18" charset="0"/>
              <a:cs typeface="Arial" pitchFamily="34" charset="0"/>
            </a:endParaRPr>
          </a:p>
          <a:p>
            <a:pPr algn="ctr"/>
            <a:endParaRPr lang="fr-FR" sz="2000" b="1" dirty="0" smtClean="0">
              <a:solidFill>
                <a:srgbClr val="0070C0"/>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solidFill>
                <a:effectLst>
                  <a:outerShdw blurRad="38100" dist="38100" dir="2700000" algn="tl">
                    <a:srgbClr val="C0C0C0"/>
                  </a:outerShdw>
                </a:effectLst>
                <a:ea typeface="Times New Roman" pitchFamily="18" charset="0"/>
                <a:cs typeface="Arial" pitchFamily="34" charset="0"/>
              </a:rPr>
              <a:t>Plateforme souterraine et en altitude, Parc Naturel Régional du Luberon</a:t>
            </a: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Un environnement et une infrastructure bas bruit pluridisciplinaire préservés</a:t>
            </a:r>
          </a:p>
          <a:p>
            <a:pPr algn="ctr">
              <a:spcBef>
                <a:spcPts val="1200"/>
              </a:spcBef>
              <a:spcAft>
                <a:spcPts val="3000"/>
              </a:spcAft>
            </a:pP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_____</a:t>
            </a:r>
          </a:p>
          <a:p>
            <a:pPr algn="ctr">
              <a:tabLst>
                <a:tab pos="354013" algn="l"/>
              </a:tabLst>
            </a:pPr>
            <a:r>
              <a:rPr lang="fr-FR" sz="2000" b="1" u="sng"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II.	Le projet T2DM2</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Objectifs scientifiques et enjeux</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Avancement du projet</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Industrialisation et création d’un réseau d’observation</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p:txBody>
      </p:sp>
      <p:pic>
        <p:nvPicPr>
          <p:cNvPr id="3" name="Picture 19" descr="logo_lsbb"/>
          <p:cNvPicPr>
            <a:picLocks noChangeAspect="1" noChangeArrowheads="1"/>
          </p:cNvPicPr>
          <p:nvPr/>
        </p:nvPicPr>
        <p:blipFill>
          <a:blip r:embed="rId3" cstate="print"/>
          <a:srcRect/>
          <a:stretch>
            <a:fillRect/>
          </a:stretch>
        </p:blipFill>
        <p:spPr bwMode="auto">
          <a:xfrm>
            <a:off x="5364088" y="980728"/>
            <a:ext cx="1612900" cy="635000"/>
          </a:xfrm>
          <a:prstGeom prst="rect">
            <a:avLst/>
          </a:prstGeom>
          <a:noFill/>
          <a:ln w="9525">
            <a:noFill/>
            <a:miter lim="800000"/>
            <a:headEnd/>
            <a:tailEnd/>
          </a:ln>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1</a:t>
            </a:fld>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e la date 5"/>
          <p:cNvSpPr>
            <a:spLocks noGrp="1"/>
          </p:cNvSpPr>
          <p:nvPr>
            <p:ph type="dt" sz="half" idx="10"/>
          </p:nvPr>
        </p:nvSpPr>
        <p:spPr/>
        <p:txBody>
          <a:bodyPr/>
          <a:lstStyle/>
          <a:p>
            <a:r>
              <a:rPr lang="fr-FR" smtClean="0"/>
              <a:t>RD51</a:t>
            </a:r>
            <a:endParaRPr lang="fr-BE"/>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0" y="0"/>
            <a:ext cx="9144000" cy="369332"/>
          </a:xfrm>
          <a:prstGeom prst="rect">
            <a:avLst/>
          </a:prstGeom>
          <a:gradFill>
            <a:gsLst>
              <a:gs pos="0">
                <a:srgbClr val="00B0F0"/>
              </a:gs>
              <a:gs pos="50000">
                <a:schemeClr val="accent1">
                  <a:tint val="44500"/>
                  <a:satMod val="160000"/>
                </a:schemeClr>
              </a:gs>
              <a:gs pos="100000">
                <a:schemeClr val="accent1">
                  <a:tint val="23500"/>
                  <a:satMod val="160000"/>
                </a:schemeClr>
              </a:gs>
            </a:gsLst>
          </a:gradFill>
        </p:spPr>
        <p:txBody>
          <a:bodyPr wrap="square" rtlCol="0">
            <a:spAutoFit/>
          </a:bodyPr>
          <a:lstStyle/>
          <a:p>
            <a:pPr algn="r"/>
            <a:endParaRPr lang="fr-FR" dirty="0" smtClean="0">
              <a:solidFill>
                <a:srgbClr val="0070C0"/>
              </a:solidFill>
            </a:endParaRPr>
          </a:p>
        </p:txBody>
      </p:sp>
      <p:pic>
        <p:nvPicPr>
          <p:cNvPr id="14338" name="Picture 2" descr="Plateau"/>
          <p:cNvPicPr>
            <a:picLocks noChangeAspect="1" noChangeArrowheads="1"/>
          </p:cNvPicPr>
          <p:nvPr/>
        </p:nvPicPr>
        <p:blipFill>
          <a:blip r:embed="rId3" cstate="print"/>
          <a:srcRect/>
          <a:stretch>
            <a:fillRect/>
          </a:stretch>
        </p:blipFill>
        <p:spPr bwMode="auto">
          <a:xfrm>
            <a:off x="-32" y="3091250"/>
            <a:ext cx="5780088" cy="3575050"/>
          </a:xfrm>
          <a:prstGeom prst="rect">
            <a:avLst/>
          </a:prstGeom>
          <a:noFill/>
          <a:ln w="9525">
            <a:solidFill>
              <a:schemeClr val="tx1"/>
            </a:solidFill>
            <a:prstDash val="dash"/>
            <a:miter lim="800000"/>
            <a:headEnd/>
            <a:tailEnd/>
          </a:ln>
        </p:spPr>
      </p:pic>
      <p:sp>
        <p:nvSpPr>
          <p:cNvPr id="14339" name="Oval 3"/>
          <p:cNvSpPr>
            <a:spLocks noChangeArrowheads="1"/>
          </p:cNvSpPr>
          <p:nvPr/>
        </p:nvSpPr>
        <p:spPr bwMode="auto">
          <a:xfrm>
            <a:off x="20748" y="4725144"/>
            <a:ext cx="1533284" cy="738755"/>
          </a:xfrm>
          <a:prstGeom prst="ellipse">
            <a:avLst/>
          </a:prstGeom>
          <a:solidFill>
            <a:schemeClr val="accent1">
              <a:alpha val="25000"/>
            </a:schemeClr>
          </a:solidFill>
          <a:ln w="9525">
            <a:noFill/>
            <a:round/>
            <a:headEnd/>
            <a:tailEnd/>
          </a:ln>
        </p:spPr>
        <p:txBody>
          <a:bodyPr wrap="none" anchor="ctr"/>
          <a:lstStyle/>
          <a:p>
            <a:pPr algn="ctr"/>
            <a:r>
              <a:rPr lang="fr-FR" b="1" dirty="0" smtClean="0">
                <a:solidFill>
                  <a:srgbClr val="C00000"/>
                </a:solidFill>
                <a:cs typeface="Lucida Sans Unicode" pitchFamily="34" charset="0"/>
              </a:rPr>
              <a:t>Fontaine de </a:t>
            </a:r>
            <a:endParaRPr lang="fr-FR" b="1" dirty="0">
              <a:solidFill>
                <a:srgbClr val="C00000"/>
              </a:solidFill>
              <a:cs typeface="Lucida Sans Unicode" pitchFamily="34" charset="0"/>
            </a:endParaRPr>
          </a:p>
          <a:p>
            <a:pPr algn="ctr"/>
            <a:r>
              <a:rPr lang="fr-FR" b="1" dirty="0">
                <a:solidFill>
                  <a:srgbClr val="C00000"/>
                </a:solidFill>
                <a:cs typeface="Lucida Sans Unicode" pitchFamily="34" charset="0"/>
              </a:rPr>
              <a:t>Vaucluse</a:t>
            </a:r>
          </a:p>
        </p:txBody>
      </p:sp>
      <p:sp>
        <p:nvSpPr>
          <p:cNvPr id="14340" name="Oval 4"/>
          <p:cNvSpPr>
            <a:spLocks noChangeArrowheads="1"/>
          </p:cNvSpPr>
          <p:nvPr/>
        </p:nvSpPr>
        <p:spPr bwMode="auto">
          <a:xfrm>
            <a:off x="714348" y="5524900"/>
            <a:ext cx="131762" cy="127000"/>
          </a:xfrm>
          <a:prstGeom prst="ellipse">
            <a:avLst/>
          </a:prstGeom>
          <a:solidFill>
            <a:srgbClr val="FF0000"/>
          </a:solidFill>
          <a:ln w="9525">
            <a:solidFill>
              <a:schemeClr val="tx1"/>
            </a:solidFill>
            <a:round/>
            <a:headEnd/>
            <a:tailEnd/>
          </a:ln>
        </p:spPr>
        <p:txBody>
          <a:bodyPr wrap="none" anchor="ctr"/>
          <a:lstStyle/>
          <a:p>
            <a:endParaRPr lang="fr-FR">
              <a:solidFill>
                <a:srgbClr val="0070C0"/>
              </a:solidFill>
            </a:endParaRPr>
          </a:p>
        </p:txBody>
      </p:sp>
      <p:sp>
        <p:nvSpPr>
          <p:cNvPr id="14341" name="Oval 5"/>
          <p:cNvSpPr>
            <a:spLocks noChangeArrowheads="1"/>
          </p:cNvSpPr>
          <p:nvPr/>
        </p:nvSpPr>
        <p:spPr bwMode="auto">
          <a:xfrm>
            <a:off x="2571736" y="5453462"/>
            <a:ext cx="131763" cy="127000"/>
          </a:xfrm>
          <a:prstGeom prst="ellipse">
            <a:avLst/>
          </a:prstGeom>
          <a:solidFill>
            <a:srgbClr val="FF0000"/>
          </a:solidFill>
          <a:ln w="9525">
            <a:solidFill>
              <a:schemeClr val="tx1"/>
            </a:solidFill>
            <a:round/>
            <a:headEnd/>
            <a:tailEnd/>
          </a:ln>
        </p:spPr>
        <p:txBody>
          <a:bodyPr wrap="none" anchor="ctr"/>
          <a:lstStyle/>
          <a:p>
            <a:endParaRPr lang="fr-FR">
              <a:solidFill>
                <a:srgbClr val="0070C0"/>
              </a:solidFill>
            </a:endParaRPr>
          </a:p>
        </p:txBody>
      </p:sp>
      <p:sp>
        <p:nvSpPr>
          <p:cNvPr id="14342" name="Oval 6"/>
          <p:cNvSpPr>
            <a:spLocks noChangeArrowheads="1"/>
          </p:cNvSpPr>
          <p:nvPr/>
        </p:nvSpPr>
        <p:spPr bwMode="auto">
          <a:xfrm>
            <a:off x="2282492" y="4837932"/>
            <a:ext cx="720000" cy="540000"/>
          </a:xfrm>
          <a:prstGeom prst="ellipse">
            <a:avLst/>
          </a:prstGeom>
          <a:solidFill>
            <a:srgbClr val="00B050">
              <a:alpha val="25000"/>
            </a:srgbClr>
          </a:solidFill>
          <a:ln w="9525">
            <a:noFill/>
            <a:round/>
            <a:headEnd/>
            <a:tailEnd/>
          </a:ln>
        </p:spPr>
        <p:txBody>
          <a:bodyPr wrap="none" anchor="ctr"/>
          <a:lstStyle/>
          <a:p>
            <a:pPr algn="ctr"/>
            <a:r>
              <a:rPr lang="fr-FR" b="1" dirty="0">
                <a:solidFill>
                  <a:srgbClr val="C00000"/>
                </a:solidFill>
                <a:cs typeface="Lucida Sans Unicode" pitchFamily="34" charset="0"/>
              </a:rPr>
              <a:t>LSBB</a:t>
            </a:r>
          </a:p>
        </p:txBody>
      </p:sp>
      <p:sp>
        <p:nvSpPr>
          <p:cNvPr id="123911" name="Text Box 7"/>
          <p:cNvSpPr txBox="1">
            <a:spLocks noChangeArrowheads="1"/>
          </p:cNvSpPr>
          <p:nvPr/>
        </p:nvSpPr>
        <p:spPr bwMode="auto">
          <a:xfrm>
            <a:off x="0" y="44624"/>
            <a:ext cx="9144000" cy="954107"/>
          </a:xfrm>
          <a:prstGeom prst="rect">
            <a:avLst/>
          </a:prstGeom>
          <a:noFill/>
          <a:ln w="38100">
            <a:noFill/>
            <a:miter lim="800000"/>
            <a:headEnd/>
            <a:tailEnd/>
          </a:ln>
          <a:effectLst/>
        </p:spPr>
        <p:txBody>
          <a:bodyPr wrap="square">
            <a:spAutoFit/>
          </a:bodyPr>
          <a:lstStyle/>
          <a:p>
            <a:pPr>
              <a:defRPr/>
            </a:pPr>
            <a:r>
              <a:rPr lang="en-US" sz="2000" b="1" dirty="0" smtClean="0">
                <a:solidFill>
                  <a:srgbClr val="0070C0"/>
                </a:solidFill>
                <a:effectLst>
                  <a:outerShdw blurRad="38100" dist="38100" dir="2700000" algn="tl">
                    <a:srgbClr val="C0C0C0"/>
                  </a:outerShdw>
                </a:effectLst>
                <a:cs typeface="Lucida Sans Unicode" pitchFamily="34" charset="0"/>
              </a:rPr>
              <a:t>DYNAMIQUE DES TRANSFERTS DE FLUIDES DANS LE KARST</a:t>
            </a:r>
            <a:endParaRPr lang="en-US" sz="2000" b="1" dirty="0">
              <a:solidFill>
                <a:srgbClr val="0070C0"/>
              </a:solidFill>
              <a:effectLst>
                <a:outerShdw blurRad="38100" dist="38100" dir="2700000" algn="tl">
                  <a:srgbClr val="C0C0C0"/>
                </a:outerShdw>
              </a:effectLst>
              <a:cs typeface="Lucida Sans Unicode" pitchFamily="34" charset="0"/>
            </a:endParaRPr>
          </a:p>
          <a:p>
            <a:pPr>
              <a:defRPr/>
            </a:pPr>
            <a:endParaRPr lang="en-US" sz="800" b="1" dirty="0" smtClean="0">
              <a:solidFill>
                <a:srgbClr val="0070C0"/>
              </a:solidFill>
              <a:effectLst>
                <a:outerShdw blurRad="38100" dist="38100" dir="2700000" algn="tl">
                  <a:srgbClr val="C0C0C0"/>
                </a:outerShdw>
              </a:effectLst>
              <a:cs typeface="Lucida Sans Unicode" pitchFamily="34" charset="0"/>
            </a:endParaRPr>
          </a:p>
          <a:p>
            <a:pPr>
              <a:defRPr/>
            </a:pPr>
            <a:r>
              <a:rPr lang="en-US" sz="1400" b="1" dirty="0" err="1" smtClean="0">
                <a:solidFill>
                  <a:srgbClr val="0070C0"/>
                </a:solidFill>
                <a:effectLst>
                  <a:outerShdw blurRad="38100" dist="38100" dir="2700000" algn="tl">
                    <a:srgbClr val="C0C0C0"/>
                  </a:outerShdw>
                </a:effectLst>
                <a:cs typeface="Lucida Sans Unicode" pitchFamily="34" charset="0"/>
              </a:rPr>
              <a:t>Quantité</a:t>
            </a:r>
            <a:r>
              <a:rPr lang="en-US" sz="1400" b="1" dirty="0" smtClean="0">
                <a:solidFill>
                  <a:srgbClr val="0070C0"/>
                </a:solidFill>
                <a:effectLst>
                  <a:outerShdw blurRad="38100" dist="38100" dir="2700000" algn="tl">
                    <a:srgbClr val="C0C0C0"/>
                  </a:outerShdw>
                </a:effectLst>
                <a:cs typeface="Lucida Sans Unicode" pitchFamily="34" charset="0"/>
              </a:rPr>
              <a:t> et </a:t>
            </a:r>
            <a:r>
              <a:rPr lang="en-US" sz="1400" b="1" dirty="0" err="1" smtClean="0">
                <a:solidFill>
                  <a:srgbClr val="0070C0"/>
                </a:solidFill>
                <a:effectLst>
                  <a:outerShdw blurRad="38100" dist="38100" dir="2700000" algn="tl">
                    <a:srgbClr val="C0C0C0"/>
                  </a:outerShdw>
                </a:effectLst>
                <a:cs typeface="Lucida Sans Unicode" pitchFamily="34" charset="0"/>
              </a:rPr>
              <a:t>qualité</a:t>
            </a:r>
            <a:r>
              <a:rPr lang="en-US" sz="1400" b="1" dirty="0" smtClean="0">
                <a:solidFill>
                  <a:srgbClr val="0070C0"/>
                </a:solidFill>
                <a:effectLst>
                  <a:outerShdw blurRad="38100" dist="38100" dir="2700000" algn="tl">
                    <a:srgbClr val="C0C0C0"/>
                  </a:outerShdw>
                </a:effectLst>
                <a:cs typeface="Lucida Sans Unicode" pitchFamily="34" charset="0"/>
              </a:rPr>
              <a:t> de </a:t>
            </a:r>
            <a:r>
              <a:rPr lang="en-US" sz="1400" b="1" dirty="0" err="1" smtClean="0">
                <a:solidFill>
                  <a:srgbClr val="0070C0"/>
                </a:solidFill>
                <a:effectLst>
                  <a:outerShdw blurRad="38100" dist="38100" dir="2700000" algn="tl">
                    <a:srgbClr val="C0C0C0"/>
                  </a:outerShdw>
                </a:effectLst>
                <a:cs typeface="Lucida Sans Unicode" pitchFamily="34" charset="0"/>
              </a:rPr>
              <a:t>ressources</a:t>
            </a:r>
            <a:r>
              <a:rPr lang="en-US" sz="1400" b="1" dirty="0" smtClean="0">
                <a:solidFill>
                  <a:srgbClr val="0070C0"/>
                </a:solidFill>
                <a:effectLst>
                  <a:outerShdw blurRad="38100" dist="38100" dir="2700000" algn="tl">
                    <a:srgbClr val="C0C0C0"/>
                  </a:outerShdw>
                </a:effectLst>
                <a:cs typeface="Lucida Sans Unicode" pitchFamily="34" charset="0"/>
              </a:rPr>
              <a:t> et </a:t>
            </a:r>
            <a:r>
              <a:rPr lang="en-US" sz="1400" b="1" dirty="0" err="1" smtClean="0">
                <a:solidFill>
                  <a:srgbClr val="0070C0"/>
                </a:solidFill>
                <a:effectLst>
                  <a:outerShdw blurRad="38100" dist="38100" dir="2700000" algn="tl">
                    <a:srgbClr val="C0C0C0"/>
                  </a:outerShdw>
                </a:effectLst>
                <a:cs typeface="Lucida Sans Unicode" pitchFamily="34" charset="0"/>
              </a:rPr>
              <a:t>réserves</a:t>
            </a:r>
            <a:r>
              <a:rPr lang="en-US" sz="1400" b="1" dirty="0" smtClean="0">
                <a:solidFill>
                  <a:srgbClr val="0070C0"/>
                </a:solidFill>
                <a:effectLst>
                  <a:outerShdw blurRad="38100" dist="38100" dir="2700000" algn="tl">
                    <a:srgbClr val="C0C0C0"/>
                  </a:outerShdw>
                </a:effectLst>
                <a:cs typeface="Lucida Sans Unicode" pitchFamily="34" charset="0"/>
              </a:rPr>
              <a:t> en eau </a:t>
            </a:r>
            <a:r>
              <a:rPr lang="en-US" sz="1400" b="1" dirty="0" err="1" smtClean="0">
                <a:solidFill>
                  <a:srgbClr val="0070C0"/>
                </a:solidFill>
                <a:effectLst>
                  <a:outerShdw blurRad="38100" dist="38100" dir="2700000" algn="tl">
                    <a:srgbClr val="C0C0C0"/>
                  </a:outerShdw>
                </a:effectLst>
                <a:cs typeface="Lucida Sans Unicode" pitchFamily="34" charset="0"/>
              </a:rPr>
              <a:t>d’origine</a:t>
            </a:r>
            <a:r>
              <a:rPr lang="en-US" sz="1400" b="1" dirty="0" smtClean="0">
                <a:solidFill>
                  <a:srgbClr val="0070C0"/>
                </a:solidFill>
                <a:effectLst>
                  <a:outerShdw blurRad="38100" dist="38100" dir="2700000" algn="tl">
                    <a:srgbClr val="C0C0C0"/>
                  </a:outerShdw>
                </a:effectLst>
                <a:cs typeface="Lucida Sans Unicode" pitchFamily="34" charset="0"/>
              </a:rPr>
              <a:t> </a:t>
            </a:r>
            <a:r>
              <a:rPr lang="en-US" sz="1400" b="1" dirty="0" err="1" smtClean="0">
                <a:solidFill>
                  <a:srgbClr val="0070C0"/>
                </a:solidFill>
                <a:effectLst>
                  <a:outerShdw blurRad="38100" dist="38100" dir="2700000" algn="tl">
                    <a:srgbClr val="C0C0C0"/>
                  </a:outerShdw>
                </a:effectLst>
                <a:cs typeface="Lucida Sans Unicode" pitchFamily="34" charset="0"/>
              </a:rPr>
              <a:t>karstique</a:t>
            </a:r>
            <a:r>
              <a:rPr lang="en-US" sz="1400" b="1" dirty="0" smtClean="0">
                <a:solidFill>
                  <a:srgbClr val="0070C0"/>
                </a:solidFill>
                <a:effectLst>
                  <a:outerShdw blurRad="38100" dist="38100" dir="2700000" algn="tl">
                    <a:srgbClr val="C0C0C0"/>
                  </a:outerShdw>
                </a:effectLst>
                <a:cs typeface="Lucida Sans Unicode" pitchFamily="34" charset="0"/>
              </a:rPr>
              <a:t> </a:t>
            </a:r>
            <a:r>
              <a:rPr lang="en-US" sz="1400" b="1" dirty="0" err="1" smtClean="0">
                <a:solidFill>
                  <a:srgbClr val="0070C0"/>
                </a:solidFill>
                <a:effectLst>
                  <a:outerShdw blurRad="38100" dist="38100" dir="2700000" algn="tl">
                    <a:srgbClr val="C0C0C0"/>
                  </a:outerShdw>
                </a:effectLst>
                <a:cs typeface="Lucida Sans Unicode" pitchFamily="34" charset="0"/>
              </a:rPr>
              <a:t>sur</a:t>
            </a:r>
            <a:r>
              <a:rPr lang="en-US" sz="1400" b="1" dirty="0" smtClean="0">
                <a:solidFill>
                  <a:srgbClr val="0070C0"/>
                </a:solidFill>
                <a:effectLst>
                  <a:outerShdw blurRad="38100" dist="38100" dir="2700000" algn="tl">
                    <a:srgbClr val="C0C0C0"/>
                  </a:outerShdw>
                </a:effectLst>
                <a:cs typeface="Lucida Sans Unicode" pitchFamily="34" charset="0"/>
              </a:rPr>
              <a:t> le </a:t>
            </a:r>
            <a:r>
              <a:rPr lang="en-US" sz="1400" b="1" dirty="0" err="1" smtClean="0">
                <a:solidFill>
                  <a:srgbClr val="0070C0"/>
                </a:solidFill>
                <a:effectLst>
                  <a:outerShdw blurRad="38100" dist="38100" dir="2700000" algn="tl">
                    <a:srgbClr val="C0C0C0"/>
                  </a:outerShdw>
                </a:effectLst>
                <a:cs typeface="Lucida Sans Unicode" pitchFamily="34" charset="0"/>
              </a:rPr>
              <a:t>pourtour</a:t>
            </a:r>
            <a:r>
              <a:rPr lang="en-US" sz="1400" b="1" dirty="0" smtClean="0">
                <a:solidFill>
                  <a:srgbClr val="0070C0"/>
                </a:solidFill>
                <a:effectLst>
                  <a:outerShdw blurRad="38100" dist="38100" dir="2700000" algn="tl">
                    <a:srgbClr val="C0C0C0"/>
                  </a:outerShdw>
                </a:effectLst>
                <a:cs typeface="Lucida Sans Unicode" pitchFamily="34" charset="0"/>
              </a:rPr>
              <a:t> </a:t>
            </a:r>
            <a:r>
              <a:rPr lang="en-US" sz="1400" b="1" dirty="0" err="1" smtClean="0">
                <a:solidFill>
                  <a:srgbClr val="0070C0"/>
                </a:solidFill>
                <a:effectLst>
                  <a:outerShdw blurRad="38100" dist="38100" dir="2700000" algn="tl">
                    <a:srgbClr val="C0C0C0"/>
                  </a:outerShdw>
                </a:effectLst>
                <a:cs typeface="Lucida Sans Unicode" pitchFamily="34" charset="0"/>
              </a:rPr>
              <a:t>Méditerranéen</a:t>
            </a:r>
            <a:endParaRPr lang="en-US" sz="1400" b="1" dirty="0">
              <a:solidFill>
                <a:srgbClr val="0070C0"/>
              </a:solidFill>
              <a:effectLst>
                <a:outerShdw blurRad="38100" dist="38100" dir="2700000" algn="tl">
                  <a:srgbClr val="C0C0C0"/>
                </a:outerShdw>
              </a:effectLst>
              <a:cs typeface="Lucida Sans Unicode" pitchFamily="34" charset="0"/>
            </a:endParaRPr>
          </a:p>
          <a:p>
            <a:pPr>
              <a:defRPr/>
            </a:pPr>
            <a:r>
              <a:rPr lang="en-US" sz="1400" dirty="0">
                <a:solidFill>
                  <a:srgbClr val="0070C0"/>
                </a:solidFill>
                <a:effectLst>
                  <a:outerShdw blurRad="38100" dist="38100" dir="2700000" algn="tl">
                    <a:srgbClr val="C0C0C0"/>
                  </a:outerShdw>
                </a:effectLst>
                <a:cs typeface="Lucida Sans Unicode" pitchFamily="34" charset="0"/>
              </a:rPr>
              <a:t>PI </a:t>
            </a:r>
            <a:r>
              <a:rPr lang="en-US" sz="1400" u="sng" dirty="0">
                <a:solidFill>
                  <a:srgbClr val="0070C0"/>
                </a:solidFill>
                <a:effectLst>
                  <a:outerShdw blurRad="38100" dist="38100" dir="2700000" algn="tl">
                    <a:srgbClr val="C0C0C0"/>
                  </a:outerShdw>
                </a:effectLst>
                <a:cs typeface="Lucida Sans Unicode" pitchFamily="34" charset="0"/>
              </a:rPr>
              <a:t>C. </a:t>
            </a:r>
            <a:r>
              <a:rPr lang="en-US" sz="1400" u="sng" dirty="0" err="1">
                <a:solidFill>
                  <a:srgbClr val="0070C0"/>
                </a:solidFill>
                <a:effectLst>
                  <a:outerShdw blurRad="38100" dist="38100" dir="2700000" algn="tl">
                    <a:srgbClr val="C0C0C0"/>
                  </a:outerShdw>
                </a:effectLst>
                <a:cs typeface="Lucida Sans Unicode" pitchFamily="34" charset="0"/>
              </a:rPr>
              <a:t>Emblanch</a:t>
            </a:r>
            <a:r>
              <a:rPr lang="en-US" sz="1400" dirty="0">
                <a:solidFill>
                  <a:srgbClr val="0070C0"/>
                </a:solidFill>
                <a:effectLst>
                  <a:outerShdw blurRad="38100" dist="38100" dir="2700000" algn="tl">
                    <a:srgbClr val="C0C0C0"/>
                  </a:outerShdw>
                </a:effectLst>
                <a:cs typeface="Lucida Sans Unicode" pitchFamily="34" charset="0"/>
              </a:rPr>
              <a:t> (UAPV) –</a:t>
            </a:r>
            <a:r>
              <a:rPr lang="en-US" sz="1400" b="1" dirty="0">
                <a:solidFill>
                  <a:srgbClr val="0070C0"/>
                </a:solidFill>
                <a:effectLst>
                  <a:outerShdw blurRad="38100" dist="38100" dir="2700000" algn="tl">
                    <a:srgbClr val="C0C0C0"/>
                  </a:outerShdw>
                </a:effectLst>
                <a:cs typeface="Lucida Sans Unicode" pitchFamily="34" charset="0"/>
              </a:rPr>
              <a:t> Coll</a:t>
            </a:r>
            <a:r>
              <a:rPr lang="en-US" sz="1400" dirty="0" smtClean="0">
                <a:solidFill>
                  <a:srgbClr val="0070C0"/>
                </a:solidFill>
                <a:effectLst>
                  <a:outerShdw blurRad="38100" dist="38100" dir="2700000" algn="tl">
                    <a:srgbClr val="C0C0C0"/>
                  </a:outerShdw>
                </a:effectLst>
                <a:cs typeface="Lucida Sans Unicode" pitchFamily="34" charset="0"/>
              </a:rPr>
              <a:t>. Labs. </a:t>
            </a:r>
            <a:r>
              <a:rPr lang="en-US" sz="1400" dirty="0" err="1" smtClean="0">
                <a:solidFill>
                  <a:srgbClr val="0070C0"/>
                </a:solidFill>
                <a:effectLst>
                  <a:outerShdw blurRad="38100" dist="38100" dir="2700000" algn="tl">
                    <a:srgbClr val="C0C0C0"/>
                  </a:outerShdw>
                </a:effectLst>
                <a:cs typeface="Lucida Sans Unicode" pitchFamily="34" charset="0"/>
              </a:rPr>
              <a:t>Mediterranéen</a:t>
            </a:r>
            <a:r>
              <a:rPr lang="en-US" sz="1400" dirty="0" smtClean="0">
                <a:solidFill>
                  <a:srgbClr val="0070C0"/>
                </a:solidFill>
                <a:effectLst>
                  <a:outerShdw blurRad="38100" dist="38100" dir="2700000" algn="tl">
                    <a:srgbClr val="C0C0C0"/>
                  </a:outerShdw>
                </a:effectLst>
                <a:cs typeface="Lucida Sans Unicode" pitchFamily="34" charset="0"/>
              </a:rPr>
              <a:t>, SOERE H+, SOERE RBV, SO </a:t>
            </a:r>
            <a:r>
              <a:rPr lang="en-US" sz="1400" dirty="0" err="1" smtClean="0">
                <a:solidFill>
                  <a:srgbClr val="0070C0"/>
                </a:solidFill>
                <a:effectLst>
                  <a:outerShdw blurRad="38100" dist="38100" dir="2700000" algn="tl">
                    <a:srgbClr val="C0C0C0"/>
                  </a:outerShdw>
                </a:effectLst>
                <a:cs typeface="Lucida Sans Unicode" pitchFamily="34" charset="0"/>
              </a:rPr>
              <a:t>Karst</a:t>
            </a:r>
            <a:r>
              <a:rPr lang="en-US" sz="1400" dirty="0" smtClean="0">
                <a:solidFill>
                  <a:srgbClr val="0070C0"/>
                </a:solidFill>
                <a:effectLst>
                  <a:outerShdw blurRad="38100" dist="38100" dir="2700000" algn="tl">
                    <a:srgbClr val="C0C0C0"/>
                  </a:outerShdw>
                </a:effectLst>
                <a:cs typeface="Lucida Sans Unicode" pitchFamily="34" charset="0"/>
              </a:rPr>
              <a:t>, EMMAH - </a:t>
            </a:r>
            <a:r>
              <a:rPr lang="en-US" sz="1400" dirty="0" err="1" smtClean="0">
                <a:solidFill>
                  <a:srgbClr val="0070C0"/>
                </a:solidFill>
                <a:effectLst>
                  <a:outerShdw blurRad="38100" dist="38100" dir="2700000" algn="tl">
                    <a:srgbClr val="C0C0C0"/>
                  </a:outerShdw>
                </a:effectLst>
                <a:cs typeface="Lucida Sans Unicode" pitchFamily="34" charset="0"/>
              </a:rPr>
              <a:t>Partenaire</a:t>
            </a:r>
            <a:r>
              <a:rPr lang="en-US" sz="1400" dirty="0" smtClean="0">
                <a:solidFill>
                  <a:srgbClr val="0070C0"/>
                </a:solidFill>
                <a:effectLst>
                  <a:outerShdw blurRad="38100" dist="38100" dir="2700000" algn="tl">
                    <a:srgbClr val="C0C0C0"/>
                  </a:outerShdw>
                </a:effectLst>
                <a:cs typeface="Lucida Sans Unicode" pitchFamily="34" charset="0"/>
              </a:rPr>
              <a:t> LABEX CRITEX</a:t>
            </a:r>
            <a:endParaRPr lang="fr-FR" sz="1400" dirty="0">
              <a:solidFill>
                <a:srgbClr val="0070C0"/>
              </a:solidFill>
              <a:effectLst>
                <a:outerShdw blurRad="38100" dist="38100" dir="2700000" algn="tl">
                  <a:srgbClr val="C0C0C0"/>
                </a:outerShdw>
              </a:effectLst>
              <a:cs typeface="Lucida Sans Unicode" pitchFamily="34" charset="0"/>
            </a:endParaRPr>
          </a:p>
        </p:txBody>
      </p:sp>
      <p:pic>
        <p:nvPicPr>
          <p:cNvPr id="14344" name="Picture 8" descr="Karst dans le monde"/>
          <p:cNvPicPr>
            <a:picLocks noChangeAspect="1" noChangeArrowheads="1"/>
          </p:cNvPicPr>
          <p:nvPr/>
        </p:nvPicPr>
        <p:blipFill>
          <a:blip r:embed="rId4" cstate="print"/>
          <a:srcRect/>
          <a:stretch>
            <a:fillRect/>
          </a:stretch>
        </p:blipFill>
        <p:spPr bwMode="auto">
          <a:xfrm>
            <a:off x="5828505" y="3080136"/>
            <a:ext cx="3207545" cy="2444763"/>
          </a:xfrm>
          <a:prstGeom prst="rect">
            <a:avLst/>
          </a:prstGeom>
          <a:noFill/>
          <a:ln w="9525">
            <a:noFill/>
            <a:miter lim="800000"/>
            <a:headEnd/>
            <a:tailEnd/>
          </a:ln>
        </p:spPr>
      </p:pic>
      <p:pic>
        <p:nvPicPr>
          <p:cNvPr id="14345" name="Picture 9" descr="topo-generale"/>
          <p:cNvPicPr>
            <a:picLocks noChangeAspect="1" noChangeArrowheads="1"/>
          </p:cNvPicPr>
          <p:nvPr/>
        </p:nvPicPr>
        <p:blipFill>
          <a:blip r:embed="rId5" cstate="print"/>
          <a:srcRect l="10777" t="5283" r="9798" b="5283"/>
          <a:stretch>
            <a:fillRect/>
          </a:stretch>
        </p:blipFill>
        <p:spPr bwMode="auto">
          <a:xfrm>
            <a:off x="6055869" y="4980590"/>
            <a:ext cx="2376487" cy="1860550"/>
          </a:xfrm>
          <a:prstGeom prst="rect">
            <a:avLst/>
          </a:prstGeom>
          <a:noFill/>
          <a:ln w="9525">
            <a:noFill/>
            <a:miter lim="800000"/>
            <a:headEnd/>
            <a:tailEnd/>
          </a:ln>
        </p:spPr>
      </p:pic>
      <p:sp>
        <p:nvSpPr>
          <p:cNvPr id="14346" name="Text Box 10"/>
          <p:cNvSpPr txBox="1">
            <a:spLocks noChangeArrowheads="1"/>
          </p:cNvSpPr>
          <p:nvPr/>
        </p:nvSpPr>
        <p:spPr bwMode="auto">
          <a:xfrm>
            <a:off x="4714876" y="5024834"/>
            <a:ext cx="792163" cy="347663"/>
          </a:xfrm>
          <a:prstGeom prst="rect">
            <a:avLst/>
          </a:prstGeom>
          <a:noFill/>
          <a:ln w="9525">
            <a:noFill/>
            <a:miter lim="800000"/>
            <a:headEnd/>
            <a:tailEnd/>
          </a:ln>
        </p:spPr>
        <p:txBody>
          <a:bodyPr>
            <a:spAutoFit/>
          </a:bodyPr>
          <a:lstStyle/>
          <a:p>
            <a:pPr>
              <a:lnSpc>
                <a:spcPct val="93000"/>
              </a:lnSpc>
              <a:spcBef>
                <a:spcPct val="50000"/>
              </a:spcBef>
              <a:buClr>
                <a:srgbClr val="000000"/>
              </a:buClr>
              <a:buSzPct val="100000"/>
              <a:buFont typeface="Arial" pitchFamily="34" charset="0"/>
              <a:buNone/>
            </a:pPr>
            <a:r>
              <a:rPr lang="fr-FR" sz="1200" dirty="0">
                <a:solidFill>
                  <a:srgbClr val="0070C0"/>
                </a:solidFill>
                <a:cs typeface="Lucida Sans Unicode" pitchFamily="34" charset="0"/>
              </a:rPr>
              <a:t>10</a:t>
            </a:r>
            <a:r>
              <a:rPr lang="fr-FR" dirty="0">
                <a:solidFill>
                  <a:srgbClr val="0070C0"/>
                </a:solidFill>
                <a:cs typeface="Lucida Sans Unicode" pitchFamily="34" charset="0"/>
              </a:rPr>
              <a:t> </a:t>
            </a:r>
            <a:r>
              <a:rPr lang="fr-FR" sz="1200" dirty="0">
                <a:solidFill>
                  <a:srgbClr val="0070C0"/>
                </a:solidFill>
                <a:cs typeface="Lucida Sans Unicode" pitchFamily="34" charset="0"/>
              </a:rPr>
              <a:t>km</a:t>
            </a:r>
          </a:p>
        </p:txBody>
      </p:sp>
      <p:sp>
        <p:nvSpPr>
          <p:cNvPr id="14348" name="Text Box 12"/>
          <p:cNvSpPr txBox="1">
            <a:spLocks noChangeArrowheads="1"/>
          </p:cNvSpPr>
          <p:nvPr/>
        </p:nvSpPr>
        <p:spPr bwMode="auto">
          <a:xfrm>
            <a:off x="1" y="1124744"/>
            <a:ext cx="9143999" cy="1815882"/>
          </a:xfrm>
          <a:prstGeom prst="rect">
            <a:avLst/>
          </a:prstGeom>
          <a:noFill/>
          <a:ln w="9525">
            <a:noFill/>
            <a:miter lim="800000"/>
            <a:headEnd/>
            <a:tailEnd/>
          </a:ln>
        </p:spPr>
        <p:txBody>
          <a:bodyPr wrap="square">
            <a:spAutoFit/>
          </a:bodyPr>
          <a:lstStyle/>
          <a:p>
            <a:pPr defTabSz="449263"/>
            <a:r>
              <a:rPr lang="fr-FR" sz="1600" b="1" dirty="0" smtClean="0">
                <a:solidFill>
                  <a:srgbClr val="0070C0"/>
                </a:solidFill>
                <a:cs typeface="Lucida Sans Unicode" pitchFamily="34" charset="0"/>
              </a:rPr>
              <a:t>OBSERVATOIRE FDV + LSBB</a:t>
            </a:r>
          </a:p>
          <a:p>
            <a:pPr marL="476250" lvl="1" indent="-114300" defTabSz="449263">
              <a:buFontTx/>
              <a:buChar char="•"/>
            </a:pPr>
            <a:r>
              <a:rPr lang="fr-FR" sz="1600" dirty="0" smtClean="0">
                <a:solidFill>
                  <a:srgbClr val="0070C0"/>
                </a:solidFill>
                <a:cs typeface="Lucida Sans Unicode" pitchFamily="34" charset="0"/>
              </a:rPr>
              <a:t>140 ans de mesures de débit à la source de Fontaine-de-Vaucluse (ORE H+, 18 &amp; 19 mai 2010)</a:t>
            </a:r>
            <a:endParaRPr lang="fr-FR" sz="800" b="1" dirty="0">
              <a:solidFill>
                <a:srgbClr val="0070C0"/>
              </a:solidFill>
              <a:cs typeface="Lucida Sans Unicode" pitchFamily="34" charset="0"/>
            </a:endParaRPr>
          </a:p>
          <a:p>
            <a:pPr marL="476250" lvl="1" indent="-114300" defTabSz="449263">
              <a:buFontTx/>
              <a:buChar char="•"/>
            </a:pPr>
            <a:r>
              <a:rPr lang="fr-FR" sz="1600" dirty="0" smtClean="0">
                <a:solidFill>
                  <a:srgbClr val="0070C0"/>
                </a:solidFill>
                <a:cs typeface="Lucida Sans Unicode" pitchFamily="34" charset="0"/>
              </a:rPr>
              <a:t>10 ans (2002-2011) de mesures </a:t>
            </a:r>
            <a:r>
              <a:rPr lang="fr-FR" sz="1600" dirty="0" err="1" smtClean="0">
                <a:solidFill>
                  <a:srgbClr val="0070C0"/>
                </a:solidFill>
                <a:cs typeface="Lucida Sans Unicode" pitchFamily="34" charset="0"/>
              </a:rPr>
              <a:t>hydrochimiques</a:t>
            </a:r>
            <a:r>
              <a:rPr lang="fr-FR" sz="1600" dirty="0" smtClean="0">
                <a:solidFill>
                  <a:srgbClr val="0070C0"/>
                </a:solidFill>
                <a:cs typeface="Lucida Sans Unicode" pitchFamily="34" charset="0"/>
              </a:rPr>
              <a:t> simultanées au LSBB et à Fontaine-de-Vaucluse (débit et chimie des majeurs)</a:t>
            </a:r>
            <a:endParaRPr lang="fr-FR" sz="800" dirty="0">
              <a:solidFill>
                <a:srgbClr val="0070C0"/>
              </a:solidFill>
              <a:cs typeface="Lucida Sans Unicode" pitchFamily="34" charset="0"/>
            </a:endParaRPr>
          </a:p>
          <a:p>
            <a:pPr marL="476250" lvl="1" indent="-114300" defTabSz="449263">
              <a:buFontTx/>
              <a:buChar char="•"/>
            </a:pPr>
            <a:r>
              <a:rPr lang="fr-FR" sz="1600" dirty="0" smtClean="0">
                <a:solidFill>
                  <a:srgbClr val="0070C0"/>
                </a:solidFill>
                <a:cs typeface="Lucida Sans Unicode" pitchFamily="34" charset="0"/>
              </a:rPr>
              <a:t>Accès aisé et non préférentiel aux écoulements de 4 pérennes à 61 écoulements selon les conditions hydrogéologiques au travers de la zone non saturée du Karst  (accès à la zone saturée possible via les forages futurs)</a:t>
            </a:r>
            <a:endParaRPr lang="fr-FR" sz="1600" dirty="0">
              <a:solidFill>
                <a:srgbClr val="0070C0"/>
              </a:solidFill>
              <a:cs typeface="Lucida Sans Unicode"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31"/>
          <p:cNvGrpSpPr/>
          <p:nvPr/>
        </p:nvGrpSpPr>
        <p:grpSpPr>
          <a:xfrm>
            <a:off x="5508104" y="188640"/>
            <a:ext cx="3384674" cy="2376264"/>
            <a:chOff x="5580063" y="981075"/>
            <a:chExt cx="3168650" cy="2222500"/>
          </a:xfrm>
        </p:grpSpPr>
        <p:pic>
          <p:nvPicPr>
            <p:cNvPr id="13321" name="Picture 4" descr="shot44depth"/>
            <p:cNvPicPr>
              <a:picLocks noChangeAspect="1" noChangeArrowheads="1"/>
            </p:cNvPicPr>
            <p:nvPr/>
          </p:nvPicPr>
          <p:blipFill>
            <a:blip r:embed="rId2" cstate="print"/>
            <a:srcRect/>
            <a:stretch>
              <a:fillRect/>
            </a:stretch>
          </p:blipFill>
          <p:spPr bwMode="auto">
            <a:xfrm>
              <a:off x="5580063" y="981075"/>
              <a:ext cx="2963862" cy="2222500"/>
            </a:xfrm>
            <a:prstGeom prst="rect">
              <a:avLst/>
            </a:prstGeom>
            <a:noFill/>
            <a:ln w="9525">
              <a:noFill/>
              <a:miter lim="800000"/>
              <a:headEnd/>
              <a:tailEnd/>
            </a:ln>
          </p:spPr>
        </p:pic>
        <p:sp>
          <p:nvSpPr>
            <p:cNvPr id="13326" name="Oval 28"/>
            <p:cNvSpPr>
              <a:spLocks noChangeArrowheads="1"/>
            </p:cNvSpPr>
            <p:nvPr/>
          </p:nvSpPr>
          <p:spPr bwMode="auto">
            <a:xfrm>
              <a:off x="5867400" y="2205038"/>
              <a:ext cx="2881313" cy="360362"/>
            </a:xfrm>
            <a:prstGeom prst="ellipse">
              <a:avLst/>
            </a:prstGeom>
            <a:noFill/>
            <a:ln w="38100">
              <a:solidFill>
                <a:srgbClr val="00FF00"/>
              </a:solidFill>
              <a:round/>
              <a:headEnd/>
              <a:tailEnd/>
            </a:ln>
          </p:spPr>
          <p:txBody>
            <a:bodyPr wrap="none" anchor="ctr"/>
            <a:lstStyle/>
            <a:p>
              <a:endParaRPr lang="fr-FR">
                <a:solidFill>
                  <a:srgbClr val="0070C0"/>
                </a:solidFill>
              </a:endParaRPr>
            </a:p>
          </p:txBody>
        </p:sp>
      </p:grpSp>
      <p:pic>
        <p:nvPicPr>
          <p:cNvPr id="20482" name="Picture 2" descr="C:\Users\gaffet\WORK\01-COLLABORATIONS\COLLABORATION-MAUFROY-EFFETS-TOPOS\1-ARTICLE-TOMOGRAPHIE\Figure5.jpg"/>
          <p:cNvPicPr>
            <a:picLocks noChangeAspect="1" noChangeArrowheads="1"/>
          </p:cNvPicPr>
          <p:nvPr/>
        </p:nvPicPr>
        <p:blipFill>
          <a:blip r:embed="rId3" cstate="print"/>
          <a:srcRect/>
          <a:stretch>
            <a:fillRect/>
          </a:stretch>
        </p:blipFill>
        <p:spPr bwMode="auto">
          <a:xfrm>
            <a:off x="5331340" y="2420888"/>
            <a:ext cx="3812660" cy="4365104"/>
          </a:xfrm>
          <a:prstGeom prst="rect">
            <a:avLst/>
          </a:prstGeom>
          <a:noFill/>
        </p:spPr>
      </p:pic>
      <p:sp>
        <p:nvSpPr>
          <p:cNvPr id="13315" name="Text Box 7"/>
          <p:cNvSpPr txBox="1">
            <a:spLocks noChangeArrowheads="1"/>
          </p:cNvSpPr>
          <p:nvPr/>
        </p:nvSpPr>
        <p:spPr bwMode="auto">
          <a:xfrm>
            <a:off x="179512" y="836712"/>
            <a:ext cx="3563888" cy="830997"/>
          </a:xfrm>
          <a:prstGeom prst="rect">
            <a:avLst/>
          </a:prstGeom>
          <a:noFill/>
          <a:ln w="9525">
            <a:noFill/>
            <a:miter lim="800000"/>
            <a:headEnd/>
            <a:tailEnd/>
          </a:ln>
        </p:spPr>
        <p:txBody>
          <a:bodyPr wrap="square">
            <a:spAutoFit/>
          </a:bodyPr>
          <a:lstStyle/>
          <a:p>
            <a:r>
              <a:rPr lang="fr-FR" sz="1600" b="1" dirty="0">
                <a:solidFill>
                  <a:srgbClr val="0070C0"/>
                </a:solidFill>
                <a:latin typeface="Verdana" pitchFamily="34" charset="0"/>
                <a:cs typeface="Arial" charset="0"/>
              </a:rPr>
              <a:t>Surface:</a:t>
            </a:r>
            <a:r>
              <a:rPr lang="fr-FR" sz="1600" dirty="0">
                <a:solidFill>
                  <a:srgbClr val="0070C0"/>
                </a:solidFill>
                <a:latin typeface="Verdana" pitchFamily="34" charset="0"/>
                <a:cs typeface="Arial" charset="0"/>
              </a:rPr>
              <a:t> 189 sismomètres</a:t>
            </a:r>
          </a:p>
          <a:p>
            <a:r>
              <a:rPr lang="fr-FR" sz="1600" b="1" dirty="0">
                <a:solidFill>
                  <a:srgbClr val="0070C0"/>
                </a:solidFill>
                <a:latin typeface="Verdana" pitchFamily="34" charset="0"/>
                <a:cs typeface="Arial" charset="0"/>
              </a:rPr>
              <a:t>Galerie:</a:t>
            </a:r>
            <a:r>
              <a:rPr lang="fr-FR" sz="1600" dirty="0">
                <a:solidFill>
                  <a:srgbClr val="0070C0"/>
                </a:solidFill>
                <a:latin typeface="Verdana" pitchFamily="34" charset="0"/>
                <a:cs typeface="Arial" charset="0"/>
              </a:rPr>
              <a:t> 150 géophones</a:t>
            </a:r>
          </a:p>
          <a:p>
            <a:r>
              <a:rPr lang="fr-FR" sz="1600" b="1" dirty="0">
                <a:solidFill>
                  <a:srgbClr val="0070C0"/>
                </a:solidFill>
                <a:latin typeface="Verdana" pitchFamily="34" charset="0"/>
                <a:cs typeface="Arial" charset="0"/>
              </a:rPr>
              <a:t>103 tirs</a:t>
            </a:r>
            <a:r>
              <a:rPr lang="fr-FR" sz="1600" dirty="0">
                <a:solidFill>
                  <a:srgbClr val="0070C0"/>
                </a:solidFill>
                <a:latin typeface="Verdana" pitchFamily="34" charset="0"/>
                <a:cs typeface="Arial" charset="0"/>
              </a:rPr>
              <a:t> (150 g TNT)</a:t>
            </a:r>
          </a:p>
        </p:txBody>
      </p:sp>
      <p:grpSp>
        <p:nvGrpSpPr>
          <p:cNvPr id="3" name="Group 30"/>
          <p:cNvGrpSpPr>
            <a:grpSpLocks/>
          </p:cNvGrpSpPr>
          <p:nvPr/>
        </p:nvGrpSpPr>
        <p:grpSpPr bwMode="auto">
          <a:xfrm>
            <a:off x="-36513" y="1865018"/>
            <a:ext cx="5616625" cy="2519759"/>
            <a:chOff x="113" y="391"/>
            <a:chExt cx="4228" cy="2223"/>
          </a:xfrm>
        </p:grpSpPr>
        <p:pic>
          <p:nvPicPr>
            <p:cNvPr id="13329" name="Picture 31" descr="aa-rustrel-lsbb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3" y="391"/>
              <a:ext cx="4228" cy="2223"/>
            </a:xfrm>
            <a:prstGeom prst="rect">
              <a:avLst/>
            </a:prstGeom>
            <a:noFill/>
            <a:ln w="9525">
              <a:noFill/>
              <a:miter lim="800000"/>
              <a:headEnd/>
              <a:tailEnd/>
            </a:ln>
          </p:spPr>
        </p:pic>
        <p:grpSp>
          <p:nvGrpSpPr>
            <p:cNvPr id="4" name="Group 32"/>
            <p:cNvGrpSpPr>
              <a:grpSpLocks/>
            </p:cNvGrpSpPr>
            <p:nvPr/>
          </p:nvGrpSpPr>
          <p:grpSpPr bwMode="auto">
            <a:xfrm>
              <a:off x="1958" y="890"/>
              <a:ext cx="468" cy="499"/>
              <a:chOff x="1746" y="1888"/>
              <a:chExt cx="545" cy="507"/>
            </a:xfrm>
          </p:grpSpPr>
          <p:sp>
            <p:nvSpPr>
              <p:cNvPr id="18465" name="AutoShape 33"/>
              <p:cNvSpPr>
                <a:spLocks noChangeArrowheads="1"/>
              </p:cNvSpPr>
              <p:nvPr/>
            </p:nvSpPr>
            <p:spPr bwMode="auto">
              <a:xfrm>
                <a:off x="2200" y="1888"/>
                <a:ext cx="88"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66" name="AutoShape 34"/>
              <p:cNvSpPr>
                <a:spLocks noChangeArrowheads="1"/>
              </p:cNvSpPr>
              <p:nvPr/>
            </p:nvSpPr>
            <p:spPr bwMode="auto">
              <a:xfrm>
                <a:off x="2082" y="1935"/>
                <a:ext cx="93"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67" name="AutoShape 35"/>
              <p:cNvSpPr>
                <a:spLocks noChangeArrowheads="1"/>
              </p:cNvSpPr>
              <p:nvPr/>
            </p:nvSpPr>
            <p:spPr bwMode="auto">
              <a:xfrm>
                <a:off x="2012" y="2024"/>
                <a:ext cx="93"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68" name="AutoShape 36"/>
              <p:cNvSpPr>
                <a:spLocks noChangeArrowheads="1"/>
              </p:cNvSpPr>
              <p:nvPr/>
            </p:nvSpPr>
            <p:spPr bwMode="auto">
              <a:xfrm>
                <a:off x="1971" y="2072"/>
                <a:ext cx="93" cy="53"/>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69" name="AutoShape 37"/>
              <p:cNvSpPr>
                <a:spLocks noChangeArrowheads="1"/>
              </p:cNvSpPr>
              <p:nvPr/>
            </p:nvSpPr>
            <p:spPr bwMode="auto">
              <a:xfrm>
                <a:off x="1941" y="2115"/>
                <a:ext cx="89"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70" name="AutoShape 38"/>
              <p:cNvSpPr>
                <a:spLocks noChangeArrowheads="1"/>
              </p:cNvSpPr>
              <p:nvPr/>
            </p:nvSpPr>
            <p:spPr bwMode="auto">
              <a:xfrm>
                <a:off x="1911" y="2160"/>
                <a:ext cx="89"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71" name="AutoShape 39"/>
              <p:cNvSpPr>
                <a:spLocks noChangeArrowheads="1"/>
              </p:cNvSpPr>
              <p:nvPr/>
            </p:nvSpPr>
            <p:spPr bwMode="auto">
              <a:xfrm>
                <a:off x="1874" y="2205"/>
                <a:ext cx="92"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72" name="AutoShape 40"/>
              <p:cNvSpPr>
                <a:spLocks noChangeArrowheads="1"/>
              </p:cNvSpPr>
              <p:nvPr/>
            </p:nvSpPr>
            <p:spPr bwMode="auto">
              <a:xfrm>
                <a:off x="1836" y="2251"/>
                <a:ext cx="92"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73" name="AutoShape 41"/>
              <p:cNvSpPr>
                <a:spLocks noChangeArrowheads="1"/>
              </p:cNvSpPr>
              <p:nvPr/>
            </p:nvSpPr>
            <p:spPr bwMode="auto">
              <a:xfrm>
                <a:off x="1789" y="2296"/>
                <a:ext cx="93"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74" name="AutoShape 42"/>
              <p:cNvSpPr>
                <a:spLocks noChangeArrowheads="1"/>
              </p:cNvSpPr>
              <p:nvPr/>
            </p:nvSpPr>
            <p:spPr bwMode="auto">
              <a:xfrm>
                <a:off x="2138" y="1902"/>
                <a:ext cx="92"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75" name="AutoShape 43"/>
              <p:cNvSpPr>
                <a:spLocks noChangeArrowheads="1"/>
              </p:cNvSpPr>
              <p:nvPr/>
            </p:nvSpPr>
            <p:spPr bwMode="auto">
              <a:xfrm>
                <a:off x="2046" y="1983"/>
                <a:ext cx="89"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sp>
            <p:nvSpPr>
              <p:cNvPr id="18476" name="AutoShape 44"/>
              <p:cNvSpPr>
                <a:spLocks noChangeArrowheads="1"/>
              </p:cNvSpPr>
              <p:nvPr/>
            </p:nvSpPr>
            <p:spPr bwMode="auto">
              <a:xfrm>
                <a:off x="1746" y="2341"/>
                <a:ext cx="90" cy="54"/>
              </a:xfrm>
              <a:prstGeom prst="star5">
                <a:avLst/>
              </a:prstGeom>
              <a:solidFill>
                <a:schemeClr val="accent1"/>
              </a:solidFill>
              <a:ln w="9525">
                <a:solidFill>
                  <a:schemeClr val="tx1"/>
                </a:solidFill>
                <a:miter lim="800000"/>
                <a:headEnd/>
                <a:tailEnd/>
              </a:ln>
              <a:effectLst/>
            </p:spPr>
            <p:txBody>
              <a:bodyPr wrap="none" anchor="ctr"/>
              <a:lstStyle/>
              <a:p>
                <a:pPr>
                  <a:defRPr/>
                </a:pPr>
                <a:endParaRPr lang="fr-FR" sz="1600">
                  <a:solidFill>
                    <a:srgbClr val="0070C0"/>
                  </a:solidFill>
                  <a:latin typeface="Verdana" pitchFamily="34" charset="0"/>
                </a:endParaRPr>
              </a:p>
            </p:txBody>
          </p:sp>
        </p:grpSp>
      </p:grpSp>
      <p:pic>
        <p:nvPicPr>
          <p:cNvPr id="13317" name="Picture 45" descr="helico"/>
          <p:cNvPicPr>
            <a:picLocks noChangeAspect="1" noChangeArrowheads="1"/>
          </p:cNvPicPr>
          <p:nvPr/>
        </p:nvPicPr>
        <p:blipFill>
          <a:blip r:embed="rId5" cstate="print"/>
          <a:srcRect/>
          <a:stretch>
            <a:fillRect/>
          </a:stretch>
        </p:blipFill>
        <p:spPr bwMode="auto">
          <a:xfrm>
            <a:off x="3563939" y="1217318"/>
            <a:ext cx="701734" cy="935645"/>
          </a:xfrm>
          <a:prstGeom prst="rect">
            <a:avLst/>
          </a:prstGeom>
          <a:noFill/>
          <a:ln w="9525">
            <a:solidFill>
              <a:schemeClr val="tx1"/>
            </a:solidFill>
            <a:miter lim="800000"/>
            <a:headEnd/>
            <a:tailEnd/>
          </a:ln>
        </p:spPr>
      </p:pic>
      <p:pic>
        <p:nvPicPr>
          <p:cNvPr id="13318" name="Picture 46" descr="DSC01584"/>
          <p:cNvPicPr>
            <a:picLocks noChangeAspect="1" noChangeArrowheads="1"/>
          </p:cNvPicPr>
          <p:nvPr/>
        </p:nvPicPr>
        <p:blipFill>
          <a:blip r:embed="rId6" cstate="print">
            <a:lum bright="42000"/>
          </a:blip>
          <a:srcRect/>
          <a:stretch>
            <a:fillRect/>
          </a:stretch>
        </p:blipFill>
        <p:spPr bwMode="auto">
          <a:xfrm>
            <a:off x="2411413" y="4528843"/>
            <a:ext cx="935645" cy="700357"/>
          </a:xfrm>
          <a:prstGeom prst="rect">
            <a:avLst/>
          </a:prstGeom>
          <a:noFill/>
          <a:ln w="9525">
            <a:solidFill>
              <a:schemeClr val="tx1"/>
            </a:solidFill>
            <a:miter lim="800000"/>
            <a:headEnd/>
            <a:tailEnd/>
          </a:ln>
        </p:spPr>
      </p:pic>
      <p:pic>
        <p:nvPicPr>
          <p:cNvPr id="13319" name="Picture 47" descr="station d'acquisition surface 2"/>
          <p:cNvPicPr>
            <a:picLocks noChangeAspect="1" noChangeArrowheads="1"/>
          </p:cNvPicPr>
          <p:nvPr/>
        </p:nvPicPr>
        <p:blipFill>
          <a:blip r:embed="rId7" cstate="print"/>
          <a:srcRect t="7399"/>
          <a:stretch>
            <a:fillRect/>
          </a:stretch>
        </p:blipFill>
        <p:spPr bwMode="auto">
          <a:xfrm>
            <a:off x="3563938" y="2874668"/>
            <a:ext cx="935645" cy="601289"/>
          </a:xfrm>
          <a:prstGeom prst="rect">
            <a:avLst/>
          </a:prstGeom>
          <a:noFill/>
          <a:ln w="9525">
            <a:solidFill>
              <a:schemeClr val="tx1"/>
            </a:solidFill>
            <a:miter lim="800000"/>
            <a:headEnd/>
            <a:tailEnd/>
          </a:ln>
        </p:spPr>
      </p:pic>
      <p:pic>
        <p:nvPicPr>
          <p:cNvPr id="13320" name="Picture 48" descr="aa-imgp1033"/>
          <p:cNvPicPr>
            <a:picLocks noChangeAspect="1" noChangeArrowheads="1"/>
          </p:cNvPicPr>
          <p:nvPr/>
        </p:nvPicPr>
        <p:blipFill>
          <a:blip r:embed="rId8" cstate="print">
            <a:lum bright="12000"/>
          </a:blip>
          <a:srcRect/>
          <a:stretch>
            <a:fillRect/>
          </a:stretch>
        </p:blipFill>
        <p:spPr bwMode="auto">
          <a:xfrm>
            <a:off x="1763714" y="2512718"/>
            <a:ext cx="701734" cy="935645"/>
          </a:xfrm>
          <a:prstGeom prst="rect">
            <a:avLst/>
          </a:prstGeom>
          <a:noFill/>
          <a:ln w="9525">
            <a:solidFill>
              <a:schemeClr val="tx1"/>
            </a:solidFill>
            <a:miter lim="800000"/>
            <a:headEnd/>
            <a:tailEnd/>
          </a:ln>
        </p:spPr>
      </p:pic>
      <p:sp>
        <p:nvSpPr>
          <p:cNvPr id="13325" name="Text Box 27"/>
          <p:cNvSpPr txBox="1">
            <a:spLocks noChangeArrowheads="1"/>
          </p:cNvSpPr>
          <p:nvPr/>
        </p:nvSpPr>
        <p:spPr bwMode="auto">
          <a:xfrm>
            <a:off x="179389" y="107950"/>
            <a:ext cx="5400723" cy="578941"/>
          </a:xfrm>
          <a:prstGeom prst="rect">
            <a:avLst/>
          </a:prstGeom>
          <a:noFill/>
          <a:ln w="38100">
            <a:solidFill>
              <a:schemeClr val="bg1"/>
            </a:solidFill>
            <a:miter lim="800000"/>
            <a:headEnd/>
            <a:tailEnd/>
          </a:ln>
        </p:spPr>
        <p:txBody>
          <a:bodyPr wrap="square">
            <a:spAutoFit/>
          </a:bodyPr>
          <a:lstStyle/>
          <a:p>
            <a:pPr>
              <a:lnSpc>
                <a:spcPct val="93000"/>
              </a:lnSpc>
              <a:buClr>
                <a:srgbClr val="000000"/>
              </a:buClr>
              <a:buSzPct val="100000"/>
              <a:buFont typeface="Arial" charset="0"/>
              <a:buNone/>
            </a:pPr>
            <a:r>
              <a:rPr lang="fr-FR" b="1" dirty="0" smtClean="0">
                <a:solidFill>
                  <a:srgbClr val="0070C0"/>
                </a:solidFill>
                <a:ea typeface="Lucida Sans Unicode" pitchFamily="34" charset="0"/>
                <a:cs typeface="Lucida Sans Unicode" pitchFamily="34" charset="0"/>
              </a:rPr>
              <a:t>IMAGERIE </a:t>
            </a:r>
            <a:r>
              <a:rPr lang="fr-FR" b="1" dirty="0">
                <a:solidFill>
                  <a:srgbClr val="0070C0"/>
                </a:solidFill>
                <a:ea typeface="Lucida Sans Unicode" pitchFamily="34" charset="0"/>
                <a:cs typeface="Lucida Sans Unicode" pitchFamily="34" charset="0"/>
              </a:rPr>
              <a:t>DES PROPRIETES </a:t>
            </a:r>
            <a:r>
              <a:rPr lang="fr-FR" b="1" dirty="0" smtClean="0">
                <a:solidFill>
                  <a:srgbClr val="0070C0"/>
                </a:solidFill>
                <a:ea typeface="Lucida Sans Unicode" pitchFamily="34" charset="0"/>
                <a:cs typeface="Lucida Sans Unicode" pitchFamily="34" charset="0"/>
              </a:rPr>
              <a:t>SISMIQUES : INTERIMAGES</a:t>
            </a:r>
            <a:endParaRPr lang="fr-FR" b="1" dirty="0">
              <a:solidFill>
                <a:srgbClr val="0070C0"/>
              </a:solidFill>
              <a:ea typeface="Lucida Sans Unicode" pitchFamily="34" charset="0"/>
              <a:cs typeface="Lucida Sans Unicode" pitchFamily="34" charset="0"/>
            </a:endParaRPr>
          </a:p>
          <a:p>
            <a:pPr>
              <a:lnSpc>
                <a:spcPct val="93000"/>
              </a:lnSpc>
              <a:buClr>
                <a:srgbClr val="000000"/>
              </a:buClr>
              <a:buSzPct val="100000"/>
              <a:buFont typeface="Arial" charset="0"/>
              <a:buNone/>
            </a:pPr>
            <a:r>
              <a:rPr lang="fr-FR" sz="1600" b="1" dirty="0">
                <a:solidFill>
                  <a:srgbClr val="0070C0"/>
                </a:solidFill>
                <a:ea typeface="Lucida Sans Unicode" pitchFamily="34" charset="0"/>
                <a:cs typeface="Lucida Sans Unicode" pitchFamily="34" charset="0"/>
              </a:rPr>
              <a:t>Coll. </a:t>
            </a:r>
            <a:r>
              <a:rPr lang="fr-FR" sz="1600" dirty="0" smtClean="0">
                <a:solidFill>
                  <a:srgbClr val="0070C0"/>
                </a:solidFill>
                <a:ea typeface="Lucida Sans Unicode" pitchFamily="34" charset="0"/>
                <a:cs typeface="Lucida Sans Unicode" pitchFamily="34" charset="0"/>
              </a:rPr>
              <a:t>GEOAZUR,</a:t>
            </a:r>
            <a:r>
              <a:rPr lang="fr-FR" sz="1600" b="1" dirty="0" smtClean="0">
                <a:solidFill>
                  <a:srgbClr val="0070C0"/>
                </a:solidFill>
                <a:ea typeface="Lucida Sans Unicode" pitchFamily="34" charset="0"/>
                <a:cs typeface="Lucida Sans Unicode" pitchFamily="34" charset="0"/>
              </a:rPr>
              <a:t> </a:t>
            </a:r>
            <a:r>
              <a:rPr lang="fr-FR" sz="1600" dirty="0" smtClean="0">
                <a:solidFill>
                  <a:srgbClr val="0070C0"/>
                </a:solidFill>
                <a:ea typeface="Lucida Sans Unicode" pitchFamily="34" charset="0"/>
                <a:cs typeface="Lucida Sans Unicode" pitchFamily="34" charset="0"/>
              </a:rPr>
              <a:t>UPPA, </a:t>
            </a:r>
            <a:r>
              <a:rPr lang="fr-FR" sz="1600" dirty="0" err="1">
                <a:solidFill>
                  <a:srgbClr val="0070C0"/>
                </a:solidFill>
                <a:ea typeface="Lucida Sans Unicode" pitchFamily="34" charset="0"/>
                <a:cs typeface="Lucida Sans Unicode" pitchFamily="34" charset="0"/>
              </a:rPr>
              <a:t>Univ</a:t>
            </a:r>
            <a:r>
              <a:rPr lang="fr-FR" sz="1600" dirty="0">
                <a:solidFill>
                  <a:srgbClr val="0070C0"/>
                </a:solidFill>
                <a:ea typeface="Lucida Sans Unicode" pitchFamily="34" charset="0"/>
                <a:cs typeface="Lucida Sans Unicode" pitchFamily="34" charset="0"/>
              </a:rPr>
              <a:t> Paris-Sud, </a:t>
            </a:r>
            <a:r>
              <a:rPr lang="fr-FR" sz="1600" dirty="0" smtClean="0">
                <a:solidFill>
                  <a:srgbClr val="0070C0"/>
                </a:solidFill>
                <a:ea typeface="Lucida Sans Unicode" pitchFamily="34" charset="0"/>
                <a:cs typeface="Lucida Sans Unicode" pitchFamily="34" charset="0"/>
              </a:rPr>
              <a:t>UNAM, </a:t>
            </a:r>
            <a:r>
              <a:rPr lang="fr-FR" sz="1600" dirty="0" err="1" smtClean="0">
                <a:solidFill>
                  <a:srgbClr val="0070C0"/>
                </a:solidFill>
                <a:ea typeface="Lucida Sans Unicode" pitchFamily="34" charset="0"/>
                <a:cs typeface="Lucida Sans Unicode" pitchFamily="34" charset="0"/>
              </a:rPr>
              <a:t>Univ</a:t>
            </a:r>
            <a:r>
              <a:rPr lang="fr-FR" sz="1600" dirty="0" smtClean="0">
                <a:solidFill>
                  <a:srgbClr val="0070C0"/>
                </a:solidFill>
                <a:ea typeface="Lucida Sans Unicode" pitchFamily="34" charset="0"/>
                <a:cs typeface="Lucida Sans Unicode" pitchFamily="34" charset="0"/>
              </a:rPr>
              <a:t> J. Fourier</a:t>
            </a:r>
            <a:endParaRPr lang="fr-FR" sz="1600" dirty="0">
              <a:solidFill>
                <a:srgbClr val="0070C0"/>
              </a:solidFill>
              <a:ea typeface="Lucida Sans Unicode" pitchFamily="34" charset="0"/>
              <a:cs typeface="Lucida Sans Unicode" pitchFamily="34" charset="0"/>
            </a:endParaRPr>
          </a:p>
        </p:txBody>
      </p:sp>
      <p:sp>
        <p:nvSpPr>
          <p:cNvPr id="13327" name="Text Box 29"/>
          <p:cNvSpPr txBox="1">
            <a:spLocks noChangeArrowheads="1"/>
          </p:cNvSpPr>
          <p:nvPr/>
        </p:nvSpPr>
        <p:spPr bwMode="auto">
          <a:xfrm>
            <a:off x="107950" y="5445125"/>
            <a:ext cx="5543550" cy="858838"/>
          </a:xfrm>
          <a:prstGeom prst="rect">
            <a:avLst/>
          </a:prstGeom>
          <a:noFill/>
          <a:ln w="9525">
            <a:noFill/>
            <a:miter lim="800000"/>
            <a:headEnd/>
            <a:tailEnd/>
          </a:ln>
        </p:spPr>
        <p:txBody>
          <a:bodyPr>
            <a:spAutoFit/>
          </a:bodyPr>
          <a:lstStyle/>
          <a:p>
            <a:pPr>
              <a:lnSpc>
                <a:spcPct val="93000"/>
              </a:lnSpc>
              <a:buClr>
                <a:srgbClr val="000000"/>
              </a:buClr>
              <a:buSzPct val="100000"/>
              <a:buFont typeface="Arial" charset="0"/>
              <a:buNone/>
            </a:pPr>
            <a:r>
              <a:rPr lang="fr-FR">
                <a:solidFill>
                  <a:srgbClr val="0070C0"/>
                </a:solidFill>
                <a:ea typeface="Lucida Sans Unicode" pitchFamily="34" charset="0"/>
                <a:cs typeface="Lucida Sans Unicode" pitchFamily="34" charset="0"/>
              </a:rPr>
              <a:t>- Zone de forte atténuation (Faille ?)</a:t>
            </a:r>
          </a:p>
          <a:p>
            <a:pPr>
              <a:lnSpc>
                <a:spcPct val="93000"/>
              </a:lnSpc>
              <a:buClr>
                <a:srgbClr val="000000"/>
              </a:buClr>
              <a:buSzPct val="100000"/>
              <a:buFont typeface="Arial" charset="0"/>
              <a:buNone/>
            </a:pPr>
            <a:r>
              <a:rPr lang="fr-FR">
                <a:solidFill>
                  <a:srgbClr val="0070C0"/>
                </a:solidFill>
                <a:ea typeface="Lucida Sans Unicode" pitchFamily="34" charset="0"/>
                <a:cs typeface="Lucida Sans Unicode" pitchFamily="34" charset="0"/>
              </a:rPr>
              <a:t>- Faibles vitesses (vert) Calcaires très poreux (&gt; 7%)</a:t>
            </a:r>
          </a:p>
          <a:p>
            <a:pPr>
              <a:lnSpc>
                <a:spcPct val="93000"/>
              </a:lnSpc>
              <a:buClr>
                <a:srgbClr val="000000"/>
              </a:buClr>
              <a:buSzPct val="100000"/>
              <a:buFont typeface="Arial" charset="0"/>
              <a:buNone/>
            </a:pPr>
            <a:r>
              <a:rPr lang="fr-FR">
                <a:solidFill>
                  <a:srgbClr val="0070C0"/>
                </a:solidFill>
                <a:ea typeface="Lucida Sans Unicode" pitchFamily="34" charset="0"/>
                <a:cs typeface="Lucida Sans Unicode" pitchFamily="34" charset="0"/>
              </a:rPr>
              <a:t>- Fortes vitesses (bleu) Calcaires compacts</a:t>
            </a:r>
          </a:p>
        </p:txBody>
      </p:sp>
      <p:sp>
        <p:nvSpPr>
          <p:cNvPr id="13328" name="Text Box 30"/>
          <p:cNvSpPr txBox="1">
            <a:spLocks noChangeArrowheads="1"/>
          </p:cNvSpPr>
          <p:nvPr/>
        </p:nvSpPr>
        <p:spPr bwMode="auto">
          <a:xfrm>
            <a:off x="3491880" y="6565291"/>
            <a:ext cx="2177199" cy="292709"/>
          </a:xfrm>
          <a:prstGeom prst="rect">
            <a:avLst/>
          </a:prstGeom>
          <a:noFill/>
          <a:ln w="9525">
            <a:noFill/>
            <a:miter lim="800000"/>
            <a:headEnd/>
            <a:tailEnd/>
          </a:ln>
        </p:spPr>
        <p:txBody>
          <a:bodyPr wrap="none">
            <a:spAutoFit/>
          </a:bodyPr>
          <a:lstStyle/>
          <a:p>
            <a:pPr>
              <a:lnSpc>
                <a:spcPct val="93000"/>
              </a:lnSpc>
              <a:buClr>
                <a:srgbClr val="000000"/>
              </a:buClr>
              <a:buSzPct val="100000"/>
              <a:buFont typeface="Arial" charset="0"/>
              <a:buNone/>
            </a:pPr>
            <a:r>
              <a:rPr lang="fr-FR" sz="1400" dirty="0" err="1">
                <a:solidFill>
                  <a:srgbClr val="0070C0"/>
                </a:solidFill>
                <a:ea typeface="Lucida Sans Unicode" pitchFamily="34" charset="0"/>
                <a:cs typeface="Lucida Sans Unicode" pitchFamily="34" charset="0"/>
              </a:rPr>
              <a:t>Maufroy</a:t>
            </a:r>
            <a:r>
              <a:rPr lang="fr-FR" sz="1400" dirty="0">
                <a:solidFill>
                  <a:srgbClr val="0070C0"/>
                </a:solidFill>
                <a:ea typeface="Lucida Sans Unicode" pitchFamily="34" charset="0"/>
                <a:cs typeface="Lucida Sans Unicode" pitchFamily="34" charset="0"/>
              </a:rPr>
              <a:t> et al. </a:t>
            </a:r>
            <a:r>
              <a:rPr lang="fr-FR" sz="1400" dirty="0" smtClean="0">
                <a:solidFill>
                  <a:srgbClr val="0070C0"/>
                </a:solidFill>
                <a:ea typeface="Lucida Sans Unicode" pitchFamily="34" charset="0"/>
                <a:cs typeface="Lucida Sans Unicode" pitchFamily="34" charset="0"/>
              </a:rPr>
              <a:t>(2010, 2011)</a:t>
            </a:r>
            <a:endParaRPr lang="fr-FR" sz="1400" dirty="0">
              <a:solidFill>
                <a:srgbClr val="0070C0"/>
              </a:solidFill>
              <a:ea typeface="Lucida Sans Unicode" pitchFamily="34" charset="0"/>
              <a:cs typeface="Lucida Sans Unicode" pitchFamily="34" charset="0"/>
            </a:endParaRPr>
          </a:p>
        </p:txBody>
      </p:sp>
      <p:sp>
        <p:nvSpPr>
          <p:cNvPr id="31" name="Espace réservé de la date 30"/>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0" y="-27344"/>
            <a:ext cx="9144000" cy="360000"/>
          </a:xfrm>
          <a:prstGeom prst="rect">
            <a:avLst/>
          </a:prstGeom>
          <a:gradFill>
            <a:gsLst>
              <a:gs pos="0">
                <a:srgbClr val="00B0F0"/>
              </a:gs>
              <a:gs pos="50000">
                <a:schemeClr val="accent1">
                  <a:tint val="44500"/>
                  <a:satMod val="160000"/>
                </a:schemeClr>
              </a:gs>
              <a:gs pos="100000">
                <a:schemeClr val="accent1">
                  <a:tint val="23500"/>
                  <a:satMod val="160000"/>
                </a:schemeClr>
              </a:gs>
            </a:gsLst>
          </a:gradFill>
        </p:spPr>
        <p:txBody>
          <a:bodyPr wrap="square" rtlCol="0">
            <a:spAutoFit/>
          </a:bodyPr>
          <a:lstStyle/>
          <a:p>
            <a:pPr algn="r"/>
            <a:endParaRPr lang="fr-FR" sz="1400" dirty="0" smtClean="0">
              <a:solidFill>
                <a:srgbClr val="0070C0"/>
              </a:solidFill>
            </a:endParaRPr>
          </a:p>
        </p:txBody>
      </p:sp>
      <p:sp>
        <p:nvSpPr>
          <p:cNvPr id="129027" name="Text Box 3"/>
          <p:cNvSpPr txBox="1">
            <a:spLocks noChangeArrowheads="1"/>
          </p:cNvSpPr>
          <p:nvPr/>
        </p:nvSpPr>
        <p:spPr bwMode="auto">
          <a:xfrm>
            <a:off x="0" y="-27384"/>
            <a:ext cx="9144000" cy="1031051"/>
          </a:xfrm>
          <a:prstGeom prst="rect">
            <a:avLst/>
          </a:prstGeom>
          <a:noFill/>
          <a:ln w="38100">
            <a:noFill/>
            <a:miter lim="800000"/>
            <a:headEnd/>
            <a:tailEnd/>
          </a:ln>
          <a:effectLst/>
        </p:spPr>
        <p:txBody>
          <a:bodyPr wrap="square">
            <a:spAutoFit/>
          </a:bodyPr>
          <a:lstStyle/>
          <a:p>
            <a:pPr>
              <a:spcBef>
                <a:spcPts val="600"/>
              </a:spcBef>
              <a:spcAft>
                <a:spcPts val="600"/>
              </a:spcAft>
              <a:defRPr/>
            </a:pPr>
            <a:r>
              <a:rPr lang="fr-FR" sz="2000" b="1" dirty="0" smtClean="0">
                <a:solidFill>
                  <a:srgbClr val="0070C0"/>
                </a:solidFill>
                <a:effectLst>
                  <a:outerShdw blurRad="38100" dist="38100" dir="2700000" algn="tl">
                    <a:srgbClr val="C0C0C0"/>
                  </a:outerShdw>
                </a:effectLst>
                <a:cs typeface="Lucida Sans Unicode" pitchFamily="34" charset="0"/>
              </a:rPr>
              <a:t>DEVELOPPEMENT METROLOGIQUE, INSTRUMENTAL ET MODELISATION NUMERIQUE</a:t>
            </a:r>
            <a:endParaRPr lang="fr-FR" sz="2000" b="1" dirty="0">
              <a:solidFill>
                <a:srgbClr val="0070C0"/>
              </a:solidFill>
              <a:effectLst>
                <a:outerShdw blurRad="38100" dist="38100" dir="2700000" algn="tl">
                  <a:srgbClr val="C0C0C0"/>
                </a:outerShdw>
              </a:effectLst>
              <a:cs typeface="Lucida Sans Unicode" pitchFamily="34" charset="0"/>
            </a:endParaRPr>
          </a:p>
          <a:p>
            <a:pPr>
              <a:defRPr/>
            </a:pPr>
            <a:endParaRPr lang="fr-FR" sz="800" b="1" dirty="0" smtClean="0">
              <a:solidFill>
                <a:srgbClr val="0070C0"/>
              </a:solidFill>
              <a:effectLst>
                <a:outerShdw blurRad="38100" dist="38100" dir="2700000" algn="tl">
                  <a:srgbClr val="C0C0C0"/>
                </a:outerShdw>
              </a:effectLst>
              <a:cs typeface="Lucida Sans Unicode" pitchFamily="34" charset="0"/>
            </a:endParaRPr>
          </a:p>
          <a:p>
            <a:pPr>
              <a:defRPr/>
            </a:pPr>
            <a:r>
              <a:rPr lang="fr-FR" sz="1400" b="1" dirty="0" smtClean="0">
                <a:solidFill>
                  <a:srgbClr val="0070C0"/>
                </a:solidFill>
                <a:effectLst>
                  <a:outerShdw blurRad="38100" dist="38100" dir="2700000" algn="tl">
                    <a:srgbClr val="C0C0C0"/>
                  </a:outerShdw>
                </a:effectLst>
                <a:cs typeface="Lucida Sans Unicode" pitchFamily="34" charset="0"/>
              </a:rPr>
              <a:t>ANR MAXWELL – HPPPCO2 – LINES</a:t>
            </a:r>
            <a:r>
              <a:rPr lang="fr-FR" sz="1400" dirty="0" smtClean="0">
                <a:solidFill>
                  <a:srgbClr val="0070C0"/>
                </a:solidFill>
                <a:effectLst>
                  <a:outerShdw blurRad="38100" dist="38100" dir="2700000" algn="tl">
                    <a:srgbClr val="C0C0C0"/>
                  </a:outerShdw>
                </a:effectLst>
                <a:cs typeface="Lucida Sans Unicode" pitchFamily="34" charset="0"/>
              </a:rPr>
              <a:t>		</a:t>
            </a:r>
            <a:endParaRPr lang="fr-FR" sz="1400" b="1" dirty="0">
              <a:solidFill>
                <a:srgbClr val="0070C0"/>
              </a:solidFill>
              <a:effectLst>
                <a:outerShdw blurRad="38100" dist="38100" dir="2700000" algn="tl">
                  <a:srgbClr val="C0C0C0"/>
                </a:outerShdw>
              </a:effectLst>
              <a:cs typeface="Lucida Sans Unicode" pitchFamily="34" charset="0"/>
            </a:endParaRPr>
          </a:p>
          <a:p>
            <a:pPr>
              <a:defRPr/>
            </a:pPr>
            <a:r>
              <a:rPr lang="fr-FR" sz="1400" dirty="0">
                <a:solidFill>
                  <a:srgbClr val="0070C0"/>
                </a:solidFill>
                <a:effectLst>
                  <a:outerShdw blurRad="38100" dist="38100" dir="2700000" algn="tl">
                    <a:srgbClr val="C0C0C0"/>
                  </a:outerShdw>
                </a:effectLst>
                <a:cs typeface="Lucida Sans Unicode" pitchFamily="34" charset="0"/>
              </a:rPr>
              <a:t>PI </a:t>
            </a:r>
            <a:r>
              <a:rPr lang="fr-FR" sz="1400" u="sng" dirty="0" smtClean="0">
                <a:solidFill>
                  <a:srgbClr val="0070C0"/>
                </a:solidFill>
                <a:effectLst>
                  <a:outerShdw blurRad="38100" dist="38100" dir="2700000" algn="tl">
                    <a:srgbClr val="C0C0C0"/>
                  </a:outerShdw>
                </a:effectLst>
                <a:cs typeface="Lucida Sans Unicode" pitchFamily="34" charset="0"/>
              </a:rPr>
              <a:t>C. </a:t>
            </a:r>
            <a:r>
              <a:rPr lang="fr-FR" sz="1400" u="sng" dirty="0" err="1" smtClean="0">
                <a:solidFill>
                  <a:srgbClr val="0070C0"/>
                </a:solidFill>
                <a:effectLst>
                  <a:outerShdw blurRad="38100" dist="38100" dir="2700000" algn="tl">
                    <a:srgbClr val="C0C0C0"/>
                  </a:outerShdw>
                </a:effectLst>
                <a:cs typeface="Lucida Sans Unicode" pitchFamily="34" charset="0"/>
              </a:rPr>
              <a:t>Pichot</a:t>
            </a:r>
            <a:r>
              <a:rPr lang="fr-FR" sz="1400" u="sng" dirty="0" smtClean="0">
                <a:solidFill>
                  <a:srgbClr val="0070C0"/>
                </a:solidFill>
                <a:effectLst>
                  <a:outerShdw blurRad="38100" dist="38100" dir="2700000" algn="tl">
                    <a:srgbClr val="C0C0C0"/>
                  </a:outerShdw>
                </a:effectLst>
                <a:cs typeface="Lucida Sans Unicode" pitchFamily="34" charset="0"/>
              </a:rPr>
              <a:t> (LEAT), Y</a:t>
            </a:r>
            <a:r>
              <a:rPr lang="fr-FR" sz="1400" u="sng" dirty="0">
                <a:solidFill>
                  <a:srgbClr val="0070C0"/>
                </a:solidFill>
                <a:effectLst>
                  <a:outerShdw blurRad="38100" dist="38100" dir="2700000" algn="tl">
                    <a:srgbClr val="C0C0C0"/>
                  </a:outerShdw>
                </a:effectLst>
                <a:cs typeface="Lucida Sans Unicode" pitchFamily="34" charset="0"/>
              </a:rPr>
              <a:t>. </a:t>
            </a:r>
            <a:r>
              <a:rPr lang="fr-FR" sz="1400" u="sng" dirty="0" err="1" smtClean="0">
                <a:solidFill>
                  <a:srgbClr val="0070C0"/>
                </a:solidFill>
                <a:effectLst>
                  <a:outerShdw blurRad="38100" dist="38100" dir="2700000" algn="tl">
                    <a:srgbClr val="C0C0C0"/>
                  </a:outerShdw>
                </a:effectLst>
                <a:cs typeface="Lucida Sans Unicode" pitchFamily="34" charset="0"/>
              </a:rPr>
              <a:t>Guglielmi</a:t>
            </a:r>
            <a:r>
              <a:rPr lang="fr-FR" sz="1400" u="sng" dirty="0" smtClean="0">
                <a:solidFill>
                  <a:srgbClr val="0070C0"/>
                </a:solidFill>
                <a:effectLst>
                  <a:outerShdw blurRad="38100" dist="38100" dir="2700000" algn="tl">
                    <a:srgbClr val="C0C0C0"/>
                  </a:outerShdw>
                </a:effectLst>
                <a:cs typeface="Lucida Sans Unicode" pitchFamily="34" charset="0"/>
              </a:rPr>
              <a:t> (GSRC), J. </a:t>
            </a:r>
            <a:r>
              <a:rPr lang="fr-FR" sz="1400" u="sng" dirty="0" err="1" smtClean="0">
                <a:solidFill>
                  <a:srgbClr val="0070C0"/>
                </a:solidFill>
                <a:effectLst>
                  <a:outerShdw blurRad="38100" dist="38100" dir="2700000" algn="tl">
                    <a:srgbClr val="C0C0C0"/>
                  </a:outerShdw>
                </a:effectLst>
                <a:cs typeface="Lucida Sans Unicode" pitchFamily="34" charset="0"/>
              </a:rPr>
              <a:t>Chery</a:t>
            </a:r>
            <a:r>
              <a:rPr lang="fr-FR" sz="1400" u="sng" dirty="0" smtClean="0">
                <a:solidFill>
                  <a:srgbClr val="0070C0"/>
                </a:solidFill>
                <a:effectLst>
                  <a:outerShdw blurRad="38100" dist="38100" dir="2700000" algn="tl">
                    <a:srgbClr val="C0C0C0"/>
                  </a:outerShdw>
                </a:effectLst>
                <a:cs typeface="Lucida Sans Unicode" pitchFamily="34" charset="0"/>
              </a:rPr>
              <a:t> (GM)</a:t>
            </a:r>
            <a:r>
              <a:rPr lang="fr-FR" sz="1400" dirty="0" smtClean="0">
                <a:solidFill>
                  <a:srgbClr val="0070C0"/>
                </a:solidFill>
                <a:effectLst>
                  <a:outerShdw blurRad="38100" dist="38100" dir="2700000" algn="tl">
                    <a:srgbClr val="C0C0C0"/>
                  </a:outerShdw>
                </a:effectLst>
                <a:cs typeface="Lucida Sans Unicode" pitchFamily="34" charset="0"/>
              </a:rPr>
              <a:t> </a:t>
            </a:r>
            <a:r>
              <a:rPr lang="fr-FR" sz="1400" dirty="0">
                <a:solidFill>
                  <a:srgbClr val="0070C0"/>
                </a:solidFill>
                <a:effectLst>
                  <a:outerShdw blurRad="38100" dist="38100" dir="2700000" algn="tl">
                    <a:srgbClr val="C0C0C0"/>
                  </a:outerShdw>
                </a:effectLst>
                <a:cs typeface="Lucida Sans Unicode" pitchFamily="34" charset="0"/>
              </a:rPr>
              <a:t>–</a:t>
            </a:r>
            <a:r>
              <a:rPr lang="fr-FR" sz="1400" b="1" dirty="0">
                <a:solidFill>
                  <a:srgbClr val="0070C0"/>
                </a:solidFill>
                <a:effectLst>
                  <a:outerShdw blurRad="38100" dist="38100" dir="2700000" algn="tl">
                    <a:srgbClr val="C0C0C0"/>
                  </a:outerShdw>
                </a:effectLst>
                <a:cs typeface="Lucida Sans Unicode" pitchFamily="34" charset="0"/>
              </a:rPr>
              <a:t> </a:t>
            </a:r>
            <a:r>
              <a:rPr lang="fr-FR" sz="1400" b="1" dirty="0" smtClean="0">
                <a:solidFill>
                  <a:srgbClr val="0070C0"/>
                </a:solidFill>
                <a:effectLst>
                  <a:outerShdw blurRad="38100" dist="38100" dir="2700000" algn="tl">
                    <a:srgbClr val="C0C0C0"/>
                  </a:outerShdw>
                </a:effectLst>
                <a:cs typeface="Lucida Sans Unicode" pitchFamily="34" charset="0"/>
              </a:rPr>
              <a:t>Coll. </a:t>
            </a:r>
            <a:r>
              <a:rPr lang="fr-FR" sz="1400" dirty="0" smtClean="0">
                <a:solidFill>
                  <a:srgbClr val="0070C0"/>
                </a:solidFill>
                <a:effectLst>
                  <a:outerShdw blurRad="38100" dist="38100" dir="2700000" algn="tl">
                    <a:srgbClr val="C0C0C0"/>
                  </a:outerShdw>
                </a:effectLst>
                <a:cs typeface="Lucida Sans Unicode" pitchFamily="34" charset="0"/>
              </a:rPr>
              <a:t>GEOAZUR, UPPA, UBC, LBNL</a:t>
            </a:r>
            <a:r>
              <a:rPr lang="fr-FR" sz="1400" dirty="0">
                <a:solidFill>
                  <a:srgbClr val="0070C0"/>
                </a:solidFill>
                <a:effectLst>
                  <a:outerShdw blurRad="38100" dist="38100" dir="2700000" algn="tl">
                    <a:srgbClr val="C0C0C0"/>
                  </a:outerShdw>
                </a:effectLst>
                <a:cs typeface="Lucida Sans Unicode" pitchFamily="34" charset="0"/>
              </a:rPr>
              <a:t>, </a:t>
            </a:r>
            <a:r>
              <a:rPr lang="fr-FR" sz="1400" dirty="0" err="1" smtClean="0">
                <a:solidFill>
                  <a:srgbClr val="0070C0"/>
                </a:solidFill>
                <a:effectLst>
                  <a:outerShdw blurRad="38100" dist="38100" dir="2700000" algn="tl">
                    <a:srgbClr val="C0C0C0"/>
                  </a:outerShdw>
                </a:effectLst>
                <a:cs typeface="Lucida Sans Unicode" pitchFamily="34" charset="0"/>
              </a:rPr>
              <a:t>Standford</a:t>
            </a:r>
            <a:endParaRPr lang="fr-FR" sz="1400" dirty="0">
              <a:solidFill>
                <a:srgbClr val="0070C0"/>
              </a:solidFill>
              <a:effectLst>
                <a:outerShdw blurRad="38100" dist="38100" dir="2700000" algn="tl">
                  <a:srgbClr val="C0C0C0"/>
                </a:outerShdw>
              </a:effectLst>
              <a:cs typeface="Lucida Sans Unicode" pitchFamily="34" charset="0"/>
            </a:endParaRPr>
          </a:p>
        </p:txBody>
      </p:sp>
      <p:pic>
        <p:nvPicPr>
          <p:cNvPr id="17416" name="Picture 8"/>
          <p:cNvPicPr>
            <a:picLocks noChangeAspect="1" noChangeArrowheads="1"/>
          </p:cNvPicPr>
          <p:nvPr/>
        </p:nvPicPr>
        <p:blipFill>
          <a:blip r:embed="rId3" cstate="print"/>
          <a:srcRect/>
          <a:stretch>
            <a:fillRect/>
          </a:stretch>
        </p:blipFill>
        <p:spPr bwMode="auto">
          <a:xfrm>
            <a:off x="-32" y="1141844"/>
            <a:ext cx="1512888" cy="1216025"/>
          </a:xfrm>
          <a:prstGeom prst="rect">
            <a:avLst/>
          </a:prstGeom>
          <a:noFill/>
          <a:ln w="9525">
            <a:noFill/>
            <a:miter lim="800000"/>
            <a:headEnd/>
            <a:tailEnd/>
          </a:ln>
        </p:spPr>
      </p:pic>
      <p:sp>
        <p:nvSpPr>
          <p:cNvPr id="17417" name="AutoShape 9"/>
          <p:cNvSpPr>
            <a:spLocks noChangeArrowheads="1"/>
          </p:cNvSpPr>
          <p:nvPr/>
        </p:nvSpPr>
        <p:spPr bwMode="auto">
          <a:xfrm rot="-1553306">
            <a:off x="755650" y="2708722"/>
            <a:ext cx="647700" cy="136525"/>
          </a:xfrm>
          <a:prstGeom prst="rightArrow">
            <a:avLst>
              <a:gd name="adj1" fmla="val 50000"/>
              <a:gd name="adj2" fmla="val 118605"/>
            </a:avLst>
          </a:prstGeom>
          <a:solidFill>
            <a:schemeClr val="bg2"/>
          </a:solidFill>
          <a:ln w="9525">
            <a:noFill/>
            <a:miter lim="800000"/>
            <a:headEnd/>
            <a:tailEnd/>
          </a:ln>
        </p:spPr>
        <p:txBody>
          <a:bodyPr wrap="none" anchor="ctr"/>
          <a:lstStyle/>
          <a:p>
            <a:endParaRPr lang="fr-FR">
              <a:solidFill>
                <a:srgbClr val="0070C0"/>
              </a:solidFill>
            </a:endParaRPr>
          </a:p>
        </p:txBody>
      </p:sp>
      <p:pic>
        <p:nvPicPr>
          <p:cNvPr id="11" name="Picture 2" descr="C:\Users\gaffet\WORK\LSBB\PRESENTATIONS CONGRES PUBLICATIONS PROJETS\2010\2010-LSBB-EXXON-OCA\Graphique 1.jpg"/>
          <p:cNvPicPr>
            <a:picLocks noGrp="1" noChangeAspect="1" noChangeArrowheads="1"/>
          </p:cNvPicPr>
          <p:nvPr>
            <p:ph/>
          </p:nvPr>
        </p:nvPicPr>
        <p:blipFill>
          <a:blip r:embed="rId4" cstate="print"/>
          <a:srcRect/>
          <a:stretch>
            <a:fillRect/>
          </a:stretch>
        </p:blipFill>
        <p:spPr bwMode="auto">
          <a:xfrm rot="5400000">
            <a:off x="2412686" y="8202"/>
            <a:ext cx="4318628" cy="9144000"/>
          </a:xfrm>
          <a:prstGeom prst="rect">
            <a:avLst/>
          </a:prstGeom>
          <a:noFill/>
        </p:spPr>
      </p:pic>
      <p:sp>
        <p:nvSpPr>
          <p:cNvPr id="12" name="ZoneTexte 11"/>
          <p:cNvSpPr txBox="1"/>
          <p:nvPr/>
        </p:nvSpPr>
        <p:spPr>
          <a:xfrm>
            <a:off x="4716016" y="5013176"/>
            <a:ext cx="1977208" cy="307777"/>
          </a:xfrm>
          <a:prstGeom prst="rect">
            <a:avLst/>
          </a:prstGeom>
          <a:noFill/>
        </p:spPr>
        <p:txBody>
          <a:bodyPr wrap="none" rtlCol="0">
            <a:spAutoFit/>
          </a:bodyPr>
          <a:lstStyle/>
          <a:p>
            <a:r>
              <a:rPr lang="fr-FR" sz="1400" dirty="0" smtClean="0">
                <a:solidFill>
                  <a:srgbClr val="0070C0"/>
                </a:solidFill>
              </a:rPr>
              <a:t>D. Van Vorst, UBC (2009)</a:t>
            </a:r>
            <a:endParaRPr lang="fr-FR" sz="1400" dirty="0">
              <a:solidFill>
                <a:srgbClr val="0070C0"/>
              </a:solidFill>
            </a:endParaRPr>
          </a:p>
        </p:txBody>
      </p:sp>
      <p:sp>
        <p:nvSpPr>
          <p:cNvPr id="14" name="Flèche droite 13"/>
          <p:cNvSpPr/>
          <p:nvPr/>
        </p:nvSpPr>
        <p:spPr>
          <a:xfrm rot="20590925">
            <a:off x="500574" y="1852915"/>
            <a:ext cx="576064" cy="15141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15" name="ZoneTexte 14"/>
          <p:cNvSpPr txBox="1"/>
          <p:nvPr/>
        </p:nvSpPr>
        <p:spPr>
          <a:xfrm>
            <a:off x="0" y="5229200"/>
            <a:ext cx="2209644" cy="307777"/>
          </a:xfrm>
          <a:prstGeom prst="rect">
            <a:avLst/>
          </a:prstGeom>
          <a:noFill/>
        </p:spPr>
        <p:txBody>
          <a:bodyPr wrap="none" rtlCol="0">
            <a:spAutoFit/>
          </a:bodyPr>
          <a:lstStyle/>
          <a:p>
            <a:r>
              <a:rPr lang="fr-FR" sz="1400" b="1" dirty="0" smtClean="0">
                <a:solidFill>
                  <a:srgbClr val="0070C0"/>
                </a:solidFill>
              </a:rPr>
              <a:t>HPPPCO2/MAXWELL/PACA</a:t>
            </a:r>
            <a:endParaRPr lang="fr-FR" sz="1400" b="1" dirty="0">
              <a:solidFill>
                <a:srgbClr val="0070C0"/>
              </a:solidFill>
            </a:endParaRPr>
          </a:p>
        </p:txBody>
      </p:sp>
      <p:sp>
        <p:nvSpPr>
          <p:cNvPr id="16" name="ZoneTexte 15"/>
          <p:cNvSpPr txBox="1"/>
          <p:nvPr/>
        </p:nvSpPr>
        <p:spPr>
          <a:xfrm>
            <a:off x="3563888" y="1988840"/>
            <a:ext cx="1348446" cy="369332"/>
          </a:xfrm>
          <a:prstGeom prst="rect">
            <a:avLst/>
          </a:prstGeom>
          <a:noFill/>
        </p:spPr>
        <p:txBody>
          <a:bodyPr wrap="none" rtlCol="0">
            <a:spAutoFit/>
          </a:bodyPr>
          <a:lstStyle/>
          <a:p>
            <a:r>
              <a:rPr lang="fr-FR" dirty="0" smtClean="0">
                <a:solidFill>
                  <a:srgbClr val="0070C0"/>
                </a:solidFill>
              </a:rPr>
              <a:t>GOLDER Inc.</a:t>
            </a:r>
            <a:endParaRPr lang="fr-FR" dirty="0">
              <a:solidFill>
                <a:srgbClr val="0070C0"/>
              </a:solidFill>
            </a:endParaRPr>
          </a:p>
        </p:txBody>
      </p:sp>
      <p:pic>
        <p:nvPicPr>
          <p:cNvPr id="20" name="Picture 2"/>
          <p:cNvPicPr>
            <a:picLocks noChangeAspect="1" noChangeArrowheads="1"/>
          </p:cNvPicPr>
          <p:nvPr/>
        </p:nvPicPr>
        <p:blipFill>
          <a:blip r:embed="rId5" cstate="print"/>
          <a:srcRect/>
          <a:stretch>
            <a:fillRect/>
          </a:stretch>
        </p:blipFill>
        <p:spPr bwMode="auto">
          <a:xfrm>
            <a:off x="3563888" y="1069365"/>
            <a:ext cx="5253214" cy="1233215"/>
          </a:xfrm>
          <a:prstGeom prst="rect">
            <a:avLst/>
          </a:prstGeom>
          <a:noFill/>
          <a:ln w="9525">
            <a:noFill/>
            <a:miter lim="800000"/>
            <a:headEnd/>
            <a:tailEnd/>
          </a:ln>
        </p:spPr>
      </p:pic>
      <p:sp>
        <p:nvSpPr>
          <p:cNvPr id="18" name="TextBox 129"/>
          <p:cNvSpPr txBox="1">
            <a:spLocks noChangeArrowheads="1"/>
          </p:cNvSpPr>
          <p:nvPr/>
        </p:nvSpPr>
        <p:spPr bwMode="auto">
          <a:xfrm>
            <a:off x="5652120" y="1052736"/>
            <a:ext cx="576064" cy="329081"/>
          </a:xfrm>
          <a:prstGeom prst="rect">
            <a:avLst/>
          </a:prstGeom>
          <a:noFill/>
          <a:ln w="9525">
            <a:noFill/>
            <a:miter lim="800000"/>
            <a:headEnd/>
            <a:tailEnd/>
          </a:ln>
        </p:spPr>
        <p:txBody>
          <a:bodyPr wrap="square" lIns="82058" tIns="41029" rIns="82058" bIns="41029">
            <a:spAutoFit/>
          </a:bodyPr>
          <a:lstStyle/>
          <a:p>
            <a:r>
              <a:rPr lang="en-US" sz="1600" dirty="0" smtClean="0">
                <a:solidFill>
                  <a:srgbClr val="0070C0"/>
                </a:solidFill>
              </a:rPr>
              <a:t>3/4</a:t>
            </a:r>
            <a:endParaRPr lang="en-US" sz="1600" dirty="0">
              <a:solidFill>
                <a:srgbClr val="0070C0"/>
              </a:solidFill>
            </a:endParaRPr>
          </a:p>
        </p:txBody>
      </p:sp>
      <p:sp>
        <p:nvSpPr>
          <p:cNvPr id="19" name="TextBox 131"/>
          <p:cNvSpPr txBox="1">
            <a:spLocks noChangeArrowheads="1"/>
          </p:cNvSpPr>
          <p:nvPr/>
        </p:nvSpPr>
        <p:spPr bwMode="auto">
          <a:xfrm>
            <a:off x="5364088" y="1052736"/>
            <a:ext cx="288032" cy="329081"/>
          </a:xfrm>
          <a:prstGeom prst="rect">
            <a:avLst/>
          </a:prstGeom>
          <a:noFill/>
          <a:ln w="9525">
            <a:noFill/>
            <a:miter lim="800000"/>
            <a:headEnd/>
            <a:tailEnd/>
          </a:ln>
        </p:spPr>
        <p:txBody>
          <a:bodyPr wrap="square" lIns="82058" tIns="41029" rIns="82058" bIns="41029">
            <a:spAutoFit/>
          </a:bodyPr>
          <a:lstStyle/>
          <a:p>
            <a:r>
              <a:rPr lang="en-US" sz="1600" dirty="0" smtClean="0">
                <a:solidFill>
                  <a:srgbClr val="0070C0"/>
                </a:solidFill>
              </a:rPr>
              <a:t>1</a:t>
            </a:r>
            <a:endParaRPr lang="en-US" sz="1600" dirty="0">
              <a:solidFill>
                <a:srgbClr val="0070C0"/>
              </a:solidFill>
            </a:endParaRPr>
          </a:p>
        </p:txBody>
      </p:sp>
      <p:sp>
        <p:nvSpPr>
          <p:cNvPr id="25" name="ZoneTexte 24"/>
          <p:cNvSpPr txBox="1"/>
          <p:nvPr/>
        </p:nvSpPr>
        <p:spPr>
          <a:xfrm>
            <a:off x="6302750" y="1965690"/>
            <a:ext cx="2436821" cy="307777"/>
          </a:xfrm>
          <a:prstGeom prst="rect">
            <a:avLst/>
          </a:prstGeom>
          <a:noFill/>
        </p:spPr>
        <p:txBody>
          <a:bodyPr wrap="none" rtlCol="0">
            <a:spAutoFit/>
          </a:bodyPr>
          <a:lstStyle/>
          <a:p>
            <a:r>
              <a:rPr lang="fr-FR" sz="1400" dirty="0" smtClean="0">
                <a:solidFill>
                  <a:srgbClr val="0070C0"/>
                </a:solidFill>
              </a:rPr>
              <a:t>M. Maxwell, </a:t>
            </a:r>
            <a:r>
              <a:rPr lang="fr-FR" sz="1400" dirty="0" err="1" smtClean="0">
                <a:solidFill>
                  <a:srgbClr val="0070C0"/>
                </a:solidFill>
              </a:rPr>
              <a:t>Golder</a:t>
            </a:r>
            <a:r>
              <a:rPr lang="fr-FR" sz="1400" dirty="0" smtClean="0">
                <a:solidFill>
                  <a:srgbClr val="0070C0"/>
                </a:solidFill>
              </a:rPr>
              <a:t> Inc. (2010)</a:t>
            </a:r>
            <a:endParaRPr lang="fr-FR" sz="1400" dirty="0">
              <a:solidFill>
                <a:srgbClr val="0070C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ZoneTexte 42"/>
          <p:cNvSpPr txBox="1"/>
          <p:nvPr/>
        </p:nvSpPr>
        <p:spPr>
          <a:xfrm>
            <a:off x="0" y="6304"/>
            <a:ext cx="9144000" cy="369332"/>
          </a:xfrm>
          <a:prstGeom prst="rect">
            <a:avLst/>
          </a:prstGeom>
          <a:gradFill>
            <a:gsLst>
              <a:gs pos="0">
                <a:srgbClr val="00B0F0"/>
              </a:gs>
              <a:gs pos="50000">
                <a:schemeClr val="accent1">
                  <a:tint val="44500"/>
                  <a:satMod val="160000"/>
                </a:schemeClr>
              </a:gs>
              <a:gs pos="100000">
                <a:schemeClr val="accent1">
                  <a:tint val="23500"/>
                  <a:satMod val="160000"/>
                </a:schemeClr>
              </a:gs>
            </a:gsLst>
          </a:gradFill>
        </p:spPr>
        <p:txBody>
          <a:bodyPr wrap="square" rtlCol="0">
            <a:spAutoFit/>
          </a:bodyPr>
          <a:lstStyle/>
          <a:p>
            <a:r>
              <a:rPr lang="fr-FR" b="1" dirty="0" smtClean="0">
                <a:solidFill>
                  <a:schemeClr val="tx2"/>
                </a:solidFill>
              </a:rPr>
              <a:t>INTEGRATION MULTI-PHYSIQUE (échelles, hétérogénéités spatiale et anisotropie)</a:t>
            </a:r>
          </a:p>
        </p:txBody>
      </p:sp>
      <p:pic>
        <p:nvPicPr>
          <p:cNvPr id="33" name="Picture 3" descr="figure 60"/>
          <p:cNvPicPr>
            <a:picLocks noChangeAspect="1" noChangeArrowheads="1"/>
          </p:cNvPicPr>
          <p:nvPr/>
        </p:nvPicPr>
        <p:blipFill>
          <a:blip r:embed="rId2" cstate="print"/>
          <a:srcRect/>
          <a:stretch>
            <a:fillRect/>
          </a:stretch>
        </p:blipFill>
        <p:spPr bwMode="auto">
          <a:xfrm>
            <a:off x="5429256" y="380612"/>
            <a:ext cx="3714744" cy="2785567"/>
          </a:xfrm>
          <a:prstGeom prst="rect">
            <a:avLst/>
          </a:prstGeom>
          <a:noFill/>
          <a:ln w="9525">
            <a:noFill/>
            <a:miter lim="800000"/>
            <a:headEnd/>
            <a:tailEnd/>
          </a:ln>
        </p:spPr>
      </p:pic>
      <p:pic>
        <p:nvPicPr>
          <p:cNvPr id="6" name="Picture 2" descr="Graphique 3"/>
          <p:cNvPicPr>
            <a:picLocks noChangeAspect="1" noChangeArrowheads="1"/>
          </p:cNvPicPr>
          <p:nvPr/>
        </p:nvPicPr>
        <p:blipFill>
          <a:blip r:embed="rId3" cstate="print"/>
          <a:srcRect l="2155" t="2208" r="2155" b="2208"/>
          <a:stretch>
            <a:fillRect/>
          </a:stretch>
        </p:blipFill>
        <p:spPr bwMode="auto">
          <a:xfrm>
            <a:off x="186550" y="1858986"/>
            <a:ext cx="6407150" cy="4999038"/>
          </a:xfrm>
          <a:prstGeom prst="rect">
            <a:avLst/>
          </a:prstGeom>
          <a:noFill/>
          <a:ln w="9525">
            <a:noFill/>
            <a:miter lim="800000"/>
            <a:headEnd/>
            <a:tailEnd/>
          </a:ln>
        </p:spPr>
      </p:pic>
      <p:sp>
        <p:nvSpPr>
          <p:cNvPr id="7" name="Oval 5"/>
          <p:cNvSpPr>
            <a:spLocks noChangeArrowheads="1"/>
          </p:cNvSpPr>
          <p:nvPr/>
        </p:nvSpPr>
        <p:spPr bwMode="auto">
          <a:xfrm>
            <a:off x="877112" y="4405336"/>
            <a:ext cx="107950" cy="107950"/>
          </a:xfrm>
          <a:prstGeom prst="ellipse">
            <a:avLst/>
          </a:prstGeom>
          <a:solidFill>
            <a:srgbClr val="0000FF"/>
          </a:solidFill>
          <a:ln w="9525">
            <a:noFill/>
            <a:round/>
            <a:headEnd/>
            <a:tailEnd/>
          </a:ln>
        </p:spPr>
        <p:txBody>
          <a:bodyPr wrap="none" anchor="ctr"/>
          <a:lstStyle/>
          <a:p>
            <a:endParaRPr lang="fr-FR">
              <a:solidFill>
                <a:schemeClr val="tx2"/>
              </a:solidFill>
            </a:endParaRPr>
          </a:p>
        </p:txBody>
      </p:sp>
      <p:sp>
        <p:nvSpPr>
          <p:cNvPr id="8" name="Oval 6"/>
          <p:cNvSpPr>
            <a:spLocks noChangeArrowheads="1"/>
          </p:cNvSpPr>
          <p:nvPr/>
        </p:nvSpPr>
        <p:spPr bwMode="auto">
          <a:xfrm>
            <a:off x="3253600" y="2682899"/>
            <a:ext cx="107950" cy="107950"/>
          </a:xfrm>
          <a:prstGeom prst="ellipse">
            <a:avLst/>
          </a:prstGeom>
          <a:solidFill>
            <a:srgbClr val="0000FF"/>
          </a:solidFill>
          <a:ln w="9525">
            <a:noFill/>
            <a:round/>
            <a:headEnd/>
            <a:tailEnd/>
          </a:ln>
        </p:spPr>
        <p:txBody>
          <a:bodyPr wrap="none" anchor="ctr"/>
          <a:lstStyle/>
          <a:p>
            <a:endParaRPr lang="fr-FR">
              <a:solidFill>
                <a:schemeClr val="tx2"/>
              </a:solidFill>
            </a:endParaRPr>
          </a:p>
        </p:txBody>
      </p:sp>
      <p:sp>
        <p:nvSpPr>
          <p:cNvPr id="9" name="Oval 7"/>
          <p:cNvSpPr>
            <a:spLocks noChangeArrowheads="1"/>
          </p:cNvSpPr>
          <p:nvPr/>
        </p:nvSpPr>
        <p:spPr bwMode="auto">
          <a:xfrm>
            <a:off x="4796650" y="2579711"/>
            <a:ext cx="107950" cy="107950"/>
          </a:xfrm>
          <a:prstGeom prst="ellipse">
            <a:avLst/>
          </a:prstGeom>
          <a:solidFill>
            <a:srgbClr val="0000FF"/>
          </a:solidFill>
          <a:ln w="9525">
            <a:noFill/>
            <a:round/>
            <a:headEnd/>
            <a:tailEnd/>
          </a:ln>
        </p:spPr>
        <p:txBody>
          <a:bodyPr wrap="none" anchor="ctr"/>
          <a:lstStyle/>
          <a:p>
            <a:endParaRPr lang="fr-FR">
              <a:solidFill>
                <a:schemeClr val="tx2"/>
              </a:solidFill>
            </a:endParaRPr>
          </a:p>
        </p:txBody>
      </p:sp>
      <p:sp>
        <p:nvSpPr>
          <p:cNvPr id="10" name="Oval 8"/>
          <p:cNvSpPr>
            <a:spLocks noChangeArrowheads="1"/>
          </p:cNvSpPr>
          <p:nvPr/>
        </p:nvSpPr>
        <p:spPr bwMode="auto">
          <a:xfrm>
            <a:off x="4799825" y="4379936"/>
            <a:ext cx="107950" cy="107950"/>
          </a:xfrm>
          <a:prstGeom prst="ellipse">
            <a:avLst/>
          </a:prstGeom>
          <a:solidFill>
            <a:srgbClr val="0000FF"/>
          </a:solidFill>
          <a:ln w="9525">
            <a:noFill/>
            <a:round/>
            <a:headEnd/>
            <a:tailEnd/>
          </a:ln>
        </p:spPr>
        <p:txBody>
          <a:bodyPr wrap="none" anchor="ctr"/>
          <a:lstStyle/>
          <a:p>
            <a:endParaRPr lang="fr-FR">
              <a:solidFill>
                <a:schemeClr val="tx2"/>
              </a:solidFill>
            </a:endParaRPr>
          </a:p>
        </p:txBody>
      </p:sp>
      <p:sp>
        <p:nvSpPr>
          <p:cNvPr id="11" name="Oval 9"/>
          <p:cNvSpPr>
            <a:spLocks noChangeArrowheads="1"/>
          </p:cNvSpPr>
          <p:nvPr/>
        </p:nvSpPr>
        <p:spPr bwMode="auto">
          <a:xfrm>
            <a:off x="4523600" y="6342086"/>
            <a:ext cx="107950" cy="107950"/>
          </a:xfrm>
          <a:prstGeom prst="ellipse">
            <a:avLst/>
          </a:prstGeom>
          <a:solidFill>
            <a:srgbClr val="0000FF"/>
          </a:solidFill>
          <a:ln w="9525">
            <a:noFill/>
            <a:round/>
            <a:headEnd/>
            <a:tailEnd/>
          </a:ln>
        </p:spPr>
        <p:txBody>
          <a:bodyPr wrap="none" anchor="ctr"/>
          <a:lstStyle/>
          <a:p>
            <a:endParaRPr lang="fr-FR">
              <a:solidFill>
                <a:schemeClr val="tx2"/>
              </a:solidFill>
            </a:endParaRPr>
          </a:p>
        </p:txBody>
      </p:sp>
      <p:sp>
        <p:nvSpPr>
          <p:cNvPr id="12" name="Oval 10"/>
          <p:cNvSpPr>
            <a:spLocks noChangeArrowheads="1"/>
          </p:cNvSpPr>
          <p:nvPr/>
        </p:nvSpPr>
        <p:spPr bwMode="auto">
          <a:xfrm>
            <a:off x="1058087" y="4057674"/>
            <a:ext cx="107950" cy="107950"/>
          </a:xfrm>
          <a:prstGeom prst="ellipse">
            <a:avLst/>
          </a:prstGeom>
          <a:solidFill>
            <a:schemeClr val="tx1"/>
          </a:solidFill>
          <a:ln w="9525">
            <a:noFill/>
            <a:round/>
            <a:headEnd/>
            <a:tailEnd/>
          </a:ln>
        </p:spPr>
        <p:txBody>
          <a:bodyPr wrap="none" anchor="ctr"/>
          <a:lstStyle/>
          <a:p>
            <a:endParaRPr lang="fr-FR">
              <a:solidFill>
                <a:schemeClr val="tx2"/>
              </a:solidFill>
            </a:endParaRPr>
          </a:p>
        </p:txBody>
      </p:sp>
      <p:sp>
        <p:nvSpPr>
          <p:cNvPr id="13" name="Oval 11"/>
          <p:cNvSpPr>
            <a:spLocks noChangeArrowheads="1"/>
          </p:cNvSpPr>
          <p:nvPr/>
        </p:nvSpPr>
        <p:spPr bwMode="auto">
          <a:xfrm>
            <a:off x="2872600" y="2900386"/>
            <a:ext cx="107950" cy="107950"/>
          </a:xfrm>
          <a:prstGeom prst="ellipse">
            <a:avLst/>
          </a:prstGeom>
          <a:solidFill>
            <a:schemeClr val="tx1"/>
          </a:solidFill>
          <a:ln w="9525">
            <a:noFill/>
            <a:round/>
            <a:headEnd/>
            <a:tailEnd/>
          </a:ln>
        </p:spPr>
        <p:txBody>
          <a:bodyPr wrap="none" anchor="ctr"/>
          <a:lstStyle/>
          <a:p>
            <a:endParaRPr lang="fr-FR">
              <a:solidFill>
                <a:schemeClr val="tx2"/>
              </a:solidFill>
            </a:endParaRPr>
          </a:p>
        </p:txBody>
      </p:sp>
      <p:sp>
        <p:nvSpPr>
          <p:cNvPr id="14" name="Oval 12"/>
          <p:cNvSpPr>
            <a:spLocks noChangeArrowheads="1"/>
          </p:cNvSpPr>
          <p:nvPr/>
        </p:nvSpPr>
        <p:spPr bwMode="auto">
          <a:xfrm>
            <a:off x="3069450" y="2786086"/>
            <a:ext cx="107950" cy="107950"/>
          </a:xfrm>
          <a:prstGeom prst="ellipse">
            <a:avLst/>
          </a:prstGeom>
          <a:solidFill>
            <a:schemeClr val="tx1"/>
          </a:solidFill>
          <a:ln w="9525">
            <a:noFill/>
            <a:round/>
            <a:headEnd/>
            <a:tailEnd/>
          </a:ln>
        </p:spPr>
        <p:txBody>
          <a:bodyPr wrap="none" anchor="ctr"/>
          <a:lstStyle/>
          <a:p>
            <a:endParaRPr lang="fr-FR">
              <a:solidFill>
                <a:schemeClr val="tx2"/>
              </a:solidFill>
            </a:endParaRPr>
          </a:p>
        </p:txBody>
      </p:sp>
      <p:sp>
        <p:nvSpPr>
          <p:cNvPr id="15" name="Oval 13"/>
          <p:cNvSpPr>
            <a:spLocks noChangeArrowheads="1"/>
          </p:cNvSpPr>
          <p:nvPr/>
        </p:nvSpPr>
        <p:spPr bwMode="auto">
          <a:xfrm>
            <a:off x="1969312" y="3482999"/>
            <a:ext cx="107950" cy="107950"/>
          </a:xfrm>
          <a:prstGeom prst="ellipse">
            <a:avLst/>
          </a:prstGeom>
          <a:solidFill>
            <a:schemeClr val="tx1"/>
          </a:solidFill>
          <a:ln w="9525">
            <a:noFill/>
            <a:round/>
            <a:headEnd/>
            <a:tailEnd/>
          </a:ln>
        </p:spPr>
        <p:txBody>
          <a:bodyPr wrap="none" anchor="ctr"/>
          <a:lstStyle/>
          <a:p>
            <a:endParaRPr lang="fr-FR">
              <a:solidFill>
                <a:schemeClr val="tx2"/>
              </a:solidFill>
            </a:endParaRPr>
          </a:p>
        </p:txBody>
      </p:sp>
      <p:sp>
        <p:nvSpPr>
          <p:cNvPr id="16" name="Oval 14"/>
          <p:cNvSpPr>
            <a:spLocks noChangeArrowheads="1"/>
          </p:cNvSpPr>
          <p:nvPr/>
        </p:nvSpPr>
        <p:spPr bwMode="auto">
          <a:xfrm>
            <a:off x="4898250" y="4883174"/>
            <a:ext cx="107950" cy="107950"/>
          </a:xfrm>
          <a:prstGeom prst="ellipse">
            <a:avLst/>
          </a:prstGeom>
          <a:solidFill>
            <a:schemeClr val="tx1"/>
          </a:solidFill>
          <a:ln w="9525">
            <a:noFill/>
            <a:round/>
            <a:headEnd/>
            <a:tailEnd/>
          </a:ln>
        </p:spPr>
        <p:txBody>
          <a:bodyPr wrap="none" anchor="ctr"/>
          <a:lstStyle/>
          <a:p>
            <a:endParaRPr lang="fr-FR">
              <a:solidFill>
                <a:schemeClr val="tx2"/>
              </a:solidFill>
            </a:endParaRPr>
          </a:p>
        </p:txBody>
      </p:sp>
      <p:sp>
        <p:nvSpPr>
          <p:cNvPr id="17" name="Oval 15"/>
          <p:cNvSpPr>
            <a:spLocks noChangeArrowheads="1"/>
          </p:cNvSpPr>
          <p:nvPr/>
        </p:nvSpPr>
        <p:spPr bwMode="auto">
          <a:xfrm>
            <a:off x="5587225" y="2400324"/>
            <a:ext cx="107950" cy="107950"/>
          </a:xfrm>
          <a:prstGeom prst="ellipse">
            <a:avLst/>
          </a:prstGeom>
          <a:solidFill>
            <a:srgbClr val="0000FF"/>
          </a:solidFill>
          <a:ln w="9525">
            <a:noFill/>
            <a:round/>
            <a:headEnd/>
            <a:tailEnd/>
          </a:ln>
        </p:spPr>
        <p:txBody>
          <a:bodyPr wrap="none" anchor="ctr"/>
          <a:lstStyle/>
          <a:p>
            <a:endParaRPr lang="fr-FR">
              <a:solidFill>
                <a:schemeClr val="tx2"/>
              </a:solidFill>
            </a:endParaRPr>
          </a:p>
        </p:txBody>
      </p:sp>
      <p:sp>
        <p:nvSpPr>
          <p:cNvPr id="18" name="Text Box 16"/>
          <p:cNvSpPr txBox="1">
            <a:spLocks noChangeArrowheads="1"/>
          </p:cNvSpPr>
          <p:nvPr/>
        </p:nvSpPr>
        <p:spPr bwMode="auto">
          <a:xfrm>
            <a:off x="5625325" y="2290786"/>
            <a:ext cx="1471813" cy="292709"/>
          </a:xfrm>
          <a:prstGeom prst="rect">
            <a:avLst/>
          </a:prstGeom>
          <a:noFill/>
          <a:ln w="9525">
            <a:noFill/>
            <a:miter lim="800000"/>
            <a:headEnd/>
            <a:tailEnd/>
          </a:ln>
        </p:spPr>
        <p:txBody>
          <a:bodyPr wrap="none">
            <a:spAutoFit/>
          </a:bodyPr>
          <a:lstStyle/>
          <a:p>
            <a:pPr>
              <a:lnSpc>
                <a:spcPct val="93000"/>
              </a:lnSpc>
              <a:buClr>
                <a:srgbClr val="000000"/>
              </a:buClr>
              <a:buSzPct val="100000"/>
              <a:buFont typeface="Arial" pitchFamily="34" charset="0"/>
              <a:buNone/>
            </a:pPr>
            <a:r>
              <a:rPr lang="fr-FR" sz="1400" b="1" dirty="0">
                <a:solidFill>
                  <a:schemeClr val="tx2"/>
                </a:solidFill>
                <a:cs typeface="Lucida Sans Unicode" pitchFamily="34" charset="0"/>
              </a:rPr>
              <a:t> STS2 3D </a:t>
            </a:r>
            <a:r>
              <a:rPr lang="fr-FR" sz="1400" b="1" dirty="0" smtClean="0">
                <a:solidFill>
                  <a:schemeClr val="tx2"/>
                </a:solidFill>
                <a:cs typeface="Lucida Sans Unicode" pitchFamily="34" charset="0"/>
              </a:rPr>
              <a:t>antenne</a:t>
            </a:r>
            <a:endParaRPr lang="fr-FR" sz="1400" b="1" dirty="0">
              <a:solidFill>
                <a:schemeClr val="tx2"/>
              </a:solidFill>
              <a:cs typeface="Lucida Sans Unicode" pitchFamily="34" charset="0"/>
            </a:endParaRPr>
          </a:p>
        </p:txBody>
      </p:sp>
      <p:sp>
        <p:nvSpPr>
          <p:cNvPr id="23" name="Oval 21"/>
          <p:cNvSpPr>
            <a:spLocks noChangeArrowheads="1"/>
          </p:cNvSpPr>
          <p:nvPr/>
        </p:nvSpPr>
        <p:spPr bwMode="auto">
          <a:xfrm>
            <a:off x="4993500" y="2849586"/>
            <a:ext cx="107950" cy="107950"/>
          </a:xfrm>
          <a:prstGeom prst="ellipse">
            <a:avLst/>
          </a:prstGeom>
          <a:solidFill>
            <a:srgbClr val="800000"/>
          </a:solidFill>
          <a:ln w="9525">
            <a:noFill/>
            <a:round/>
            <a:headEnd/>
            <a:tailEnd/>
          </a:ln>
        </p:spPr>
        <p:txBody>
          <a:bodyPr wrap="none" anchor="ctr"/>
          <a:lstStyle/>
          <a:p>
            <a:endParaRPr lang="fr-FR">
              <a:solidFill>
                <a:schemeClr val="tx2"/>
              </a:solidFill>
            </a:endParaRPr>
          </a:p>
        </p:txBody>
      </p:sp>
      <p:sp>
        <p:nvSpPr>
          <p:cNvPr id="26" name="Line 27"/>
          <p:cNvSpPr>
            <a:spLocks noChangeShapeType="1"/>
          </p:cNvSpPr>
          <p:nvPr/>
        </p:nvSpPr>
        <p:spPr bwMode="auto">
          <a:xfrm>
            <a:off x="1000100" y="4500570"/>
            <a:ext cx="3500462" cy="1857387"/>
          </a:xfrm>
          <a:prstGeom prst="line">
            <a:avLst/>
          </a:prstGeom>
          <a:noFill/>
          <a:ln w="9525">
            <a:solidFill>
              <a:schemeClr val="tx1"/>
            </a:solidFill>
            <a:round/>
            <a:headEnd type="triangle" w="med" len="med"/>
            <a:tailEnd type="triangle" w="med" len="med"/>
          </a:ln>
        </p:spPr>
        <p:txBody>
          <a:bodyPr/>
          <a:lstStyle/>
          <a:p>
            <a:endParaRPr lang="fr-FR">
              <a:solidFill>
                <a:schemeClr val="tx2"/>
              </a:solidFill>
            </a:endParaRPr>
          </a:p>
        </p:txBody>
      </p:sp>
      <p:sp>
        <p:nvSpPr>
          <p:cNvPr id="27" name="Line 29"/>
          <p:cNvSpPr>
            <a:spLocks noChangeShapeType="1"/>
          </p:cNvSpPr>
          <p:nvPr/>
        </p:nvSpPr>
        <p:spPr bwMode="auto">
          <a:xfrm>
            <a:off x="4929190" y="2643182"/>
            <a:ext cx="288925" cy="2349487"/>
          </a:xfrm>
          <a:prstGeom prst="line">
            <a:avLst/>
          </a:prstGeom>
          <a:noFill/>
          <a:ln w="38100">
            <a:solidFill>
              <a:srgbClr val="92D050"/>
            </a:solidFill>
            <a:round/>
            <a:headEnd type="none" w="med" len="med"/>
            <a:tailEnd type="none" w="med" len="med"/>
          </a:ln>
        </p:spPr>
        <p:txBody>
          <a:bodyPr/>
          <a:lstStyle/>
          <a:p>
            <a:endParaRPr lang="fr-FR">
              <a:solidFill>
                <a:schemeClr val="tx2"/>
              </a:solidFill>
            </a:endParaRPr>
          </a:p>
        </p:txBody>
      </p:sp>
      <p:sp>
        <p:nvSpPr>
          <p:cNvPr id="30" name="Ellipse 29"/>
          <p:cNvSpPr/>
          <p:nvPr/>
        </p:nvSpPr>
        <p:spPr>
          <a:xfrm rot="1571822">
            <a:off x="-285784" y="4780008"/>
            <a:ext cx="6072230" cy="1214446"/>
          </a:xfrm>
          <a:prstGeom prst="ellipse">
            <a:avLst/>
          </a:prstGeom>
          <a:solidFill>
            <a:srgbClr val="92D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2"/>
                </a:solidFill>
              </a:rPr>
              <a:t>1500 m</a:t>
            </a:r>
            <a:endParaRPr lang="fr-FR" b="1" dirty="0">
              <a:solidFill>
                <a:schemeClr val="tx2"/>
              </a:solidFill>
            </a:endParaRPr>
          </a:p>
        </p:txBody>
      </p:sp>
      <p:sp>
        <p:nvSpPr>
          <p:cNvPr id="31" name="ZoneTexte 30"/>
          <p:cNvSpPr txBox="1"/>
          <p:nvPr/>
        </p:nvSpPr>
        <p:spPr>
          <a:xfrm>
            <a:off x="329522" y="4145002"/>
            <a:ext cx="545855" cy="369332"/>
          </a:xfrm>
          <a:prstGeom prst="rect">
            <a:avLst/>
          </a:prstGeom>
          <a:noFill/>
        </p:spPr>
        <p:txBody>
          <a:bodyPr wrap="none" rtlCol="0">
            <a:spAutoFit/>
          </a:bodyPr>
          <a:lstStyle/>
          <a:p>
            <a:r>
              <a:rPr lang="fr-FR" b="1" dirty="0" smtClean="0"/>
              <a:t>EGS</a:t>
            </a:r>
            <a:endParaRPr lang="fr-FR" b="1" dirty="0"/>
          </a:p>
        </p:txBody>
      </p:sp>
      <p:sp>
        <p:nvSpPr>
          <p:cNvPr id="32" name="ZoneTexte 31"/>
          <p:cNvSpPr txBox="1"/>
          <p:nvPr/>
        </p:nvSpPr>
        <p:spPr>
          <a:xfrm>
            <a:off x="4615802" y="6431018"/>
            <a:ext cx="609462" cy="369332"/>
          </a:xfrm>
          <a:prstGeom prst="rect">
            <a:avLst/>
          </a:prstGeom>
          <a:noFill/>
        </p:spPr>
        <p:txBody>
          <a:bodyPr wrap="none" rtlCol="0">
            <a:spAutoFit/>
          </a:bodyPr>
          <a:lstStyle/>
          <a:p>
            <a:r>
              <a:rPr lang="fr-FR" b="1" dirty="0" smtClean="0"/>
              <a:t>GGB</a:t>
            </a:r>
            <a:endParaRPr lang="fr-FR" b="1" dirty="0"/>
          </a:p>
        </p:txBody>
      </p:sp>
      <p:sp>
        <p:nvSpPr>
          <p:cNvPr id="35" name="ZoneTexte 34"/>
          <p:cNvSpPr txBox="1"/>
          <p:nvPr/>
        </p:nvSpPr>
        <p:spPr>
          <a:xfrm>
            <a:off x="5857884" y="571480"/>
            <a:ext cx="758541" cy="369332"/>
          </a:xfrm>
          <a:prstGeom prst="rect">
            <a:avLst/>
          </a:prstGeom>
          <a:noFill/>
        </p:spPr>
        <p:txBody>
          <a:bodyPr wrap="none" rtlCol="0">
            <a:spAutoFit/>
          </a:bodyPr>
          <a:lstStyle/>
          <a:p>
            <a:r>
              <a:rPr lang="fr-FR" dirty="0" smtClean="0">
                <a:solidFill>
                  <a:schemeClr val="tx2"/>
                </a:solidFill>
              </a:rPr>
              <a:t>N40°E</a:t>
            </a:r>
            <a:endParaRPr lang="fr-FR" dirty="0">
              <a:solidFill>
                <a:schemeClr val="tx2"/>
              </a:solidFill>
            </a:endParaRPr>
          </a:p>
        </p:txBody>
      </p:sp>
      <p:sp>
        <p:nvSpPr>
          <p:cNvPr id="36" name="ZoneTexte 35"/>
          <p:cNvSpPr txBox="1"/>
          <p:nvPr/>
        </p:nvSpPr>
        <p:spPr>
          <a:xfrm>
            <a:off x="6500826" y="2000240"/>
            <a:ext cx="875561" cy="369332"/>
          </a:xfrm>
          <a:prstGeom prst="rect">
            <a:avLst/>
          </a:prstGeom>
          <a:noFill/>
        </p:spPr>
        <p:txBody>
          <a:bodyPr wrap="none" rtlCol="0">
            <a:spAutoFit/>
          </a:bodyPr>
          <a:lstStyle/>
          <a:p>
            <a:r>
              <a:rPr lang="fr-FR" dirty="0" smtClean="0">
                <a:solidFill>
                  <a:schemeClr val="tx2"/>
                </a:solidFill>
              </a:rPr>
              <a:t>N130°E</a:t>
            </a:r>
            <a:endParaRPr lang="fr-FR" dirty="0">
              <a:solidFill>
                <a:schemeClr val="tx2"/>
              </a:solidFill>
            </a:endParaRPr>
          </a:p>
        </p:txBody>
      </p:sp>
      <p:sp>
        <p:nvSpPr>
          <p:cNvPr id="37" name="Ellipse 36"/>
          <p:cNvSpPr/>
          <p:nvPr/>
        </p:nvSpPr>
        <p:spPr>
          <a:xfrm>
            <a:off x="4714876" y="4286256"/>
            <a:ext cx="714380" cy="785818"/>
          </a:xfrm>
          <a:prstGeom prst="ellipse">
            <a:avLst/>
          </a:prstGeom>
          <a:solidFill>
            <a:schemeClr val="bg1">
              <a:alpha val="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Forme 38"/>
          <p:cNvCxnSpPr>
            <a:stCxn id="37" idx="6"/>
          </p:cNvCxnSpPr>
          <p:nvPr/>
        </p:nvCxnSpPr>
        <p:spPr>
          <a:xfrm flipV="1">
            <a:off x="5429256" y="2285992"/>
            <a:ext cx="2357454" cy="2393173"/>
          </a:xfrm>
          <a:prstGeom prst="curvedConnector2">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6535193" y="4180451"/>
            <a:ext cx="2751715" cy="2031325"/>
          </a:xfrm>
          <a:prstGeom prst="rect">
            <a:avLst/>
          </a:prstGeom>
          <a:noFill/>
        </p:spPr>
        <p:txBody>
          <a:bodyPr wrap="square" rtlCol="0">
            <a:spAutoFit/>
          </a:bodyPr>
          <a:lstStyle/>
          <a:p>
            <a:r>
              <a:rPr lang="fr-FR" b="1" dirty="0" smtClean="0">
                <a:solidFill>
                  <a:schemeClr val="tx2"/>
                </a:solidFill>
              </a:rPr>
              <a:t>Anisotropie structurale :</a:t>
            </a:r>
          </a:p>
          <a:p>
            <a:r>
              <a:rPr lang="fr-FR" dirty="0" smtClean="0">
                <a:solidFill>
                  <a:schemeClr val="tx2"/>
                </a:solidFill>
              </a:rPr>
              <a:t>Vitesses rapides N40°E :</a:t>
            </a:r>
          </a:p>
          <a:p>
            <a:pPr algn="ctr"/>
            <a:r>
              <a:rPr lang="fr-FR" i="1" dirty="0" err="1" smtClean="0">
                <a:solidFill>
                  <a:schemeClr val="tx2"/>
                </a:solidFill>
              </a:rPr>
              <a:t>Vp</a:t>
            </a:r>
            <a:r>
              <a:rPr lang="fr-FR" i="1" dirty="0" smtClean="0">
                <a:solidFill>
                  <a:schemeClr val="tx2"/>
                </a:solidFill>
              </a:rPr>
              <a:t> = 5000-5500 m/s</a:t>
            </a:r>
          </a:p>
          <a:p>
            <a:r>
              <a:rPr lang="fr-FR" dirty="0" smtClean="0">
                <a:solidFill>
                  <a:schemeClr val="tx2"/>
                </a:solidFill>
              </a:rPr>
              <a:t>Vitesses lentes </a:t>
            </a:r>
            <a:r>
              <a:rPr lang="fr-FR" dirty="0" smtClean="0">
                <a:solidFill>
                  <a:schemeClr val="tx2"/>
                </a:solidFill>
                <a:sym typeface="Symbol"/>
              </a:rPr>
              <a:t> fractures</a:t>
            </a:r>
          </a:p>
          <a:p>
            <a:pPr algn="ctr"/>
            <a:r>
              <a:rPr lang="fr-FR" i="1" dirty="0" err="1" smtClean="0">
                <a:solidFill>
                  <a:schemeClr val="tx2"/>
                </a:solidFill>
              </a:rPr>
              <a:t>Vp</a:t>
            </a:r>
            <a:r>
              <a:rPr lang="fr-FR" i="1" dirty="0" smtClean="0">
                <a:solidFill>
                  <a:schemeClr val="tx2"/>
                </a:solidFill>
              </a:rPr>
              <a:t> = 3500-4000 m/s</a:t>
            </a:r>
          </a:p>
          <a:p>
            <a:pPr algn="ctr"/>
            <a:r>
              <a:rPr lang="fr-FR" i="1" dirty="0" smtClean="0">
                <a:solidFill>
                  <a:schemeClr val="tx2"/>
                </a:solidFill>
              </a:rPr>
              <a:t>(plan horizontal)</a:t>
            </a:r>
          </a:p>
          <a:p>
            <a:endParaRPr lang="fr-FR" dirty="0">
              <a:solidFill>
                <a:schemeClr val="tx2"/>
              </a:solidFill>
            </a:endParaRPr>
          </a:p>
        </p:txBody>
      </p:sp>
      <p:pic>
        <p:nvPicPr>
          <p:cNvPr id="42" name="Image 6" descr="Figure3.jpg"/>
          <p:cNvPicPr>
            <a:picLocks noChangeAspect="1" noChangeArrowheads="1"/>
          </p:cNvPicPr>
          <p:nvPr/>
        </p:nvPicPr>
        <p:blipFill>
          <a:blip r:embed="rId4" cstate="print"/>
          <a:srcRect l="3921" t="1100" r="1961" b="50243"/>
          <a:stretch>
            <a:fillRect/>
          </a:stretch>
        </p:blipFill>
        <p:spPr bwMode="auto">
          <a:xfrm>
            <a:off x="0" y="380612"/>
            <a:ext cx="3515216" cy="2078514"/>
          </a:xfrm>
          <a:prstGeom prst="rect">
            <a:avLst/>
          </a:prstGeom>
          <a:noFill/>
          <a:ln w="9525">
            <a:noFill/>
            <a:miter lim="800000"/>
            <a:headEnd/>
            <a:tailEnd/>
          </a:ln>
        </p:spPr>
      </p:pic>
      <p:sp>
        <p:nvSpPr>
          <p:cNvPr id="41" name="ZoneTexte 40"/>
          <p:cNvSpPr txBox="1"/>
          <p:nvPr/>
        </p:nvSpPr>
        <p:spPr>
          <a:xfrm>
            <a:off x="3500430" y="648282"/>
            <a:ext cx="1928826" cy="923330"/>
          </a:xfrm>
          <a:prstGeom prst="rect">
            <a:avLst/>
          </a:prstGeom>
          <a:noFill/>
        </p:spPr>
        <p:txBody>
          <a:bodyPr wrap="square" rtlCol="0">
            <a:spAutoFit/>
          </a:bodyPr>
          <a:lstStyle/>
          <a:p>
            <a:pPr algn="ctr"/>
            <a:r>
              <a:rPr lang="fr-FR" b="1" dirty="0" smtClean="0">
                <a:solidFill>
                  <a:schemeClr val="tx2"/>
                </a:solidFill>
              </a:rPr>
              <a:t>Tenseur de Green</a:t>
            </a:r>
          </a:p>
          <a:p>
            <a:pPr algn="ctr"/>
            <a:r>
              <a:rPr lang="fr-FR" b="1" dirty="0" smtClean="0">
                <a:solidFill>
                  <a:schemeClr val="tx2"/>
                </a:solidFill>
              </a:rPr>
              <a:t>par corrélation</a:t>
            </a:r>
          </a:p>
          <a:p>
            <a:pPr algn="ctr"/>
            <a:r>
              <a:rPr lang="fr-FR" b="1" dirty="0" smtClean="0">
                <a:solidFill>
                  <a:schemeClr val="tx2"/>
                </a:solidFill>
              </a:rPr>
              <a:t>du bruit</a:t>
            </a:r>
            <a:endParaRPr lang="fr-FR" b="1" dirty="0">
              <a:solidFill>
                <a:schemeClr val="tx2"/>
              </a:solidFill>
            </a:endParaRPr>
          </a:p>
        </p:txBody>
      </p:sp>
      <p:cxnSp>
        <p:nvCxnSpPr>
          <p:cNvPr id="50" name="Connecteur en arc 49"/>
          <p:cNvCxnSpPr/>
          <p:nvPr/>
        </p:nvCxnSpPr>
        <p:spPr>
          <a:xfrm rot="10800000">
            <a:off x="2714612" y="2071678"/>
            <a:ext cx="2286016" cy="1357322"/>
          </a:xfrm>
          <a:prstGeom prst="curvedConnector3">
            <a:avLst>
              <a:gd name="adj1" fmla="val 50000"/>
            </a:avLst>
          </a:prstGeom>
          <a:ln w="38100">
            <a:solidFill>
              <a:srgbClr val="92D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86067" y="283826"/>
            <a:ext cx="333746" cy="369332"/>
          </a:xfrm>
          <a:prstGeom prst="rect">
            <a:avLst/>
          </a:prstGeom>
          <a:noFill/>
        </p:spPr>
        <p:txBody>
          <a:bodyPr wrap="none" rtlCol="0">
            <a:spAutoFit/>
          </a:bodyPr>
          <a:lstStyle/>
          <a:p>
            <a:r>
              <a:rPr lang="fr-FR" b="1" dirty="0" smtClean="0"/>
              <a:t>N</a:t>
            </a:r>
            <a:endParaRPr lang="fr-FR" b="1" dirty="0"/>
          </a:p>
        </p:txBody>
      </p:sp>
      <p:sp>
        <p:nvSpPr>
          <p:cNvPr id="53" name="ZoneTexte 52"/>
          <p:cNvSpPr txBox="1"/>
          <p:nvPr/>
        </p:nvSpPr>
        <p:spPr>
          <a:xfrm>
            <a:off x="2744734" y="283826"/>
            <a:ext cx="293670" cy="369332"/>
          </a:xfrm>
          <a:prstGeom prst="rect">
            <a:avLst/>
          </a:prstGeom>
          <a:noFill/>
        </p:spPr>
        <p:txBody>
          <a:bodyPr wrap="none" rtlCol="0">
            <a:spAutoFit/>
          </a:bodyPr>
          <a:lstStyle/>
          <a:p>
            <a:r>
              <a:rPr lang="fr-FR" b="1" dirty="0" smtClean="0"/>
              <a:t>S</a:t>
            </a:r>
            <a:endParaRPr lang="fr-FR" b="1" dirty="0"/>
          </a:p>
        </p:txBody>
      </p:sp>
      <p:sp>
        <p:nvSpPr>
          <p:cNvPr id="34" name="ZoneTexte 33"/>
          <p:cNvSpPr txBox="1"/>
          <p:nvPr/>
        </p:nvSpPr>
        <p:spPr>
          <a:xfrm>
            <a:off x="6572265" y="3143248"/>
            <a:ext cx="2571736" cy="646331"/>
          </a:xfrm>
          <a:prstGeom prst="rect">
            <a:avLst/>
          </a:prstGeom>
          <a:noFill/>
        </p:spPr>
        <p:txBody>
          <a:bodyPr wrap="square" rtlCol="0">
            <a:spAutoFit/>
          </a:bodyPr>
          <a:lstStyle/>
          <a:p>
            <a:r>
              <a:rPr lang="fr-FR" i="1" dirty="0" smtClean="0">
                <a:solidFill>
                  <a:schemeClr val="tx2"/>
                </a:solidFill>
              </a:rPr>
              <a:t>Sénéchal et al. (2007)</a:t>
            </a:r>
          </a:p>
          <a:p>
            <a:r>
              <a:rPr lang="fr-FR" i="1" dirty="0" smtClean="0">
                <a:solidFill>
                  <a:schemeClr val="tx2"/>
                </a:solidFill>
              </a:rPr>
              <a:t>Master V. Etienne (2007)</a:t>
            </a:r>
            <a:endParaRPr lang="fr-FR" i="1" dirty="0">
              <a:solidFill>
                <a:schemeClr val="tx2"/>
              </a:solidFill>
            </a:endParaRPr>
          </a:p>
        </p:txBody>
      </p:sp>
      <p:sp>
        <p:nvSpPr>
          <p:cNvPr id="38" name="ZoneTexte 37"/>
          <p:cNvSpPr txBox="1"/>
          <p:nvPr/>
        </p:nvSpPr>
        <p:spPr>
          <a:xfrm>
            <a:off x="714348" y="357166"/>
            <a:ext cx="2571736" cy="369332"/>
          </a:xfrm>
          <a:prstGeom prst="rect">
            <a:avLst/>
          </a:prstGeom>
          <a:noFill/>
        </p:spPr>
        <p:txBody>
          <a:bodyPr wrap="square" rtlCol="0">
            <a:spAutoFit/>
          </a:bodyPr>
          <a:lstStyle/>
          <a:p>
            <a:r>
              <a:rPr lang="fr-FR" i="1" dirty="0" err="1" smtClean="0">
                <a:solidFill>
                  <a:schemeClr val="tx2"/>
                </a:solidFill>
              </a:rPr>
              <a:t>Maufroy</a:t>
            </a:r>
            <a:r>
              <a:rPr lang="fr-FR" i="1" dirty="0" smtClean="0">
                <a:solidFill>
                  <a:schemeClr val="tx2"/>
                </a:solidFill>
              </a:rPr>
              <a:t> et al. (2010)</a:t>
            </a:r>
          </a:p>
        </p:txBody>
      </p:sp>
      <p:sp>
        <p:nvSpPr>
          <p:cNvPr id="44" name="Espace réservé du numéro de diapositive 43"/>
          <p:cNvSpPr>
            <a:spLocks noGrp="1"/>
          </p:cNvSpPr>
          <p:nvPr>
            <p:ph type="sldNum" sz="quarter" idx="12"/>
          </p:nvPr>
        </p:nvSpPr>
        <p:spPr/>
        <p:txBody>
          <a:bodyPr/>
          <a:lstStyle/>
          <a:p>
            <a:fld id="{CF4668DC-857F-487D-BFFA-8C0CA5037977}" type="slidenum">
              <a:rPr lang="fr-BE" smtClean="0"/>
              <a:pPr/>
              <a:t>13</a:t>
            </a:fld>
            <a:endParaRPr lang="fr-BE"/>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326"/>
            <a:ext cx="9144000" cy="5509200"/>
          </a:xfrm>
          <a:prstGeom prst="rect">
            <a:avLst/>
          </a:prstGeom>
          <a:effectLst/>
        </p:spPr>
        <p:txBody>
          <a:bodyPr wrap="square">
            <a:spAutoFit/>
          </a:bodyPr>
          <a:lstStyle/>
          <a:p>
            <a:pPr lvl="0" algn="ctr" eaLnBrk="0" fontAlgn="base" hangingPunct="0">
              <a:spcBef>
                <a:spcPct val="0"/>
              </a:spcBef>
              <a:spcAft>
                <a:spcPct val="0"/>
              </a:spcAft>
              <a:tabLst>
                <a:tab pos="5753100" algn="r"/>
              </a:tabLst>
            </a:pP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Le LSBB est un plateforme de recherche interdisciplinaire bas bruit</a:t>
            </a:r>
          </a:p>
          <a:p>
            <a:pPr lvl="0" algn="ctr" eaLnBrk="0" fontAlgn="base" hangingPunct="0">
              <a:spcBef>
                <a:spcPct val="0"/>
              </a:spcBef>
              <a:spcAft>
                <a:spcPct val="0"/>
              </a:spcAft>
              <a:tabLst>
                <a:tab pos="5753100" algn="r"/>
              </a:tabLst>
            </a:pP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pour l’innovation scientifique et technologique :</a:t>
            </a:r>
            <a:endParaRPr lang="fr-FR" b="1" dirty="0" smtClean="0">
              <a:solidFill>
                <a:srgbClr val="0070C0"/>
              </a:solidFill>
              <a:latin typeface="Arial" pitchFamily="34" charset="0"/>
              <a:cs typeface="Arial" pitchFamily="34" charset="0"/>
            </a:endParaRPr>
          </a:p>
          <a:p>
            <a:pPr lvl="0" algn="ctr" eaLnBrk="0" fontAlgn="base" hangingPunct="0">
              <a:spcBef>
                <a:spcPct val="0"/>
              </a:spcBef>
              <a:spcAft>
                <a:spcPct val="0"/>
              </a:spcAft>
              <a:tabLst>
                <a:tab pos="5753100" algn="r"/>
              </a:tabLst>
            </a:pP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Observation, Caractérisation et Modélisation</a:t>
            </a:r>
            <a:endParaRPr lang="fr-FR" b="1" dirty="0" smtClean="0">
              <a:solidFill>
                <a:srgbClr val="0070C0"/>
              </a:solidFill>
              <a:latin typeface="Arial" pitchFamily="34" charset="0"/>
              <a:cs typeface="Arial" pitchFamily="34" charset="0"/>
            </a:endParaRPr>
          </a:p>
          <a:p>
            <a:pPr lvl="0" algn="ctr" eaLnBrk="0" fontAlgn="base" hangingPunct="0">
              <a:spcBef>
                <a:spcPct val="0"/>
              </a:spcBef>
              <a:spcAft>
                <a:spcPct val="0"/>
              </a:spcAft>
              <a:tabLst>
                <a:tab pos="5753100" algn="r"/>
              </a:tabLst>
            </a:pP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de l'Environnement Terrestre, Atmosphérique et de l'Univers Proche</a:t>
            </a:r>
          </a:p>
          <a:p>
            <a:pPr lvl="0" algn="ctr" eaLnBrk="0" fontAlgn="base" hangingPunct="0">
              <a:spcBef>
                <a:spcPct val="0"/>
              </a:spcBef>
              <a:spcAft>
                <a:spcPct val="0"/>
              </a:spcAft>
              <a:tabLst>
                <a:tab pos="5753100" algn="r"/>
              </a:tabLst>
            </a:pPr>
            <a:endParaRPr lang="fr-FR" dirty="0" smtClean="0"/>
          </a:p>
          <a:p>
            <a:pPr algn="ctr" eaLnBrk="0" fontAlgn="base" hangingPunct="0">
              <a:spcBef>
                <a:spcPct val="0"/>
              </a:spcBef>
              <a:spcAft>
                <a:spcPct val="0"/>
              </a:spcAft>
              <a:tabLst>
                <a:tab pos="5753100" algn="r"/>
              </a:tabLst>
            </a:pPr>
            <a:r>
              <a:rPr lang="fr-FR" b="1" dirty="0" smtClean="0">
                <a:solidFill>
                  <a:schemeClr val="tx2"/>
                </a:solidFill>
                <a:latin typeface="Arial" pitchFamily="34" charset="0"/>
                <a:cs typeface="Arial" pitchFamily="34" charset="0"/>
              </a:rPr>
              <a:t>PLATEFORME INTERDISCIPLINAIRE : ANTICORRELATION</a:t>
            </a:r>
          </a:p>
          <a:p>
            <a:pPr algn="ctr"/>
            <a:r>
              <a:rPr lang="fr-FR" b="1" cap="all" dirty="0" smtClean="0">
                <a:solidFill>
                  <a:schemeClr val="tx2"/>
                </a:solidFill>
                <a:latin typeface="Arial" pitchFamily="34" charset="0"/>
                <a:cs typeface="Arial" pitchFamily="34" charset="0"/>
              </a:rPr>
              <a:t>Moyens d’essais : </a:t>
            </a:r>
            <a:r>
              <a:rPr lang="fr-FR" b="1" dirty="0" smtClean="0">
                <a:solidFill>
                  <a:schemeClr val="tx2"/>
                </a:solidFill>
                <a:latin typeface="Arial" pitchFamily="34" charset="0"/>
                <a:cs typeface="Arial" pitchFamily="34" charset="0"/>
              </a:rPr>
              <a:t>TESTS LONGUES DUREES ENVIRONNEMENT STABLE</a:t>
            </a:r>
            <a:endParaRPr lang="fr-FR"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endParaRPr lang="fr-FR" sz="1600" b="1"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r>
              <a:rPr lang="fr-FR" sz="1600" b="1"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Thématiques : </a:t>
            </a:r>
          </a:p>
          <a:p>
            <a:pPr marL="93663" indent="-93663">
              <a:buFontTx/>
              <a:buChar char="-"/>
            </a:pPr>
            <a:r>
              <a:rPr lang="fr-FR" dirty="0" smtClean="0"/>
              <a:t> Métrologie, étalonnage, modélisation et  imagerie des processus de couplages et des effets</a:t>
            </a:r>
          </a:p>
          <a:p>
            <a:pPr marL="93663" indent="-93663">
              <a:buFontTx/>
              <a:buChar char="-"/>
            </a:pPr>
            <a:r>
              <a:rPr lang="fr-FR" dirty="0" smtClean="0"/>
              <a:t> Facilité de manipulation et accès multi-échelles : surface, galeries et forages instrumentés </a:t>
            </a:r>
          </a:p>
          <a:p>
            <a:pPr>
              <a:buFontTx/>
              <a:buChar char="-"/>
            </a:pPr>
            <a:r>
              <a:rPr lang="fr-FR" dirty="0" smtClean="0"/>
              <a:t> Ecoute fine et continue des processus dans un environnement instrumenté pluridisciplinaire</a:t>
            </a:r>
          </a:p>
          <a:p>
            <a:pPr marL="176213" indent="-176213" algn="just"/>
            <a:endParaRPr lang="fr-FR" dirty="0" smtClean="0"/>
          </a:p>
          <a:p>
            <a:pPr indent="-176213"/>
            <a:r>
              <a:rPr lang="fr-FR" sz="1600" b="1"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UN ENVIRONNEMENT INTERDISCIPLINAIRE ASSOCIANT RECHERCHE ET R&amp;D :</a:t>
            </a:r>
          </a:p>
          <a:p>
            <a:pPr marL="87313" indent="-87313" fontAlgn="base">
              <a:spcBef>
                <a:spcPct val="0"/>
              </a:spcBef>
              <a:spcAft>
                <a:spcPct val="0"/>
              </a:spcAft>
              <a:buFontTx/>
              <a:buChar char="-"/>
              <a:tabLst>
                <a:tab pos="5753100" algn="r"/>
              </a:tabLst>
            </a:pPr>
            <a:r>
              <a:rPr lang="fr-FR" dirty="0" smtClean="0"/>
              <a:t>Le LSBB est ouvert aux échanges et partenariats avec les industriels, organismes de recherche, PME et collectivités territoriales</a:t>
            </a:r>
          </a:p>
          <a:p>
            <a:pPr marL="87313" indent="-87313" fontAlgn="base">
              <a:spcBef>
                <a:spcPct val="0"/>
              </a:spcBef>
              <a:spcAft>
                <a:spcPct val="0"/>
              </a:spcAft>
              <a:buFontTx/>
              <a:buChar char="-"/>
              <a:tabLst>
                <a:tab pos="5753100" algn="r"/>
              </a:tabLst>
            </a:pPr>
            <a:r>
              <a:rPr lang="fr-FR" dirty="0" smtClean="0"/>
              <a:t>Moyen d’essai et </a:t>
            </a:r>
            <a:r>
              <a:rPr lang="fr-FR" dirty="0" err="1" smtClean="0"/>
              <a:t>et</a:t>
            </a:r>
            <a:r>
              <a:rPr lang="fr-FR" dirty="0" smtClean="0"/>
              <a:t> potentiel d’accueil de plateformes technologiques</a:t>
            </a:r>
          </a:p>
          <a:p>
            <a:pPr marL="87313" indent="-87313" fontAlgn="base">
              <a:spcBef>
                <a:spcPct val="0"/>
              </a:spcBef>
              <a:spcAft>
                <a:spcPct val="0"/>
              </a:spcAft>
              <a:buFontTx/>
              <a:buChar char="-"/>
              <a:tabLst>
                <a:tab pos="5753100" algn="r"/>
              </a:tabLst>
            </a:pPr>
            <a:endParaRPr lang="fr-FR" dirty="0" smtClean="0"/>
          </a:p>
          <a:p>
            <a:pPr indent="-176213" fontAlgn="base">
              <a:spcBef>
                <a:spcPct val="0"/>
              </a:spcBef>
              <a:spcAft>
                <a:spcPct val="0"/>
              </a:spcAft>
              <a:tabLst>
                <a:tab pos="5753100" algn="r"/>
              </a:tabLst>
            </a:pPr>
            <a:r>
              <a:rPr lang="en-US" sz="16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Conférence</a:t>
            </a:r>
            <a:r>
              <a:rPr lang="en-US" sz="1600" b="1"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 </a:t>
            </a:r>
            <a:r>
              <a:rPr lang="en-US" sz="1600" b="1" i="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i</a:t>
            </a:r>
            <a:r>
              <a:rPr lang="en-US" sz="1600" b="1"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-DUST </a:t>
            </a:r>
            <a:r>
              <a:rPr lang="en-US" sz="16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organisée</a:t>
            </a:r>
            <a:r>
              <a:rPr lang="en-US" sz="1600" b="1"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 </a:t>
            </a:r>
            <a:r>
              <a:rPr lang="en-US" sz="16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du 9-11 Mai 2012 à Apt </a:t>
            </a:r>
            <a:r>
              <a:rPr lang="en-US" sz="1600" b="1"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a:t>
            </a:r>
            <a:r>
              <a:rPr lang="en-US" sz="16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http://www.lsbb.eu</a:t>
            </a:r>
            <a:r>
              <a:rPr lang="en-US" sz="1600" b="1"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a:t>
            </a:r>
          </a:p>
          <a:p>
            <a:pPr marL="87313" lvl="0" indent="-87313" fontAlgn="base">
              <a:spcBef>
                <a:spcPct val="0"/>
              </a:spcBef>
              <a:spcAft>
                <a:spcPct val="0"/>
              </a:spcAft>
              <a:buFontTx/>
              <a:buChar char="-"/>
              <a:tabLst>
                <a:tab pos="5753100" algn="r"/>
              </a:tabLst>
            </a:pPr>
            <a:r>
              <a:rPr lang="en-US" dirty="0" smtClean="0"/>
              <a:t> </a:t>
            </a:r>
            <a:r>
              <a:rPr lang="en-US" dirty="0" err="1" smtClean="0"/>
              <a:t>Organisée</a:t>
            </a:r>
            <a:r>
              <a:rPr lang="en-US" dirty="0" smtClean="0"/>
              <a:t> </a:t>
            </a:r>
            <a:r>
              <a:rPr lang="en-US" dirty="0" err="1" smtClean="0"/>
              <a:t>conjointement</a:t>
            </a:r>
            <a:r>
              <a:rPr lang="en-US" dirty="0" smtClean="0"/>
              <a:t> par UNS, UAPV, CNRS et UBC</a:t>
            </a:r>
            <a:endParaRPr lang="fr-FR" dirty="0" smtClean="0"/>
          </a:p>
        </p:txBody>
      </p:sp>
      <p:sp>
        <p:nvSpPr>
          <p:cNvPr id="3" name="ZoneTexte 2"/>
          <p:cNvSpPr txBox="1"/>
          <p:nvPr/>
        </p:nvSpPr>
        <p:spPr>
          <a:xfrm>
            <a:off x="0" y="0"/>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eaLnBrk="0" fontAlgn="base" hangingPunct="0">
              <a:spcBef>
                <a:spcPct val="0"/>
              </a:spcBef>
              <a:spcAft>
                <a:spcPct val="0"/>
              </a:spcAft>
              <a:tabLst>
                <a:tab pos="5753100" algn="r"/>
              </a:tabLst>
            </a:pP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LSBB : EN RESUME</a:t>
            </a:r>
          </a:p>
        </p:txBody>
      </p:sp>
      <p:sp>
        <p:nvSpPr>
          <p:cNvPr id="4" name="Rectangle 3"/>
          <p:cNvSpPr/>
          <p:nvPr/>
        </p:nvSpPr>
        <p:spPr>
          <a:xfrm>
            <a:off x="0" y="1953671"/>
            <a:ext cx="9144000" cy="648072"/>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14</a:t>
            </a:fld>
            <a:endParaRPr lang="fr-BE"/>
          </a:p>
        </p:txBody>
      </p:sp>
      <p:sp>
        <p:nvSpPr>
          <p:cNvPr id="6" name="Espace réservé du pied de page 5"/>
          <p:cNvSpPr>
            <a:spLocks noGrp="1"/>
          </p:cNvSpPr>
          <p:nvPr>
            <p:ph type="ftr" sz="quarter" idx="11"/>
          </p:nvPr>
        </p:nvSpPr>
        <p:spPr/>
        <p:txBody>
          <a:bodyPr/>
          <a:lstStyle/>
          <a:p>
            <a:r>
              <a:rPr lang="fr-FR" smtClean="0"/>
              <a:t>26-27 April 2012, Annecy-le-Vieux, France</a:t>
            </a:r>
            <a:endParaRPr lang="fr-BE"/>
          </a:p>
        </p:txBody>
      </p:sp>
      <p:sp>
        <p:nvSpPr>
          <p:cNvPr id="7" name="Espace réservé de la date 6"/>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5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0" y="1124744"/>
            <a:ext cx="9144000" cy="4324261"/>
          </a:xfrm>
          <a:prstGeom prst="rect">
            <a:avLst/>
          </a:prstGeom>
          <a:noFill/>
        </p:spPr>
        <p:txBody>
          <a:bodyPr wrap="square" rtlCol="0">
            <a:spAutoFit/>
          </a:bodyPr>
          <a:lstStyle/>
          <a:p>
            <a:pPr algn="ctr">
              <a:tabLst>
                <a:tab pos="354013" algn="l"/>
              </a:tabLst>
            </a:pPr>
            <a:r>
              <a:rPr lang="fr-FR" sz="2000" b="1" u="sng"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	Le LSBB</a:t>
            </a:r>
          </a:p>
          <a:p>
            <a:pPr algn="ctr"/>
            <a:endParaRPr lang="fr-FR" sz="2000" b="1" dirty="0" smtClean="0">
              <a:solidFill>
                <a:srgbClr val="0070C0"/>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Plateforme souterraine et en altitude, Parc Naturel Régional du Luberon</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Un environnement et une infrastructure bas bruit pluridisciplinaire préservés</a:t>
            </a:r>
          </a:p>
          <a:p>
            <a:pPr algn="ctr">
              <a:spcBef>
                <a:spcPts val="1200"/>
              </a:spcBef>
              <a:spcAft>
                <a:spcPts val="3000"/>
              </a:spcAft>
            </a:pP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_____</a:t>
            </a:r>
          </a:p>
          <a:p>
            <a:pPr algn="ctr">
              <a:tabLst>
                <a:tab pos="354013" algn="l"/>
              </a:tabLst>
            </a:pPr>
            <a:r>
              <a:rPr lang="fr-FR" sz="2000" b="1" u="sng" dirty="0" smtClean="0">
                <a:solidFill>
                  <a:srgbClr val="0070C0"/>
                </a:solidFill>
                <a:effectLst>
                  <a:outerShdw blurRad="38100" dist="38100" dir="2700000" algn="tl">
                    <a:srgbClr val="C0C0C0"/>
                  </a:outerShdw>
                </a:effectLst>
                <a:ea typeface="Times New Roman" pitchFamily="18" charset="0"/>
                <a:cs typeface="Arial" pitchFamily="34" charset="0"/>
              </a:rPr>
              <a:t>II.	Le projet T2DM2</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solidFill>
                <a:effectLst>
                  <a:outerShdw blurRad="38100" dist="38100" dir="2700000" algn="tl">
                    <a:srgbClr val="C0C0C0"/>
                  </a:outerShdw>
                </a:effectLst>
                <a:ea typeface="Times New Roman" pitchFamily="18" charset="0"/>
                <a:cs typeface="Arial" pitchFamily="34" charset="0"/>
              </a:rPr>
              <a:t>Objectifs scientifiques et enjeux</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Avancement du projet</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Industrialisation et création d’un réseau d’observation</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p:txBody>
      </p:sp>
      <p:pic>
        <p:nvPicPr>
          <p:cNvPr id="3" name="Picture 19" descr="logo_lsbb"/>
          <p:cNvPicPr>
            <a:picLocks noChangeAspect="1" noChangeArrowheads="1"/>
          </p:cNvPicPr>
          <p:nvPr/>
        </p:nvPicPr>
        <p:blipFill>
          <a:blip r:embed="rId3" cstate="print"/>
          <a:srcRect/>
          <a:stretch>
            <a:fillRect/>
          </a:stretch>
        </p:blipFill>
        <p:spPr bwMode="auto">
          <a:xfrm>
            <a:off x="5364088" y="980728"/>
            <a:ext cx="1612900" cy="635000"/>
          </a:xfrm>
          <a:prstGeom prst="rect">
            <a:avLst/>
          </a:prstGeom>
          <a:noFill/>
          <a:ln w="9525">
            <a:noFill/>
            <a:miter lim="800000"/>
            <a:headEnd/>
            <a:tailEnd/>
          </a:ln>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15</a:t>
            </a:fld>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e la date 5"/>
          <p:cNvSpPr>
            <a:spLocks noGrp="1"/>
          </p:cNvSpPr>
          <p:nvPr>
            <p:ph type="dt" sz="half" idx="10"/>
          </p:nvPr>
        </p:nvSpPr>
        <p:spPr/>
        <p:txBody>
          <a:bodyPr/>
          <a:lstStyle/>
          <a:p>
            <a:r>
              <a:rPr lang="fr-FR" smtClean="0"/>
              <a:t>RD51</a:t>
            </a:r>
            <a:endParaRPr lang="fr-BE"/>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bwMode="auto">
          <a:xfrm>
            <a:off x="0" y="0"/>
            <a:ext cx="9144000" cy="1412106"/>
          </a:xfrm>
          <a:noFill/>
          <a:ln>
            <a:noFill/>
            <a:headEnd/>
            <a:tailEnd/>
          </a:ln>
        </p:spPr>
        <p:style>
          <a:lnRef idx="2">
            <a:schemeClr val="accent3"/>
          </a:lnRef>
          <a:fillRef idx="1">
            <a:schemeClr val="lt1"/>
          </a:fillRef>
          <a:effectRef idx="0">
            <a:schemeClr val="accent3"/>
          </a:effectRef>
          <a:fontRef idx="minor">
            <a:schemeClr val="dk1"/>
          </a:fontRef>
        </p:style>
        <p:txBody>
          <a:bodyPr wrap="square" lIns="91440" tIns="45720" rIns="91440" bIns="45720" numCol="1" anchor="t" anchorCtr="0" compatLnSpc="1">
            <a:prstTxWarp prst="textNoShape">
              <a:avLst/>
            </a:prstTxWarp>
            <a:normAutofit fontScale="90000"/>
          </a:bodyPr>
          <a:lstStyle/>
          <a:p>
            <a:r>
              <a:rPr lang="en-US" sz="3600" b="1" cap="small" dirty="0" smtClean="0">
                <a:solidFill>
                  <a:srgbClr val="002060"/>
                </a:solidFill>
              </a:rPr>
              <a:t>Tomography of rock Density varying in Time using </a:t>
            </a:r>
            <a:r>
              <a:rPr lang="en-US" sz="3600" b="1" cap="small" dirty="0" err="1" smtClean="0">
                <a:solidFill>
                  <a:srgbClr val="002060"/>
                </a:solidFill>
              </a:rPr>
              <a:t>Muons</a:t>
            </a:r>
            <a:r>
              <a:rPr lang="en-US" sz="3600" b="1" cap="small" dirty="0" smtClean="0">
                <a:solidFill>
                  <a:srgbClr val="002060"/>
                </a:solidFill>
              </a:rPr>
              <a:t> flux Measurements (</a:t>
            </a:r>
            <a:r>
              <a:rPr lang="fr-FR" sz="3600" b="1" dirty="0" smtClean="0">
                <a:solidFill>
                  <a:srgbClr val="002060"/>
                </a:solidFill>
              </a:rPr>
              <a:t>T2DM2 )</a:t>
            </a:r>
            <a:r>
              <a:rPr lang="en-US" sz="3600" b="1" cap="small" dirty="0" smtClean="0">
                <a:solidFill>
                  <a:srgbClr val="002060"/>
                </a:solidFill>
              </a:rPr>
              <a:t/>
            </a:r>
            <a:br>
              <a:rPr lang="en-US" sz="3600" b="1" cap="small" dirty="0" smtClean="0">
                <a:solidFill>
                  <a:srgbClr val="002060"/>
                </a:solidFill>
              </a:rPr>
            </a:br>
            <a:r>
              <a:rPr lang="fr-FR" sz="2400" i="1" dirty="0" smtClean="0">
                <a:solidFill>
                  <a:srgbClr val="002060"/>
                </a:solidFill>
              </a:rPr>
              <a:t>(Tomographie densitométrique temporelle par mesure du flux de muons)</a:t>
            </a:r>
            <a:br>
              <a:rPr lang="fr-FR" sz="2400" i="1" dirty="0" smtClean="0">
                <a:solidFill>
                  <a:srgbClr val="002060"/>
                </a:solidFill>
              </a:rPr>
            </a:br>
            <a:endParaRPr lang="fr-FR" sz="3600" dirty="0" smtClean="0">
              <a:solidFill>
                <a:srgbClr val="002060"/>
              </a:solidFill>
            </a:endParaRPr>
          </a:p>
        </p:txBody>
      </p:sp>
      <p:sp>
        <p:nvSpPr>
          <p:cNvPr id="2051" name="Rectangle 3"/>
          <p:cNvSpPr>
            <a:spLocks noGrp="1" noChangeArrowheads="1"/>
          </p:cNvSpPr>
          <p:nvPr>
            <p:ph type="subTitle" idx="1"/>
          </p:nvPr>
        </p:nvSpPr>
        <p:spPr bwMode="auto">
          <a:xfrm>
            <a:off x="0" y="1656953"/>
            <a:ext cx="9144000" cy="1368152"/>
          </a:xfrm>
          <a:solidFill>
            <a:schemeClr val="accent4">
              <a:alpha val="50000"/>
            </a:schemeClr>
          </a:solidFill>
        </p:spPr>
        <p:style>
          <a:lnRef idx="0">
            <a:schemeClr val="accent4"/>
          </a:lnRef>
          <a:fillRef idx="3">
            <a:schemeClr val="accent4"/>
          </a:fillRef>
          <a:effectRef idx="3">
            <a:schemeClr val="accent4"/>
          </a:effectRef>
          <a:fontRef idx="minor">
            <a:schemeClr val="lt1"/>
          </a:fontRef>
        </p:style>
        <p:txBody>
          <a:bodyPr wrap="square" lIns="91440" tIns="45720" rIns="91440" bIns="45720" numCol="1" anchor="t" anchorCtr="0" compatLnSpc="1">
            <a:prstTxWarp prst="textNoShape">
              <a:avLst/>
            </a:prstTxWarp>
          </a:bodyPr>
          <a:lstStyle/>
          <a:p>
            <a:pPr algn="l" eaLnBrk="1" hangingPunct="1">
              <a:defRPr/>
            </a:pPr>
            <a:r>
              <a:rPr lang="fr-FR" dirty="0" smtClean="0">
                <a:solidFill>
                  <a:schemeClr val="accent2"/>
                </a:solidFill>
              </a:rPr>
              <a:t>Collaborative Project</a:t>
            </a:r>
          </a:p>
          <a:p>
            <a:pPr algn="just" eaLnBrk="1" hangingPunct="1">
              <a:defRPr/>
            </a:pPr>
            <a:r>
              <a:rPr lang="fr-FR" dirty="0" smtClean="0"/>
              <a:t>					</a:t>
            </a:r>
            <a:r>
              <a:rPr lang="fr-FR" dirty="0" err="1" smtClean="0"/>
              <a:t>Funded</a:t>
            </a:r>
            <a:r>
              <a:rPr lang="fr-FR" dirty="0" smtClean="0"/>
              <a:t> by</a:t>
            </a:r>
          </a:p>
        </p:txBody>
      </p:sp>
      <p:sp>
        <p:nvSpPr>
          <p:cNvPr id="15365" name="Text Box 4"/>
          <p:cNvSpPr txBox="1">
            <a:spLocks noChangeArrowheads="1"/>
          </p:cNvSpPr>
          <p:nvPr/>
        </p:nvSpPr>
        <p:spPr bwMode="auto">
          <a:xfrm>
            <a:off x="0" y="3861048"/>
            <a:ext cx="9144000" cy="2456057"/>
          </a:xfrm>
          <a:prstGeom prst="rect">
            <a:avLst/>
          </a:prstGeom>
          <a:noFill/>
          <a:ln w="9525">
            <a:noFill/>
            <a:miter lim="800000"/>
            <a:headEnd/>
            <a:tailEnd/>
          </a:ln>
        </p:spPr>
        <p:txBody>
          <a:bodyPr wrap="square">
            <a:spAutoFit/>
          </a:bodyPr>
          <a:lstStyle/>
          <a:p>
            <a:pPr algn="ctr" eaLnBrk="1" hangingPunct="1">
              <a:lnSpc>
                <a:spcPct val="90000"/>
              </a:lnSpc>
              <a:spcBef>
                <a:spcPct val="20000"/>
              </a:spcBef>
            </a:pPr>
            <a:r>
              <a:rPr lang="en-US" sz="1200" b="1" dirty="0" err="1">
                <a:solidFill>
                  <a:srgbClr val="000090"/>
                </a:solidFill>
                <a:latin typeface="Geneva" charset="0"/>
              </a:rPr>
              <a:t>Stéphane</a:t>
            </a:r>
            <a:r>
              <a:rPr lang="en-US" sz="1200" b="1" dirty="0">
                <a:solidFill>
                  <a:srgbClr val="000090"/>
                </a:solidFill>
                <a:latin typeface="Geneva" charset="0"/>
              </a:rPr>
              <a:t> GAFFET, Pierre SALIN*, Fanny HIVERT(</a:t>
            </a:r>
            <a:r>
              <a:rPr lang="en-US" sz="1200" b="1" dirty="0">
                <a:solidFill>
                  <a:srgbClr val="000090"/>
                </a:solidFill>
              </a:rPr>
              <a:t>Ph.D. student), José BUSTO°</a:t>
            </a:r>
            <a:endParaRPr lang="en-US" sz="1200" b="1" dirty="0">
              <a:solidFill>
                <a:srgbClr val="000090"/>
              </a:solidFill>
              <a:latin typeface="Tahoma" pitchFamily="34" charset="0"/>
            </a:endParaRPr>
          </a:p>
          <a:p>
            <a:pPr algn="ctr" eaLnBrk="1" hangingPunct="1">
              <a:lnSpc>
                <a:spcPct val="90000"/>
              </a:lnSpc>
              <a:spcBef>
                <a:spcPct val="20000"/>
              </a:spcBef>
            </a:pPr>
            <a:r>
              <a:rPr lang="en-US" sz="1200" dirty="0">
                <a:solidFill>
                  <a:srgbClr val="0000FF"/>
                </a:solidFill>
                <a:latin typeface="Geneva" charset="0"/>
              </a:rPr>
              <a:t>OCA-</a:t>
            </a:r>
            <a:r>
              <a:rPr lang="en-US" sz="1200" dirty="0" err="1">
                <a:solidFill>
                  <a:srgbClr val="0000FF"/>
                </a:solidFill>
                <a:latin typeface="Geneva" charset="0"/>
              </a:rPr>
              <a:t>Observatoire</a:t>
            </a:r>
            <a:r>
              <a:rPr lang="en-US" sz="1200" dirty="0">
                <a:solidFill>
                  <a:srgbClr val="0000FF"/>
                </a:solidFill>
                <a:latin typeface="Geneva" charset="0"/>
              </a:rPr>
              <a:t> de la Côte </a:t>
            </a:r>
            <a:r>
              <a:rPr lang="en-US" sz="1200" dirty="0" err="1">
                <a:solidFill>
                  <a:srgbClr val="0000FF"/>
                </a:solidFill>
                <a:latin typeface="Geneva" charset="0"/>
              </a:rPr>
              <a:t>d</a:t>
            </a:r>
            <a:r>
              <a:rPr lang="en-US" altLang="en-GB" sz="1200" dirty="0" err="1">
                <a:solidFill>
                  <a:srgbClr val="0000FF"/>
                </a:solidFill>
                <a:latin typeface="Geneva" charset="0"/>
              </a:rPr>
              <a:t>’</a:t>
            </a:r>
            <a:r>
              <a:rPr lang="en-US" sz="1200" dirty="0" err="1">
                <a:solidFill>
                  <a:srgbClr val="0000FF"/>
                </a:solidFill>
                <a:latin typeface="Geneva" charset="0"/>
              </a:rPr>
              <a:t>azur</a:t>
            </a:r>
            <a:r>
              <a:rPr lang="en-US" sz="1200" dirty="0">
                <a:solidFill>
                  <a:srgbClr val="0000FF"/>
                </a:solidFill>
                <a:latin typeface="Tahoma" pitchFamily="34" charset="0"/>
              </a:rPr>
              <a:t> - </a:t>
            </a:r>
            <a:r>
              <a:rPr lang="en-US" sz="1200" dirty="0">
                <a:solidFill>
                  <a:srgbClr val="0000FF"/>
                </a:solidFill>
                <a:latin typeface="Geneva" charset="0"/>
              </a:rPr>
              <a:t>UMR GEOAZUR – UMR Artemis - UMS LSBB</a:t>
            </a:r>
            <a:r>
              <a:rPr lang="en-US" sz="1200" b="1" dirty="0">
                <a:solidFill>
                  <a:srgbClr val="0200DD"/>
                </a:solidFill>
                <a:latin typeface="Geneva" charset="0"/>
              </a:rPr>
              <a:t>-  °CPPM </a:t>
            </a:r>
            <a:r>
              <a:rPr lang="en-US" sz="1200" dirty="0">
                <a:solidFill>
                  <a:srgbClr val="0200DD"/>
                </a:solidFill>
                <a:latin typeface="Geneva" charset="0"/>
              </a:rPr>
              <a:t>(</a:t>
            </a:r>
            <a:r>
              <a:rPr lang="en-US" sz="1200" dirty="0" err="1">
                <a:solidFill>
                  <a:srgbClr val="0200DD"/>
                </a:solidFill>
                <a:latin typeface="Geneva" charset="0"/>
              </a:rPr>
              <a:t>Université</a:t>
            </a:r>
            <a:r>
              <a:rPr lang="en-US" sz="1200" dirty="0">
                <a:solidFill>
                  <a:srgbClr val="0200DD"/>
                </a:solidFill>
                <a:latin typeface="Geneva" charset="0"/>
              </a:rPr>
              <a:t> de la</a:t>
            </a:r>
            <a:r>
              <a:rPr lang="en-US" sz="1200" dirty="0">
                <a:solidFill>
                  <a:srgbClr val="FFFFFF"/>
                </a:solidFill>
                <a:latin typeface="Tahoma" pitchFamily="34" charset="0"/>
              </a:rPr>
              <a:t> </a:t>
            </a:r>
            <a:r>
              <a:rPr lang="en-US" sz="1200" dirty="0" err="1">
                <a:solidFill>
                  <a:srgbClr val="0200DD"/>
                </a:solidFill>
                <a:latin typeface="Geneva" charset="0"/>
              </a:rPr>
              <a:t>Méditerranée</a:t>
            </a:r>
            <a:r>
              <a:rPr lang="en-US" sz="1200" dirty="0">
                <a:solidFill>
                  <a:srgbClr val="0200DD"/>
                </a:solidFill>
                <a:latin typeface="Geneva" charset="0"/>
              </a:rPr>
              <a:t>) </a:t>
            </a:r>
            <a:endParaRPr lang="en-US" sz="1200" dirty="0">
              <a:solidFill>
                <a:srgbClr val="0000FF"/>
              </a:solidFill>
              <a:latin typeface="Geneva" charset="0"/>
            </a:endParaRPr>
          </a:p>
          <a:p>
            <a:pPr algn="ctr" eaLnBrk="1" hangingPunct="1">
              <a:lnSpc>
                <a:spcPct val="90000"/>
              </a:lnSpc>
              <a:spcBef>
                <a:spcPct val="20000"/>
              </a:spcBef>
            </a:pPr>
            <a:endParaRPr lang="en-US" sz="1200" dirty="0">
              <a:solidFill>
                <a:srgbClr val="FFFFFF"/>
              </a:solidFill>
              <a:latin typeface="Geneva" charset="0"/>
            </a:endParaRPr>
          </a:p>
          <a:p>
            <a:pPr algn="ctr" eaLnBrk="1" hangingPunct="1">
              <a:lnSpc>
                <a:spcPct val="90000"/>
              </a:lnSpc>
              <a:spcBef>
                <a:spcPct val="20000"/>
              </a:spcBef>
            </a:pPr>
            <a:r>
              <a:rPr lang="en-US" sz="1200" b="1" dirty="0">
                <a:solidFill>
                  <a:schemeClr val="accent2"/>
                </a:solidFill>
                <a:latin typeface="Geneva CY" charset="-52"/>
              </a:rPr>
              <a:t>COLABORATION</a:t>
            </a:r>
            <a:endParaRPr lang="en-US" sz="1200" b="1" dirty="0">
              <a:solidFill>
                <a:schemeClr val="accent2"/>
              </a:solidFill>
              <a:latin typeface="Tahoma" pitchFamily="34" charset="0"/>
            </a:endParaRPr>
          </a:p>
          <a:p>
            <a:pPr algn="ctr" eaLnBrk="1" hangingPunct="1">
              <a:lnSpc>
                <a:spcPct val="90000"/>
              </a:lnSpc>
              <a:spcBef>
                <a:spcPct val="20000"/>
              </a:spcBef>
            </a:pPr>
            <a:r>
              <a:rPr lang="en-US" sz="1200" b="1" dirty="0">
                <a:solidFill>
                  <a:srgbClr val="0200DD"/>
                </a:solidFill>
                <a:latin typeface="Geneva" charset="0"/>
              </a:rPr>
              <a:t> CERN - CEA/IRFU</a:t>
            </a:r>
            <a:r>
              <a:rPr lang="en-US" sz="1200" dirty="0">
                <a:solidFill>
                  <a:srgbClr val="0200DD"/>
                </a:solidFill>
                <a:latin typeface="Geneva" charset="0"/>
              </a:rPr>
              <a:t>– SHEFIELD UNIVERSITY - </a:t>
            </a:r>
            <a:r>
              <a:rPr lang="en-US" sz="1200" b="1" dirty="0">
                <a:solidFill>
                  <a:srgbClr val="0200DD"/>
                </a:solidFill>
                <a:latin typeface="Geneva" charset="0"/>
              </a:rPr>
              <a:t>GÉOSCIENCES</a:t>
            </a:r>
            <a:r>
              <a:rPr lang="en-US" sz="1200" dirty="0">
                <a:solidFill>
                  <a:srgbClr val="0200DD"/>
                </a:solidFill>
                <a:latin typeface="Geneva" charset="0"/>
              </a:rPr>
              <a:t> Montpellier – </a:t>
            </a:r>
            <a:r>
              <a:rPr lang="en-US" sz="1200" b="1" dirty="0">
                <a:solidFill>
                  <a:srgbClr val="0200DD"/>
                </a:solidFill>
                <a:latin typeface="Geneva" charset="0"/>
              </a:rPr>
              <a:t>IPGP</a:t>
            </a:r>
            <a:r>
              <a:rPr lang="en-US" sz="1200" dirty="0">
                <a:solidFill>
                  <a:srgbClr val="0200DD"/>
                </a:solidFill>
                <a:latin typeface="Geneva" charset="0"/>
              </a:rPr>
              <a:t> (</a:t>
            </a:r>
            <a:r>
              <a:rPr lang="en-US" sz="1200" dirty="0" err="1">
                <a:solidFill>
                  <a:srgbClr val="0200DD"/>
                </a:solidFill>
                <a:latin typeface="Geneva" charset="0"/>
              </a:rPr>
              <a:t>Géophysique</a:t>
            </a:r>
            <a:r>
              <a:rPr lang="en-US" sz="1200" dirty="0">
                <a:solidFill>
                  <a:srgbClr val="0200DD"/>
                </a:solidFill>
                <a:latin typeface="Geneva" charset="0"/>
              </a:rPr>
              <a:t> </a:t>
            </a:r>
            <a:r>
              <a:rPr lang="en-US" sz="1200" dirty="0" err="1">
                <a:solidFill>
                  <a:srgbClr val="0200DD"/>
                </a:solidFill>
                <a:latin typeface="Geneva" charset="0"/>
              </a:rPr>
              <a:t>Spatiale</a:t>
            </a:r>
            <a:r>
              <a:rPr lang="en-US" sz="1200" dirty="0">
                <a:solidFill>
                  <a:srgbClr val="0200DD"/>
                </a:solidFill>
                <a:latin typeface="Geneva" charset="0"/>
              </a:rPr>
              <a:t> et</a:t>
            </a:r>
            <a:endParaRPr lang="en-US" sz="1200" dirty="0">
              <a:solidFill>
                <a:srgbClr val="FFFFFF"/>
              </a:solidFill>
              <a:latin typeface="Tahoma" pitchFamily="34" charset="0"/>
            </a:endParaRPr>
          </a:p>
          <a:p>
            <a:pPr algn="ctr" eaLnBrk="1" hangingPunct="1">
              <a:lnSpc>
                <a:spcPct val="90000"/>
              </a:lnSpc>
              <a:spcBef>
                <a:spcPct val="20000"/>
              </a:spcBef>
            </a:pPr>
            <a:r>
              <a:rPr lang="en-US" sz="1200" dirty="0" err="1">
                <a:solidFill>
                  <a:srgbClr val="0200DD"/>
                </a:solidFill>
                <a:latin typeface="Geneva" charset="0"/>
              </a:rPr>
              <a:t>Planétaire</a:t>
            </a:r>
            <a:r>
              <a:rPr lang="en-US" sz="1200" dirty="0">
                <a:solidFill>
                  <a:srgbClr val="0200DD"/>
                </a:solidFill>
                <a:latin typeface="Geneva" charset="0"/>
              </a:rPr>
              <a:t>), </a:t>
            </a:r>
            <a:r>
              <a:rPr lang="en-US" sz="1200" b="1" dirty="0">
                <a:solidFill>
                  <a:srgbClr val="0200DD"/>
                </a:solidFill>
                <a:latin typeface="Geneva" charset="0"/>
              </a:rPr>
              <a:t>EMMAH</a:t>
            </a:r>
            <a:r>
              <a:rPr lang="en-US" sz="1200" dirty="0">
                <a:solidFill>
                  <a:srgbClr val="0200DD"/>
                </a:solidFill>
                <a:latin typeface="Geneva" charset="0"/>
              </a:rPr>
              <a:t> (</a:t>
            </a:r>
            <a:r>
              <a:rPr lang="en-US" sz="1200" dirty="0" err="1">
                <a:solidFill>
                  <a:srgbClr val="0200DD"/>
                </a:solidFill>
                <a:latin typeface="Geneva" charset="0"/>
              </a:rPr>
              <a:t>Université</a:t>
            </a:r>
            <a:r>
              <a:rPr lang="en-US" sz="1200" dirty="0">
                <a:solidFill>
                  <a:srgbClr val="0200DD"/>
                </a:solidFill>
                <a:latin typeface="Geneva" charset="0"/>
              </a:rPr>
              <a:t> </a:t>
            </a:r>
            <a:r>
              <a:rPr lang="en-US" sz="1200" dirty="0" err="1">
                <a:solidFill>
                  <a:srgbClr val="0200DD"/>
                </a:solidFill>
                <a:latin typeface="Geneva" charset="0"/>
              </a:rPr>
              <a:t>d</a:t>
            </a:r>
            <a:r>
              <a:rPr lang="en-US" altLang="en-GB" sz="1200" dirty="0" err="1">
                <a:solidFill>
                  <a:srgbClr val="0200DD"/>
                </a:solidFill>
                <a:latin typeface="Geneva" charset="0"/>
              </a:rPr>
              <a:t>’</a:t>
            </a:r>
            <a:r>
              <a:rPr lang="en-US" sz="1200" dirty="0" err="1">
                <a:solidFill>
                  <a:srgbClr val="0200DD"/>
                </a:solidFill>
                <a:latin typeface="Geneva" charset="0"/>
              </a:rPr>
              <a:t>Avignon</a:t>
            </a:r>
            <a:r>
              <a:rPr lang="en-US" sz="1200" dirty="0">
                <a:solidFill>
                  <a:srgbClr val="0200DD"/>
                </a:solidFill>
                <a:latin typeface="Geneva" charset="0"/>
              </a:rPr>
              <a:t> et des Pays de </a:t>
            </a:r>
            <a:r>
              <a:rPr lang="en-US" sz="1200" dirty="0" err="1">
                <a:solidFill>
                  <a:srgbClr val="0200DD"/>
                </a:solidFill>
                <a:latin typeface="Geneva" charset="0"/>
              </a:rPr>
              <a:t>Vaucluse</a:t>
            </a:r>
            <a:r>
              <a:rPr lang="en-US" sz="1200" dirty="0">
                <a:solidFill>
                  <a:srgbClr val="0200DD"/>
                </a:solidFill>
                <a:latin typeface="Geneva" charset="0"/>
              </a:rPr>
              <a:t>) - *</a:t>
            </a:r>
            <a:r>
              <a:rPr lang="en-US" sz="1200" b="1" dirty="0">
                <a:solidFill>
                  <a:srgbClr val="0200DD"/>
                </a:solidFill>
                <a:latin typeface="Geneva" charset="0"/>
              </a:rPr>
              <a:t>APC</a:t>
            </a:r>
            <a:r>
              <a:rPr lang="en-US" sz="1200" dirty="0">
                <a:solidFill>
                  <a:srgbClr val="0200DD"/>
                </a:solidFill>
                <a:latin typeface="Geneva" charset="0"/>
              </a:rPr>
              <a:t> (</a:t>
            </a:r>
            <a:r>
              <a:rPr lang="en-US" sz="1200" dirty="0" err="1">
                <a:solidFill>
                  <a:srgbClr val="0200DD"/>
                </a:solidFill>
                <a:latin typeface="Geneva" charset="0"/>
              </a:rPr>
              <a:t>Astroparticules</a:t>
            </a:r>
            <a:r>
              <a:rPr lang="en-US" sz="1200" dirty="0">
                <a:solidFill>
                  <a:srgbClr val="0200DD"/>
                </a:solidFill>
                <a:latin typeface="Geneva" charset="0"/>
              </a:rPr>
              <a:t> et </a:t>
            </a:r>
            <a:r>
              <a:rPr lang="en-US" sz="1200" dirty="0" err="1">
                <a:solidFill>
                  <a:srgbClr val="0200DD"/>
                </a:solidFill>
                <a:latin typeface="Geneva" charset="0"/>
              </a:rPr>
              <a:t>Cosmologie</a:t>
            </a:r>
            <a:r>
              <a:rPr lang="en-US" sz="1200" dirty="0">
                <a:solidFill>
                  <a:srgbClr val="0200DD"/>
                </a:solidFill>
                <a:latin typeface="Geneva" charset="0"/>
              </a:rPr>
              <a:t> </a:t>
            </a:r>
            <a:r>
              <a:rPr lang="en-US" sz="1200" dirty="0" err="1">
                <a:solidFill>
                  <a:srgbClr val="0200DD"/>
                </a:solidFill>
                <a:latin typeface="Geneva" charset="0"/>
              </a:rPr>
              <a:t>Université</a:t>
            </a:r>
            <a:r>
              <a:rPr lang="en-US" sz="1200" dirty="0">
                <a:solidFill>
                  <a:srgbClr val="0200DD"/>
                </a:solidFill>
                <a:latin typeface="Geneva" charset="0"/>
              </a:rPr>
              <a:t> Paris7) - </a:t>
            </a:r>
            <a:r>
              <a:rPr lang="en-US" sz="1200" b="1" dirty="0">
                <a:solidFill>
                  <a:srgbClr val="0200DD"/>
                </a:solidFill>
                <a:latin typeface="Geneva" charset="0"/>
              </a:rPr>
              <a:t>CFN</a:t>
            </a:r>
            <a:r>
              <a:rPr lang="en-US" sz="1200" dirty="0">
                <a:solidFill>
                  <a:srgbClr val="0200DD"/>
                </a:solidFill>
                <a:latin typeface="Geneva" charset="0"/>
              </a:rPr>
              <a:t> </a:t>
            </a:r>
            <a:r>
              <a:rPr lang="en-US" sz="1200" dirty="0" err="1">
                <a:solidFill>
                  <a:srgbClr val="0200DD"/>
                </a:solidFill>
                <a:latin typeface="Geneva" charset="0"/>
              </a:rPr>
              <a:t>Lisbonne</a:t>
            </a:r>
            <a:r>
              <a:rPr lang="en-US" sz="1200" dirty="0">
                <a:solidFill>
                  <a:srgbClr val="0200DD"/>
                </a:solidFill>
                <a:latin typeface="Geneva" charset="0"/>
              </a:rPr>
              <a:t> </a:t>
            </a:r>
          </a:p>
          <a:p>
            <a:pPr algn="ctr" eaLnBrk="1" hangingPunct="1">
              <a:lnSpc>
                <a:spcPct val="90000"/>
              </a:lnSpc>
              <a:spcBef>
                <a:spcPct val="20000"/>
              </a:spcBef>
            </a:pPr>
            <a:endParaRPr lang="en-US" sz="1200" dirty="0">
              <a:solidFill>
                <a:srgbClr val="0200DD"/>
              </a:solidFill>
              <a:latin typeface="Geneva" charset="0"/>
            </a:endParaRPr>
          </a:p>
          <a:p>
            <a:pPr algn="ctr" eaLnBrk="1" hangingPunct="1">
              <a:lnSpc>
                <a:spcPct val="90000"/>
              </a:lnSpc>
              <a:spcBef>
                <a:spcPct val="20000"/>
              </a:spcBef>
            </a:pPr>
            <a:r>
              <a:rPr lang="en-US" sz="1200" b="1" dirty="0">
                <a:solidFill>
                  <a:schemeClr val="accent2"/>
                </a:solidFill>
                <a:latin typeface="Geneva CY" charset="-52"/>
              </a:rPr>
              <a:t>INTERDISCIPLINARITY</a:t>
            </a:r>
            <a:endParaRPr lang="en-US" sz="1200" b="1" dirty="0">
              <a:solidFill>
                <a:schemeClr val="accent2"/>
              </a:solidFill>
              <a:latin typeface="Tahoma" pitchFamily="34" charset="0"/>
            </a:endParaRPr>
          </a:p>
          <a:p>
            <a:pPr algn="ctr" eaLnBrk="1" hangingPunct="1">
              <a:lnSpc>
                <a:spcPct val="90000"/>
              </a:lnSpc>
              <a:spcBef>
                <a:spcPct val="20000"/>
              </a:spcBef>
            </a:pPr>
            <a:r>
              <a:rPr lang="en-US" sz="1200" b="1" dirty="0">
                <a:solidFill>
                  <a:srgbClr val="0000FF"/>
                </a:solidFill>
                <a:latin typeface="Geneva CY" charset="-52"/>
              </a:rPr>
              <a:t>ASTROPARTICULES - SEISMIC IMAGERY</a:t>
            </a:r>
            <a:r>
              <a:rPr lang="en-US" sz="1200" b="1" dirty="0">
                <a:solidFill>
                  <a:srgbClr val="0000FF"/>
                </a:solidFill>
                <a:latin typeface="Tahoma" pitchFamily="34" charset="0"/>
              </a:rPr>
              <a:t> – </a:t>
            </a:r>
            <a:r>
              <a:rPr lang="en-US" sz="1200" b="1" dirty="0">
                <a:solidFill>
                  <a:srgbClr val="0000FF"/>
                </a:solidFill>
                <a:latin typeface="Geneva CY" charset="-52"/>
              </a:rPr>
              <a:t>GRAVIMETRIC</a:t>
            </a:r>
            <a:r>
              <a:rPr lang="en-US" sz="1200" b="1" dirty="0">
                <a:solidFill>
                  <a:srgbClr val="0000FF"/>
                </a:solidFill>
                <a:latin typeface="Tahoma" pitchFamily="34" charset="0"/>
              </a:rPr>
              <a:t> - </a:t>
            </a:r>
            <a:r>
              <a:rPr lang="en-US" sz="1200" b="1" dirty="0">
                <a:solidFill>
                  <a:srgbClr val="0000FF"/>
                </a:solidFill>
                <a:latin typeface="Geneva CY" charset="-52"/>
              </a:rPr>
              <a:t>HYDRO GEOLOGY</a:t>
            </a:r>
            <a:r>
              <a:rPr lang="en-US" sz="1200" b="1" dirty="0">
                <a:solidFill>
                  <a:srgbClr val="0000FF"/>
                </a:solidFill>
                <a:latin typeface="Tahoma" pitchFamily="34" charset="0"/>
              </a:rPr>
              <a:t> - </a:t>
            </a:r>
            <a:r>
              <a:rPr lang="en-US" sz="1200" b="1" dirty="0">
                <a:solidFill>
                  <a:srgbClr val="0000FF"/>
                </a:solidFill>
                <a:latin typeface="Geneva CY" charset="-52"/>
              </a:rPr>
              <a:t>ROCK MECHANICS</a:t>
            </a:r>
            <a:r>
              <a:rPr lang="en-US" sz="1200" b="1" dirty="0">
                <a:solidFill>
                  <a:srgbClr val="0000FF"/>
                </a:solidFill>
                <a:latin typeface="Tahoma" pitchFamily="34" charset="0"/>
              </a:rPr>
              <a:t> - </a:t>
            </a:r>
            <a:r>
              <a:rPr lang="en-US" sz="1200" b="1" dirty="0">
                <a:solidFill>
                  <a:srgbClr val="0000FF"/>
                </a:solidFill>
                <a:latin typeface="Geneva CY" charset="-52"/>
              </a:rPr>
              <a:t>EM IMAGERY</a:t>
            </a:r>
            <a:endParaRPr lang="en-US" sz="1200" dirty="0">
              <a:solidFill>
                <a:schemeClr val="accent2"/>
              </a:solidFill>
              <a:latin typeface="Geneva CY" charset="-52"/>
            </a:endParaRPr>
          </a:p>
          <a:p>
            <a:pPr eaLnBrk="1" hangingPunct="1">
              <a:lnSpc>
                <a:spcPct val="90000"/>
              </a:lnSpc>
              <a:spcBef>
                <a:spcPct val="20000"/>
              </a:spcBef>
            </a:pPr>
            <a:endParaRPr lang="en-US" sz="1200" dirty="0">
              <a:solidFill>
                <a:schemeClr val="accent2"/>
              </a:solidFill>
              <a:latin typeface="Geneva CY" charset="-52"/>
            </a:endParaRPr>
          </a:p>
          <a:p>
            <a:pPr eaLnBrk="1" hangingPunct="1">
              <a:lnSpc>
                <a:spcPct val="90000"/>
              </a:lnSpc>
              <a:spcBef>
                <a:spcPct val="20000"/>
              </a:spcBef>
            </a:pPr>
            <a:r>
              <a:rPr lang="en-US" sz="1200" dirty="0">
                <a:solidFill>
                  <a:schemeClr val="accent2"/>
                </a:solidFill>
                <a:latin typeface="Geneva CY" charset="-52"/>
              </a:rPr>
              <a:t>*On behalf of the T2DM2 collaboration</a:t>
            </a:r>
            <a:endParaRPr lang="fr-FR" sz="1200" dirty="0">
              <a:solidFill>
                <a:schemeClr val="accent2"/>
              </a:solidFill>
            </a:endParaRPr>
          </a:p>
        </p:txBody>
      </p:sp>
      <p:pic>
        <p:nvPicPr>
          <p:cNvPr id="15369" name="Image 1" descr="Logo_i-DUST.png"/>
          <p:cNvPicPr>
            <a:picLocks noChangeAspect="1"/>
          </p:cNvPicPr>
          <p:nvPr/>
        </p:nvPicPr>
        <p:blipFill>
          <a:blip r:embed="rId3" cstate="print"/>
          <a:srcRect/>
          <a:stretch>
            <a:fillRect/>
          </a:stretch>
        </p:blipFill>
        <p:spPr bwMode="auto">
          <a:xfrm>
            <a:off x="2232918" y="3168675"/>
            <a:ext cx="1223962" cy="517525"/>
          </a:xfrm>
          <a:prstGeom prst="rect">
            <a:avLst/>
          </a:prstGeom>
          <a:noFill/>
          <a:ln w="9525">
            <a:noFill/>
            <a:miter lim="800000"/>
            <a:headEnd/>
            <a:tailEnd/>
          </a:ln>
        </p:spPr>
      </p:pic>
      <p:pic>
        <p:nvPicPr>
          <p:cNvPr id="15371" name="Image 4" descr="Logo_Geoazur_tr.png"/>
          <p:cNvPicPr>
            <a:picLocks noChangeAspect="1"/>
          </p:cNvPicPr>
          <p:nvPr/>
        </p:nvPicPr>
        <p:blipFill>
          <a:blip r:embed="rId4" cstate="print"/>
          <a:srcRect/>
          <a:stretch>
            <a:fillRect/>
          </a:stretch>
        </p:blipFill>
        <p:spPr bwMode="auto">
          <a:xfrm>
            <a:off x="5041205" y="3168675"/>
            <a:ext cx="719138" cy="463550"/>
          </a:xfrm>
          <a:prstGeom prst="rect">
            <a:avLst/>
          </a:prstGeom>
          <a:noFill/>
          <a:ln w="9525">
            <a:noFill/>
            <a:miter lim="800000"/>
            <a:headEnd/>
            <a:tailEnd/>
          </a:ln>
        </p:spPr>
      </p:pic>
      <p:pic>
        <p:nvPicPr>
          <p:cNvPr id="15372" name="Image 5" descr="logo_unice.gif"/>
          <p:cNvPicPr>
            <a:picLocks noChangeAspect="1"/>
          </p:cNvPicPr>
          <p:nvPr/>
        </p:nvPicPr>
        <p:blipFill>
          <a:blip r:embed="rId5" cstate="print"/>
          <a:srcRect/>
          <a:stretch>
            <a:fillRect/>
          </a:stretch>
        </p:blipFill>
        <p:spPr bwMode="auto">
          <a:xfrm>
            <a:off x="6012160" y="3212976"/>
            <a:ext cx="1028700" cy="431800"/>
          </a:xfrm>
          <a:prstGeom prst="rect">
            <a:avLst/>
          </a:prstGeom>
          <a:noFill/>
          <a:ln w="9525">
            <a:noFill/>
            <a:miter lim="800000"/>
            <a:headEnd/>
            <a:tailEnd/>
          </a:ln>
        </p:spPr>
      </p:pic>
      <p:pic>
        <p:nvPicPr>
          <p:cNvPr id="15373" name="Image 6" descr="logoCPPM.jpg"/>
          <p:cNvPicPr>
            <a:picLocks noChangeAspect="1"/>
          </p:cNvPicPr>
          <p:nvPr/>
        </p:nvPicPr>
        <p:blipFill>
          <a:blip r:embed="rId6" cstate="print"/>
          <a:srcRect/>
          <a:stretch>
            <a:fillRect/>
          </a:stretch>
        </p:blipFill>
        <p:spPr bwMode="auto">
          <a:xfrm>
            <a:off x="7236296" y="3212976"/>
            <a:ext cx="457200" cy="466725"/>
          </a:xfrm>
          <a:prstGeom prst="rect">
            <a:avLst/>
          </a:prstGeom>
          <a:noFill/>
          <a:ln w="9525">
            <a:noFill/>
            <a:miter lim="800000"/>
            <a:headEnd/>
            <a:tailEnd/>
          </a:ln>
        </p:spPr>
      </p:pic>
      <p:pic>
        <p:nvPicPr>
          <p:cNvPr id="15374" name="Image 7" descr="logo_lsbb.jpg"/>
          <p:cNvPicPr>
            <a:picLocks noChangeAspect="1"/>
          </p:cNvPicPr>
          <p:nvPr/>
        </p:nvPicPr>
        <p:blipFill>
          <a:blip r:embed="rId7" cstate="print"/>
          <a:stretch>
            <a:fillRect/>
          </a:stretch>
        </p:blipFill>
        <p:spPr bwMode="auto">
          <a:xfrm>
            <a:off x="720030" y="3124225"/>
            <a:ext cx="1438102" cy="565265"/>
          </a:xfrm>
          <a:prstGeom prst="rect">
            <a:avLst/>
          </a:prstGeom>
          <a:noFill/>
          <a:ln>
            <a:noFill/>
          </a:ln>
        </p:spPr>
      </p:pic>
      <p:pic>
        <p:nvPicPr>
          <p:cNvPr id="15375" name="Image 8" descr="logoIN2P3.jpg"/>
          <p:cNvPicPr>
            <a:picLocks noChangeAspect="1"/>
          </p:cNvPicPr>
          <p:nvPr/>
        </p:nvPicPr>
        <p:blipFill>
          <a:blip r:embed="rId8" cstate="print"/>
          <a:srcRect/>
          <a:stretch>
            <a:fillRect/>
          </a:stretch>
        </p:blipFill>
        <p:spPr bwMode="auto">
          <a:xfrm>
            <a:off x="3960118" y="3168675"/>
            <a:ext cx="1014412" cy="563562"/>
          </a:xfrm>
          <a:prstGeom prst="rect">
            <a:avLst/>
          </a:prstGeom>
          <a:noFill/>
          <a:ln w="9525">
            <a:noFill/>
            <a:miter lim="800000"/>
            <a:headEnd/>
            <a:tailEnd/>
          </a:ln>
        </p:spPr>
      </p:pic>
      <p:pic>
        <p:nvPicPr>
          <p:cNvPr id="102402" name="Picture 2"/>
          <p:cNvPicPr>
            <a:picLocks noChangeAspect="1" noChangeArrowheads="1"/>
          </p:cNvPicPr>
          <p:nvPr/>
        </p:nvPicPr>
        <p:blipFill>
          <a:blip r:embed="rId9" cstate="print"/>
          <a:srcRect/>
          <a:stretch>
            <a:fillRect/>
          </a:stretch>
        </p:blipFill>
        <p:spPr bwMode="auto">
          <a:xfrm>
            <a:off x="4644008" y="2306368"/>
            <a:ext cx="4057650" cy="666750"/>
          </a:xfrm>
          <a:prstGeom prst="rect">
            <a:avLst/>
          </a:prstGeom>
          <a:noFill/>
          <a:ln w="9525">
            <a:noFill/>
            <a:miter lim="800000"/>
            <a:headEnd/>
            <a:tailEnd/>
          </a:ln>
        </p:spPr>
      </p:pic>
      <p:sp>
        <p:nvSpPr>
          <p:cNvPr id="14" name="Espace réservé du numéro de diapositive 13"/>
          <p:cNvSpPr>
            <a:spLocks noGrp="1"/>
          </p:cNvSpPr>
          <p:nvPr>
            <p:ph type="sldNum" sz="quarter" idx="12"/>
          </p:nvPr>
        </p:nvSpPr>
        <p:spPr/>
        <p:txBody>
          <a:bodyPr/>
          <a:lstStyle/>
          <a:p>
            <a:fld id="{CF4668DC-857F-487D-BFFA-8C0CA5037977}" type="slidenum">
              <a:rPr lang="fr-BE" smtClean="0"/>
              <a:pPr/>
              <a:t>16</a:t>
            </a:fld>
            <a:endParaRPr lang="fr-BE"/>
          </a:p>
        </p:txBody>
      </p:sp>
      <p:sp>
        <p:nvSpPr>
          <p:cNvPr id="15" name="Espace réservé du pied de page 14"/>
          <p:cNvSpPr>
            <a:spLocks noGrp="1"/>
          </p:cNvSpPr>
          <p:nvPr>
            <p:ph type="ftr" sz="quarter" idx="11"/>
          </p:nvPr>
        </p:nvSpPr>
        <p:spPr/>
        <p:txBody>
          <a:bodyPr/>
          <a:lstStyle/>
          <a:p>
            <a:r>
              <a:rPr lang="fr-FR" smtClean="0"/>
              <a:t>26-27 April 2012, Annecy-le-Vieux, France</a:t>
            </a:r>
            <a:endParaRPr lang="fr-BE"/>
          </a:p>
        </p:txBody>
      </p:sp>
      <p:sp>
        <p:nvSpPr>
          <p:cNvPr id="16" name="Espace réservé de la date 15"/>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0" y="-29029"/>
            <a:ext cx="9144000" cy="360000"/>
          </a:xfrm>
          <a:prstGeom prst="rect">
            <a:avLst/>
          </a:prstGeom>
          <a:gradFill>
            <a:gsLst>
              <a:gs pos="0">
                <a:srgbClr val="00B0F0"/>
              </a:gs>
              <a:gs pos="50000">
                <a:schemeClr val="accent1">
                  <a:tint val="44500"/>
                  <a:satMod val="160000"/>
                </a:schemeClr>
              </a:gs>
              <a:gs pos="100000">
                <a:schemeClr val="accent1">
                  <a:tint val="23500"/>
                  <a:satMod val="160000"/>
                </a:schemeClr>
              </a:gs>
            </a:gsLst>
          </a:gradFill>
        </p:spPr>
        <p:txBody>
          <a:bodyPr wrap="square" rtlCol="0">
            <a:spAutoFit/>
          </a:bodyPr>
          <a:lstStyle/>
          <a:p>
            <a:pPr algn="r"/>
            <a:endParaRPr lang="fr-FR" sz="1400" dirty="0" smtClean="0">
              <a:solidFill>
                <a:srgbClr val="0070C0"/>
              </a:solidFill>
            </a:endParaRPr>
          </a:p>
        </p:txBody>
      </p:sp>
      <p:sp>
        <p:nvSpPr>
          <p:cNvPr id="5122" name="Text Box 2"/>
          <p:cNvSpPr txBox="1">
            <a:spLocks noChangeArrowheads="1"/>
          </p:cNvSpPr>
          <p:nvPr/>
        </p:nvSpPr>
        <p:spPr bwMode="auto">
          <a:xfrm>
            <a:off x="23446" y="45186"/>
            <a:ext cx="9120554" cy="987578"/>
          </a:xfrm>
          <a:prstGeom prst="rect">
            <a:avLst/>
          </a:prstGeom>
          <a:noFill/>
          <a:ln w="38100">
            <a:noFill/>
            <a:round/>
            <a:headEnd/>
            <a:tailEnd/>
          </a:ln>
        </p:spPr>
        <p:txBody>
          <a:bodyPr wrap="square" lIns="0" tIns="0" rIns="0" bIns="0">
            <a:spAutoFit/>
          </a:bodyPr>
          <a:lstStyle/>
          <a:p>
            <a:pPr marL="93663" defTabSz="407988" hangingPunct="0">
              <a:lnSpc>
                <a:spcPct val="93000"/>
              </a:lnSpc>
              <a:buClr>
                <a:srgbClr val="000000"/>
              </a:buClr>
              <a:buSzPct val="45000"/>
              <a:buFont typeface="Wingdings" pitchFamily="2" charset="2"/>
              <a:buNone/>
              <a:tabLst>
                <a:tab pos="93663"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r>
              <a:rPr lang="en-GB" b="1" dirty="0" smtClean="0">
                <a:solidFill>
                  <a:srgbClr val="0070C0"/>
                </a:solidFill>
              </a:rPr>
              <a:t>DENSITOMETRIE T2DM2 – MICROMEGAS, MICRO PATTERN GAZEOUS DETECTORS</a:t>
            </a:r>
          </a:p>
          <a:p>
            <a:pPr marL="93663">
              <a:lnSpc>
                <a:spcPct val="93000"/>
              </a:lnSpc>
              <a:buClr>
                <a:srgbClr val="000000"/>
              </a:buClr>
              <a:buSzPct val="100000"/>
              <a:tabLst>
                <a:tab pos="93663"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endParaRPr lang="en-GB" sz="800" b="1" dirty="0" smtClean="0">
              <a:solidFill>
                <a:srgbClr val="0070C0"/>
              </a:solidFill>
              <a:ea typeface="Lucida Sans Unicode" pitchFamily="34" charset="0"/>
              <a:cs typeface="Lucida Sans Unicode" pitchFamily="34" charset="0"/>
            </a:endParaRPr>
          </a:p>
          <a:p>
            <a:pPr marL="93663">
              <a:lnSpc>
                <a:spcPct val="93000"/>
              </a:lnSpc>
              <a:buClr>
                <a:srgbClr val="000000"/>
              </a:buClr>
              <a:buSzPct val="100000"/>
              <a:tabLst>
                <a:tab pos="93663"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r>
              <a:rPr lang="en-GB" sz="1600" b="1" dirty="0" smtClean="0">
                <a:solidFill>
                  <a:srgbClr val="0070C0"/>
                </a:solidFill>
                <a:ea typeface="Lucida Sans Unicode" pitchFamily="34" charset="0"/>
                <a:cs typeface="Lucida Sans Unicode" pitchFamily="34" charset="0"/>
              </a:rPr>
              <a:t>PI S. </a:t>
            </a:r>
            <a:r>
              <a:rPr lang="en-GB" sz="1600" b="1" dirty="0" err="1" smtClean="0">
                <a:solidFill>
                  <a:srgbClr val="0070C0"/>
                </a:solidFill>
                <a:ea typeface="Lucida Sans Unicode" pitchFamily="34" charset="0"/>
                <a:cs typeface="Lucida Sans Unicode" pitchFamily="34" charset="0"/>
              </a:rPr>
              <a:t>Gaffet</a:t>
            </a:r>
            <a:r>
              <a:rPr lang="en-GB" sz="1600" b="1" dirty="0" smtClean="0">
                <a:solidFill>
                  <a:srgbClr val="0070C0"/>
                </a:solidFill>
                <a:ea typeface="Lucida Sans Unicode" pitchFamily="34" charset="0"/>
                <a:cs typeface="Lucida Sans Unicode" pitchFamily="34" charset="0"/>
              </a:rPr>
              <a:t> &amp; P. </a:t>
            </a:r>
            <a:r>
              <a:rPr lang="en-GB" sz="1600" b="1" dirty="0" err="1" smtClean="0">
                <a:solidFill>
                  <a:srgbClr val="0070C0"/>
                </a:solidFill>
                <a:ea typeface="Lucida Sans Unicode" pitchFamily="34" charset="0"/>
                <a:cs typeface="Lucida Sans Unicode" pitchFamily="34" charset="0"/>
              </a:rPr>
              <a:t>Salin</a:t>
            </a:r>
            <a:r>
              <a:rPr lang="en-GB" sz="1600" b="1" dirty="0" smtClean="0">
                <a:solidFill>
                  <a:srgbClr val="0070C0"/>
                </a:solidFill>
                <a:ea typeface="Lucida Sans Unicode" pitchFamily="34" charset="0"/>
                <a:cs typeface="Lucida Sans Unicode" pitchFamily="34" charset="0"/>
              </a:rPr>
              <a:t> – Coll. </a:t>
            </a:r>
            <a:r>
              <a:rPr lang="en-GB" sz="1600" dirty="0" smtClean="0">
                <a:solidFill>
                  <a:srgbClr val="0070C0"/>
                </a:solidFill>
                <a:ea typeface="Lucida Sans Unicode" pitchFamily="34" charset="0"/>
                <a:cs typeface="Lucida Sans Unicode" pitchFamily="34" charset="0"/>
              </a:rPr>
              <a:t>GEOAZUR, CEA/IRFU, CERN/RD51, GM, CPPM</a:t>
            </a:r>
          </a:p>
          <a:p>
            <a:pPr marL="93663">
              <a:lnSpc>
                <a:spcPct val="93000"/>
              </a:lnSpc>
              <a:buClr>
                <a:srgbClr val="000000"/>
              </a:buClr>
              <a:buSzPct val="100000"/>
              <a:tabLst>
                <a:tab pos="93663"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endParaRPr lang="en-GB" sz="800" dirty="0">
              <a:solidFill>
                <a:srgbClr val="0070C0"/>
              </a:solidFill>
              <a:ea typeface="Lucida Sans Unicode" pitchFamily="34" charset="0"/>
              <a:cs typeface="Lucida Sans Unicode" pitchFamily="34" charset="0"/>
            </a:endParaRPr>
          </a:p>
          <a:p>
            <a:pPr marL="93663"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r>
              <a:rPr lang="en-GB" sz="1900" b="1" dirty="0" err="1">
                <a:solidFill>
                  <a:srgbClr val="0070C0"/>
                </a:solidFill>
              </a:rPr>
              <a:t>Quels</a:t>
            </a:r>
            <a:r>
              <a:rPr lang="en-GB" sz="1900" b="1" dirty="0">
                <a:solidFill>
                  <a:srgbClr val="0070C0"/>
                </a:solidFill>
              </a:rPr>
              <a:t> </a:t>
            </a:r>
            <a:r>
              <a:rPr lang="en-GB" sz="1900" b="1" dirty="0" err="1">
                <a:solidFill>
                  <a:srgbClr val="0070C0"/>
                </a:solidFill>
              </a:rPr>
              <a:t>sont</a:t>
            </a:r>
            <a:r>
              <a:rPr lang="en-GB" sz="1900" b="1" dirty="0">
                <a:solidFill>
                  <a:srgbClr val="0070C0"/>
                </a:solidFill>
              </a:rPr>
              <a:t> les </a:t>
            </a:r>
            <a:r>
              <a:rPr lang="en-GB" sz="1900" b="1" dirty="0" err="1">
                <a:solidFill>
                  <a:srgbClr val="0070C0"/>
                </a:solidFill>
              </a:rPr>
              <a:t>paramètres</a:t>
            </a:r>
            <a:r>
              <a:rPr lang="en-GB" sz="1900" b="1" dirty="0">
                <a:solidFill>
                  <a:srgbClr val="0070C0"/>
                </a:solidFill>
              </a:rPr>
              <a:t> </a:t>
            </a:r>
            <a:r>
              <a:rPr lang="en-GB" sz="1900" b="1" dirty="0" err="1">
                <a:solidFill>
                  <a:srgbClr val="0070C0"/>
                </a:solidFill>
              </a:rPr>
              <a:t>mécaniques</a:t>
            </a:r>
            <a:r>
              <a:rPr lang="en-GB" sz="1900" b="1" dirty="0">
                <a:solidFill>
                  <a:srgbClr val="0070C0"/>
                </a:solidFill>
              </a:rPr>
              <a:t> de la </a:t>
            </a:r>
            <a:r>
              <a:rPr lang="en-GB" sz="1900" b="1" dirty="0" err="1">
                <a:solidFill>
                  <a:srgbClr val="0070C0"/>
                </a:solidFill>
              </a:rPr>
              <a:t>roche</a:t>
            </a:r>
            <a:r>
              <a:rPr lang="en-GB" sz="1900" b="1" dirty="0">
                <a:solidFill>
                  <a:srgbClr val="0070C0"/>
                </a:solidFill>
              </a:rPr>
              <a:t> à </a:t>
            </a:r>
            <a:r>
              <a:rPr lang="en-GB" sz="1900" b="1" dirty="0" err="1">
                <a:solidFill>
                  <a:srgbClr val="0070C0"/>
                </a:solidFill>
              </a:rPr>
              <a:t>l’échelle</a:t>
            </a:r>
            <a:r>
              <a:rPr lang="en-GB" sz="1900" b="1" dirty="0">
                <a:solidFill>
                  <a:srgbClr val="0070C0"/>
                </a:solidFill>
              </a:rPr>
              <a:t> d’un massif ?</a:t>
            </a:r>
          </a:p>
        </p:txBody>
      </p:sp>
      <p:sp>
        <p:nvSpPr>
          <p:cNvPr id="5123" name="Text Box 3"/>
          <p:cNvSpPr txBox="1">
            <a:spLocks noChangeArrowheads="1"/>
          </p:cNvSpPr>
          <p:nvPr/>
        </p:nvSpPr>
        <p:spPr bwMode="auto">
          <a:xfrm>
            <a:off x="2411413" y="6544072"/>
            <a:ext cx="3935585" cy="343368"/>
          </a:xfrm>
          <a:prstGeom prst="rect">
            <a:avLst/>
          </a:prstGeom>
          <a:noFill/>
          <a:ln w="9525">
            <a:noFill/>
            <a:round/>
            <a:headEnd/>
            <a:tailEnd/>
          </a:ln>
        </p:spPr>
        <p:txBody>
          <a:bodyPr wrap="none" lIns="81639" tIns="42452" rIns="81639" bIns="42452">
            <a:spAutoFit/>
          </a:bodyPr>
          <a:lstStyle/>
          <a:p>
            <a:pP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i="1">
                <a:solidFill>
                  <a:srgbClr val="0070C0"/>
                </a:solidFill>
              </a:rPr>
              <a:t>Bieniawski (1976), Hoek &amp; Brown (1980)</a:t>
            </a:r>
          </a:p>
        </p:txBody>
      </p:sp>
      <p:sp>
        <p:nvSpPr>
          <p:cNvPr id="5124" name="Text Box 4"/>
          <p:cNvSpPr txBox="1">
            <a:spLocks noChangeArrowheads="1"/>
          </p:cNvSpPr>
          <p:nvPr/>
        </p:nvSpPr>
        <p:spPr bwMode="auto">
          <a:xfrm>
            <a:off x="323850" y="1306909"/>
            <a:ext cx="6931597" cy="343368"/>
          </a:xfrm>
          <a:prstGeom prst="rect">
            <a:avLst/>
          </a:prstGeom>
          <a:solidFill>
            <a:srgbClr val="E6E6FF"/>
          </a:solidFill>
          <a:ln w="9525">
            <a:noFill/>
            <a:round/>
            <a:headEnd/>
            <a:tailEnd/>
          </a:ln>
        </p:spPr>
        <p:txBody>
          <a:bodyPr wrap="none" lIns="81639" tIns="42452" rIns="81639" bIns="42452">
            <a:spAutoFit/>
          </a:bodyPr>
          <a:lstStyle/>
          <a:p>
            <a:pPr defTabSz="407988" hangingPunct="0">
              <a:lnSpc>
                <a:spcPct val="93000"/>
              </a:lnSpc>
              <a:buClr>
                <a:srgbClr val="000000"/>
              </a:buClr>
              <a:buSzPct val="69000"/>
              <a:buFont typeface="Wingdings" pitchFamily="2" charset="2"/>
              <a:buBlip>
                <a:blip r:embed="rId3"/>
              </a:buBlip>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a:solidFill>
                  <a:srgbClr val="0070C0"/>
                </a:solidFill>
              </a:rPr>
              <a:t> Mesures sur des échantillons de petites échelles ou de grandes tailles</a:t>
            </a:r>
          </a:p>
        </p:txBody>
      </p:sp>
      <p:sp>
        <p:nvSpPr>
          <p:cNvPr id="5125" name="Text Box 6"/>
          <p:cNvSpPr txBox="1">
            <a:spLocks noChangeArrowheads="1"/>
          </p:cNvSpPr>
          <p:nvPr/>
        </p:nvSpPr>
        <p:spPr bwMode="auto">
          <a:xfrm>
            <a:off x="352425" y="4369197"/>
            <a:ext cx="2429147" cy="343368"/>
          </a:xfrm>
          <a:prstGeom prst="rect">
            <a:avLst/>
          </a:prstGeom>
          <a:solidFill>
            <a:srgbClr val="E6E6FF"/>
          </a:solidFill>
          <a:ln w="9525">
            <a:noFill/>
            <a:round/>
            <a:headEnd/>
            <a:tailEnd/>
          </a:ln>
        </p:spPr>
        <p:txBody>
          <a:bodyPr wrap="none" lIns="81639" tIns="42452" rIns="81639" bIns="42452">
            <a:spAutoFit/>
          </a:bodyPr>
          <a:lstStyle/>
          <a:p>
            <a:pPr defTabSz="407988" hangingPunct="0">
              <a:lnSpc>
                <a:spcPct val="93000"/>
              </a:lnSpc>
              <a:buClr>
                <a:srgbClr val="000000"/>
              </a:buClr>
              <a:buSzPct val="69000"/>
              <a:buFont typeface="Wingdings" pitchFamily="2" charset="2"/>
              <a:buBlip>
                <a:blip r:embed="rId3"/>
              </a:buBlip>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a:solidFill>
                  <a:srgbClr val="0070C0"/>
                </a:solidFill>
              </a:rPr>
              <a:t> Méthodes empiriques</a:t>
            </a:r>
          </a:p>
        </p:txBody>
      </p:sp>
      <p:pic>
        <p:nvPicPr>
          <p:cNvPr id="5127" name="Picture 8"/>
          <p:cNvPicPr>
            <a:picLocks noChangeAspect="1" noChangeArrowheads="1"/>
          </p:cNvPicPr>
          <p:nvPr/>
        </p:nvPicPr>
        <p:blipFill>
          <a:blip r:embed="rId4" cstate="print"/>
          <a:srcRect/>
          <a:stretch>
            <a:fillRect/>
          </a:stretch>
        </p:blipFill>
        <p:spPr bwMode="auto">
          <a:xfrm>
            <a:off x="0" y="1628800"/>
            <a:ext cx="1273167" cy="1315963"/>
          </a:xfrm>
          <a:prstGeom prst="rect">
            <a:avLst/>
          </a:prstGeom>
          <a:noFill/>
          <a:ln w="9525">
            <a:noFill/>
            <a:round/>
            <a:headEnd/>
            <a:tailEnd/>
          </a:ln>
        </p:spPr>
      </p:pic>
      <p:sp>
        <p:nvSpPr>
          <p:cNvPr id="5128" name="Text Box 9"/>
          <p:cNvSpPr txBox="1">
            <a:spLocks noChangeArrowheads="1"/>
          </p:cNvSpPr>
          <p:nvPr/>
        </p:nvSpPr>
        <p:spPr bwMode="auto">
          <a:xfrm>
            <a:off x="2771800" y="2222897"/>
            <a:ext cx="2592437" cy="1803442"/>
          </a:xfrm>
          <a:prstGeom prst="rect">
            <a:avLst/>
          </a:prstGeom>
          <a:noFill/>
          <a:ln w="12700">
            <a:solidFill>
              <a:srgbClr val="000066"/>
            </a:solidFill>
            <a:round/>
            <a:headEnd/>
            <a:tailEnd/>
          </a:ln>
        </p:spPr>
        <p:txBody>
          <a:bodyPr wrap="square" lIns="0" tIns="0" rIns="0" bIns="0">
            <a:spAutoFit/>
          </a:bodyPr>
          <a:lstStyle/>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dirty="0">
                <a:solidFill>
                  <a:srgbClr val="0070C0"/>
                </a:solidFill>
              </a:rPr>
              <a:t>Les </a:t>
            </a:r>
            <a:r>
              <a:rPr lang="en-GB" b="1" dirty="0" err="1">
                <a:solidFill>
                  <a:srgbClr val="0070C0"/>
                </a:solidFill>
              </a:rPr>
              <a:t>paramétres</a:t>
            </a:r>
            <a:r>
              <a:rPr lang="en-GB" b="1" dirty="0">
                <a:solidFill>
                  <a:srgbClr val="0070C0"/>
                </a:solidFill>
              </a:rPr>
              <a:t> </a:t>
            </a:r>
            <a:r>
              <a:rPr lang="en-GB" b="1" dirty="0" err="1">
                <a:solidFill>
                  <a:srgbClr val="0070C0"/>
                </a:solidFill>
              </a:rPr>
              <a:t>mécaniques</a:t>
            </a:r>
            <a:r>
              <a:rPr lang="en-GB" b="1" dirty="0">
                <a:solidFill>
                  <a:srgbClr val="0070C0"/>
                </a:solidFill>
              </a:rPr>
              <a:t> </a:t>
            </a:r>
            <a:r>
              <a:rPr lang="en-GB" b="1" dirty="0" err="1">
                <a:solidFill>
                  <a:srgbClr val="0070C0"/>
                </a:solidFill>
              </a:rPr>
              <a:t>sont</a:t>
            </a:r>
            <a:r>
              <a:rPr lang="en-GB" b="1" dirty="0">
                <a:solidFill>
                  <a:srgbClr val="0070C0"/>
                </a:solidFill>
              </a:rPr>
              <a:t> </a:t>
            </a:r>
            <a:r>
              <a:rPr lang="en-GB" b="1" dirty="0" err="1">
                <a:solidFill>
                  <a:srgbClr val="0070C0"/>
                </a:solidFill>
              </a:rPr>
              <a:t>inconnus</a:t>
            </a:r>
            <a:r>
              <a:rPr lang="en-GB" b="1" dirty="0">
                <a:solidFill>
                  <a:srgbClr val="0070C0"/>
                </a:solidFill>
              </a:rPr>
              <a:t> à </a:t>
            </a:r>
            <a:r>
              <a:rPr lang="en-GB" b="1" dirty="0" err="1">
                <a:solidFill>
                  <a:srgbClr val="0070C0"/>
                </a:solidFill>
              </a:rPr>
              <a:t>l’échelle</a:t>
            </a:r>
            <a:r>
              <a:rPr lang="en-GB" b="1" dirty="0">
                <a:solidFill>
                  <a:srgbClr val="0070C0"/>
                </a:solidFill>
              </a:rPr>
              <a:t> d’un massif :</a:t>
            </a:r>
          </a:p>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endParaRPr lang="en-GB" b="1" dirty="0">
              <a:solidFill>
                <a:srgbClr val="0070C0"/>
              </a:solidFill>
            </a:endParaRPr>
          </a:p>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dirty="0" err="1">
                <a:solidFill>
                  <a:srgbClr val="0070C0"/>
                </a:solidFill>
              </a:rPr>
              <a:t>Contrainte</a:t>
            </a:r>
            <a:r>
              <a:rPr lang="en-GB" b="1" dirty="0">
                <a:solidFill>
                  <a:srgbClr val="0070C0"/>
                </a:solidFill>
              </a:rPr>
              <a:t> effective ?</a:t>
            </a:r>
          </a:p>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dirty="0">
                <a:solidFill>
                  <a:srgbClr val="0070C0"/>
                </a:solidFill>
              </a:rPr>
              <a:t>Friction effective ?</a:t>
            </a:r>
          </a:p>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dirty="0" err="1">
                <a:solidFill>
                  <a:srgbClr val="0070C0"/>
                </a:solidFill>
              </a:rPr>
              <a:t>Endommagement</a:t>
            </a:r>
            <a:r>
              <a:rPr lang="en-GB" b="1" dirty="0">
                <a:solidFill>
                  <a:srgbClr val="0070C0"/>
                </a:solidFill>
              </a:rPr>
              <a:t> ?</a:t>
            </a:r>
            <a:r>
              <a:rPr lang="en-GB" dirty="0">
                <a:solidFill>
                  <a:srgbClr val="0070C0"/>
                </a:solidFill>
              </a:rPr>
              <a:t> </a:t>
            </a:r>
          </a:p>
        </p:txBody>
      </p:sp>
      <p:sp>
        <p:nvSpPr>
          <p:cNvPr id="5129" name="Rectangle 10"/>
          <p:cNvSpPr>
            <a:spLocks noChangeArrowheads="1"/>
          </p:cNvSpPr>
          <p:nvPr/>
        </p:nvSpPr>
        <p:spPr bwMode="auto">
          <a:xfrm>
            <a:off x="228600" y="4926409"/>
            <a:ext cx="8720138" cy="1566863"/>
          </a:xfrm>
          <a:prstGeom prst="rect">
            <a:avLst/>
          </a:prstGeom>
          <a:noFill/>
          <a:ln w="12700">
            <a:solidFill>
              <a:srgbClr val="000066"/>
            </a:solidFill>
            <a:miter lim="800000"/>
            <a:headEnd/>
            <a:tailEnd/>
          </a:ln>
        </p:spPr>
        <p:txBody>
          <a:bodyPr wrap="none" lIns="82945" tIns="41473" rIns="82945" bIns="41473" anchor="ctr"/>
          <a:lstStyle/>
          <a:p>
            <a:pPr algn="ctr" defTabSz="828675" hangingPunct="0">
              <a:lnSpc>
                <a:spcPct val="97000"/>
              </a:lnSpc>
              <a:buClr>
                <a:srgbClr val="000000"/>
              </a:buClr>
              <a:buSzPct val="45000"/>
              <a:buFont typeface="Wingdings" pitchFamily="2" charset="2"/>
              <a:buNone/>
            </a:pPr>
            <a:endParaRPr lang="fr-FR">
              <a:solidFill>
                <a:srgbClr val="0070C0"/>
              </a:solidFill>
            </a:endParaRPr>
          </a:p>
        </p:txBody>
      </p:sp>
      <p:sp>
        <p:nvSpPr>
          <p:cNvPr id="5130" name="Text Box 11"/>
          <p:cNvSpPr txBox="1">
            <a:spLocks noChangeArrowheads="1"/>
          </p:cNvSpPr>
          <p:nvPr/>
        </p:nvSpPr>
        <p:spPr bwMode="auto">
          <a:xfrm>
            <a:off x="327025" y="5107384"/>
            <a:ext cx="2076450" cy="1149350"/>
          </a:xfrm>
          <a:prstGeom prst="rect">
            <a:avLst/>
          </a:prstGeom>
          <a:noFill/>
          <a:ln w="9525">
            <a:noFill/>
            <a:miter lim="800000"/>
            <a:headEnd/>
            <a:tailEnd/>
          </a:ln>
        </p:spPr>
        <p:txBody>
          <a:bodyPr lIns="82945" tIns="41473" rIns="82945" bIns="41473">
            <a:spAutoFit/>
          </a:bodyPr>
          <a:lstStyle/>
          <a:p>
            <a:pPr algn="ctr" defTabSz="828675" hangingPunct="0">
              <a:lnSpc>
                <a:spcPct val="97000"/>
              </a:lnSpc>
              <a:buClr>
                <a:srgbClr val="000000"/>
              </a:buClr>
              <a:buSzPct val="45000"/>
              <a:buFont typeface="Wingdings" pitchFamily="2" charset="2"/>
              <a:buNone/>
            </a:pPr>
            <a:r>
              <a:rPr lang="fr-FR">
                <a:solidFill>
                  <a:srgbClr val="0070C0"/>
                </a:solidFill>
              </a:rPr>
              <a:t>Mesure :</a:t>
            </a:r>
          </a:p>
          <a:p>
            <a:pPr algn="ctr" defTabSz="828675" hangingPunct="0">
              <a:lnSpc>
                <a:spcPct val="97000"/>
              </a:lnSpc>
              <a:buClr>
                <a:srgbClr val="000000"/>
              </a:buClr>
              <a:buSzPct val="45000"/>
              <a:buFont typeface="Wingdings" pitchFamily="2" charset="2"/>
              <a:buNone/>
            </a:pPr>
            <a:r>
              <a:rPr lang="fr-FR">
                <a:solidFill>
                  <a:srgbClr val="0070C0"/>
                </a:solidFill>
              </a:rPr>
              <a:t>Paramètres mécaniques à petite échelle</a:t>
            </a:r>
          </a:p>
        </p:txBody>
      </p:sp>
      <p:sp>
        <p:nvSpPr>
          <p:cNvPr id="5131" name="Line 12"/>
          <p:cNvSpPr>
            <a:spLocks noChangeShapeType="1"/>
          </p:cNvSpPr>
          <p:nvPr/>
        </p:nvSpPr>
        <p:spPr bwMode="auto">
          <a:xfrm>
            <a:off x="2195513" y="5680472"/>
            <a:ext cx="488950" cy="0"/>
          </a:xfrm>
          <a:prstGeom prst="line">
            <a:avLst/>
          </a:prstGeom>
          <a:noFill/>
          <a:ln w="9525">
            <a:solidFill>
              <a:schemeClr val="tx1"/>
            </a:solidFill>
            <a:round/>
            <a:headEnd/>
            <a:tailEnd type="triangle" w="med" len="med"/>
          </a:ln>
        </p:spPr>
        <p:txBody>
          <a:bodyPr/>
          <a:lstStyle/>
          <a:p>
            <a:endParaRPr lang="fr-FR">
              <a:solidFill>
                <a:srgbClr val="0070C0"/>
              </a:solidFill>
            </a:endParaRPr>
          </a:p>
        </p:txBody>
      </p:sp>
      <p:sp>
        <p:nvSpPr>
          <p:cNvPr id="5132" name="Text Box 13"/>
          <p:cNvSpPr txBox="1">
            <a:spLocks noChangeArrowheads="1"/>
          </p:cNvSpPr>
          <p:nvPr/>
        </p:nvSpPr>
        <p:spPr bwMode="auto">
          <a:xfrm>
            <a:off x="2841625" y="5124847"/>
            <a:ext cx="3243263" cy="1174750"/>
          </a:xfrm>
          <a:prstGeom prst="rect">
            <a:avLst/>
          </a:prstGeom>
          <a:noFill/>
          <a:ln w="25400">
            <a:solidFill>
              <a:srgbClr val="000066"/>
            </a:solidFill>
            <a:miter lim="800000"/>
            <a:headEnd/>
            <a:tailEnd/>
          </a:ln>
        </p:spPr>
        <p:txBody>
          <a:bodyPr lIns="82945" tIns="41473" rIns="82945" bIns="41473">
            <a:spAutoFit/>
          </a:bodyPr>
          <a:lstStyle/>
          <a:p>
            <a:pPr algn="ctr" defTabSz="828675" hangingPunct="0">
              <a:lnSpc>
                <a:spcPct val="97000"/>
              </a:lnSpc>
              <a:buClr>
                <a:srgbClr val="000000"/>
              </a:buClr>
              <a:buSzPct val="45000"/>
              <a:buFont typeface="Wingdings" pitchFamily="2" charset="2"/>
              <a:buNone/>
            </a:pPr>
            <a:r>
              <a:rPr lang="fr-FR">
                <a:solidFill>
                  <a:srgbClr val="0070C0"/>
                </a:solidFill>
              </a:rPr>
              <a:t>Description qualitative de la masse rocheuse (échelle, fracturation, altération hydraulique, …)</a:t>
            </a:r>
          </a:p>
        </p:txBody>
      </p:sp>
      <p:sp>
        <p:nvSpPr>
          <p:cNvPr id="5133" name="Line 14"/>
          <p:cNvSpPr>
            <a:spLocks noChangeShapeType="1"/>
          </p:cNvSpPr>
          <p:nvPr/>
        </p:nvSpPr>
        <p:spPr bwMode="auto">
          <a:xfrm>
            <a:off x="6242050" y="5680472"/>
            <a:ext cx="490538" cy="0"/>
          </a:xfrm>
          <a:prstGeom prst="line">
            <a:avLst/>
          </a:prstGeom>
          <a:noFill/>
          <a:ln w="9525">
            <a:solidFill>
              <a:schemeClr val="tx1"/>
            </a:solidFill>
            <a:round/>
            <a:headEnd/>
            <a:tailEnd type="triangle" w="med" len="med"/>
          </a:ln>
        </p:spPr>
        <p:txBody>
          <a:bodyPr/>
          <a:lstStyle/>
          <a:p>
            <a:endParaRPr lang="fr-FR">
              <a:solidFill>
                <a:srgbClr val="0070C0"/>
              </a:solidFill>
            </a:endParaRPr>
          </a:p>
        </p:txBody>
      </p:sp>
      <p:sp>
        <p:nvSpPr>
          <p:cNvPr id="5134" name="Text Box 15"/>
          <p:cNvSpPr txBox="1">
            <a:spLocks noChangeArrowheads="1"/>
          </p:cNvSpPr>
          <p:nvPr/>
        </p:nvSpPr>
        <p:spPr bwMode="auto">
          <a:xfrm>
            <a:off x="6694488" y="5107384"/>
            <a:ext cx="2076450" cy="1149350"/>
          </a:xfrm>
          <a:prstGeom prst="rect">
            <a:avLst/>
          </a:prstGeom>
          <a:noFill/>
          <a:ln w="9525">
            <a:noFill/>
            <a:miter lim="800000"/>
            <a:headEnd/>
            <a:tailEnd/>
          </a:ln>
        </p:spPr>
        <p:txBody>
          <a:bodyPr lIns="82945" tIns="41473" rIns="82945" bIns="41473">
            <a:spAutoFit/>
          </a:bodyPr>
          <a:lstStyle/>
          <a:p>
            <a:pPr algn="ctr" defTabSz="828675" hangingPunct="0">
              <a:lnSpc>
                <a:spcPct val="97000"/>
              </a:lnSpc>
              <a:buClr>
                <a:srgbClr val="000000"/>
              </a:buClr>
              <a:buSzPct val="45000"/>
              <a:buFont typeface="Wingdings" pitchFamily="2" charset="2"/>
              <a:buNone/>
            </a:pPr>
            <a:r>
              <a:rPr lang="fr-FR">
                <a:solidFill>
                  <a:srgbClr val="0070C0"/>
                </a:solidFill>
              </a:rPr>
              <a:t>Estimation:</a:t>
            </a:r>
          </a:p>
          <a:p>
            <a:pPr algn="ctr" defTabSz="828675" hangingPunct="0">
              <a:lnSpc>
                <a:spcPct val="97000"/>
              </a:lnSpc>
              <a:buClr>
                <a:srgbClr val="000000"/>
              </a:buClr>
              <a:buSzPct val="45000"/>
              <a:buFont typeface="Wingdings" pitchFamily="2" charset="2"/>
              <a:buNone/>
            </a:pPr>
            <a:r>
              <a:rPr lang="fr-FR">
                <a:solidFill>
                  <a:srgbClr val="0070C0"/>
                </a:solidFill>
              </a:rPr>
              <a:t>Paramètres mécaniques à grande échelle</a:t>
            </a:r>
          </a:p>
        </p:txBody>
      </p:sp>
      <p:pic>
        <p:nvPicPr>
          <p:cNvPr id="1026" name="Picture 2" descr="C:\Users\gaffet\WORK\09-IMAGES-LSBB\tomo-2.jpg"/>
          <p:cNvPicPr>
            <a:picLocks noChangeAspect="1" noChangeArrowheads="1"/>
          </p:cNvPicPr>
          <p:nvPr/>
        </p:nvPicPr>
        <p:blipFill>
          <a:blip r:embed="rId5" cstate="print"/>
          <a:srcRect/>
          <a:stretch>
            <a:fillRect/>
          </a:stretch>
        </p:blipFill>
        <p:spPr bwMode="auto">
          <a:xfrm>
            <a:off x="5645785" y="1677200"/>
            <a:ext cx="3483701" cy="2994099"/>
          </a:xfrm>
          <a:prstGeom prst="rect">
            <a:avLst/>
          </a:prstGeom>
          <a:noFill/>
        </p:spPr>
      </p:pic>
      <p:pic>
        <p:nvPicPr>
          <p:cNvPr id="5126" name="Picture 7"/>
          <p:cNvPicPr>
            <a:picLocks noChangeAspect="1" noChangeArrowheads="1"/>
          </p:cNvPicPr>
          <p:nvPr/>
        </p:nvPicPr>
        <p:blipFill>
          <a:blip r:embed="rId6" cstate="print"/>
          <a:srcRect/>
          <a:stretch>
            <a:fillRect/>
          </a:stretch>
        </p:blipFill>
        <p:spPr bwMode="auto">
          <a:xfrm>
            <a:off x="539553" y="1988842"/>
            <a:ext cx="2232000" cy="2618224"/>
          </a:xfrm>
          <a:prstGeom prst="rect">
            <a:avLst/>
          </a:prstGeom>
          <a:noFill/>
          <a:ln w="9525">
            <a:noFill/>
            <a:round/>
            <a:headEnd/>
            <a:tailEnd/>
          </a:ln>
        </p:spPr>
      </p:pic>
      <p:pic>
        <p:nvPicPr>
          <p:cNvPr id="17" name="Picture 2" descr="C:\Users\gaffet\WORK\01-COLLABORATIONS\COLLABORATION-MAUFROY-EFFETS-TOPOS\1-ARTICLE-TOMOGRAPHIE\Figure5.jpg"/>
          <p:cNvPicPr>
            <a:picLocks noChangeAspect="1" noChangeArrowheads="1"/>
          </p:cNvPicPr>
          <p:nvPr/>
        </p:nvPicPr>
        <p:blipFill>
          <a:blip r:embed="rId7" cstate="print"/>
          <a:srcRect l="5667" t="4949" r="19835" b="51144"/>
          <a:stretch>
            <a:fillRect/>
          </a:stretch>
        </p:blipFill>
        <p:spPr bwMode="auto">
          <a:xfrm>
            <a:off x="5417080" y="1732728"/>
            <a:ext cx="3706172" cy="3136432"/>
          </a:xfrm>
          <a:prstGeom prst="rect">
            <a:avLst/>
          </a:prstGeom>
          <a:noFill/>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70"/>
            <a:ext cx="9144000" cy="54701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348" name="Text Box 4"/>
          <p:cNvSpPr txBox="1">
            <a:spLocks noChangeArrowheads="1"/>
          </p:cNvSpPr>
          <p:nvPr/>
        </p:nvSpPr>
        <p:spPr bwMode="auto">
          <a:xfrm>
            <a:off x="0" y="548680"/>
            <a:ext cx="9144000" cy="2262158"/>
          </a:xfrm>
          <a:prstGeom prst="rect">
            <a:avLst/>
          </a:prstGeom>
          <a:noFill/>
          <a:ln w="38100">
            <a:noFill/>
            <a:miter lim="800000"/>
            <a:headEnd/>
            <a:tailEnd/>
          </a:ln>
          <a:effectLst/>
        </p:spPr>
        <p:txBody>
          <a:bodyPr wrap="square">
            <a:spAutoFit/>
          </a:bodyPr>
          <a:lstStyle/>
          <a:p>
            <a:r>
              <a:rPr lang="fr-FR" b="1" dirty="0" smtClean="0">
                <a:solidFill>
                  <a:srgbClr val="0070C0"/>
                </a:solidFill>
              </a:rPr>
              <a:t>Rock </a:t>
            </a:r>
            <a:r>
              <a:rPr lang="fr-FR" b="1" dirty="0" err="1" smtClean="0">
                <a:solidFill>
                  <a:srgbClr val="0070C0"/>
                </a:solidFill>
              </a:rPr>
              <a:t>mechanics</a:t>
            </a:r>
            <a:r>
              <a:rPr lang="fr-FR" b="1" dirty="0" smtClean="0">
                <a:solidFill>
                  <a:srgbClr val="0070C0"/>
                </a:solidFill>
              </a:rPr>
              <a:t> description </a:t>
            </a:r>
            <a:r>
              <a:rPr lang="fr-FR" b="1" dirty="0" err="1" smtClean="0">
                <a:solidFill>
                  <a:srgbClr val="0070C0"/>
                </a:solidFill>
              </a:rPr>
              <a:t>with</a:t>
            </a:r>
            <a:r>
              <a:rPr lang="fr-FR" b="1" dirty="0" smtClean="0">
                <a:solidFill>
                  <a:srgbClr val="0070C0"/>
                </a:solidFill>
              </a:rPr>
              <a:t> </a:t>
            </a:r>
            <a:r>
              <a:rPr lang="fr-FR" b="1" dirty="0" err="1" smtClean="0">
                <a:solidFill>
                  <a:srgbClr val="0070C0"/>
                </a:solidFill>
              </a:rPr>
              <a:t>elastic</a:t>
            </a:r>
            <a:r>
              <a:rPr lang="fr-FR" b="1" dirty="0" smtClean="0">
                <a:solidFill>
                  <a:srgbClr val="0070C0"/>
                </a:solidFill>
              </a:rPr>
              <a:t> approximation : </a:t>
            </a:r>
            <a:endParaRPr lang="fr-FR" b="1" dirty="0">
              <a:solidFill>
                <a:srgbClr val="0070C0"/>
              </a:solidFill>
            </a:endParaRPr>
          </a:p>
          <a:p>
            <a:pPr>
              <a:spcBef>
                <a:spcPts val="600"/>
              </a:spcBef>
            </a:pPr>
            <a:r>
              <a:rPr lang="fr-FR" dirty="0">
                <a:solidFill>
                  <a:srgbClr val="0070C0"/>
                </a:solidFill>
              </a:rPr>
              <a:t>- </a:t>
            </a:r>
            <a:r>
              <a:rPr lang="fr-FR" u="sng" dirty="0" err="1" smtClean="0">
                <a:solidFill>
                  <a:srgbClr val="0070C0"/>
                </a:solidFill>
              </a:rPr>
              <a:t>Lamé’s</a:t>
            </a:r>
            <a:r>
              <a:rPr lang="fr-FR" u="sng" dirty="0" smtClean="0">
                <a:solidFill>
                  <a:srgbClr val="0070C0"/>
                </a:solidFill>
              </a:rPr>
              <a:t> coefficients and </a:t>
            </a:r>
            <a:r>
              <a:rPr lang="fr-FR" u="sng" dirty="0" err="1" smtClean="0">
                <a:solidFill>
                  <a:srgbClr val="0070C0"/>
                </a:solidFill>
              </a:rPr>
              <a:t>density</a:t>
            </a:r>
            <a:r>
              <a:rPr lang="fr-FR" dirty="0" smtClean="0">
                <a:solidFill>
                  <a:srgbClr val="0070C0"/>
                </a:solidFill>
              </a:rPr>
              <a:t> </a:t>
            </a:r>
            <a:r>
              <a:rPr lang="fr-FR" dirty="0">
                <a:solidFill>
                  <a:srgbClr val="0070C0"/>
                </a:solidFill>
              </a:rPr>
              <a:t>: </a:t>
            </a:r>
            <a:r>
              <a:rPr lang="fr-FR" b="1" dirty="0">
                <a:solidFill>
                  <a:srgbClr val="0070C0"/>
                </a:solidFill>
                <a:latin typeface="Symbol" pitchFamily="18" charset="2"/>
              </a:rPr>
              <a:t>l, m, r</a:t>
            </a:r>
          </a:p>
          <a:p>
            <a:r>
              <a:rPr lang="fr-FR" dirty="0">
                <a:solidFill>
                  <a:srgbClr val="0070C0"/>
                </a:solidFill>
              </a:rPr>
              <a:t>  </a:t>
            </a:r>
            <a:r>
              <a:rPr lang="fr-FR" dirty="0" smtClean="0">
                <a:solidFill>
                  <a:srgbClr val="0070C0"/>
                </a:solidFill>
              </a:rPr>
              <a:t>P and S </a:t>
            </a:r>
            <a:r>
              <a:rPr lang="fr-FR" dirty="0" err="1" smtClean="0">
                <a:solidFill>
                  <a:srgbClr val="0070C0"/>
                </a:solidFill>
              </a:rPr>
              <a:t>wave</a:t>
            </a:r>
            <a:r>
              <a:rPr lang="fr-FR" dirty="0" smtClean="0">
                <a:solidFill>
                  <a:srgbClr val="0070C0"/>
                </a:solidFill>
              </a:rPr>
              <a:t> </a:t>
            </a:r>
            <a:r>
              <a:rPr lang="fr-FR" dirty="0" err="1" smtClean="0">
                <a:solidFill>
                  <a:srgbClr val="0070C0"/>
                </a:solidFill>
              </a:rPr>
              <a:t>velocities</a:t>
            </a:r>
            <a:r>
              <a:rPr lang="fr-FR" dirty="0" smtClean="0">
                <a:solidFill>
                  <a:srgbClr val="0070C0"/>
                </a:solidFill>
              </a:rPr>
              <a:t> </a:t>
            </a:r>
            <a:r>
              <a:rPr lang="fr-FR" dirty="0" smtClean="0">
                <a:solidFill>
                  <a:srgbClr val="0070C0"/>
                </a:solidFill>
                <a:latin typeface="Symbol" pitchFamily="18" charset="2"/>
              </a:rPr>
              <a:t>: </a:t>
            </a:r>
            <a:r>
              <a:rPr lang="fr-FR" dirty="0">
                <a:solidFill>
                  <a:srgbClr val="0070C0"/>
                </a:solidFill>
                <a:latin typeface="Symbol" pitchFamily="18" charset="2"/>
              </a:rPr>
              <a:t>a = ( (l+2m) / r )</a:t>
            </a:r>
            <a:r>
              <a:rPr lang="fr-FR" baseline="30000" dirty="0">
                <a:solidFill>
                  <a:srgbClr val="0070C0"/>
                </a:solidFill>
                <a:latin typeface="Symbol" pitchFamily="18" charset="2"/>
              </a:rPr>
              <a:t>1/2</a:t>
            </a:r>
            <a:r>
              <a:rPr lang="fr-FR" dirty="0">
                <a:solidFill>
                  <a:srgbClr val="0070C0"/>
                </a:solidFill>
                <a:latin typeface="Symbol" pitchFamily="18" charset="2"/>
              </a:rPr>
              <a:t> , b = ( m / r )</a:t>
            </a:r>
            <a:r>
              <a:rPr lang="fr-FR" baseline="30000" dirty="0">
                <a:solidFill>
                  <a:srgbClr val="0070C0"/>
                </a:solidFill>
                <a:latin typeface="Symbol" pitchFamily="18" charset="2"/>
              </a:rPr>
              <a:t>1/2</a:t>
            </a:r>
            <a:endParaRPr lang="fr-FR" dirty="0">
              <a:solidFill>
                <a:srgbClr val="0070C0"/>
              </a:solidFill>
            </a:endParaRPr>
          </a:p>
          <a:p>
            <a:pPr>
              <a:spcBef>
                <a:spcPts val="600"/>
              </a:spcBef>
            </a:pPr>
            <a:r>
              <a:rPr lang="fr-FR" dirty="0">
                <a:solidFill>
                  <a:srgbClr val="0070C0"/>
                </a:solidFill>
              </a:rPr>
              <a:t>- </a:t>
            </a:r>
            <a:r>
              <a:rPr lang="fr-FR" u="sng" dirty="0" err="1" smtClean="0">
                <a:solidFill>
                  <a:srgbClr val="0070C0"/>
                </a:solidFill>
              </a:rPr>
              <a:t>Young’s</a:t>
            </a:r>
            <a:r>
              <a:rPr lang="fr-FR" u="sng" dirty="0" smtClean="0">
                <a:solidFill>
                  <a:srgbClr val="0070C0"/>
                </a:solidFill>
              </a:rPr>
              <a:t> </a:t>
            </a:r>
            <a:r>
              <a:rPr lang="fr-FR" u="sng" dirty="0" err="1" smtClean="0">
                <a:solidFill>
                  <a:srgbClr val="0070C0"/>
                </a:solidFill>
              </a:rPr>
              <a:t>modulus</a:t>
            </a:r>
            <a:r>
              <a:rPr lang="fr-FR" u="sng" dirty="0" smtClean="0">
                <a:solidFill>
                  <a:srgbClr val="0070C0"/>
                </a:solidFill>
              </a:rPr>
              <a:t> and </a:t>
            </a:r>
            <a:r>
              <a:rPr lang="fr-FR" u="sng" dirty="0" err="1" smtClean="0">
                <a:solidFill>
                  <a:srgbClr val="0070C0"/>
                </a:solidFill>
              </a:rPr>
              <a:t>Poisson’s</a:t>
            </a:r>
            <a:r>
              <a:rPr lang="fr-FR" u="sng" dirty="0" smtClean="0">
                <a:solidFill>
                  <a:srgbClr val="0070C0"/>
                </a:solidFill>
              </a:rPr>
              <a:t> coefficient</a:t>
            </a:r>
            <a:r>
              <a:rPr lang="fr-FR" dirty="0" smtClean="0">
                <a:solidFill>
                  <a:srgbClr val="0070C0"/>
                </a:solidFill>
              </a:rPr>
              <a:t> : </a:t>
            </a:r>
            <a:r>
              <a:rPr lang="fr-FR" b="1" dirty="0">
                <a:solidFill>
                  <a:srgbClr val="0070C0"/>
                </a:solidFill>
              </a:rPr>
              <a:t>E, </a:t>
            </a:r>
            <a:r>
              <a:rPr lang="fr-FR" b="1" dirty="0">
                <a:solidFill>
                  <a:srgbClr val="0070C0"/>
                </a:solidFill>
                <a:latin typeface="Symbol" pitchFamily="18" charset="2"/>
              </a:rPr>
              <a:t>n</a:t>
            </a:r>
          </a:p>
          <a:p>
            <a:r>
              <a:rPr lang="fr-FR" dirty="0">
                <a:solidFill>
                  <a:srgbClr val="0070C0"/>
                </a:solidFill>
              </a:rPr>
              <a:t>  Contrainte </a:t>
            </a:r>
            <a:r>
              <a:rPr lang="fr-FR" dirty="0" err="1">
                <a:solidFill>
                  <a:srgbClr val="0070C0"/>
                </a:solidFill>
              </a:rPr>
              <a:t>uniaxiale</a:t>
            </a:r>
            <a:r>
              <a:rPr lang="fr-FR" dirty="0">
                <a:solidFill>
                  <a:srgbClr val="0070C0"/>
                </a:solidFill>
              </a:rPr>
              <a:t> (</a:t>
            </a:r>
            <a:r>
              <a:rPr lang="fr-FR" dirty="0">
                <a:solidFill>
                  <a:srgbClr val="0070C0"/>
                </a:solidFill>
                <a:latin typeface="Symbol" pitchFamily="18" charset="2"/>
              </a:rPr>
              <a:t>s = </a:t>
            </a:r>
            <a:r>
              <a:rPr lang="fr-FR" dirty="0">
                <a:solidFill>
                  <a:srgbClr val="0070C0"/>
                </a:solidFill>
              </a:rPr>
              <a:t>E</a:t>
            </a:r>
            <a:r>
              <a:rPr lang="fr-FR" dirty="0">
                <a:solidFill>
                  <a:srgbClr val="0070C0"/>
                </a:solidFill>
                <a:latin typeface="Symbol" pitchFamily="18" charset="2"/>
              </a:rPr>
              <a:t> e</a:t>
            </a:r>
            <a:r>
              <a:rPr lang="fr-FR" dirty="0">
                <a:solidFill>
                  <a:srgbClr val="0070C0"/>
                </a:solidFill>
              </a:rPr>
              <a:t>), E = ( </a:t>
            </a:r>
            <a:r>
              <a:rPr lang="fr-FR" dirty="0">
                <a:solidFill>
                  <a:srgbClr val="0070C0"/>
                </a:solidFill>
                <a:latin typeface="Symbol" pitchFamily="18" charset="2"/>
              </a:rPr>
              <a:t>3l+2m ) m / ( l+m </a:t>
            </a:r>
            <a:r>
              <a:rPr lang="fr-FR" dirty="0">
                <a:solidFill>
                  <a:srgbClr val="0070C0"/>
                </a:solidFill>
              </a:rPr>
              <a:t>), </a:t>
            </a:r>
            <a:r>
              <a:rPr lang="fr-FR" dirty="0">
                <a:solidFill>
                  <a:srgbClr val="0070C0"/>
                </a:solidFill>
                <a:latin typeface="Symbol" pitchFamily="18" charset="2"/>
              </a:rPr>
              <a:t>n</a:t>
            </a:r>
            <a:r>
              <a:rPr lang="fr-FR" dirty="0">
                <a:solidFill>
                  <a:srgbClr val="0070C0"/>
                </a:solidFill>
              </a:rPr>
              <a:t> = ( </a:t>
            </a:r>
            <a:r>
              <a:rPr lang="fr-FR" dirty="0">
                <a:solidFill>
                  <a:srgbClr val="0070C0"/>
                </a:solidFill>
                <a:latin typeface="Symbol" pitchFamily="18" charset="2"/>
              </a:rPr>
              <a:t>2-</a:t>
            </a:r>
            <a:r>
              <a:rPr lang="fr-FR" dirty="0">
                <a:solidFill>
                  <a:srgbClr val="0070C0"/>
                </a:solidFill>
              </a:rPr>
              <a:t>(</a:t>
            </a:r>
            <a:r>
              <a:rPr lang="fr-FR" dirty="0">
                <a:solidFill>
                  <a:srgbClr val="0070C0"/>
                </a:solidFill>
                <a:latin typeface="Symbol" pitchFamily="18" charset="2"/>
              </a:rPr>
              <a:t>a/b</a:t>
            </a:r>
            <a:r>
              <a:rPr lang="fr-FR" dirty="0">
                <a:solidFill>
                  <a:srgbClr val="0070C0"/>
                </a:solidFill>
              </a:rPr>
              <a:t>)</a:t>
            </a:r>
            <a:r>
              <a:rPr lang="fr-FR" baseline="30000" dirty="0">
                <a:solidFill>
                  <a:srgbClr val="0070C0"/>
                </a:solidFill>
                <a:latin typeface="Symbol" pitchFamily="18" charset="2"/>
              </a:rPr>
              <a:t>2 </a:t>
            </a:r>
            <a:r>
              <a:rPr lang="fr-FR" dirty="0">
                <a:solidFill>
                  <a:srgbClr val="0070C0"/>
                </a:solidFill>
              </a:rPr>
              <a:t>) / ( </a:t>
            </a:r>
            <a:r>
              <a:rPr lang="fr-FR" dirty="0">
                <a:solidFill>
                  <a:srgbClr val="0070C0"/>
                </a:solidFill>
                <a:latin typeface="Symbol" pitchFamily="18" charset="2"/>
              </a:rPr>
              <a:t>2-2</a:t>
            </a:r>
            <a:r>
              <a:rPr lang="fr-FR" dirty="0">
                <a:solidFill>
                  <a:srgbClr val="0070C0"/>
                </a:solidFill>
              </a:rPr>
              <a:t> (</a:t>
            </a:r>
            <a:r>
              <a:rPr lang="fr-FR" dirty="0">
                <a:solidFill>
                  <a:srgbClr val="0070C0"/>
                </a:solidFill>
                <a:latin typeface="Symbol" pitchFamily="18" charset="2"/>
              </a:rPr>
              <a:t>a/b</a:t>
            </a:r>
            <a:r>
              <a:rPr lang="fr-FR" dirty="0">
                <a:solidFill>
                  <a:srgbClr val="0070C0"/>
                </a:solidFill>
              </a:rPr>
              <a:t>)</a:t>
            </a:r>
            <a:r>
              <a:rPr lang="fr-FR" baseline="30000" dirty="0">
                <a:solidFill>
                  <a:srgbClr val="0070C0"/>
                </a:solidFill>
                <a:latin typeface="Symbol" pitchFamily="18" charset="2"/>
              </a:rPr>
              <a:t>2 </a:t>
            </a:r>
            <a:r>
              <a:rPr lang="fr-FR" dirty="0">
                <a:solidFill>
                  <a:srgbClr val="0070C0"/>
                </a:solidFill>
              </a:rPr>
              <a:t>)</a:t>
            </a:r>
            <a:endParaRPr lang="fr-FR" dirty="0">
              <a:solidFill>
                <a:srgbClr val="0070C0"/>
              </a:solidFill>
              <a:latin typeface="Symbol" pitchFamily="18" charset="2"/>
            </a:endParaRPr>
          </a:p>
          <a:p>
            <a:pPr>
              <a:spcBef>
                <a:spcPts val="600"/>
              </a:spcBef>
              <a:buFontTx/>
              <a:buChar char="-"/>
            </a:pPr>
            <a:r>
              <a:rPr lang="fr-FR" dirty="0">
                <a:solidFill>
                  <a:srgbClr val="0070C0"/>
                </a:solidFill>
              </a:rPr>
              <a:t> </a:t>
            </a:r>
            <a:r>
              <a:rPr lang="fr-FR" u="sng" dirty="0" err="1" smtClean="0">
                <a:solidFill>
                  <a:srgbClr val="0070C0"/>
                </a:solidFill>
              </a:rPr>
              <a:t>Compressibility</a:t>
            </a:r>
            <a:r>
              <a:rPr lang="fr-FR" u="sng" dirty="0" smtClean="0">
                <a:solidFill>
                  <a:srgbClr val="0070C0"/>
                </a:solidFill>
              </a:rPr>
              <a:t> coefficient and </a:t>
            </a:r>
            <a:r>
              <a:rPr lang="fr-FR" u="sng" dirty="0" err="1" smtClean="0">
                <a:solidFill>
                  <a:srgbClr val="0070C0"/>
                </a:solidFill>
              </a:rPr>
              <a:t>shear</a:t>
            </a:r>
            <a:r>
              <a:rPr lang="fr-FR" u="sng" dirty="0" smtClean="0">
                <a:solidFill>
                  <a:srgbClr val="0070C0"/>
                </a:solidFill>
              </a:rPr>
              <a:t> </a:t>
            </a:r>
            <a:r>
              <a:rPr lang="fr-FR" u="sng" dirty="0" err="1" smtClean="0">
                <a:solidFill>
                  <a:srgbClr val="0070C0"/>
                </a:solidFill>
              </a:rPr>
              <a:t>modulus</a:t>
            </a:r>
            <a:r>
              <a:rPr lang="fr-FR" dirty="0" smtClean="0">
                <a:solidFill>
                  <a:srgbClr val="0070C0"/>
                </a:solidFill>
              </a:rPr>
              <a:t> : </a:t>
            </a:r>
            <a:r>
              <a:rPr lang="fr-FR" b="1" dirty="0">
                <a:solidFill>
                  <a:srgbClr val="0070C0"/>
                </a:solidFill>
              </a:rPr>
              <a:t>K, G</a:t>
            </a:r>
          </a:p>
          <a:p>
            <a:r>
              <a:rPr lang="fr-FR" dirty="0">
                <a:solidFill>
                  <a:srgbClr val="0070C0"/>
                </a:solidFill>
              </a:rPr>
              <a:t>  </a:t>
            </a:r>
            <a:r>
              <a:rPr lang="fr-FR" dirty="0" err="1" smtClean="0">
                <a:solidFill>
                  <a:srgbClr val="0070C0"/>
                </a:solidFill>
              </a:rPr>
              <a:t>Moduli</a:t>
            </a:r>
            <a:r>
              <a:rPr lang="fr-FR" dirty="0" smtClean="0">
                <a:solidFill>
                  <a:srgbClr val="0070C0"/>
                </a:solidFill>
              </a:rPr>
              <a:t> and </a:t>
            </a:r>
            <a:r>
              <a:rPr lang="fr-FR" dirty="0" err="1" smtClean="0">
                <a:solidFill>
                  <a:srgbClr val="0070C0"/>
                </a:solidFill>
              </a:rPr>
              <a:t>elastic</a:t>
            </a:r>
            <a:r>
              <a:rPr lang="fr-FR" dirty="0" smtClean="0">
                <a:solidFill>
                  <a:srgbClr val="0070C0"/>
                </a:solidFill>
              </a:rPr>
              <a:t> coefficients are </a:t>
            </a:r>
            <a:r>
              <a:rPr lang="fr-FR" dirty="0" err="1" smtClean="0">
                <a:solidFill>
                  <a:srgbClr val="0070C0"/>
                </a:solidFill>
              </a:rPr>
              <a:t>linked</a:t>
            </a:r>
            <a:r>
              <a:rPr lang="fr-FR" dirty="0" smtClean="0">
                <a:solidFill>
                  <a:srgbClr val="0070C0"/>
                </a:solidFill>
              </a:rPr>
              <a:t> : </a:t>
            </a:r>
            <a:r>
              <a:rPr lang="fr-FR" dirty="0">
                <a:solidFill>
                  <a:srgbClr val="0070C0"/>
                </a:solidFill>
              </a:rPr>
              <a:t>1/E = 1/9K + 1/3G</a:t>
            </a:r>
          </a:p>
        </p:txBody>
      </p:sp>
      <p:sp>
        <p:nvSpPr>
          <p:cNvPr id="57349" name="Text Box 5"/>
          <p:cNvSpPr txBox="1">
            <a:spLocks noChangeArrowheads="1"/>
          </p:cNvSpPr>
          <p:nvPr/>
        </p:nvSpPr>
        <p:spPr bwMode="auto">
          <a:xfrm>
            <a:off x="10380" y="3212976"/>
            <a:ext cx="4535488" cy="3293209"/>
          </a:xfrm>
          <a:prstGeom prst="rect">
            <a:avLst/>
          </a:prstGeom>
          <a:noFill/>
          <a:ln w="38100">
            <a:noFill/>
            <a:miter lim="800000"/>
            <a:headEnd/>
            <a:tailEnd/>
          </a:ln>
          <a:effectLst/>
        </p:spPr>
        <p:txBody>
          <a:bodyPr>
            <a:spAutoFit/>
          </a:bodyPr>
          <a:lstStyle/>
          <a:p>
            <a:r>
              <a:rPr lang="fr-FR" b="1" dirty="0" err="1" smtClean="0">
                <a:solidFill>
                  <a:srgbClr val="0070C0"/>
                </a:solidFill>
              </a:rPr>
              <a:t>Problematic</a:t>
            </a:r>
            <a:r>
              <a:rPr lang="fr-FR" b="1" dirty="0" smtClean="0">
                <a:solidFill>
                  <a:srgbClr val="0070C0"/>
                </a:solidFill>
              </a:rPr>
              <a:t> of real rock mass</a:t>
            </a:r>
            <a:endParaRPr lang="fr-FR" b="1" dirty="0">
              <a:solidFill>
                <a:srgbClr val="0070C0"/>
              </a:solidFill>
            </a:endParaRPr>
          </a:p>
          <a:p>
            <a:pPr>
              <a:spcBef>
                <a:spcPts val="600"/>
              </a:spcBef>
            </a:pPr>
            <a:r>
              <a:rPr lang="fr-FR" dirty="0">
                <a:solidFill>
                  <a:srgbClr val="0070C0"/>
                </a:solidFill>
                <a:sym typeface="Symbol" pitchFamily="18" charset="2"/>
              </a:rPr>
              <a:t></a:t>
            </a:r>
            <a:r>
              <a:rPr lang="fr-FR" b="1" dirty="0">
                <a:solidFill>
                  <a:srgbClr val="0070C0"/>
                </a:solidFill>
              </a:rPr>
              <a:t> </a:t>
            </a:r>
            <a:r>
              <a:rPr lang="fr-FR" b="1" dirty="0" err="1" smtClean="0">
                <a:solidFill>
                  <a:srgbClr val="0070C0"/>
                </a:solidFill>
              </a:rPr>
              <a:t>Complex</a:t>
            </a:r>
            <a:r>
              <a:rPr lang="fr-FR" b="1" dirty="0" smtClean="0">
                <a:solidFill>
                  <a:srgbClr val="0070C0"/>
                </a:solidFill>
              </a:rPr>
              <a:t> structure</a:t>
            </a:r>
            <a:endParaRPr lang="fr-FR" b="1" dirty="0">
              <a:solidFill>
                <a:srgbClr val="0070C0"/>
              </a:solidFill>
            </a:endParaRPr>
          </a:p>
          <a:p>
            <a:pPr marL="93663" indent="-93663"/>
            <a:r>
              <a:rPr lang="fr-FR" dirty="0" smtClean="0">
                <a:solidFill>
                  <a:srgbClr val="0070C0"/>
                </a:solidFill>
                <a:sym typeface="Symbol" pitchFamily="18" charset="2"/>
              </a:rPr>
              <a:t>-</a:t>
            </a:r>
            <a:r>
              <a:rPr lang="fr-FR" dirty="0" smtClean="0">
                <a:solidFill>
                  <a:srgbClr val="0070C0"/>
                </a:solidFill>
              </a:rPr>
              <a:t>	</a:t>
            </a:r>
            <a:r>
              <a:rPr lang="fr-FR" dirty="0" err="1" smtClean="0">
                <a:solidFill>
                  <a:srgbClr val="0070C0"/>
                </a:solidFill>
              </a:rPr>
              <a:t>Damaging</a:t>
            </a:r>
            <a:r>
              <a:rPr lang="fr-FR" dirty="0" smtClean="0">
                <a:solidFill>
                  <a:srgbClr val="0070C0"/>
                </a:solidFill>
              </a:rPr>
              <a:t> (</a:t>
            </a:r>
            <a:r>
              <a:rPr lang="fr-FR" dirty="0" err="1" smtClean="0">
                <a:solidFill>
                  <a:srgbClr val="0070C0"/>
                </a:solidFill>
              </a:rPr>
              <a:t>evolution</a:t>
            </a:r>
            <a:r>
              <a:rPr lang="fr-FR" dirty="0" smtClean="0">
                <a:solidFill>
                  <a:srgbClr val="0070C0"/>
                </a:solidFill>
              </a:rPr>
              <a:t> of fracturation</a:t>
            </a:r>
            <a:r>
              <a:rPr lang="fr-FR" dirty="0">
                <a:solidFill>
                  <a:srgbClr val="0070C0"/>
                </a:solidFill>
              </a:rPr>
              <a:t>, </a:t>
            </a:r>
            <a:r>
              <a:rPr lang="fr-FR" dirty="0" err="1" smtClean="0">
                <a:solidFill>
                  <a:srgbClr val="0070C0"/>
                </a:solidFill>
              </a:rPr>
              <a:t>internal</a:t>
            </a:r>
            <a:r>
              <a:rPr lang="fr-FR" dirty="0" smtClean="0">
                <a:solidFill>
                  <a:srgbClr val="0070C0"/>
                </a:solidFill>
              </a:rPr>
              <a:t> </a:t>
            </a:r>
            <a:r>
              <a:rPr lang="fr-FR" dirty="0" err="1" smtClean="0">
                <a:solidFill>
                  <a:srgbClr val="0070C0"/>
                </a:solidFill>
              </a:rPr>
              <a:t>rosion</a:t>
            </a:r>
            <a:r>
              <a:rPr lang="fr-FR" dirty="0" smtClean="0">
                <a:solidFill>
                  <a:srgbClr val="0070C0"/>
                </a:solidFill>
              </a:rPr>
              <a:t>, </a:t>
            </a:r>
            <a:r>
              <a:rPr lang="fr-FR" dirty="0">
                <a:solidFill>
                  <a:srgbClr val="0070C0"/>
                </a:solidFill>
              </a:rPr>
              <a:t>…)</a:t>
            </a:r>
          </a:p>
          <a:p>
            <a:pPr marL="93663" indent="-93663"/>
            <a:r>
              <a:rPr lang="fr-FR" dirty="0" smtClean="0">
                <a:solidFill>
                  <a:srgbClr val="0070C0"/>
                </a:solidFill>
                <a:sym typeface="Symbol" pitchFamily="18" charset="2"/>
              </a:rPr>
              <a:t>-</a:t>
            </a:r>
            <a:r>
              <a:rPr lang="fr-FR" dirty="0" smtClean="0">
                <a:solidFill>
                  <a:srgbClr val="0070C0"/>
                </a:solidFill>
              </a:rPr>
              <a:t>	</a:t>
            </a:r>
            <a:r>
              <a:rPr lang="fr-FR" dirty="0" err="1" smtClean="0">
                <a:solidFill>
                  <a:srgbClr val="0070C0"/>
                </a:solidFill>
              </a:rPr>
              <a:t>Fluid</a:t>
            </a:r>
            <a:r>
              <a:rPr lang="fr-FR" dirty="0" smtClean="0">
                <a:solidFill>
                  <a:srgbClr val="0070C0"/>
                </a:solidFill>
              </a:rPr>
              <a:t> circulation (</a:t>
            </a:r>
            <a:r>
              <a:rPr lang="fr-FR" dirty="0" err="1" smtClean="0">
                <a:solidFill>
                  <a:srgbClr val="0070C0"/>
                </a:solidFill>
              </a:rPr>
              <a:t>chemical</a:t>
            </a:r>
            <a:r>
              <a:rPr lang="fr-FR" dirty="0" smtClean="0">
                <a:solidFill>
                  <a:srgbClr val="0070C0"/>
                </a:solidFill>
              </a:rPr>
              <a:t> </a:t>
            </a:r>
            <a:r>
              <a:rPr lang="fr-FR" dirty="0" err="1" smtClean="0">
                <a:solidFill>
                  <a:srgbClr val="0070C0"/>
                </a:solidFill>
              </a:rPr>
              <a:t>alteration</a:t>
            </a:r>
            <a:r>
              <a:rPr lang="fr-FR" dirty="0" smtClean="0">
                <a:solidFill>
                  <a:srgbClr val="0070C0"/>
                </a:solidFill>
              </a:rPr>
              <a:t> </a:t>
            </a:r>
            <a:r>
              <a:rPr lang="fr-FR" dirty="0">
                <a:solidFill>
                  <a:srgbClr val="0070C0"/>
                </a:solidFill>
              </a:rPr>
              <a:t>chimique, variation </a:t>
            </a:r>
            <a:r>
              <a:rPr lang="fr-FR" dirty="0" smtClean="0">
                <a:solidFill>
                  <a:srgbClr val="0070C0"/>
                </a:solidFill>
              </a:rPr>
              <a:t>of </a:t>
            </a:r>
            <a:r>
              <a:rPr lang="fr-FR" dirty="0" err="1" smtClean="0">
                <a:solidFill>
                  <a:srgbClr val="0070C0"/>
                </a:solidFill>
              </a:rPr>
              <a:t>porosity</a:t>
            </a:r>
            <a:r>
              <a:rPr lang="fr-FR" dirty="0" smtClean="0">
                <a:solidFill>
                  <a:srgbClr val="0070C0"/>
                </a:solidFill>
              </a:rPr>
              <a:t>, </a:t>
            </a:r>
            <a:r>
              <a:rPr lang="fr-FR" dirty="0">
                <a:solidFill>
                  <a:srgbClr val="0070C0"/>
                </a:solidFill>
              </a:rPr>
              <a:t>…)</a:t>
            </a:r>
          </a:p>
          <a:p>
            <a:pPr>
              <a:spcBef>
                <a:spcPts val="600"/>
              </a:spcBef>
            </a:pPr>
            <a:r>
              <a:rPr lang="fr-FR" dirty="0">
                <a:solidFill>
                  <a:srgbClr val="0070C0"/>
                </a:solidFill>
                <a:sym typeface="Symbol" pitchFamily="18" charset="2"/>
              </a:rPr>
              <a:t></a:t>
            </a:r>
            <a:r>
              <a:rPr lang="fr-FR" dirty="0">
                <a:solidFill>
                  <a:srgbClr val="0070C0"/>
                </a:solidFill>
              </a:rPr>
              <a:t> </a:t>
            </a:r>
            <a:r>
              <a:rPr lang="fr-FR" b="1" dirty="0" smtClean="0">
                <a:solidFill>
                  <a:srgbClr val="0070C0"/>
                </a:solidFill>
              </a:rPr>
              <a:t>Temporal </a:t>
            </a:r>
            <a:r>
              <a:rPr lang="fr-FR" b="1" dirty="0" err="1" smtClean="0">
                <a:solidFill>
                  <a:srgbClr val="0070C0"/>
                </a:solidFill>
              </a:rPr>
              <a:t>evolution</a:t>
            </a:r>
            <a:endParaRPr lang="fr-FR" b="1" dirty="0">
              <a:solidFill>
                <a:srgbClr val="0070C0"/>
              </a:solidFill>
            </a:endParaRPr>
          </a:p>
          <a:p>
            <a:pPr>
              <a:buFontTx/>
              <a:buChar char="-"/>
            </a:pPr>
            <a:r>
              <a:rPr lang="fr-FR" dirty="0">
                <a:solidFill>
                  <a:srgbClr val="0070C0"/>
                </a:solidFill>
              </a:rPr>
              <a:t> </a:t>
            </a:r>
            <a:r>
              <a:rPr lang="fr-FR" dirty="0" smtClean="0">
                <a:solidFill>
                  <a:srgbClr val="0070C0"/>
                </a:solidFill>
              </a:rPr>
              <a:t>Phase of </a:t>
            </a:r>
            <a:r>
              <a:rPr lang="fr-FR" dirty="0" err="1" smtClean="0">
                <a:solidFill>
                  <a:srgbClr val="0070C0"/>
                </a:solidFill>
              </a:rPr>
              <a:t>pre</a:t>
            </a:r>
            <a:r>
              <a:rPr lang="fr-FR" dirty="0" smtClean="0">
                <a:solidFill>
                  <a:srgbClr val="0070C0"/>
                </a:solidFill>
              </a:rPr>
              <a:t>/post- </a:t>
            </a:r>
            <a:r>
              <a:rPr lang="fr-FR" dirty="0" err="1" smtClean="0">
                <a:solidFill>
                  <a:srgbClr val="0070C0"/>
                </a:solidFill>
              </a:rPr>
              <a:t>volcanic</a:t>
            </a:r>
            <a:r>
              <a:rPr lang="fr-FR" dirty="0" smtClean="0">
                <a:solidFill>
                  <a:srgbClr val="0070C0"/>
                </a:solidFill>
              </a:rPr>
              <a:t> </a:t>
            </a:r>
            <a:r>
              <a:rPr lang="fr-FR" dirty="0" err="1" smtClean="0">
                <a:solidFill>
                  <a:srgbClr val="0070C0"/>
                </a:solidFill>
              </a:rPr>
              <a:t>eruptions</a:t>
            </a:r>
            <a:endParaRPr lang="fr-FR" dirty="0">
              <a:solidFill>
                <a:srgbClr val="0070C0"/>
              </a:solidFill>
            </a:endParaRPr>
          </a:p>
          <a:p>
            <a:pPr>
              <a:buFontTx/>
              <a:buChar char="-"/>
            </a:pPr>
            <a:r>
              <a:rPr lang="fr-FR" dirty="0">
                <a:solidFill>
                  <a:srgbClr val="0070C0"/>
                </a:solidFill>
              </a:rPr>
              <a:t> </a:t>
            </a:r>
            <a:r>
              <a:rPr lang="fr-FR" dirty="0" smtClean="0">
                <a:solidFill>
                  <a:srgbClr val="0070C0"/>
                </a:solidFill>
              </a:rPr>
              <a:t>Ressource and </a:t>
            </a:r>
            <a:r>
              <a:rPr lang="fr-FR" dirty="0" err="1" smtClean="0">
                <a:solidFill>
                  <a:srgbClr val="0070C0"/>
                </a:solidFill>
              </a:rPr>
              <a:t>reserve</a:t>
            </a:r>
            <a:r>
              <a:rPr lang="fr-FR" dirty="0" smtClean="0">
                <a:solidFill>
                  <a:srgbClr val="0070C0"/>
                </a:solidFill>
              </a:rPr>
              <a:t> management</a:t>
            </a:r>
            <a:endParaRPr lang="fr-FR" dirty="0">
              <a:solidFill>
                <a:srgbClr val="0070C0"/>
              </a:solidFill>
            </a:endParaRPr>
          </a:p>
          <a:p>
            <a:r>
              <a:rPr lang="fr-FR" dirty="0">
                <a:solidFill>
                  <a:srgbClr val="0070C0"/>
                </a:solidFill>
              </a:rPr>
              <a:t>  (</a:t>
            </a:r>
            <a:r>
              <a:rPr lang="fr-FR" dirty="0" err="1" smtClean="0">
                <a:solidFill>
                  <a:srgbClr val="0070C0"/>
                </a:solidFill>
              </a:rPr>
              <a:t>environment</a:t>
            </a:r>
            <a:r>
              <a:rPr lang="fr-FR" dirty="0">
                <a:solidFill>
                  <a:srgbClr val="0070C0"/>
                </a:solidFill>
              </a:rPr>
              <a:t>, </a:t>
            </a:r>
            <a:r>
              <a:rPr lang="fr-FR" dirty="0" err="1" smtClean="0">
                <a:solidFill>
                  <a:srgbClr val="0070C0"/>
                </a:solidFill>
              </a:rPr>
              <a:t>hydrology</a:t>
            </a:r>
            <a:r>
              <a:rPr lang="fr-FR" dirty="0" smtClean="0">
                <a:solidFill>
                  <a:srgbClr val="0070C0"/>
                </a:solidFill>
              </a:rPr>
              <a:t> of karsts</a:t>
            </a:r>
            <a:r>
              <a:rPr lang="fr-FR" dirty="0">
                <a:solidFill>
                  <a:srgbClr val="0070C0"/>
                </a:solidFill>
              </a:rPr>
              <a:t>)</a:t>
            </a:r>
          </a:p>
          <a:p>
            <a:r>
              <a:rPr lang="fr-FR" dirty="0" smtClean="0">
                <a:solidFill>
                  <a:srgbClr val="0070C0"/>
                </a:solidFill>
              </a:rPr>
              <a:t>- Underground engineering (tunnel, </a:t>
            </a:r>
            <a:r>
              <a:rPr lang="fr-FR" dirty="0">
                <a:solidFill>
                  <a:srgbClr val="0070C0"/>
                </a:solidFill>
              </a:rPr>
              <a:t>mines) </a:t>
            </a:r>
          </a:p>
        </p:txBody>
      </p:sp>
      <p:pic>
        <p:nvPicPr>
          <p:cNvPr id="57350" name="Picture 6" descr="jacob-13"/>
          <p:cNvPicPr>
            <a:picLocks noChangeAspect="1" noChangeArrowheads="1"/>
          </p:cNvPicPr>
          <p:nvPr/>
        </p:nvPicPr>
        <p:blipFill>
          <a:blip r:embed="rId2" cstate="print"/>
          <a:srcRect/>
          <a:stretch>
            <a:fillRect/>
          </a:stretch>
        </p:blipFill>
        <p:spPr bwMode="auto">
          <a:xfrm>
            <a:off x="4716463" y="2790825"/>
            <a:ext cx="4344987" cy="3967163"/>
          </a:xfrm>
          <a:prstGeom prst="rect">
            <a:avLst/>
          </a:prstGeom>
          <a:noFill/>
        </p:spPr>
      </p:pic>
      <p:sp>
        <p:nvSpPr>
          <p:cNvPr id="57351" name="Text Box 7"/>
          <p:cNvSpPr txBox="1">
            <a:spLocks noChangeArrowheads="1"/>
          </p:cNvSpPr>
          <p:nvPr/>
        </p:nvSpPr>
        <p:spPr bwMode="auto">
          <a:xfrm>
            <a:off x="6372225" y="6308725"/>
            <a:ext cx="2232025" cy="366713"/>
          </a:xfrm>
          <a:prstGeom prst="rect">
            <a:avLst/>
          </a:prstGeom>
          <a:noFill/>
          <a:ln w="9525">
            <a:noFill/>
            <a:miter lim="800000"/>
            <a:headEnd/>
            <a:tailEnd/>
          </a:ln>
          <a:effectLst/>
        </p:spPr>
        <p:txBody>
          <a:bodyPr>
            <a:spAutoFit/>
          </a:bodyPr>
          <a:lstStyle/>
          <a:p>
            <a:pPr>
              <a:spcBef>
                <a:spcPct val="50000"/>
              </a:spcBef>
            </a:pPr>
            <a:r>
              <a:rPr lang="fr-FR" i="1">
                <a:solidFill>
                  <a:srgbClr val="0070C0"/>
                </a:solidFill>
              </a:rPr>
              <a:t>Jacob et al. (2008)</a:t>
            </a:r>
          </a:p>
        </p:txBody>
      </p:sp>
      <p:sp>
        <p:nvSpPr>
          <p:cNvPr id="57354" name="Text Box 10"/>
          <p:cNvSpPr txBox="1">
            <a:spLocks noChangeArrowheads="1"/>
          </p:cNvSpPr>
          <p:nvPr/>
        </p:nvSpPr>
        <p:spPr bwMode="auto">
          <a:xfrm>
            <a:off x="107950" y="87313"/>
            <a:ext cx="8928100" cy="400110"/>
          </a:xfrm>
          <a:prstGeom prst="rect">
            <a:avLst/>
          </a:prstGeom>
          <a:noFill/>
          <a:ln w="38100">
            <a:noFill/>
            <a:miter lim="800000"/>
            <a:headEnd/>
            <a:tailEnd/>
          </a:ln>
          <a:effectLst/>
        </p:spPr>
        <p:txBody>
          <a:bodyPr>
            <a:spAutoFit/>
          </a:bodyPr>
          <a:lstStyle/>
          <a:p>
            <a:r>
              <a:rPr lang="fr-FR" sz="2000" b="1" cap="all" dirty="0" err="1" smtClean="0">
                <a:solidFill>
                  <a:srgbClr val="0070C0"/>
                </a:solidFill>
              </a:rPr>
              <a:t>Determining</a:t>
            </a:r>
            <a:r>
              <a:rPr lang="fr-FR" sz="2000" b="1" cap="all" dirty="0" smtClean="0">
                <a:solidFill>
                  <a:srgbClr val="0070C0"/>
                </a:solidFill>
              </a:rPr>
              <a:t>  </a:t>
            </a:r>
            <a:r>
              <a:rPr lang="fr-FR" sz="2000" b="1" dirty="0" smtClean="0">
                <a:solidFill>
                  <a:srgbClr val="0070C0"/>
                </a:solidFill>
                <a:latin typeface="Symbol" pitchFamily="18" charset="2"/>
              </a:rPr>
              <a:t>r</a:t>
            </a:r>
            <a:r>
              <a:rPr lang="fr-FR" sz="2000" b="1" cap="all" dirty="0" smtClean="0">
                <a:solidFill>
                  <a:srgbClr val="0070C0"/>
                </a:solidFill>
              </a:rPr>
              <a:t> opens new </a:t>
            </a:r>
            <a:r>
              <a:rPr lang="fr-FR" sz="2000" b="1" cap="all" dirty="0" err="1" smtClean="0">
                <a:solidFill>
                  <a:srgbClr val="0070C0"/>
                </a:solidFill>
              </a:rPr>
              <a:t>fields</a:t>
            </a:r>
            <a:r>
              <a:rPr lang="fr-FR" sz="2000" b="1" cap="all" dirty="0" smtClean="0">
                <a:solidFill>
                  <a:srgbClr val="0070C0"/>
                </a:solidFill>
              </a:rPr>
              <a:t> of </a:t>
            </a:r>
            <a:r>
              <a:rPr lang="fr-FR" sz="2000" b="1" cap="all" dirty="0" err="1" smtClean="0">
                <a:solidFill>
                  <a:srgbClr val="0070C0"/>
                </a:solidFill>
              </a:rPr>
              <a:t>measurement</a:t>
            </a:r>
            <a:r>
              <a:rPr lang="fr-FR" sz="2000" b="1" cap="all" dirty="0" smtClean="0">
                <a:solidFill>
                  <a:srgbClr val="0070C0"/>
                </a:solidFill>
              </a:rPr>
              <a:t> </a:t>
            </a:r>
            <a:r>
              <a:rPr lang="fr-FR" sz="2000" b="1" cap="all" dirty="0" err="1" smtClean="0">
                <a:solidFill>
                  <a:srgbClr val="0070C0"/>
                </a:solidFill>
              </a:rPr>
              <a:t>at</a:t>
            </a:r>
            <a:r>
              <a:rPr lang="fr-FR" sz="2000" b="1" cap="all" dirty="0" smtClean="0">
                <a:solidFill>
                  <a:srgbClr val="0070C0"/>
                </a:solidFill>
              </a:rPr>
              <a:t> </a:t>
            </a:r>
            <a:r>
              <a:rPr lang="fr-FR" sz="2000" b="1" cap="all" dirty="0" err="1" smtClean="0">
                <a:solidFill>
                  <a:srgbClr val="0070C0"/>
                </a:solidFill>
              </a:rPr>
              <a:t>natural</a:t>
            </a:r>
            <a:r>
              <a:rPr lang="fr-FR" sz="2000" b="1" cap="all" dirty="0" smtClean="0">
                <a:solidFill>
                  <a:srgbClr val="0070C0"/>
                </a:solidFill>
              </a:rPr>
              <a:t> </a:t>
            </a:r>
            <a:r>
              <a:rPr lang="fr-FR" sz="2000" b="1" cap="all" dirty="0" err="1" smtClean="0">
                <a:solidFill>
                  <a:srgbClr val="0070C0"/>
                </a:solidFill>
              </a:rPr>
              <a:t>scale</a:t>
            </a:r>
            <a:endParaRPr lang="fr-FR" sz="2000" b="1" cap="all" dirty="0">
              <a:solidFill>
                <a:srgbClr val="0070C0"/>
              </a:solidFill>
            </a:endParaRPr>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18</a:t>
            </a:fld>
            <a:endParaRPr lang="fr-BE"/>
          </a:p>
        </p:txBody>
      </p:sp>
      <p:sp>
        <p:nvSpPr>
          <p:cNvPr id="10" name="Espace réservé de la date 9"/>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0" y="-29029"/>
            <a:ext cx="9144000" cy="360000"/>
          </a:xfrm>
          <a:prstGeom prst="rect">
            <a:avLst/>
          </a:prstGeom>
          <a:gradFill>
            <a:gsLst>
              <a:gs pos="0">
                <a:srgbClr val="00B0F0"/>
              </a:gs>
              <a:gs pos="50000">
                <a:schemeClr val="accent1">
                  <a:tint val="44500"/>
                  <a:satMod val="160000"/>
                </a:schemeClr>
              </a:gs>
              <a:gs pos="100000">
                <a:schemeClr val="accent1">
                  <a:tint val="23500"/>
                  <a:satMod val="160000"/>
                </a:schemeClr>
              </a:gs>
            </a:gsLst>
          </a:gradFill>
        </p:spPr>
        <p:txBody>
          <a:bodyPr wrap="square" rtlCol="0">
            <a:spAutoFit/>
          </a:bodyPr>
          <a:lstStyle/>
          <a:p>
            <a:pPr algn="r"/>
            <a:endParaRPr lang="fr-FR" sz="1400" dirty="0" smtClean="0">
              <a:solidFill>
                <a:srgbClr val="0070C0"/>
              </a:solidFill>
            </a:endParaRPr>
          </a:p>
        </p:txBody>
      </p:sp>
      <p:sp>
        <p:nvSpPr>
          <p:cNvPr id="5122" name="Text Box 2"/>
          <p:cNvSpPr txBox="1">
            <a:spLocks noChangeArrowheads="1"/>
          </p:cNvSpPr>
          <p:nvPr/>
        </p:nvSpPr>
        <p:spPr bwMode="auto">
          <a:xfrm>
            <a:off x="23446" y="45186"/>
            <a:ext cx="9120554" cy="987578"/>
          </a:xfrm>
          <a:prstGeom prst="rect">
            <a:avLst/>
          </a:prstGeom>
          <a:noFill/>
          <a:ln w="38100">
            <a:noFill/>
            <a:round/>
            <a:headEnd/>
            <a:tailEnd/>
          </a:ln>
        </p:spPr>
        <p:txBody>
          <a:bodyPr wrap="square" lIns="0" tIns="0" rIns="0" bIns="0">
            <a:spAutoFit/>
          </a:bodyPr>
          <a:lstStyle/>
          <a:p>
            <a:pPr marL="93663" defTabSz="407988" hangingPunct="0">
              <a:lnSpc>
                <a:spcPct val="93000"/>
              </a:lnSpc>
              <a:buClr>
                <a:srgbClr val="000000"/>
              </a:buClr>
              <a:buSzPct val="45000"/>
              <a:buFont typeface="Wingdings" pitchFamily="2" charset="2"/>
              <a:buNone/>
              <a:tabLst>
                <a:tab pos="93663"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r>
              <a:rPr lang="en-GB" b="1" dirty="0" smtClean="0">
                <a:solidFill>
                  <a:srgbClr val="0070C0"/>
                </a:solidFill>
              </a:rPr>
              <a:t>DENSITOMETRIE T2DM2 – MICROMEGAS, MICRO PATTERN GAZEOUS DETECTORS</a:t>
            </a:r>
          </a:p>
          <a:p>
            <a:pPr marL="93663">
              <a:lnSpc>
                <a:spcPct val="93000"/>
              </a:lnSpc>
              <a:buClr>
                <a:srgbClr val="000000"/>
              </a:buClr>
              <a:buSzPct val="100000"/>
              <a:tabLst>
                <a:tab pos="93663"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endParaRPr lang="en-GB" sz="800" b="1" dirty="0" smtClean="0">
              <a:solidFill>
                <a:srgbClr val="0070C0"/>
              </a:solidFill>
              <a:ea typeface="Lucida Sans Unicode" pitchFamily="34" charset="0"/>
              <a:cs typeface="Lucida Sans Unicode" pitchFamily="34" charset="0"/>
            </a:endParaRPr>
          </a:p>
          <a:p>
            <a:pPr marL="93663">
              <a:lnSpc>
                <a:spcPct val="93000"/>
              </a:lnSpc>
              <a:buClr>
                <a:srgbClr val="000000"/>
              </a:buClr>
              <a:buSzPct val="100000"/>
              <a:tabLst>
                <a:tab pos="93663"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r>
              <a:rPr lang="en-GB" sz="1600" b="1" dirty="0" smtClean="0">
                <a:solidFill>
                  <a:srgbClr val="0070C0"/>
                </a:solidFill>
                <a:ea typeface="Lucida Sans Unicode" pitchFamily="34" charset="0"/>
                <a:cs typeface="Lucida Sans Unicode" pitchFamily="34" charset="0"/>
              </a:rPr>
              <a:t>PI S. </a:t>
            </a:r>
            <a:r>
              <a:rPr lang="en-GB" sz="1600" b="1" dirty="0" err="1" smtClean="0">
                <a:solidFill>
                  <a:srgbClr val="0070C0"/>
                </a:solidFill>
                <a:ea typeface="Lucida Sans Unicode" pitchFamily="34" charset="0"/>
                <a:cs typeface="Lucida Sans Unicode" pitchFamily="34" charset="0"/>
              </a:rPr>
              <a:t>Gaffet</a:t>
            </a:r>
            <a:r>
              <a:rPr lang="en-GB" sz="1600" b="1" dirty="0" smtClean="0">
                <a:solidFill>
                  <a:srgbClr val="0070C0"/>
                </a:solidFill>
                <a:ea typeface="Lucida Sans Unicode" pitchFamily="34" charset="0"/>
                <a:cs typeface="Lucida Sans Unicode" pitchFamily="34" charset="0"/>
              </a:rPr>
              <a:t> &amp; P. </a:t>
            </a:r>
            <a:r>
              <a:rPr lang="en-GB" sz="1600" b="1" dirty="0" err="1" smtClean="0">
                <a:solidFill>
                  <a:srgbClr val="0070C0"/>
                </a:solidFill>
                <a:ea typeface="Lucida Sans Unicode" pitchFamily="34" charset="0"/>
                <a:cs typeface="Lucida Sans Unicode" pitchFamily="34" charset="0"/>
              </a:rPr>
              <a:t>Salin</a:t>
            </a:r>
            <a:r>
              <a:rPr lang="en-GB" sz="1600" b="1" dirty="0" smtClean="0">
                <a:solidFill>
                  <a:srgbClr val="0070C0"/>
                </a:solidFill>
                <a:ea typeface="Lucida Sans Unicode" pitchFamily="34" charset="0"/>
                <a:cs typeface="Lucida Sans Unicode" pitchFamily="34" charset="0"/>
              </a:rPr>
              <a:t> – Coll. </a:t>
            </a:r>
            <a:r>
              <a:rPr lang="en-GB" sz="1600" dirty="0" smtClean="0">
                <a:solidFill>
                  <a:srgbClr val="0070C0"/>
                </a:solidFill>
                <a:ea typeface="Lucida Sans Unicode" pitchFamily="34" charset="0"/>
                <a:cs typeface="Lucida Sans Unicode" pitchFamily="34" charset="0"/>
              </a:rPr>
              <a:t>GEOAZUR, CEA/IRFU, CERN/RD51, GM, CPPM</a:t>
            </a:r>
          </a:p>
          <a:p>
            <a:pPr marL="93663">
              <a:lnSpc>
                <a:spcPct val="93000"/>
              </a:lnSpc>
              <a:buClr>
                <a:srgbClr val="000000"/>
              </a:buClr>
              <a:buSzPct val="100000"/>
              <a:tabLst>
                <a:tab pos="93663"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endParaRPr lang="en-GB" sz="800" dirty="0">
              <a:solidFill>
                <a:srgbClr val="0070C0"/>
              </a:solidFill>
              <a:ea typeface="Lucida Sans Unicode" pitchFamily="34" charset="0"/>
              <a:cs typeface="Lucida Sans Unicode" pitchFamily="34" charset="0"/>
            </a:endParaRPr>
          </a:p>
          <a:p>
            <a:pPr marL="93663"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 pos="8535988" algn="l"/>
              </a:tabLst>
            </a:pPr>
            <a:r>
              <a:rPr lang="en-GB" sz="1900" b="1" dirty="0" err="1">
                <a:solidFill>
                  <a:srgbClr val="0070C0"/>
                </a:solidFill>
              </a:rPr>
              <a:t>Quels</a:t>
            </a:r>
            <a:r>
              <a:rPr lang="en-GB" sz="1900" b="1" dirty="0">
                <a:solidFill>
                  <a:srgbClr val="0070C0"/>
                </a:solidFill>
              </a:rPr>
              <a:t> </a:t>
            </a:r>
            <a:r>
              <a:rPr lang="en-GB" sz="1900" b="1" dirty="0" err="1">
                <a:solidFill>
                  <a:srgbClr val="0070C0"/>
                </a:solidFill>
              </a:rPr>
              <a:t>sont</a:t>
            </a:r>
            <a:r>
              <a:rPr lang="en-GB" sz="1900" b="1" dirty="0">
                <a:solidFill>
                  <a:srgbClr val="0070C0"/>
                </a:solidFill>
              </a:rPr>
              <a:t> les </a:t>
            </a:r>
            <a:r>
              <a:rPr lang="en-GB" sz="1900" b="1" dirty="0" err="1">
                <a:solidFill>
                  <a:srgbClr val="0070C0"/>
                </a:solidFill>
              </a:rPr>
              <a:t>paramètres</a:t>
            </a:r>
            <a:r>
              <a:rPr lang="en-GB" sz="1900" b="1" dirty="0">
                <a:solidFill>
                  <a:srgbClr val="0070C0"/>
                </a:solidFill>
              </a:rPr>
              <a:t> </a:t>
            </a:r>
            <a:r>
              <a:rPr lang="en-GB" sz="1900" b="1" dirty="0" err="1">
                <a:solidFill>
                  <a:srgbClr val="0070C0"/>
                </a:solidFill>
              </a:rPr>
              <a:t>mécaniques</a:t>
            </a:r>
            <a:r>
              <a:rPr lang="en-GB" sz="1900" b="1" dirty="0">
                <a:solidFill>
                  <a:srgbClr val="0070C0"/>
                </a:solidFill>
              </a:rPr>
              <a:t> de la </a:t>
            </a:r>
            <a:r>
              <a:rPr lang="en-GB" sz="1900" b="1" dirty="0" err="1">
                <a:solidFill>
                  <a:srgbClr val="0070C0"/>
                </a:solidFill>
              </a:rPr>
              <a:t>roche</a:t>
            </a:r>
            <a:r>
              <a:rPr lang="en-GB" sz="1900" b="1" dirty="0">
                <a:solidFill>
                  <a:srgbClr val="0070C0"/>
                </a:solidFill>
              </a:rPr>
              <a:t> à </a:t>
            </a:r>
            <a:r>
              <a:rPr lang="en-GB" sz="1900" b="1" dirty="0" err="1">
                <a:solidFill>
                  <a:srgbClr val="0070C0"/>
                </a:solidFill>
              </a:rPr>
              <a:t>l’échelle</a:t>
            </a:r>
            <a:r>
              <a:rPr lang="en-GB" sz="1900" b="1" dirty="0">
                <a:solidFill>
                  <a:srgbClr val="0070C0"/>
                </a:solidFill>
              </a:rPr>
              <a:t> d’un massif ?</a:t>
            </a:r>
          </a:p>
        </p:txBody>
      </p:sp>
      <p:sp>
        <p:nvSpPr>
          <p:cNvPr id="5123" name="Text Box 3"/>
          <p:cNvSpPr txBox="1">
            <a:spLocks noChangeArrowheads="1"/>
          </p:cNvSpPr>
          <p:nvPr/>
        </p:nvSpPr>
        <p:spPr bwMode="auto">
          <a:xfrm>
            <a:off x="2411413" y="6544072"/>
            <a:ext cx="3935585" cy="343368"/>
          </a:xfrm>
          <a:prstGeom prst="rect">
            <a:avLst/>
          </a:prstGeom>
          <a:noFill/>
          <a:ln w="9525">
            <a:noFill/>
            <a:round/>
            <a:headEnd/>
            <a:tailEnd/>
          </a:ln>
        </p:spPr>
        <p:txBody>
          <a:bodyPr wrap="none" lIns="81639" tIns="42452" rIns="81639" bIns="42452">
            <a:spAutoFit/>
          </a:bodyPr>
          <a:lstStyle/>
          <a:p>
            <a:pP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i="1">
                <a:solidFill>
                  <a:srgbClr val="0070C0"/>
                </a:solidFill>
              </a:rPr>
              <a:t>Bieniawski (1976), Hoek &amp; Brown (1980)</a:t>
            </a:r>
          </a:p>
        </p:txBody>
      </p:sp>
      <p:sp>
        <p:nvSpPr>
          <p:cNvPr id="5124" name="Text Box 4"/>
          <p:cNvSpPr txBox="1">
            <a:spLocks noChangeArrowheads="1"/>
          </p:cNvSpPr>
          <p:nvPr/>
        </p:nvSpPr>
        <p:spPr bwMode="auto">
          <a:xfrm>
            <a:off x="323850" y="1306909"/>
            <a:ext cx="6931597" cy="343368"/>
          </a:xfrm>
          <a:prstGeom prst="rect">
            <a:avLst/>
          </a:prstGeom>
          <a:solidFill>
            <a:srgbClr val="E6E6FF"/>
          </a:solidFill>
          <a:ln w="9525">
            <a:noFill/>
            <a:round/>
            <a:headEnd/>
            <a:tailEnd/>
          </a:ln>
        </p:spPr>
        <p:txBody>
          <a:bodyPr wrap="none" lIns="81639" tIns="42452" rIns="81639" bIns="42452">
            <a:spAutoFit/>
          </a:bodyPr>
          <a:lstStyle/>
          <a:p>
            <a:pPr defTabSz="407988" hangingPunct="0">
              <a:lnSpc>
                <a:spcPct val="93000"/>
              </a:lnSpc>
              <a:buClr>
                <a:srgbClr val="000000"/>
              </a:buClr>
              <a:buSzPct val="69000"/>
              <a:buFont typeface="Wingdings" pitchFamily="2" charset="2"/>
              <a:buBlip>
                <a:blip r:embed="rId3"/>
              </a:buBlip>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a:solidFill>
                  <a:srgbClr val="0070C0"/>
                </a:solidFill>
              </a:rPr>
              <a:t> Mesures sur des échantillons de petites échelles ou de grandes tailles</a:t>
            </a:r>
          </a:p>
        </p:txBody>
      </p:sp>
      <p:sp>
        <p:nvSpPr>
          <p:cNvPr id="5125" name="Text Box 6"/>
          <p:cNvSpPr txBox="1">
            <a:spLocks noChangeArrowheads="1"/>
          </p:cNvSpPr>
          <p:nvPr/>
        </p:nvSpPr>
        <p:spPr bwMode="auto">
          <a:xfrm>
            <a:off x="352425" y="4369197"/>
            <a:ext cx="2429147" cy="343368"/>
          </a:xfrm>
          <a:prstGeom prst="rect">
            <a:avLst/>
          </a:prstGeom>
          <a:solidFill>
            <a:srgbClr val="E6E6FF"/>
          </a:solidFill>
          <a:ln w="9525">
            <a:noFill/>
            <a:round/>
            <a:headEnd/>
            <a:tailEnd/>
          </a:ln>
        </p:spPr>
        <p:txBody>
          <a:bodyPr wrap="none" lIns="81639" tIns="42452" rIns="81639" bIns="42452">
            <a:spAutoFit/>
          </a:bodyPr>
          <a:lstStyle/>
          <a:p>
            <a:pPr defTabSz="407988" hangingPunct="0">
              <a:lnSpc>
                <a:spcPct val="93000"/>
              </a:lnSpc>
              <a:buClr>
                <a:srgbClr val="000000"/>
              </a:buClr>
              <a:buSzPct val="69000"/>
              <a:buFont typeface="Wingdings" pitchFamily="2" charset="2"/>
              <a:buBlip>
                <a:blip r:embed="rId3"/>
              </a:buBlip>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a:solidFill>
                  <a:srgbClr val="0070C0"/>
                </a:solidFill>
              </a:rPr>
              <a:t> Méthodes empiriques</a:t>
            </a:r>
          </a:p>
        </p:txBody>
      </p:sp>
      <p:pic>
        <p:nvPicPr>
          <p:cNvPr id="5127" name="Picture 8"/>
          <p:cNvPicPr>
            <a:picLocks noChangeAspect="1" noChangeArrowheads="1"/>
          </p:cNvPicPr>
          <p:nvPr/>
        </p:nvPicPr>
        <p:blipFill>
          <a:blip r:embed="rId4" cstate="print"/>
          <a:srcRect/>
          <a:stretch>
            <a:fillRect/>
          </a:stretch>
        </p:blipFill>
        <p:spPr bwMode="auto">
          <a:xfrm>
            <a:off x="0" y="1628800"/>
            <a:ext cx="1273167" cy="1315963"/>
          </a:xfrm>
          <a:prstGeom prst="rect">
            <a:avLst/>
          </a:prstGeom>
          <a:noFill/>
          <a:ln w="9525">
            <a:noFill/>
            <a:round/>
            <a:headEnd/>
            <a:tailEnd/>
          </a:ln>
        </p:spPr>
      </p:pic>
      <p:sp>
        <p:nvSpPr>
          <p:cNvPr id="5128" name="Text Box 9"/>
          <p:cNvSpPr txBox="1">
            <a:spLocks noChangeArrowheads="1"/>
          </p:cNvSpPr>
          <p:nvPr/>
        </p:nvSpPr>
        <p:spPr bwMode="auto">
          <a:xfrm>
            <a:off x="2771800" y="2222897"/>
            <a:ext cx="2592437" cy="1803442"/>
          </a:xfrm>
          <a:prstGeom prst="rect">
            <a:avLst/>
          </a:prstGeom>
          <a:noFill/>
          <a:ln w="12700">
            <a:solidFill>
              <a:srgbClr val="000066"/>
            </a:solidFill>
            <a:round/>
            <a:headEnd/>
            <a:tailEnd/>
          </a:ln>
        </p:spPr>
        <p:txBody>
          <a:bodyPr wrap="square" lIns="0" tIns="0" rIns="0" bIns="0">
            <a:spAutoFit/>
          </a:bodyPr>
          <a:lstStyle/>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dirty="0">
                <a:solidFill>
                  <a:srgbClr val="0070C0"/>
                </a:solidFill>
              </a:rPr>
              <a:t>Les </a:t>
            </a:r>
            <a:r>
              <a:rPr lang="en-GB" b="1" dirty="0" err="1">
                <a:solidFill>
                  <a:srgbClr val="0070C0"/>
                </a:solidFill>
              </a:rPr>
              <a:t>paramétres</a:t>
            </a:r>
            <a:r>
              <a:rPr lang="en-GB" b="1" dirty="0">
                <a:solidFill>
                  <a:srgbClr val="0070C0"/>
                </a:solidFill>
              </a:rPr>
              <a:t> </a:t>
            </a:r>
            <a:r>
              <a:rPr lang="en-GB" b="1" dirty="0" err="1">
                <a:solidFill>
                  <a:srgbClr val="0070C0"/>
                </a:solidFill>
              </a:rPr>
              <a:t>mécaniques</a:t>
            </a:r>
            <a:r>
              <a:rPr lang="en-GB" b="1" dirty="0">
                <a:solidFill>
                  <a:srgbClr val="0070C0"/>
                </a:solidFill>
              </a:rPr>
              <a:t> </a:t>
            </a:r>
            <a:r>
              <a:rPr lang="en-GB" b="1" dirty="0" err="1">
                <a:solidFill>
                  <a:srgbClr val="0070C0"/>
                </a:solidFill>
              </a:rPr>
              <a:t>sont</a:t>
            </a:r>
            <a:r>
              <a:rPr lang="en-GB" b="1" dirty="0">
                <a:solidFill>
                  <a:srgbClr val="0070C0"/>
                </a:solidFill>
              </a:rPr>
              <a:t> </a:t>
            </a:r>
            <a:r>
              <a:rPr lang="en-GB" b="1" dirty="0" err="1">
                <a:solidFill>
                  <a:srgbClr val="0070C0"/>
                </a:solidFill>
              </a:rPr>
              <a:t>inconnus</a:t>
            </a:r>
            <a:r>
              <a:rPr lang="en-GB" b="1" dirty="0">
                <a:solidFill>
                  <a:srgbClr val="0070C0"/>
                </a:solidFill>
              </a:rPr>
              <a:t> à </a:t>
            </a:r>
            <a:r>
              <a:rPr lang="en-GB" b="1" dirty="0" err="1">
                <a:solidFill>
                  <a:srgbClr val="0070C0"/>
                </a:solidFill>
              </a:rPr>
              <a:t>l’échelle</a:t>
            </a:r>
            <a:r>
              <a:rPr lang="en-GB" b="1" dirty="0">
                <a:solidFill>
                  <a:srgbClr val="0070C0"/>
                </a:solidFill>
              </a:rPr>
              <a:t> d’un massif :</a:t>
            </a:r>
          </a:p>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endParaRPr lang="en-GB" b="1" dirty="0">
              <a:solidFill>
                <a:srgbClr val="0070C0"/>
              </a:solidFill>
            </a:endParaRPr>
          </a:p>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dirty="0" err="1">
                <a:solidFill>
                  <a:srgbClr val="0070C0"/>
                </a:solidFill>
              </a:rPr>
              <a:t>Contrainte</a:t>
            </a:r>
            <a:r>
              <a:rPr lang="en-GB" b="1" dirty="0">
                <a:solidFill>
                  <a:srgbClr val="0070C0"/>
                </a:solidFill>
              </a:rPr>
              <a:t> effective ?</a:t>
            </a:r>
          </a:p>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dirty="0">
                <a:solidFill>
                  <a:srgbClr val="0070C0"/>
                </a:solidFill>
              </a:rPr>
              <a:t>Friction effective ?</a:t>
            </a:r>
          </a:p>
          <a:p>
            <a:pPr algn="ctr" defTabSz="407988" hangingPunct="0">
              <a:lnSpc>
                <a:spcPct val="93000"/>
              </a:lnSpc>
              <a:buClr>
                <a:srgbClr val="000000"/>
              </a:buClr>
              <a:buSzPct val="45000"/>
              <a:buFont typeface="Wingdings" pitchFamily="2" charset="2"/>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lang="en-GB" b="1" dirty="0" err="1">
                <a:solidFill>
                  <a:srgbClr val="0070C0"/>
                </a:solidFill>
              </a:rPr>
              <a:t>Endommagement</a:t>
            </a:r>
            <a:r>
              <a:rPr lang="en-GB" b="1" dirty="0">
                <a:solidFill>
                  <a:srgbClr val="0070C0"/>
                </a:solidFill>
              </a:rPr>
              <a:t> ?</a:t>
            </a:r>
            <a:r>
              <a:rPr lang="en-GB" dirty="0">
                <a:solidFill>
                  <a:srgbClr val="0070C0"/>
                </a:solidFill>
              </a:rPr>
              <a:t> </a:t>
            </a:r>
          </a:p>
        </p:txBody>
      </p:sp>
      <p:sp>
        <p:nvSpPr>
          <p:cNvPr id="5129" name="Rectangle 10"/>
          <p:cNvSpPr>
            <a:spLocks noChangeArrowheads="1"/>
          </p:cNvSpPr>
          <p:nvPr/>
        </p:nvSpPr>
        <p:spPr bwMode="auto">
          <a:xfrm>
            <a:off x="228600" y="4926409"/>
            <a:ext cx="8720138" cy="1566863"/>
          </a:xfrm>
          <a:prstGeom prst="rect">
            <a:avLst/>
          </a:prstGeom>
          <a:noFill/>
          <a:ln w="12700">
            <a:solidFill>
              <a:srgbClr val="000066"/>
            </a:solidFill>
            <a:miter lim="800000"/>
            <a:headEnd/>
            <a:tailEnd/>
          </a:ln>
        </p:spPr>
        <p:txBody>
          <a:bodyPr wrap="none" lIns="82945" tIns="41473" rIns="82945" bIns="41473" anchor="ctr"/>
          <a:lstStyle/>
          <a:p>
            <a:pPr algn="ctr" defTabSz="828675" hangingPunct="0">
              <a:lnSpc>
                <a:spcPct val="97000"/>
              </a:lnSpc>
              <a:buClr>
                <a:srgbClr val="000000"/>
              </a:buClr>
              <a:buSzPct val="45000"/>
              <a:buFont typeface="Wingdings" pitchFamily="2" charset="2"/>
              <a:buNone/>
            </a:pPr>
            <a:endParaRPr lang="fr-FR">
              <a:solidFill>
                <a:srgbClr val="0070C0"/>
              </a:solidFill>
            </a:endParaRPr>
          </a:p>
        </p:txBody>
      </p:sp>
      <p:sp>
        <p:nvSpPr>
          <p:cNvPr id="5130" name="Text Box 11"/>
          <p:cNvSpPr txBox="1">
            <a:spLocks noChangeArrowheads="1"/>
          </p:cNvSpPr>
          <p:nvPr/>
        </p:nvSpPr>
        <p:spPr bwMode="auto">
          <a:xfrm>
            <a:off x="327025" y="5107384"/>
            <a:ext cx="2076450" cy="1149350"/>
          </a:xfrm>
          <a:prstGeom prst="rect">
            <a:avLst/>
          </a:prstGeom>
          <a:noFill/>
          <a:ln w="9525">
            <a:noFill/>
            <a:miter lim="800000"/>
            <a:headEnd/>
            <a:tailEnd/>
          </a:ln>
        </p:spPr>
        <p:txBody>
          <a:bodyPr lIns="82945" tIns="41473" rIns="82945" bIns="41473">
            <a:spAutoFit/>
          </a:bodyPr>
          <a:lstStyle/>
          <a:p>
            <a:pPr algn="ctr" defTabSz="828675" hangingPunct="0">
              <a:lnSpc>
                <a:spcPct val="97000"/>
              </a:lnSpc>
              <a:buClr>
                <a:srgbClr val="000000"/>
              </a:buClr>
              <a:buSzPct val="45000"/>
              <a:buFont typeface="Wingdings" pitchFamily="2" charset="2"/>
              <a:buNone/>
            </a:pPr>
            <a:r>
              <a:rPr lang="fr-FR">
                <a:solidFill>
                  <a:srgbClr val="0070C0"/>
                </a:solidFill>
              </a:rPr>
              <a:t>Mesure :</a:t>
            </a:r>
          </a:p>
          <a:p>
            <a:pPr algn="ctr" defTabSz="828675" hangingPunct="0">
              <a:lnSpc>
                <a:spcPct val="97000"/>
              </a:lnSpc>
              <a:buClr>
                <a:srgbClr val="000000"/>
              </a:buClr>
              <a:buSzPct val="45000"/>
              <a:buFont typeface="Wingdings" pitchFamily="2" charset="2"/>
              <a:buNone/>
            </a:pPr>
            <a:r>
              <a:rPr lang="fr-FR">
                <a:solidFill>
                  <a:srgbClr val="0070C0"/>
                </a:solidFill>
              </a:rPr>
              <a:t>Paramètres mécaniques à petite échelle</a:t>
            </a:r>
          </a:p>
        </p:txBody>
      </p:sp>
      <p:sp>
        <p:nvSpPr>
          <p:cNvPr id="5131" name="Line 12"/>
          <p:cNvSpPr>
            <a:spLocks noChangeShapeType="1"/>
          </p:cNvSpPr>
          <p:nvPr/>
        </p:nvSpPr>
        <p:spPr bwMode="auto">
          <a:xfrm>
            <a:off x="2195513" y="5680472"/>
            <a:ext cx="488950" cy="0"/>
          </a:xfrm>
          <a:prstGeom prst="line">
            <a:avLst/>
          </a:prstGeom>
          <a:noFill/>
          <a:ln w="9525">
            <a:solidFill>
              <a:schemeClr val="tx1"/>
            </a:solidFill>
            <a:round/>
            <a:headEnd/>
            <a:tailEnd type="triangle" w="med" len="med"/>
          </a:ln>
        </p:spPr>
        <p:txBody>
          <a:bodyPr/>
          <a:lstStyle/>
          <a:p>
            <a:endParaRPr lang="fr-FR">
              <a:solidFill>
                <a:srgbClr val="0070C0"/>
              </a:solidFill>
            </a:endParaRPr>
          </a:p>
        </p:txBody>
      </p:sp>
      <p:sp>
        <p:nvSpPr>
          <p:cNvPr id="5132" name="Text Box 13"/>
          <p:cNvSpPr txBox="1">
            <a:spLocks noChangeArrowheads="1"/>
          </p:cNvSpPr>
          <p:nvPr/>
        </p:nvSpPr>
        <p:spPr bwMode="auto">
          <a:xfrm>
            <a:off x="2841625" y="5124847"/>
            <a:ext cx="3243263" cy="1174750"/>
          </a:xfrm>
          <a:prstGeom prst="rect">
            <a:avLst/>
          </a:prstGeom>
          <a:noFill/>
          <a:ln w="25400">
            <a:solidFill>
              <a:srgbClr val="000066"/>
            </a:solidFill>
            <a:miter lim="800000"/>
            <a:headEnd/>
            <a:tailEnd/>
          </a:ln>
        </p:spPr>
        <p:txBody>
          <a:bodyPr lIns="82945" tIns="41473" rIns="82945" bIns="41473">
            <a:spAutoFit/>
          </a:bodyPr>
          <a:lstStyle/>
          <a:p>
            <a:pPr algn="ctr" defTabSz="828675" hangingPunct="0">
              <a:lnSpc>
                <a:spcPct val="97000"/>
              </a:lnSpc>
              <a:buClr>
                <a:srgbClr val="000000"/>
              </a:buClr>
              <a:buSzPct val="45000"/>
              <a:buFont typeface="Wingdings" pitchFamily="2" charset="2"/>
              <a:buNone/>
            </a:pPr>
            <a:r>
              <a:rPr lang="fr-FR">
                <a:solidFill>
                  <a:srgbClr val="0070C0"/>
                </a:solidFill>
              </a:rPr>
              <a:t>Description qualitative de la masse rocheuse (échelle, fracturation, altération hydraulique, …)</a:t>
            </a:r>
          </a:p>
        </p:txBody>
      </p:sp>
      <p:sp>
        <p:nvSpPr>
          <p:cNvPr id="5133" name="Line 14"/>
          <p:cNvSpPr>
            <a:spLocks noChangeShapeType="1"/>
          </p:cNvSpPr>
          <p:nvPr/>
        </p:nvSpPr>
        <p:spPr bwMode="auto">
          <a:xfrm>
            <a:off x="6242050" y="5680472"/>
            <a:ext cx="490538" cy="0"/>
          </a:xfrm>
          <a:prstGeom prst="line">
            <a:avLst/>
          </a:prstGeom>
          <a:noFill/>
          <a:ln w="9525">
            <a:solidFill>
              <a:schemeClr val="tx1"/>
            </a:solidFill>
            <a:round/>
            <a:headEnd/>
            <a:tailEnd type="triangle" w="med" len="med"/>
          </a:ln>
        </p:spPr>
        <p:txBody>
          <a:bodyPr/>
          <a:lstStyle/>
          <a:p>
            <a:endParaRPr lang="fr-FR">
              <a:solidFill>
                <a:srgbClr val="0070C0"/>
              </a:solidFill>
            </a:endParaRPr>
          </a:p>
        </p:txBody>
      </p:sp>
      <p:sp>
        <p:nvSpPr>
          <p:cNvPr id="5134" name="Text Box 15"/>
          <p:cNvSpPr txBox="1">
            <a:spLocks noChangeArrowheads="1"/>
          </p:cNvSpPr>
          <p:nvPr/>
        </p:nvSpPr>
        <p:spPr bwMode="auto">
          <a:xfrm>
            <a:off x="6694488" y="5107384"/>
            <a:ext cx="2076450" cy="1149350"/>
          </a:xfrm>
          <a:prstGeom prst="rect">
            <a:avLst/>
          </a:prstGeom>
          <a:noFill/>
          <a:ln w="9525">
            <a:noFill/>
            <a:miter lim="800000"/>
            <a:headEnd/>
            <a:tailEnd/>
          </a:ln>
        </p:spPr>
        <p:txBody>
          <a:bodyPr lIns="82945" tIns="41473" rIns="82945" bIns="41473">
            <a:spAutoFit/>
          </a:bodyPr>
          <a:lstStyle/>
          <a:p>
            <a:pPr algn="ctr" defTabSz="828675" hangingPunct="0">
              <a:lnSpc>
                <a:spcPct val="97000"/>
              </a:lnSpc>
              <a:buClr>
                <a:srgbClr val="000000"/>
              </a:buClr>
              <a:buSzPct val="45000"/>
              <a:buFont typeface="Wingdings" pitchFamily="2" charset="2"/>
              <a:buNone/>
            </a:pPr>
            <a:r>
              <a:rPr lang="fr-FR">
                <a:solidFill>
                  <a:srgbClr val="0070C0"/>
                </a:solidFill>
              </a:rPr>
              <a:t>Estimation:</a:t>
            </a:r>
          </a:p>
          <a:p>
            <a:pPr algn="ctr" defTabSz="828675" hangingPunct="0">
              <a:lnSpc>
                <a:spcPct val="97000"/>
              </a:lnSpc>
              <a:buClr>
                <a:srgbClr val="000000"/>
              </a:buClr>
              <a:buSzPct val="45000"/>
              <a:buFont typeface="Wingdings" pitchFamily="2" charset="2"/>
              <a:buNone/>
            </a:pPr>
            <a:r>
              <a:rPr lang="fr-FR">
                <a:solidFill>
                  <a:srgbClr val="0070C0"/>
                </a:solidFill>
              </a:rPr>
              <a:t>Paramètres mécaniques à grande échelle</a:t>
            </a:r>
          </a:p>
        </p:txBody>
      </p:sp>
      <p:pic>
        <p:nvPicPr>
          <p:cNvPr id="1026" name="Picture 2" descr="C:\Users\gaffet\WORK\09-IMAGES-LSBB\tomo-2.jpg"/>
          <p:cNvPicPr>
            <a:picLocks noChangeAspect="1" noChangeArrowheads="1"/>
          </p:cNvPicPr>
          <p:nvPr/>
        </p:nvPicPr>
        <p:blipFill>
          <a:blip r:embed="rId5" cstate="print"/>
          <a:srcRect/>
          <a:stretch>
            <a:fillRect/>
          </a:stretch>
        </p:blipFill>
        <p:spPr bwMode="auto">
          <a:xfrm>
            <a:off x="5645785" y="1700808"/>
            <a:ext cx="3483701" cy="2994099"/>
          </a:xfrm>
          <a:prstGeom prst="rect">
            <a:avLst/>
          </a:prstGeom>
          <a:noFill/>
        </p:spPr>
      </p:pic>
      <p:pic>
        <p:nvPicPr>
          <p:cNvPr id="5126" name="Picture 7"/>
          <p:cNvPicPr>
            <a:picLocks noChangeAspect="1" noChangeArrowheads="1"/>
          </p:cNvPicPr>
          <p:nvPr/>
        </p:nvPicPr>
        <p:blipFill>
          <a:blip r:embed="rId6" cstate="print"/>
          <a:srcRect/>
          <a:stretch>
            <a:fillRect/>
          </a:stretch>
        </p:blipFill>
        <p:spPr bwMode="auto">
          <a:xfrm>
            <a:off x="539553" y="1988842"/>
            <a:ext cx="2232000" cy="2618224"/>
          </a:xfrm>
          <a:prstGeom prst="rect">
            <a:avLst/>
          </a:prstGeom>
          <a:noFill/>
          <a:ln w="9525">
            <a:noFill/>
            <a:round/>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3016210"/>
          </a:xfrm>
          <a:prstGeom prst="rect">
            <a:avLst/>
          </a:prstGeom>
        </p:spPr>
        <p:txBody>
          <a:bodyPr wrap="square">
            <a:spAutoFit/>
          </a:bodyPr>
          <a:lstStyle/>
          <a:p>
            <a:pPr marL="342900" indent="-342900" algn="ctr"/>
            <a:endPar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pPr marL="342900" indent="-342900" algn="ctr"/>
            <a:r>
              <a:rPr lang="fr-FR" sz="28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LSBB</a:t>
            </a:r>
          </a:p>
          <a:p>
            <a:pPr marL="342900" indent="-342900" algn="ct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UMS 3538 UNS/UAPV/CNRS</a:t>
            </a:r>
          </a:p>
          <a:p>
            <a:pPr marL="342900" indent="-342900" algn="ctr"/>
            <a:endPar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pPr algn="ct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Plateforme de recherche et R&amp;D interdisciplinaire et bas bruit</a:t>
            </a:r>
          </a:p>
          <a:p>
            <a:pPr algn="ct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pour l’innovation scientifique et technologique</a:t>
            </a:r>
          </a:p>
          <a:p>
            <a:pPr lvl="0" algn="ctr" fontAlgn="base">
              <a:spcBef>
                <a:spcPct val="0"/>
              </a:spcBef>
              <a:spcAft>
                <a:spcPct val="0"/>
              </a:spcAft>
              <a:tabLst>
                <a:tab pos="5753100" algn="r"/>
              </a:tabLst>
            </a:pP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Observation, Caractérisation et Modélisation</a:t>
            </a:r>
          </a:p>
          <a:p>
            <a:pPr lvl="0" algn="ctr" fontAlgn="base">
              <a:spcBef>
                <a:spcPct val="0"/>
              </a:spcBef>
              <a:spcAft>
                <a:spcPct val="0"/>
              </a:spcAft>
              <a:tabLst>
                <a:tab pos="5753100" algn="r"/>
              </a:tabLst>
            </a:pP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de l'Environnement Terrestre, Atmosphérique et de l'Univers Proche</a:t>
            </a:r>
          </a:p>
          <a:p>
            <a:pPr algn="ctr"/>
            <a:endParaRPr lang="fr-FR"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pPr algn="ctr"/>
            <a:r>
              <a:rPr lang="fr-FR"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http://www.lsbb.eu</a:t>
            </a:r>
          </a:p>
        </p:txBody>
      </p:sp>
      <p:grpSp>
        <p:nvGrpSpPr>
          <p:cNvPr id="2" name="Groupe 10"/>
          <p:cNvGrpSpPr/>
          <p:nvPr/>
        </p:nvGrpSpPr>
        <p:grpSpPr>
          <a:xfrm>
            <a:off x="2267744" y="3212976"/>
            <a:ext cx="4752528" cy="2981499"/>
            <a:chOff x="0" y="3876501"/>
            <a:chExt cx="4752528" cy="2981499"/>
          </a:xfrm>
        </p:grpSpPr>
        <p:pic>
          <p:nvPicPr>
            <p:cNvPr id="12" name="Picture 8" descr="france"/>
            <p:cNvPicPr>
              <a:picLocks noChangeAspect="1" noChangeArrowheads="1"/>
            </p:cNvPicPr>
            <p:nvPr/>
          </p:nvPicPr>
          <p:blipFill>
            <a:blip r:embed="rId2" cstate="print"/>
            <a:srcRect/>
            <a:stretch>
              <a:fillRect/>
            </a:stretch>
          </p:blipFill>
          <p:spPr bwMode="auto">
            <a:xfrm>
              <a:off x="0" y="3876501"/>
              <a:ext cx="2327693" cy="2113777"/>
            </a:xfrm>
            <a:prstGeom prst="rect">
              <a:avLst/>
            </a:prstGeom>
            <a:noFill/>
            <a:ln w="9525">
              <a:noFill/>
              <a:miter lim="800000"/>
              <a:headEnd/>
              <a:tailEnd/>
            </a:ln>
          </p:spPr>
        </p:pic>
        <p:pic>
          <p:nvPicPr>
            <p:cNvPr id="13" name="Picture 9" descr="vaucluse1"/>
            <p:cNvPicPr>
              <a:picLocks noChangeAspect="1" noChangeArrowheads="1"/>
            </p:cNvPicPr>
            <p:nvPr/>
          </p:nvPicPr>
          <p:blipFill>
            <a:blip r:embed="rId3" cstate="print"/>
            <a:srcRect/>
            <a:stretch>
              <a:fillRect/>
            </a:stretch>
          </p:blipFill>
          <p:spPr bwMode="auto">
            <a:xfrm>
              <a:off x="2424835" y="4635052"/>
              <a:ext cx="2327693" cy="2222948"/>
            </a:xfrm>
            <a:prstGeom prst="rect">
              <a:avLst/>
            </a:prstGeom>
            <a:noFill/>
            <a:ln w="9525">
              <a:noFill/>
              <a:miter lim="800000"/>
              <a:headEnd/>
              <a:tailEnd/>
            </a:ln>
          </p:spPr>
        </p:pic>
        <p:sp>
          <p:nvSpPr>
            <p:cNvPr id="14" name="AutoShape 10"/>
            <p:cNvSpPr>
              <a:spLocks noChangeArrowheads="1"/>
            </p:cNvSpPr>
            <p:nvPr/>
          </p:nvSpPr>
          <p:spPr bwMode="auto">
            <a:xfrm>
              <a:off x="1296484" y="4633169"/>
              <a:ext cx="1877473" cy="1462516"/>
            </a:xfrm>
            <a:custGeom>
              <a:avLst/>
              <a:gdLst>
                <a:gd name="T0" fmla="*/ 1 w 21600"/>
                <a:gd name="T1" fmla="*/ 0 h 21600"/>
                <a:gd name="T2" fmla="*/ 0 w 21600"/>
                <a:gd name="T3" fmla="*/ 1 h 21600"/>
                <a:gd name="T4" fmla="*/ 1 w 21600"/>
                <a:gd name="T5" fmla="*/ 0 h 21600"/>
                <a:gd name="T6" fmla="*/ 2 w 21600"/>
                <a:gd name="T7" fmla="*/ 1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61 w 21600"/>
                <a:gd name="T19" fmla="*/ 3169 h 21600"/>
                <a:gd name="T20" fmla="*/ 18439 w 21600"/>
                <a:gd name="T21" fmla="*/ 1843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640" y="10813"/>
                  </a:moveTo>
                  <a:cubicBezTo>
                    <a:pt x="19640" y="10809"/>
                    <a:pt x="19641" y="10804"/>
                    <a:pt x="19641" y="10800"/>
                  </a:cubicBezTo>
                  <a:cubicBezTo>
                    <a:pt x="19641" y="5917"/>
                    <a:pt x="15682" y="1959"/>
                    <a:pt x="10800" y="1959"/>
                  </a:cubicBezTo>
                  <a:cubicBezTo>
                    <a:pt x="5917" y="1959"/>
                    <a:pt x="1959" y="5917"/>
                    <a:pt x="1959" y="10800"/>
                  </a:cubicBezTo>
                  <a:lnTo>
                    <a:pt x="0" y="10800"/>
                  </a:lnTo>
                  <a:cubicBezTo>
                    <a:pt x="0" y="4835"/>
                    <a:pt x="4835" y="0"/>
                    <a:pt x="10800" y="0"/>
                  </a:cubicBezTo>
                  <a:cubicBezTo>
                    <a:pt x="16764" y="0"/>
                    <a:pt x="21600" y="4835"/>
                    <a:pt x="21600" y="10800"/>
                  </a:cubicBezTo>
                  <a:cubicBezTo>
                    <a:pt x="21600" y="10805"/>
                    <a:pt x="21599" y="10811"/>
                    <a:pt x="21599" y="10817"/>
                  </a:cubicBezTo>
                  <a:lnTo>
                    <a:pt x="24299" y="10821"/>
                  </a:lnTo>
                  <a:lnTo>
                    <a:pt x="20614" y="14495"/>
                  </a:lnTo>
                  <a:lnTo>
                    <a:pt x="16940" y="10809"/>
                  </a:lnTo>
                  <a:lnTo>
                    <a:pt x="19640" y="10813"/>
                  </a:lnTo>
                  <a:close/>
                </a:path>
              </a:pathLst>
            </a:custGeom>
            <a:solidFill>
              <a:srgbClr val="FF0000"/>
            </a:solidFill>
            <a:ln w="9525">
              <a:solidFill>
                <a:schemeClr val="tx1"/>
              </a:solidFill>
              <a:miter lim="800000"/>
              <a:headEnd/>
              <a:tailEnd/>
            </a:ln>
          </p:spPr>
          <p:txBody>
            <a:bodyPr wrap="none" anchor="ctr"/>
            <a:lstStyle/>
            <a:p>
              <a:endParaRPr lang="fr-FR"/>
            </a:p>
          </p:txBody>
        </p:sp>
        <p:sp>
          <p:nvSpPr>
            <p:cNvPr id="15" name="Oval 11"/>
            <p:cNvSpPr>
              <a:spLocks noChangeArrowheads="1"/>
            </p:cNvSpPr>
            <p:nvPr/>
          </p:nvSpPr>
          <p:spPr bwMode="auto">
            <a:xfrm>
              <a:off x="4447969" y="5955740"/>
              <a:ext cx="72000" cy="72000"/>
            </a:xfrm>
            <a:prstGeom prst="ellipse">
              <a:avLst/>
            </a:prstGeom>
            <a:solidFill>
              <a:srgbClr val="FF0000"/>
            </a:solidFill>
            <a:ln w="9525">
              <a:noFill/>
              <a:round/>
              <a:headEnd/>
              <a:tailEnd/>
            </a:ln>
          </p:spPr>
          <p:txBody>
            <a:bodyPr wrap="none" anchor="ctr"/>
            <a:lstStyle/>
            <a:p>
              <a:endParaRPr lang="fr-FR"/>
            </a:p>
          </p:txBody>
        </p:sp>
        <p:sp>
          <p:nvSpPr>
            <p:cNvPr id="16" name="Text Box 12"/>
            <p:cNvSpPr txBox="1">
              <a:spLocks noChangeArrowheads="1"/>
            </p:cNvSpPr>
            <p:nvPr/>
          </p:nvSpPr>
          <p:spPr bwMode="auto">
            <a:xfrm>
              <a:off x="4176464" y="5775067"/>
              <a:ext cx="453970" cy="246221"/>
            </a:xfrm>
            <a:prstGeom prst="rect">
              <a:avLst/>
            </a:prstGeom>
            <a:noFill/>
            <a:ln w="9525">
              <a:noFill/>
              <a:miter lim="800000"/>
              <a:headEnd/>
              <a:tailEnd/>
            </a:ln>
          </p:spPr>
          <p:txBody>
            <a:bodyPr wrap="none">
              <a:spAutoFit/>
            </a:bodyPr>
            <a:lstStyle/>
            <a:p>
              <a:r>
                <a:rPr lang="fr-FR" sz="950" b="1" dirty="0">
                  <a:effectLst>
                    <a:outerShdw blurRad="38100" dist="38100" dir="2700000" algn="tl">
                      <a:srgbClr val="000000">
                        <a:alpha val="43137"/>
                      </a:srgbClr>
                    </a:outerShdw>
                  </a:effectLst>
                  <a:latin typeface="Arial" pitchFamily="34" charset="0"/>
                  <a:ea typeface="Lucida Sans Unicode" pitchFamily="34" charset="0"/>
                  <a:cs typeface="Arial" pitchFamily="34" charset="0"/>
                </a:rPr>
                <a:t>Nice</a:t>
              </a:r>
            </a:p>
          </p:txBody>
        </p:sp>
        <p:pic>
          <p:nvPicPr>
            <p:cNvPr id="17" name="Picture 19" descr="logo_lsbb"/>
            <p:cNvPicPr>
              <a:picLocks noChangeAspect="1" noChangeArrowheads="1"/>
            </p:cNvPicPr>
            <p:nvPr/>
          </p:nvPicPr>
          <p:blipFill>
            <a:blip r:embed="rId4" cstate="print"/>
            <a:srcRect/>
            <a:stretch>
              <a:fillRect/>
            </a:stretch>
          </p:blipFill>
          <p:spPr bwMode="auto">
            <a:xfrm>
              <a:off x="288032" y="6180757"/>
              <a:ext cx="1612900" cy="635000"/>
            </a:xfrm>
            <a:prstGeom prst="rect">
              <a:avLst/>
            </a:prstGeom>
            <a:noFill/>
            <a:ln w="9525">
              <a:noFill/>
              <a:miter lim="800000"/>
              <a:headEnd/>
              <a:tailEnd/>
            </a:ln>
          </p:spPr>
        </p:pic>
        <p:sp>
          <p:nvSpPr>
            <p:cNvPr id="18" name="ZoneTexte 17"/>
            <p:cNvSpPr txBox="1"/>
            <p:nvPr/>
          </p:nvSpPr>
          <p:spPr>
            <a:xfrm>
              <a:off x="2574828" y="5541610"/>
              <a:ext cx="668773" cy="238527"/>
            </a:xfrm>
            <a:prstGeom prst="rect">
              <a:avLst/>
            </a:prstGeom>
            <a:noFill/>
          </p:spPr>
          <p:txBody>
            <a:bodyPr wrap="none" rtlCol="0">
              <a:spAutoFit/>
            </a:bodyPr>
            <a:lstStyle/>
            <a:p>
              <a:r>
                <a:rPr lang="fr-FR" sz="950" b="1" dirty="0" smtClean="0">
                  <a:effectLst>
                    <a:outerShdw blurRad="38100" dist="38100" dir="2700000" algn="tl">
                      <a:srgbClr val="000000">
                        <a:alpha val="43137"/>
                      </a:srgbClr>
                    </a:outerShdw>
                  </a:effectLst>
                  <a:latin typeface="Arial" pitchFamily="34" charset="0"/>
                  <a:cs typeface="Arial" pitchFamily="34" charset="0"/>
                </a:rPr>
                <a:t>Avignon</a:t>
              </a:r>
              <a:endParaRPr lang="fr-FR" sz="950" b="1" dirty="0">
                <a:effectLst>
                  <a:outerShdw blurRad="38100" dist="38100" dir="2700000" algn="tl">
                    <a:srgbClr val="000000">
                      <a:alpha val="43137"/>
                    </a:srgbClr>
                  </a:outerShdw>
                </a:effectLst>
                <a:latin typeface="Arial" pitchFamily="34" charset="0"/>
                <a:cs typeface="Arial" pitchFamily="34" charset="0"/>
              </a:endParaRPr>
            </a:p>
          </p:txBody>
        </p:sp>
        <p:sp>
          <p:nvSpPr>
            <p:cNvPr id="19" name="ZoneTexte 18"/>
            <p:cNvSpPr txBox="1"/>
            <p:nvPr/>
          </p:nvSpPr>
          <p:spPr>
            <a:xfrm>
              <a:off x="2978298" y="5656485"/>
              <a:ext cx="649537" cy="253916"/>
            </a:xfrm>
            <a:prstGeom prst="rect">
              <a:avLst/>
            </a:prstGeom>
            <a:noFill/>
          </p:spPr>
          <p:txBody>
            <a:bodyPr wrap="none" rtlCol="0">
              <a:spAutoFit/>
            </a:bodyPr>
            <a:lstStyle/>
            <a:p>
              <a:r>
                <a:rPr lang="fr-FR" sz="1050" b="1" dirty="0" smtClean="0">
                  <a:effectLst>
                    <a:outerShdw blurRad="38100" dist="38100" dir="2700000" algn="tl">
                      <a:srgbClr val="000000">
                        <a:alpha val="43137"/>
                      </a:srgbClr>
                    </a:outerShdw>
                  </a:effectLst>
                  <a:latin typeface="Arial" pitchFamily="34" charset="0"/>
                  <a:cs typeface="Arial" pitchFamily="34" charset="0"/>
                </a:rPr>
                <a:t>Rustrel</a:t>
              </a:r>
              <a:endParaRPr lang="fr-FR" sz="1050" b="1" dirty="0">
                <a:effectLst>
                  <a:outerShdw blurRad="38100" dist="38100" dir="2700000" algn="tl">
                    <a:srgbClr val="000000">
                      <a:alpha val="43137"/>
                    </a:srgbClr>
                  </a:outerShdw>
                </a:effectLst>
                <a:latin typeface="Arial" pitchFamily="34" charset="0"/>
                <a:cs typeface="Arial" pitchFamily="34" charset="0"/>
              </a:endParaRPr>
            </a:p>
          </p:txBody>
        </p:sp>
        <p:sp>
          <p:nvSpPr>
            <p:cNvPr id="20" name="ZoneTexte 19"/>
            <p:cNvSpPr txBox="1"/>
            <p:nvPr/>
          </p:nvSpPr>
          <p:spPr>
            <a:xfrm>
              <a:off x="2744974" y="6136726"/>
              <a:ext cx="704039" cy="238527"/>
            </a:xfrm>
            <a:prstGeom prst="rect">
              <a:avLst/>
            </a:prstGeom>
            <a:noFill/>
          </p:spPr>
          <p:txBody>
            <a:bodyPr wrap="none" rtlCol="0">
              <a:spAutoFit/>
            </a:bodyPr>
            <a:lstStyle/>
            <a:p>
              <a:r>
                <a:rPr lang="fr-FR" sz="950" b="1" dirty="0" smtClean="0">
                  <a:effectLst>
                    <a:outerShdw blurRad="38100" dist="38100" dir="2700000" algn="tl">
                      <a:srgbClr val="000000">
                        <a:alpha val="43137"/>
                      </a:srgbClr>
                    </a:outerShdw>
                  </a:effectLst>
                  <a:latin typeface="Arial" pitchFamily="34" charset="0"/>
                  <a:cs typeface="Arial" pitchFamily="34" charset="0"/>
                </a:rPr>
                <a:t>Marseille</a:t>
              </a:r>
              <a:endParaRPr lang="fr-FR" sz="950" b="1" dirty="0">
                <a:effectLst>
                  <a:outerShdw blurRad="38100" dist="38100" dir="2700000" algn="tl">
                    <a:srgbClr val="000000">
                      <a:alpha val="43137"/>
                    </a:srgbClr>
                  </a:outerShdw>
                </a:effectLst>
                <a:latin typeface="Arial" pitchFamily="34" charset="0"/>
                <a:cs typeface="Arial" pitchFamily="34" charset="0"/>
              </a:endParaRPr>
            </a:p>
          </p:txBody>
        </p:sp>
        <p:sp>
          <p:nvSpPr>
            <p:cNvPr id="21" name="Oval 11"/>
            <p:cNvSpPr>
              <a:spLocks noChangeArrowheads="1"/>
            </p:cNvSpPr>
            <p:nvPr/>
          </p:nvSpPr>
          <p:spPr bwMode="auto">
            <a:xfrm>
              <a:off x="3465827" y="6549167"/>
              <a:ext cx="72000" cy="72000"/>
            </a:xfrm>
            <a:prstGeom prst="ellipse">
              <a:avLst/>
            </a:prstGeom>
            <a:solidFill>
              <a:srgbClr val="FF0000"/>
            </a:solidFill>
            <a:ln w="9525">
              <a:noFill/>
              <a:round/>
              <a:headEnd/>
              <a:tailEnd/>
            </a:ln>
          </p:spPr>
          <p:txBody>
            <a:bodyPr wrap="none" anchor="ctr"/>
            <a:lstStyle/>
            <a:p>
              <a:endParaRPr lang="fr-FR"/>
            </a:p>
          </p:txBody>
        </p:sp>
        <p:sp>
          <p:nvSpPr>
            <p:cNvPr id="22" name="Text Box 12"/>
            <p:cNvSpPr txBox="1">
              <a:spLocks noChangeArrowheads="1"/>
            </p:cNvSpPr>
            <p:nvPr/>
          </p:nvSpPr>
          <p:spPr bwMode="auto">
            <a:xfrm>
              <a:off x="3446143" y="6381328"/>
              <a:ext cx="587020" cy="238527"/>
            </a:xfrm>
            <a:prstGeom prst="rect">
              <a:avLst/>
            </a:prstGeom>
            <a:noFill/>
            <a:ln w="9525">
              <a:noFill/>
              <a:miter lim="800000"/>
              <a:headEnd/>
              <a:tailEnd/>
            </a:ln>
          </p:spPr>
          <p:txBody>
            <a:bodyPr wrap="none">
              <a:spAutoFit/>
            </a:bodyPr>
            <a:lstStyle/>
            <a:p>
              <a:r>
                <a:rPr lang="fr-FR" sz="950" b="1" dirty="0" smtClean="0">
                  <a:effectLst>
                    <a:outerShdw blurRad="38100" dist="38100" dir="2700000" algn="tl">
                      <a:srgbClr val="000000">
                        <a:alpha val="43137"/>
                      </a:srgbClr>
                    </a:outerShdw>
                  </a:effectLst>
                  <a:latin typeface="Arial" pitchFamily="34" charset="0"/>
                  <a:ea typeface="Lucida Sans Unicode" pitchFamily="34" charset="0"/>
                  <a:cs typeface="Arial" pitchFamily="34" charset="0"/>
                </a:rPr>
                <a:t>Toulon</a:t>
              </a:r>
              <a:endParaRPr lang="fr-FR" sz="950" b="1" dirty="0">
                <a:effectLst>
                  <a:outerShdw blurRad="38100" dist="38100" dir="2700000" algn="tl">
                    <a:srgbClr val="000000">
                      <a:alpha val="43137"/>
                    </a:srgbClr>
                  </a:outerShdw>
                </a:effectLst>
                <a:latin typeface="Arial" pitchFamily="34" charset="0"/>
                <a:ea typeface="Lucida Sans Unicode" pitchFamily="34" charset="0"/>
                <a:cs typeface="Arial" pitchFamily="34" charset="0"/>
              </a:endParaRPr>
            </a:p>
          </p:txBody>
        </p:sp>
      </p:grpSp>
      <p:sp>
        <p:nvSpPr>
          <p:cNvPr id="23" name="Espace réservé du numéro de diapositive 22"/>
          <p:cNvSpPr>
            <a:spLocks noGrp="1"/>
          </p:cNvSpPr>
          <p:nvPr>
            <p:ph type="sldNum" sz="quarter" idx="12"/>
          </p:nvPr>
        </p:nvSpPr>
        <p:spPr/>
        <p:txBody>
          <a:bodyPr/>
          <a:lstStyle/>
          <a:p>
            <a:fld id="{CF4668DC-857F-487D-BFFA-8C0CA5037977}" type="slidenum">
              <a:rPr lang="fr-BE" smtClean="0"/>
              <a:pPr/>
              <a:t>2</a:t>
            </a:fld>
            <a:endParaRPr lang="fr-BE"/>
          </a:p>
        </p:txBody>
      </p:sp>
      <p:sp>
        <p:nvSpPr>
          <p:cNvPr id="24" name="Espace réservé du pied de page 23"/>
          <p:cNvSpPr>
            <a:spLocks noGrp="1"/>
          </p:cNvSpPr>
          <p:nvPr>
            <p:ph type="ftr" sz="quarter" idx="11"/>
          </p:nvPr>
        </p:nvSpPr>
        <p:spPr/>
        <p:txBody>
          <a:bodyPr/>
          <a:lstStyle/>
          <a:p>
            <a:r>
              <a:rPr lang="fr-FR" smtClean="0"/>
              <a:t>26-27 April 2012, Annecy-le-Vieux, France</a:t>
            </a:r>
            <a:endParaRPr lang="fr-BE"/>
          </a:p>
        </p:txBody>
      </p:sp>
      <p:sp>
        <p:nvSpPr>
          <p:cNvPr id="25" name="Espace réservé de la date 24"/>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670"/>
            <a:ext cx="9144000" cy="619018"/>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9644" name="Picture 12" descr="MU-Numériser0002"/>
          <p:cNvPicPr>
            <a:picLocks noChangeAspect="1" noChangeArrowheads="1"/>
          </p:cNvPicPr>
          <p:nvPr/>
        </p:nvPicPr>
        <p:blipFill>
          <a:blip r:embed="rId2" cstate="print"/>
          <a:srcRect/>
          <a:stretch>
            <a:fillRect/>
          </a:stretch>
        </p:blipFill>
        <p:spPr bwMode="auto">
          <a:xfrm>
            <a:off x="4989513" y="3645495"/>
            <a:ext cx="4032250" cy="2860675"/>
          </a:xfrm>
          <a:prstGeom prst="rect">
            <a:avLst/>
          </a:prstGeom>
          <a:noFill/>
        </p:spPr>
      </p:pic>
      <p:sp>
        <p:nvSpPr>
          <p:cNvPr id="69636" name="Rectangle 4"/>
          <p:cNvSpPr>
            <a:spLocks noChangeArrowheads="1"/>
          </p:cNvSpPr>
          <p:nvPr/>
        </p:nvSpPr>
        <p:spPr bwMode="auto">
          <a:xfrm>
            <a:off x="0" y="88488"/>
            <a:ext cx="9144000" cy="1615827"/>
          </a:xfrm>
          <a:prstGeom prst="rect">
            <a:avLst/>
          </a:prstGeom>
          <a:noFill/>
          <a:ln w="9525">
            <a:noFill/>
            <a:miter lim="800000"/>
            <a:headEnd/>
            <a:tailEnd/>
          </a:ln>
          <a:effectLst/>
        </p:spPr>
        <p:txBody>
          <a:bodyPr wrap="square">
            <a:spAutoFit/>
          </a:bodyPr>
          <a:lstStyle/>
          <a:p>
            <a:r>
              <a:rPr lang="fr-FR" sz="1900" b="1" dirty="0" smtClean="0">
                <a:solidFill>
                  <a:srgbClr val="0070C0"/>
                </a:solidFill>
              </a:rPr>
              <a:t>DESIGN OF A TELESCOPE ARRAY ON THE BASIS OF SIMULATION</a:t>
            </a:r>
          </a:p>
          <a:p>
            <a:pPr marL="3175" lvl="2"/>
            <a:endParaRPr lang="fr-FR" b="1" dirty="0" smtClean="0">
              <a:solidFill>
                <a:srgbClr val="0070C0"/>
              </a:solidFill>
            </a:endParaRPr>
          </a:p>
          <a:p>
            <a:pPr marL="3175" lvl="2"/>
            <a:endParaRPr lang="fr-FR" b="1" dirty="0" smtClean="0">
              <a:solidFill>
                <a:srgbClr val="0070C0"/>
              </a:solidFill>
            </a:endParaRPr>
          </a:p>
          <a:p>
            <a:pPr marL="3175" lvl="2"/>
            <a:r>
              <a:rPr lang="fr-FR" b="1" dirty="0" smtClean="0">
                <a:solidFill>
                  <a:srgbClr val="0070C0"/>
                </a:solidFill>
              </a:rPr>
              <a:t>Count rate for </a:t>
            </a:r>
            <a:r>
              <a:rPr lang="fr-FR" b="1" dirty="0" err="1" smtClean="0">
                <a:solidFill>
                  <a:srgbClr val="0070C0"/>
                </a:solidFill>
              </a:rPr>
              <a:t>each</a:t>
            </a:r>
            <a:r>
              <a:rPr lang="fr-FR" b="1" dirty="0" smtClean="0">
                <a:solidFill>
                  <a:srgbClr val="0070C0"/>
                </a:solidFill>
              </a:rPr>
              <a:t> muon </a:t>
            </a:r>
            <a:r>
              <a:rPr lang="fr-FR" b="1" dirty="0" err="1" smtClean="0">
                <a:solidFill>
                  <a:srgbClr val="0070C0"/>
                </a:solidFill>
              </a:rPr>
              <a:t>telescope</a:t>
            </a:r>
            <a:endParaRPr lang="fr-FR" i="1" u="sng" dirty="0">
              <a:solidFill>
                <a:srgbClr val="0070C0"/>
              </a:solidFill>
            </a:endParaRPr>
          </a:p>
          <a:p>
            <a:pPr marL="3175" lvl="2"/>
            <a:r>
              <a:rPr lang="fr-FR" dirty="0" err="1" smtClean="0">
                <a:solidFill>
                  <a:srgbClr val="0070C0"/>
                </a:solidFill>
              </a:rPr>
              <a:t>Number</a:t>
            </a:r>
            <a:r>
              <a:rPr lang="fr-FR" dirty="0" smtClean="0">
                <a:solidFill>
                  <a:srgbClr val="0070C0"/>
                </a:solidFill>
              </a:rPr>
              <a:t> of muons per </a:t>
            </a:r>
            <a:r>
              <a:rPr lang="fr-FR" dirty="0">
                <a:solidFill>
                  <a:srgbClr val="0070C0"/>
                </a:solidFill>
              </a:rPr>
              <a:t>m</a:t>
            </a:r>
            <a:r>
              <a:rPr lang="fr-FR" baseline="30000" dirty="0">
                <a:solidFill>
                  <a:srgbClr val="0070C0"/>
                </a:solidFill>
              </a:rPr>
              <a:t>2</a:t>
            </a:r>
            <a:r>
              <a:rPr lang="fr-FR" dirty="0">
                <a:solidFill>
                  <a:srgbClr val="0070C0"/>
                </a:solidFill>
              </a:rPr>
              <a:t> </a:t>
            </a:r>
            <a:r>
              <a:rPr lang="fr-FR" dirty="0" smtClean="0">
                <a:solidFill>
                  <a:srgbClr val="0070C0"/>
                </a:solidFill>
              </a:rPr>
              <a:t>per </a:t>
            </a:r>
            <a:r>
              <a:rPr lang="fr-FR" dirty="0" err="1" smtClean="0">
                <a:solidFill>
                  <a:srgbClr val="0070C0"/>
                </a:solidFill>
              </a:rPr>
              <a:t>day</a:t>
            </a:r>
            <a:r>
              <a:rPr lang="fr-FR" dirty="0" smtClean="0">
                <a:solidFill>
                  <a:srgbClr val="0070C0"/>
                </a:solidFill>
              </a:rPr>
              <a:t> per </a:t>
            </a:r>
            <a:r>
              <a:rPr lang="fr-FR" dirty="0">
                <a:solidFill>
                  <a:srgbClr val="0070C0"/>
                </a:solidFill>
              </a:rPr>
              <a:t>sr : </a:t>
            </a:r>
            <a:r>
              <a:rPr lang="fr-FR" dirty="0" err="1" smtClean="0">
                <a:solidFill>
                  <a:srgbClr val="0070C0"/>
                </a:solidFill>
              </a:rPr>
              <a:t>function</a:t>
            </a:r>
            <a:r>
              <a:rPr lang="fr-FR" dirty="0" smtClean="0">
                <a:solidFill>
                  <a:srgbClr val="0070C0"/>
                </a:solidFill>
              </a:rPr>
              <a:t> of rock </a:t>
            </a:r>
            <a:r>
              <a:rPr lang="fr-FR" dirty="0" err="1" smtClean="0">
                <a:solidFill>
                  <a:srgbClr val="0070C0"/>
                </a:solidFill>
              </a:rPr>
              <a:t>thickness</a:t>
            </a:r>
            <a:r>
              <a:rPr lang="fr-FR" dirty="0" smtClean="0">
                <a:solidFill>
                  <a:srgbClr val="0070C0"/>
                </a:solidFill>
              </a:rPr>
              <a:t> and rock </a:t>
            </a:r>
            <a:r>
              <a:rPr lang="fr-FR" dirty="0" err="1" smtClean="0">
                <a:solidFill>
                  <a:srgbClr val="0070C0"/>
                </a:solidFill>
              </a:rPr>
              <a:t>density</a:t>
            </a:r>
            <a:endParaRPr lang="fr-FR" dirty="0">
              <a:solidFill>
                <a:srgbClr val="0070C0"/>
              </a:solidFill>
            </a:endParaRPr>
          </a:p>
          <a:p>
            <a:pPr marL="3175" lvl="2"/>
            <a:endParaRPr lang="fr-FR" sz="800" dirty="0">
              <a:solidFill>
                <a:srgbClr val="0070C0"/>
              </a:solidFill>
            </a:endParaRPr>
          </a:p>
        </p:txBody>
      </p:sp>
      <p:pic>
        <p:nvPicPr>
          <p:cNvPr id="69638" name="Picture 6" descr="PS-d-FluxVersusProf1"/>
          <p:cNvPicPr>
            <a:picLocks noChangeAspect="1" noChangeArrowheads="1"/>
          </p:cNvPicPr>
          <p:nvPr/>
        </p:nvPicPr>
        <p:blipFill>
          <a:blip r:embed="rId3" cstate="print"/>
          <a:srcRect/>
          <a:stretch>
            <a:fillRect/>
          </a:stretch>
        </p:blipFill>
        <p:spPr bwMode="auto">
          <a:xfrm>
            <a:off x="107950" y="1700808"/>
            <a:ext cx="4897438" cy="3287712"/>
          </a:xfrm>
          <a:prstGeom prst="rect">
            <a:avLst/>
          </a:prstGeom>
          <a:noFill/>
        </p:spPr>
      </p:pic>
      <p:sp>
        <p:nvSpPr>
          <p:cNvPr id="69639" name="Text Box 7"/>
          <p:cNvSpPr txBox="1">
            <a:spLocks noChangeArrowheads="1"/>
          </p:cNvSpPr>
          <p:nvPr/>
        </p:nvSpPr>
        <p:spPr bwMode="auto">
          <a:xfrm>
            <a:off x="468313" y="5012333"/>
            <a:ext cx="3876767" cy="369332"/>
          </a:xfrm>
          <a:prstGeom prst="rect">
            <a:avLst/>
          </a:prstGeom>
          <a:noFill/>
          <a:ln w="9525">
            <a:noFill/>
            <a:miter lim="800000"/>
            <a:headEnd/>
            <a:tailEnd/>
          </a:ln>
          <a:effectLst/>
        </p:spPr>
        <p:txBody>
          <a:bodyPr wrap="none">
            <a:spAutoFit/>
          </a:bodyPr>
          <a:lstStyle/>
          <a:p>
            <a:r>
              <a:rPr lang="fr-FR" i="1">
                <a:solidFill>
                  <a:srgbClr val="0070C0"/>
                </a:solidFill>
              </a:rPr>
              <a:t>Particle data group, cosmic rays (2008)</a:t>
            </a:r>
            <a:r>
              <a:rPr lang="fr-FR">
                <a:solidFill>
                  <a:srgbClr val="0070C0"/>
                </a:solidFill>
              </a:rPr>
              <a:t> </a:t>
            </a:r>
          </a:p>
        </p:txBody>
      </p:sp>
      <p:pic>
        <p:nvPicPr>
          <p:cNvPr id="69640" name="Picture 8" descr="PS-a-Densite¦üFoncFuxMesure¦ü"/>
          <p:cNvPicPr>
            <a:picLocks noChangeAspect="1" noChangeArrowheads="1"/>
          </p:cNvPicPr>
          <p:nvPr/>
        </p:nvPicPr>
        <p:blipFill>
          <a:blip r:embed="rId4" cstate="print"/>
          <a:srcRect/>
          <a:stretch>
            <a:fillRect/>
          </a:stretch>
        </p:blipFill>
        <p:spPr bwMode="auto">
          <a:xfrm>
            <a:off x="5003800" y="1700808"/>
            <a:ext cx="1951038" cy="2016125"/>
          </a:xfrm>
          <a:prstGeom prst="rect">
            <a:avLst/>
          </a:prstGeom>
          <a:noFill/>
        </p:spPr>
      </p:pic>
      <p:pic>
        <p:nvPicPr>
          <p:cNvPr id="69641" name="Picture 9" descr="PS-b-Densite¦üVar_NbMuonSurVar"/>
          <p:cNvPicPr>
            <a:picLocks noChangeAspect="1" noChangeArrowheads="1"/>
          </p:cNvPicPr>
          <p:nvPr/>
        </p:nvPicPr>
        <p:blipFill>
          <a:blip r:embed="rId5" cstate="print"/>
          <a:srcRect/>
          <a:stretch>
            <a:fillRect/>
          </a:stretch>
        </p:blipFill>
        <p:spPr bwMode="auto">
          <a:xfrm>
            <a:off x="6948488" y="1700808"/>
            <a:ext cx="2079625" cy="2006600"/>
          </a:xfrm>
          <a:prstGeom prst="rect">
            <a:avLst/>
          </a:prstGeom>
          <a:noFill/>
        </p:spPr>
      </p:pic>
      <p:sp>
        <p:nvSpPr>
          <p:cNvPr id="69643" name="Text Box 11"/>
          <p:cNvSpPr txBox="1">
            <a:spLocks noChangeArrowheads="1"/>
          </p:cNvSpPr>
          <p:nvPr/>
        </p:nvSpPr>
        <p:spPr bwMode="auto">
          <a:xfrm>
            <a:off x="6516688" y="3716933"/>
            <a:ext cx="2357761" cy="369332"/>
          </a:xfrm>
          <a:prstGeom prst="rect">
            <a:avLst/>
          </a:prstGeom>
          <a:noFill/>
          <a:ln w="9525">
            <a:noFill/>
            <a:miter lim="800000"/>
            <a:headEnd/>
            <a:tailEnd/>
          </a:ln>
          <a:effectLst/>
        </p:spPr>
        <p:txBody>
          <a:bodyPr wrap="none">
            <a:spAutoFit/>
          </a:bodyPr>
          <a:lstStyle/>
          <a:p>
            <a:r>
              <a:rPr lang="fr-FR" i="1" dirty="0" err="1">
                <a:solidFill>
                  <a:srgbClr val="0070C0"/>
                </a:solidFill>
              </a:rPr>
              <a:t>Malmqvist</a:t>
            </a:r>
            <a:r>
              <a:rPr lang="fr-FR" i="1" dirty="0">
                <a:solidFill>
                  <a:srgbClr val="0070C0"/>
                </a:solidFill>
              </a:rPr>
              <a:t> et al. (1979)</a:t>
            </a:r>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20</a:t>
            </a:fld>
            <a:endParaRPr lang="fr-BE"/>
          </a:p>
        </p:txBody>
      </p:sp>
      <p:sp>
        <p:nvSpPr>
          <p:cNvPr id="12" name="Espace réservé du pied de page 11"/>
          <p:cNvSpPr>
            <a:spLocks noGrp="1"/>
          </p:cNvSpPr>
          <p:nvPr>
            <p:ph type="ftr" sz="quarter" idx="11"/>
          </p:nvPr>
        </p:nvSpPr>
        <p:spPr/>
        <p:txBody>
          <a:bodyPr/>
          <a:lstStyle/>
          <a:p>
            <a:r>
              <a:rPr lang="fr-FR" dirty="0" smtClean="0"/>
              <a:t>26-27 April 2012, Annecy-le-Vieux, France</a:t>
            </a:r>
            <a:endParaRPr lang="fr-BE" dirty="0"/>
          </a:p>
        </p:txBody>
      </p:sp>
      <p:sp>
        <p:nvSpPr>
          <p:cNvPr id="13" name="Espace réservé de la date 12"/>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RD51</a:t>
            </a:r>
            <a:endParaRPr lang="fr-BE"/>
          </a:p>
        </p:txBody>
      </p:sp>
      <p:sp>
        <p:nvSpPr>
          <p:cNvPr id="3" name="Espace réservé du pied de page 2"/>
          <p:cNvSpPr>
            <a:spLocks noGrp="1"/>
          </p:cNvSpPr>
          <p:nvPr>
            <p:ph type="ftr" sz="quarter" idx="11"/>
          </p:nvPr>
        </p:nvSpPr>
        <p:spPr/>
        <p:txBody>
          <a:bodyPr/>
          <a:lstStyle/>
          <a:p>
            <a:r>
              <a:rPr lang="fr-FR" smtClean="0"/>
              <a:t>26-27 April 2012, Annecy-le-Vieux, France</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21</a:t>
            </a:fld>
            <a:endParaRPr lang="fr-BE"/>
          </a:p>
        </p:txBody>
      </p:sp>
      <p:sp>
        <p:nvSpPr>
          <p:cNvPr id="6" name="ZoneTexte 5"/>
          <p:cNvSpPr txBox="1"/>
          <p:nvPr/>
        </p:nvSpPr>
        <p:spPr>
          <a:xfrm>
            <a:off x="611189" y="-2487"/>
            <a:ext cx="8316416" cy="461665"/>
          </a:xfrm>
          <a:prstGeom prst="rect">
            <a:avLst/>
          </a:prstGeom>
          <a:noFill/>
          <a:ln>
            <a:solidFill>
              <a:srgbClr val="FFFFFF"/>
            </a:solidFill>
          </a:ln>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b="1" dirty="0" smtClean="0">
                <a:ln w="11430"/>
                <a:solidFill>
                  <a:srgbClr val="0000FF"/>
                </a:solidFill>
                <a:effectLst>
                  <a:outerShdw blurRad="50800" dist="39000" dir="5460000" algn="tl">
                    <a:srgbClr val="000000">
                      <a:alpha val="38000"/>
                    </a:srgbClr>
                  </a:outerShdw>
                </a:effectLst>
              </a:rPr>
              <a:t>OPEN SKY MODELS at SEA LEVEL</a:t>
            </a:r>
            <a:endParaRPr lang="en-GB" b="1" dirty="0">
              <a:ln w="11430"/>
              <a:solidFill>
                <a:srgbClr val="0000FF"/>
              </a:solidFill>
              <a:effectLst>
                <a:outerShdw blurRad="50800" dist="39000" dir="5460000" algn="tl">
                  <a:srgbClr val="000000">
                    <a:alpha val="38000"/>
                  </a:srgbClr>
                </a:outerShdw>
              </a:effectLst>
            </a:endParaRPr>
          </a:p>
        </p:txBody>
      </p:sp>
      <p:sp>
        <p:nvSpPr>
          <p:cNvPr id="7" name="Rectangle 6"/>
          <p:cNvSpPr/>
          <p:nvPr/>
        </p:nvSpPr>
        <p:spPr>
          <a:xfrm>
            <a:off x="683197" y="5902169"/>
            <a:ext cx="8244408" cy="461665"/>
          </a:xfrm>
          <a:prstGeom prst="rect">
            <a:avLst/>
          </a:prstGeom>
        </p:spPr>
        <p:txBody>
          <a:bodyPr wrap="square">
            <a:spAutoFit/>
          </a:bodyPr>
          <a:lstStyle/>
          <a:p>
            <a:r>
              <a:rPr lang="en-GB" sz="1200" dirty="0" err="1" smtClean="0"/>
              <a:t>Lesparre</a:t>
            </a:r>
            <a:r>
              <a:rPr lang="en-GB" sz="1200" dirty="0"/>
              <a:t>, N., D. </a:t>
            </a:r>
            <a:r>
              <a:rPr lang="en-GB" sz="1200" dirty="0" err="1"/>
              <a:t>Gibert</a:t>
            </a:r>
            <a:r>
              <a:rPr lang="en-GB" sz="1200" dirty="0"/>
              <a:t>, J. </a:t>
            </a:r>
            <a:r>
              <a:rPr lang="en-GB" sz="1200" dirty="0" err="1"/>
              <a:t>Marteau</a:t>
            </a:r>
            <a:r>
              <a:rPr lang="en-GB" sz="1200" dirty="0"/>
              <a:t>, Y. </a:t>
            </a:r>
            <a:r>
              <a:rPr lang="en-GB" sz="1200" dirty="0" err="1"/>
              <a:t>Déclais</a:t>
            </a:r>
            <a:r>
              <a:rPr lang="en-GB" sz="1200" dirty="0"/>
              <a:t>, D. Carbone &amp; E. </a:t>
            </a:r>
            <a:r>
              <a:rPr lang="en-GB" sz="1200" dirty="0" err="1"/>
              <a:t>Galichet</a:t>
            </a:r>
            <a:r>
              <a:rPr lang="en-GB" sz="1200" dirty="0"/>
              <a:t>, </a:t>
            </a:r>
            <a:r>
              <a:rPr lang="en-GB" sz="1200" b="1" dirty="0"/>
              <a:t>Geophysical </a:t>
            </a:r>
            <a:r>
              <a:rPr lang="en-GB" sz="1200" b="1" dirty="0" err="1"/>
              <a:t>muon</a:t>
            </a:r>
            <a:endParaRPr lang="en-GB" sz="1200" b="1" dirty="0"/>
          </a:p>
          <a:p>
            <a:r>
              <a:rPr lang="en-GB" sz="1200" b="1" dirty="0"/>
              <a:t>imaging: feasibility and limit</a:t>
            </a:r>
            <a:r>
              <a:rPr lang="en-GB" sz="1200" dirty="0"/>
              <a:t>s, Geophysical Journal International (2010) 181, 1-14.</a:t>
            </a:r>
          </a:p>
        </p:txBody>
      </p:sp>
      <p:sp>
        <p:nvSpPr>
          <p:cNvPr id="8" name="Rectangle 7"/>
          <p:cNvSpPr/>
          <p:nvPr/>
        </p:nvSpPr>
        <p:spPr>
          <a:xfrm>
            <a:off x="4571629" y="501569"/>
            <a:ext cx="3491880"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71450" indent="-171450" algn="just">
              <a:buFont typeface="Arial"/>
              <a:buChar char="•"/>
            </a:pPr>
            <a:r>
              <a:rPr lang="en-GB" sz="1200" b="1" dirty="0" smtClean="0">
                <a:ln w="11430"/>
                <a:solidFill>
                  <a:srgbClr val="FF1A01"/>
                </a:solidFill>
                <a:effectLst>
                  <a:outerShdw blurRad="50800" dist="39000" dir="5460000" algn="tl">
                    <a:srgbClr val="000000">
                      <a:alpha val="38000"/>
                    </a:srgbClr>
                  </a:outerShdw>
                </a:effectLst>
              </a:rPr>
              <a:t>Simulate </a:t>
            </a:r>
            <a:r>
              <a:rPr lang="en-GB" sz="1200" b="1" dirty="0">
                <a:ln w="11430"/>
                <a:solidFill>
                  <a:srgbClr val="FF1A01"/>
                </a:solidFill>
                <a:effectLst>
                  <a:outerShdw blurRad="50800" dist="39000" dir="5460000" algn="tl">
                    <a:srgbClr val="000000">
                      <a:alpha val="38000"/>
                    </a:srgbClr>
                  </a:outerShdw>
                </a:effectLst>
              </a:rPr>
              <a:t>the </a:t>
            </a:r>
            <a:r>
              <a:rPr lang="en-GB" sz="1200" b="1" dirty="0" smtClean="0">
                <a:ln w="11430"/>
                <a:solidFill>
                  <a:srgbClr val="FF1A01"/>
                </a:solidFill>
                <a:effectLst>
                  <a:outerShdw blurRad="50800" dist="39000" dir="5460000" algn="tl">
                    <a:srgbClr val="000000">
                      <a:alpha val="38000"/>
                    </a:srgbClr>
                  </a:outerShdw>
                </a:effectLst>
              </a:rPr>
              <a:t>experiment</a:t>
            </a:r>
          </a:p>
          <a:p>
            <a:pPr marL="171450" indent="-171450" algn="just">
              <a:buFont typeface="Arial"/>
              <a:buChar char="•"/>
            </a:pPr>
            <a:r>
              <a:rPr lang="en-US" sz="1200" b="1" dirty="0" smtClean="0">
                <a:ln w="11430"/>
                <a:solidFill>
                  <a:srgbClr val="FF1A01"/>
                </a:solidFill>
                <a:effectLst>
                  <a:outerShdw blurRad="50800" dist="39000" dir="5460000" algn="tl">
                    <a:srgbClr val="000000">
                      <a:alpha val="38000"/>
                    </a:srgbClr>
                  </a:outerShdw>
                </a:effectLst>
              </a:rPr>
              <a:t>Normalize </a:t>
            </a:r>
            <a:r>
              <a:rPr lang="en-US" sz="1200" b="1" dirty="0">
                <a:ln w="11430"/>
                <a:solidFill>
                  <a:srgbClr val="FF1A01"/>
                </a:solidFill>
                <a:effectLst>
                  <a:outerShdw blurRad="50800" dist="39000" dir="5460000" algn="tl">
                    <a:srgbClr val="000000">
                      <a:alpha val="38000"/>
                    </a:srgbClr>
                  </a:outerShdw>
                </a:effectLst>
              </a:rPr>
              <a:t>the experimental measurements with those in the </a:t>
            </a:r>
            <a:r>
              <a:rPr lang="en-US" sz="1200" b="1" dirty="0" smtClean="0">
                <a:ln w="11430"/>
                <a:solidFill>
                  <a:srgbClr val="FF1A01"/>
                </a:solidFill>
                <a:effectLst>
                  <a:outerShdw blurRad="50800" dist="39000" dir="5460000" algn="tl">
                    <a:srgbClr val="000000">
                      <a:alpha val="38000"/>
                    </a:srgbClr>
                  </a:outerShdw>
                </a:effectLst>
              </a:rPr>
              <a:t>open sky</a:t>
            </a:r>
            <a:endParaRPr lang="en-GB" sz="1200" b="1" dirty="0">
              <a:ln w="11430"/>
              <a:solidFill>
                <a:srgbClr val="FF1A01"/>
              </a:solidFill>
              <a:effectLst>
                <a:outerShdw blurRad="50800" dist="39000" dir="5460000" algn="tl">
                  <a:srgbClr val="000000">
                    <a:alpha val="38000"/>
                  </a:srgbClr>
                </a:outerShdw>
              </a:effectLst>
            </a:endParaRPr>
          </a:p>
        </p:txBody>
      </p:sp>
      <p:sp>
        <p:nvSpPr>
          <p:cNvPr id="9" name="ZoneTexte 8"/>
          <p:cNvSpPr txBox="1"/>
          <p:nvPr/>
        </p:nvSpPr>
        <p:spPr>
          <a:xfrm>
            <a:off x="611189" y="573577"/>
            <a:ext cx="4032448"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1800" dirty="0" smtClean="0">
                <a:ln w="11430"/>
                <a:solidFill>
                  <a:srgbClr val="008000"/>
                </a:solidFill>
                <a:effectLst>
                  <a:outerShdw blurRad="50800" dist="39000" dir="5460000" algn="tl">
                    <a:srgbClr val="000000">
                      <a:alpha val="38000"/>
                    </a:srgbClr>
                  </a:outerShdw>
                </a:effectLst>
              </a:rPr>
              <a:t>A model of </a:t>
            </a:r>
            <a:r>
              <a:rPr lang="en-GB" sz="1800" dirty="0" err="1" smtClean="0">
                <a:ln w="11430"/>
                <a:solidFill>
                  <a:srgbClr val="008000"/>
                </a:solidFill>
                <a:effectLst>
                  <a:outerShdw blurRad="50800" dist="39000" dir="5460000" algn="tl">
                    <a:srgbClr val="000000">
                      <a:alpha val="38000"/>
                    </a:srgbClr>
                  </a:outerShdw>
                </a:effectLst>
              </a:rPr>
              <a:t>muon</a:t>
            </a:r>
            <a:r>
              <a:rPr lang="en-GB" sz="1800" dirty="0" smtClean="0">
                <a:ln w="11430"/>
                <a:solidFill>
                  <a:srgbClr val="008000"/>
                </a:solidFill>
                <a:effectLst>
                  <a:outerShdw blurRad="50800" dist="39000" dir="5460000" algn="tl">
                    <a:srgbClr val="000000">
                      <a:alpha val="38000"/>
                    </a:srgbClr>
                  </a:outerShdw>
                </a:effectLst>
              </a:rPr>
              <a:t> flux is necessary to:</a:t>
            </a:r>
            <a:endParaRPr lang="en-GB" sz="1800" dirty="0">
              <a:ln w="11430"/>
              <a:solidFill>
                <a:srgbClr val="008000"/>
              </a:solidFill>
              <a:effectLst>
                <a:outerShdw blurRad="50800" dist="39000" dir="5460000" algn="tl">
                  <a:srgbClr val="000000">
                    <a:alpha val="38000"/>
                  </a:srgbClr>
                </a:outerShdw>
              </a:effectLst>
            </a:endParaRPr>
          </a:p>
        </p:txBody>
      </p:sp>
      <p:pic>
        <p:nvPicPr>
          <p:cNvPr id="10" name="Imag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397" y="5110081"/>
            <a:ext cx="5083250" cy="676272"/>
          </a:xfrm>
          <a:prstGeom prst="rect">
            <a:avLst/>
          </a:prstGeom>
          <a:noFill/>
          <a:ln w="57150" cmpd="sng">
            <a:no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ouper 10"/>
          <p:cNvGrpSpPr/>
          <p:nvPr/>
        </p:nvGrpSpPr>
        <p:grpSpPr>
          <a:xfrm>
            <a:off x="683197" y="1221649"/>
            <a:ext cx="5400600" cy="3867312"/>
            <a:chOff x="899592" y="1340768"/>
            <a:chExt cx="5400600" cy="3867312"/>
          </a:xfrm>
        </p:grpSpPr>
        <p:grpSp>
          <p:nvGrpSpPr>
            <p:cNvPr id="11" name="Grouper 11"/>
            <p:cNvGrpSpPr/>
            <p:nvPr/>
          </p:nvGrpSpPr>
          <p:grpSpPr>
            <a:xfrm>
              <a:off x="899592" y="1340768"/>
              <a:ext cx="3940902" cy="3867312"/>
              <a:chOff x="798277" y="1233307"/>
              <a:chExt cx="3940902" cy="3867312"/>
            </a:xfrm>
          </p:grpSpPr>
          <p:pic>
            <p:nvPicPr>
              <p:cNvPr id="17" name="Image 16" descr="NIMA507fig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98277" y="1233307"/>
                <a:ext cx="3940902" cy="3867312"/>
              </a:xfrm>
              <a:prstGeom prst="rect">
                <a:avLst/>
              </a:prstGeom>
            </p:spPr>
          </p:pic>
          <p:cxnSp>
            <p:nvCxnSpPr>
              <p:cNvPr id="18" name="Connecteur droit 17"/>
              <p:cNvCxnSpPr/>
              <p:nvPr/>
            </p:nvCxnSpPr>
            <p:spPr bwMode="auto">
              <a:xfrm flipV="1">
                <a:off x="2555776" y="2780928"/>
                <a:ext cx="0" cy="1224136"/>
              </a:xfrm>
              <a:prstGeom prst="line">
                <a:avLst/>
              </a:prstGeom>
              <a:solidFill>
                <a:schemeClr val="accent1"/>
              </a:solidFill>
              <a:ln w="9525" cap="flat" cmpd="sng" algn="ctr">
                <a:solidFill>
                  <a:srgbClr val="0000FF"/>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Connecteur droit 18"/>
              <p:cNvCxnSpPr/>
              <p:nvPr/>
            </p:nvCxnSpPr>
            <p:spPr bwMode="auto">
              <a:xfrm flipH="1">
                <a:off x="1619672" y="2780928"/>
                <a:ext cx="936104" cy="0"/>
              </a:xfrm>
              <a:prstGeom prst="line">
                <a:avLst/>
              </a:prstGeom>
              <a:solidFill>
                <a:schemeClr val="accent1"/>
              </a:solidFill>
              <a:ln w="9525" cap="flat" cmpd="sng" algn="ctr">
                <a:solidFill>
                  <a:srgbClr val="0000FF"/>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Connecteur droit 19"/>
              <p:cNvCxnSpPr/>
              <p:nvPr/>
            </p:nvCxnSpPr>
            <p:spPr bwMode="auto">
              <a:xfrm flipV="1">
                <a:off x="1763688" y="2060848"/>
                <a:ext cx="0" cy="1944216"/>
              </a:xfrm>
              <a:prstGeom prst="line">
                <a:avLst/>
              </a:prstGeom>
              <a:solidFill>
                <a:schemeClr val="accent1"/>
              </a:solidFill>
              <a:ln w="952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Connecteur droit 20"/>
              <p:cNvCxnSpPr/>
              <p:nvPr/>
            </p:nvCxnSpPr>
            <p:spPr bwMode="auto">
              <a:xfrm flipH="1" flipV="1">
                <a:off x="1547664" y="2060848"/>
                <a:ext cx="230335" cy="460"/>
              </a:xfrm>
              <a:prstGeom prst="line">
                <a:avLst/>
              </a:prstGeom>
              <a:solidFill>
                <a:schemeClr val="accent1"/>
              </a:solidFill>
              <a:ln w="952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13" name="Connecteur droit avec flèche 12"/>
            <p:cNvCxnSpPr/>
            <p:nvPr/>
          </p:nvCxnSpPr>
          <p:spPr bwMode="auto">
            <a:xfrm>
              <a:off x="1835696" y="3645024"/>
              <a:ext cx="792088"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ZoneTexte 13"/>
            <p:cNvSpPr txBox="1"/>
            <p:nvPr/>
          </p:nvSpPr>
          <p:spPr>
            <a:xfrm>
              <a:off x="1907704" y="3356992"/>
              <a:ext cx="648072" cy="276999"/>
            </a:xfrm>
            <a:prstGeom prst="rect">
              <a:avLst/>
            </a:prstGeom>
            <a:noFill/>
          </p:spPr>
          <p:txBody>
            <a:bodyPr wrap="square" rtlCol="0">
              <a:spAutoFit/>
            </a:bodyPr>
            <a:lstStyle/>
            <a:p>
              <a:r>
                <a:rPr lang="en-GB" sz="1200" b="1" dirty="0" smtClean="0">
                  <a:solidFill>
                    <a:srgbClr val="0000FF"/>
                  </a:solidFill>
                </a:rPr>
                <a:t>LSBB</a:t>
              </a:r>
              <a:endParaRPr lang="en-GB" sz="1200" b="1" dirty="0">
                <a:solidFill>
                  <a:srgbClr val="0000FF"/>
                </a:solidFill>
              </a:endParaRPr>
            </a:p>
          </p:txBody>
        </p:sp>
        <p:sp>
          <p:nvSpPr>
            <p:cNvPr id="15" name="ZoneTexte 14"/>
            <p:cNvSpPr txBox="1"/>
            <p:nvPr/>
          </p:nvSpPr>
          <p:spPr>
            <a:xfrm>
              <a:off x="5652120" y="2924944"/>
              <a:ext cx="648072" cy="276999"/>
            </a:xfrm>
            <a:prstGeom prst="rect">
              <a:avLst/>
            </a:prstGeom>
            <a:noFill/>
          </p:spPr>
          <p:txBody>
            <a:bodyPr wrap="square" rtlCol="0">
              <a:spAutoFit/>
            </a:bodyPr>
            <a:lstStyle/>
            <a:p>
              <a:r>
                <a:rPr lang="en-GB" sz="1200" b="1" dirty="0" smtClean="0">
                  <a:solidFill>
                    <a:srgbClr val="0000FF"/>
                  </a:solidFill>
                </a:rPr>
                <a:t>LSBB</a:t>
              </a:r>
              <a:endParaRPr lang="en-GB" sz="1200" b="1" dirty="0">
                <a:solidFill>
                  <a:srgbClr val="0000FF"/>
                </a:solidFill>
              </a:endParaRPr>
            </a:p>
          </p:txBody>
        </p:sp>
        <p:sp>
          <p:nvSpPr>
            <p:cNvPr id="16" name="ZoneTexte 15"/>
            <p:cNvSpPr txBox="1"/>
            <p:nvPr/>
          </p:nvSpPr>
          <p:spPr>
            <a:xfrm>
              <a:off x="5508104" y="2348880"/>
              <a:ext cx="648072" cy="276999"/>
            </a:xfrm>
            <a:prstGeom prst="rect">
              <a:avLst/>
            </a:prstGeom>
            <a:noFill/>
          </p:spPr>
          <p:txBody>
            <a:bodyPr wrap="square" rtlCol="0">
              <a:spAutoFit/>
            </a:bodyPr>
            <a:lstStyle/>
            <a:p>
              <a:r>
                <a:rPr lang="en-GB" sz="1200" b="1" dirty="0" smtClean="0">
                  <a:solidFill>
                    <a:srgbClr val="0000FF"/>
                  </a:solidFill>
                </a:rPr>
                <a:t>LSBB</a:t>
              </a:r>
              <a:endParaRPr lang="en-GB" sz="1200" b="1" dirty="0">
                <a:solidFill>
                  <a:srgbClr val="0000FF"/>
                </a:solidFill>
              </a:endParaRPr>
            </a:p>
          </p:txBody>
        </p:sp>
      </p:grpSp>
      <p:pic>
        <p:nvPicPr>
          <p:cNvPr id="22" name="Image 21" descr="FluxVerticalMuon.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27984" y="1293657"/>
            <a:ext cx="4499621" cy="3024336"/>
          </a:xfrm>
          <a:prstGeom prst="rect">
            <a:avLst/>
          </a:prstGeom>
        </p:spPr>
      </p:pic>
      <p:cxnSp>
        <p:nvCxnSpPr>
          <p:cNvPr id="23" name="Connecteur droit 22"/>
          <p:cNvCxnSpPr/>
          <p:nvPr/>
        </p:nvCxnSpPr>
        <p:spPr bwMode="auto">
          <a:xfrm flipV="1">
            <a:off x="6876256" y="2492896"/>
            <a:ext cx="0" cy="1512169"/>
          </a:xfrm>
          <a:prstGeom prst="line">
            <a:avLst/>
          </a:prstGeom>
          <a:solidFill>
            <a:schemeClr val="accent1"/>
          </a:solidFill>
          <a:ln w="952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Connecteur droit 23"/>
          <p:cNvCxnSpPr/>
          <p:nvPr/>
        </p:nvCxnSpPr>
        <p:spPr bwMode="auto">
          <a:xfrm>
            <a:off x="5076056" y="2492896"/>
            <a:ext cx="1800200" cy="0"/>
          </a:xfrm>
          <a:prstGeom prst="line">
            <a:avLst/>
          </a:prstGeom>
          <a:solidFill>
            <a:schemeClr val="accent1"/>
          </a:solidFill>
          <a:ln w="9525" cap="flat" cmpd="sng" algn="ctr">
            <a:solidFill>
              <a:srgbClr val="FF1A0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5" name="Rectangle 24"/>
          <p:cNvSpPr/>
          <p:nvPr/>
        </p:nvSpPr>
        <p:spPr>
          <a:xfrm>
            <a:off x="5652120" y="2564904"/>
            <a:ext cx="603576" cy="276999"/>
          </a:xfrm>
          <a:prstGeom prst="rect">
            <a:avLst/>
          </a:prstGeom>
        </p:spPr>
        <p:txBody>
          <a:bodyPr wrap="none">
            <a:spAutoFit/>
          </a:bodyPr>
          <a:lstStyle/>
          <a:p>
            <a:r>
              <a:rPr lang="en-GB" sz="1200" b="1" dirty="0">
                <a:solidFill>
                  <a:srgbClr val="0000FF"/>
                </a:solidFill>
              </a:rPr>
              <a:t>LSBB</a:t>
            </a:r>
            <a:endParaRPr lang="en-GB" sz="1200" dirty="0"/>
          </a:p>
        </p:txBody>
      </p:sp>
      <p:cxnSp>
        <p:nvCxnSpPr>
          <p:cNvPr id="26" name="Connecteur droit avec flèche 25"/>
          <p:cNvCxnSpPr/>
          <p:nvPr/>
        </p:nvCxnSpPr>
        <p:spPr bwMode="auto">
          <a:xfrm flipV="1">
            <a:off x="5004048" y="2852936"/>
            <a:ext cx="1872208" cy="32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xmlns="" val="825141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RD51</a:t>
            </a:r>
            <a:endParaRPr lang="fr-BE"/>
          </a:p>
        </p:txBody>
      </p:sp>
      <p:sp>
        <p:nvSpPr>
          <p:cNvPr id="3" name="Espace réservé du pied de page 2"/>
          <p:cNvSpPr>
            <a:spLocks noGrp="1"/>
          </p:cNvSpPr>
          <p:nvPr>
            <p:ph type="ftr" sz="quarter" idx="11"/>
          </p:nvPr>
        </p:nvSpPr>
        <p:spPr/>
        <p:txBody>
          <a:bodyPr/>
          <a:lstStyle/>
          <a:p>
            <a:r>
              <a:rPr lang="fr-FR" smtClean="0"/>
              <a:t>26-27 April 2012, Annecy-le-Vieux, France</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22</a:t>
            </a:fld>
            <a:endParaRPr lang="fr-BE"/>
          </a:p>
        </p:txBody>
      </p:sp>
      <p:pic>
        <p:nvPicPr>
          <p:cNvPr id="5" name="Image 5" descr="Capture d’écran 2012-02-19 à 13.38.08.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43388" y="0"/>
            <a:ext cx="4900612" cy="326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ZoneTexte 2"/>
          <p:cNvSpPr txBox="1">
            <a:spLocks noChangeArrowheads="1"/>
          </p:cNvSpPr>
          <p:nvPr/>
        </p:nvSpPr>
        <p:spPr bwMode="auto">
          <a:xfrm>
            <a:off x="683568" y="908720"/>
            <a:ext cx="74912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200" b="1" dirty="0">
                <a:ln w="11430"/>
                <a:solidFill>
                  <a:srgbClr val="0000FF"/>
                </a:solidFill>
                <a:effectLst>
                  <a:outerShdw blurRad="50800" dist="39000" dir="5460000" algn="tl">
                    <a:srgbClr val="000000">
                      <a:alpha val="38000"/>
                    </a:srgbClr>
                  </a:outerShdw>
                </a:effectLst>
              </a:rPr>
              <a:t>Opacity</a:t>
            </a:r>
          </a:p>
        </p:txBody>
      </p:sp>
      <p:sp>
        <p:nvSpPr>
          <p:cNvPr id="8" name="ZoneTexte 3"/>
          <p:cNvSpPr txBox="1">
            <a:spLocks noChangeArrowheads="1"/>
          </p:cNvSpPr>
          <p:nvPr/>
        </p:nvSpPr>
        <p:spPr bwMode="auto">
          <a:xfrm>
            <a:off x="611560" y="2204864"/>
            <a:ext cx="10570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200" b="1" dirty="0">
                <a:ln w="11430"/>
                <a:solidFill>
                  <a:srgbClr val="0000FF"/>
                </a:solidFill>
                <a:effectLst>
                  <a:outerShdw blurRad="50800" dist="39000" dir="5460000" algn="tl">
                    <a:srgbClr val="000000">
                      <a:alpha val="38000"/>
                    </a:srgbClr>
                  </a:outerShdw>
                </a:effectLst>
              </a:rPr>
              <a:t>Energy loss</a:t>
            </a:r>
          </a:p>
        </p:txBody>
      </p:sp>
      <p:sp>
        <p:nvSpPr>
          <p:cNvPr id="9" name="ZoneTexte 4"/>
          <p:cNvSpPr txBox="1">
            <a:spLocks noChangeArrowheads="1"/>
          </p:cNvSpPr>
          <p:nvPr/>
        </p:nvSpPr>
        <p:spPr bwMode="auto">
          <a:xfrm>
            <a:off x="899592" y="4941168"/>
            <a:ext cx="147989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200" b="1" dirty="0">
                <a:ln w="11430"/>
                <a:solidFill>
                  <a:srgbClr val="0000FF"/>
                </a:solidFill>
                <a:effectLst>
                  <a:outerShdw blurRad="50800" dist="39000" dir="5460000" algn="tl">
                    <a:srgbClr val="000000">
                      <a:alpha val="38000"/>
                    </a:srgbClr>
                  </a:outerShdw>
                </a:effectLst>
              </a:rPr>
              <a:t>Exiting </a:t>
            </a:r>
            <a:r>
              <a:rPr lang="en-GB" sz="1200" b="1" dirty="0" err="1" smtClean="0">
                <a:ln w="11430"/>
                <a:solidFill>
                  <a:srgbClr val="0000FF"/>
                </a:solidFill>
                <a:effectLst>
                  <a:outerShdw blurRad="50800" dist="39000" dir="5460000" algn="tl">
                    <a:srgbClr val="000000">
                      <a:alpha val="38000"/>
                    </a:srgbClr>
                  </a:outerShdw>
                </a:effectLst>
              </a:rPr>
              <a:t>muon</a:t>
            </a:r>
            <a:r>
              <a:rPr lang="en-GB" sz="1200" b="1" dirty="0" smtClean="0">
                <a:ln w="11430"/>
                <a:solidFill>
                  <a:srgbClr val="0000FF"/>
                </a:solidFill>
                <a:effectLst>
                  <a:outerShdw blurRad="50800" dist="39000" dir="5460000" algn="tl">
                    <a:srgbClr val="000000">
                      <a:alpha val="38000"/>
                    </a:srgbClr>
                  </a:outerShdw>
                </a:effectLst>
              </a:rPr>
              <a:t> </a:t>
            </a:r>
            <a:r>
              <a:rPr lang="en-GB" sz="1200" b="1" dirty="0">
                <a:ln w="11430"/>
                <a:solidFill>
                  <a:srgbClr val="0000FF"/>
                </a:solidFill>
                <a:effectLst>
                  <a:outerShdw blurRad="50800" dist="39000" dir="5460000" algn="tl">
                    <a:srgbClr val="000000">
                      <a:alpha val="38000"/>
                    </a:srgbClr>
                  </a:outerShdw>
                </a:effectLst>
              </a:rPr>
              <a:t>flux</a:t>
            </a:r>
          </a:p>
        </p:txBody>
      </p:sp>
      <p:sp>
        <p:nvSpPr>
          <p:cNvPr id="10" name="ZoneTexte 5"/>
          <p:cNvSpPr txBox="1">
            <a:spLocks noChangeArrowheads="1"/>
          </p:cNvSpPr>
          <p:nvPr/>
        </p:nvSpPr>
        <p:spPr bwMode="auto">
          <a:xfrm>
            <a:off x="5220072" y="3429000"/>
            <a:ext cx="14758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200" b="1" dirty="0">
                <a:ln w="11430"/>
                <a:solidFill>
                  <a:srgbClr val="0000FF"/>
                </a:solidFill>
                <a:effectLst>
                  <a:outerShdw blurRad="50800" dist="39000" dir="5460000" algn="tl">
                    <a:srgbClr val="000000">
                      <a:alpha val="38000"/>
                    </a:srgbClr>
                  </a:outerShdw>
                </a:effectLst>
              </a:rPr>
              <a:t>Threshold energy</a:t>
            </a:r>
          </a:p>
        </p:txBody>
      </p:sp>
      <p:sp>
        <p:nvSpPr>
          <p:cNvPr id="11" name="ZoneTexte 6"/>
          <p:cNvSpPr txBox="1">
            <a:spLocks noChangeArrowheads="1"/>
          </p:cNvSpPr>
          <p:nvPr/>
        </p:nvSpPr>
        <p:spPr bwMode="auto">
          <a:xfrm>
            <a:off x="899592" y="5589240"/>
            <a:ext cx="209128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200" b="1" dirty="0">
                <a:ln w="11430"/>
                <a:solidFill>
                  <a:srgbClr val="0000FF"/>
                </a:solidFill>
                <a:effectLst>
                  <a:outerShdw blurRad="50800" dist="39000" dir="5460000" algn="tl">
                    <a:srgbClr val="000000">
                      <a:alpha val="38000"/>
                    </a:srgbClr>
                  </a:outerShdw>
                </a:effectLst>
              </a:rPr>
              <a:t>Number of </a:t>
            </a:r>
            <a:r>
              <a:rPr lang="en-GB" sz="1200" b="1" dirty="0" err="1">
                <a:ln w="11430"/>
                <a:solidFill>
                  <a:srgbClr val="0000FF"/>
                </a:solidFill>
                <a:effectLst>
                  <a:outerShdw blurRad="50800" dist="39000" dir="5460000" algn="tl">
                    <a:srgbClr val="000000">
                      <a:alpha val="38000"/>
                    </a:srgbClr>
                  </a:outerShdw>
                </a:effectLst>
              </a:rPr>
              <a:t>muon</a:t>
            </a:r>
            <a:r>
              <a:rPr lang="en-GB" sz="1200" b="1" dirty="0">
                <a:ln w="11430"/>
                <a:solidFill>
                  <a:srgbClr val="0000FF"/>
                </a:solidFill>
                <a:effectLst>
                  <a:outerShdw blurRad="50800" dist="39000" dir="5460000" algn="tl">
                    <a:srgbClr val="000000">
                      <a:alpha val="38000"/>
                    </a:srgbClr>
                  </a:outerShdw>
                </a:effectLst>
              </a:rPr>
              <a:t> detected</a:t>
            </a:r>
          </a:p>
        </p:txBody>
      </p:sp>
      <p:pic>
        <p:nvPicPr>
          <p:cNvPr id="12" name="Image 2" descr="PerteEnergie(Xstdrock).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35696" y="2132856"/>
            <a:ext cx="1728192" cy="484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mage 8" descr="GT-Marteau.tiff"/>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91880" y="5517232"/>
            <a:ext cx="2592388"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Image 10" descr="Threshold energy.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04048" y="3933056"/>
            <a:ext cx="1937271" cy="529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age 12" descr="Opacity.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907704" y="836712"/>
            <a:ext cx="1708349" cy="512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Image 15" descr="RangeMuons(E).jp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2780928"/>
            <a:ext cx="4654076" cy="1872208"/>
          </a:xfrm>
          <a:prstGeom prst="rect">
            <a:avLst/>
          </a:prstGeom>
        </p:spPr>
      </p:pic>
      <p:grpSp>
        <p:nvGrpSpPr>
          <p:cNvPr id="6" name="Grouper 16"/>
          <p:cNvGrpSpPr/>
          <p:nvPr/>
        </p:nvGrpSpPr>
        <p:grpSpPr>
          <a:xfrm>
            <a:off x="2915816" y="4797152"/>
            <a:ext cx="4176464" cy="720080"/>
            <a:chOff x="3491880" y="3717032"/>
            <a:chExt cx="4176464" cy="720080"/>
          </a:xfrm>
        </p:grpSpPr>
        <p:pic>
          <p:nvPicPr>
            <p:cNvPr id="18" name="Image 11" descr="Exiting muons flux.pn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91880" y="3717032"/>
              <a:ext cx="4140026" cy="657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18"/>
            <p:cNvSpPr/>
            <p:nvPr/>
          </p:nvSpPr>
          <p:spPr bwMode="auto">
            <a:xfrm>
              <a:off x="7380312" y="4149080"/>
              <a:ext cx="288032" cy="28803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solidFill>
                  <a:srgbClr val="FFFFFF"/>
                </a:solidFill>
                <a:effectLst/>
                <a:latin typeface="Arial" charset="0"/>
                <a:ea typeface="ＭＳ Ｐゴシック" charset="0"/>
                <a:cs typeface="ＭＳ Ｐゴシック" charset="0"/>
              </a:endParaRPr>
            </a:p>
          </p:txBody>
        </p:sp>
      </p:grpSp>
      <p:sp>
        <p:nvSpPr>
          <p:cNvPr id="20" name="Rectangle 19"/>
          <p:cNvSpPr/>
          <p:nvPr/>
        </p:nvSpPr>
        <p:spPr>
          <a:xfrm>
            <a:off x="3131840" y="5877272"/>
            <a:ext cx="4104456" cy="461665"/>
          </a:xfrm>
          <a:prstGeom prst="rect">
            <a:avLst/>
          </a:prstGeom>
        </p:spPr>
        <p:txBody>
          <a:bodyPr wrap="square">
            <a:spAutoFit/>
          </a:bodyPr>
          <a:lstStyle/>
          <a:p>
            <a:r>
              <a:rPr lang="en-GB" sz="1200" i="1" dirty="0"/>
              <a:t>∆T </a:t>
            </a:r>
            <a:r>
              <a:rPr lang="en-GB" sz="1200" dirty="0"/>
              <a:t>= measurement time, </a:t>
            </a:r>
            <a:r>
              <a:rPr lang="el-GR" sz="1200" i="1" dirty="0">
                <a:latin typeface="Symbol"/>
                <a:ea typeface="헤드라인A"/>
                <a:cs typeface="Symbol" charset="2"/>
              </a:rPr>
              <a:t>Τ</a:t>
            </a:r>
            <a:r>
              <a:rPr lang="en-GB" sz="1200" i="1" dirty="0">
                <a:latin typeface="Symbol" charset="2"/>
                <a:ea typeface="헤드라인A"/>
                <a:cs typeface="Symbol" charset="2"/>
              </a:rPr>
              <a:t>(</a:t>
            </a:r>
            <a:r>
              <a:rPr lang="en-GB" sz="1200" i="1" dirty="0">
                <a:ea typeface="헤드라인A"/>
                <a:cs typeface="Symbol" charset="2"/>
              </a:rPr>
              <a:t>r</a:t>
            </a:r>
            <a:r>
              <a:rPr lang="en-GB" sz="1200" i="1" dirty="0">
                <a:latin typeface="Symbol" charset="2"/>
                <a:ea typeface="헤드라인A"/>
                <a:cs typeface="Symbol" charset="2"/>
              </a:rPr>
              <a:t>) </a:t>
            </a:r>
            <a:r>
              <a:rPr lang="en-GB" sz="1200" dirty="0">
                <a:ea typeface="헤드라인A"/>
                <a:cs typeface="Symbol" charset="2"/>
              </a:rPr>
              <a:t>= acceptance = </a:t>
            </a:r>
            <a:r>
              <a:rPr lang="en-GB" sz="1200" i="1" dirty="0">
                <a:ea typeface="헤드라인A"/>
                <a:cs typeface="Symbol" charset="2"/>
              </a:rPr>
              <a:t>S(r) x </a:t>
            </a:r>
            <a:r>
              <a:rPr lang="en-GB" sz="1200" i="1" dirty="0">
                <a:latin typeface="Symbol" charset="2"/>
                <a:ea typeface="헤드라인A"/>
                <a:cs typeface="Symbol" charset="2"/>
              </a:rPr>
              <a:t>W</a:t>
            </a:r>
            <a:r>
              <a:rPr lang="en-GB" sz="1200" i="1" dirty="0">
                <a:ea typeface="헤드라인A"/>
                <a:cs typeface="Symbol" charset="2"/>
              </a:rPr>
              <a:t>(r)</a:t>
            </a:r>
          </a:p>
          <a:p>
            <a:r>
              <a:rPr lang="fr-FR" sz="1200" i="1" dirty="0">
                <a:ea typeface="헤드라인A"/>
                <a:cs typeface="Symbol" charset="2"/>
              </a:rPr>
              <a:t>r </a:t>
            </a:r>
            <a:r>
              <a:rPr lang="en-GB" sz="1200" i="1" dirty="0">
                <a:ea typeface="헤드라인A"/>
                <a:cs typeface="Symbol" charset="2"/>
              </a:rPr>
              <a:t>=</a:t>
            </a:r>
            <a:r>
              <a:rPr lang="en-GB" sz="1200" dirty="0">
                <a:ea typeface="헤드라인A"/>
                <a:cs typeface="Symbol" charset="2"/>
              </a:rPr>
              <a:t>  view angle of each telescopes</a:t>
            </a:r>
            <a:r>
              <a:rPr lang="en-GB" sz="1200" dirty="0">
                <a:latin typeface="Symbol" charset="2"/>
                <a:ea typeface="헤드라인A"/>
                <a:cs typeface="Symbol" charset="2"/>
              </a:rPr>
              <a:t> </a:t>
            </a:r>
          </a:p>
        </p:txBody>
      </p:sp>
    </p:spTree>
    <p:extLst>
      <p:ext uri="{BB962C8B-B14F-4D97-AF65-F5344CB8AC3E}">
        <p14:creationId xmlns:p14="http://schemas.microsoft.com/office/powerpoint/2010/main" xmlns="" val="2771833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1268760"/>
            <a:ext cx="5113338" cy="1323439"/>
          </a:xfrm>
          <a:prstGeom prst="rect">
            <a:avLst/>
          </a:prstGeom>
          <a:noFill/>
          <a:ln w="9525">
            <a:noFill/>
            <a:miter lim="800000"/>
            <a:headEnd/>
            <a:tailEnd/>
          </a:ln>
          <a:effectLst/>
        </p:spPr>
        <p:txBody>
          <a:bodyPr>
            <a:spAutoFit/>
          </a:bodyPr>
          <a:lstStyle/>
          <a:p>
            <a:pPr marL="93663" lvl="2" indent="-90488"/>
            <a:r>
              <a:rPr lang="fr-FR" b="1" i="1" dirty="0" smtClean="0">
                <a:solidFill>
                  <a:srgbClr val="0070C0"/>
                </a:solidFill>
              </a:rPr>
              <a:t>	Time of </a:t>
            </a:r>
            <a:r>
              <a:rPr lang="fr-FR" b="1" i="1" dirty="0" err="1" smtClean="0">
                <a:solidFill>
                  <a:srgbClr val="0070C0"/>
                </a:solidFill>
              </a:rPr>
              <a:t>exposure</a:t>
            </a:r>
            <a:r>
              <a:rPr lang="fr-FR" b="1" i="1" dirty="0" smtClean="0">
                <a:solidFill>
                  <a:srgbClr val="0070C0"/>
                </a:solidFill>
              </a:rPr>
              <a:t> </a:t>
            </a:r>
            <a:r>
              <a:rPr lang="fr-FR" b="1" i="1" dirty="0">
                <a:solidFill>
                  <a:srgbClr val="0070C0"/>
                </a:solidFill>
              </a:rPr>
              <a:t>vs surface </a:t>
            </a:r>
            <a:r>
              <a:rPr lang="fr-FR" b="1" i="1" dirty="0" smtClean="0">
                <a:solidFill>
                  <a:srgbClr val="0070C0"/>
                </a:solidFill>
              </a:rPr>
              <a:t>of </a:t>
            </a:r>
            <a:r>
              <a:rPr lang="fr-FR" b="1" i="1" dirty="0" err="1" smtClean="0">
                <a:solidFill>
                  <a:srgbClr val="0070C0"/>
                </a:solidFill>
              </a:rPr>
              <a:t>telescope</a:t>
            </a:r>
            <a:endParaRPr lang="fr-FR" b="1" i="1" dirty="0">
              <a:solidFill>
                <a:srgbClr val="0070C0"/>
              </a:solidFill>
            </a:endParaRPr>
          </a:p>
          <a:p>
            <a:pPr marL="93663" lvl="2" indent="-90488"/>
            <a:r>
              <a:rPr lang="fr-FR" dirty="0" smtClean="0">
                <a:solidFill>
                  <a:srgbClr val="0070C0"/>
                </a:solidFill>
              </a:rPr>
              <a:t>	The temporal </a:t>
            </a:r>
            <a:r>
              <a:rPr lang="fr-FR" dirty="0" err="1" smtClean="0">
                <a:solidFill>
                  <a:srgbClr val="0070C0"/>
                </a:solidFill>
              </a:rPr>
              <a:t>resolution</a:t>
            </a:r>
            <a:r>
              <a:rPr lang="fr-FR" dirty="0" smtClean="0">
                <a:solidFill>
                  <a:srgbClr val="0070C0"/>
                </a:solidFill>
              </a:rPr>
              <a:t> </a:t>
            </a:r>
            <a:r>
              <a:rPr lang="fr-FR" dirty="0" err="1" smtClean="0">
                <a:solidFill>
                  <a:srgbClr val="0070C0"/>
                </a:solidFill>
              </a:rPr>
              <a:t>depends</a:t>
            </a:r>
            <a:r>
              <a:rPr lang="fr-FR" dirty="0" smtClean="0">
                <a:solidFill>
                  <a:srgbClr val="0070C0"/>
                </a:solidFill>
              </a:rPr>
              <a:t> on </a:t>
            </a:r>
            <a:r>
              <a:rPr lang="fr-FR" dirty="0" err="1" smtClean="0">
                <a:solidFill>
                  <a:srgbClr val="0070C0"/>
                </a:solidFill>
              </a:rPr>
              <a:t>process</a:t>
            </a:r>
            <a:r>
              <a:rPr lang="fr-FR" dirty="0" smtClean="0">
                <a:solidFill>
                  <a:srgbClr val="0070C0"/>
                </a:solidFill>
              </a:rPr>
              <a:t> rates </a:t>
            </a:r>
            <a:r>
              <a:rPr lang="fr-FR" dirty="0" err="1" smtClean="0">
                <a:solidFill>
                  <a:srgbClr val="0070C0"/>
                </a:solidFill>
              </a:rPr>
              <a:t>that</a:t>
            </a:r>
            <a:r>
              <a:rPr lang="fr-FR" dirty="0" smtClean="0">
                <a:solidFill>
                  <a:srgbClr val="0070C0"/>
                </a:solidFill>
              </a:rPr>
              <a:t> </a:t>
            </a:r>
            <a:r>
              <a:rPr lang="fr-FR" dirty="0" err="1" smtClean="0">
                <a:solidFill>
                  <a:srgbClr val="0070C0"/>
                </a:solidFill>
              </a:rPr>
              <a:t>allow</a:t>
            </a:r>
            <a:r>
              <a:rPr lang="fr-FR" dirty="0" smtClean="0">
                <a:solidFill>
                  <a:srgbClr val="0070C0"/>
                </a:solidFill>
              </a:rPr>
              <a:t> </a:t>
            </a:r>
            <a:r>
              <a:rPr lang="fr-FR" dirty="0" err="1" smtClean="0">
                <a:solidFill>
                  <a:srgbClr val="0070C0"/>
                </a:solidFill>
              </a:rPr>
              <a:t>density</a:t>
            </a:r>
            <a:r>
              <a:rPr lang="fr-FR" dirty="0" smtClean="0">
                <a:solidFill>
                  <a:srgbClr val="0070C0"/>
                </a:solidFill>
              </a:rPr>
              <a:t> variation and </a:t>
            </a:r>
            <a:r>
              <a:rPr lang="fr-FR" dirty="0" err="1" smtClean="0">
                <a:solidFill>
                  <a:srgbClr val="0070C0"/>
                </a:solidFill>
              </a:rPr>
              <a:t>depends</a:t>
            </a:r>
            <a:r>
              <a:rPr lang="fr-FR" dirty="0" smtClean="0">
                <a:solidFill>
                  <a:srgbClr val="0070C0"/>
                </a:solidFill>
              </a:rPr>
              <a:t> on the </a:t>
            </a:r>
            <a:r>
              <a:rPr lang="fr-FR" dirty="0" err="1" smtClean="0">
                <a:solidFill>
                  <a:srgbClr val="0070C0"/>
                </a:solidFill>
              </a:rPr>
              <a:t>precision</a:t>
            </a:r>
            <a:r>
              <a:rPr lang="fr-FR" dirty="0" smtClean="0">
                <a:solidFill>
                  <a:srgbClr val="0070C0"/>
                </a:solidFill>
              </a:rPr>
              <a:t> </a:t>
            </a:r>
            <a:r>
              <a:rPr lang="fr-FR" dirty="0" err="1" smtClean="0">
                <a:solidFill>
                  <a:srgbClr val="0070C0"/>
                </a:solidFill>
              </a:rPr>
              <a:t>desired</a:t>
            </a:r>
            <a:r>
              <a:rPr lang="fr-FR" dirty="0" smtClean="0">
                <a:solidFill>
                  <a:srgbClr val="0070C0"/>
                </a:solidFill>
              </a:rPr>
              <a:t> for </a:t>
            </a:r>
            <a:r>
              <a:rPr lang="fr-FR" dirty="0" err="1" smtClean="0">
                <a:solidFill>
                  <a:srgbClr val="0070C0"/>
                </a:solidFill>
              </a:rPr>
              <a:t>measurements</a:t>
            </a:r>
            <a:r>
              <a:rPr lang="fr-FR" dirty="0" smtClean="0">
                <a:solidFill>
                  <a:srgbClr val="0070C0"/>
                </a:solidFill>
              </a:rPr>
              <a:t>.</a:t>
            </a:r>
          </a:p>
          <a:p>
            <a:pPr marL="3175" lvl="2"/>
            <a:endParaRPr lang="fr-FR" sz="800" dirty="0">
              <a:solidFill>
                <a:srgbClr val="0070C0"/>
              </a:solidFill>
            </a:endParaRPr>
          </a:p>
        </p:txBody>
      </p:sp>
      <p:sp>
        <p:nvSpPr>
          <p:cNvPr id="93187" name="Text Box 3"/>
          <p:cNvSpPr txBox="1">
            <a:spLocks noChangeArrowheads="1"/>
          </p:cNvSpPr>
          <p:nvPr/>
        </p:nvSpPr>
        <p:spPr bwMode="auto">
          <a:xfrm>
            <a:off x="0" y="235967"/>
            <a:ext cx="6561327" cy="384721"/>
          </a:xfrm>
          <a:prstGeom prst="rect">
            <a:avLst/>
          </a:prstGeom>
          <a:noFill/>
          <a:ln w="38100">
            <a:noFill/>
            <a:miter lim="800000"/>
            <a:headEnd/>
            <a:tailEnd/>
          </a:ln>
          <a:effectLst/>
        </p:spPr>
        <p:txBody>
          <a:bodyPr wrap="square">
            <a:spAutoFit/>
          </a:bodyPr>
          <a:lstStyle/>
          <a:p>
            <a:r>
              <a:rPr lang="fr-FR" sz="1900" b="1" dirty="0" smtClean="0">
                <a:solidFill>
                  <a:srgbClr val="0070C0"/>
                </a:solidFill>
              </a:rPr>
              <a:t>DESIGN OF A TELESCOPE ARRAY ON THE BASIS OF SIMULATION</a:t>
            </a:r>
          </a:p>
        </p:txBody>
      </p:sp>
      <p:pic>
        <p:nvPicPr>
          <p:cNvPr id="93194" name="Picture 10" descr="TB-1-HIX alfa' = f(tds) (3)"/>
          <p:cNvPicPr>
            <a:picLocks noChangeAspect="1" noChangeArrowheads="1"/>
          </p:cNvPicPr>
          <p:nvPr/>
        </p:nvPicPr>
        <p:blipFill>
          <a:blip r:embed="rId3" cstate="print"/>
          <a:srcRect/>
          <a:stretch>
            <a:fillRect/>
          </a:stretch>
        </p:blipFill>
        <p:spPr bwMode="auto">
          <a:xfrm>
            <a:off x="327" y="3158172"/>
            <a:ext cx="5111750" cy="3090863"/>
          </a:xfrm>
          <a:prstGeom prst="rect">
            <a:avLst/>
          </a:prstGeom>
          <a:noFill/>
        </p:spPr>
      </p:pic>
      <p:sp>
        <p:nvSpPr>
          <p:cNvPr id="93195" name="Text Box 11"/>
          <p:cNvSpPr txBox="1">
            <a:spLocks noChangeArrowheads="1"/>
          </p:cNvSpPr>
          <p:nvPr/>
        </p:nvSpPr>
        <p:spPr bwMode="auto">
          <a:xfrm>
            <a:off x="3491880" y="3789040"/>
            <a:ext cx="1544012" cy="369332"/>
          </a:xfrm>
          <a:prstGeom prst="rect">
            <a:avLst/>
          </a:prstGeom>
          <a:noFill/>
          <a:ln w="9525">
            <a:noFill/>
            <a:miter lim="800000"/>
            <a:headEnd/>
            <a:tailEnd/>
          </a:ln>
          <a:effectLst/>
        </p:spPr>
        <p:txBody>
          <a:bodyPr wrap="none">
            <a:spAutoFit/>
          </a:bodyPr>
          <a:lstStyle/>
          <a:p>
            <a:r>
              <a:rPr lang="fr-FR" i="1" dirty="0">
                <a:solidFill>
                  <a:srgbClr val="0070C0"/>
                </a:solidFill>
              </a:rPr>
              <a:t>Blondel (2008)</a:t>
            </a:r>
          </a:p>
        </p:txBody>
      </p:sp>
      <p:pic>
        <p:nvPicPr>
          <p:cNvPr id="93196" name="Picture 12" descr="chiffres detection muons 4 degres"/>
          <p:cNvPicPr>
            <a:picLocks noChangeAspect="1" noChangeArrowheads="1"/>
          </p:cNvPicPr>
          <p:nvPr/>
        </p:nvPicPr>
        <p:blipFill>
          <a:blip r:embed="rId4" cstate="print"/>
          <a:srcRect/>
          <a:stretch>
            <a:fillRect/>
          </a:stretch>
        </p:blipFill>
        <p:spPr bwMode="auto">
          <a:xfrm>
            <a:off x="5153828" y="1231901"/>
            <a:ext cx="3996000" cy="2473395"/>
          </a:xfrm>
          <a:prstGeom prst="rect">
            <a:avLst/>
          </a:prstGeom>
          <a:noFill/>
        </p:spPr>
      </p:pic>
      <p:pic>
        <p:nvPicPr>
          <p:cNvPr id="93197" name="Picture 13" descr="chiffres detection muons 10 degres"/>
          <p:cNvPicPr>
            <a:picLocks noChangeAspect="1" noChangeArrowheads="1"/>
          </p:cNvPicPr>
          <p:nvPr/>
        </p:nvPicPr>
        <p:blipFill>
          <a:blip r:embed="rId5" cstate="print"/>
          <a:srcRect/>
          <a:stretch>
            <a:fillRect/>
          </a:stretch>
        </p:blipFill>
        <p:spPr bwMode="auto">
          <a:xfrm>
            <a:off x="5162562" y="3783012"/>
            <a:ext cx="3996000" cy="2467970"/>
          </a:xfrm>
          <a:prstGeom prst="rect">
            <a:avLst/>
          </a:prstGeom>
          <a:noFill/>
        </p:spPr>
      </p:pic>
      <p:sp>
        <p:nvSpPr>
          <p:cNvPr id="9" name="Rectangle 8"/>
          <p:cNvSpPr/>
          <p:nvPr/>
        </p:nvSpPr>
        <p:spPr>
          <a:xfrm>
            <a:off x="0" y="1670"/>
            <a:ext cx="9144000" cy="763034"/>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10" name="Espace réservé du numéro de diapositive 9"/>
          <p:cNvSpPr>
            <a:spLocks noGrp="1"/>
          </p:cNvSpPr>
          <p:nvPr>
            <p:ph type="sldNum" sz="quarter" idx="12"/>
          </p:nvPr>
        </p:nvSpPr>
        <p:spPr/>
        <p:txBody>
          <a:bodyPr/>
          <a:lstStyle/>
          <a:p>
            <a:fld id="{CF4668DC-857F-487D-BFFA-8C0CA5037977}" type="slidenum">
              <a:rPr lang="fr-BE" smtClean="0"/>
              <a:pPr/>
              <a:t>23</a:t>
            </a:fld>
            <a:endParaRPr lang="fr-BE"/>
          </a:p>
        </p:txBody>
      </p:sp>
      <p:sp>
        <p:nvSpPr>
          <p:cNvPr id="11" name="Espace réservé du pied de page 10"/>
          <p:cNvSpPr>
            <a:spLocks noGrp="1"/>
          </p:cNvSpPr>
          <p:nvPr>
            <p:ph type="ftr" sz="quarter" idx="11"/>
          </p:nvPr>
        </p:nvSpPr>
        <p:spPr/>
        <p:txBody>
          <a:bodyPr/>
          <a:lstStyle/>
          <a:p>
            <a:r>
              <a:rPr lang="fr-FR" smtClean="0"/>
              <a:t>26-27 April 2012, Annecy-le-Vieux, France</a:t>
            </a:r>
            <a:endParaRPr lang="fr-BE"/>
          </a:p>
        </p:txBody>
      </p:sp>
      <p:sp>
        <p:nvSpPr>
          <p:cNvPr id="12" name="Espace réservé de la date 11"/>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35907"/>
            <a:ext cx="9144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000" b="1" dirty="0" smtClean="0">
                <a:solidFill>
                  <a:srgbClr val="0070C0"/>
                </a:solidFill>
              </a:rPr>
              <a:t>SUMMARY</a:t>
            </a:r>
          </a:p>
          <a:p>
            <a:endParaRPr lang="en-US" sz="2000" b="1" dirty="0" smtClean="0">
              <a:solidFill>
                <a:srgbClr val="0070C0"/>
              </a:solidFill>
            </a:endParaRPr>
          </a:p>
          <a:p>
            <a:r>
              <a:rPr lang="en-US" sz="2000" dirty="0" smtClean="0">
                <a:solidFill>
                  <a:srgbClr val="0070C0"/>
                </a:solidFill>
              </a:rPr>
              <a:t>New measurement ability (km of lateral extent, multi-</a:t>
            </a:r>
            <a:r>
              <a:rPr lang="en-US" sz="2000" dirty="0" err="1" smtClean="0">
                <a:solidFill>
                  <a:srgbClr val="0070C0"/>
                </a:solidFill>
              </a:rPr>
              <a:t>hm</a:t>
            </a:r>
            <a:r>
              <a:rPr lang="en-US" sz="2000" dirty="0" smtClean="0">
                <a:solidFill>
                  <a:srgbClr val="0070C0"/>
                </a:solidFill>
              </a:rPr>
              <a:t> thickness) of the spatial and temporal evolution of rock density function of water saturation, total porosity, mechanical condition and damage at in situ scale</a:t>
            </a:r>
            <a:br>
              <a:rPr lang="en-US" sz="2000" dirty="0" smtClean="0">
                <a:solidFill>
                  <a:srgbClr val="0070C0"/>
                </a:solidFill>
              </a:rPr>
            </a:br>
            <a:endParaRPr lang="fr-FR" sz="2000" dirty="0" smtClean="0">
              <a:solidFill>
                <a:srgbClr val="0070C0"/>
              </a:solidFill>
            </a:endParaRPr>
          </a:p>
          <a:p>
            <a:pPr>
              <a:buFont typeface="Arial" pitchFamily="34" charset="0"/>
              <a:buChar char="•"/>
            </a:pPr>
            <a:r>
              <a:rPr lang="en-US" sz="2000" dirty="0" smtClean="0">
                <a:solidFill>
                  <a:srgbClr val="0070C0"/>
                </a:solidFill>
              </a:rPr>
              <a:t> Monitoring of aquifer resources and reserves, </a:t>
            </a:r>
          </a:p>
          <a:p>
            <a:pPr>
              <a:buFont typeface="Arial" pitchFamily="34" charset="0"/>
              <a:buChar char="•"/>
            </a:pPr>
            <a:r>
              <a:rPr lang="en-US" sz="2000" dirty="0" smtClean="0">
                <a:solidFill>
                  <a:srgbClr val="0070C0"/>
                </a:solidFill>
              </a:rPr>
              <a:t> Monitoring the stability of volcanoes, </a:t>
            </a:r>
          </a:p>
          <a:p>
            <a:pPr>
              <a:buFont typeface="Arial" pitchFamily="34" charset="0"/>
              <a:buChar char="•"/>
            </a:pPr>
            <a:r>
              <a:rPr lang="en-US" sz="2000" dirty="0" smtClean="0">
                <a:solidFill>
                  <a:srgbClr val="0070C0"/>
                </a:solidFill>
              </a:rPr>
              <a:t> Monitoring the stability of underground vacuum and rock mass instabilities </a:t>
            </a:r>
          </a:p>
          <a:p>
            <a:pPr marL="0" marR="0" lvl="0" indent="0" algn="just" defTabSz="914400" rtl="0" eaLnBrk="0" fontAlgn="base" latinLnBrk="0" hangingPunct="0">
              <a:lnSpc>
                <a:spcPct val="100000"/>
              </a:lnSpc>
              <a:spcBef>
                <a:spcPct val="0"/>
              </a:spcBef>
              <a:spcAft>
                <a:spcPct val="0"/>
              </a:spcAft>
              <a:buClrTx/>
              <a:buSzTx/>
              <a:tabLst/>
            </a:pPr>
            <a:endParaRPr kumimoji="0" lang="fr-FR" sz="2000" b="0" i="0" u="none" strike="noStrike" cap="none" normalizeH="0" baseline="0" dirty="0" smtClean="0">
              <a:ln>
                <a:noFill/>
              </a:ln>
              <a:solidFill>
                <a:srgbClr val="0070C0"/>
              </a:solidFill>
              <a:effectLst/>
              <a:latin typeface="Arial" pitchFamily="34" charset="0"/>
              <a:cs typeface="Arial" pitchFamily="34" charset="0"/>
            </a:endParaRPr>
          </a:p>
          <a:p>
            <a:pPr algn="just" eaLnBrk="0" fontAlgn="base" hangingPunct="0">
              <a:spcBef>
                <a:spcPct val="0"/>
              </a:spcBef>
              <a:spcAft>
                <a:spcPct val="0"/>
              </a:spcAft>
            </a:pPr>
            <a:r>
              <a:rPr lang="en-US" sz="2000" dirty="0" smtClean="0">
                <a:solidFill>
                  <a:srgbClr val="0070C0"/>
                </a:solidFill>
              </a:rPr>
              <a:t>Qualification of the prototype telescope developed in 2009-2011 at GEOAZUR &amp; LSBB in collaboration with the consortium RD51/CERN, new and innovative tool to complement field exploration and monitoring</a:t>
            </a:r>
          </a:p>
          <a:p>
            <a:pPr algn="just" eaLnBrk="0" fontAlgn="base" hangingPunct="0">
              <a:spcBef>
                <a:spcPct val="0"/>
              </a:spcBef>
              <a:spcAft>
                <a:spcPct val="0"/>
              </a:spcAft>
            </a:pPr>
            <a:endParaRPr lang="en-US" sz="2000" dirty="0" smtClean="0">
              <a:solidFill>
                <a:srgbClr val="0070C0"/>
              </a:solidFill>
            </a:endParaRPr>
          </a:p>
        </p:txBody>
      </p:sp>
      <p:sp>
        <p:nvSpPr>
          <p:cNvPr id="5" name="Rectangle 4"/>
          <p:cNvSpPr/>
          <p:nvPr/>
        </p:nvSpPr>
        <p:spPr>
          <a:xfrm>
            <a:off x="0" y="1670"/>
            <a:ext cx="9144000" cy="54701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24</a:t>
            </a:fld>
            <a:endParaRPr lang="fr-BE"/>
          </a:p>
        </p:txBody>
      </p:sp>
      <p:sp>
        <p:nvSpPr>
          <p:cNvPr id="6" name="Espace réservé du pied de page 5"/>
          <p:cNvSpPr>
            <a:spLocks noGrp="1"/>
          </p:cNvSpPr>
          <p:nvPr>
            <p:ph type="ftr" sz="quarter" idx="11"/>
          </p:nvPr>
        </p:nvSpPr>
        <p:spPr/>
        <p:txBody>
          <a:bodyPr/>
          <a:lstStyle/>
          <a:p>
            <a:r>
              <a:rPr lang="fr-FR" smtClean="0"/>
              <a:t>26-27 April 2012, Annecy-le-Vieux, France</a:t>
            </a:r>
            <a:endParaRPr lang="fr-BE"/>
          </a:p>
        </p:txBody>
      </p:sp>
      <p:sp>
        <p:nvSpPr>
          <p:cNvPr id="7" name="Espace réservé de la date 6"/>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5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0" y="1124744"/>
            <a:ext cx="9144000" cy="4324261"/>
          </a:xfrm>
          <a:prstGeom prst="rect">
            <a:avLst/>
          </a:prstGeom>
          <a:noFill/>
        </p:spPr>
        <p:txBody>
          <a:bodyPr wrap="square" rtlCol="0">
            <a:spAutoFit/>
          </a:bodyPr>
          <a:lstStyle/>
          <a:p>
            <a:pPr algn="ctr">
              <a:tabLst>
                <a:tab pos="354013" algn="l"/>
              </a:tabLst>
            </a:pPr>
            <a:r>
              <a:rPr lang="fr-FR" sz="2000" b="1" u="sng"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	Le LSBB</a:t>
            </a:r>
          </a:p>
          <a:p>
            <a:pPr algn="ctr"/>
            <a:endParaRPr lang="fr-FR" sz="2000" b="1" dirty="0" smtClean="0">
              <a:solidFill>
                <a:srgbClr val="0070C0"/>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Plateforme souterraine et en altitude, Parc Naturel Régional du Luberon</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Un environnement et une infrastructure bas bruit pluridisciplinaire préservés</a:t>
            </a:r>
          </a:p>
          <a:p>
            <a:pPr algn="ctr">
              <a:spcBef>
                <a:spcPts val="1200"/>
              </a:spcBef>
              <a:spcAft>
                <a:spcPts val="3000"/>
              </a:spcAft>
            </a:pP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_____</a:t>
            </a:r>
          </a:p>
          <a:p>
            <a:pPr algn="ctr">
              <a:tabLst>
                <a:tab pos="354013" algn="l"/>
              </a:tabLst>
            </a:pPr>
            <a:r>
              <a:rPr lang="fr-FR" sz="2000" b="1" u="sng" dirty="0" smtClean="0">
                <a:solidFill>
                  <a:srgbClr val="0070C0"/>
                </a:solidFill>
                <a:effectLst>
                  <a:outerShdw blurRad="38100" dist="38100" dir="2700000" algn="tl">
                    <a:srgbClr val="C0C0C0"/>
                  </a:outerShdw>
                </a:effectLst>
                <a:ea typeface="Times New Roman" pitchFamily="18" charset="0"/>
                <a:cs typeface="Arial" pitchFamily="34" charset="0"/>
              </a:rPr>
              <a:t>II.	Le projet T2DM2</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Objectifs scientifiques et enjeux</a:t>
            </a:r>
          </a:p>
          <a:p>
            <a:pPr algn="ctr"/>
            <a:r>
              <a:rPr lang="fr-FR" sz="2000" b="1" dirty="0" smtClean="0">
                <a:solidFill>
                  <a:srgbClr val="0070C0"/>
                </a:solidFill>
                <a:effectLst>
                  <a:outerShdw blurRad="38100" dist="38100" dir="2700000" algn="tl">
                    <a:srgbClr val="C0C0C0"/>
                  </a:outerShdw>
                </a:effectLst>
                <a:ea typeface="Times New Roman" pitchFamily="18" charset="0"/>
                <a:cs typeface="Arial" pitchFamily="34" charset="0"/>
              </a:rPr>
              <a:t>Avancement du projet</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Industrialisation et création d’un réseau d’observation</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p:txBody>
      </p:sp>
      <p:pic>
        <p:nvPicPr>
          <p:cNvPr id="3" name="Picture 19" descr="logo_lsbb"/>
          <p:cNvPicPr>
            <a:picLocks noChangeAspect="1" noChangeArrowheads="1"/>
          </p:cNvPicPr>
          <p:nvPr/>
        </p:nvPicPr>
        <p:blipFill>
          <a:blip r:embed="rId3" cstate="print"/>
          <a:srcRect/>
          <a:stretch>
            <a:fillRect/>
          </a:stretch>
        </p:blipFill>
        <p:spPr bwMode="auto">
          <a:xfrm>
            <a:off x="5364088" y="980728"/>
            <a:ext cx="1612900" cy="635000"/>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smtClean="0"/>
              <a:t>RD51</a:t>
            </a:r>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25</a:t>
            </a:fld>
            <a:endParaRPr lang="fr-BE"/>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Gaz_setup"/>
          <p:cNvPicPr>
            <a:picLocks noChangeAspect="1" noChangeArrowheads="1"/>
          </p:cNvPicPr>
          <p:nvPr/>
        </p:nvPicPr>
        <p:blipFill>
          <a:blip r:embed="rId3" cstate="print"/>
          <a:srcRect/>
          <a:stretch>
            <a:fillRect/>
          </a:stretch>
        </p:blipFill>
        <p:spPr bwMode="auto">
          <a:xfrm>
            <a:off x="971550" y="116632"/>
            <a:ext cx="6192838" cy="4244975"/>
          </a:xfrm>
          <a:prstGeom prst="rect">
            <a:avLst/>
          </a:prstGeom>
          <a:noFill/>
          <a:ln w="9525">
            <a:noFill/>
            <a:miter lim="800000"/>
            <a:headEnd/>
            <a:tailEnd/>
          </a:ln>
        </p:spPr>
      </p:pic>
      <p:sp>
        <p:nvSpPr>
          <p:cNvPr id="34818" name="Rectangle 2"/>
          <p:cNvSpPr>
            <a:spLocks noChangeArrowheads="1"/>
          </p:cNvSpPr>
          <p:nvPr/>
        </p:nvSpPr>
        <p:spPr bwMode="auto">
          <a:xfrm>
            <a:off x="0" y="22503"/>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b="1" dirty="0">
                <a:ln w="11430"/>
                <a:solidFill>
                  <a:srgbClr val="008000"/>
                </a:solidFill>
                <a:effectLst>
                  <a:outerShdw blurRad="50800" dist="39000" dir="5460000" algn="tl">
                    <a:srgbClr val="000000">
                      <a:alpha val="38000"/>
                    </a:srgbClr>
                  </a:outerShdw>
                </a:effectLst>
                <a:latin typeface="Arial" charset="0"/>
                <a:ea typeface="ＭＳ Ｐゴシック" charset="0"/>
              </a:rPr>
              <a:t>PROTOTYPE GAS-SETUP</a:t>
            </a:r>
          </a:p>
        </p:txBody>
      </p:sp>
      <p:sp>
        <p:nvSpPr>
          <p:cNvPr id="34820" name="Text Box 4"/>
          <p:cNvSpPr txBox="1">
            <a:spLocks noChangeArrowheads="1"/>
          </p:cNvSpPr>
          <p:nvPr/>
        </p:nvSpPr>
        <p:spPr bwMode="auto">
          <a:xfrm>
            <a:off x="1042988" y="4148584"/>
            <a:ext cx="3816350" cy="2078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400" b="1" dirty="0">
                <a:solidFill>
                  <a:srgbClr val="049052"/>
                </a:solidFill>
                <a:latin typeface="Arial" charset="0"/>
                <a:ea typeface="ＭＳ Ｐゴシック" charset="0"/>
              </a:rPr>
              <a:t>GOALS:</a:t>
            </a:r>
          </a:p>
          <a:p>
            <a:pPr algn="just" eaLnBrk="1" hangingPunct="1">
              <a:lnSpc>
                <a:spcPct val="90000"/>
              </a:lnSpc>
              <a:spcBef>
                <a:spcPct val="50000"/>
              </a:spcBef>
              <a:buFontTx/>
              <a:buChar char="•"/>
              <a:defRPr/>
            </a:pPr>
            <a:r>
              <a:rPr lang="en-US" sz="1400" b="1" dirty="0">
                <a:solidFill>
                  <a:srgbClr val="FF0000"/>
                </a:solidFill>
                <a:latin typeface="Arial" charset="0"/>
                <a:ea typeface="ＭＳ Ｐゴシック" charset="0"/>
              </a:rPr>
              <a:t> Demonstrate experimentally that it is possible to maintain the functional quality of gas for several months up to a year with a few tens liters reserve (10 l/day/TPC unit)</a:t>
            </a:r>
          </a:p>
          <a:p>
            <a:pPr algn="just" eaLnBrk="1" hangingPunct="1">
              <a:lnSpc>
                <a:spcPct val="90000"/>
              </a:lnSpc>
              <a:spcBef>
                <a:spcPct val="50000"/>
              </a:spcBef>
              <a:buFontTx/>
              <a:buChar char="•"/>
              <a:defRPr/>
            </a:pPr>
            <a:r>
              <a:rPr lang="en-US" sz="1400" dirty="0">
                <a:latin typeface="Arial" charset="0"/>
                <a:ea typeface="ＭＳ Ｐゴシック" charset="0"/>
              </a:rPr>
              <a:t> </a:t>
            </a:r>
            <a:r>
              <a:rPr lang="en-US" sz="1400" b="1" dirty="0">
                <a:solidFill>
                  <a:srgbClr val="FF0000"/>
                </a:solidFill>
                <a:latin typeface="Arial" charset="0"/>
                <a:ea typeface="ＭＳ Ｐゴシック" charset="0"/>
              </a:rPr>
              <a:t>Determine the gas mixture the more suitable (drift speed, gain, stability) to obtain the best angular and spatial resolution</a:t>
            </a:r>
          </a:p>
        </p:txBody>
      </p:sp>
      <p:pic>
        <p:nvPicPr>
          <p:cNvPr id="22533" name="Image 2" descr="GasSetupDSC01881.JPG"/>
          <p:cNvPicPr>
            <a:picLocks noChangeAspect="1"/>
          </p:cNvPicPr>
          <p:nvPr/>
        </p:nvPicPr>
        <p:blipFill>
          <a:blip r:embed="rId4" cstate="print"/>
          <a:srcRect/>
          <a:stretch>
            <a:fillRect/>
          </a:stretch>
        </p:blipFill>
        <p:spPr bwMode="auto">
          <a:xfrm>
            <a:off x="4860032" y="3861048"/>
            <a:ext cx="3635375" cy="2424113"/>
          </a:xfrm>
          <a:prstGeom prst="rect">
            <a:avLst/>
          </a:prstGeom>
          <a:noFill/>
          <a:ln w="9525">
            <a:noFill/>
            <a:miter lim="800000"/>
            <a:headEnd/>
            <a:tailEnd/>
          </a:ln>
        </p:spPr>
      </p:pic>
      <p:sp>
        <p:nvSpPr>
          <p:cNvPr id="7" name="Espace réservé du numéro de diapositive 6"/>
          <p:cNvSpPr>
            <a:spLocks noGrp="1"/>
          </p:cNvSpPr>
          <p:nvPr>
            <p:ph type="sldNum" sz="quarter" idx="12"/>
          </p:nvPr>
        </p:nvSpPr>
        <p:spPr/>
        <p:txBody>
          <a:bodyPr/>
          <a:lstStyle/>
          <a:p>
            <a:fld id="{CF4668DC-857F-487D-BFFA-8C0CA5037977}" type="slidenum">
              <a:rPr lang="fr-BE" smtClean="0"/>
              <a:pPr/>
              <a:t>26</a:t>
            </a:fld>
            <a:endParaRPr lang="fr-BE"/>
          </a:p>
        </p:txBody>
      </p:sp>
      <p:sp>
        <p:nvSpPr>
          <p:cNvPr id="8" name="Espace réservé du pied de page 7"/>
          <p:cNvSpPr>
            <a:spLocks noGrp="1"/>
          </p:cNvSpPr>
          <p:nvPr>
            <p:ph type="ftr" sz="quarter" idx="11"/>
          </p:nvPr>
        </p:nvSpPr>
        <p:spPr/>
        <p:txBody>
          <a:bodyPr/>
          <a:lstStyle/>
          <a:p>
            <a:r>
              <a:rPr lang="fr-FR" smtClean="0"/>
              <a:t>26-27 April 2012, Annecy-le-Vieux, France</a:t>
            </a:r>
            <a:endParaRPr lang="fr-BE"/>
          </a:p>
        </p:txBody>
      </p:sp>
      <p:sp>
        <p:nvSpPr>
          <p:cNvPr id="9" name="Espace réservé de la date 8"/>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0" y="8456"/>
            <a:ext cx="9143999"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rPr>
              <a:t>DESIGN OF TELESCOPE AND TECHNOLOGY CHOICES</a:t>
            </a:r>
          </a:p>
        </p:txBody>
      </p:sp>
      <p:sp>
        <p:nvSpPr>
          <p:cNvPr id="28676" name="Text Box 4"/>
          <p:cNvSpPr txBox="1">
            <a:spLocks noChangeArrowheads="1"/>
          </p:cNvSpPr>
          <p:nvPr/>
        </p:nvSpPr>
        <p:spPr bwMode="auto">
          <a:xfrm>
            <a:off x="556320" y="381000"/>
            <a:ext cx="3276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b="1">
                <a:solidFill>
                  <a:srgbClr val="000099"/>
                </a:solidFill>
                <a:latin typeface="Arial" charset="0"/>
                <a:ea typeface="ＭＳ Ｐゴシック" charset="0"/>
              </a:rPr>
              <a:t>Micromegas-Bulk in TPC mode</a:t>
            </a:r>
            <a:endParaRPr lang="en-US" sz="1600" b="1">
              <a:solidFill>
                <a:srgbClr val="049052"/>
              </a:solidFill>
              <a:latin typeface="Arial" charset="0"/>
              <a:ea typeface="ＭＳ Ｐゴシック" charset="0"/>
            </a:endParaRPr>
          </a:p>
        </p:txBody>
      </p:sp>
      <p:sp>
        <p:nvSpPr>
          <p:cNvPr id="28678" name="Text Box 6"/>
          <p:cNvSpPr txBox="1">
            <a:spLocks noChangeArrowheads="1"/>
          </p:cNvSpPr>
          <p:nvPr/>
        </p:nvSpPr>
        <p:spPr bwMode="auto">
          <a:xfrm>
            <a:off x="556320" y="685800"/>
            <a:ext cx="3657600" cy="1209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ts val="700"/>
              </a:spcBef>
              <a:buClr>
                <a:schemeClr val="accent2"/>
              </a:buClr>
              <a:buSzPct val="60000"/>
              <a:buFont typeface="Times" charset="0"/>
              <a:buChar char="•"/>
            </a:pPr>
            <a:r>
              <a:rPr lang="en-US" sz="800">
                <a:latin typeface="Tw Cen MT" pitchFamily="34" charset="0"/>
              </a:rPr>
              <a:t>Combine triggering and tracking functions</a:t>
            </a:r>
          </a:p>
          <a:p>
            <a:pPr eaLnBrk="1" hangingPunct="1">
              <a:lnSpc>
                <a:spcPct val="50000"/>
              </a:lnSpc>
              <a:spcBef>
                <a:spcPts val="700"/>
              </a:spcBef>
              <a:buClr>
                <a:schemeClr val="accent2"/>
              </a:buClr>
              <a:buSzPct val="60000"/>
              <a:buFont typeface="Times" charset="0"/>
              <a:buChar char="•"/>
            </a:pPr>
            <a:r>
              <a:rPr lang="en-US" sz="800">
                <a:latin typeface="Tw Cen MT" pitchFamily="34" charset="0"/>
              </a:rPr>
              <a:t>Spatial resolution ~ 100 </a:t>
            </a:r>
            <a:r>
              <a:rPr lang="en-US" sz="800">
                <a:latin typeface="Tw Cen MT" pitchFamily="34" charset="0"/>
                <a:sym typeface="Symbol" pitchFamily="18" charset="2"/>
              </a:rPr>
              <a:t></a:t>
            </a:r>
            <a:r>
              <a:rPr lang="en-US" sz="800">
                <a:latin typeface="Tw Cen MT" pitchFamily="34" charset="0"/>
              </a:rPr>
              <a:t>m (</a:t>
            </a:r>
            <a:r>
              <a:rPr lang="en-US" sz="800">
                <a:latin typeface="Tw Cen MT" pitchFamily="34" charset="0"/>
                <a:sym typeface="Symbol" pitchFamily="18" charset="2"/>
              </a:rPr>
              <a:t></a:t>
            </a:r>
            <a:r>
              <a:rPr lang="en-US" sz="800" baseline="-25000">
                <a:latin typeface="Tw Cen MT" pitchFamily="34" charset="0"/>
              </a:rPr>
              <a:t>track</a:t>
            </a:r>
            <a:r>
              <a:rPr lang="en-US" sz="800">
                <a:latin typeface="Tw Cen MT" pitchFamily="34" charset="0"/>
              </a:rPr>
              <a:t>&lt; 45°)</a:t>
            </a:r>
          </a:p>
          <a:p>
            <a:pPr eaLnBrk="1" hangingPunct="1">
              <a:lnSpc>
                <a:spcPct val="50000"/>
              </a:lnSpc>
              <a:spcBef>
                <a:spcPts val="700"/>
              </a:spcBef>
              <a:buClr>
                <a:schemeClr val="accent2"/>
              </a:buClr>
              <a:buSzPct val="60000"/>
              <a:buFont typeface="Times" charset="0"/>
              <a:buChar char="•"/>
            </a:pPr>
            <a:r>
              <a:rPr lang="en-US" sz="800">
                <a:latin typeface="Tw Cen MT" pitchFamily="34" charset="0"/>
              </a:rPr>
              <a:t>Good double track resolution</a:t>
            </a:r>
          </a:p>
          <a:p>
            <a:pPr eaLnBrk="1" hangingPunct="1">
              <a:lnSpc>
                <a:spcPct val="50000"/>
              </a:lnSpc>
              <a:spcBef>
                <a:spcPts val="700"/>
              </a:spcBef>
              <a:buClr>
                <a:schemeClr val="accent2"/>
              </a:buClr>
              <a:buSzPct val="60000"/>
              <a:buFont typeface="Times" charset="0"/>
              <a:buChar char="•"/>
            </a:pPr>
            <a:r>
              <a:rPr lang="en-US" sz="800">
                <a:latin typeface="Tw Cen MT" pitchFamily="34" charset="0"/>
              </a:rPr>
              <a:t>Time resolution ~ 5 ns</a:t>
            </a:r>
          </a:p>
          <a:p>
            <a:pPr eaLnBrk="1" hangingPunct="1">
              <a:lnSpc>
                <a:spcPct val="50000"/>
              </a:lnSpc>
              <a:spcBef>
                <a:spcPts val="700"/>
              </a:spcBef>
              <a:buClr>
                <a:schemeClr val="accent2"/>
              </a:buClr>
              <a:buSzPct val="60000"/>
              <a:buFont typeface="Times" charset="0"/>
              <a:buChar char="•"/>
            </a:pPr>
            <a:r>
              <a:rPr lang="en-US" sz="800">
                <a:latin typeface="Tw Cen MT" pitchFamily="34" charset="0"/>
              </a:rPr>
              <a:t>Efficiency &gt; 98%</a:t>
            </a:r>
          </a:p>
          <a:p>
            <a:pPr eaLnBrk="1" hangingPunct="1">
              <a:lnSpc>
                <a:spcPct val="50000"/>
              </a:lnSpc>
              <a:spcBef>
                <a:spcPts val="700"/>
              </a:spcBef>
              <a:buClr>
                <a:schemeClr val="accent2"/>
              </a:buClr>
              <a:buSzPct val="60000"/>
              <a:buFont typeface="Times" charset="0"/>
              <a:buChar char="•"/>
            </a:pPr>
            <a:r>
              <a:rPr lang="en-US" sz="800">
                <a:latin typeface="Tw Cen MT" pitchFamily="34" charset="0"/>
              </a:rPr>
              <a:t>Rate capability &gt; 5 kHz/cm</a:t>
            </a:r>
            <a:r>
              <a:rPr lang="en-US" sz="800" baseline="30000">
                <a:latin typeface="Tw Cen MT" pitchFamily="34" charset="0"/>
              </a:rPr>
              <a:t>2 </a:t>
            </a:r>
            <a:endParaRPr lang="en-US" sz="800">
              <a:latin typeface="Tw Cen MT" pitchFamily="34" charset="0"/>
            </a:endParaRPr>
          </a:p>
          <a:p>
            <a:pPr eaLnBrk="1" hangingPunct="1">
              <a:lnSpc>
                <a:spcPct val="50000"/>
              </a:lnSpc>
              <a:spcBef>
                <a:spcPts val="700"/>
              </a:spcBef>
              <a:buClr>
                <a:schemeClr val="accent2"/>
              </a:buClr>
              <a:buSzPct val="60000"/>
              <a:buFont typeface="Times" charset="0"/>
              <a:buChar char="•"/>
            </a:pPr>
            <a:r>
              <a:rPr lang="en-US" sz="800">
                <a:latin typeface="Tw Cen MT" pitchFamily="34" charset="0"/>
              </a:rPr>
              <a:t>Potential for going to large areas (1 x 2 m</a:t>
            </a:r>
            <a:r>
              <a:rPr lang="en-US" sz="800" baseline="30000">
                <a:latin typeface="Tw Cen MT" pitchFamily="34" charset="0"/>
              </a:rPr>
              <a:t>2</a:t>
            </a:r>
            <a:r>
              <a:rPr lang="en-US" sz="800">
                <a:latin typeface="Tw Cen MT" pitchFamily="34" charset="0"/>
              </a:rPr>
              <a:t> with industrial processes) </a:t>
            </a:r>
          </a:p>
          <a:p>
            <a:pPr eaLnBrk="1" hangingPunct="1">
              <a:lnSpc>
                <a:spcPct val="50000"/>
              </a:lnSpc>
              <a:spcBef>
                <a:spcPts val="700"/>
              </a:spcBef>
              <a:buClr>
                <a:schemeClr val="accent2"/>
              </a:buClr>
              <a:buSzPct val="60000"/>
              <a:buFont typeface="Times" charset="0"/>
              <a:buChar char="•"/>
            </a:pPr>
            <a:r>
              <a:rPr lang="en-US" sz="800">
                <a:latin typeface="Tw Cen MT" pitchFamily="34" charset="0"/>
              </a:rPr>
              <a:t>Cost effective</a:t>
            </a:r>
          </a:p>
        </p:txBody>
      </p:sp>
      <p:sp>
        <p:nvSpPr>
          <p:cNvPr id="28679" name="Text Box 7"/>
          <p:cNvSpPr txBox="1">
            <a:spLocks noChangeArrowheads="1"/>
          </p:cNvSpPr>
          <p:nvPr/>
        </p:nvSpPr>
        <p:spPr bwMode="auto">
          <a:xfrm>
            <a:off x="7871520" y="3810000"/>
            <a:ext cx="533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sz="1800">
              <a:latin typeface="Arial" charset="0"/>
              <a:ea typeface="ＭＳ Ｐゴシック" charset="0"/>
            </a:endParaRPr>
          </a:p>
        </p:txBody>
      </p:sp>
      <p:sp>
        <p:nvSpPr>
          <p:cNvPr id="28682" name="Text Box 10"/>
          <p:cNvSpPr txBox="1">
            <a:spLocks noChangeArrowheads="1"/>
          </p:cNvSpPr>
          <p:nvPr/>
        </p:nvSpPr>
        <p:spPr bwMode="auto">
          <a:xfrm>
            <a:off x="3909120" y="2152650"/>
            <a:ext cx="82708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863600" eaLnBrk="1" hangingPunct="1"/>
            <a:r>
              <a:rPr lang="en-US" sz="1200"/>
              <a:t>~ 120 µm</a:t>
            </a:r>
            <a:endParaRPr lang="en-US" sz="1600"/>
          </a:p>
        </p:txBody>
      </p:sp>
      <p:sp>
        <p:nvSpPr>
          <p:cNvPr id="28789" name="Line 117"/>
          <p:cNvSpPr>
            <a:spLocks noChangeShapeType="1"/>
          </p:cNvSpPr>
          <p:nvPr/>
        </p:nvSpPr>
        <p:spPr bwMode="auto">
          <a:xfrm>
            <a:off x="6023670" y="2405063"/>
            <a:ext cx="0" cy="4619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90" name="Line 118"/>
          <p:cNvSpPr>
            <a:spLocks noChangeShapeType="1"/>
          </p:cNvSpPr>
          <p:nvPr/>
        </p:nvSpPr>
        <p:spPr bwMode="auto">
          <a:xfrm>
            <a:off x="6255445" y="2405063"/>
            <a:ext cx="0" cy="4619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91" name="Line 119"/>
          <p:cNvSpPr>
            <a:spLocks noChangeShapeType="1"/>
          </p:cNvSpPr>
          <p:nvPr/>
        </p:nvSpPr>
        <p:spPr bwMode="auto">
          <a:xfrm>
            <a:off x="6487220" y="2405063"/>
            <a:ext cx="0" cy="4619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92" name="Line 120"/>
          <p:cNvSpPr>
            <a:spLocks noChangeShapeType="1"/>
          </p:cNvSpPr>
          <p:nvPr/>
        </p:nvSpPr>
        <p:spPr bwMode="auto">
          <a:xfrm>
            <a:off x="6660258" y="2405063"/>
            <a:ext cx="0" cy="4619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93" name="Line 121"/>
          <p:cNvSpPr>
            <a:spLocks noChangeShapeType="1"/>
          </p:cNvSpPr>
          <p:nvPr/>
        </p:nvSpPr>
        <p:spPr bwMode="auto">
          <a:xfrm>
            <a:off x="6892033" y="2405063"/>
            <a:ext cx="0" cy="461962"/>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95" name="Text Box 123"/>
          <p:cNvSpPr txBox="1">
            <a:spLocks noChangeArrowheads="1"/>
          </p:cNvSpPr>
          <p:nvPr/>
        </p:nvSpPr>
        <p:spPr bwMode="auto">
          <a:xfrm>
            <a:off x="5280720" y="2743200"/>
            <a:ext cx="1676400" cy="366713"/>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defTabSz="863600">
              <a:defRPr sz="2400">
                <a:solidFill>
                  <a:schemeClr val="tx1"/>
                </a:solidFill>
                <a:latin typeface="Arial" charset="0"/>
                <a:ea typeface="ＭＳ Ｐゴシック" charset="0"/>
                <a:cs typeface="ＭＳ Ｐゴシック" charset="0"/>
              </a:defRPr>
            </a:lvl1pPr>
            <a:lvl2pPr defTabSz="863600">
              <a:defRPr sz="2400">
                <a:solidFill>
                  <a:schemeClr val="tx1"/>
                </a:solidFill>
                <a:latin typeface="Arial" charset="0"/>
                <a:ea typeface="ＭＳ Ｐゴシック" charset="0"/>
              </a:defRPr>
            </a:lvl2pPr>
            <a:lvl3pPr defTabSz="863600">
              <a:defRPr sz="2400">
                <a:solidFill>
                  <a:schemeClr val="tx1"/>
                </a:solidFill>
                <a:latin typeface="Arial" charset="0"/>
                <a:ea typeface="ＭＳ Ｐゴシック" charset="0"/>
              </a:defRPr>
            </a:lvl3pPr>
            <a:lvl4pPr defTabSz="863600">
              <a:defRPr sz="2400">
                <a:solidFill>
                  <a:schemeClr val="tx1"/>
                </a:solidFill>
                <a:latin typeface="Arial" charset="0"/>
                <a:ea typeface="ＭＳ Ｐゴシック" charset="0"/>
              </a:defRPr>
            </a:lvl4pPr>
            <a:lvl5pPr defTabSz="863600">
              <a:defRPr sz="2400">
                <a:solidFill>
                  <a:schemeClr val="tx1"/>
                </a:solidFill>
                <a:latin typeface="Arial" charset="0"/>
                <a:ea typeface="ＭＳ Ｐゴシック" charset="0"/>
              </a:defRPr>
            </a:lvl5pPr>
            <a:lvl6pPr defTabSz="863600" eaLnBrk="0" fontAlgn="base" hangingPunct="0">
              <a:spcBef>
                <a:spcPct val="0"/>
              </a:spcBef>
              <a:spcAft>
                <a:spcPct val="0"/>
              </a:spcAft>
              <a:defRPr sz="2400">
                <a:solidFill>
                  <a:schemeClr val="tx1"/>
                </a:solidFill>
                <a:latin typeface="Arial" charset="0"/>
                <a:ea typeface="ＭＳ Ｐゴシック" charset="0"/>
              </a:defRPr>
            </a:lvl6pPr>
            <a:lvl7pPr defTabSz="863600" eaLnBrk="0" fontAlgn="base" hangingPunct="0">
              <a:spcBef>
                <a:spcPct val="0"/>
              </a:spcBef>
              <a:spcAft>
                <a:spcPct val="0"/>
              </a:spcAft>
              <a:defRPr sz="2400">
                <a:solidFill>
                  <a:schemeClr val="tx1"/>
                </a:solidFill>
                <a:latin typeface="Arial" charset="0"/>
                <a:ea typeface="ＭＳ Ｐゴシック" charset="0"/>
              </a:defRPr>
            </a:lvl7pPr>
            <a:lvl8pPr defTabSz="863600" eaLnBrk="0" fontAlgn="base" hangingPunct="0">
              <a:spcBef>
                <a:spcPct val="0"/>
              </a:spcBef>
              <a:spcAft>
                <a:spcPct val="0"/>
              </a:spcAft>
              <a:defRPr sz="2400">
                <a:solidFill>
                  <a:schemeClr val="tx1"/>
                </a:solidFill>
                <a:latin typeface="Arial" charset="0"/>
                <a:ea typeface="ＭＳ Ｐゴシック" charset="0"/>
              </a:defRPr>
            </a:lvl8pPr>
            <a:lvl9pPr defTabSz="863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dirty="0" smtClean="0">
                <a:solidFill>
                  <a:srgbClr val="FF0000"/>
                </a:solidFill>
              </a:rPr>
              <a:t>APV25+SRS</a:t>
            </a:r>
          </a:p>
        </p:txBody>
      </p:sp>
      <p:grpSp>
        <p:nvGrpSpPr>
          <p:cNvPr id="2" name="Grouper 9"/>
          <p:cNvGrpSpPr>
            <a:grpSpLocks/>
          </p:cNvGrpSpPr>
          <p:nvPr/>
        </p:nvGrpSpPr>
        <p:grpSpPr bwMode="auto">
          <a:xfrm>
            <a:off x="4550470" y="260350"/>
            <a:ext cx="4235450" cy="2373313"/>
            <a:chOff x="5436096" y="404664"/>
            <a:chExt cx="4235450" cy="2372420"/>
          </a:xfrm>
        </p:grpSpPr>
        <p:grpSp>
          <p:nvGrpSpPr>
            <p:cNvPr id="3" name="Grouper 8"/>
            <p:cNvGrpSpPr>
              <a:grpSpLocks/>
            </p:cNvGrpSpPr>
            <p:nvPr/>
          </p:nvGrpSpPr>
          <p:grpSpPr bwMode="auto">
            <a:xfrm>
              <a:off x="5436096" y="692696"/>
              <a:ext cx="4235450" cy="2084388"/>
              <a:chOff x="4365625" y="609600"/>
              <a:chExt cx="4235450" cy="2084388"/>
            </a:xfrm>
          </p:grpSpPr>
          <p:sp>
            <p:nvSpPr>
              <p:cNvPr id="28681" name="Text Box 9"/>
              <p:cNvSpPr txBox="1">
                <a:spLocks noChangeArrowheads="1"/>
              </p:cNvSpPr>
              <p:nvPr/>
            </p:nvSpPr>
            <p:spPr bwMode="auto">
              <a:xfrm>
                <a:off x="7340600" y="1905297"/>
                <a:ext cx="1260475" cy="304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863600">
                  <a:defRPr sz="2400">
                    <a:solidFill>
                      <a:schemeClr val="tx1"/>
                    </a:solidFill>
                    <a:latin typeface="Arial" charset="0"/>
                    <a:ea typeface="ＭＳ Ｐゴシック" charset="0"/>
                    <a:cs typeface="ＭＳ Ｐゴシック" charset="0"/>
                  </a:defRPr>
                </a:lvl1pPr>
                <a:lvl2pPr defTabSz="863600">
                  <a:defRPr sz="2400">
                    <a:solidFill>
                      <a:schemeClr val="tx1"/>
                    </a:solidFill>
                    <a:latin typeface="Arial" charset="0"/>
                    <a:ea typeface="ＭＳ Ｐゴシック" charset="0"/>
                  </a:defRPr>
                </a:lvl2pPr>
                <a:lvl3pPr defTabSz="863600">
                  <a:defRPr sz="2400">
                    <a:solidFill>
                      <a:schemeClr val="tx1"/>
                    </a:solidFill>
                    <a:latin typeface="Arial" charset="0"/>
                    <a:ea typeface="ＭＳ Ｐゴシック" charset="0"/>
                  </a:defRPr>
                </a:lvl3pPr>
                <a:lvl4pPr defTabSz="863600">
                  <a:defRPr sz="2400">
                    <a:solidFill>
                      <a:schemeClr val="tx1"/>
                    </a:solidFill>
                    <a:latin typeface="Arial" charset="0"/>
                    <a:ea typeface="ＭＳ Ｐゴシック" charset="0"/>
                  </a:defRPr>
                </a:lvl4pPr>
                <a:lvl5pPr defTabSz="863600">
                  <a:defRPr sz="2400">
                    <a:solidFill>
                      <a:schemeClr val="tx1"/>
                    </a:solidFill>
                    <a:latin typeface="Arial" charset="0"/>
                    <a:ea typeface="ＭＳ Ｐゴシック" charset="0"/>
                  </a:defRPr>
                </a:lvl5pPr>
                <a:lvl6pPr defTabSz="863600" eaLnBrk="0" fontAlgn="base" hangingPunct="0">
                  <a:spcBef>
                    <a:spcPct val="0"/>
                  </a:spcBef>
                  <a:spcAft>
                    <a:spcPct val="0"/>
                  </a:spcAft>
                  <a:defRPr sz="2400">
                    <a:solidFill>
                      <a:schemeClr val="tx1"/>
                    </a:solidFill>
                    <a:latin typeface="Arial" charset="0"/>
                    <a:ea typeface="ＭＳ Ｐゴシック" charset="0"/>
                  </a:defRPr>
                </a:lvl6pPr>
                <a:lvl7pPr defTabSz="863600" eaLnBrk="0" fontAlgn="base" hangingPunct="0">
                  <a:spcBef>
                    <a:spcPct val="0"/>
                  </a:spcBef>
                  <a:spcAft>
                    <a:spcPct val="0"/>
                  </a:spcAft>
                  <a:defRPr sz="2400">
                    <a:solidFill>
                      <a:schemeClr val="tx1"/>
                    </a:solidFill>
                    <a:latin typeface="Arial" charset="0"/>
                    <a:ea typeface="ＭＳ Ｐゴシック" charset="0"/>
                  </a:defRPr>
                </a:lvl7pPr>
                <a:lvl8pPr defTabSz="863600" eaLnBrk="0" fontAlgn="base" hangingPunct="0">
                  <a:spcBef>
                    <a:spcPct val="0"/>
                  </a:spcBef>
                  <a:spcAft>
                    <a:spcPct val="0"/>
                  </a:spcAft>
                  <a:defRPr sz="2400">
                    <a:solidFill>
                      <a:schemeClr val="tx1"/>
                    </a:solidFill>
                    <a:latin typeface="Arial" charset="0"/>
                    <a:ea typeface="ＭＳ Ｐゴシック" charset="0"/>
                  </a:defRPr>
                </a:lvl8pPr>
                <a:lvl9pPr defTabSz="863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smtClean="0"/>
                  <a:t>mesh </a:t>
                </a:r>
                <a:r>
                  <a:rPr lang="en-US" sz="1400" smtClean="0"/>
                  <a:t>(-HT 1)</a:t>
                </a:r>
              </a:p>
            </p:txBody>
          </p:sp>
          <p:sp>
            <p:nvSpPr>
              <p:cNvPr id="28683" name="Text Box 11"/>
              <p:cNvSpPr txBox="1">
                <a:spLocks noChangeArrowheads="1"/>
              </p:cNvSpPr>
              <p:nvPr/>
            </p:nvSpPr>
            <p:spPr bwMode="auto">
              <a:xfrm>
                <a:off x="4365625" y="1246733"/>
                <a:ext cx="684213" cy="307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defTabSz="863600">
                  <a:defRPr sz="2400">
                    <a:solidFill>
                      <a:schemeClr val="tx1"/>
                    </a:solidFill>
                    <a:latin typeface="Arial" charset="0"/>
                    <a:ea typeface="ＭＳ Ｐゴシック" charset="0"/>
                    <a:cs typeface="ＭＳ Ｐゴシック" charset="0"/>
                  </a:defRPr>
                </a:lvl1pPr>
                <a:lvl2pPr defTabSz="863600">
                  <a:defRPr sz="2400">
                    <a:solidFill>
                      <a:schemeClr val="tx1"/>
                    </a:solidFill>
                    <a:latin typeface="Arial" charset="0"/>
                    <a:ea typeface="ＭＳ Ｐゴシック" charset="0"/>
                  </a:defRPr>
                </a:lvl2pPr>
                <a:lvl3pPr defTabSz="863600">
                  <a:defRPr sz="2400">
                    <a:solidFill>
                      <a:schemeClr val="tx1"/>
                    </a:solidFill>
                    <a:latin typeface="Arial" charset="0"/>
                    <a:ea typeface="ＭＳ Ｐゴシック" charset="0"/>
                  </a:defRPr>
                </a:lvl3pPr>
                <a:lvl4pPr defTabSz="863600">
                  <a:defRPr sz="2400">
                    <a:solidFill>
                      <a:schemeClr val="tx1"/>
                    </a:solidFill>
                    <a:latin typeface="Arial" charset="0"/>
                    <a:ea typeface="ＭＳ Ｐゴシック" charset="0"/>
                  </a:defRPr>
                </a:lvl4pPr>
                <a:lvl5pPr defTabSz="863600">
                  <a:defRPr sz="2400">
                    <a:solidFill>
                      <a:schemeClr val="tx1"/>
                    </a:solidFill>
                    <a:latin typeface="Arial" charset="0"/>
                    <a:ea typeface="ＭＳ Ｐゴシック" charset="0"/>
                  </a:defRPr>
                </a:lvl5pPr>
                <a:lvl6pPr defTabSz="863600" eaLnBrk="0" fontAlgn="base" hangingPunct="0">
                  <a:spcBef>
                    <a:spcPct val="0"/>
                  </a:spcBef>
                  <a:spcAft>
                    <a:spcPct val="0"/>
                  </a:spcAft>
                  <a:defRPr sz="2400">
                    <a:solidFill>
                      <a:schemeClr val="tx1"/>
                    </a:solidFill>
                    <a:latin typeface="Arial" charset="0"/>
                    <a:ea typeface="ＭＳ Ｐゴシック" charset="0"/>
                  </a:defRPr>
                </a:lvl6pPr>
                <a:lvl7pPr defTabSz="863600" eaLnBrk="0" fontAlgn="base" hangingPunct="0">
                  <a:spcBef>
                    <a:spcPct val="0"/>
                  </a:spcBef>
                  <a:spcAft>
                    <a:spcPct val="0"/>
                  </a:spcAft>
                  <a:defRPr sz="2400">
                    <a:solidFill>
                      <a:schemeClr val="tx1"/>
                    </a:solidFill>
                    <a:latin typeface="Arial" charset="0"/>
                    <a:ea typeface="ＭＳ Ｐゴシック" charset="0"/>
                  </a:defRPr>
                </a:lvl7pPr>
                <a:lvl8pPr defTabSz="863600" eaLnBrk="0" fontAlgn="base" hangingPunct="0">
                  <a:spcBef>
                    <a:spcPct val="0"/>
                  </a:spcBef>
                  <a:spcAft>
                    <a:spcPct val="0"/>
                  </a:spcAft>
                  <a:defRPr sz="2400">
                    <a:solidFill>
                      <a:schemeClr val="tx1"/>
                    </a:solidFill>
                    <a:latin typeface="Arial" charset="0"/>
                    <a:ea typeface="ＭＳ Ｐゴシック" charset="0"/>
                  </a:defRPr>
                </a:lvl8pPr>
                <a:lvl9pPr defTabSz="863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400" dirty="0" smtClean="0"/>
                  <a:t>10 cm</a:t>
                </a:r>
                <a:endParaRPr lang="en-US" sz="1600" dirty="0" smtClean="0"/>
              </a:p>
            </p:txBody>
          </p:sp>
          <p:sp>
            <p:nvSpPr>
              <p:cNvPr id="28684" name="Rectangle 12" descr="70 %"/>
              <p:cNvSpPr>
                <a:spLocks noChangeArrowheads="1"/>
              </p:cNvSpPr>
              <p:nvPr/>
            </p:nvSpPr>
            <p:spPr bwMode="auto">
              <a:xfrm>
                <a:off x="5165725" y="726229"/>
                <a:ext cx="2184400" cy="1688464"/>
              </a:xfrm>
              <a:prstGeom prst="rect">
                <a:avLst/>
              </a:prstGeom>
              <a:pattFill prst="pct70">
                <a:fgClr>
                  <a:schemeClr val="bg1"/>
                </a:fgClr>
                <a:bgClr>
                  <a:srgbClr val="FFFF00"/>
                </a:bgClr>
              </a:patt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685" name="Line 13"/>
              <p:cNvSpPr>
                <a:spLocks noChangeShapeType="1"/>
              </p:cNvSpPr>
              <p:nvPr/>
            </p:nvSpPr>
            <p:spPr bwMode="auto">
              <a:xfrm>
                <a:off x="5173663" y="2067161"/>
                <a:ext cx="2184400" cy="0"/>
              </a:xfrm>
              <a:prstGeom prst="line">
                <a:avLst/>
              </a:prstGeom>
              <a:noFill/>
              <a:ln w="38100">
                <a:solidFill>
                  <a:schemeClr val="accent2"/>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latin typeface="Arial" charset="0"/>
                  <a:ea typeface="ＭＳ Ｐゴシック" charset="0"/>
                </a:endParaRPr>
              </a:p>
            </p:txBody>
          </p:sp>
          <p:sp>
            <p:nvSpPr>
              <p:cNvPr id="28686" name="Text Box 14"/>
              <p:cNvSpPr txBox="1">
                <a:spLocks noChangeArrowheads="1"/>
              </p:cNvSpPr>
              <p:nvPr/>
            </p:nvSpPr>
            <p:spPr bwMode="auto">
              <a:xfrm>
                <a:off x="7358063" y="662753"/>
                <a:ext cx="1141412" cy="304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863600">
                  <a:defRPr sz="2400">
                    <a:solidFill>
                      <a:schemeClr val="tx1"/>
                    </a:solidFill>
                    <a:latin typeface="Arial" charset="0"/>
                    <a:ea typeface="ＭＳ Ｐゴシック" charset="0"/>
                    <a:cs typeface="ＭＳ Ｐゴシック" charset="0"/>
                  </a:defRPr>
                </a:lvl1pPr>
                <a:lvl2pPr defTabSz="863600">
                  <a:defRPr sz="2400">
                    <a:solidFill>
                      <a:schemeClr val="tx1"/>
                    </a:solidFill>
                    <a:latin typeface="Arial" charset="0"/>
                    <a:ea typeface="ＭＳ Ｐゴシック" charset="0"/>
                  </a:defRPr>
                </a:lvl2pPr>
                <a:lvl3pPr defTabSz="863600">
                  <a:defRPr sz="2400">
                    <a:solidFill>
                      <a:schemeClr val="tx1"/>
                    </a:solidFill>
                    <a:latin typeface="Arial" charset="0"/>
                    <a:ea typeface="ＭＳ Ｐゴシック" charset="0"/>
                  </a:defRPr>
                </a:lvl3pPr>
                <a:lvl4pPr defTabSz="863600">
                  <a:defRPr sz="2400">
                    <a:solidFill>
                      <a:schemeClr val="tx1"/>
                    </a:solidFill>
                    <a:latin typeface="Arial" charset="0"/>
                    <a:ea typeface="ＭＳ Ｐゴシック" charset="0"/>
                  </a:defRPr>
                </a:lvl4pPr>
                <a:lvl5pPr defTabSz="863600">
                  <a:defRPr sz="2400">
                    <a:solidFill>
                      <a:schemeClr val="tx1"/>
                    </a:solidFill>
                    <a:latin typeface="Arial" charset="0"/>
                    <a:ea typeface="ＭＳ Ｐゴシック" charset="0"/>
                  </a:defRPr>
                </a:lvl5pPr>
                <a:lvl6pPr defTabSz="863600" eaLnBrk="0" fontAlgn="base" hangingPunct="0">
                  <a:spcBef>
                    <a:spcPct val="0"/>
                  </a:spcBef>
                  <a:spcAft>
                    <a:spcPct val="0"/>
                  </a:spcAft>
                  <a:defRPr sz="2400">
                    <a:solidFill>
                      <a:schemeClr val="tx1"/>
                    </a:solidFill>
                    <a:latin typeface="Arial" charset="0"/>
                    <a:ea typeface="ＭＳ Ｐゴシック" charset="0"/>
                  </a:defRPr>
                </a:lvl6pPr>
                <a:lvl7pPr defTabSz="863600" eaLnBrk="0" fontAlgn="base" hangingPunct="0">
                  <a:spcBef>
                    <a:spcPct val="0"/>
                  </a:spcBef>
                  <a:spcAft>
                    <a:spcPct val="0"/>
                  </a:spcAft>
                  <a:defRPr sz="2400">
                    <a:solidFill>
                      <a:schemeClr val="tx1"/>
                    </a:solidFill>
                    <a:latin typeface="Arial" charset="0"/>
                    <a:ea typeface="ＭＳ Ｐゴシック" charset="0"/>
                  </a:defRPr>
                </a:lvl7pPr>
                <a:lvl8pPr defTabSz="863600" eaLnBrk="0" fontAlgn="base" hangingPunct="0">
                  <a:spcBef>
                    <a:spcPct val="0"/>
                  </a:spcBef>
                  <a:spcAft>
                    <a:spcPct val="0"/>
                  </a:spcAft>
                  <a:defRPr sz="2400">
                    <a:solidFill>
                      <a:schemeClr val="tx1"/>
                    </a:solidFill>
                    <a:latin typeface="Arial" charset="0"/>
                    <a:ea typeface="ＭＳ Ｐゴシック" charset="0"/>
                  </a:defRPr>
                </a:lvl8pPr>
                <a:lvl9pPr defTabSz="863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dirty="0" smtClean="0"/>
                  <a:t>drift </a:t>
                </a:r>
                <a:r>
                  <a:rPr lang="en-US" sz="1400" dirty="0" smtClean="0"/>
                  <a:t>(-HT 2)</a:t>
                </a:r>
              </a:p>
            </p:txBody>
          </p:sp>
          <p:sp>
            <p:nvSpPr>
              <p:cNvPr id="28687" name="Rectangle 15"/>
              <p:cNvSpPr>
                <a:spLocks noChangeArrowheads="1"/>
              </p:cNvSpPr>
              <p:nvPr/>
            </p:nvSpPr>
            <p:spPr bwMode="auto">
              <a:xfrm>
                <a:off x="5173663" y="2432149"/>
                <a:ext cx="2184400" cy="6823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688" name="Text Box 16"/>
              <p:cNvSpPr txBox="1">
                <a:spLocks noChangeArrowheads="1"/>
              </p:cNvSpPr>
              <p:nvPr/>
            </p:nvSpPr>
            <p:spPr bwMode="auto">
              <a:xfrm>
                <a:off x="6786563" y="842072"/>
                <a:ext cx="361950" cy="366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863600">
                  <a:defRPr sz="2400">
                    <a:solidFill>
                      <a:schemeClr val="tx1"/>
                    </a:solidFill>
                    <a:latin typeface="Arial" charset="0"/>
                    <a:ea typeface="ＭＳ Ｐゴシック" charset="0"/>
                    <a:cs typeface="ＭＳ Ｐゴシック" charset="0"/>
                  </a:defRPr>
                </a:lvl1pPr>
                <a:lvl2pPr defTabSz="863600">
                  <a:defRPr sz="2400">
                    <a:solidFill>
                      <a:schemeClr val="tx1"/>
                    </a:solidFill>
                    <a:latin typeface="Arial" charset="0"/>
                    <a:ea typeface="ＭＳ Ｐゴシック" charset="0"/>
                  </a:defRPr>
                </a:lvl2pPr>
                <a:lvl3pPr defTabSz="863600">
                  <a:defRPr sz="2400">
                    <a:solidFill>
                      <a:schemeClr val="tx1"/>
                    </a:solidFill>
                    <a:latin typeface="Arial" charset="0"/>
                    <a:ea typeface="ＭＳ Ｐゴシック" charset="0"/>
                  </a:defRPr>
                </a:lvl3pPr>
                <a:lvl4pPr defTabSz="863600">
                  <a:defRPr sz="2400">
                    <a:solidFill>
                      <a:schemeClr val="tx1"/>
                    </a:solidFill>
                    <a:latin typeface="Arial" charset="0"/>
                    <a:ea typeface="ＭＳ Ｐゴシック" charset="0"/>
                  </a:defRPr>
                </a:lvl4pPr>
                <a:lvl5pPr defTabSz="863600">
                  <a:defRPr sz="2400">
                    <a:solidFill>
                      <a:schemeClr val="tx1"/>
                    </a:solidFill>
                    <a:latin typeface="Arial" charset="0"/>
                    <a:ea typeface="ＭＳ Ｐゴシック" charset="0"/>
                  </a:defRPr>
                </a:lvl5pPr>
                <a:lvl6pPr defTabSz="863600" eaLnBrk="0" fontAlgn="base" hangingPunct="0">
                  <a:spcBef>
                    <a:spcPct val="0"/>
                  </a:spcBef>
                  <a:spcAft>
                    <a:spcPct val="0"/>
                  </a:spcAft>
                  <a:defRPr sz="2400">
                    <a:solidFill>
                      <a:schemeClr val="tx1"/>
                    </a:solidFill>
                    <a:latin typeface="Arial" charset="0"/>
                    <a:ea typeface="ＭＳ Ｐゴシック" charset="0"/>
                  </a:defRPr>
                </a:lvl6pPr>
                <a:lvl7pPr defTabSz="863600" eaLnBrk="0" fontAlgn="base" hangingPunct="0">
                  <a:spcBef>
                    <a:spcPct val="0"/>
                  </a:spcBef>
                  <a:spcAft>
                    <a:spcPct val="0"/>
                  </a:spcAft>
                  <a:defRPr sz="2400">
                    <a:solidFill>
                      <a:schemeClr val="tx1"/>
                    </a:solidFill>
                    <a:latin typeface="Arial" charset="0"/>
                    <a:ea typeface="ＭＳ Ｐゴシック" charset="0"/>
                  </a:defRPr>
                </a:lvl7pPr>
                <a:lvl8pPr defTabSz="863600" eaLnBrk="0" fontAlgn="base" hangingPunct="0">
                  <a:spcBef>
                    <a:spcPct val="0"/>
                  </a:spcBef>
                  <a:spcAft>
                    <a:spcPct val="0"/>
                  </a:spcAft>
                  <a:defRPr sz="2400">
                    <a:solidFill>
                      <a:schemeClr val="tx1"/>
                    </a:solidFill>
                    <a:latin typeface="Arial" charset="0"/>
                    <a:ea typeface="ＭＳ Ｐゴシック" charset="0"/>
                  </a:defRPr>
                </a:lvl8pPr>
                <a:lvl9pPr defTabSz="863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dirty="0" smtClean="0"/>
                  <a:t>e</a:t>
                </a:r>
                <a:r>
                  <a:rPr lang="en-US" sz="1800" b="1" baseline="30000" dirty="0" smtClean="0"/>
                  <a:t>-</a:t>
                </a:r>
              </a:p>
            </p:txBody>
          </p:sp>
          <p:sp>
            <p:nvSpPr>
              <p:cNvPr id="28689" name="AutoShape 17"/>
              <p:cNvSpPr>
                <a:spLocks/>
              </p:cNvSpPr>
              <p:nvPr/>
            </p:nvSpPr>
            <p:spPr bwMode="auto">
              <a:xfrm>
                <a:off x="4954588" y="2067161"/>
                <a:ext cx="176212" cy="364988"/>
              </a:xfrm>
              <a:prstGeom prst="leftBrace">
                <a:avLst>
                  <a:gd name="adj1" fmla="val 17267"/>
                  <a:gd name="adj2" fmla="val 48347"/>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690" name="Line 18"/>
              <p:cNvSpPr>
                <a:spLocks noChangeShapeType="1"/>
              </p:cNvSpPr>
              <p:nvPr/>
            </p:nvSpPr>
            <p:spPr bwMode="auto">
              <a:xfrm>
                <a:off x="5267325" y="2052879"/>
                <a:ext cx="0" cy="361814"/>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latin typeface="Arial" charset="0"/>
                  <a:ea typeface="ＭＳ Ｐゴシック" charset="0"/>
                </a:endParaRPr>
              </a:p>
            </p:txBody>
          </p:sp>
          <p:sp>
            <p:nvSpPr>
              <p:cNvPr id="28691" name="Text Box 19"/>
              <p:cNvSpPr txBox="1">
                <a:spLocks noChangeArrowheads="1"/>
              </p:cNvSpPr>
              <p:nvPr/>
            </p:nvSpPr>
            <p:spPr bwMode="auto">
              <a:xfrm>
                <a:off x="5308600" y="2154441"/>
                <a:ext cx="1276350" cy="304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863600">
                  <a:defRPr sz="2400">
                    <a:solidFill>
                      <a:schemeClr val="tx1"/>
                    </a:solidFill>
                    <a:latin typeface="Arial" charset="0"/>
                    <a:ea typeface="ＭＳ Ｐゴシック" charset="0"/>
                    <a:cs typeface="ＭＳ Ｐゴシック" charset="0"/>
                  </a:defRPr>
                </a:lvl1pPr>
                <a:lvl2pPr defTabSz="863600">
                  <a:defRPr sz="2400">
                    <a:solidFill>
                      <a:schemeClr val="tx1"/>
                    </a:solidFill>
                    <a:latin typeface="Arial" charset="0"/>
                    <a:ea typeface="ＭＳ Ｐゴシック" charset="0"/>
                  </a:defRPr>
                </a:lvl2pPr>
                <a:lvl3pPr defTabSz="863600">
                  <a:defRPr sz="2400">
                    <a:solidFill>
                      <a:schemeClr val="tx1"/>
                    </a:solidFill>
                    <a:latin typeface="Arial" charset="0"/>
                    <a:ea typeface="ＭＳ Ｐゴシック" charset="0"/>
                  </a:defRPr>
                </a:lvl3pPr>
                <a:lvl4pPr defTabSz="863600">
                  <a:defRPr sz="2400">
                    <a:solidFill>
                      <a:schemeClr val="tx1"/>
                    </a:solidFill>
                    <a:latin typeface="Arial" charset="0"/>
                    <a:ea typeface="ＭＳ Ｐゴシック" charset="0"/>
                  </a:defRPr>
                </a:lvl4pPr>
                <a:lvl5pPr defTabSz="863600">
                  <a:defRPr sz="2400">
                    <a:solidFill>
                      <a:schemeClr val="tx1"/>
                    </a:solidFill>
                    <a:latin typeface="Arial" charset="0"/>
                    <a:ea typeface="ＭＳ Ｐゴシック" charset="0"/>
                  </a:defRPr>
                </a:lvl5pPr>
                <a:lvl6pPr defTabSz="863600" eaLnBrk="0" fontAlgn="base" hangingPunct="0">
                  <a:spcBef>
                    <a:spcPct val="0"/>
                  </a:spcBef>
                  <a:spcAft>
                    <a:spcPct val="0"/>
                  </a:spcAft>
                  <a:defRPr sz="2400">
                    <a:solidFill>
                      <a:schemeClr val="tx1"/>
                    </a:solidFill>
                    <a:latin typeface="Arial" charset="0"/>
                    <a:ea typeface="ＭＳ Ｐゴシック" charset="0"/>
                  </a:defRPr>
                </a:lvl6pPr>
                <a:lvl7pPr defTabSz="863600" eaLnBrk="0" fontAlgn="base" hangingPunct="0">
                  <a:spcBef>
                    <a:spcPct val="0"/>
                  </a:spcBef>
                  <a:spcAft>
                    <a:spcPct val="0"/>
                  </a:spcAft>
                  <a:defRPr sz="2400">
                    <a:solidFill>
                      <a:schemeClr val="tx1"/>
                    </a:solidFill>
                    <a:latin typeface="Arial" charset="0"/>
                    <a:ea typeface="ＭＳ Ｐゴシック" charset="0"/>
                  </a:defRPr>
                </a:lvl7pPr>
                <a:lvl8pPr defTabSz="863600" eaLnBrk="0" fontAlgn="base" hangingPunct="0">
                  <a:spcBef>
                    <a:spcPct val="0"/>
                  </a:spcBef>
                  <a:spcAft>
                    <a:spcPct val="0"/>
                  </a:spcAft>
                  <a:defRPr sz="2400">
                    <a:solidFill>
                      <a:schemeClr val="tx1"/>
                    </a:solidFill>
                    <a:latin typeface="Arial" charset="0"/>
                    <a:ea typeface="ＭＳ Ｐゴシック" charset="0"/>
                  </a:defRPr>
                </a:lvl8pPr>
                <a:lvl9pPr defTabSz="863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smtClean="0"/>
                  <a:t>E ~ 50 kV/cm</a:t>
                </a:r>
                <a:endParaRPr lang="en-US" sz="1400" smtClean="0"/>
              </a:p>
            </p:txBody>
          </p:sp>
          <p:sp>
            <p:nvSpPr>
              <p:cNvPr id="28692" name="Line 20"/>
              <p:cNvSpPr>
                <a:spLocks noChangeShapeType="1"/>
              </p:cNvSpPr>
              <p:nvPr/>
            </p:nvSpPr>
            <p:spPr bwMode="auto">
              <a:xfrm>
                <a:off x="5173663" y="743685"/>
                <a:ext cx="2184400" cy="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latin typeface="Arial" charset="0"/>
                  <a:ea typeface="ＭＳ Ｐゴシック" charset="0"/>
                </a:endParaRPr>
              </a:p>
            </p:txBody>
          </p:sp>
          <p:grpSp>
            <p:nvGrpSpPr>
              <p:cNvPr id="9" name="Group 21"/>
              <p:cNvGrpSpPr>
                <a:grpSpLocks/>
              </p:cNvGrpSpPr>
              <p:nvPr/>
            </p:nvGrpSpPr>
            <p:grpSpPr bwMode="auto">
              <a:xfrm>
                <a:off x="5260975" y="2386013"/>
                <a:ext cx="2046288" cy="46037"/>
                <a:chOff x="6531" y="13529"/>
                <a:chExt cx="2122" cy="45"/>
              </a:xfrm>
            </p:grpSpPr>
            <p:sp>
              <p:nvSpPr>
                <p:cNvPr id="28694" name="Rectangle 22"/>
                <p:cNvSpPr>
                  <a:spLocks noChangeArrowheads="1"/>
                </p:cNvSpPr>
                <p:nvPr/>
              </p:nvSpPr>
              <p:spPr bwMode="auto">
                <a:xfrm>
                  <a:off x="6531" y="13529"/>
                  <a:ext cx="137"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695" name="Rectangle 23"/>
                <p:cNvSpPr>
                  <a:spLocks noChangeArrowheads="1"/>
                </p:cNvSpPr>
                <p:nvPr/>
              </p:nvSpPr>
              <p:spPr bwMode="auto">
                <a:xfrm>
                  <a:off x="6752" y="13529"/>
                  <a:ext cx="135"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696" name="Rectangle 24"/>
                <p:cNvSpPr>
                  <a:spLocks noChangeArrowheads="1"/>
                </p:cNvSpPr>
                <p:nvPr/>
              </p:nvSpPr>
              <p:spPr bwMode="auto">
                <a:xfrm>
                  <a:off x="6972" y="13529"/>
                  <a:ext cx="135"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697" name="Rectangle 25"/>
                <p:cNvSpPr>
                  <a:spLocks noChangeArrowheads="1"/>
                </p:cNvSpPr>
                <p:nvPr/>
              </p:nvSpPr>
              <p:spPr bwMode="auto">
                <a:xfrm>
                  <a:off x="7193" y="13529"/>
                  <a:ext cx="137"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698" name="Rectangle 26"/>
                <p:cNvSpPr>
                  <a:spLocks noChangeArrowheads="1"/>
                </p:cNvSpPr>
                <p:nvPr/>
              </p:nvSpPr>
              <p:spPr bwMode="auto">
                <a:xfrm>
                  <a:off x="7413" y="13529"/>
                  <a:ext cx="135"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699" name="Rectangle 27"/>
                <p:cNvSpPr>
                  <a:spLocks noChangeArrowheads="1"/>
                </p:cNvSpPr>
                <p:nvPr/>
              </p:nvSpPr>
              <p:spPr bwMode="auto">
                <a:xfrm>
                  <a:off x="7634" y="13529"/>
                  <a:ext cx="137"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00" name="Rectangle 28"/>
                <p:cNvSpPr>
                  <a:spLocks noChangeArrowheads="1"/>
                </p:cNvSpPr>
                <p:nvPr/>
              </p:nvSpPr>
              <p:spPr bwMode="auto">
                <a:xfrm>
                  <a:off x="7855" y="13529"/>
                  <a:ext cx="137"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01" name="Rectangle 29"/>
                <p:cNvSpPr>
                  <a:spLocks noChangeArrowheads="1"/>
                </p:cNvSpPr>
                <p:nvPr/>
              </p:nvSpPr>
              <p:spPr bwMode="auto">
                <a:xfrm>
                  <a:off x="8077" y="13529"/>
                  <a:ext cx="135"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02" name="Rectangle 30"/>
                <p:cNvSpPr>
                  <a:spLocks noChangeArrowheads="1"/>
                </p:cNvSpPr>
                <p:nvPr/>
              </p:nvSpPr>
              <p:spPr bwMode="auto">
                <a:xfrm>
                  <a:off x="8296" y="13529"/>
                  <a:ext cx="137"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03" name="Rectangle 31"/>
                <p:cNvSpPr>
                  <a:spLocks noChangeArrowheads="1"/>
                </p:cNvSpPr>
                <p:nvPr/>
              </p:nvSpPr>
              <p:spPr bwMode="auto">
                <a:xfrm>
                  <a:off x="8516" y="13529"/>
                  <a:ext cx="137" cy="4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grpSp>
          <p:sp>
            <p:nvSpPr>
              <p:cNvPr id="28704" name="Text Box 32"/>
              <p:cNvSpPr txBox="1">
                <a:spLocks noChangeArrowheads="1"/>
              </p:cNvSpPr>
              <p:nvPr/>
            </p:nvSpPr>
            <p:spPr bwMode="auto">
              <a:xfrm>
                <a:off x="5338763" y="842072"/>
                <a:ext cx="1058862" cy="304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863600">
                  <a:defRPr sz="2400">
                    <a:solidFill>
                      <a:schemeClr val="tx1"/>
                    </a:solidFill>
                    <a:latin typeface="Arial" charset="0"/>
                    <a:ea typeface="ＭＳ Ｐゴシック" charset="0"/>
                    <a:cs typeface="ＭＳ Ｐゴシック" charset="0"/>
                  </a:defRPr>
                </a:lvl1pPr>
                <a:lvl2pPr defTabSz="863600">
                  <a:defRPr sz="2400">
                    <a:solidFill>
                      <a:schemeClr val="tx1"/>
                    </a:solidFill>
                    <a:latin typeface="Arial" charset="0"/>
                    <a:ea typeface="ＭＳ Ｐゴシック" charset="0"/>
                  </a:defRPr>
                </a:lvl2pPr>
                <a:lvl3pPr defTabSz="863600">
                  <a:defRPr sz="2400">
                    <a:solidFill>
                      <a:schemeClr val="tx1"/>
                    </a:solidFill>
                    <a:latin typeface="Arial" charset="0"/>
                    <a:ea typeface="ＭＳ Ｐゴシック" charset="0"/>
                  </a:defRPr>
                </a:lvl3pPr>
                <a:lvl4pPr defTabSz="863600">
                  <a:defRPr sz="2400">
                    <a:solidFill>
                      <a:schemeClr val="tx1"/>
                    </a:solidFill>
                    <a:latin typeface="Arial" charset="0"/>
                    <a:ea typeface="ＭＳ Ｐゴシック" charset="0"/>
                  </a:defRPr>
                </a:lvl4pPr>
                <a:lvl5pPr defTabSz="863600">
                  <a:defRPr sz="2400">
                    <a:solidFill>
                      <a:schemeClr val="tx1"/>
                    </a:solidFill>
                    <a:latin typeface="Arial" charset="0"/>
                    <a:ea typeface="ＭＳ Ｐゴシック" charset="0"/>
                  </a:defRPr>
                </a:lvl5pPr>
                <a:lvl6pPr defTabSz="863600" eaLnBrk="0" fontAlgn="base" hangingPunct="0">
                  <a:spcBef>
                    <a:spcPct val="0"/>
                  </a:spcBef>
                  <a:spcAft>
                    <a:spcPct val="0"/>
                  </a:spcAft>
                  <a:defRPr sz="2400">
                    <a:solidFill>
                      <a:schemeClr val="tx1"/>
                    </a:solidFill>
                    <a:latin typeface="Arial" charset="0"/>
                    <a:ea typeface="ＭＳ Ｐゴシック" charset="0"/>
                  </a:defRPr>
                </a:lvl6pPr>
                <a:lvl7pPr defTabSz="863600" eaLnBrk="0" fontAlgn="base" hangingPunct="0">
                  <a:spcBef>
                    <a:spcPct val="0"/>
                  </a:spcBef>
                  <a:spcAft>
                    <a:spcPct val="0"/>
                  </a:spcAft>
                  <a:defRPr sz="2400">
                    <a:solidFill>
                      <a:schemeClr val="tx1"/>
                    </a:solidFill>
                    <a:latin typeface="Arial" charset="0"/>
                    <a:ea typeface="ＭＳ Ｐゴシック" charset="0"/>
                  </a:defRPr>
                </a:lvl7pPr>
                <a:lvl8pPr defTabSz="863600" eaLnBrk="0" fontAlgn="base" hangingPunct="0">
                  <a:spcBef>
                    <a:spcPct val="0"/>
                  </a:spcBef>
                  <a:spcAft>
                    <a:spcPct val="0"/>
                  </a:spcAft>
                  <a:defRPr sz="2400">
                    <a:solidFill>
                      <a:schemeClr val="tx1"/>
                    </a:solidFill>
                    <a:latin typeface="Arial" charset="0"/>
                    <a:ea typeface="ＭＳ Ｐゴシック" charset="0"/>
                  </a:defRPr>
                </a:lvl8pPr>
                <a:lvl9pPr defTabSz="863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smtClean="0"/>
                  <a:t>E ~ 0.7/cm</a:t>
                </a:r>
                <a:endParaRPr lang="en-US" sz="1800" smtClean="0"/>
              </a:p>
            </p:txBody>
          </p:sp>
          <p:sp>
            <p:nvSpPr>
              <p:cNvPr id="28705" name="Line 33"/>
              <p:cNvSpPr>
                <a:spLocks noChangeShapeType="1"/>
              </p:cNvSpPr>
              <p:nvPr/>
            </p:nvSpPr>
            <p:spPr bwMode="auto">
              <a:xfrm flipH="1">
                <a:off x="5240338" y="788118"/>
                <a:ext cx="19050" cy="1212393"/>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latin typeface="Arial" charset="0"/>
                  <a:ea typeface="ＭＳ Ｐゴシック" charset="0"/>
                </a:endParaRPr>
              </a:p>
            </p:txBody>
          </p:sp>
          <p:sp>
            <p:nvSpPr>
              <p:cNvPr id="28706" name="Text Box 34"/>
              <p:cNvSpPr txBox="1">
                <a:spLocks noChangeArrowheads="1"/>
              </p:cNvSpPr>
              <p:nvPr/>
            </p:nvSpPr>
            <p:spPr bwMode="auto">
              <a:xfrm>
                <a:off x="7366000" y="2286154"/>
                <a:ext cx="668338" cy="304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863600">
                  <a:defRPr sz="2400">
                    <a:solidFill>
                      <a:schemeClr val="tx1"/>
                    </a:solidFill>
                    <a:latin typeface="Arial" charset="0"/>
                    <a:ea typeface="ＭＳ Ｐゴシック" charset="0"/>
                    <a:cs typeface="ＭＳ Ｐゴシック" charset="0"/>
                  </a:defRPr>
                </a:lvl1pPr>
                <a:lvl2pPr defTabSz="863600">
                  <a:defRPr sz="2400">
                    <a:solidFill>
                      <a:schemeClr val="tx1"/>
                    </a:solidFill>
                    <a:latin typeface="Arial" charset="0"/>
                    <a:ea typeface="ＭＳ Ｐゴシック" charset="0"/>
                  </a:defRPr>
                </a:lvl2pPr>
                <a:lvl3pPr defTabSz="863600">
                  <a:defRPr sz="2400">
                    <a:solidFill>
                      <a:schemeClr val="tx1"/>
                    </a:solidFill>
                    <a:latin typeface="Arial" charset="0"/>
                    <a:ea typeface="ＭＳ Ｐゴシック" charset="0"/>
                  </a:defRPr>
                </a:lvl3pPr>
                <a:lvl4pPr defTabSz="863600">
                  <a:defRPr sz="2400">
                    <a:solidFill>
                      <a:schemeClr val="tx1"/>
                    </a:solidFill>
                    <a:latin typeface="Arial" charset="0"/>
                    <a:ea typeface="ＭＳ Ｐゴシック" charset="0"/>
                  </a:defRPr>
                </a:lvl4pPr>
                <a:lvl5pPr defTabSz="863600">
                  <a:defRPr sz="2400">
                    <a:solidFill>
                      <a:schemeClr val="tx1"/>
                    </a:solidFill>
                    <a:latin typeface="Arial" charset="0"/>
                    <a:ea typeface="ＭＳ Ｐゴシック" charset="0"/>
                  </a:defRPr>
                </a:lvl5pPr>
                <a:lvl6pPr defTabSz="863600" eaLnBrk="0" fontAlgn="base" hangingPunct="0">
                  <a:spcBef>
                    <a:spcPct val="0"/>
                  </a:spcBef>
                  <a:spcAft>
                    <a:spcPct val="0"/>
                  </a:spcAft>
                  <a:defRPr sz="2400">
                    <a:solidFill>
                      <a:schemeClr val="tx1"/>
                    </a:solidFill>
                    <a:latin typeface="Arial" charset="0"/>
                    <a:ea typeface="ＭＳ Ｐゴシック" charset="0"/>
                  </a:defRPr>
                </a:lvl6pPr>
                <a:lvl7pPr defTabSz="863600" eaLnBrk="0" fontAlgn="base" hangingPunct="0">
                  <a:spcBef>
                    <a:spcPct val="0"/>
                  </a:spcBef>
                  <a:spcAft>
                    <a:spcPct val="0"/>
                  </a:spcAft>
                  <a:defRPr sz="2400">
                    <a:solidFill>
                      <a:schemeClr val="tx1"/>
                    </a:solidFill>
                    <a:latin typeface="Arial" charset="0"/>
                    <a:ea typeface="ＭＳ Ｐゴシック" charset="0"/>
                  </a:defRPr>
                </a:lvl7pPr>
                <a:lvl8pPr defTabSz="863600" eaLnBrk="0" fontAlgn="base" hangingPunct="0">
                  <a:spcBef>
                    <a:spcPct val="0"/>
                  </a:spcBef>
                  <a:spcAft>
                    <a:spcPct val="0"/>
                  </a:spcAft>
                  <a:defRPr sz="2400">
                    <a:solidFill>
                      <a:schemeClr val="tx1"/>
                    </a:solidFill>
                    <a:latin typeface="Arial" charset="0"/>
                    <a:ea typeface="ＭＳ Ｐゴシック" charset="0"/>
                  </a:defRPr>
                </a:lvl8pPr>
                <a:lvl9pPr defTabSz="863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b="1" smtClean="0"/>
                  <a:t>strips</a:t>
                </a:r>
              </a:p>
            </p:txBody>
          </p:sp>
          <p:sp>
            <p:nvSpPr>
              <p:cNvPr id="28707" name="Line 35"/>
              <p:cNvSpPr>
                <a:spLocks noChangeShapeType="1"/>
              </p:cNvSpPr>
              <p:nvPr/>
            </p:nvSpPr>
            <p:spPr bwMode="auto">
              <a:xfrm flipH="1">
                <a:off x="5976938" y="610385"/>
                <a:ext cx="1330325" cy="2083603"/>
              </a:xfrm>
              <a:prstGeom prst="line">
                <a:avLst/>
              </a:prstGeom>
              <a:noFill/>
              <a:ln w="25400">
                <a:solidFill>
                  <a:srgbClr val="00FF00"/>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latin typeface="Arial" charset="0"/>
                  <a:ea typeface="ＭＳ Ｐゴシック" charset="0"/>
                </a:endParaRPr>
              </a:p>
            </p:txBody>
          </p:sp>
          <p:sp>
            <p:nvSpPr>
              <p:cNvPr id="28708" name="Freeform 36"/>
              <p:cNvSpPr>
                <a:spLocks/>
              </p:cNvSpPr>
              <p:nvPr/>
            </p:nvSpPr>
            <p:spPr bwMode="auto">
              <a:xfrm>
                <a:off x="6961188" y="957917"/>
                <a:ext cx="192087" cy="1404408"/>
              </a:xfrm>
              <a:custGeom>
                <a:avLst/>
                <a:gdLst>
                  <a:gd name="T0" fmla="*/ 159672 w 160"/>
                  <a:gd name="T1" fmla="*/ 0 h 1165"/>
                  <a:gd name="T2" fmla="*/ 192087 w 160"/>
                  <a:gd name="T3" fmla="*/ 90413 h 1165"/>
                  <a:gd name="T4" fmla="*/ 147667 w 160"/>
                  <a:gd name="T5" fmla="*/ 418309 h 1165"/>
                  <a:gd name="T6" fmla="*/ 153670 w 160"/>
                  <a:gd name="T7" fmla="*/ 520776 h 1165"/>
                  <a:gd name="T8" fmla="*/ 172878 w 160"/>
                  <a:gd name="T9" fmla="*/ 540064 h 1165"/>
                  <a:gd name="T10" fmla="*/ 134461 w 160"/>
                  <a:gd name="T11" fmla="*/ 881221 h 1165"/>
                  <a:gd name="T12" fmla="*/ 166876 w 160"/>
                  <a:gd name="T13" fmla="*/ 1010209 h 1165"/>
                  <a:gd name="T14" fmla="*/ 121255 w 160"/>
                  <a:gd name="T15" fmla="*/ 1195856 h 1165"/>
                  <a:gd name="T16" fmla="*/ 44420 w 160"/>
                  <a:gd name="T17" fmla="*/ 1292296 h 1165"/>
                  <a:gd name="T18" fmla="*/ 0 w 160"/>
                  <a:gd name="T19" fmla="*/ 1369448 h 1165"/>
                  <a:gd name="T20" fmla="*/ 57626 w 160"/>
                  <a:gd name="T21" fmla="*/ 1382709 h 1165"/>
                  <a:gd name="T22" fmla="*/ 63629 w 160"/>
                  <a:gd name="T23" fmla="*/ 1401997 h 1165"/>
                  <a:gd name="T24" fmla="*/ 57626 w 160"/>
                  <a:gd name="T25" fmla="*/ 1395969 h 1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0" h="1165">
                    <a:moveTo>
                      <a:pt x="133" y="0"/>
                    </a:moveTo>
                    <a:cubicBezTo>
                      <a:pt x="138" y="28"/>
                      <a:pt x="143" y="50"/>
                      <a:pt x="160" y="75"/>
                    </a:cubicBezTo>
                    <a:cubicBezTo>
                      <a:pt x="148" y="211"/>
                      <a:pt x="147" y="243"/>
                      <a:pt x="123" y="347"/>
                    </a:cubicBezTo>
                    <a:cubicBezTo>
                      <a:pt x="124" y="375"/>
                      <a:pt x="122" y="404"/>
                      <a:pt x="128" y="432"/>
                    </a:cubicBezTo>
                    <a:cubicBezTo>
                      <a:pt x="129" y="439"/>
                      <a:pt x="143" y="440"/>
                      <a:pt x="144" y="448"/>
                    </a:cubicBezTo>
                    <a:cubicBezTo>
                      <a:pt x="149" y="561"/>
                      <a:pt x="159" y="640"/>
                      <a:pt x="112" y="731"/>
                    </a:cubicBezTo>
                    <a:cubicBezTo>
                      <a:pt x="116" y="787"/>
                      <a:pt x="122" y="792"/>
                      <a:pt x="139" y="838"/>
                    </a:cubicBezTo>
                    <a:cubicBezTo>
                      <a:pt x="129" y="894"/>
                      <a:pt x="134" y="943"/>
                      <a:pt x="101" y="992"/>
                    </a:cubicBezTo>
                    <a:cubicBezTo>
                      <a:pt x="114" y="1041"/>
                      <a:pt x="68" y="1044"/>
                      <a:pt x="37" y="1072"/>
                    </a:cubicBezTo>
                    <a:cubicBezTo>
                      <a:pt x="18" y="1088"/>
                      <a:pt x="7" y="1112"/>
                      <a:pt x="0" y="1136"/>
                    </a:cubicBezTo>
                    <a:cubicBezTo>
                      <a:pt x="15" y="1141"/>
                      <a:pt x="33" y="1138"/>
                      <a:pt x="48" y="1147"/>
                    </a:cubicBezTo>
                    <a:cubicBezTo>
                      <a:pt x="52" y="1149"/>
                      <a:pt x="53" y="1157"/>
                      <a:pt x="53" y="1163"/>
                    </a:cubicBezTo>
                    <a:cubicBezTo>
                      <a:pt x="53" y="1165"/>
                      <a:pt x="49" y="1159"/>
                      <a:pt x="48" y="1158"/>
                    </a:cubicBezTo>
                  </a:path>
                </a:pathLst>
              </a:custGeom>
              <a:noFill/>
              <a:ln w="9525">
                <a:solidFill>
                  <a:schemeClr val="tx1"/>
                </a:solidFill>
                <a:round/>
                <a:headEnd/>
                <a:tailEnd/>
              </a:ln>
              <a:effectLst/>
            </p:spPr>
            <p:txBody>
              <a:bodyPr wrap="none" anchor="ctr"/>
              <a:lstStyle/>
              <a:p>
                <a:endParaRPr lang="fr-FR"/>
              </a:p>
            </p:txBody>
          </p:sp>
          <p:sp>
            <p:nvSpPr>
              <p:cNvPr id="28709" name="Freeform 37"/>
              <p:cNvSpPr>
                <a:spLocks/>
              </p:cNvSpPr>
              <p:nvPr/>
            </p:nvSpPr>
            <p:spPr bwMode="auto">
              <a:xfrm>
                <a:off x="7081838" y="2102073"/>
                <a:ext cx="53975" cy="250731"/>
              </a:xfrm>
              <a:custGeom>
                <a:avLst/>
                <a:gdLst>
                  <a:gd name="T0" fmla="*/ 33121 w 44"/>
                  <a:gd name="T1" fmla="*/ 0 h 208"/>
                  <a:gd name="T2" fmla="*/ 39255 w 44"/>
                  <a:gd name="T3" fmla="*/ 71121 h 208"/>
                  <a:gd name="T4" fmla="*/ 0 w 44"/>
                  <a:gd name="T5" fmla="*/ 250731 h 208"/>
                  <a:gd name="T6" fmla="*/ 0 60000 65536"/>
                  <a:gd name="T7" fmla="*/ 0 60000 65536"/>
                  <a:gd name="T8" fmla="*/ 0 60000 65536"/>
                </a:gdLst>
                <a:ahLst/>
                <a:cxnLst>
                  <a:cxn ang="T6">
                    <a:pos x="T0" y="T1"/>
                  </a:cxn>
                  <a:cxn ang="T7">
                    <a:pos x="T2" y="T3"/>
                  </a:cxn>
                  <a:cxn ang="T8">
                    <a:pos x="T4" y="T5"/>
                  </a:cxn>
                </a:cxnLst>
                <a:rect l="0" t="0" r="r" b="b"/>
                <a:pathLst>
                  <a:path w="44" h="208">
                    <a:moveTo>
                      <a:pt x="27" y="0"/>
                    </a:moveTo>
                    <a:cubicBezTo>
                      <a:pt x="44" y="25"/>
                      <a:pt x="42" y="14"/>
                      <a:pt x="32" y="59"/>
                    </a:cubicBezTo>
                    <a:cubicBezTo>
                      <a:pt x="20" y="110"/>
                      <a:pt x="0" y="155"/>
                      <a:pt x="0" y="208"/>
                    </a:cubicBezTo>
                  </a:path>
                </a:pathLst>
              </a:custGeom>
              <a:noFill/>
              <a:ln w="9525">
                <a:solidFill>
                  <a:schemeClr val="tx1"/>
                </a:solidFill>
                <a:round/>
                <a:headEnd/>
                <a:tailEnd/>
              </a:ln>
              <a:effectLst/>
            </p:spPr>
            <p:txBody>
              <a:bodyPr wrap="none" anchor="ctr"/>
              <a:lstStyle/>
              <a:p>
                <a:endParaRPr lang="fr-FR"/>
              </a:p>
            </p:txBody>
          </p:sp>
          <p:sp>
            <p:nvSpPr>
              <p:cNvPr id="28710" name="AutoShape 38"/>
              <p:cNvSpPr>
                <a:spLocks noChangeArrowheads="1"/>
              </p:cNvSpPr>
              <p:nvPr/>
            </p:nvSpPr>
            <p:spPr bwMode="auto">
              <a:xfrm>
                <a:off x="7075488" y="899201"/>
                <a:ext cx="58737" cy="57128"/>
              </a:xfrm>
              <a:custGeom>
                <a:avLst/>
                <a:gdLst>
                  <a:gd name="T0" fmla="*/ 0 w 58737"/>
                  <a:gd name="T1" fmla="*/ 21821 h 57128"/>
                  <a:gd name="T2" fmla="*/ 22436 w 58737"/>
                  <a:gd name="T3" fmla="*/ 21821 h 57128"/>
                  <a:gd name="T4" fmla="*/ 29369 w 58737"/>
                  <a:gd name="T5" fmla="*/ 0 h 57128"/>
                  <a:gd name="T6" fmla="*/ 36301 w 58737"/>
                  <a:gd name="T7" fmla="*/ 21821 h 57128"/>
                  <a:gd name="T8" fmla="*/ 58737 w 58737"/>
                  <a:gd name="T9" fmla="*/ 21821 h 57128"/>
                  <a:gd name="T10" fmla="*/ 40586 w 58737"/>
                  <a:gd name="T11" fmla="*/ 35307 h 57128"/>
                  <a:gd name="T12" fmla="*/ 47519 w 58737"/>
                  <a:gd name="T13" fmla="*/ 57128 h 57128"/>
                  <a:gd name="T14" fmla="*/ 29369 w 58737"/>
                  <a:gd name="T15" fmla="*/ 43642 h 57128"/>
                  <a:gd name="T16" fmla="*/ 11218 w 58737"/>
                  <a:gd name="T17" fmla="*/ 57128 h 57128"/>
                  <a:gd name="T18" fmla="*/ 18151 w 58737"/>
                  <a:gd name="T19" fmla="*/ 35307 h 57128"/>
                  <a:gd name="T20" fmla="*/ 0 w 58737"/>
                  <a:gd name="T21" fmla="*/ 21821 h 57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737" h="57128">
                    <a:moveTo>
                      <a:pt x="0" y="21821"/>
                    </a:moveTo>
                    <a:lnTo>
                      <a:pt x="22436" y="21821"/>
                    </a:lnTo>
                    <a:lnTo>
                      <a:pt x="29369" y="0"/>
                    </a:lnTo>
                    <a:lnTo>
                      <a:pt x="36301" y="21821"/>
                    </a:lnTo>
                    <a:lnTo>
                      <a:pt x="58737" y="21821"/>
                    </a:lnTo>
                    <a:lnTo>
                      <a:pt x="40586" y="35307"/>
                    </a:lnTo>
                    <a:lnTo>
                      <a:pt x="47519" y="57128"/>
                    </a:lnTo>
                    <a:lnTo>
                      <a:pt x="29369" y="43642"/>
                    </a:lnTo>
                    <a:lnTo>
                      <a:pt x="11218" y="57128"/>
                    </a:lnTo>
                    <a:lnTo>
                      <a:pt x="18151" y="35307"/>
                    </a:lnTo>
                    <a:lnTo>
                      <a:pt x="0" y="21821"/>
                    </a:lnTo>
                    <a:close/>
                  </a:path>
                </a:pathLst>
              </a:custGeom>
              <a:solidFill>
                <a:srgbClr val="FF0000"/>
              </a:solidFill>
              <a:ln w="9525">
                <a:solidFill>
                  <a:schemeClr val="tx1"/>
                </a:solidFill>
                <a:miter lim="800000"/>
                <a:headEnd/>
                <a:tailEnd/>
              </a:ln>
              <a:effectLst/>
            </p:spPr>
            <p:txBody>
              <a:bodyPr wrap="none" anchor="ctr"/>
              <a:lstStyle/>
              <a:p>
                <a:endParaRPr lang="fr-FR"/>
              </a:p>
            </p:txBody>
          </p:sp>
          <p:sp>
            <p:nvSpPr>
              <p:cNvPr id="28711" name="AutoShape 39"/>
              <p:cNvSpPr>
                <a:spLocks noChangeArrowheads="1"/>
              </p:cNvSpPr>
              <p:nvPr/>
            </p:nvSpPr>
            <p:spPr bwMode="auto">
              <a:xfrm>
                <a:off x="7018338" y="1015045"/>
                <a:ext cx="57150" cy="57128"/>
              </a:xfrm>
              <a:custGeom>
                <a:avLst/>
                <a:gdLst>
                  <a:gd name="T0" fmla="*/ 0 w 57150"/>
                  <a:gd name="T1" fmla="*/ 21821 h 57128"/>
                  <a:gd name="T2" fmla="*/ 21829 w 57150"/>
                  <a:gd name="T3" fmla="*/ 21821 h 57128"/>
                  <a:gd name="T4" fmla="*/ 28575 w 57150"/>
                  <a:gd name="T5" fmla="*/ 0 h 57128"/>
                  <a:gd name="T6" fmla="*/ 35321 w 57150"/>
                  <a:gd name="T7" fmla="*/ 21821 h 57128"/>
                  <a:gd name="T8" fmla="*/ 57150 w 57150"/>
                  <a:gd name="T9" fmla="*/ 21821 h 57128"/>
                  <a:gd name="T10" fmla="*/ 39489 w 57150"/>
                  <a:gd name="T11" fmla="*/ 35307 h 57128"/>
                  <a:gd name="T12" fmla="*/ 46235 w 57150"/>
                  <a:gd name="T13" fmla="*/ 57128 h 57128"/>
                  <a:gd name="T14" fmla="*/ 28575 w 57150"/>
                  <a:gd name="T15" fmla="*/ 43642 h 57128"/>
                  <a:gd name="T16" fmla="*/ 10915 w 57150"/>
                  <a:gd name="T17" fmla="*/ 57128 h 57128"/>
                  <a:gd name="T18" fmla="*/ 17661 w 57150"/>
                  <a:gd name="T19" fmla="*/ 35307 h 57128"/>
                  <a:gd name="T20" fmla="*/ 0 w 57150"/>
                  <a:gd name="T21" fmla="*/ 21821 h 57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150" h="57128">
                    <a:moveTo>
                      <a:pt x="0" y="21821"/>
                    </a:moveTo>
                    <a:lnTo>
                      <a:pt x="21829" y="21821"/>
                    </a:lnTo>
                    <a:lnTo>
                      <a:pt x="28575" y="0"/>
                    </a:lnTo>
                    <a:lnTo>
                      <a:pt x="35321" y="21821"/>
                    </a:lnTo>
                    <a:lnTo>
                      <a:pt x="57150" y="21821"/>
                    </a:lnTo>
                    <a:lnTo>
                      <a:pt x="39489" y="35307"/>
                    </a:lnTo>
                    <a:lnTo>
                      <a:pt x="46235" y="57128"/>
                    </a:lnTo>
                    <a:lnTo>
                      <a:pt x="28575" y="43642"/>
                    </a:lnTo>
                    <a:lnTo>
                      <a:pt x="10915" y="57128"/>
                    </a:lnTo>
                    <a:lnTo>
                      <a:pt x="17661" y="35307"/>
                    </a:lnTo>
                    <a:lnTo>
                      <a:pt x="0" y="21821"/>
                    </a:lnTo>
                    <a:close/>
                  </a:path>
                </a:pathLst>
              </a:custGeom>
              <a:solidFill>
                <a:srgbClr val="FF0000"/>
              </a:solidFill>
              <a:ln w="9525">
                <a:solidFill>
                  <a:schemeClr val="tx1"/>
                </a:solidFill>
                <a:miter lim="800000"/>
                <a:headEnd/>
                <a:tailEnd/>
              </a:ln>
              <a:effectLst/>
            </p:spPr>
            <p:txBody>
              <a:bodyPr wrap="none" anchor="ctr"/>
              <a:lstStyle/>
              <a:p>
                <a:endParaRPr lang="fr-FR"/>
              </a:p>
            </p:txBody>
          </p:sp>
          <p:sp>
            <p:nvSpPr>
              <p:cNvPr id="28712" name="AutoShape 40"/>
              <p:cNvSpPr>
                <a:spLocks noChangeArrowheads="1"/>
              </p:cNvSpPr>
              <p:nvPr/>
            </p:nvSpPr>
            <p:spPr bwMode="auto">
              <a:xfrm>
                <a:off x="6961188" y="1130889"/>
                <a:ext cx="57150" cy="57128"/>
              </a:xfrm>
              <a:custGeom>
                <a:avLst/>
                <a:gdLst>
                  <a:gd name="T0" fmla="*/ 0 w 57150"/>
                  <a:gd name="T1" fmla="*/ 21821 h 57128"/>
                  <a:gd name="T2" fmla="*/ 21829 w 57150"/>
                  <a:gd name="T3" fmla="*/ 21821 h 57128"/>
                  <a:gd name="T4" fmla="*/ 28575 w 57150"/>
                  <a:gd name="T5" fmla="*/ 0 h 57128"/>
                  <a:gd name="T6" fmla="*/ 35321 w 57150"/>
                  <a:gd name="T7" fmla="*/ 21821 h 57128"/>
                  <a:gd name="T8" fmla="*/ 57150 w 57150"/>
                  <a:gd name="T9" fmla="*/ 21821 h 57128"/>
                  <a:gd name="T10" fmla="*/ 39489 w 57150"/>
                  <a:gd name="T11" fmla="*/ 35307 h 57128"/>
                  <a:gd name="T12" fmla="*/ 46235 w 57150"/>
                  <a:gd name="T13" fmla="*/ 57128 h 57128"/>
                  <a:gd name="T14" fmla="*/ 28575 w 57150"/>
                  <a:gd name="T15" fmla="*/ 43642 h 57128"/>
                  <a:gd name="T16" fmla="*/ 10915 w 57150"/>
                  <a:gd name="T17" fmla="*/ 57128 h 57128"/>
                  <a:gd name="T18" fmla="*/ 17661 w 57150"/>
                  <a:gd name="T19" fmla="*/ 35307 h 57128"/>
                  <a:gd name="T20" fmla="*/ 0 w 57150"/>
                  <a:gd name="T21" fmla="*/ 21821 h 57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150" h="57128">
                    <a:moveTo>
                      <a:pt x="0" y="21821"/>
                    </a:moveTo>
                    <a:lnTo>
                      <a:pt x="21829" y="21821"/>
                    </a:lnTo>
                    <a:lnTo>
                      <a:pt x="28575" y="0"/>
                    </a:lnTo>
                    <a:lnTo>
                      <a:pt x="35321" y="21821"/>
                    </a:lnTo>
                    <a:lnTo>
                      <a:pt x="57150" y="21821"/>
                    </a:lnTo>
                    <a:lnTo>
                      <a:pt x="39489" y="35307"/>
                    </a:lnTo>
                    <a:lnTo>
                      <a:pt x="46235" y="57128"/>
                    </a:lnTo>
                    <a:lnTo>
                      <a:pt x="28575" y="43642"/>
                    </a:lnTo>
                    <a:lnTo>
                      <a:pt x="10915" y="57128"/>
                    </a:lnTo>
                    <a:lnTo>
                      <a:pt x="17661" y="35307"/>
                    </a:lnTo>
                    <a:lnTo>
                      <a:pt x="0" y="21821"/>
                    </a:lnTo>
                    <a:close/>
                  </a:path>
                </a:pathLst>
              </a:custGeom>
              <a:solidFill>
                <a:srgbClr val="FF0000"/>
              </a:solidFill>
              <a:ln w="9525">
                <a:solidFill>
                  <a:schemeClr val="tx1"/>
                </a:solidFill>
                <a:miter lim="800000"/>
                <a:headEnd/>
                <a:tailEnd/>
              </a:ln>
              <a:effectLst/>
            </p:spPr>
            <p:txBody>
              <a:bodyPr wrap="none" anchor="ctr"/>
              <a:lstStyle/>
              <a:p>
                <a:endParaRPr lang="fr-FR"/>
              </a:p>
            </p:txBody>
          </p:sp>
          <p:sp>
            <p:nvSpPr>
              <p:cNvPr id="28713" name="AutoShape 41"/>
              <p:cNvSpPr>
                <a:spLocks noChangeArrowheads="1"/>
              </p:cNvSpPr>
              <p:nvPr/>
            </p:nvSpPr>
            <p:spPr bwMode="auto">
              <a:xfrm>
                <a:off x="6845300" y="1246733"/>
                <a:ext cx="57150" cy="57128"/>
              </a:xfrm>
              <a:custGeom>
                <a:avLst/>
                <a:gdLst>
                  <a:gd name="T0" fmla="*/ 0 w 57150"/>
                  <a:gd name="T1" fmla="*/ 21821 h 57128"/>
                  <a:gd name="T2" fmla="*/ 21829 w 57150"/>
                  <a:gd name="T3" fmla="*/ 21821 h 57128"/>
                  <a:gd name="T4" fmla="*/ 28575 w 57150"/>
                  <a:gd name="T5" fmla="*/ 0 h 57128"/>
                  <a:gd name="T6" fmla="*/ 35321 w 57150"/>
                  <a:gd name="T7" fmla="*/ 21821 h 57128"/>
                  <a:gd name="T8" fmla="*/ 57150 w 57150"/>
                  <a:gd name="T9" fmla="*/ 21821 h 57128"/>
                  <a:gd name="T10" fmla="*/ 39489 w 57150"/>
                  <a:gd name="T11" fmla="*/ 35307 h 57128"/>
                  <a:gd name="T12" fmla="*/ 46235 w 57150"/>
                  <a:gd name="T13" fmla="*/ 57128 h 57128"/>
                  <a:gd name="T14" fmla="*/ 28575 w 57150"/>
                  <a:gd name="T15" fmla="*/ 43642 h 57128"/>
                  <a:gd name="T16" fmla="*/ 10915 w 57150"/>
                  <a:gd name="T17" fmla="*/ 57128 h 57128"/>
                  <a:gd name="T18" fmla="*/ 17661 w 57150"/>
                  <a:gd name="T19" fmla="*/ 35307 h 57128"/>
                  <a:gd name="T20" fmla="*/ 0 w 57150"/>
                  <a:gd name="T21" fmla="*/ 21821 h 57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150" h="57128">
                    <a:moveTo>
                      <a:pt x="0" y="21821"/>
                    </a:moveTo>
                    <a:lnTo>
                      <a:pt x="21829" y="21821"/>
                    </a:lnTo>
                    <a:lnTo>
                      <a:pt x="28575" y="0"/>
                    </a:lnTo>
                    <a:lnTo>
                      <a:pt x="35321" y="21821"/>
                    </a:lnTo>
                    <a:lnTo>
                      <a:pt x="57150" y="21821"/>
                    </a:lnTo>
                    <a:lnTo>
                      <a:pt x="39489" y="35307"/>
                    </a:lnTo>
                    <a:lnTo>
                      <a:pt x="46235" y="57128"/>
                    </a:lnTo>
                    <a:lnTo>
                      <a:pt x="28575" y="43642"/>
                    </a:lnTo>
                    <a:lnTo>
                      <a:pt x="10915" y="57128"/>
                    </a:lnTo>
                    <a:lnTo>
                      <a:pt x="17661" y="35307"/>
                    </a:lnTo>
                    <a:lnTo>
                      <a:pt x="0" y="21821"/>
                    </a:lnTo>
                    <a:close/>
                  </a:path>
                </a:pathLst>
              </a:custGeom>
              <a:solidFill>
                <a:srgbClr val="FF0000"/>
              </a:solidFill>
              <a:ln w="9525">
                <a:solidFill>
                  <a:schemeClr val="tx1"/>
                </a:solidFill>
                <a:miter lim="800000"/>
                <a:headEnd/>
                <a:tailEnd/>
              </a:ln>
              <a:effectLst/>
            </p:spPr>
            <p:txBody>
              <a:bodyPr wrap="none" anchor="ctr"/>
              <a:lstStyle/>
              <a:p>
                <a:endParaRPr lang="fr-FR"/>
              </a:p>
            </p:txBody>
          </p:sp>
          <p:sp>
            <p:nvSpPr>
              <p:cNvPr id="28714" name="AutoShape 42"/>
              <p:cNvSpPr>
                <a:spLocks noChangeArrowheads="1"/>
              </p:cNvSpPr>
              <p:nvPr/>
            </p:nvSpPr>
            <p:spPr bwMode="auto">
              <a:xfrm>
                <a:off x="6729413" y="1421292"/>
                <a:ext cx="57150" cy="55541"/>
              </a:xfrm>
              <a:custGeom>
                <a:avLst/>
                <a:gdLst>
                  <a:gd name="T0" fmla="*/ 0 w 57150"/>
                  <a:gd name="T1" fmla="*/ 21215 h 55541"/>
                  <a:gd name="T2" fmla="*/ 21829 w 57150"/>
                  <a:gd name="T3" fmla="*/ 21215 h 55541"/>
                  <a:gd name="T4" fmla="*/ 28575 w 57150"/>
                  <a:gd name="T5" fmla="*/ 0 h 55541"/>
                  <a:gd name="T6" fmla="*/ 35321 w 57150"/>
                  <a:gd name="T7" fmla="*/ 21215 h 55541"/>
                  <a:gd name="T8" fmla="*/ 57150 w 57150"/>
                  <a:gd name="T9" fmla="*/ 21215 h 55541"/>
                  <a:gd name="T10" fmla="*/ 39489 w 57150"/>
                  <a:gd name="T11" fmla="*/ 34326 h 55541"/>
                  <a:gd name="T12" fmla="*/ 46235 w 57150"/>
                  <a:gd name="T13" fmla="*/ 55541 h 55541"/>
                  <a:gd name="T14" fmla="*/ 28575 w 57150"/>
                  <a:gd name="T15" fmla="*/ 42429 h 55541"/>
                  <a:gd name="T16" fmla="*/ 10915 w 57150"/>
                  <a:gd name="T17" fmla="*/ 55541 h 55541"/>
                  <a:gd name="T18" fmla="*/ 17661 w 57150"/>
                  <a:gd name="T19" fmla="*/ 34326 h 55541"/>
                  <a:gd name="T20" fmla="*/ 0 w 57150"/>
                  <a:gd name="T21" fmla="*/ 21215 h 555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150" h="55541">
                    <a:moveTo>
                      <a:pt x="0" y="21215"/>
                    </a:moveTo>
                    <a:lnTo>
                      <a:pt x="21829" y="21215"/>
                    </a:lnTo>
                    <a:lnTo>
                      <a:pt x="28575" y="0"/>
                    </a:lnTo>
                    <a:lnTo>
                      <a:pt x="35321" y="21215"/>
                    </a:lnTo>
                    <a:lnTo>
                      <a:pt x="57150" y="21215"/>
                    </a:lnTo>
                    <a:lnTo>
                      <a:pt x="39489" y="34326"/>
                    </a:lnTo>
                    <a:lnTo>
                      <a:pt x="46235" y="55541"/>
                    </a:lnTo>
                    <a:lnTo>
                      <a:pt x="28575" y="42429"/>
                    </a:lnTo>
                    <a:lnTo>
                      <a:pt x="10915" y="55541"/>
                    </a:lnTo>
                    <a:lnTo>
                      <a:pt x="17661" y="34326"/>
                    </a:lnTo>
                    <a:lnTo>
                      <a:pt x="0" y="21215"/>
                    </a:lnTo>
                    <a:close/>
                  </a:path>
                </a:pathLst>
              </a:custGeom>
              <a:solidFill>
                <a:srgbClr val="FF0000"/>
              </a:solidFill>
              <a:ln w="9525">
                <a:solidFill>
                  <a:schemeClr val="tx1"/>
                </a:solidFill>
                <a:miter lim="800000"/>
                <a:headEnd/>
                <a:tailEnd/>
              </a:ln>
              <a:effectLst/>
            </p:spPr>
            <p:txBody>
              <a:bodyPr wrap="none" anchor="ctr"/>
              <a:lstStyle/>
              <a:p>
                <a:endParaRPr lang="fr-FR"/>
              </a:p>
            </p:txBody>
          </p:sp>
          <p:sp>
            <p:nvSpPr>
              <p:cNvPr id="28715" name="AutoShape 43"/>
              <p:cNvSpPr>
                <a:spLocks noChangeArrowheads="1"/>
              </p:cNvSpPr>
              <p:nvPr/>
            </p:nvSpPr>
            <p:spPr bwMode="auto">
              <a:xfrm>
                <a:off x="6613525" y="1594264"/>
                <a:ext cx="57150" cy="57128"/>
              </a:xfrm>
              <a:custGeom>
                <a:avLst/>
                <a:gdLst>
                  <a:gd name="T0" fmla="*/ 0 w 57150"/>
                  <a:gd name="T1" fmla="*/ 21821 h 57128"/>
                  <a:gd name="T2" fmla="*/ 21829 w 57150"/>
                  <a:gd name="T3" fmla="*/ 21821 h 57128"/>
                  <a:gd name="T4" fmla="*/ 28575 w 57150"/>
                  <a:gd name="T5" fmla="*/ 0 h 57128"/>
                  <a:gd name="T6" fmla="*/ 35321 w 57150"/>
                  <a:gd name="T7" fmla="*/ 21821 h 57128"/>
                  <a:gd name="T8" fmla="*/ 57150 w 57150"/>
                  <a:gd name="T9" fmla="*/ 21821 h 57128"/>
                  <a:gd name="T10" fmla="*/ 39489 w 57150"/>
                  <a:gd name="T11" fmla="*/ 35307 h 57128"/>
                  <a:gd name="T12" fmla="*/ 46235 w 57150"/>
                  <a:gd name="T13" fmla="*/ 57128 h 57128"/>
                  <a:gd name="T14" fmla="*/ 28575 w 57150"/>
                  <a:gd name="T15" fmla="*/ 43642 h 57128"/>
                  <a:gd name="T16" fmla="*/ 10915 w 57150"/>
                  <a:gd name="T17" fmla="*/ 57128 h 57128"/>
                  <a:gd name="T18" fmla="*/ 17661 w 57150"/>
                  <a:gd name="T19" fmla="*/ 35307 h 57128"/>
                  <a:gd name="T20" fmla="*/ 0 w 57150"/>
                  <a:gd name="T21" fmla="*/ 21821 h 57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150" h="57128">
                    <a:moveTo>
                      <a:pt x="0" y="21821"/>
                    </a:moveTo>
                    <a:lnTo>
                      <a:pt x="21829" y="21821"/>
                    </a:lnTo>
                    <a:lnTo>
                      <a:pt x="28575" y="0"/>
                    </a:lnTo>
                    <a:lnTo>
                      <a:pt x="35321" y="21821"/>
                    </a:lnTo>
                    <a:lnTo>
                      <a:pt x="57150" y="21821"/>
                    </a:lnTo>
                    <a:lnTo>
                      <a:pt x="39489" y="35307"/>
                    </a:lnTo>
                    <a:lnTo>
                      <a:pt x="46235" y="57128"/>
                    </a:lnTo>
                    <a:lnTo>
                      <a:pt x="28575" y="43642"/>
                    </a:lnTo>
                    <a:lnTo>
                      <a:pt x="10915" y="57128"/>
                    </a:lnTo>
                    <a:lnTo>
                      <a:pt x="17661" y="35307"/>
                    </a:lnTo>
                    <a:lnTo>
                      <a:pt x="0" y="21821"/>
                    </a:lnTo>
                    <a:close/>
                  </a:path>
                </a:pathLst>
              </a:custGeom>
              <a:solidFill>
                <a:srgbClr val="FF0000"/>
              </a:solidFill>
              <a:ln w="9525">
                <a:solidFill>
                  <a:schemeClr val="tx1"/>
                </a:solidFill>
                <a:miter lim="800000"/>
                <a:headEnd/>
                <a:tailEnd/>
              </a:ln>
              <a:effectLst/>
            </p:spPr>
            <p:txBody>
              <a:bodyPr wrap="none" anchor="ctr"/>
              <a:lstStyle/>
              <a:p>
                <a:endParaRPr lang="fr-FR"/>
              </a:p>
            </p:txBody>
          </p:sp>
          <p:sp>
            <p:nvSpPr>
              <p:cNvPr id="28716" name="AutoShape 44"/>
              <p:cNvSpPr>
                <a:spLocks noChangeArrowheads="1"/>
              </p:cNvSpPr>
              <p:nvPr/>
            </p:nvSpPr>
            <p:spPr bwMode="auto">
              <a:xfrm>
                <a:off x="6503988" y="1802149"/>
                <a:ext cx="58737" cy="57128"/>
              </a:xfrm>
              <a:custGeom>
                <a:avLst/>
                <a:gdLst>
                  <a:gd name="T0" fmla="*/ 0 w 58737"/>
                  <a:gd name="T1" fmla="*/ 21821 h 57128"/>
                  <a:gd name="T2" fmla="*/ 22436 w 58737"/>
                  <a:gd name="T3" fmla="*/ 21821 h 57128"/>
                  <a:gd name="T4" fmla="*/ 29369 w 58737"/>
                  <a:gd name="T5" fmla="*/ 0 h 57128"/>
                  <a:gd name="T6" fmla="*/ 36301 w 58737"/>
                  <a:gd name="T7" fmla="*/ 21821 h 57128"/>
                  <a:gd name="T8" fmla="*/ 58737 w 58737"/>
                  <a:gd name="T9" fmla="*/ 21821 h 57128"/>
                  <a:gd name="T10" fmla="*/ 40586 w 58737"/>
                  <a:gd name="T11" fmla="*/ 35307 h 57128"/>
                  <a:gd name="T12" fmla="*/ 47519 w 58737"/>
                  <a:gd name="T13" fmla="*/ 57128 h 57128"/>
                  <a:gd name="T14" fmla="*/ 29369 w 58737"/>
                  <a:gd name="T15" fmla="*/ 43642 h 57128"/>
                  <a:gd name="T16" fmla="*/ 11218 w 58737"/>
                  <a:gd name="T17" fmla="*/ 57128 h 57128"/>
                  <a:gd name="T18" fmla="*/ 18151 w 58737"/>
                  <a:gd name="T19" fmla="*/ 35307 h 57128"/>
                  <a:gd name="T20" fmla="*/ 0 w 58737"/>
                  <a:gd name="T21" fmla="*/ 21821 h 57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737" h="57128">
                    <a:moveTo>
                      <a:pt x="0" y="21821"/>
                    </a:moveTo>
                    <a:lnTo>
                      <a:pt x="22436" y="21821"/>
                    </a:lnTo>
                    <a:lnTo>
                      <a:pt x="29369" y="0"/>
                    </a:lnTo>
                    <a:lnTo>
                      <a:pt x="36301" y="21821"/>
                    </a:lnTo>
                    <a:lnTo>
                      <a:pt x="58737" y="21821"/>
                    </a:lnTo>
                    <a:lnTo>
                      <a:pt x="40586" y="35307"/>
                    </a:lnTo>
                    <a:lnTo>
                      <a:pt x="47519" y="57128"/>
                    </a:lnTo>
                    <a:lnTo>
                      <a:pt x="29369" y="43642"/>
                    </a:lnTo>
                    <a:lnTo>
                      <a:pt x="11218" y="57128"/>
                    </a:lnTo>
                    <a:lnTo>
                      <a:pt x="18151" y="35307"/>
                    </a:lnTo>
                    <a:lnTo>
                      <a:pt x="0" y="21821"/>
                    </a:lnTo>
                    <a:close/>
                  </a:path>
                </a:pathLst>
              </a:custGeom>
              <a:solidFill>
                <a:srgbClr val="FF0000"/>
              </a:solidFill>
              <a:ln w="9525">
                <a:solidFill>
                  <a:schemeClr val="tx1"/>
                </a:solidFill>
                <a:miter lim="800000"/>
                <a:headEnd/>
                <a:tailEnd/>
              </a:ln>
              <a:effectLst/>
            </p:spPr>
            <p:txBody>
              <a:bodyPr wrap="none" anchor="ctr"/>
              <a:lstStyle/>
              <a:p>
                <a:endParaRPr lang="fr-FR"/>
              </a:p>
            </p:txBody>
          </p:sp>
          <p:sp>
            <p:nvSpPr>
              <p:cNvPr id="28717" name="Freeform 45"/>
              <p:cNvSpPr>
                <a:spLocks/>
              </p:cNvSpPr>
              <p:nvPr/>
            </p:nvSpPr>
            <p:spPr bwMode="auto">
              <a:xfrm>
                <a:off x="6945313" y="1054717"/>
                <a:ext cx="123825" cy="1304434"/>
              </a:xfrm>
              <a:custGeom>
                <a:avLst/>
                <a:gdLst>
                  <a:gd name="T0" fmla="*/ 88962 w 103"/>
                  <a:gd name="T1" fmla="*/ 0 h 1083"/>
                  <a:gd name="T2" fmla="*/ 105792 w 103"/>
                  <a:gd name="T3" fmla="*/ 28907 h 1083"/>
                  <a:gd name="T4" fmla="*/ 102186 w 103"/>
                  <a:gd name="T5" fmla="*/ 134900 h 1083"/>
                  <a:gd name="T6" fmla="*/ 96175 w 103"/>
                  <a:gd name="T7" fmla="*/ 263778 h 1083"/>
                  <a:gd name="T8" fmla="*/ 79344 w 103"/>
                  <a:gd name="T9" fmla="*/ 298707 h 1083"/>
                  <a:gd name="T10" fmla="*/ 82951 w 103"/>
                  <a:gd name="T11" fmla="*/ 340863 h 1083"/>
                  <a:gd name="T12" fmla="*/ 67322 w 103"/>
                  <a:gd name="T13" fmla="*/ 607050 h 1083"/>
                  <a:gd name="T14" fmla="*/ 86557 w 103"/>
                  <a:gd name="T15" fmla="*/ 722678 h 1083"/>
                  <a:gd name="T16" fmla="*/ 76940 w 103"/>
                  <a:gd name="T17" fmla="*/ 819035 h 1083"/>
                  <a:gd name="T18" fmla="*/ 60109 w 103"/>
                  <a:gd name="T19" fmla="*/ 844329 h 1083"/>
                  <a:gd name="T20" fmla="*/ 0 w 103"/>
                  <a:gd name="T21" fmla="*/ 976820 h 1083"/>
                  <a:gd name="T22" fmla="*/ 19235 w 103"/>
                  <a:gd name="T23" fmla="*/ 1011749 h 1083"/>
                  <a:gd name="T24" fmla="*/ 28852 w 103"/>
                  <a:gd name="T25" fmla="*/ 1059928 h 1083"/>
                  <a:gd name="T26" fmla="*/ 15628 w 103"/>
                  <a:gd name="T27" fmla="*/ 1102084 h 1083"/>
                  <a:gd name="T28" fmla="*/ 19235 w 103"/>
                  <a:gd name="T29" fmla="*/ 1162307 h 1083"/>
                  <a:gd name="T30" fmla="*/ 31257 w 103"/>
                  <a:gd name="T31" fmla="*/ 1265891 h 1083"/>
                  <a:gd name="T32" fmla="*/ 57705 w 103"/>
                  <a:gd name="T33" fmla="*/ 1304434 h 10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083">
                    <a:moveTo>
                      <a:pt x="74" y="0"/>
                    </a:moveTo>
                    <a:cubicBezTo>
                      <a:pt x="81" y="19"/>
                      <a:pt x="75" y="11"/>
                      <a:pt x="88" y="24"/>
                    </a:cubicBezTo>
                    <a:cubicBezTo>
                      <a:pt x="99" y="54"/>
                      <a:pt x="103" y="82"/>
                      <a:pt x="85" y="112"/>
                    </a:cubicBezTo>
                    <a:cubicBezTo>
                      <a:pt x="72" y="157"/>
                      <a:pt x="89" y="91"/>
                      <a:pt x="80" y="219"/>
                    </a:cubicBezTo>
                    <a:cubicBezTo>
                      <a:pt x="79" y="226"/>
                      <a:pt x="68" y="240"/>
                      <a:pt x="66" y="248"/>
                    </a:cubicBezTo>
                    <a:cubicBezTo>
                      <a:pt x="70" y="267"/>
                      <a:pt x="75" y="262"/>
                      <a:pt x="69" y="283"/>
                    </a:cubicBezTo>
                    <a:cubicBezTo>
                      <a:pt x="71" y="360"/>
                      <a:pt x="79" y="429"/>
                      <a:pt x="56" y="504"/>
                    </a:cubicBezTo>
                    <a:cubicBezTo>
                      <a:pt x="65" y="597"/>
                      <a:pt x="56" y="558"/>
                      <a:pt x="72" y="600"/>
                    </a:cubicBezTo>
                    <a:cubicBezTo>
                      <a:pt x="68" y="626"/>
                      <a:pt x="69" y="653"/>
                      <a:pt x="64" y="680"/>
                    </a:cubicBezTo>
                    <a:cubicBezTo>
                      <a:pt x="62" y="688"/>
                      <a:pt x="53" y="693"/>
                      <a:pt x="50" y="701"/>
                    </a:cubicBezTo>
                    <a:cubicBezTo>
                      <a:pt x="32" y="736"/>
                      <a:pt x="15" y="774"/>
                      <a:pt x="0" y="811"/>
                    </a:cubicBezTo>
                    <a:cubicBezTo>
                      <a:pt x="4" y="827"/>
                      <a:pt x="4" y="830"/>
                      <a:pt x="16" y="840"/>
                    </a:cubicBezTo>
                    <a:cubicBezTo>
                      <a:pt x="19" y="854"/>
                      <a:pt x="21" y="863"/>
                      <a:pt x="24" y="880"/>
                    </a:cubicBezTo>
                    <a:cubicBezTo>
                      <a:pt x="21" y="893"/>
                      <a:pt x="18" y="902"/>
                      <a:pt x="13" y="915"/>
                    </a:cubicBezTo>
                    <a:cubicBezTo>
                      <a:pt x="13" y="922"/>
                      <a:pt x="5" y="1002"/>
                      <a:pt x="16" y="965"/>
                    </a:cubicBezTo>
                    <a:cubicBezTo>
                      <a:pt x="17" y="1025"/>
                      <a:pt x="15" y="1012"/>
                      <a:pt x="26" y="1051"/>
                    </a:cubicBezTo>
                    <a:cubicBezTo>
                      <a:pt x="29" y="1063"/>
                      <a:pt x="48" y="1083"/>
                      <a:pt x="48" y="1083"/>
                    </a:cubicBezTo>
                  </a:path>
                </a:pathLst>
              </a:custGeom>
              <a:noFill/>
              <a:ln w="9525">
                <a:solidFill>
                  <a:schemeClr val="tx1"/>
                </a:solidFill>
                <a:round/>
                <a:headEnd/>
                <a:tailEnd/>
              </a:ln>
              <a:effectLst/>
            </p:spPr>
            <p:txBody>
              <a:bodyPr wrap="none" anchor="ctr"/>
              <a:lstStyle/>
              <a:p>
                <a:endParaRPr lang="fr-FR"/>
              </a:p>
            </p:txBody>
          </p:sp>
          <p:sp>
            <p:nvSpPr>
              <p:cNvPr id="28718" name="Freeform 46"/>
              <p:cNvSpPr>
                <a:spLocks/>
              </p:cNvSpPr>
              <p:nvPr/>
            </p:nvSpPr>
            <p:spPr bwMode="auto">
              <a:xfrm>
                <a:off x="6850063" y="2092552"/>
                <a:ext cx="136525" cy="312620"/>
              </a:xfrm>
              <a:custGeom>
                <a:avLst/>
                <a:gdLst>
                  <a:gd name="T0" fmla="*/ 136525 w 112"/>
                  <a:gd name="T1" fmla="*/ 0 h 259"/>
                  <a:gd name="T2" fmla="*/ 117021 w 112"/>
                  <a:gd name="T3" fmla="*/ 28969 h 259"/>
                  <a:gd name="T4" fmla="*/ 97518 w 112"/>
                  <a:gd name="T5" fmla="*/ 65179 h 259"/>
                  <a:gd name="T6" fmla="*/ 85328 w 112"/>
                  <a:gd name="T7" fmla="*/ 138808 h 259"/>
                  <a:gd name="T8" fmla="*/ 36569 w 112"/>
                  <a:gd name="T9" fmla="*/ 231749 h 259"/>
                  <a:gd name="T10" fmla="*/ 13409 w 112"/>
                  <a:gd name="T11" fmla="*/ 254683 h 259"/>
                  <a:gd name="T12" fmla="*/ 0 w 112"/>
                  <a:gd name="T13" fmla="*/ 312620 h 2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 h="259">
                    <a:moveTo>
                      <a:pt x="112" y="0"/>
                    </a:moveTo>
                    <a:cubicBezTo>
                      <a:pt x="109" y="10"/>
                      <a:pt x="102" y="15"/>
                      <a:pt x="96" y="24"/>
                    </a:cubicBezTo>
                    <a:cubicBezTo>
                      <a:pt x="93" y="34"/>
                      <a:pt x="85" y="43"/>
                      <a:pt x="80" y="54"/>
                    </a:cubicBezTo>
                    <a:cubicBezTo>
                      <a:pt x="75" y="74"/>
                      <a:pt x="73" y="94"/>
                      <a:pt x="70" y="115"/>
                    </a:cubicBezTo>
                    <a:cubicBezTo>
                      <a:pt x="68" y="142"/>
                      <a:pt x="64" y="183"/>
                      <a:pt x="30" y="192"/>
                    </a:cubicBezTo>
                    <a:cubicBezTo>
                      <a:pt x="21" y="198"/>
                      <a:pt x="14" y="200"/>
                      <a:pt x="11" y="211"/>
                    </a:cubicBezTo>
                    <a:cubicBezTo>
                      <a:pt x="8" y="227"/>
                      <a:pt x="0" y="243"/>
                      <a:pt x="0" y="259"/>
                    </a:cubicBezTo>
                  </a:path>
                </a:pathLst>
              </a:custGeom>
              <a:noFill/>
              <a:ln w="9525">
                <a:solidFill>
                  <a:schemeClr val="tx1"/>
                </a:solidFill>
                <a:round/>
                <a:headEnd/>
                <a:tailEnd/>
              </a:ln>
              <a:effectLst/>
            </p:spPr>
            <p:txBody>
              <a:bodyPr wrap="none" anchor="ctr"/>
              <a:lstStyle/>
              <a:p>
                <a:endParaRPr lang="fr-FR"/>
              </a:p>
            </p:txBody>
          </p:sp>
          <p:sp>
            <p:nvSpPr>
              <p:cNvPr id="28719" name="Freeform 47"/>
              <p:cNvSpPr>
                <a:spLocks/>
              </p:cNvSpPr>
              <p:nvPr/>
            </p:nvSpPr>
            <p:spPr bwMode="auto">
              <a:xfrm>
                <a:off x="6902450" y="2129051"/>
                <a:ext cx="68263" cy="265012"/>
              </a:xfrm>
              <a:custGeom>
                <a:avLst/>
                <a:gdLst>
                  <a:gd name="T0" fmla="*/ 68263 w 56"/>
                  <a:gd name="T1" fmla="*/ 0 h 221"/>
                  <a:gd name="T2" fmla="*/ 58511 w 56"/>
                  <a:gd name="T3" fmla="*/ 40771 h 221"/>
                  <a:gd name="T4" fmla="*/ 45102 w 56"/>
                  <a:gd name="T5" fmla="*/ 117517 h 221"/>
                  <a:gd name="T6" fmla="*/ 0 w 56"/>
                  <a:gd name="T7" fmla="*/ 191864 h 221"/>
                  <a:gd name="T8" fmla="*/ 23161 w 56"/>
                  <a:gd name="T9" fmla="*/ 251821 h 221"/>
                  <a:gd name="T10" fmla="*/ 15847 w 56"/>
                  <a:gd name="T11" fmla="*/ 259016 h 2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21">
                    <a:moveTo>
                      <a:pt x="56" y="0"/>
                    </a:moveTo>
                    <a:cubicBezTo>
                      <a:pt x="51" y="11"/>
                      <a:pt x="51" y="22"/>
                      <a:pt x="48" y="34"/>
                    </a:cubicBezTo>
                    <a:cubicBezTo>
                      <a:pt x="46" y="49"/>
                      <a:pt x="47" y="80"/>
                      <a:pt x="37" y="98"/>
                    </a:cubicBezTo>
                    <a:cubicBezTo>
                      <a:pt x="24" y="120"/>
                      <a:pt x="8" y="136"/>
                      <a:pt x="0" y="160"/>
                    </a:cubicBezTo>
                    <a:cubicBezTo>
                      <a:pt x="21" y="175"/>
                      <a:pt x="16" y="178"/>
                      <a:pt x="19" y="210"/>
                    </a:cubicBezTo>
                    <a:cubicBezTo>
                      <a:pt x="12" y="218"/>
                      <a:pt x="13" y="221"/>
                      <a:pt x="13" y="216"/>
                    </a:cubicBezTo>
                  </a:path>
                </a:pathLst>
              </a:custGeom>
              <a:noFill/>
              <a:ln w="9525">
                <a:solidFill>
                  <a:schemeClr val="tx1"/>
                </a:solidFill>
                <a:round/>
                <a:headEnd/>
                <a:tailEnd/>
              </a:ln>
              <a:effectLst/>
            </p:spPr>
            <p:txBody>
              <a:bodyPr wrap="none" anchor="ctr"/>
              <a:lstStyle/>
              <a:p>
                <a:endParaRPr lang="fr-FR"/>
              </a:p>
            </p:txBody>
          </p:sp>
          <p:sp>
            <p:nvSpPr>
              <p:cNvPr id="28720" name="Freeform 48"/>
              <p:cNvSpPr>
                <a:spLocks/>
              </p:cNvSpPr>
              <p:nvPr/>
            </p:nvSpPr>
            <p:spPr bwMode="auto">
              <a:xfrm>
                <a:off x="6973888" y="2133811"/>
                <a:ext cx="53975" cy="260252"/>
              </a:xfrm>
              <a:custGeom>
                <a:avLst/>
                <a:gdLst>
                  <a:gd name="T0" fmla="*/ 0 w 45"/>
                  <a:gd name="T1" fmla="*/ 0 h 216"/>
                  <a:gd name="T2" fmla="*/ 38382 w 45"/>
                  <a:gd name="T3" fmla="*/ 109643 h 216"/>
                  <a:gd name="T4" fmla="*/ 47978 w 45"/>
                  <a:gd name="T5" fmla="*/ 148199 h 216"/>
                  <a:gd name="T6" fmla="*/ 40781 w 45"/>
                  <a:gd name="T7" fmla="*/ 202418 h 216"/>
                  <a:gd name="T8" fmla="*/ 44379 w 45"/>
                  <a:gd name="T9" fmla="*/ 25663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16">
                    <a:moveTo>
                      <a:pt x="0" y="0"/>
                    </a:moveTo>
                    <a:cubicBezTo>
                      <a:pt x="6" y="32"/>
                      <a:pt x="19" y="60"/>
                      <a:pt x="32" y="91"/>
                    </a:cubicBezTo>
                    <a:cubicBezTo>
                      <a:pt x="37" y="117"/>
                      <a:pt x="34" y="107"/>
                      <a:pt x="40" y="123"/>
                    </a:cubicBezTo>
                    <a:cubicBezTo>
                      <a:pt x="41" y="142"/>
                      <a:pt x="45" y="152"/>
                      <a:pt x="34" y="168"/>
                    </a:cubicBezTo>
                    <a:cubicBezTo>
                      <a:pt x="35" y="176"/>
                      <a:pt x="33" y="216"/>
                      <a:pt x="37" y="213"/>
                    </a:cubicBezTo>
                  </a:path>
                </a:pathLst>
              </a:custGeom>
              <a:noFill/>
              <a:ln w="9525">
                <a:solidFill>
                  <a:schemeClr val="tx1"/>
                </a:solidFill>
                <a:round/>
                <a:headEnd/>
                <a:tailEnd/>
              </a:ln>
              <a:effectLst/>
            </p:spPr>
            <p:txBody>
              <a:bodyPr wrap="none" anchor="ctr"/>
              <a:lstStyle/>
              <a:p>
                <a:endParaRPr lang="fr-FR"/>
              </a:p>
            </p:txBody>
          </p:sp>
          <p:grpSp>
            <p:nvGrpSpPr>
              <p:cNvPr id="10" name="Group 49"/>
              <p:cNvGrpSpPr>
                <a:grpSpLocks/>
              </p:cNvGrpSpPr>
              <p:nvPr/>
            </p:nvGrpSpPr>
            <p:grpSpPr bwMode="auto">
              <a:xfrm>
                <a:off x="6729413" y="2057400"/>
                <a:ext cx="201612" cy="327025"/>
                <a:chOff x="4108" y="1264"/>
                <a:chExt cx="167" cy="176"/>
              </a:xfrm>
            </p:grpSpPr>
            <p:sp>
              <p:nvSpPr>
                <p:cNvPr id="28722" name="Freeform 50"/>
                <p:cNvSpPr>
                  <a:spLocks/>
                </p:cNvSpPr>
                <p:nvPr/>
              </p:nvSpPr>
              <p:spPr bwMode="auto">
                <a:xfrm>
                  <a:off x="4179" y="1264"/>
                  <a:ext cx="64" cy="163"/>
                </a:xfrm>
                <a:custGeom>
                  <a:avLst/>
                  <a:gdLst>
                    <a:gd name="T0" fmla="*/ 0 w 64"/>
                    <a:gd name="T1" fmla="*/ 0 h 163"/>
                    <a:gd name="T2" fmla="*/ 32 w 64"/>
                    <a:gd name="T3" fmla="*/ 64 h 163"/>
                    <a:gd name="T4" fmla="*/ 42 w 64"/>
                    <a:gd name="T5" fmla="*/ 77 h 163"/>
                    <a:gd name="T6" fmla="*/ 50 w 64"/>
                    <a:gd name="T7" fmla="*/ 112 h 163"/>
                    <a:gd name="T8" fmla="*/ 64 w 64"/>
                    <a:gd name="T9" fmla="*/ 163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63">
                      <a:moveTo>
                        <a:pt x="0" y="0"/>
                      </a:moveTo>
                      <a:cubicBezTo>
                        <a:pt x="11" y="18"/>
                        <a:pt x="13" y="52"/>
                        <a:pt x="32" y="64"/>
                      </a:cubicBezTo>
                      <a:cubicBezTo>
                        <a:pt x="36" y="82"/>
                        <a:pt x="29" y="62"/>
                        <a:pt x="42" y="77"/>
                      </a:cubicBezTo>
                      <a:cubicBezTo>
                        <a:pt x="48" y="85"/>
                        <a:pt x="47" y="102"/>
                        <a:pt x="50" y="112"/>
                      </a:cubicBezTo>
                      <a:cubicBezTo>
                        <a:pt x="53" y="130"/>
                        <a:pt x="64" y="143"/>
                        <a:pt x="64" y="163"/>
                      </a:cubicBezTo>
                    </a:path>
                  </a:pathLst>
                </a:custGeom>
                <a:noFill/>
                <a:ln w="9525">
                  <a:solidFill>
                    <a:schemeClr val="tx1"/>
                  </a:solidFill>
                  <a:round/>
                  <a:headEnd/>
                  <a:tailEnd/>
                </a:ln>
                <a:effectLst/>
              </p:spPr>
              <p:txBody>
                <a:bodyPr wrap="none" anchor="ctr"/>
                <a:lstStyle/>
                <a:p>
                  <a:endParaRPr lang="fr-FR"/>
                </a:p>
              </p:txBody>
            </p:sp>
            <p:sp>
              <p:nvSpPr>
                <p:cNvPr id="28723" name="Freeform 51"/>
                <p:cNvSpPr>
                  <a:spLocks/>
                </p:cNvSpPr>
                <p:nvPr/>
              </p:nvSpPr>
              <p:spPr bwMode="auto">
                <a:xfrm>
                  <a:off x="4149" y="1272"/>
                  <a:ext cx="41" cy="157"/>
                </a:xfrm>
                <a:custGeom>
                  <a:avLst/>
                  <a:gdLst>
                    <a:gd name="T0" fmla="*/ 35 w 41"/>
                    <a:gd name="T1" fmla="*/ 0 h 157"/>
                    <a:gd name="T2" fmla="*/ 16 w 41"/>
                    <a:gd name="T3" fmla="*/ 96 h 157"/>
                    <a:gd name="T4" fmla="*/ 14 w 41"/>
                    <a:gd name="T5" fmla="*/ 139 h 157"/>
                    <a:gd name="T6" fmla="*/ 6 w 41"/>
                    <a:gd name="T7" fmla="*/ 141 h 157"/>
                    <a:gd name="T8" fmla="*/ 0 w 41"/>
                    <a:gd name="T9" fmla="*/ 157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57">
                      <a:moveTo>
                        <a:pt x="35" y="0"/>
                      </a:moveTo>
                      <a:cubicBezTo>
                        <a:pt x="33" y="26"/>
                        <a:pt x="41" y="74"/>
                        <a:pt x="16" y="96"/>
                      </a:cubicBezTo>
                      <a:cubicBezTo>
                        <a:pt x="15" y="110"/>
                        <a:pt x="17" y="124"/>
                        <a:pt x="14" y="139"/>
                      </a:cubicBezTo>
                      <a:cubicBezTo>
                        <a:pt x="13" y="141"/>
                        <a:pt x="7" y="138"/>
                        <a:pt x="6" y="141"/>
                      </a:cubicBezTo>
                      <a:cubicBezTo>
                        <a:pt x="2" y="145"/>
                        <a:pt x="0" y="157"/>
                        <a:pt x="0" y="157"/>
                      </a:cubicBezTo>
                    </a:path>
                  </a:pathLst>
                </a:custGeom>
                <a:noFill/>
                <a:ln w="9525">
                  <a:solidFill>
                    <a:schemeClr val="tx1"/>
                  </a:solidFill>
                  <a:round/>
                  <a:headEnd/>
                  <a:tailEnd/>
                </a:ln>
                <a:effectLst/>
              </p:spPr>
              <p:txBody>
                <a:bodyPr wrap="none" anchor="ctr"/>
                <a:lstStyle/>
                <a:p>
                  <a:endParaRPr lang="fr-FR"/>
                </a:p>
              </p:txBody>
            </p:sp>
            <p:sp>
              <p:nvSpPr>
                <p:cNvPr id="28724" name="Freeform 52"/>
                <p:cNvSpPr>
                  <a:spLocks/>
                </p:cNvSpPr>
                <p:nvPr/>
              </p:nvSpPr>
              <p:spPr bwMode="auto">
                <a:xfrm>
                  <a:off x="4192" y="1323"/>
                  <a:ext cx="11" cy="85"/>
                </a:xfrm>
                <a:custGeom>
                  <a:avLst/>
                  <a:gdLst>
                    <a:gd name="T0" fmla="*/ 11 w 11"/>
                    <a:gd name="T1" fmla="*/ 0 h 85"/>
                    <a:gd name="T2" fmla="*/ 8 w 11"/>
                    <a:gd name="T3" fmla="*/ 53 h 85"/>
                    <a:gd name="T4" fmla="*/ 0 w 11"/>
                    <a:gd name="T5" fmla="*/ 85 h 85"/>
                    <a:gd name="T6" fmla="*/ 0 60000 65536"/>
                    <a:gd name="T7" fmla="*/ 0 60000 65536"/>
                    <a:gd name="T8" fmla="*/ 0 60000 65536"/>
                  </a:gdLst>
                  <a:ahLst/>
                  <a:cxnLst>
                    <a:cxn ang="T6">
                      <a:pos x="T0" y="T1"/>
                    </a:cxn>
                    <a:cxn ang="T7">
                      <a:pos x="T2" y="T3"/>
                    </a:cxn>
                    <a:cxn ang="T8">
                      <a:pos x="T4" y="T5"/>
                    </a:cxn>
                  </a:cxnLst>
                  <a:rect l="0" t="0" r="r" b="b"/>
                  <a:pathLst>
                    <a:path w="11" h="85">
                      <a:moveTo>
                        <a:pt x="11" y="0"/>
                      </a:moveTo>
                      <a:cubicBezTo>
                        <a:pt x="10" y="17"/>
                        <a:pt x="9" y="35"/>
                        <a:pt x="8" y="53"/>
                      </a:cubicBezTo>
                      <a:cubicBezTo>
                        <a:pt x="6" y="63"/>
                        <a:pt x="0" y="85"/>
                        <a:pt x="0" y="85"/>
                      </a:cubicBezTo>
                    </a:path>
                  </a:pathLst>
                </a:custGeom>
                <a:noFill/>
                <a:ln w="9525">
                  <a:solidFill>
                    <a:schemeClr val="tx1"/>
                  </a:solidFill>
                  <a:round/>
                  <a:headEnd/>
                  <a:tailEnd/>
                </a:ln>
                <a:effectLst/>
              </p:spPr>
              <p:txBody>
                <a:bodyPr wrap="none" anchor="ctr"/>
                <a:lstStyle/>
                <a:p>
                  <a:endParaRPr lang="fr-FR"/>
                </a:p>
              </p:txBody>
            </p:sp>
            <p:sp>
              <p:nvSpPr>
                <p:cNvPr id="4" name="Freeform 53"/>
                <p:cNvSpPr>
                  <a:spLocks/>
                </p:cNvSpPr>
                <p:nvPr/>
              </p:nvSpPr>
              <p:spPr bwMode="auto">
                <a:xfrm>
                  <a:off x="4200" y="1376"/>
                  <a:ext cx="36" cy="64"/>
                </a:xfrm>
                <a:custGeom>
                  <a:avLst/>
                  <a:gdLst>
                    <a:gd name="T0" fmla="*/ 0 w 35"/>
                    <a:gd name="T1" fmla="*/ 0 h 64"/>
                    <a:gd name="T2" fmla="*/ 36 w 35"/>
                    <a:gd name="T3" fmla="*/ 64 h 64"/>
                    <a:gd name="T4" fmla="*/ 0 60000 65536"/>
                    <a:gd name="T5" fmla="*/ 0 60000 65536"/>
                  </a:gdLst>
                  <a:ahLst/>
                  <a:cxnLst>
                    <a:cxn ang="T4">
                      <a:pos x="T0" y="T1"/>
                    </a:cxn>
                    <a:cxn ang="T5">
                      <a:pos x="T2" y="T3"/>
                    </a:cxn>
                  </a:cxnLst>
                  <a:rect l="0" t="0" r="r" b="b"/>
                  <a:pathLst>
                    <a:path w="35" h="64">
                      <a:moveTo>
                        <a:pt x="0" y="0"/>
                      </a:moveTo>
                      <a:cubicBezTo>
                        <a:pt x="11" y="18"/>
                        <a:pt x="35" y="44"/>
                        <a:pt x="35" y="64"/>
                      </a:cubicBezTo>
                    </a:path>
                  </a:pathLst>
                </a:custGeom>
                <a:noFill/>
                <a:ln w="9525">
                  <a:solidFill>
                    <a:schemeClr val="tx1"/>
                  </a:solidFill>
                  <a:round/>
                  <a:headEnd/>
                  <a:tailEnd/>
                </a:ln>
                <a:effectLst/>
              </p:spPr>
              <p:txBody>
                <a:bodyPr wrap="none" anchor="ctr"/>
                <a:lstStyle/>
                <a:p>
                  <a:endParaRPr lang="fr-FR"/>
                </a:p>
              </p:txBody>
            </p:sp>
            <p:sp>
              <p:nvSpPr>
                <p:cNvPr id="5" name="Freeform 54"/>
                <p:cNvSpPr>
                  <a:spLocks/>
                </p:cNvSpPr>
                <p:nvPr/>
              </p:nvSpPr>
              <p:spPr bwMode="auto">
                <a:xfrm>
                  <a:off x="4187" y="1408"/>
                  <a:ext cx="11" cy="26"/>
                </a:xfrm>
                <a:custGeom>
                  <a:avLst/>
                  <a:gdLst>
                    <a:gd name="T0" fmla="*/ 2 w 10"/>
                    <a:gd name="T1" fmla="*/ 0 h 27"/>
                    <a:gd name="T2" fmla="*/ 11 w 10"/>
                    <a:gd name="T3" fmla="*/ 26 h 27"/>
                    <a:gd name="T4" fmla="*/ 0 60000 65536"/>
                    <a:gd name="T5" fmla="*/ 0 60000 65536"/>
                  </a:gdLst>
                  <a:ahLst/>
                  <a:cxnLst>
                    <a:cxn ang="T4">
                      <a:pos x="T0" y="T1"/>
                    </a:cxn>
                    <a:cxn ang="T5">
                      <a:pos x="T2" y="T3"/>
                    </a:cxn>
                  </a:cxnLst>
                  <a:rect l="0" t="0" r="r" b="b"/>
                  <a:pathLst>
                    <a:path w="10" h="27">
                      <a:moveTo>
                        <a:pt x="2" y="0"/>
                      </a:moveTo>
                      <a:cubicBezTo>
                        <a:pt x="3" y="9"/>
                        <a:pt x="0" y="27"/>
                        <a:pt x="10" y="27"/>
                      </a:cubicBezTo>
                    </a:path>
                  </a:pathLst>
                </a:custGeom>
                <a:noFill/>
                <a:ln w="9525">
                  <a:solidFill>
                    <a:schemeClr val="tx1"/>
                  </a:solidFill>
                  <a:round/>
                  <a:headEnd/>
                  <a:tailEnd/>
                </a:ln>
                <a:effectLst/>
              </p:spPr>
              <p:txBody>
                <a:bodyPr wrap="none" anchor="ctr"/>
                <a:lstStyle/>
                <a:p>
                  <a:endParaRPr lang="fr-FR"/>
                </a:p>
              </p:txBody>
            </p:sp>
            <p:sp>
              <p:nvSpPr>
                <p:cNvPr id="6" name="Freeform 55"/>
                <p:cNvSpPr>
                  <a:spLocks/>
                </p:cNvSpPr>
                <p:nvPr/>
              </p:nvSpPr>
              <p:spPr bwMode="auto">
                <a:xfrm>
                  <a:off x="4239" y="1392"/>
                  <a:ext cx="36" cy="35"/>
                </a:xfrm>
                <a:custGeom>
                  <a:avLst/>
                  <a:gdLst>
                    <a:gd name="T0" fmla="*/ 0 w 35"/>
                    <a:gd name="T1" fmla="*/ 0 h 35"/>
                    <a:gd name="T2" fmla="*/ 13 w 35"/>
                    <a:gd name="T3" fmla="*/ 21 h 35"/>
                    <a:gd name="T4" fmla="*/ 30 w 35"/>
                    <a:gd name="T5" fmla="*/ 27 h 35"/>
                    <a:gd name="T6" fmla="*/ 36 w 35"/>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35">
                      <a:moveTo>
                        <a:pt x="0" y="0"/>
                      </a:moveTo>
                      <a:cubicBezTo>
                        <a:pt x="4" y="6"/>
                        <a:pt x="6" y="16"/>
                        <a:pt x="13" y="21"/>
                      </a:cubicBezTo>
                      <a:cubicBezTo>
                        <a:pt x="17" y="24"/>
                        <a:pt x="29" y="27"/>
                        <a:pt x="29" y="27"/>
                      </a:cubicBezTo>
                      <a:cubicBezTo>
                        <a:pt x="32" y="35"/>
                        <a:pt x="29" y="35"/>
                        <a:pt x="35" y="35"/>
                      </a:cubicBezTo>
                    </a:path>
                  </a:pathLst>
                </a:custGeom>
                <a:noFill/>
                <a:ln w="9525">
                  <a:solidFill>
                    <a:schemeClr val="tx1"/>
                  </a:solidFill>
                  <a:round/>
                  <a:headEnd/>
                  <a:tailEnd/>
                </a:ln>
                <a:effectLst/>
              </p:spPr>
              <p:txBody>
                <a:bodyPr wrap="none" anchor="ctr"/>
                <a:lstStyle/>
                <a:p>
                  <a:endParaRPr lang="fr-FR"/>
                </a:p>
              </p:txBody>
            </p:sp>
            <p:sp>
              <p:nvSpPr>
                <p:cNvPr id="7" name="Freeform 56"/>
                <p:cNvSpPr>
                  <a:spLocks/>
                </p:cNvSpPr>
                <p:nvPr/>
              </p:nvSpPr>
              <p:spPr bwMode="auto">
                <a:xfrm>
                  <a:off x="4108" y="1411"/>
                  <a:ext cx="41" cy="23"/>
                </a:xfrm>
                <a:custGeom>
                  <a:avLst/>
                  <a:gdLst>
                    <a:gd name="T0" fmla="*/ 41 w 41"/>
                    <a:gd name="T1" fmla="*/ 0 h 23"/>
                    <a:gd name="T2" fmla="*/ 23 w 41"/>
                    <a:gd name="T3" fmla="*/ 8 h 23"/>
                    <a:gd name="T4" fmla="*/ 12 w 41"/>
                    <a:gd name="T5" fmla="*/ 18 h 23"/>
                    <a:gd name="T6" fmla="*/ 0 60000 65536"/>
                    <a:gd name="T7" fmla="*/ 0 60000 65536"/>
                    <a:gd name="T8" fmla="*/ 0 60000 65536"/>
                  </a:gdLst>
                  <a:ahLst/>
                  <a:cxnLst>
                    <a:cxn ang="T6">
                      <a:pos x="T0" y="T1"/>
                    </a:cxn>
                    <a:cxn ang="T7">
                      <a:pos x="T2" y="T3"/>
                    </a:cxn>
                    <a:cxn ang="T8">
                      <a:pos x="T4" y="T5"/>
                    </a:cxn>
                  </a:cxnLst>
                  <a:rect l="0" t="0" r="r" b="b"/>
                  <a:pathLst>
                    <a:path w="41" h="23">
                      <a:moveTo>
                        <a:pt x="41" y="0"/>
                      </a:moveTo>
                      <a:cubicBezTo>
                        <a:pt x="35" y="3"/>
                        <a:pt x="28" y="4"/>
                        <a:pt x="23" y="8"/>
                      </a:cubicBezTo>
                      <a:cubicBezTo>
                        <a:pt x="0" y="23"/>
                        <a:pt x="28" y="11"/>
                        <a:pt x="12" y="18"/>
                      </a:cubicBezTo>
                    </a:path>
                  </a:pathLst>
                </a:custGeom>
                <a:noFill/>
                <a:ln w="9525">
                  <a:solidFill>
                    <a:schemeClr val="tx1"/>
                  </a:solidFill>
                  <a:round/>
                  <a:headEnd/>
                  <a:tailEnd/>
                </a:ln>
                <a:effectLst/>
              </p:spPr>
              <p:txBody>
                <a:bodyPr wrap="none" anchor="ctr"/>
                <a:lstStyle/>
                <a:p>
                  <a:endParaRPr lang="fr-FR"/>
                </a:p>
              </p:txBody>
            </p:sp>
            <p:sp>
              <p:nvSpPr>
                <p:cNvPr id="28729" name="Freeform 57"/>
                <p:cNvSpPr>
                  <a:spLocks/>
                </p:cNvSpPr>
                <p:nvPr/>
              </p:nvSpPr>
              <p:spPr bwMode="auto">
                <a:xfrm>
                  <a:off x="4163" y="1411"/>
                  <a:ext cx="9" cy="29"/>
                </a:xfrm>
                <a:custGeom>
                  <a:avLst/>
                  <a:gdLst>
                    <a:gd name="T0" fmla="*/ 0 w 10"/>
                    <a:gd name="T1" fmla="*/ 0 h 29"/>
                    <a:gd name="T2" fmla="*/ 9 w 10"/>
                    <a:gd name="T3" fmla="*/ 29 h 29"/>
                    <a:gd name="T4" fmla="*/ 0 60000 65536"/>
                    <a:gd name="T5" fmla="*/ 0 60000 65536"/>
                  </a:gdLst>
                  <a:ahLst/>
                  <a:cxnLst>
                    <a:cxn ang="T4">
                      <a:pos x="T0" y="T1"/>
                    </a:cxn>
                    <a:cxn ang="T5">
                      <a:pos x="T2" y="T3"/>
                    </a:cxn>
                  </a:cxnLst>
                  <a:rect l="0" t="0" r="r" b="b"/>
                  <a:pathLst>
                    <a:path w="10" h="29">
                      <a:moveTo>
                        <a:pt x="0" y="0"/>
                      </a:moveTo>
                      <a:cubicBezTo>
                        <a:pt x="1" y="5"/>
                        <a:pt x="6" y="29"/>
                        <a:pt x="10" y="29"/>
                      </a:cubicBezTo>
                    </a:path>
                  </a:pathLst>
                </a:custGeom>
                <a:noFill/>
                <a:ln w="9525">
                  <a:solidFill>
                    <a:schemeClr val="tx1"/>
                  </a:solidFill>
                  <a:round/>
                  <a:headEnd/>
                  <a:tailEnd/>
                </a:ln>
                <a:effectLst/>
              </p:spPr>
              <p:txBody>
                <a:bodyPr wrap="none" anchor="ctr"/>
                <a:lstStyle/>
                <a:p>
                  <a:endParaRPr lang="fr-FR"/>
                </a:p>
              </p:txBody>
            </p:sp>
            <p:sp>
              <p:nvSpPr>
                <p:cNvPr id="8" name="Freeform 58"/>
                <p:cNvSpPr>
                  <a:spLocks/>
                </p:cNvSpPr>
                <p:nvPr/>
              </p:nvSpPr>
              <p:spPr bwMode="auto">
                <a:xfrm>
                  <a:off x="4117" y="1371"/>
                  <a:ext cx="47" cy="48"/>
                </a:xfrm>
                <a:custGeom>
                  <a:avLst/>
                  <a:gdLst>
                    <a:gd name="T0" fmla="*/ 47 w 48"/>
                    <a:gd name="T1" fmla="*/ 0 h 48"/>
                    <a:gd name="T2" fmla="*/ 8 w 48"/>
                    <a:gd name="T3" fmla="*/ 24 h 48"/>
                    <a:gd name="T4" fmla="*/ 3 w 48"/>
                    <a:gd name="T5" fmla="*/ 48 h 48"/>
                    <a:gd name="T6" fmla="*/ 0 60000 65536"/>
                    <a:gd name="T7" fmla="*/ 0 60000 65536"/>
                    <a:gd name="T8" fmla="*/ 0 60000 65536"/>
                  </a:gdLst>
                  <a:ahLst/>
                  <a:cxnLst>
                    <a:cxn ang="T6">
                      <a:pos x="T0" y="T1"/>
                    </a:cxn>
                    <a:cxn ang="T7">
                      <a:pos x="T2" y="T3"/>
                    </a:cxn>
                    <a:cxn ang="T8">
                      <a:pos x="T4" y="T5"/>
                    </a:cxn>
                  </a:cxnLst>
                  <a:rect l="0" t="0" r="r" b="b"/>
                  <a:pathLst>
                    <a:path w="48" h="48">
                      <a:moveTo>
                        <a:pt x="48" y="0"/>
                      </a:moveTo>
                      <a:cubicBezTo>
                        <a:pt x="33" y="7"/>
                        <a:pt x="22" y="18"/>
                        <a:pt x="8" y="24"/>
                      </a:cubicBezTo>
                      <a:cubicBezTo>
                        <a:pt x="0" y="38"/>
                        <a:pt x="3" y="30"/>
                        <a:pt x="3" y="48"/>
                      </a:cubicBezTo>
                    </a:path>
                  </a:pathLst>
                </a:custGeom>
                <a:noFill/>
                <a:ln w="9525">
                  <a:solidFill>
                    <a:schemeClr val="tx1"/>
                  </a:solidFill>
                  <a:round/>
                  <a:headEnd/>
                  <a:tailEnd/>
                </a:ln>
                <a:effectLst/>
              </p:spPr>
              <p:txBody>
                <a:bodyPr wrap="none" anchor="ctr"/>
                <a:lstStyle/>
                <a:p>
                  <a:endParaRPr lang="fr-FR"/>
                </a:p>
              </p:txBody>
            </p:sp>
            <p:sp>
              <p:nvSpPr>
                <p:cNvPr id="28731" name="Freeform 59"/>
                <p:cNvSpPr>
                  <a:spLocks/>
                </p:cNvSpPr>
                <p:nvPr/>
              </p:nvSpPr>
              <p:spPr bwMode="auto">
                <a:xfrm>
                  <a:off x="4150" y="1328"/>
                  <a:ext cx="26" cy="37"/>
                </a:xfrm>
                <a:custGeom>
                  <a:avLst/>
                  <a:gdLst>
                    <a:gd name="T0" fmla="*/ 26 w 26"/>
                    <a:gd name="T1" fmla="*/ 0 h 37"/>
                    <a:gd name="T2" fmla="*/ 7 w 26"/>
                    <a:gd name="T3" fmla="*/ 16 h 37"/>
                    <a:gd name="T4" fmla="*/ 2 w 26"/>
                    <a:gd name="T5" fmla="*/ 37 h 37"/>
                    <a:gd name="T6" fmla="*/ 0 60000 65536"/>
                    <a:gd name="T7" fmla="*/ 0 60000 65536"/>
                    <a:gd name="T8" fmla="*/ 0 60000 65536"/>
                  </a:gdLst>
                  <a:ahLst/>
                  <a:cxnLst>
                    <a:cxn ang="T6">
                      <a:pos x="T0" y="T1"/>
                    </a:cxn>
                    <a:cxn ang="T7">
                      <a:pos x="T2" y="T3"/>
                    </a:cxn>
                    <a:cxn ang="T8">
                      <a:pos x="T4" y="T5"/>
                    </a:cxn>
                  </a:cxnLst>
                  <a:rect l="0" t="0" r="r" b="b"/>
                  <a:pathLst>
                    <a:path w="26" h="37">
                      <a:moveTo>
                        <a:pt x="26" y="0"/>
                      </a:moveTo>
                      <a:cubicBezTo>
                        <a:pt x="22" y="14"/>
                        <a:pt x="19" y="11"/>
                        <a:pt x="7" y="16"/>
                      </a:cubicBezTo>
                      <a:cubicBezTo>
                        <a:pt x="0" y="30"/>
                        <a:pt x="2" y="22"/>
                        <a:pt x="2" y="37"/>
                      </a:cubicBezTo>
                    </a:path>
                  </a:pathLst>
                </a:custGeom>
                <a:noFill/>
                <a:ln w="9525">
                  <a:solidFill>
                    <a:schemeClr val="tx1"/>
                  </a:solidFill>
                  <a:round/>
                  <a:headEnd/>
                  <a:tailEnd/>
                </a:ln>
                <a:effectLst/>
              </p:spPr>
              <p:txBody>
                <a:bodyPr wrap="none" anchor="ctr"/>
                <a:lstStyle/>
                <a:p>
                  <a:endParaRPr lang="fr-FR"/>
                </a:p>
              </p:txBody>
            </p:sp>
            <p:sp>
              <p:nvSpPr>
                <p:cNvPr id="28732" name="Freeform 60"/>
                <p:cNvSpPr>
                  <a:spLocks/>
                </p:cNvSpPr>
                <p:nvPr/>
              </p:nvSpPr>
              <p:spPr bwMode="auto">
                <a:xfrm>
                  <a:off x="4115" y="1368"/>
                  <a:ext cx="33" cy="15"/>
                </a:xfrm>
                <a:custGeom>
                  <a:avLst/>
                  <a:gdLst>
                    <a:gd name="T0" fmla="*/ 33 w 32"/>
                    <a:gd name="T1" fmla="*/ 0 h 16"/>
                    <a:gd name="T2" fmla="*/ 0 w 32"/>
                    <a:gd name="T3" fmla="*/ 15 h 16"/>
                    <a:gd name="T4" fmla="*/ 0 60000 65536"/>
                    <a:gd name="T5" fmla="*/ 0 60000 65536"/>
                  </a:gdLst>
                  <a:ahLst/>
                  <a:cxnLst>
                    <a:cxn ang="T4">
                      <a:pos x="T0" y="T1"/>
                    </a:cxn>
                    <a:cxn ang="T5">
                      <a:pos x="T2" y="T3"/>
                    </a:cxn>
                  </a:cxnLst>
                  <a:rect l="0" t="0" r="r" b="b"/>
                  <a:pathLst>
                    <a:path w="32" h="16">
                      <a:moveTo>
                        <a:pt x="32" y="0"/>
                      </a:moveTo>
                      <a:cubicBezTo>
                        <a:pt x="22" y="3"/>
                        <a:pt x="0" y="3"/>
                        <a:pt x="0" y="16"/>
                      </a:cubicBezTo>
                    </a:path>
                  </a:pathLst>
                </a:custGeom>
                <a:noFill/>
                <a:ln w="9525">
                  <a:solidFill>
                    <a:schemeClr val="tx1"/>
                  </a:solidFill>
                  <a:round/>
                  <a:headEnd/>
                  <a:tailEnd/>
                </a:ln>
                <a:effectLst/>
              </p:spPr>
              <p:txBody>
                <a:bodyPr wrap="none" anchor="ctr"/>
                <a:lstStyle/>
                <a:p>
                  <a:endParaRPr lang="fr-FR"/>
                </a:p>
              </p:txBody>
            </p:sp>
            <p:sp>
              <p:nvSpPr>
                <p:cNvPr id="28733" name="Freeform 61"/>
                <p:cNvSpPr>
                  <a:spLocks/>
                </p:cNvSpPr>
                <p:nvPr/>
              </p:nvSpPr>
              <p:spPr bwMode="auto">
                <a:xfrm>
                  <a:off x="4140" y="1365"/>
                  <a:ext cx="8" cy="32"/>
                </a:xfrm>
                <a:custGeom>
                  <a:avLst/>
                  <a:gdLst>
                    <a:gd name="T0" fmla="*/ 0 w 8"/>
                    <a:gd name="T1" fmla="*/ 0 h 32"/>
                    <a:gd name="T2" fmla="*/ 8 w 8"/>
                    <a:gd name="T3" fmla="*/ 32 h 32"/>
                    <a:gd name="T4" fmla="*/ 0 60000 65536"/>
                    <a:gd name="T5" fmla="*/ 0 60000 65536"/>
                  </a:gdLst>
                  <a:ahLst/>
                  <a:cxnLst>
                    <a:cxn ang="T4">
                      <a:pos x="T0" y="T1"/>
                    </a:cxn>
                    <a:cxn ang="T5">
                      <a:pos x="T2" y="T3"/>
                    </a:cxn>
                  </a:cxnLst>
                  <a:rect l="0" t="0" r="r" b="b"/>
                  <a:pathLst>
                    <a:path w="8" h="32">
                      <a:moveTo>
                        <a:pt x="0" y="0"/>
                      </a:moveTo>
                      <a:cubicBezTo>
                        <a:pt x="2" y="10"/>
                        <a:pt x="8" y="20"/>
                        <a:pt x="8" y="32"/>
                      </a:cubicBezTo>
                    </a:path>
                  </a:pathLst>
                </a:custGeom>
                <a:noFill/>
                <a:ln w="9525">
                  <a:solidFill>
                    <a:schemeClr val="tx1"/>
                  </a:solidFill>
                  <a:round/>
                  <a:headEnd/>
                  <a:tailEnd/>
                </a:ln>
                <a:effectLst/>
              </p:spPr>
              <p:txBody>
                <a:bodyPr wrap="none" anchor="ctr"/>
                <a:lstStyle/>
                <a:p>
                  <a:endParaRPr lang="fr-FR"/>
                </a:p>
              </p:txBody>
            </p:sp>
            <p:sp>
              <p:nvSpPr>
                <p:cNvPr id="28734" name="Freeform 62"/>
                <p:cNvSpPr>
                  <a:spLocks/>
                </p:cNvSpPr>
                <p:nvPr/>
              </p:nvSpPr>
              <p:spPr bwMode="auto">
                <a:xfrm>
                  <a:off x="4165" y="1379"/>
                  <a:ext cx="29" cy="38"/>
                </a:xfrm>
                <a:custGeom>
                  <a:avLst/>
                  <a:gdLst>
                    <a:gd name="T0" fmla="*/ 29 w 28"/>
                    <a:gd name="T1" fmla="*/ 0 h 40"/>
                    <a:gd name="T2" fmla="*/ 4 w 28"/>
                    <a:gd name="T3" fmla="*/ 20 h 40"/>
                    <a:gd name="T4" fmla="*/ 1 w 28"/>
                    <a:gd name="T5" fmla="*/ 38 h 40"/>
                    <a:gd name="T6" fmla="*/ 0 60000 65536"/>
                    <a:gd name="T7" fmla="*/ 0 60000 65536"/>
                    <a:gd name="T8" fmla="*/ 0 60000 65536"/>
                  </a:gdLst>
                  <a:ahLst/>
                  <a:cxnLst>
                    <a:cxn ang="T6">
                      <a:pos x="T0" y="T1"/>
                    </a:cxn>
                    <a:cxn ang="T7">
                      <a:pos x="T2" y="T3"/>
                    </a:cxn>
                    <a:cxn ang="T8">
                      <a:pos x="T4" y="T5"/>
                    </a:cxn>
                  </a:cxnLst>
                  <a:rect l="0" t="0" r="r" b="b"/>
                  <a:pathLst>
                    <a:path w="28" h="40">
                      <a:moveTo>
                        <a:pt x="28" y="0"/>
                      </a:moveTo>
                      <a:cubicBezTo>
                        <a:pt x="17" y="16"/>
                        <a:pt x="22" y="14"/>
                        <a:pt x="4" y="21"/>
                      </a:cubicBezTo>
                      <a:cubicBezTo>
                        <a:pt x="0" y="34"/>
                        <a:pt x="1" y="28"/>
                        <a:pt x="1" y="40"/>
                      </a:cubicBezTo>
                    </a:path>
                  </a:pathLst>
                </a:custGeom>
                <a:noFill/>
                <a:ln w="9525">
                  <a:solidFill>
                    <a:schemeClr val="tx1"/>
                  </a:solidFill>
                  <a:round/>
                  <a:headEnd/>
                  <a:tailEnd/>
                </a:ln>
                <a:effectLst/>
              </p:spPr>
              <p:txBody>
                <a:bodyPr wrap="none" anchor="ctr"/>
                <a:lstStyle/>
                <a:p>
                  <a:endParaRPr lang="fr-FR"/>
                </a:p>
              </p:txBody>
            </p:sp>
            <p:sp>
              <p:nvSpPr>
                <p:cNvPr id="28735" name="Freeform 63"/>
                <p:cNvSpPr>
                  <a:spLocks/>
                </p:cNvSpPr>
                <p:nvPr/>
              </p:nvSpPr>
              <p:spPr bwMode="auto">
                <a:xfrm>
                  <a:off x="4203" y="1312"/>
                  <a:ext cx="58" cy="24"/>
                </a:xfrm>
                <a:custGeom>
                  <a:avLst/>
                  <a:gdLst>
                    <a:gd name="T0" fmla="*/ 0 w 56"/>
                    <a:gd name="T1" fmla="*/ 0 h 24"/>
                    <a:gd name="T2" fmla="*/ 47 w 56"/>
                    <a:gd name="T3" fmla="*/ 19 h 24"/>
                    <a:gd name="T4" fmla="*/ 58 w 56"/>
                    <a:gd name="T5" fmla="*/ 24 h 24"/>
                    <a:gd name="T6" fmla="*/ 0 60000 65536"/>
                    <a:gd name="T7" fmla="*/ 0 60000 65536"/>
                    <a:gd name="T8" fmla="*/ 0 60000 65536"/>
                  </a:gdLst>
                  <a:ahLst/>
                  <a:cxnLst>
                    <a:cxn ang="T6">
                      <a:pos x="T0" y="T1"/>
                    </a:cxn>
                    <a:cxn ang="T7">
                      <a:pos x="T2" y="T3"/>
                    </a:cxn>
                    <a:cxn ang="T8">
                      <a:pos x="T4" y="T5"/>
                    </a:cxn>
                  </a:cxnLst>
                  <a:rect l="0" t="0" r="r" b="b"/>
                  <a:pathLst>
                    <a:path w="56" h="24">
                      <a:moveTo>
                        <a:pt x="0" y="0"/>
                      </a:moveTo>
                      <a:cubicBezTo>
                        <a:pt x="17" y="8"/>
                        <a:pt x="26" y="15"/>
                        <a:pt x="45" y="19"/>
                      </a:cubicBezTo>
                      <a:cubicBezTo>
                        <a:pt x="48" y="20"/>
                        <a:pt x="56" y="24"/>
                        <a:pt x="56" y="24"/>
                      </a:cubicBezTo>
                    </a:path>
                  </a:pathLst>
                </a:custGeom>
                <a:noFill/>
                <a:ln w="9525">
                  <a:solidFill>
                    <a:schemeClr val="tx1"/>
                  </a:solidFill>
                  <a:round/>
                  <a:headEnd/>
                  <a:tailEnd/>
                </a:ln>
                <a:effectLst/>
              </p:spPr>
              <p:txBody>
                <a:bodyPr wrap="none" anchor="ctr"/>
                <a:lstStyle/>
                <a:p>
                  <a:endParaRPr lang="fr-FR"/>
                </a:p>
              </p:txBody>
            </p:sp>
            <p:sp>
              <p:nvSpPr>
                <p:cNvPr id="28736" name="Freeform 64"/>
                <p:cNvSpPr>
                  <a:spLocks/>
                </p:cNvSpPr>
                <p:nvPr/>
              </p:nvSpPr>
              <p:spPr bwMode="auto">
                <a:xfrm>
                  <a:off x="4243" y="1339"/>
                  <a:ext cx="16" cy="48"/>
                </a:xfrm>
                <a:custGeom>
                  <a:avLst/>
                  <a:gdLst>
                    <a:gd name="T0" fmla="*/ 0 w 16"/>
                    <a:gd name="T1" fmla="*/ 0 h 48"/>
                    <a:gd name="T2" fmla="*/ 10 w 16"/>
                    <a:gd name="T3" fmla="*/ 16 h 48"/>
                    <a:gd name="T4" fmla="*/ 16 w 16"/>
                    <a:gd name="T5" fmla="*/ 32 h 48"/>
                    <a:gd name="T6" fmla="*/ 13 w 16"/>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8">
                      <a:moveTo>
                        <a:pt x="0" y="0"/>
                      </a:moveTo>
                      <a:cubicBezTo>
                        <a:pt x="3" y="5"/>
                        <a:pt x="7" y="10"/>
                        <a:pt x="10" y="16"/>
                      </a:cubicBezTo>
                      <a:cubicBezTo>
                        <a:pt x="12" y="21"/>
                        <a:pt x="16" y="32"/>
                        <a:pt x="16" y="32"/>
                      </a:cubicBezTo>
                      <a:cubicBezTo>
                        <a:pt x="12" y="43"/>
                        <a:pt x="13" y="38"/>
                        <a:pt x="13" y="48"/>
                      </a:cubicBezTo>
                    </a:path>
                  </a:pathLst>
                </a:custGeom>
                <a:noFill/>
                <a:ln w="9525">
                  <a:solidFill>
                    <a:schemeClr val="tx1"/>
                  </a:solidFill>
                  <a:round/>
                  <a:headEnd/>
                  <a:tailEnd/>
                </a:ln>
                <a:effectLst/>
              </p:spPr>
              <p:txBody>
                <a:bodyPr wrap="none" anchor="ctr"/>
                <a:lstStyle/>
                <a:p>
                  <a:endParaRPr lang="fr-FR"/>
                </a:p>
              </p:txBody>
            </p:sp>
          </p:grpSp>
          <p:grpSp>
            <p:nvGrpSpPr>
              <p:cNvPr id="11" name="Group 65"/>
              <p:cNvGrpSpPr>
                <a:grpSpLocks/>
              </p:cNvGrpSpPr>
              <p:nvPr/>
            </p:nvGrpSpPr>
            <p:grpSpPr bwMode="auto">
              <a:xfrm>
                <a:off x="6554788" y="2057400"/>
                <a:ext cx="201612" cy="327025"/>
                <a:chOff x="4108" y="1264"/>
                <a:chExt cx="167" cy="176"/>
              </a:xfrm>
            </p:grpSpPr>
            <p:sp>
              <p:nvSpPr>
                <p:cNvPr id="28738" name="Freeform 66"/>
                <p:cNvSpPr>
                  <a:spLocks/>
                </p:cNvSpPr>
                <p:nvPr/>
              </p:nvSpPr>
              <p:spPr bwMode="auto">
                <a:xfrm>
                  <a:off x="4179" y="1264"/>
                  <a:ext cx="64" cy="163"/>
                </a:xfrm>
                <a:custGeom>
                  <a:avLst/>
                  <a:gdLst>
                    <a:gd name="T0" fmla="*/ 0 w 64"/>
                    <a:gd name="T1" fmla="*/ 0 h 163"/>
                    <a:gd name="T2" fmla="*/ 32 w 64"/>
                    <a:gd name="T3" fmla="*/ 64 h 163"/>
                    <a:gd name="T4" fmla="*/ 42 w 64"/>
                    <a:gd name="T5" fmla="*/ 77 h 163"/>
                    <a:gd name="T6" fmla="*/ 50 w 64"/>
                    <a:gd name="T7" fmla="*/ 112 h 163"/>
                    <a:gd name="T8" fmla="*/ 64 w 64"/>
                    <a:gd name="T9" fmla="*/ 163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63">
                      <a:moveTo>
                        <a:pt x="0" y="0"/>
                      </a:moveTo>
                      <a:cubicBezTo>
                        <a:pt x="11" y="18"/>
                        <a:pt x="13" y="52"/>
                        <a:pt x="32" y="64"/>
                      </a:cubicBezTo>
                      <a:cubicBezTo>
                        <a:pt x="36" y="82"/>
                        <a:pt x="29" y="62"/>
                        <a:pt x="42" y="77"/>
                      </a:cubicBezTo>
                      <a:cubicBezTo>
                        <a:pt x="48" y="85"/>
                        <a:pt x="47" y="102"/>
                        <a:pt x="50" y="112"/>
                      </a:cubicBezTo>
                      <a:cubicBezTo>
                        <a:pt x="53" y="130"/>
                        <a:pt x="64" y="143"/>
                        <a:pt x="64" y="163"/>
                      </a:cubicBezTo>
                    </a:path>
                  </a:pathLst>
                </a:custGeom>
                <a:noFill/>
                <a:ln w="9525">
                  <a:solidFill>
                    <a:schemeClr val="tx1"/>
                  </a:solidFill>
                  <a:round/>
                  <a:headEnd/>
                  <a:tailEnd/>
                </a:ln>
                <a:effectLst/>
              </p:spPr>
              <p:txBody>
                <a:bodyPr wrap="none" anchor="ctr"/>
                <a:lstStyle/>
                <a:p>
                  <a:endParaRPr lang="fr-FR"/>
                </a:p>
              </p:txBody>
            </p:sp>
            <p:sp>
              <p:nvSpPr>
                <p:cNvPr id="28739" name="Freeform 67"/>
                <p:cNvSpPr>
                  <a:spLocks/>
                </p:cNvSpPr>
                <p:nvPr/>
              </p:nvSpPr>
              <p:spPr bwMode="auto">
                <a:xfrm>
                  <a:off x="4149" y="1272"/>
                  <a:ext cx="41" cy="157"/>
                </a:xfrm>
                <a:custGeom>
                  <a:avLst/>
                  <a:gdLst>
                    <a:gd name="T0" fmla="*/ 35 w 41"/>
                    <a:gd name="T1" fmla="*/ 0 h 157"/>
                    <a:gd name="T2" fmla="*/ 16 w 41"/>
                    <a:gd name="T3" fmla="*/ 96 h 157"/>
                    <a:gd name="T4" fmla="*/ 14 w 41"/>
                    <a:gd name="T5" fmla="*/ 139 h 157"/>
                    <a:gd name="T6" fmla="*/ 6 w 41"/>
                    <a:gd name="T7" fmla="*/ 141 h 157"/>
                    <a:gd name="T8" fmla="*/ 0 w 41"/>
                    <a:gd name="T9" fmla="*/ 157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57">
                      <a:moveTo>
                        <a:pt x="35" y="0"/>
                      </a:moveTo>
                      <a:cubicBezTo>
                        <a:pt x="33" y="26"/>
                        <a:pt x="41" y="74"/>
                        <a:pt x="16" y="96"/>
                      </a:cubicBezTo>
                      <a:cubicBezTo>
                        <a:pt x="15" y="110"/>
                        <a:pt x="17" y="124"/>
                        <a:pt x="14" y="139"/>
                      </a:cubicBezTo>
                      <a:cubicBezTo>
                        <a:pt x="13" y="141"/>
                        <a:pt x="7" y="138"/>
                        <a:pt x="6" y="141"/>
                      </a:cubicBezTo>
                      <a:cubicBezTo>
                        <a:pt x="2" y="145"/>
                        <a:pt x="0" y="157"/>
                        <a:pt x="0" y="157"/>
                      </a:cubicBezTo>
                    </a:path>
                  </a:pathLst>
                </a:custGeom>
                <a:noFill/>
                <a:ln w="9525">
                  <a:solidFill>
                    <a:schemeClr val="tx1"/>
                  </a:solidFill>
                  <a:round/>
                  <a:headEnd/>
                  <a:tailEnd/>
                </a:ln>
                <a:effectLst/>
              </p:spPr>
              <p:txBody>
                <a:bodyPr wrap="none" anchor="ctr"/>
                <a:lstStyle/>
                <a:p>
                  <a:endParaRPr lang="fr-FR"/>
                </a:p>
              </p:txBody>
            </p:sp>
            <p:sp>
              <p:nvSpPr>
                <p:cNvPr id="28740" name="Freeform 68"/>
                <p:cNvSpPr>
                  <a:spLocks/>
                </p:cNvSpPr>
                <p:nvPr/>
              </p:nvSpPr>
              <p:spPr bwMode="auto">
                <a:xfrm>
                  <a:off x="4192" y="1323"/>
                  <a:ext cx="11" cy="85"/>
                </a:xfrm>
                <a:custGeom>
                  <a:avLst/>
                  <a:gdLst>
                    <a:gd name="T0" fmla="*/ 11 w 11"/>
                    <a:gd name="T1" fmla="*/ 0 h 85"/>
                    <a:gd name="T2" fmla="*/ 8 w 11"/>
                    <a:gd name="T3" fmla="*/ 53 h 85"/>
                    <a:gd name="T4" fmla="*/ 0 w 11"/>
                    <a:gd name="T5" fmla="*/ 85 h 85"/>
                    <a:gd name="T6" fmla="*/ 0 60000 65536"/>
                    <a:gd name="T7" fmla="*/ 0 60000 65536"/>
                    <a:gd name="T8" fmla="*/ 0 60000 65536"/>
                  </a:gdLst>
                  <a:ahLst/>
                  <a:cxnLst>
                    <a:cxn ang="T6">
                      <a:pos x="T0" y="T1"/>
                    </a:cxn>
                    <a:cxn ang="T7">
                      <a:pos x="T2" y="T3"/>
                    </a:cxn>
                    <a:cxn ang="T8">
                      <a:pos x="T4" y="T5"/>
                    </a:cxn>
                  </a:cxnLst>
                  <a:rect l="0" t="0" r="r" b="b"/>
                  <a:pathLst>
                    <a:path w="11" h="85">
                      <a:moveTo>
                        <a:pt x="11" y="0"/>
                      </a:moveTo>
                      <a:cubicBezTo>
                        <a:pt x="10" y="17"/>
                        <a:pt x="9" y="35"/>
                        <a:pt x="8" y="53"/>
                      </a:cubicBezTo>
                      <a:cubicBezTo>
                        <a:pt x="6" y="63"/>
                        <a:pt x="0" y="85"/>
                        <a:pt x="0" y="85"/>
                      </a:cubicBezTo>
                    </a:path>
                  </a:pathLst>
                </a:custGeom>
                <a:noFill/>
                <a:ln w="9525">
                  <a:solidFill>
                    <a:schemeClr val="tx1"/>
                  </a:solidFill>
                  <a:round/>
                  <a:headEnd/>
                  <a:tailEnd/>
                </a:ln>
                <a:effectLst/>
              </p:spPr>
              <p:txBody>
                <a:bodyPr wrap="none" anchor="ctr"/>
                <a:lstStyle/>
                <a:p>
                  <a:endParaRPr lang="fr-FR"/>
                </a:p>
              </p:txBody>
            </p:sp>
            <p:sp>
              <p:nvSpPr>
                <p:cNvPr id="28741" name="Freeform 69"/>
                <p:cNvSpPr>
                  <a:spLocks/>
                </p:cNvSpPr>
                <p:nvPr/>
              </p:nvSpPr>
              <p:spPr bwMode="auto">
                <a:xfrm>
                  <a:off x="4200" y="1376"/>
                  <a:ext cx="36" cy="64"/>
                </a:xfrm>
                <a:custGeom>
                  <a:avLst/>
                  <a:gdLst>
                    <a:gd name="T0" fmla="*/ 0 w 35"/>
                    <a:gd name="T1" fmla="*/ 0 h 64"/>
                    <a:gd name="T2" fmla="*/ 36 w 35"/>
                    <a:gd name="T3" fmla="*/ 64 h 64"/>
                    <a:gd name="T4" fmla="*/ 0 60000 65536"/>
                    <a:gd name="T5" fmla="*/ 0 60000 65536"/>
                  </a:gdLst>
                  <a:ahLst/>
                  <a:cxnLst>
                    <a:cxn ang="T4">
                      <a:pos x="T0" y="T1"/>
                    </a:cxn>
                    <a:cxn ang="T5">
                      <a:pos x="T2" y="T3"/>
                    </a:cxn>
                  </a:cxnLst>
                  <a:rect l="0" t="0" r="r" b="b"/>
                  <a:pathLst>
                    <a:path w="35" h="64">
                      <a:moveTo>
                        <a:pt x="0" y="0"/>
                      </a:moveTo>
                      <a:cubicBezTo>
                        <a:pt x="11" y="18"/>
                        <a:pt x="35" y="44"/>
                        <a:pt x="35" y="64"/>
                      </a:cubicBezTo>
                    </a:path>
                  </a:pathLst>
                </a:custGeom>
                <a:noFill/>
                <a:ln w="9525">
                  <a:solidFill>
                    <a:schemeClr val="tx1"/>
                  </a:solidFill>
                  <a:round/>
                  <a:headEnd/>
                  <a:tailEnd/>
                </a:ln>
                <a:effectLst/>
              </p:spPr>
              <p:txBody>
                <a:bodyPr wrap="none" anchor="ctr"/>
                <a:lstStyle/>
                <a:p>
                  <a:endParaRPr lang="fr-FR"/>
                </a:p>
              </p:txBody>
            </p:sp>
            <p:sp>
              <p:nvSpPr>
                <p:cNvPr id="28742" name="Freeform 70"/>
                <p:cNvSpPr>
                  <a:spLocks/>
                </p:cNvSpPr>
                <p:nvPr/>
              </p:nvSpPr>
              <p:spPr bwMode="auto">
                <a:xfrm>
                  <a:off x="4187" y="1408"/>
                  <a:ext cx="11" cy="26"/>
                </a:xfrm>
                <a:custGeom>
                  <a:avLst/>
                  <a:gdLst>
                    <a:gd name="T0" fmla="*/ 2 w 10"/>
                    <a:gd name="T1" fmla="*/ 0 h 27"/>
                    <a:gd name="T2" fmla="*/ 11 w 10"/>
                    <a:gd name="T3" fmla="*/ 26 h 27"/>
                    <a:gd name="T4" fmla="*/ 0 60000 65536"/>
                    <a:gd name="T5" fmla="*/ 0 60000 65536"/>
                  </a:gdLst>
                  <a:ahLst/>
                  <a:cxnLst>
                    <a:cxn ang="T4">
                      <a:pos x="T0" y="T1"/>
                    </a:cxn>
                    <a:cxn ang="T5">
                      <a:pos x="T2" y="T3"/>
                    </a:cxn>
                  </a:cxnLst>
                  <a:rect l="0" t="0" r="r" b="b"/>
                  <a:pathLst>
                    <a:path w="10" h="27">
                      <a:moveTo>
                        <a:pt x="2" y="0"/>
                      </a:moveTo>
                      <a:cubicBezTo>
                        <a:pt x="3" y="9"/>
                        <a:pt x="0" y="27"/>
                        <a:pt x="10" y="27"/>
                      </a:cubicBezTo>
                    </a:path>
                  </a:pathLst>
                </a:custGeom>
                <a:noFill/>
                <a:ln w="9525">
                  <a:solidFill>
                    <a:schemeClr val="tx1"/>
                  </a:solidFill>
                  <a:round/>
                  <a:headEnd/>
                  <a:tailEnd/>
                </a:ln>
                <a:effectLst/>
              </p:spPr>
              <p:txBody>
                <a:bodyPr wrap="none" anchor="ctr"/>
                <a:lstStyle/>
                <a:p>
                  <a:endParaRPr lang="fr-FR"/>
                </a:p>
              </p:txBody>
            </p:sp>
            <p:sp>
              <p:nvSpPr>
                <p:cNvPr id="28743" name="Freeform 71"/>
                <p:cNvSpPr>
                  <a:spLocks/>
                </p:cNvSpPr>
                <p:nvPr/>
              </p:nvSpPr>
              <p:spPr bwMode="auto">
                <a:xfrm>
                  <a:off x="4239" y="1392"/>
                  <a:ext cx="36" cy="35"/>
                </a:xfrm>
                <a:custGeom>
                  <a:avLst/>
                  <a:gdLst>
                    <a:gd name="T0" fmla="*/ 0 w 35"/>
                    <a:gd name="T1" fmla="*/ 0 h 35"/>
                    <a:gd name="T2" fmla="*/ 13 w 35"/>
                    <a:gd name="T3" fmla="*/ 21 h 35"/>
                    <a:gd name="T4" fmla="*/ 30 w 35"/>
                    <a:gd name="T5" fmla="*/ 27 h 35"/>
                    <a:gd name="T6" fmla="*/ 36 w 35"/>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35">
                      <a:moveTo>
                        <a:pt x="0" y="0"/>
                      </a:moveTo>
                      <a:cubicBezTo>
                        <a:pt x="4" y="6"/>
                        <a:pt x="6" y="16"/>
                        <a:pt x="13" y="21"/>
                      </a:cubicBezTo>
                      <a:cubicBezTo>
                        <a:pt x="17" y="24"/>
                        <a:pt x="29" y="27"/>
                        <a:pt x="29" y="27"/>
                      </a:cubicBezTo>
                      <a:cubicBezTo>
                        <a:pt x="32" y="35"/>
                        <a:pt x="29" y="35"/>
                        <a:pt x="35" y="35"/>
                      </a:cubicBezTo>
                    </a:path>
                  </a:pathLst>
                </a:custGeom>
                <a:noFill/>
                <a:ln w="9525">
                  <a:solidFill>
                    <a:schemeClr val="tx1"/>
                  </a:solidFill>
                  <a:round/>
                  <a:headEnd/>
                  <a:tailEnd/>
                </a:ln>
                <a:effectLst/>
              </p:spPr>
              <p:txBody>
                <a:bodyPr wrap="none" anchor="ctr"/>
                <a:lstStyle/>
                <a:p>
                  <a:endParaRPr lang="fr-FR"/>
                </a:p>
              </p:txBody>
            </p:sp>
            <p:sp>
              <p:nvSpPr>
                <p:cNvPr id="28744" name="Freeform 72"/>
                <p:cNvSpPr>
                  <a:spLocks/>
                </p:cNvSpPr>
                <p:nvPr/>
              </p:nvSpPr>
              <p:spPr bwMode="auto">
                <a:xfrm>
                  <a:off x="4108" y="1411"/>
                  <a:ext cx="41" cy="23"/>
                </a:xfrm>
                <a:custGeom>
                  <a:avLst/>
                  <a:gdLst>
                    <a:gd name="T0" fmla="*/ 41 w 41"/>
                    <a:gd name="T1" fmla="*/ 0 h 23"/>
                    <a:gd name="T2" fmla="*/ 23 w 41"/>
                    <a:gd name="T3" fmla="*/ 8 h 23"/>
                    <a:gd name="T4" fmla="*/ 12 w 41"/>
                    <a:gd name="T5" fmla="*/ 18 h 23"/>
                    <a:gd name="T6" fmla="*/ 0 60000 65536"/>
                    <a:gd name="T7" fmla="*/ 0 60000 65536"/>
                    <a:gd name="T8" fmla="*/ 0 60000 65536"/>
                  </a:gdLst>
                  <a:ahLst/>
                  <a:cxnLst>
                    <a:cxn ang="T6">
                      <a:pos x="T0" y="T1"/>
                    </a:cxn>
                    <a:cxn ang="T7">
                      <a:pos x="T2" y="T3"/>
                    </a:cxn>
                    <a:cxn ang="T8">
                      <a:pos x="T4" y="T5"/>
                    </a:cxn>
                  </a:cxnLst>
                  <a:rect l="0" t="0" r="r" b="b"/>
                  <a:pathLst>
                    <a:path w="41" h="23">
                      <a:moveTo>
                        <a:pt x="41" y="0"/>
                      </a:moveTo>
                      <a:cubicBezTo>
                        <a:pt x="35" y="3"/>
                        <a:pt x="28" y="4"/>
                        <a:pt x="23" y="8"/>
                      </a:cubicBezTo>
                      <a:cubicBezTo>
                        <a:pt x="0" y="23"/>
                        <a:pt x="28" y="11"/>
                        <a:pt x="12" y="18"/>
                      </a:cubicBezTo>
                    </a:path>
                  </a:pathLst>
                </a:custGeom>
                <a:noFill/>
                <a:ln w="9525">
                  <a:solidFill>
                    <a:schemeClr val="tx1"/>
                  </a:solidFill>
                  <a:round/>
                  <a:headEnd/>
                  <a:tailEnd/>
                </a:ln>
                <a:effectLst/>
              </p:spPr>
              <p:txBody>
                <a:bodyPr wrap="none" anchor="ctr"/>
                <a:lstStyle/>
                <a:p>
                  <a:endParaRPr lang="fr-FR"/>
                </a:p>
              </p:txBody>
            </p:sp>
            <p:sp>
              <p:nvSpPr>
                <p:cNvPr id="28745" name="Freeform 73"/>
                <p:cNvSpPr>
                  <a:spLocks/>
                </p:cNvSpPr>
                <p:nvPr/>
              </p:nvSpPr>
              <p:spPr bwMode="auto">
                <a:xfrm>
                  <a:off x="4163" y="1411"/>
                  <a:ext cx="9" cy="29"/>
                </a:xfrm>
                <a:custGeom>
                  <a:avLst/>
                  <a:gdLst>
                    <a:gd name="T0" fmla="*/ 0 w 10"/>
                    <a:gd name="T1" fmla="*/ 0 h 29"/>
                    <a:gd name="T2" fmla="*/ 9 w 10"/>
                    <a:gd name="T3" fmla="*/ 29 h 29"/>
                    <a:gd name="T4" fmla="*/ 0 60000 65536"/>
                    <a:gd name="T5" fmla="*/ 0 60000 65536"/>
                  </a:gdLst>
                  <a:ahLst/>
                  <a:cxnLst>
                    <a:cxn ang="T4">
                      <a:pos x="T0" y="T1"/>
                    </a:cxn>
                    <a:cxn ang="T5">
                      <a:pos x="T2" y="T3"/>
                    </a:cxn>
                  </a:cxnLst>
                  <a:rect l="0" t="0" r="r" b="b"/>
                  <a:pathLst>
                    <a:path w="10" h="29">
                      <a:moveTo>
                        <a:pt x="0" y="0"/>
                      </a:moveTo>
                      <a:cubicBezTo>
                        <a:pt x="1" y="5"/>
                        <a:pt x="6" y="29"/>
                        <a:pt x="10" y="29"/>
                      </a:cubicBezTo>
                    </a:path>
                  </a:pathLst>
                </a:custGeom>
                <a:noFill/>
                <a:ln w="9525">
                  <a:solidFill>
                    <a:schemeClr val="tx1"/>
                  </a:solidFill>
                  <a:round/>
                  <a:headEnd/>
                  <a:tailEnd/>
                </a:ln>
                <a:effectLst/>
              </p:spPr>
              <p:txBody>
                <a:bodyPr wrap="none" anchor="ctr"/>
                <a:lstStyle/>
                <a:p>
                  <a:endParaRPr lang="fr-FR"/>
                </a:p>
              </p:txBody>
            </p:sp>
            <p:sp>
              <p:nvSpPr>
                <p:cNvPr id="28746" name="Freeform 74"/>
                <p:cNvSpPr>
                  <a:spLocks/>
                </p:cNvSpPr>
                <p:nvPr/>
              </p:nvSpPr>
              <p:spPr bwMode="auto">
                <a:xfrm>
                  <a:off x="4117" y="1371"/>
                  <a:ext cx="47" cy="48"/>
                </a:xfrm>
                <a:custGeom>
                  <a:avLst/>
                  <a:gdLst>
                    <a:gd name="T0" fmla="*/ 47 w 48"/>
                    <a:gd name="T1" fmla="*/ 0 h 48"/>
                    <a:gd name="T2" fmla="*/ 8 w 48"/>
                    <a:gd name="T3" fmla="*/ 24 h 48"/>
                    <a:gd name="T4" fmla="*/ 3 w 48"/>
                    <a:gd name="T5" fmla="*/ 48 h 48"/>
                    <a:gd name="T6" fmla="*/ 0 60000 65536"/>
                    <a:gd name="T7" fmla="*/ 0 60000 65536"/>
                    <a:gd name="T8" fmla="*/ 0 60000 65536"/>
                  </a:gdLst>
                  <a:ahLst/>
                  <a:cxnLst>
                    <a:cxn ang="T6">
                      <a:pos x="T0" y="T1"/>
                    </a:cxn>
                    <a:cxn ang="T7">
                      <a:pos x="T2" y="T3"/>
                    </a:cxn>
                    <a:cxn ang="T8">
                      <a:pos x="T4" y="T5"/>
                    </a:cxn>
                  </a:cxnLst>
                  <a:rect l="0" t="0" r="r" b="b"/>
                  <a:pathLst>
                    <a:path w="48" h="48">
                      <a:moveTo>
                        <a:pt x="48" y="0"/>
                      </a:moveTo>
                      <a:cubicBezTo>
                        <a:pt x="33" y="7"/>
                        <a:pt x="22" y="18"/>
                        <a:pt x="8" y="24"/>
                      </a:cubicBezTo>
                      <a:cubicBezTo>
                        <a:pt x="0" y="38"/>
                        <a:pt x="3" y="30"/>
                        <a:pt x="3" y="48"/>
                      </a:cubicBezTo>
                    </a:path>
                  </a:pathLst>
                </a:custGeom>
                <a:noFill/>
                <a:ln w="9525">
                  <a:solidFill>
                    <a:schemeClr val="tx1"/>
                  </a:solidFill>
                  <a:round/>
                  <a:headEnd/>
                  <a:tailEnd/>
                </a:ln>
                <a:effectLst/>
              </p:spPr>
              <p:txBody>
                <a:bodyPr wrap="none" anchor="ctr"/>
                <a:lstStyle/>
                <a:p>
                  <a:endParaRPr lang="fr-FR"/>
                </a:p>
              </p:txBody>
            </p:sp>
            <p:sp>
              <p:nvSpPr>
                <p:cNvPr id="28747" name="Freeform 75"/>
                <p:cNvSpPr>
                  <a:spLocks/>
                </p:cNvSpPr>
                <p:nvPr/>
              </p:nvSpPr>
              <p:spPr bwMode="auto">
                <a:xfrm>
                  <a:off x="4150" y="1328"/>
                  <a:ext cx="26" cy="37"/>
                </a:xfrm>
                <a:custGeom>
                  <a:avLst/>
                  <a:gdLst>
                    <a:gd name="T0" fmla="*/ 26 w 26"/>
                    <a:gd name="T1" fmla="*/ 0 h 37"/>
                    <a:gd name="T2" fmla="*/ 7 w 26"/>
                    <a:gd name="T3" fmla="*/ 16 h 37"/>
                    <a:gd name="T4" fmla="*/ 2 w 26"/>
                    <a:gd name="T5" fmla="*/ 37 h 37"/>
                    <a:gd name="T6" fmla="*/ 0 60000 65536"/>
                    <a:gd name="T7" fmla="*/ 0 60000 65536"/>
                    <a:gd name="T8" fmla="*/ 0 60000 65536"/>
                  </a:gdLst>
                  <a:ahLst/>
                  <a:cxnLst>
                    <a:cxn ang="T6">
                      <a:pos x="T0" y="T1"/>
                    </a:cxn>
                    <a:cxn ang="T7">
                      <a:pos x="T2" y="T3"/>
                    </a:cxn>
                    <a:cxn ang="T8">
                      <a:pos x="T4" y="T5"/>
                    </a:cxn>
                  </a:cxnLst>
                  <a:rect l="0" t="0" r="r" b="b"/>
                  <a:pathLst>
                    <a:path w="26" h="37">
                      <a:moveTo>
                        <a:pt x="26" y="0"/>
                      </a:moveTo>
                      <a:cubicBezTo>
                        <a:pt x="22" y="14"/>
                        <a:pt x="19" y="11"/>
                        <a:pt x="7" y="16"/>
                      </a:cubicBezTo>
                      <a:cubicBezTo>
                        <a:pt x="0" y="30"/>
                        <a:pt x="2" y="22"/>
                        <a:pt x="2" y="37"/>
                      </a:cubicBezTo>
                    </a:path>
                  </a:pathLst>
                </a:custGeom>
                <a:noFill/>
                <a:ln w="9525">
                  <a:solidFill>
                    <a:schemeClr val="tx1"/>
                  </a:solidFill>
                  <a:round/>
                  <a:headEnd/>
                  <a:tailEnd/>
                </a:ln>
                <a:effectLst/>
              </p:spPr>
              <p:txBody>
                <a:bodyPr wrap="none" anchor="ctr"/>
                <a:lstStyle/>
                <a:p>
                  <a:endParaRPr lang="fr-FR"/>
                </a:p>
              </p:txBody>
            </p:sp>
            <p:sp>
              <p:nvSpPr>
                <p:cNvPr id="28748" name="Freeform 76"/>
                <p:cNvSpPr>
                  <a:spLocks/>
                </p:cNvSpPr>
                <p:nvPr/>
              </p:nvSpPr>
              <p:spPr bwMode="auto">
                <a:xfrm>
                  <a:off x="4115" y="1368"/>
                  <a:ext cx="33" cy="15"/>
                </a:xfrm>
                <a:custGeom>
                  <a:avLst/>
                  <a:gdLst>
                    <a:gd name="T0" fmla="*/ 33 w 32"/>
                    <a:gd name="T1" fmla="*/ 0 h 16"/>
                    <a:gd name="T2" fmla="*/ 0 w 32"/>
                    <a:gd name="T3" fmla="*/ 15 h 16"/>
                    <a:gd name="T4" fmla="*/ 0 60000 65536"/>
                    <a:gd name="T5" fmla="*/ 0 60000 65536"/>
                  </a:gdLst>
                  <a:ahLst/>
                  <a:cxnLst>
                    <a:cxn ang="T4">
                      <a:pos x="T0" y="T1"/>
                    </a:cxn>
                    <a:cxn ang="T5">
                      <a:pos x="T2" y="T3"/>
                    </a:cxn>
                  </a:cxnLst>
                  <a:rect l="0" t="0" r="r" b="b"/>
                  <a:pathLst>
                    <a:path w="32" h="16">
                      <a:moveTo>
                        <a:pt x="32" y="0"/>
                      </a:moveTo>
                      <a:cubicBezTo>
                        <a:pt x="22" y="3"/>
                        <a:pt x="0" y="3"/>
                        <a:pt x="0" y="16"/>
                      </a:cubicBezTo>
                    </a:path>
                  </a:pathLst>
                </a:custGeom>
                <a:noFill/>
                <a:ln w="9525">
                  <a:solidFill>
                    <a:schemeClr val="tx1"/>
                  </a:solidFill>
                  <a:round/>
                  <a:headEnd/>
                  <a:tailEnd/>
                </a:ln>
                <a:effectLst/>
              </p:spPr>
              <p:txBody>
                <a:bodyPr wrap="none" anchor="ctr"/>
                <a:lstStyle/>
                <a:p>
                  <a:endParaRPr lang="fr-FR"/>
                </a:p>
              </p:txBody>
            </p:sp>
            <p:sp>
              <p:nvSpPr>
                <p:cNvPr id="28749" name="Freeform 77"/>
                <p:cNvSpPr>
                  <a:spLocks/>
                </p:cNvSpPr>
                <p:nvPr/>
              </p:nvSpPr>
              <p:spPr bwMode="auto">
                <a:xfrm>
                  <a:off x="4140" y="1365"/>
                  <a:ext cx="8" cy="32"/>
                </a:xfrm>
                <a:custGeom>
                  <a:avLst/>
                  <a:gdLst>
                    <a:gd name="T0" fmla="*/ 0 w 8"/>
                    <a:gd name="T1" fmla="*/ 0 h 32"/>
                    <a:gd name="T2" fmla="*/ 8 w 8"/>
                    <a:gd name="T3" fmla="*/ 32 h 32"/>
                    <a:gd name="T4" fmla="*/ 0 60000 65536"/>
                    <a:gd name="T5" fmla="*/ 0 60000 65536"/>
                  </a:gdLst>
                  <a:ahLst/>
                  <a:cxnLst>
                    <a:cxn ang="T4">
                      <a:pos x="T0" y="T1"/>
                    </a:cxn>
                    <a:cxn ang="T5">
                      <a:pos x="T2" y="T3"/>
                    </a:cxn>
                  </a:cxnLst>
                  <a:rect l="0" t="0" r="r" b="b"/>
                  <a:pathLst>
                    <a:path w="8" h="32">
                      <a:moveTo>
                        <a:pt x="0" y="0"/>
                      </a:moveTo>
                      <a:cubicBezTo>
                        <a:pt x="2" y="10"/>
                        <a:pt x="8" y="20"/>
                        <a:pt x="8" y="32"/>
                      </a:cubicBezTo>
                    </a:path>
                  </a:pathLst>
                </a:custGeom>
                <a:noFill/>
                <a:ln w="9525">
                  <a:solidFill>
                    <a:schemeClr val="tx1"/>
                  </a:solidFill>
                  <a:round/>
                  <a:headEnd/>
                  <a:tailEnd/>
                </a:ln>
                <a:effectLst/>
              </p:spPr>
              <p:txBody>
                <a:bodyPr wrap="none" anchor="ctr"/>
                <a:lstStyle/>
                <a:p>
                  <a:endParaRPr lang="fr-FR"/>
                </a:p>
              </p:txBody>
            </p:sp>
            <p:sp>
              <p:nvSpPr>
                <p:cNvPr id="28750" name="Freeform 78"/>
                <p:cNvSpPr>
                  <a:spLocks/>
                </p:cNvSpPr>
                <p:nvPr/>
              </p:nvSpPr>
              <p:spPr bwMode="auto">
                <a:xfrm>
                  <a:off x="4165" y="1379"/>
                  <a:ext cx="29" cy="38"/>
                </a:xfrm>
                <a:custGeom>
                  <a:avLst/>
                  <a:gdLst>
                    <a:gd name="T0" fmla="*/ 29 w 28"/>
                    <a:gd name="T1" fmla="*/ 0 h 40"/>
                    <a:gd name="T2" fmla="*/ 4 w 28"/>
                    <a:gd name="T3" fmla="*/ 20 h 40"/>
                    <a:gd name="T4" fmla="*/ 1 w 28"/>
                    <a:gd name="T5" fmla="*/ 38 h 40"/>
                    <a:gd name="T6" fmla="*/ 0 60000 65536"/>
                    <a:gd name="T7" fmla="*/ 0 60000 65536"/>
                    <a:gd name="T8" fmla="*/ 0 60000 65536"/>
                  </a:gdLst>
                  <a:ahLst/>
                  <a:cxnLst>
                    <a:cxn ang="T6">
                      <a:pos x="T0" y="T1"/>
                    </a:cxn>
                    <a:cxn ang="T7">
                      <a:pos x="T2" y="T3"/>
                    </a:cxn>
                    <a:cxn ang="T8">
                      <a:pos x="T4" y="T5"/>
                    </a:cxn>
                  </a:cxnLst>
                  <a:rect l="0" t="0" r="r" b="b"/>
                  <a:pathLst>
                    <a:path w="28" h="40">
                      <a:moveTo>
                        <a:pt x="28" y="0"/>
                      </a:moveTo>
                      <a:cubicBezTo>
                        <a:pt x="17" y="16"/>
                        <a:pt x="22" y="14"/>
                        <a:pt x="4" y="21"/>
                      </a:cubicBezTo>
                      <a:cubicBezTo>
                        <a:pt x="0" y="34"/>
                        <a:pt x="1" y="28"/>
                        <a:pt x="1" y="40"/>
                      </a:cubicBezTo>
                    </a:path>
                  </a:pathLst>
                </a:custGeom>
                <a:noFill/>
                <a:ln w="9525">
                  <a:solidFill>
                    <a:schemeClr val="tx1"/>
                  </a:solidFill>
                  <a:round/>
                  <a:headEnd/>
                  <a:tailEnd/>
                </a:ln>
                <a:effectLst/>
              </p:spPr>
              <p:txBody>
                <a:bodyPr wrap="none" anchor="ctr"/>
                <a:lstStyle/>
                <a:p>
                  <a:endParaRPr lang="fr-FR"/>
                </a:p>
              </p:txBody>
            </p:sp>
            <p:sp>
              <p:nvSpPr>
                <p:cNvPr id="28751" name="Freeform 79"/>
                <p:cNvSpPr>
                  <a:spLocks/>
                </p:cNvSpPr>
                <p:nvPr/>
              </p:nvSpPr>
              <p:spPr bwMode="auto">
                <a:xfrm>
                  <a:off x="4203" y="1312"/>
                  <a:ext cx="58" cy="24"/>
                </a:xfrm>
                <a:custGeom>
                  <a:avLst/>
                  <a:gdLst>
                    <a:gd name="T0" fmla="*/ 0 w 56"/>
                    <a:gd name="T1" fmla="*/ 0 h 24"/>
                    <a:gd name="T2" fmla="*/ 47 w 56"/>
                    <a:gd name="T3" fmla="*/ 19 h 24"/>
                    <a:gd name="T4" fmla="*/ 58 w 56"/>
                    <a:gd name="T5" fmla="*/ 24 h 24"/>
                    <a:gd name="T6" fmla="*/ 0 60000 65536"/>
                    <a:gd name="T7" fmla="*/ 0 60000 65536"/>
                    <a:gd name="T8" fmla="*/ 0 60000 65536"/>
                  </a:gdLst>
                  <a:ahLst/>
                  <a:cxnLst>
                    <a:cxn ang="T6">
                      <a:pos x="T0" y="T1"/>
                    </a:cxn>
                    <a:cxn ang="T7">
                      <a:pos x="T2" y="T3"/>
                    </a:cxn>
                    <a:cxn ang="T8">
                      <a:pos x="T4" y="T5"/>
                    </a:cxn>
                  </a:cxnLst>
                  <a:rect l="0" t="0" r="r" b="b"/>
                  <a:pathLst>
                    <a:path w="56" h="24">
                      <a:moveTo>
                        <a:pt x="0" y="0"/>
                      </a:moveTo>
                      <a:cubicBezTo>
                        <a:pt x="17" y="8"/>
                        <a:pt x="26" y="15"/>
                        <a:pt x="45" y="19"/>
                      </a:cubicBezTo>
                      <a:cubicBezTo>
                        <a:pt x="48" y="20"/>
                        <a:pt x="56" y="24"/>
                        <a:pt x="56" y="24"/>
                      </a:cubicBezTo>
                    </a:path>
                  </a:pathLst>
                </a:custGeom>
                <a:noFill/>
                <a:ln w="9525">
                  <a:solidFill>
                    <a:schemeClr val="tx1"/>
                  </a:solidFill>
                  <a:round/>
                  <a:headEnd/>
                  <a:tailEnd/>
                </a:ln>
                <a:effectLst/>
              </p:spPr>
              <p:txBody>
                <a:bodyPr wrap="none" anchor="ctr"/>
                <a:lstStyle/>
                <a:p>
                  <a:endParaRPr lang="fr-FR"/>
                </a:p>
              </p:txBody>
            </p:sp>
            <p:sp>
              <p:nvSpPr>
                <p:cNvPr id="28752" name="Freeform 80"/>
                <p:cNvSpPr>
                  <a:spLocks/>
                </p:cNvSpPr>
                <p:nvPr/>
              </p:nvSpPr>
              <p:spPr bwMode="auto">
                <a:xfrm>
                  <a:off x="4243" y="1339"/>
                  <a:ext cx="16" cy="48"/>
                </a:xfrm>
                <a:custGeom>
                  <a:avLst/>
                  <a:gdLst>
                    <a:gd name="T0" fmla="*/ 0 w 16"/>
                    <a:gd name="T1" fmla="*/ 0 h 48"/>
                    <a:gd name="T2" fmla="*/ 10 w 16"/>
                    <a:gd name="T3" fmla="*/ 16 h 48"/>
                    <a:gd name="T4" fmla="*/ 16 w 16"/>
                    <a:gd name="T5" fmla="*/ 32 h 48"/>
                    <a:gd name="T6" fmla="*/ 13 w 16"/>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8">
                      <a:moveTo>
                        <a:pt x="0" y="0"/>
                      </a:moveTo>
                      <a:cubicBezTo>
                        <a:pt x="3" y="5"/>
                        <a:pt x="7" y="10"/>
                        <a:pt x="10" y="16"/>
                      </a:cubicBezTo>
                      <a:cubicBezTo>
                        <a:pt x="12" y="21"/>
                        <a:pt x="16" y="32"/>
                        <a:pt x="16" y="32"/>
                      </a:cubicBezTo>
                      <a:cubicBezTo>
                        <a:pt x="12" y="43"/>
                        <a:pt x="13" y="38"/>
                        <a:pt x="13" y="48"/>
                      </a:cubicBezTo>
                    </a:path>
                  </a:pathLst>
                </a:custGeom>
                <a:noFill/>
                <a:ln w="9525">
                  <a:solidFill>
                    <a:schemeClr val="tx1"/>
                  </a:solidFill>
                  <a:round/>
                  <a:headEnd/>
                  <a:tailEnd/>
                </a:ln>
                <a:effectLst/>
              </p:spPr>
              <p:txBody>
                <a:bodyPr wrap="none" anchor="ctr"/>
                <a:lstStyle/>
                <a:p>
                  <a:endParaRPr lang="fr-FR"/>
                </a:p>
              </p:txBody>
            </p:sp>
          </p:grpSp>
          <p:sp>
            <p:nvSpPr>
              <p:cNvPr id="28753" name="Freeform 81"/>
              <p:cNvSpPr>
                <a:spLocks/>
              </p:cNvSpPr>
              <p:nvPr/>
            </p:nvSpPr>
            <p:spPr bwMode="auto">
              <a:xfrm>
                <a:off x="6877050" y="1261015"/>
                <a:ext cx="52388" cy="847406"/>
              </a:xfrm>
              <a:custGeom>
                <a:avLst/>
                <a:gdLst>
                  <a:gd name="T0" fmla="*/ 0 w 43"/>
                  <a:gd name="T1" fmla="*/ 0 h 704"/>
                  <a:gd name="T2" fmla="*/ 25585 w 43"/>
                  <a:gd name="T3" fmla="*/ 96296 h 704"/>
                  <a:gd name="T4" fmla="*/ 19493 w 43"/>
                  <a:gd name="T5" fmla="*/ 173333 h 704"/>
                  <a:gd name="T6" fmla="*/ 6092 w 43"/>
                  <a:gd name="T7" fmla="*/ 192592 h 704"/>
                  <a:gd name="T8" fmla="*/ 31676 w 43"/>
                  <a:gd name="T9" fmla="*/ 487499 h 704"/>
                  <a:gd name="T10" fmla="*/ 51170 w 43"/>
                  <a:gd name="T11" fmla="*/ 635555 h 704"/>
                  <a:gd name="T12" fmla="*/ 45078 w 43"/>
                  <a:gd name="T13" fmla="*/ 847406 h 7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704">
                    <a:moveTo>
                      <a:pt x="0" y="0"/>
                    </a:moveTo>
                    <a:cubicBezTo>
                      <a:pt x="5" y="27"/>
                      <a:pt x="14" y="52"/>
                      <a:pt x="21" y="80"/>
                    </a:cubicBezTo>
                    <a:cubicBezTo>
                      <a:pt x="19" y="101"/>
                      <a:pt x="20" y="123"/>
                      <a:pt x="16" y="144"/>
                    </a:cubicBezTo>
                    <a:cubicBezTo>
                      <a:pt x="14" y="150"/>
                      <a:pt x="5" y="153"/>
                      <a:pt x="5" y="160"/>
                    </a:cubicBezTo>
                    <a:cubicBezTo>
                      <a:pt x="1" y="236"/>
                      <a:pt x="7" y="328"/>
                      <a:pt x="26" y="405"/>
                    </a:cubicBezTo>
                    <a:cubicBezTo>
                      <a:pt x="29" y="446"/>
                      <a:pt x="40" y="486"/>
                      <a:pt x="42" y="528"/>
                    </a:cubicBezTo>
                    <a:cubicBezTo>
                      <a:pt x="43" y="586"/>
                      <a:pt x="37" y="645"/>
                      <a:pt x="37" y="704"/>
                    </a:cubicBezTo>
                  </a:path>
                </a:pathLst>
              </a:custGeom>
              <a:noFill/>
              <a:ln w="9525">
                <a:solidFill>
                  <a:schemeClr val="tx1"/>
                </a:solidFill>
                <a:round/>
                <a:headEnd/>
                <a:tailEnd/>
              </a:ln>
              <a:effectLst/>
            </p:spPr>
            <p:txBody>
              <a:bodyPr wrap="none" anchor="ctr"/>
              <a:lstStyle/>
              <a:p>
                <a:endParaRPr lang="fr-FR"/>
              </a:p>
            </p:txBody>
          </p:sp>
          <p:sp>
            <p:nvSpPr>
              <p:cNvPr id="28754" name="Freeform 82"/>
              <p:cNvSpPr>
                <a:spLocks/>
              </p:cNvSpPr>
              <p:nvPr/>
            </p:nvSpPr>
            <p:spPr bwMode="auto">
              <a:xfrm>
                <a:off x="6783388" y="1433988"/>
                <a:ext cx="46037" cy="642695"/>
              </a:xfrm>
              <a:custGeom>
                <a:avLst/>
                <a:gdLst>
                  <a:gd name="T0" fmla="*/ 16526 w 39"/>
                  <a:gd name="T1" fmla="*/ 0 h 533"/>
                  <a:gd name="T2" fmla="*/ 41315 w 39"/>
                  <a:gd name="T3" fmla="*/ 166401 h 533"/>
                  <a:gd name="T4" fmla="*/ 9443 w 39"/>
                  <a:gd name="T5" fmla="*/ 417209 h 533"/>
                  <a:gd name="T6" fmla="*/ 41315 w 39"/>
                  <a:gd name="T7" fmla="*/ 642695 h 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533">
                    <a:moveTo>
                      <a:pt x="14" y="0"/>
                    </a:moveTo>
                    <a:cubicBezTo>
                      <a:pt x="0" y="47"/>
                      <a:pt x="26" y="92"/>
                      <a:pt x="35" y="138"/>
                    </a:cubicBezTo>
                    <a:cubicBezTo>
                      <a:pt x="32" y="198"/>
                      <a:pt x="39" y="286"/>
                      <a:pt x="8" y="346"/>
                    </a:cubicBezTo>
                    <a:cubicBezTo>
                      <a:pt x="32" y="440"/>
                      <a:pt x="35" y="407"/>
                      <a:pt x="35" y="533"/>
                    </a:cubicBezTo>
                  </a:path>
                </a:pathLst>
              </a:custGeom>
              <a:noFill/>
              <a:ln w="9525">
                <a:solidFill>
                  <a:schemeClr val="tx1"/>
                </a:solidFill>
                <a:round/>
                <a:headEnd/>
                <a:tailEnd/>
              </a:ln>
              <a:effectLst/>
            </p:spPr>
            <p:txBody>
              <a:bodyPr wrap="none" anchor="ctr"/>
              <a:lstStyle/>
              <a:p>
                <a:endParaRPr lang="fr-FR"/>
              </a:p>
            </p:txBody>
          </p:sp>
          <p:sp>
            <p:nvSpPr>
              <p:cNvPr id="28755" name="Freeform 83"/>
              <p:cNvSpPr>
                <a:spLocks/>
              </p:cNvSpPr>
              <p:nvPr/>
            </p:nvSpPr>
            <p:spPr bwMode="auto">
              <a:xfrm>
                <a:off x="6638925" y="1626002"/>
                <a:ext cx="38100" cy="522091"/>
              </a:xfrm>
              <a:custGeom>
                <a:avLst/>
                <a:gdLst>
                  <a:gd name="T0" fmla="*/ 26194 w 32"/>
                  <a:gd name="T1" fmla="*/ 0 h 432"/>
                  <a:gd name="T2" fmla="*/ 26194 w 32"/>
                  <a:gd name="T3" fmla="*/ 315430 h 432"/>
                  <a:gd name="T4" fmla="*/ 19050 w 32"/>
                  <a:gd name="T5" fmla="*/ 470124 h 432"/>
                  <a:gd name="T6" fmla="*/ 0 w 32"/>
                  <a:gd name="T7" fmla="*/ 522091 h 4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432">
                    <a:moveTo>
                      <a:pt x="22" y="0"/>
                    </a:moveTo>
                    <a:cubicBezTo>
                      <a:pt x="32" y="87"/>
                      <a:pt x="32" y="172"/>
                      <a:pt x="22" y="261"/>
                    </a:cubicBezTo>
                    <a:cubicBezTo>
                      <a:pt x="20" y="303"/>
                      <a:pt x="19" y="346"/>
                      <a:pt x="16" y="389"/>
                    </a:cubicBezTo>
                    <a:cubicBezTo>
                      <a:pt x="14" y="406"/>
                      <a:pt x="0" y="414"/>
                      <a:pt x="0" y="432"/>
                    </a:cubicBezTo>
                  </a:path>
                </a:pathLst>
              </a:custGeom>
              <a:noFill/>
              <a:ln w="9525">
                <a:solidFill>
                  <a:schemeClr val="tx1"/>
                </a:solidFill>
                <a:round/>
                <a:headEnd/>
                <a:tailEnd/>
              </a:ln>
              <a:effectLst/>
            </p:spPr>
            <p:txBody>
              <a:bodyPr wrap="none" anchor="ctr"/>
              <a:lstStyle/>
              <a:p>
                <a:endParaRPr lang="fr-FR"/>
              </a:p>
            </p:txBody>
          </p:sp>
          <p:grpSp>
            <p:nvGrpSpPr>
              <p:cNvPr id="12" name="Group 84"/>
              <p:cNvGrpSpPr>
                <a:grpSpLocks/>
              </p:cNvGrpSpPr>
              <p:nvPr/>
            </p:nvGrpSpPr>
            <p:grpSpPr bwMode="auto">
              <a:xfrm>
                <a:off x="6438900" y="2057400"/>
                <a:ext cx="201613" cy="327025"/>
                <a:chOff x="4108" y="1264"/>
                <a:chExt cx="167" cy="176"/>
              </a:xfrm>
            </p:grpSpPr>
            <p:sp>
              <p:nvSpPr>
                <p:cNvPr id="28757" name="Freeform 85"/>
                <p:cNvSpPr>
                  <a:spLocks/>
                </p:cNvSpPr>
                <p:nvPr/>
              </p:nvSpPr>
              <p:spPr bwMode="auto">
                <a:xfrm>
                  <a:off x="4179" y="1264"/>
                  <a:ext cx="64" cy="163"/>
                </a:xfrm>
                <a:custGeom>
                  <a:avLst/>
                  <a:gdLst>
                    <a:gd name="T0" fmla="*/ 0 w 64"/>
                    <a:gd name="T1" fmla="*/ 0 h 163"/>
                    <a:gd name="T2" fmla="*/ 32 w 64"/>
                    <a:gd name="T3" fmla="*/ 64 h 163"/>
                    <a:gd name="T4" fmla="*/ 42 w 64"/>
                    <a:gd name="T5" fmla="*/ 77 h 163"/>
                    <a:gd name="T6" fmla="*/ 50 w 64"/>
                    <a:gd name="T7" fmla="*/ 112 h 163"/>
                    <a:gd name="T8" fmla="*/ 64 w 64"/>
                    <a:gd name="T9" fmla="*/ 163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63">
                      <a:moveTo>
                        <a:pt x="0" y="0"/>
                      </a:moveTo>
                      <a:cubicBezTo>
                        <a:pt x="11" y="18"/>
                        <a:pt x="13" y="52"/>
                        <a:pt x="32" y="64"/>
                      </a:cubicBezTo>
                      <a:cubicBezTo>
                        <a:pt x="36" y="82"/>
                        <a:pt x="29" y="62"/>
                        <a:pt x="42" y="77"/>
                      </a:cubicBezTo>
                      <a:cubicBezTo>
                        <a:pt x="48" y="85"/>
                        <a:pt x="47" y="102"/>
                        <a:pt x="50" y="112"/>
                      </a:cubicBezTo>
                      <a:cubicBezTo>
                        <a:pt x="53" y="130"/>
                        <a:pt x="64" y="143"/>
                        <a:pt x="64" y="163"/>
                      </a:cubicBezTo>
                    </a:path>
                  </a:pathLst>
                </a:custGeom>
                <a:noFill/>
                <a:ln w="9525">
                  <a:solidFill>
                    <a:schemeClr val="tx1"/>
                  </a:solidFill>
                  <a:round/>
                  <a:headEnd/>
                  <a:tailEnd/>
                </a:ln>
                <a:effectLst/>
              </p:spPr>
              <p:txBody>
                <a:bodyPr wrap="none" anchor="ctr"/>
                <a:lstStyle/>
                <a:p>
                  <a:endParaRPr lang="fr-FR"/>
                </a:p>
              </p:txBody>
            </p:sp>
            <p:sp>
              <p:nvSpPr>
                <p:cNvPr id="28758" name="Freeform 86"/>
                <p:cNvSpPr>
                  <a:spLocks/>
                </p:cNvSpPr>
                <p:nvPr/>
              </p:nvSpPr>
              <p:spPr bwMode="auto">
                <a:xfrm>
                  <a:off x="4149" y="1272"/>
                  <a:ext cx="41" cy="157"/>
                </a:xfrm>
                <a:custGeom>
                  <a:avLst/>
                  <a:gdLst>
                    <a:gd name="T0" fmla="*/ 35 w 41"/>
                    <a:gd name="T1" fmla="*/ 0 h 157"/>
                    <a:gd name="T2" fmla="*/ 16 w 41"/>
                    <a:gd name="T3" fmla="*/ 96 h 157"/>
                    <a:gd name="T4" fmla="*/ 14 w 41"/>
                    <a:gd name="T5" fmla="*/ 139 h 157"/>
                    <a:gd name="T6" fmla="*/ 6 w 41"/>
                    <a:gd name="T7" fmla="*/ 141 h 157"/>
                    <a:gd name="T8" fmla="*/ 0 w 41"/>
                    <a:gd name="T9" fmla="*/ 157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57">
                      <a:moveTo>
                        <a:pt x="35" y="0"/>
                      </a:moveTo>
                      <a:cubicBezTo>
                        <a:pt x="33" y="26"/>
                        <a:pt x="41" y="74"/>
                        <a:pt x="16" y="96"/>
                      </a:cubicBezTo>
                      <a:cubicBezTo>
                        <a:pt x="15" y="110"/>
                        <a:pt x="17" y="124"/>
                        <a:pt x="14" y="139"/>
                      </a:cubicBezTo>
                      <a:cubicBezTo>
                        <a:pt x="13" y="141"/>
                        <a:pt x="7" y="138"/>
                        <a:pt x="6" y="141"/>
                      </a:cubicBezTo>
                      <a:cubicBezTo>
                        <a:pt x="2" y="145"/>
                        <a:pt x="0" y="157"/>
                        <a:pt x="0" y="157"/>
                      </a:cubicBezTo>
                    </a:path>
                  </a:pathLst>
                </a:custGeom>
                <a:noFill/>
                <a:ln w="9525">
                  <a:solidFill>
                    <a:schemeClr val="tx1"/>
                  </a:solidFill>
                  <a:round/>
                  <a:headEnd/>
                  <a:tailEnd/>
                </a:ln>
                <a:effectLst/>
              </p:spPr>
              <p:txBody>
                <a:bodyPr wrap="none" anchor="ctr"/>
                <a:lstStyle/>
                <a:p>
                  <a:endParaRPr lang="fr-FR"/>
                </a:p>
              </p:txBody>
            </p:sp>
            <p:sp>
              <p:nvSpPr>
                <p:cNvPr id="28759" name="Freeform 87"/>
                <p:cNvSpPr>
                  <a:spLocks/>
                </p:cNvSpPr>
                <p:nvPr/>
              </p:nvSpPr>
              <p:spPr bwMode="auto">
                <a:xfrm>
                  <a:off x="4192" y="1323"/>
                  <a:ext cx="11" cy="85"/>
                </a:xfrm>
                <a:custGeom>
                  <a:avLst/>
                  <a:gdLst>
                    <a:gd name="T0" fmla="*/ 11 w 11"/>
                    <a:gd name="T1" fmla="*/ 0 h 85"/>
                    <a:gd name="T2" fmla="*/ 8 w 11"/>
                    <a:gd name="T3" fmla="*/ 53 h 85"/>
                    <a:gd name="T4" fmla="*/ 0 w 11"/>
                    <a:gd name="T5" fmla="*/ 85 h 85"/>
                    <a:gd name="T6" fmla="*/ 0 60000 65536"/>
                    <a:gd name="T7" fmla="*/ 0 60000 65536"/>
                    <a:gd name="T8" fmla="*/ 0 60000 65536"/>
                  </a:gdLst>
                  <a:ahLst/>
                  <a:cxnLst>
                    <a:cxn ang="T6">
                      <a:pos x="T0" y="T1"/>
                    </a:cxn>
                    <a:cxn ang="T7">
                      <a:pos x="T2" y="T3"/>
                    </a:cxn>
                    <a:cxn ang="T8">
                      <a:pos x="T4" y="T5"/>
                    </a:cxn>
                  </a:cxnLst>
                  <a:rect l="0" t="0" r="r" b="b"/>
                  <a:pathLst>
                    <a:path w="11" h="85">
                      <a:moveTo>
                        <a:pt x="11" y="0"/>
                      </a:moveTo>
                      <a:cubicBezTo>
                        <a:pt x="10" y="17"/>
                        <a:pt x="9" y="35"/>
                        <a:pt x="8" y="53"/>
                      </a:cubicBezTo>
                      <a:cubicBezTo>
                        <a:pt x="6" y="63"/>
                        <a:pt x="0" y="85"/>
                        <a:pt x="0" y="85"/>
                      </a:cubicBezTo>
                    </a:path>
                  </a:pathLst>
                </a:custGeom>
                <a:noFill/>
                <a:ln w="9525">
                  <a:solidFill>
                    <a:schemeClr val="tx1"/>
                  </a:solidFill>
                  <a:round/>
                  <a:headEnd/>
                  <a:tailEnd/>
                </a:ln>
                <a:effectLst/>
              </p:spPr>
              <p:txBody>
                <a:bodyPr wrap="none" anchor="ctr"/>
                <a:lstStyle/>
                <a:p>
                  <a:endParaRPr lang="fr-FR"/>
                </a:p>
              </p:txBody>
            </p:sp>
            <p:sp>
              <p:nvSpPr>
                <p:cNvPr id="28760" name="Freeform 88"/>
                <p:cNvSpPr>
                  <a:spLocks/>
                </p:cNvSpPr>
                <p:nvPr/>
              </p:nvSpPr>
              <p:spPr bwMode="auto">
                <a:xfrm>
                  <a:off x="4200" y="1376"/>
                  <a:ext cx="36" cy="64"/>
                </a:xfrm>
                <a:custGeom>
                  <a:avLst/>
                  <a:gdLst>
                    <a:gd name="T0" fmla="*/ 0 w 35"/>
                    <a:gd name="T1" fmla="*/ 0 h 64"/>
                    <a:gd name="T2" fmla="*/ 36 w 35"/>
                    <a:gd name="T3" fmla="*/ 64 h 64"/>
                    <a:gd name="T4" fmla="*/ 0 60000 65536"/>
                    <a:gd name="T5" fmla="*/ 0 60000 65536"/>
                  </a:gdLst>
                  <a:ahLst/>
                  <a:cxnLst>
                    <a:cxn ang="T4">
                      <a:pos x="T0" y="T1"/>
                    </a:cxn>
                    <a:cxn ang="T5">
                      <a:pos x="T2" y="T3"/>
                    </a:cxn>
                  </a:cxnLst>
                  <a:rect l="0" t="0" r="r" b="b"/>
                  <a:pathLst>
                    <a:path w="35" h="64">
                      <a:moveTo>
                        <a:pt x="0" y="0"/>
                      </a:moveTo>
                      <a:cubicBezTo>
                        <a:pt x="11" y="18"/>
                        <a:pt x="35" y="44"/>
                        <a:pt x="35" y="64"/>
                      </a:cubicBezTo>
                    </a:path>
                  </a:pathLst>
                </a:custGeom>
                <a:noFill/>
                <a:ln w="9525">
                  <a:solidFill>
                    <a:schemeClr val="tx1"/>
                  </a:solidFill>
                  <a:round/>
                  <a:headEnd/>
                  <a:tailEnd/>
                </a:ln>
                <a:effectLst/>
              </p:spPr>
              <p:txBody>
                <a:bodyPr wrap="none" anchor="ctr"/>
                <a:lstStyle/>
                <a:p>
                  <a:endParaRPr lang="fr-FR"/>
                </a:p>
              </p:txBody>
            </p:sp>
            <p:sp>
              <p:nvSpPr>
                <p:cNvPr id="28761" name="Freeform 89"/>
                <p:cNvSpPr>
                  <a:spLocks/>
                </p:cNvSpPr>
                <p:nvPr/>
              </p:nvSpPr>
              <p:spPr bwMode="auto">
                <a:xfrm>
                  <a:off x="4187" y="1408"/>
                  <a:ext cx="11" cy="26"/>
                </a:xfrm>
                <a:custGeom>
                  <a:avLst/>
                  <a:gdLst>
                    <a:gd name="T0" fmla="*/ 2 w 10"/>
                    <a:gd name="T1" fmla="*/ 0 h 27"/>
                    <a:gd name="T2" fmla="*/ 11 w 10"/>
                    <a:gd name="T3" fmla="*/ 26 h 27"/>
                    <a:gd name="T4" fmla="*/ 0 60000 65536"/>
                    <a:gd name="T5" fmla="*/ 0 60000 65536"/>
                  </a:gdLst>
                  <a:ahLst/>
                  <a:cxnLst>
                    <a:cxn ang="T4">
                      <a:pos x="T0" y="T1"/>
                    </a:cxn>
                    <a:cxn ang="T5">
                      <a:pos x="T2" y="T3"/>
                    </a:cxn>
                  </a:cxnLst>
                  <a:rect l="0" t="0" r="r" b="b"/>
                  <a:pathLst>
                    <a:path w="10" h="27">
                      <a:moveTo>
                        <a:pt x="2" y="0"/>
                      </a:moveTo>
                      <a:cubicBezTo>
                        <a:pt x="3" y="9"/>
                        <a:pt x="0" y="27"/>
                        <a:pt x="10" y="27"/>
                      </a:cubicBezTo>
                    </a:path>
                  </a:pathLst>
                </a:custGeom>
                <a:noFill/>
                <a:ln w="9525">
                  <a:solidFill>
                    <a:schemeClr val="tx1"/>
                  </a:solidFill>
                  <a:round/>
                  <a:headEnd/>
                  <a:tailEnd/>
                </a:ln>
                <a:effectLst/>
              </p:spPr>
              <p:txBody>
                <a:bodyPr wrap="none" anchor="ctr"/>
                <a:lstStyle/>
                <a:p>
                  <a:endParaRPr lang="fr-FR"/>
                </a:p>
              </p:txBody>
            </p:sp>
            <p:sp>
              <p:nvSpPr>
                <p:cNvPr id="28762" name="Freeform 90"/>
                <p:cNvSpPr>
                  <a:spLocks/>
                </p:cNvSpPr>
                <p:nvPr/>
              </p:nvSpPr>
              <p:spPr bwMode="auto">
                <a:xfrm>
                  <a:off x="4239" y="1392"/>
                  <a:ext cx="36" cy="35"/>
                </a:xfrm>
                <a:custGeom>
                  <a:avLst/>
                  <a:gdLst>
                    <a:gd name="T0" fmla="*/ 0 w 35"/>
                    <a:gd name="T1" fmla="*/ 0 h 35"/>
                    <a:gd name="T2" fmla="*/ 13 w 35"/>
                    <a:gd name="T3" fmla="*/ 21 h 35"/>
                    <a:gd name="T4" fmla="*/ 30 w 35"/>
                    <a:gd name="T5" fmla="*/ 27 h 35"/>
                    <a:gd name="T6" fmla="*/ 36 w 35"/>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35">
                      <a:moveTo>
                        <a:pt x="0" y="0"/>
                      </a:moveTo>
                      <a:cubicBezTo>
                        <a:pt x="4" y="6"/>
                        <a:pt x="6" y="16"/>
                        <a:pt x="13" y="21"/>
                      </a:cubicBezTo>
                      <a:cubicBezTo>
                        <a:pt x="17" y="24"/>
                        <a:pt x="29" y="27"/>
                        <a:pt x="29" y="27"/>
                      </a:cubicBezTo>
                      <a:cubicBezTo>
                        <a:pt x="32" y="35"/>
                        <a:pt x="29" y="35"/>
                        <a:pt x="35" y="35"/>
                      </a:cubicBezTo>
                    </a:path>
                  </a:pathLst>
                </a:custGeom>
                <a:noFill/>
                <a:ln w="9525">
                  <a:solidFill>
                    <a:schemeClr val="tx1"/>
                  </a:solidFill>
                  <a:round/>
                  <a:headEnd/>
                  <a:tailEnd/>
                </a:ln>
                <a:effectLst/>
              </p:spPr>
              <p:txBody>
                <a:bodyPr wrap="none" anchor="ctr"/>
                <a:lstStyle/>
                <a:p>
                  <a:endParaRPr lang="fr-FR"/>
                </a:p>
              </p:txBody>
            </p:sp>
            <p:sp>
              <p:nvSpPr>
                <p:cNvPr id="28763" name="Freeform 91"/>
                <p:cNvSpPr>
                  <a:spLocks/>
                </p:cNvSpPr>
                <p:nvPr/>
              </p:nvSpPr>
              <p:spPr bwMode="auto">
                <a:xfrm>
                  <a:off x="4108" y="1411"/>
                  <a:ext cx="41" cy="23"/>
                </a:xfrm>
                <a:custGeom>
                  <a:avLst/>
                  <a:gdLst>
                    <a:gd name="T0" fmla="*/ 41 w 41"/>
                    <a:gd name="T1" fmla="*/ 0 h 23"/>
                    <a:gd name="T2" fmla="*/ 23 w 41"/>
                    <a:gd name="T3" fmla="*/ 8 h 23"/>
                    <a:gd name="T4" fmla="*/ 12 w 41"/>
                    <a:gd name="T5" fmla="*/ 18 h 23"/>
                    <a:gd name="T6" fmla="*/ 0 60000 65536"/>
                    <a:gd name="T7" fmla="*/ 0 60000 65536"/>
                    <a:gd name="T8" fmla="*/ 0 60000 65536"/>
                  </a:gdLst>
                  <a:ahLst/>
                  <a:cxnLst>
                    <a:cxn ang="T6">
                      <a:pos x="T0" y="T1"/>
                    </a:cxn>
                    <a:cxn ang="T7">
                      <a:pos x="T2" y="T3"/>
                    </a:cxn>
                    <a:cxn ang="T8">
                      <a:pos x="T4" y="T5"/>
                    </a:cxn>
                  </a:cxnLst>
                  <a:rect l="0" t="0" r="r" b="b"/>
                  <a:pathLst>
                    <a:path w="41" h="23">
                      <a:moveTo>
                        <a:pt x="41" y="0"/>
                      </a:moveTo>
                      <a:cubicBezTo>
                        <a:pt x="35" y="3"/>
                        <a:pt x="28" y="4"/>
                        <a:pt x="23" y="8"/>
                      </a:cubicBezTo>
                      <a:cubicBezTo>
                        <a:pt x="0" y="23"/>
                        <a:pt x="28" y="11"/>
                        <a:pt x="12" y="18"/>
                      </a:cubicBezTo>
                    </a:path>
                  </a:pathLst>
                </a:custGeom>
                <a:noFill/>
                <a:ln w="9525">
                  <a:solidFill>
                    <a:schemeClr val="tx1"/>
                  </a:solidFill>
                  <a:round/>
                  <a:headEnd/>
                  <a:tailEnd/>
                </a:ln>
                <a:effectLst/>
              </p:spPr>
              <p:txBody>
                <a:bodyPr wrap="none" anchor="ctr"/>
                <a:lstStyle/>
                <a:p>
                  <a:endParaRPr lang="fr-FR"/>
                </a:p>
              </p:txBody>
            </p:sp>
            <p:sp>
              <p:nvSpPr>
                <p:cNvPr id="28764" name="Freeform 92"/>
                <p:cNvSpPr>
                  <a:spLocks/>
                </p:cNvSpPr>
                <p:nvPr/>
              </p:nvSpPr>
              <p:spPr bwMode="auto">
                <a:xfrm>
                  <a:off x="4163" y="1411"/>
                  <a:ext cx="9" cy="29"/>
                </a:xfrm>
                <a:custGeom>
                  <a:avLst/>
                  <a:gdLst>
                    <a:gd name="T0" fmla="*/ 0 w 10"/>
                    <a:gd name="T1" fmla="*/ 0 h 29"/>
                    <a:gd name="T2" fmla="*/ 9 w 10"/>
                    <a:gd name="T3" fmla="*/ 29 h 29"/>
                    <a:gd name="T4" fmla="*/ 0 60000 65536"/>
                    <a:gd name="T5" fmla="*/ 0 60000 65536"/>
                  </a:gdLst>
                  <a:ahLst/>
                  <a:cxnLst>
                    <a:cxn ang="T4">
                      <a:pos x="T0" y="T1"/>
                    </a:cxn>
                    <a:cxn ang="T5">
                      <a:pos x="T2" y="T3"/>
                    </a:cxn>
                  </a:cxnLst>
                  <a:rect l="0" t="0" r="r" b="b"/>
                  <a:pathLst>
                    <a:path w="10" h="29">
                      <a:moveTo>
                        <a:pt x="0" y="0"/>
                      </a:moveTo>
                      <a:cubicBezTo>
                        <a:pt x="1" y="5"/>
                        <a:pt x="6" y="29"/>
                        <a:pt x="10" y="29"/>
                      </a:cubicBezTo>
                    </a:path>
                  </a:pathLst>
                </a:custGeom>
                <a:noFill/>
                <a:ln w="9525">
                  <a:solidFill>
                    <a:schemeClr val="tx1"/>
                  </a:solidFill>
                  <a:round/>
                  <a:headEnd/>
                  <a:tailEnd/>
                </a:ln>
                <a:effectLst/>
              </p:spPr>
              <p:txBody>
                <a:bodyPr wrap="none" anchor="ctr"/>
                <a:lstStyle/>
                <a:p>
                  <a:endParaRPr lang="fr-FR"/>
                </a:p>
              </p:txBody>
            </p:sp>
            <p:sp>
              <p:nvSpPr>
                <p:cNvPr id="28765" name="Freeform 93"/>
                <p:cNvSpPr>
                  <a:spLocks/>
                </p:cNvSpPr>
                <p:nvPr/>
              </p:nvSpPr>
              <p:spPr bwMode="auto">
                <a:xfrm>
                  <a:off x="4117" y="1371"/>
                  <a:ext cx="47" cy="48"/>
                </a:xfrm>
                <a:custGeom>
                  <a:avLst/>
                  <a:gdLst>
                    <a:gd name="T0" fmla="*/ 47 w 48"/>
                    <a:gd name="T1" fmla="*/ 0 h 48"/>
                    <a:gd name="T2" fmla="*/ 8 w 48"/>
                    <a:gd name="T3" fmla="*/ 24 h 48"/>
                    <a:gd name="T4" fmla="*/ 3 w 48"/>
                    <a:gd name="T5" fmla="*/ 48 h 48"/>
                    <a:gd name="T6" fmla="*/ 0 60000 65536"/>
                    <a:gd name="T7" fmla="*/ 0 60000 65536"/>
                    <a:gd name="T8" fmla="*/ 0 60000 65536"/>
                  </a:gdLst>
                  <a:ahLst/>
                  <a:cxnLst>
                    <a:cxn ang="T6">
                      <a:pos x="T0" y="T1"/>
                    </a:cxn>
                    <a:cxn ang="T7">
                      <a:pos x="T2" y="T3"/>
                    </a:cxn>
                    <a:cxn ang="T8">
                      <a:pos x="T4" y="T5"/>
                    </a:cxn>
                  </a:cxnLst>
                  <a:rect l="0" t="0" r="r" b="b"/>
                  <a:pathLst>
                    <a:path w="48" h="48">
                      <a:moveTo>
                        <a:pt x="48" y="0"/>
                      </a:moveTo>
                      <a:cubicBezTo>
                        <a:pt x="33" y="7"/>
                        <a:pt x="22" y="18"/>
                        <a:pt x="8" y="24"/>
                      </a:cubicBezTo>
                      <a:cubicBezTo>
                        <a:pt x="0" y="38"/>
                        <a:pt x="3" y="30"/>
                        <a:pt x="3" y="48"/>
                      </a:cubicBezTo>
                    </a:path>
                  </a:pathLst>
                </a:custGeom>
                <a:noFill/>
                <a:ln w="9525">
                  <a:solidFill>
                    <a:schemeClr val="tx1"/>
                  </a:solidFill>
                  <a:round/>
                  <a:headEnd/>
                  <a:tailEnd/>
                </a:ln>
                <a:effectLst/>
              </p:spPr>
              <p:txBody>
                <a:bodyPr wrap="none" anchor="ctr"/>
                <a:lstStyle/>
                <a:p>
                  <a:endParaRPr lang="fr-FR"/>
                </a:p>
              </p:txBody>
            </p:sp>
            <p:sp>
              <p:nvSpPr>
                <p:cNvPr id="28766" name="Freeform 94"/>
                <p:cNvSpPr>
                  <a:spLocks/>
                </p:cNvSpPr>
                <p:nvPr/>
              </p:nvSpPr>
              <p:spPr bwMode="auto">
                <a:xfrm>
                  <a:off x="4150" y="1328"/>
                  <a:ext cx="26" cy="37"/>
                </a:xfrm>
                <a:custGeom>
                  <a:avLst/>
                  <a:gdLst>
                    <a:gd name="T0" fmla="*/ 26 w 26"/>
                    <a:gd name="T1" fmla="*/ 0 h 37"/>
                    <a:gd name="T2" fmla="*/ 7 w 26"/>
                    <a:gd name="T3" fmla="*/ 16 h 37"/>
                    <a:gd name="T4" fmla="*/ 2 w 26"/>
                    <a:gd name="T5" fmla="*/ 37 h 37"/>
                    <a:gd name="T6" fmla="*/ 0 60000 65536"/>
                    <a:gd name="T7" fmla="*/ 0 60000 65536"/>
                    <a:gd name="T8" fmla="*/ 0 60000 65536"/>
                  </a:gdLst>
                  <a:ahLst/>
                  <a:cxnLst>
                    <a:cxn ang="T6">
                      <a:pos x="T0" y="T1"/>
                    </a:cxn>
                    <a:cxn ang="T7">
                      <a:pos x="T2" y="T3"/>
                    </a:cxn>
                    <a:cxn ang="T8">
                      <a:pos x="T4" y="T5"/>
                    </a:cxn>
                  </a:cxnLst>
                  <a:rect l="0" t="0" r="r" b="b"/>
                  <a:pathLst>
                    <a:path w="26" h="37">
                      <a:moveTo>
                        <a:pt x="26" y="0"/>
                      </a:moveTo>
                      <a:cubicBezTo>
                        <a:pt x="22" y="14"/>
                        <a:pt x="19" y="11"/>
                        <a:pt x="7" y="16"/>
                      </a:cubicBezTo>
                      <a:cubicBezTo>
                        <a:pt x="0" y="30"/>
                        <a:pt x="2" y="22"/>
                        <a:pt x="2" y="37"/>
                      </a:cubicBezTo>
                    </a:path>
                  </a:pathLst>
                </a:custGeom>
                <a:noFill/>
                <a:ln w="9525">
                  <a:solidFill>
                    <a:schemeClr val="tx1"/>
                  </a:solidFill>
                  <a:round/>
                  <a:headEnd/>
                  <a:tailEnd/>
                </a:ln>
                <a:effectLst/>
              </p:spPr>
              <p:txBody>
                <a:bodyPr wrap="none" anchor="ctr"/>
                <a:lstStyle/>
                <a:p>
                  <a:endParaRPr lang="fr-FR"/>
                </a:p>
              </p:txBody>
            </p:sp>
            <p:sp>
              <p:nvSpPr>
                <p:cNvPr id="28767" name="Freeform 95"/>
                <p:cNvSpPr>
                  <a:spLocks/>
                </p:cNvSpPr>
                <p:nvPr/>
              </p:nvSpPr>
              <p:spPr bwMode="auto">
                <a:xfrm>
                  <a:off x="4115" y="1368"/>
                  <a:ext cx="33" cy="15"/>
                </a:xfrm>
                <a:custGeom>
                  <a:avLst/>
                  <a:gdLst>
                    <a:gd name="T0" fmla="*/ 33 w 32"/>
                    <a:gd name="T1" fmla="*/ 0 h 16"/>
                    <a:gd name="T2" fmla="*/ 0 w 32"/>
                    <a:gd name="T3" fmla="*/ 15 h 16"/>
                    <a:gd name="T4" fmla="*/ 0 60000 65536"/>
                    <a:gd name="T5" fmla="*/ 0 60000 65536"/>
                  </a:gdLst>
                  <a:ahLst/>
                  <a:cxnLst>
                    <a:cxn ang="T4">
                      <a:pos x="T0" y="T1"/>
                    </a:cxn>
                    <a:cxn ang="T5">
                      <a:pos x="T2" y="T3"/>
                    </a:cxn>
                  </a:cxnLst>
                  <a:rect l="0" t="0" r="r" b="b"/>
                  <a:pathLst>
                    <a:path w="32" h="16">
                      <a:moveTo>
                        <a:pt x="32" y="0"/>
                      </a:moveTo>
                      <a:cubicBezTo>
                        <a:pt x="22" y="3"/>
                        <a:pt x="0" y="3"/>
                        <a:pt x="0" y="16"/>
                      </a:cubicBezTo>
                    </a:path>
                  </a:pathLst>
                </a:custGeom>
                <a:noFill/>
                <a:ln w="9525">
                  <a:solidFill>
                    <a:schemeClr val="tx1"/>
                  </a:solidFill>
                  <a:round/>
                  <a:headEnd/>
                  <a:tailEnd/>
                </a:ln>
                <a:effectLst/>
              </p:spPr>
              <p:txBody>
                <a:bodyPr wrap="none" anchor="ctr"/>
                <a:lstStyle/>
                <a:p>
                  <a:endParaRPr lang="fr-FR"/>
                </a:p>
              </p:txBody>
            </p:sp>
            <p:sp>
              <p:nvSpPr>
                <p:cNvPr id="28768" name="Freeform 96"/>
                <p:cNvSpPr>
                  <a:spLocks/>
                </p:cNvSpPr>
                <p:nvPr/>
              </p:nvSpPr>
              <p:spPr bwMode="auto">
                <a:xfrm>
                  <a:off x="4140" y="1365"/>
                  <a:ext cx="8" cy="32"/>
                </a:xfrm>
                <a:custGeom>
                  <a:avLst/>
                  <a:gdLst>
                    <a:gd name="T0" fmla="*/ 0 w 8"/>
                    <a:gd name="T1" fmla="*/ 0 h 32"/>
                    <a:gd name="T2" fmla="*/ 8 w 8"/>
                    <a:gd name="T3" fmla="*/ 32 h 32"/>
                    <a:gd name="T4" fmla="*/ 0 60000 65536"/>
                    <a:gd name="T5" fmla="*/ 0 60000 65536"/>
                  </a:gdLst>
                  <a:ahLst/>
                  <a:cxnLst>
                    <a:cxn ang="T4">
                      <a:pos x="T0" y="T1"/>
                    </a:cxn>
                    <a:cxn ang="T5">
                      <a:pos x="T2" y="T3"/>
                    </a:cxn>
                  </a:cxnLst>
                  <a:rect l="0" t="0" r="r" b="b"/>
                  <a:pathLst>
                    <a:path w="8" h="32">
                      <a:moveTo>
                        <a:pt x="0" y="0"/>
                      </a:moveTo>
                      <a:cubicBezTo>
                        <a:pt x="2" y="10"/>
                        <a:pt x="8" y="20"/>
                        <a:pt x="8" y="32"/>
                      </a:cubicBezTo>
                    </a:path>
                  </a:pathLst>
                </a:custGeom>
                <a:noFill/>
                <a:ln w="9525">
                  <a:solidFill>
                    <a:schemeClr val="tx1"/>
                  </a:solidFill>
                  <a:round/>
                  <a:headEnd/>
                  <a:tailEnd/>
                </a:ln>
                <a:effectLst/>
              </p:spPr>
              <p:txBody>
                <a:bodyPr wrap="none" anchor="ctr"/>
                <a:lstStyle/>
                <a:p>
                  <a:endParaRPr lang="fr-FR"/>
                </a:p>
              </p:txBody>
            </p:sp>
            <p:sp>
              <p:nvSpPr>
                <p:cNvPr id="28769" name="Freeform 97"/>
                <p:cNvSpPr>
                  <a:spLocks/>
                </p:cNvSpPr>
                <p:nvPr/>
              </p:nvSpPr>
              <p:spPr bwMode="auto">
                <a:xfrm>
                  <a:off x="4165" y="1379"/>
                  <a:ext cx="29" cy="38"/>
                </a:xfrm>
                <a:custGeom>
                  <a:avLst/>
                  <a:gdLst>
                    <a:gd name="T0" fmla="*/ 29 w 28"/>
                    <a:gd name="T1" fmla="*/ 0 h 40"/>
                    <a:gd name="T2" fmla="*/ 4 w 28"/>
                    <a:gd name="T3" fmla="*/ 20 h 40"/>
                    <a:gd name="T4" fmla="*/ 1 w 28"/>
                    <a:gd name="T5" fmla="*/ 38 h 40"/>
                    <a:gd name="T6" fmla="*/ 0 60000 65536"/>
                    <a:gd name="T7" fmla="*/ 0 60000 65536"/>
                    <a:gd name="T8" fmla="*/ 0 60000 65536"/>
                  </a:gdLst>
                  <a:ahLst/>
                  <a:cxnLst>
                    <a:cxn ang="T6">
                      <a:pos x="T0" y="T1"/>
                    </a:cxn>
                    <a:cxn ang="T7">
                      <a:pos x="T2" y="T3"/>
                    </a:cxn>
                    <a:cxn ang="T8">
                      <a:pos x="T4" y="T5"/>
                    </a:cxn>
                  </a:cxnLst>
                  <a:rect l="0" t="0" r="r" b="b"/>
                  <a:pathLst>
                    <a:path w="28" h="40">
                      <a:moveTo>
                        <a:pt x="28" y="0"/>
                      </a:moveTo>
                      <a:cubicBezTo>
                        <a:pt x="17" y="16"/>
                        <a:pt x="22" y="14"/>
                        <a:pt x="4" y="21"/>
                      </a:cubicBezTo>
                      <a:cubicBezTo>
                        <a:pt x="0" y="34"/>
                        <a:pt x="1" y="28"/>
                        <a:pt x="1" y="40"/>
                      </a:cubicBezTo>
                    </a:path>
                  </a:pathLst>
                </a:custGeom>
                <a:noFill/>
                <a:ln w="9525">
                  <a:solidFill>
                    <a:schemeClr val="tx1"/>
                  </a:solidFill>
                  <a:round/>
                  <a:headEnd/>
                  <a:tailEnd/>
                </a:ln>
                <a:effectLst/>
              </p:spPr>
              <p:txBody>
                <a:bodyPr wrap="none" anchor="ctr"/>
                <a:lstStyle/>
                <a:p>
                  <a:endParaRPr lang="fr-FR"/>
                </a:p>
              </p:txBody>
            </p:sp>
            <p:sp>
              <p:nvSpPr>
                <p:cNvPr id="28770" name="Freeform 98"/>
                <p:cNvSpPr>
                  <a:spLocks/>
                </p:cNvSpPr>
                <p:nvPr/>
              </p:nvSpPr>
              <p:spPr bwMode="auto">
                <a:xfrm>
                  <a:off x="4203" y="1312"/>
                  <a:ext cx="58" cy="24"/>
                </a:xfrm>
                <a:custGeom>
                  <a:avLst/>
                  <a:gdLst>
                    <a:gd name="T0" fmla="*/ 0 w 56"/>
                    <a:gd name="T1" fmla="*/ 0 h 24"/>
                    <a:gd name="T2" fmla="*/ 47 w 56"/>
                    <a:gd name="T3" fmla="*/ 19 h 24"/>
                    <a:gd name="T4" fmla="*/ 58 w 56"/>
                    <a:gd name="T5" fmla="*/ 24 h 24"/>
                    <a:gd name="T6" fmla="*/ 0 60000 65536"/>
                    <a:gd name="T7" fmla="*/ 0 60000 65536"/>
                    <a:gd name="T8" fmla="*/ 0 60000 65536"/>
                  </a:gdLst>
                  <a:ahLst/>
                  <a:cxnLst>
                    <a:cxn ang="T6">
                      <a:pos x="T0" y="T1"/>
                    </a:cxn>
                    <a:cxn ang="T7">
                      <a:pos x="T2" y="T3"/>
                    </a:cxn>
                    <a:cxn ang="T8">
                      <a:pos x="T4" y="T5"/>
                    </a:cxn>
                  </a:cxnLst>
                  <a:rect l="0" t="0" r="r" b="b"/>
                  <a:pathLst>
                    <a:path w="56" h="24">
                      <a:moveTo>
                        <a:pt x="0" y="0"/>
                      </a:moveTo>
                      <a:cubicBezTo>
                        <a:pt x="17" y="8"/>
                        <a:pt x="26" y="15"/>
                        <a:pt x="45" y="19"/>
                      </a:cubicBezTo>
                      <a:cubicBezTo>
                        <a:pt x="48" y="20"/>
                        <a:pt x="56" y="24"/>
                        <a:pt x="56" y="24"/>
                      </a:cubicBezTo>
                    </a:path>
                  </a:pathLst>
                </a:custGeom>
                <a:noFill/>
                <a:ln w="9525">
                  <a:solidFill>
                    <a:schemeClr val="tx1"/>
                  </a:solidFill>
                  <a:round/>
                  <a:headEnd/>
                  <a:tailEnd/>
                </a:ln>
                <a:effectLst/>
              </p:spPr>
              <p:txBody>
                <a:bodyPr wrap="none" anchor="ctr"/>
                <a:lstStyle/>
                <a:p>
                  <a:endParaRPr lang="fr-FR"/>
                </a:p>
              </p:txBody>
            </p:sp>
            <p:sp>
              <p:nvSpPr>
                <p:cNvPr id="28771" name="Freeform 99"/>
                <p:cNvSpPr>
                  <a:spLocks/>
                </p:cNvSpPr>
                <p:nvPr/>
              </p:nvSpPr>
              <p:spPr bwMode="auto">
                <a:xfrm>
                  <a:off x="4243" y="1339"/>
                  <a:ext cx="16" cy="48"/>
                </a:xfrm>
                <a:custGeom>
                  <a:avLst/>
                  <a:gdLst>
                    <a:gd name="T0" fmla="*/ 0 w 16"/>
                    <a:gd name="T1" fmla="*/ 0 h 48"/>
                    <a:gd name="T2" fmla="*/ 10 w 16"/>
                    <a:gd name="T3" fmla="*/ 16 h 48"/>
                    <a:gd name="T4" fmla="*/ 16 w 16"/>
                    <a:gd name="T5" fmla="*/ 32 h 48"/>
                    <a:gd name="T6" fmla="*/ 13 w 16"/>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8">
                      <a:moveTo>
                        <a:pt x="0" y="0"/>
                      </a:moveTo>
                      <a:cubicBezTo>
                        <a:pt x="3" y="5"/>
                        <a:pt x="7" y="10"/>
                        <a:pt x="10" y="16"/>
                      </a:cubicBezTo>
                      <a:cubicBezTo>
                        <a:pt x="12" y="21"/>
                        <a:pt x="16" y="32"/>
                        <a:pt x="16" y="32"/>
                      </a:cubicBezTo>
                      <a:cubicBezTo>
                        <a:pt x="12" y="43"/>
                        <a:pt x="13" y="38"/>
                        <a:pt x="13" y="48"/>
                      </a:cubicBezTo>
                    </a:path>
                  </a:pathLst>
                </a:custGeom>
                <a:noFill/>
                <a:ln w="9525">
                  <a:solidFill>
                    <a:schemeClr val="tx1"/>
                  </a:solidFill>
                  <a:round/>
                  <a:headEnd/>
                  <a:tailEnd/>
                </a:ln>
                <a:effectLst/>
              </p:spPr>
              <p:txBody>
                <a:bodyPr wrap="none" anchor="ctr"/>
                <a:lstStyle/>
                <a:p>
                  <a:endParaRPr lang="fr-FR"/>
                </a:p>
              </p:txBody>
            </p:sp>
          </p:grpSp>
          <p:sp>
            <p:nvSpPr>
              <p:cNvPr id="28772" name="Freeform 100"/>
              <p:cNvSpPr>
                <a:spLocks/>
              </p:cNvSpPr>
              <p:nvPr/>
            </p:nvSpPr>
            <p:spPr bwMode="auto">
              <a:xfrm>
                <a:off x="6535738" y="1832300"/>
                <a:ext cx="12700" cy="218993"/>
              </a:xfrm>
              <a:custGeom>
                <a:avLst/>
                <a:gdLst>
                  <a:gd name="T0" fmla="*/ 0 w 11"/>
                  <a:gd name="T1" fmla="*/ 0 h 182"/>
                  <a:gd name="T2" fmla="*/ 5773 w 11"/>
                  <a:gd name="T3" fmla="*/ 218993 h 182"/>
                  <a:gd name="T4" fmla="*/ 0 60000 65536"/>
                  <a:gd name="T5" fmla="*/ 0 60000 65536"/>
                </a:gdLst>
                <a:ahLst/>
                <a:cxnLst>
                  <a:cxn ang="T4">
                    <a:pos x="T0" y="T1"/>
                  </a:cxn>
                  <a:cxn ang="T5">
                    <a:pos x="T2" y="T3"/>
                  </a:cxn>
                </a:cxnLst>
                <a:rect l="0" t="0" r="r" b="b"/>
                <a:pathLst>
                  <a:path w="11" h="182">
                    <a:moveTo>
                      <a:pt x="0" y="0"/>
                    </a:moveTo>
                    <a:cubicBezTo>
                      <a:pt x="11" y="61"/>
                      <a:pt x="5" y="118"/>
                      <a:pt x="5" y="182"/>
                    </a:cubicBezTo>
                  </a:path>
                </a:pathLst>
              </a:custGeom>
              <a:noFill/>
              <a:ln w="9525">
                <a:solidFill>
                  <a:schemeClr val="tx1"/>
                </a:solidFill>
                <a:round/>
                <a:headEnd/>
                <a:tailEnd/>
              </a:ln>
              <a:effectLst/>
            </p:spPr>
            <p:txBody>
              <a:bodyPr wrap="none" anchor="ctr"/>
              <a:lstStyle/>
              <a:p>
                <a:endParaRPr lang="fr-FR"/>
              </a:p>
            </p:txBody>
          </p:sp>
          <p:grpSp>
            <p:nvGrpSpPr>
              <p:cNvPr id="13" name="Group 101"/>
              <p:cNvGrpSpPr>
                <a:grpSpLocks/>
              </p:cNvGrpSpPr>
              <p:nvPr/>
            </p:nvGrpSpPr>
            <p:grpSpPr bwMode="auto">
              <a:xfrm>
                <a:off x="7011988" y="2087563"/>
                <a:ext cx="201612" cy="328612"/>
                <a:chOff x="4108" y="1264"/>
                <a:chExt cx="167" cy="176"/>
              </a:xfrm>
            </p:grpSpPr>
            <p:sp>
              <p:nvSpPr>
                <p:cNvPr id="28774" name="Freeform 102"/>
                <p:cNvSpPr>
                  <a:spLocks/>
                </p:cNvSpPr>
                <p:nvPr/>
              </p:nvSpPr>
              <p:spPr bwMode="auto">
                <a:xfrm>
                  <a:off x="4179" y="1264"/>
                  <a:ext cx="64" cy="163"/>
                </a:xfrm>
                <a:custGeom>
                  <a:avLst/>
                  <a:gdLst>
                    <a:gd name="T0" fmla="*/ 0 w 64"/>
                    <a:gd name="T1" fmla="*/ 0 h 163"/>
                    <a:gd name="T2" fmla="*/ 32 w 64"/>
                    <a:gd name="T3" fmla="*/ 64 h 163"/>
                    <a:gd name="T4" fmla="*/ 42 w 64"/>
                    <a:gd name="T5" fmla="*/ 77 h 163"/>
                    <a:gd name="T6" fmla="*/ 50 w 64"/>
                    <a:gd name="T7" fmla="*/ 112 h 163"/>
                    <a:gd name="T8" fmla="*/ 64 w 64"/>
                    <a:gd name="T9" fmla="*/ 163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63">
                      <a:moveTo>
                        <a:pt x="0" y="0"/>
                      </a:moveTo>
                      <a:cubicBezTo>
                        <a:pt x="11" y="18"/>
                        <a:pt x="13" y="52"/>
                        <a:pt x="32" y="64"/>
                      </a:cubicBezTo>
                      <a:cubicBezTo>
                        <a:pt x="36" y="82"/>
                        <a:pt x="29" y="62"/>
                        <a:pt x="42" y="77"/>
                      </a:cubicBezTo>
                      <a:cubicBezTo>
                        <a:pt x="48" y="85"/>
                        <a:pt x="47" y="102"/>
                        <a:pt x="50" y="112"/>
                      </a:cubicBezTo>
                      <a:cubicBezTo>
                        <a:pt x="53" y="130"/>
                        <a:pt x="64" y="143"/>
                        <a:pt x="64" y="163"/>
                      </a:cubicBezTo>
                    </a:path>
                  </a:pathLst>
                </a:custGeom>
                <a:noFill/>
                <a:ln w="9525">
                  <a:solidFill>
                    <a:schemeClr val="tx1"/>
                  </a:solidFill>
                  <a:round/>
                  <a:headEnd/>
                  <a:tailEnd/>
                </a:ln>
                <a:effectLst/>
              </p:spPr>
              <p:txBody>
                <a:bodyPr wrap="none" anchor="ctr"/>
                <a:lstStyle/>
                <a:p>
                  <a:endParaRPr lang="fr-FR"/>
                </a:p>
              </p:txBody>
            </p:sp>
            <p:sp>
              <p:nvSpPr>
                <p:cNvPr id="28775" name="Freeform 103"/>
                <p:cNvSpPr>
                  <a:spLocks/>
                </p:cNvSpPr>
                <p:nvPr/>
              </p:nvSpPr>
              <p:spPr bwMode="auto">
                <a:xfrm>
                  <a:off x="4149" y="1272"/>
                  <a:ext cx="41" cy="157"/>
                </a:xfrm>
                <a:custGeom>
                  <a:avLst/>
                  <a:gdLst>
                    <a:gd name="T0" fmla="*/ 35 w 41"/>
                    <a:gd name="T1" fmla="*/ 0 h 157"/>
                    <a:gd name="T2" fmla="*/ 16 w 41"/>
                    <a:gd name="T3" fmla="*/ 96 h 157"/>
                    <a:gd name="T4" fmla="*/ 14 w 41"/>
                    <a:gd name="T5" fmla="*/ 139 h 157"/>
                    <a:gd name="T6" fmla="*/ 6 w 41"/>
                    <a:gd name="T7" fmla="*/ 141 h 157"/>
                    <a:gd name="T8" fmla="*/ 0 w 41"/>
                    <a:gd name="T9" fmla="*/ 157 h 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57">
                      <a:moveTo>
                        <a:pt x="35" y="0"/>
                      </a:moveTo>
                      <a:cubicBezTo>
                        <a:pt x="33" y="26"/>
                        <a:pt x="41" y="74"/>
                        <a:pt x="16" y="96"/>
                      </a:cubicBezTo>
                      <a:cubicBezTo>
                        <a:pt x="15" y="110"/>
                        <a:pt x="17" y="124"/>
                        <a:pt x="14" y="139"/>
                      </a:cubicBezTo>
                      <a:cubicBezTo>
                        <a:pt x="13" y="141"/>
                        <a:pt x="7" y="138"/>
                        <a:pt x="6" y="141"/>
                      </a:cubicBezTo>
                      <a:cubicBezTo>
                        <a:pt x="2" y="145"/>
                        <a:pt x="0" y="157"/>
                        <a:pt x="0" y="157"/>
                      </a:cubicBezTo>
                    </a:path>
                  </a:pathLst>
                </a:custGeom>
                <a:noFill/>
                <a:ln w="9525">
                  <a:solidFill>
                    <a:schemeClr val="tx1"/>
                  </a:solidFill>
                  <a:round/>
                  <a:headEnd/>
                  <a:tailEnd/>
                </a:ln>
                <a:effectLst/>
              </p:spPr>
              <p:txBody>
                <a:bodyPr wrap="none" anchor="ctr"/>
                <a:lstStyle/>
                <a:p>
                  <a:endParaRPr lang="fr-FR"/>
                </a:p>
              </p:txBody>
            </p:sp>
            <p:sp>
              <p:nvSpPr>
                <p:cNvPr id="28776" name="Freeform 104"/>
                <p:cNvSpPr>
                  <a:spLocks/>
                </p:cNvSpPr>
                <p:nvPr/>
              </p:nvSpPr>
              <p:spPr bwMode="auto">
                <a:xfrm>
                  <a:off x="4192" y="1323"/>
                  <a:ext cx="11" cy="85"/>
                </a:xfrm>
                <a:custGeom>
                  <a:avLst/>
                  <a:gdLst>
                    <a:gd name="T0" fmla="*/ 11 w 11"/>
                    <a:gd name="T1" fmla="*/ 0 h 85"/>
                    <a:gd name="T2" fmla="*/ 8 w 11"/>
                    <a:gd name="T3" fmla="*/ 53 h 85"/>
                    <a:gd name="T4" fmla="*/ 0 w 11"/>
                    <a:gd name="T5" fmla="*/ 85 h 85"/>
                    <a:gd name="T6" fmla="*/ 0 60000 65536"/>
                    <a:gd name="T7" fmla="*/ 0 60000 65536"/>
                    <a:gd name="T8" fmla="*/ 0 60000 65536"/>
                  </a:gdLst>
                  <a:ahLst/>
                  <a:cxnLst>
                    <a:cxn ang="T6">
                      <a:pos x="T0" y="T1"/>
                    </a:cxn>
                    <a:cxn ang="T7">
                      <a:pos x="T2" y="T3"/>
                    </a:cxn>
                    <a:cxn ang="T8">
                      <a:pos x="T4" y="T5"/>
                    </a:cxn>
                  </a:cxnLst>
                  <a:rect l="0" t="0" r="r" b="b"/>
                  <a:pathLst>
                    <a:path w="11" h="85">
                      <a:moveTo>
                        <a:pt x="11" y="0"/>
                      </a:moveTo>
                      <a:cubicBezTo>
                        <a:pt x="10" y="17"/>
                        <a:pt x="9" y="35"/>
                        <a:pt x="8" y="53"/>
                      </a:cubicBezTo>
                      <a:cubicBezTo>
                        <a:pt x="6" y="63"/>
                        <a:pt x="0" y="85"/>
                        <a:pt x="0" y="85"/>
                      </a:cubicBezTo>
                    </a:path>
                  </a:pathLst>
                </a:custGeom>
                <a:noFill/>
                <a:ln w="9525">
                  <a:solidFill>
                    <a:schemeClr val="tx1"/>
                  </a:solidFill>
                  <a:round/>
                  <a:headEnd/>
                  <a:tailEnd/>
                </a:ln>
                <a:effectLst/>
              </p:spPr>
              <p:txBody>
                <a:bodyPr wrap="none" anchor="ctr"/>
                <a:lstStyle/>
                <a:p>
                  <a:endParaRPr lang="fr-FR"/>
                </a:p>
              </p:txBody>
            </p:sp>
            <p:sp>
              <p:nvSpPr>
                <p:cNvPr id="28777" name="Freeform 105"/>
                <p:cNvSpPr>
                  <a:spLocks/>
                </p:cNvSpPr>
                <p:nvPr/>
              </p:nvSpPr>
              <p:spPr bwMode="auto">
                <a:xfrm>
                  <a:off x="4200" y="1376"/>
                  <a:ext cx="36" cy="64"/>
                </a:xfrm>
                <a:custGeom>
                  <a:avLst/>
                  <a:gdLst>
                    <a:gd name="T0" fmla="*/ 0 w 35"/>
                    <a:gd name="T1" fmla="*/ 0 h 64"/>
                    <a:gd name="T2" fmla="*/ 36 w 35"/>
                    <a:gd name="T3" fmla="*/ 64 h 64"/>
                    <a:gd name="T4" fmla="*/ 0 60000 65536"/>
                    <a:gd name="T5" fmla="*/ 0 60000 65536"/>
                  </a:gdLst>
                  <a:ahLst/>
                  <a:cxnLst>
                    <a:cxn ang="T4">
                      <a:pos x="T0" y="T1"/>
                    </a:cxn>
                    <a:cxn ang="T5">
                      <a:pos x="T2" y="T3"/>
                    </a:cxn>
                  </a:cxnLst>
                  <a:rect l="0" t="0" r="r" b="b"/>
                  <a:pathLst>
                    <a:path w="35" h="64">
                      <a:moveTo>
                        <a:pt x="0" y="0"/>
                      </a:moveTo>
                      <a:cubicBezTo>
                        <a:pt x="11" y="18"/>
                        <a:pt x="35" y="44"/>
                        <a:pt x="35" y="64"/>
                      </a:cubicBezTo>
                    </a:path>
                  </a:pathLst>
                </a:custGeom>
                <a:noFill/>
                <a:ln w="9525">
                  <a:solidFill>
                    <a:schemeClr val="tx1"/>
                  </a:solidFill>
                  <a:round/>
                  <a:headEnd/>
                  <a:tailEnd/>
                </a:ln>
                <a:effectLst/>
              </p:spPr>
              <p:txBody>
                <a:bodyPr wrap="none" anchor="ctr"/>
                <a:lstStyle/>
                <a:p>
                  <a:endParaRPr lang="fr-FR"/>
                </a:p>
              </p:txBody>
            </p:sp>
            <p:sp>
              <p:nvSpPr>
                <p:cNvPr id="28778" name="Freeform 106"/>
                <p:cNvSpPr>
                  <a:spLocks/>
                </p:cNvSpPr>
                <p:nvPr/>
              </p:nvSpPr>
              <p:spPr bwMode="auto">
                <a:xfrm>
                  <a:off x="4187" y="1408"/>
                  <a:ext cx="11" cy="27"/>
                </a:xfrm>
                <a:custGeom>
                  <a:avLst/>
                  <a:gdLst>
                    <a:gd name="T0" fmla="*/ 2 w 10"/>
                    <a:gd name="T1" fmla="*/ 0 h 27"/>
                    <a:gd name="T2" fmla="*/ 11 w 10"/>
                    <a:gd name="T3" fmla="*/ 27 h 27"/>
                    <a:gd name="T4" fmla="*/ 0 60000 65536"/>
                    <a:gd name="T5" fmla="*/ 0 60000 65536"/>
                  </a:gdLst>
                  <a:ahLst/>
                  <a:cxnLst>
                    <a:cxn ang="T4">
                      <a:pos x="T0" y="T1"/>
                    </a:cxn>
                    <a:cxn ang="T5">
                      <a:pos x="T2" y="T3"/>
                    </a:cxn>
                  </a:cxnLst>
                  <a:rect l="0" t="0" r="r" b="b"/>
                  <a:pathLst>
                    <a:path w="10" h="27">
                      <a:moveTo>
                        <a:pt x="2" y="0"/>
                      </a:moveTo>
                      <a:cubicBezTo>
                        <a:pt x="3" y="9"/>
                        <a:pt x="0" y="27"/>
                        <a:pt x="10" y="27"/>
                      </a:cubicBezTo>
                    </a:path>
                  </a:pathLst>
                </a:custGeom>
                <a:noFill/>
                <a:ln w="9525">
                  <a:solidFill>
                    <a:schemeClr val="tx1"/>
                  </a:solidFill>
                  <a:round/>
                  <a:headEnd/>
                  <a:tailEnd/>
                </a:ln>
                <a:effectLst/>
              </p:spPr>
              <p:txBody>
                <a:bodyPr wrap="none" anchor="ctr"/>
                <a:lstStyle/>
                <a:p>
                  <a:endParaRPr lang="fr-FR"/>
                </a:p>
              </p:txBody>
            </p:sp>
            <p:sp>
              <p:nvSpPr>
                <p:cNvPr id="28779" name="Freeform 107"/>
                <p:cNvSpPr>
                  <a:spLocks/>
                </p:cNvSpPr>
                <p:nvPr/>
              </p:nvSpPr>
              <p:spPr bwMode="auto">
                <a:xfrm>
                  <a:off x="4239" y="1392"/>
                  <a:ext cx="36" cy="35"/>
                </a:xfrm>
                <a:custGeom>
                  <a:avLst/>
                  <a:gdLst>
                    <a:gd name="T0" fmla="*/ 0 w 35"/>
                    <a:gd name="T1" fmla="*/ 0 h 35"/>
                    <a:gd name="T2" fmla="*/ 13 w 35"/>
                    <a:gd name="T3" fmla="*/ 21 h 35"/>
                    <a:gd name="T4" fmla="*/ 30 w 35"/>
                    <a:gd name="T5" fmla="*/ 27 h 35"/>
                    <a:gd name="T6" fmla="*/ 36 w 35"/>
                    <a:gd name="T7" fmla="*/ 3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35">
                      <a:moveTo>
                        <a:pt x="0" y="0"/>
                      </a:moveTo>
                      <a:cubicBezTo>
                        <a:pt x="4" y="6"/>
                        <a:pt x="6" y="16"/>
                        <a:pt x="13" y="21"/>
                      </a:cubicBezTo>
                      <a:cubicBezTo>
                        <a:pt x="17" y="24"/>
                        <a:pt x="29" y="27"/>
                        <a:pt x="29" y="27"/>
                      </a:cubicBezTo>
                      <a:cubicBezTo>
                        <a:pt x="32" y="35"/>
                        <a:pt x="29" y="35"/>
                        <a:pt x="35" y="35"/>
                      </a:cubicBezTo>
                    </a:path>
                  </a:pathLst>
                </a:custGeom>
                <a:noFill/>
                <a:ln w="9525">
                  <a:solidFill>
                    <a:schemeClr val="tx1"/>
                  </a:solidFill>
                  <a:round/>
                  <a:headEnd/>
                  <a:tailEnd/>
                </a:ln>
                <a:effectLst/>
              </p:spPr>
              <p:txBody>
                <a:bodyPr wrap="none" anchor="ctr"/>
                <a:lstStyle/>
                <a:p>
                  <a:endParaRPr lang="fr-FR"/>
                </a:p>
              </p:txBody>
            </p:sp>
            <p:sp>
              <p:nvSpPr>
                <p:cNvPr id="28780" name="Freeform 108"/>
                <p:cNvSpPr>
                  <a:spLocks/>
                </p:cNvSpPr>
                <p:nvPr/>
              </p:nvSpPr>
              <p:spPr bwMode="auto">
                <a:xfrm>
                  <a:off x="4108" y="1411"/>
                  <a:ext cx="41" cy="23"/>
                </a:xfrm>
                <a:custGeom>
                  <a:avLst/>
                  <a:gdLst>
                    <a:gd name="T0" fmla="*/ 41 w 41"/>
                    <a:gd name="T1" fmla="*/ 0 h 23"/>
                    <a:gd name="T2" fmla="*/ 23 w 41"/>
                    <a:gd name="T3" fmla="*/ 8 h 23"/>
                    <a:gd name="T4" fmla="*/ 12 w 41"/>
                    <a:gd name="T5" fmla="*/ 18 h 23"/>
                    <a:gd name="T6" fmla="*/ 0 60000 65536"/>
                    <a:gd name="T7" fmla="*/ 0 60000 65536"/>
                    <a:gd name="T8" fmla="*/ 0 60000 65536"/>
                  </a:gdLst>
                  <a:ahLst/>
                  <a:cxnLst>
                    <a:cxn ang="T6">
                      <a:pos x="T0" y="T1"/>
                    </a:cxn>
                    <a:cxn ang="T7">
                      <a:pos x="T2" y="T3"/>
                    </a:cxn>
                    <a:cxn ang="T8">
                      <a:pos x="T4" y="T5"/>
                    </a:cxn>
                  </a:cxnLst>
                  <a:rect l="0" t="0" r="r" b="b"/>
                  <a:pathLst>
                    <a:path w="41" h="23">
                      <a:moveTo>
                        <a:pt x="41" y="0"/>
                      </a:moveTo>
                      <a:cubicBezTo>
                        <a:pt x="35" y="3"/>
                        <a:pt x="28" y="4"/>
                        <a:pt x="23" y="8"/>
                      </a:cubicBezTo>
                      <a:cubicBezTo>
                        <a:pt x="0" y="23"/>
                        <a:pt x="28" y="11"/>
                        <a:pt x="12" y="18"/>
                      </a:cubicBezTo>
                    </a:path>
                  </a:pathLst>
                </a:custGeom>
                <a:noFill/>
                <a:ln w="9525">
                  <a:solidFill>
                    <a:schemeClr val="tx1"/>
                  </a:solidFill>
                  <a:round/>
                  <a:headEnd/>
                  <a:tailEnd/>
                </a:ln>
                <a:effectLst/>
              </p:spPr>
              <p:txBody>
                <a:bodyPr wrap="none" anchor="ctr"/>
                <a:lstStyle/>
                <a:p>
                  <a:endParaRPr lang="fr-FR"/>
                </a:p>
              </p:txBody>
            </p:sp>
            <p:sp>
              <p:nvSpPr>
                <p:cNvPr id="28781" name="Freeform 109"/>
                <p:cNvSpPr>
                  <a:spLocks/>
                </p:cNvSpPr>
                <p:nvPr/>
              </p:nvSpPr>
              <p:spPr bwMode="auto">
                <a:xfrm>
                  <a:off x="4163" y="1411"/>
                  <a:ext cx="9" cy="29"/>
                </a:xfrm>
                <a:custGeom>
                  <a:avLst/>
                  <a:gdLst>
                    <a:gd name="T0" fmla="*/ 0 w 10"/>
                    <a:gd name="T1" fmla="*/ 0 h 29"/>
                    <a:gd name="T2" fmla="*/ 9 w 10"/>
                    <a:gd name="T3" fmla="*/ 29 h 29"/>
                    <a:gd name="T4" fmla="*/ 0 60000 65536"/>
                    <a:gd name="T5" fmla="*/ 0 60000 65536"/>
                  </a:gdLst>
                  <a:ahLst/>
                  <a:cxnLst>
                    <a:cxn ang="T4">
                      <a:pos x="T0" y="T1"/>
                    </a:cxn>
                    <a:cxn ang="T5">
                      <a:pos x="T2" y="T3"/>
                    </a:cxn>
                  </a:cxnLst>
                  <a:rect l="0" t="0" r="r" b="b"/>
                  <a:pathLst>
                    <a:path w="10" h="29">
                      <a:moveTo>
                        <a:pt x="0" y="0"/>
                      </a:moveTo>
                      <a:cubicBezTo>
                        <a:pt x="1" y="5"/>
                        <a:pt x="6" y="29"/>
                        <a:pt x="10" y="29"/>
                      </a:cubicBezTo>
                    </a:path>
                  </a:pathLst>
                </a:custGeom>
                <a:noFill/>
                <a:ln w="9525">
                  <a:solidFill>
                    <a:schemeClr val="tx1"/>
                  </a:solidFill>
                  <a:round/>
                  <a:headEnd/>
                  <a:tailEnd/>
                </a:ln>
                <a:effectLst/>
              </p:spPr>
              <p:txBody>
                <a:bodyPr wrap="none" anchor="ctr"/>
                <a:lstStyle/>
                <a:p>
                  <a:endParaRPr lang="fr-FR"/>
                </a:p>
              </p:txBody>
            </p:sp>
            <p:sp>
              <p:nvSpPr>
                <p:cNvPr id="28782" name="Freeform 110"/>
                <p:cNvSpPr>
                  <a:spLocks/>
                </p:cNvSpPr>
                <p:nvPr/>
              </p:nvSpPr>
              <p:spPr bwMode="auto">
                <a:xfrm>
                  <a:off x="4117" y="1371"/>
                  <a:ext cx="47" cy="48"/>
                </a:xfrm>
                <a:custGeom>
                  <a:avLst/>
                  <a:gdLst>
                    <a:gd name="T0" fmla="*/ 47 w 48"/>
                    <a:gd name="T1" fmla="*/ 0 h 48"/>
                    <a:gd name="T2" fmla="*/ 8 w 48"/>
                    <a:gd name="T3" fmla="*/ 24 h 48"/>
                    <a:gd name="T4" fmla="*/ 3 w 48"/>
                    <a:gd name="T5" fmla="*/ 48 h 48"/>
                    <a:gd name="T6" fmla="*/ 0 60000 65536"/>
                    <a:gd name="T7" fmla="*/ 0 60000 65536"/>
                    <a:gd name="T8" fmla="*/ 0 60000 65536"/>
                  </a:gdLst>
                  <a:ahLst/>
                  <a:cxnLst>
                    <a:cxn ang="T6">
                      <a:pos x="T0" y="T1"/>
                    </a:cxn>
                    <a:cxn ang="T7">
                      <a:pos x="T2" y="T3"/>
                    </a:cxn>
                    <a:cxn ang="T8">
                      <a:pos x="T4" y="T5"/>
                    </a:cxn>
                  </a:cxnLst>
                  <a:rect l="0" t="0" r="r" b="b"/>
                  <a:pathLst>
                    <a:path w="48" h="48">
                      <a:moveTo>
                        <a:pt x="48" y="0"/>
                      </a:moveTo>
                      <a:cubicBezTo>
                        <a:pt x="33" y="7"/>
                        <a:pt x="22" y="18"/>
                        <a:pt x="8" y="24"/>
                      </a:cubicBezTo>
                      <a:cubicBezTo>
                        <a:pt x="0" y="38"/>
                        <a:pt x="3" y="30"/>
                        <a:pt x="3" y="48"/>
                      </a:cubicBezTo>
                    </a:path>
                  </a:pathLst>
                </a:custGeom>
                <a:noFill/>
                <a:ln w="9525">
                  <a:solidFill>
                    <a:schemeClr val="tx1"/>
                  </a:solidFill>
                  <a:round/>
                  <a:headEnd/>
                  <a:tailEnd/>
                </a:ln>
                <a:effectLst/>
              </p:spPr>
              <p:txBody>
                <a:bodyPr wrap="none" anchor="ctr"/>
                <a:lstStyle/>
                <a:p>
                  <a:endParaRPr lang="fr-FR"/>
                </a:p>
              </p:txBody>
            </p:sp>
            <p:sp>
              <p:nvSpPr>
                <p:cNvPr id="28783" name="Freeform 111"/>
                <p:cNvSpPr>
                  <a:spLocks/>
                </p:cNvSpPr>
                <p:nvPr/>
              </p:nvSpPr>
              <p:spPr bwMode="auto">
                <a:xfrm>
                  <a:off x="4150" y="1328"/>
                  <a:ext cx="26" cy="37"/>
                </a:xfrm>
                <a:custGeom>
                  <a:avLst/>
                  <a:gdLst>
                    <a:gd name="T0" fmla="*/ 26 w 26"/>
                    <a:gd name="T1" fmla="*/ 0 h 37"/>
                    <a:gd name="T2" fmla="*/ 7 w 26"/>
                    <a:gd name="T3" fmla="*/ 16 h 37"/>
                    <a:gd name="T4" fmla="*/ 2 w 26"/>
                    <a:gd name="T5" fmla="*/ 37 h 37"/>
                    <a:gd name="T6" fmla="*/ 0 60000 65536"/>
                    <a:gd name="T7" fmla="*/ 0 60000 65536"/>
                    <a:gd name="T8" fmla="*/ 0 60000 65536"/>
                  </a:gdLst>
                  <a:ahLst/>
                  <a:cxnLst>
                    <a:cxn ang="T6">
                      <a:pos x="T0" y="T1"/>
                    </a:cxn>
                    <a:cxn ang="T7">
                      <a:pos x="T2" y="T3"/>
                    </a:cxn>
                    <a:cxn ang="T8">
                      <a:pos x="T4" y="T5"/>
                    </a:cxn>
                  </a:cxnLst>
                  <a:rect l="0" t="0" r="r" b="b"/>
                  <a:pathLst>
                    <a:path w="26" h="37">
                      <a:moveTo>
                        <a:pt x="26" y="0"/>
                      </a:moveTo>
                      <a:cubicBezTo>
                        <a:pt x="22" y="14"/>
                        <a:pt x="19" y="11"/>
                        <a:pt x="7" y="16"/>
                      </a:cubicBezTo>
                      <a:cubicBezTo>
                        <a:pt x="0" y="30"/>
                        <a:pt x="2" y="22"/>
                        <a:pt x="2" y="37"/>
                      </a:cubicBezTo>
                    </a:path>
                  </a:pathLst>
                </a:custGeom>
                <a:noFill/>
                <a:ln w="9525">
                  <a:solidFill>
                    <a:schemeClr val="tx1"/>
                  </a:solidFill>
                  <a:round/>
                  <a:headEnd/>
                  <a:tailEnd/>
                </a:ln>
                <a:effectLst/>
              </p:spPr>
              <p:txBody>
                <a:bodyPr wrap="none" anchor="ctr"/>
                <a:lstStyle/>
                <a:p>
                  <a:endParaRPr lang="fr-FR"/>
                </a:p>
              </p:txBody>
            </p:sp>
            <p:sp>
              <p:nvSpPr>
                <p:cNvPr id="28784" name="Freeform 112"/>
                <p:cNvSpPr>
                  <a:spLocks/>
                </p:cNvSpPr>
                <p:nvPr/>
              </p:nvSpPr>
              <p:spPr bwMode="auto">
                <a:xfrm>
                  <a:off x="4115" y="1368"/>
                  <a:ext cx="33" cy="16"/>
                </a:xfrm>
                <a:custGeom>
                  <a:avLst/>
                  <a:gdLst>
                    <a:gd name="T0" fmla="*/ 33 w 32"/>
                    <a:gd name="T1" fmla="*/ 0 h 16"/>
                    <a:gd name="T2" fmla="*/ 0 w 32"/>
                    <a:gd name="T3" fmla="*/ 16 h 16"/>
                    <a:gd name="T4" fmla="*/ 0 60000 65536"/>
                    <a:gd name="T5" fmla="*/ 0 60000 65536"/>
                  </a:gdLst>
                  <a:ahLst/>
                  <a:cxnLst>
                    <a:cxn ang="T4">
                      <a:pos x="T0" y="T1"/>
                    </a:cxn>
                    <a:cxn ang="T5">
                      <a:pos x="T2" y="T3"/>
                    </a:cxn>
                  </a:cxnLst>
                  <a:rect l="0" t="0" r="r" b="b"/>
                  <a:pathLst>
                    <a:path w="32" h="16">
                      <a:moveTo>
                        <a:pt x="32" y="0"/>
                      </a:moveTo>
                      <a:cubicBezTo>
                        <a:pt x="22" y="3"/>
                        <a:pt x="0" y="3"/>
                        <a:pt x="0" y="16"/>
                      </a:cubicBezTo>
                    </a:path>
                  </a:pathLst>
                </a:custGeom>
                <a:noFill/>
                <a:ln w="9525">
                  <a:solidFill>
                    <a:schemeClr val="tx1"/>
                  </a:solidFill>
                  <a:round/>
                  <a:headEnd/>
                  <a:tailEnd/>
                </a:ln>
                <a:effectLst/>
              </p:spPr>
              <p:txBody>
                <a:bodyPr wrap="none" anchor="ctr"/>
                <a:lstStyle/>
                <a:p>
                  <a:endParaRPr lang="fr-FR"/>
                </a:p>
              </p:txBody>
            </p:sp>
            <p:sp>
              <p:nvSpPr>
                <p:cNvPr id="28785" name="Freeform 113"/>
                <p:cNvSpPr>
                  <a:spLocks/>
                </p:cNvSpPr>
                <p:nvPr/>
              </p:nvSpPr>
              <p:spPr bwMode="auto">
                <a:xfrm>
                  <a:off x="4140" y="1365"/>
                  <a:ext cx="8" cy="31"/>
                </a:xfrm>
                <a:custGeom>
                  <a:avLst/>
                  <a:gdLst>
                    <a:gd name="T0" fmla="*/ 0 w 8"/>
                    <a:gd name="T1" fmla="*/ 0 h 32"/>
                    <a:gd name="T2" fmla="*/ 8 w 8"/>
                    <a:gd name="T3" fmla="*/ 31 h 32"/>
                    <a:gd name="T4" fmla="*/ 0 60000 65536"/>
                    <a:gd name="T5" fmla="*/ 0 60000 65536"/>
                  </a:gdLst>
                  <a:ahLst/>
                  <a:cxnLst>
                    <a:cxn ang="T4">
                      <a:pos x="T0" y="T1"/>
                    </a:cxn>
                    <a:cxn ang="T5">
                      <a:pos x="T2" y="T3"/>
                    </a:cxn>
                  </a:cxnLst>
                  <a:rect l="0" t="0" r="r" b="b"/>
                  <a:pathLst>
                    <a:path w="8" h="32">
                      <a:moveTo>
                        <a:pt x="0" y="0"/>
                      </a:moveTo>
                      <a:cubicBezTo>
                        <a:pt x="2" y="10"/>
                        <a:pt x="8" y="20"/>
                        <a:pt x="8" y="32"/>
                      </a:cubicBezTo>
                    </a:path>
                  </a:pathLst>
                </a:custGeom>
                <a:noFill/>
                <a:ln w="9525">
                  <a:solidFill>
                    <a:schemeClr val="tx1"/>
                  </a:solidFill>
                  <a:round/>
                  <a:headEnd/>
                  <a:tailEnd/>
                </a:ln>
                <a:effectLst/>
              </p:spPr>
              <p:txBody>
                <a:bodyPr wrap="none" anchor="ctr"/>
                <a:lstStyle/>
                <a:p>
                  <a:endParaRPr lang="fr-FR"/>
                </a:p>
              </p:txBody>
            </p:sp>
            <p:sp>
              <p:nvSpPr>
                <p:cNvPr id="28786" name="Freeform 114"/>
                <p:cNvSpPr>
                  <a:spLocks/>
                </p:cNvSpPr>
                <p:nvPr/>
              </p:nvSpPr>
              <p:spPr bwMode="auto">
                <a:xfrm>
                  <a:off x="4165" y="1379"/>
                  <a:ext cx="29" cy="40"/>
                </a:xfrm>
                <a:custGeom>
                  <a:avLst/>
                  <a:gdLst>
                    <a:gd name="T0" fmla="*/ 29 w 28"/>
                    <a:gd name="T1" fmla="*/ 0 h 40"/>
                    <a:gd name="T2" fmla="*/ 4 w 28"/>
                    <a:gd name="T3" fmla="*/ 21 h 40"/>
                    <a:gd name="T4" fmla="*/ 1 w 28"/>
                    <a:gd name="T5" fmla="*/ 40 h 40"/>
                    <a:gd name="T6" fmla="*/ 0 60000 65536"/>
                    <a:gd name="T7" fmla="*/ 0 60000 65536"/>
                    <a:gd name="T8" fmla="*/ 0 60000 65536"/>
                  </a:gdLst>
                  <a:ahLst/>
                  <a:cxnLst>
                    <a:cxn ang="T6">
                      <a:pos x="T0" y="T1"/>
                    </a:cxn>
                    <a:cxn ang="T7">
                      <a:pos x="T2" y="T3"/>
                    </a:cxn>
                    <a:cxn ang="T8">
                      <a:pos x="T4" y="T5"/>
                    </a:cxn>
                  </a:cxnLst>
                  <a:rect l="0" t="0" r="r" b="b"/>
                  <a:pathLst>
                    <a:path w="28" h="40">
                      <a:moveTo>
                        <a:pt x="28" y="0"/>
                      </a:moveTo>
                      <a:cubicBezTo>
                        <a:pt x="17" y="16"/>
                        <a:pt x="22" y="14"/>
                        <a:pt x="4" y="21"/>
                      </a:cubicBezTo>
                      <a:cubicBezTo>
                        <a:pt x="0" y="34"/>
                        <a:pt x="1" y="28"/>
                        <a:pt x="1" y="40"/>
                      </a:cubicBezTo>
                    </a:path>
                  </a:pathLst>
                </a:custGeom>
                <a:noFill/>
                <a:ln w="9525">
                  <a:solidFill>
                    <a:schemeClr val="tx1"/>
                  </a:solidFill>
                  <a:round/>
                  <a:headEnd/>
                  <a:tailEnd/>
                </a:ln>
                <a:effectLst/>
              </p:spPr>
              <p:txBody>
                <a:bodyPr wrap="none" anchor="ctr"/>
                <a:lstStyle/>
                <a:p>
                  <a:endParaRPr lang="fr-FR"/>
                </a:p>
              </p:txBody>
            </p:sp>
            <p:sp>
              <p:nvSpPr>
                <p:cNvPr id="28787" name="Freeform 115"/>
                <p:cNvSpPr>
                  <a:spLocks/>
                </p:cNvSpPr>
                <p:nvPr/>
              </p:nvSpPr>
              <p:spPr bwMode="auto">
                <a:xfrm>
                  <a:off x="4203" y="1312"/>
                  <a:ext cx="58" cy="26"/>
                </a:xfrm>
                <a:custGeom>
                  <a:avLst/>
                  <a:gdLst>
                    <a:gd name="T0" fmla="*/ 0 w 56"/>
                    <a:gd name="T1" fmla="*/ 0 h 24"/>
                    <a:gd name="T2" fmla="*/ 47 w 56"/>
                    <a:gd name="T3" fmla="*/ 21 h 24"/>
                    <a:gd name="T4" fmla="*/ 58 w 56"/>
                    <a:gd name="T5" fmla="*/ 26 h 24"/>
                    <a:gd name="T6" fmla="*/ 0 60000 65536"/>
                    <a:gd name="T7" fmla="*/ 0 60000 65536"/>
                    <a:gd name="T8" fmla="*/ 0 60000 65536"/>
                  </a:gdLst>
                  <a:ahLst/>
                  <a:cxnLst>
                    <a:cxn ang="T6">
                      <a:pos x="T0" y="T1"/>
                    </a:cxn>
                    <a:cxn ang="T7">
                      <a:pos x="T2" y="T3"/>
                    </a:cxn>
                    <a:cxn ang="T8">
                      <a:pos x="T4" y="T5"/>
                    </a:cxn>
                  </a:cxnLst>
                  <a:rect l="0" t="0" r="r" b="b"/>
                  <a:pathLst>
                    <a:path w="56" h="24">
                      <a:moveTo>
                        <a:pt x="0" y="0"/>
                      </a:moveTo>
                      <a:cubicBezTo>
                        <a:pt x="17" y="8"/>
                        <a:pt x="26" y="15"/>
                        <a:pt x="45" y="19"/>
                      </a:cubicBezTo>
                      <a:cubicBezTo>
                        <a:pt x="48" y="20"/>
                        <a:pt x="56" y="24"/>
                        <a:pt x="56" y="24"/>
                      </a:cubicBezTo>
                    </a:path>
                  </a:pathLst>
                </a:custGeom>
                <a:noFill/>
                <a:ln w="9525">
                  <a:solidFill>
                    <a:schemeClr val="tx1"/>
                  </a:solidFill>
                  <a:round/>
                  <a:headEnd/>
                  <a:tailEnd/>
                </a:ln>
                <a:effectLst/>
              </p:spPr>
              <p:txBody>
                <a:bodyPr wrap="none" anchor="ctr"/>
                <a:lstStyle/>
                <a:p>
                  <a:endParaRPr lang="fr-FR"/>
                </a:p>
              </p:txBody>
            </p:sp>
            <p:sp>
              <p:nvSpPr>
                <p:cNvPr id="28788" name="Freeform 116"/>
                <p:cNvSpPr>
                  <a:spLocks/>
                </p:cNvSpPr>
                <p:nvPr/>
              </p:nvSpPr>
              <p:spPr bwMode="auto">
                <a:xfrm>
                  <a:off x="4243" y="1339"/>
                  <a:ext cx="16" cy="48"/>
                </a:xfrm>
                <a:custGeom>
                  <a:avLst/>
                  <a:gdLst>
                    <a:gd name="T0" fmla="*/ 0 w 16"/>
                    <a:gd name="T1" fmla="*/ 0 h 48"/>
                    <a:gd name="T2" fmla="*/ 10 w 16"/>
                    <a:gd name="T3" fmla="*/ 16 h 48"/>
                    <a:gd name="T4" fmla="*/ 16 w 16"/>
                    <a:gd name="T5" fmla="*/ 32 h 48"/>
                    <a:gd name="T6" fmla="*/ 13 w 16"/>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48">
                      <a:moveTo>
                        <a:pt x="0" y="0"/>
                      </a:moveTo>
                      <a:cubicBezTo>
                        <a:pt x="3" y="5"/>
                        <a:pt x="7" y="10"/>
                        <a:pt x="10" y="16"/>
                      </a:cubicBezTo>
                      <a:cubicBezTo>
                        <a:pt x="12" y="21"/>
                        <a:pt x="16" y="32"/>
                        <a:pt x="16" y="32"/>
                      </a:cubicBezTo>
                      <a:cubicBezTo>
                        <a:pt x="12" y="43"/>
                        <a:pt x="13" y="38"/>
                        <a:pt x="13" y="48"/>
                      </a:cubicBezTo>
                    </a:path>
                  </a:pathLst>
                </a:custGeom>
                <a:noFill/>
                <a:ln w="9525">
                  <a:solidFill>
                    <a:schemeClr val="tx1"/>
                  </a:solidFill>
                  <a:round/>
                  <a:headEnd/>
                  <a:tailEnd/>
                </a:ln>
                <a:effectLst/>
              </p:spPr>
              <p:txBody>
                <a:bodyPr wrap="none" anchor="ctr"/>
                <a:lstStyle/>
                <a:p>
                  <a:endParaRPr lang="fr-FR"/>
                </a:p>
              </p:txBody>
            </p:sp>
          </p:grpSp>
          <p:sp>
            <p:nvSpPr>
              <p:cNvPr id="28794" name="AutoShape 122"/>
              <p:cNvSpPr>
                <a:spLocks/>
              </p:cNvSpPr>
              <p:nvPr/>
            </p:nvSpPr>
            <p:spPr bwMode="auto">
              <a:xfrm>
                <a:off x="4992688" y="783358"/>
                <a:ext cx="176212" cy="1215567"/>
              </a:xfrm>
              <a:prstGeom prst="leftBrace">
                <a:avLst>
                  <a:gd name="adj1" fmla="val 57508"/>
                  <a:gd name="adj2" fmla="val 48347"/>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grpSp>
        <p:sp>
          <p:nvSpPr>
            <p:cNvPr id="28796" name="Text Box 124"/>
            <p:cNvSpPr txBox="1">
              <a:spLocks noChangeArrowheads="1"/>
            </p:cNvSpPr>
            <p:nvPr/>
          </p:nvSpPr>
          <p:spPr bwMode="auto">
            <a:xfrm>
              <a:off x="8172946" y="404664"/>
              <a:ext cx="315913" cy="366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863600" eaLnBrk="1" hangingPunct="1"/>
              <a:r>
                <a:rPr lang="en-US" sz="1800"/>
                <a:t>µ</a:t>
              </a:r>
            </a:p>
          </p:txBody>
        </p:sp>
      </p:grpSp>
      <p:sp>
        <p:nvSpPr>
          <p:cNvPr id="28797" name="Line 125"/>
          <p:cNvSpPr>
            <a:spLocks noChangeShapeType="1"/>
          </p:cNvSpPr>
          <p:nvPr/>
        </p:nvSpPr>
        <p:spPr bwMode="auto">
          <a:xfrm>
            <a:off x="6820595" y="2895600"/>
            <a:ext cx="2286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sp>
        <p:nvSpPr>
          <p:cNvPr id="28798" name="Text Box 126"/>
          <p:cNvSpPr txBox="1">
            <a:spLocks noChangeArrowheads="1"/>
          </p:cNvSpPr>
          <p:nvPr/>
        </p:nvSpPr>
        <p:spPr bwMode="auto">
          <a:xfrm>
            <a:off x="7049195" y="2743200"/>
            <a:ext cx="1736725" cy="33655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b="1" dirty="0" err="1">
                <a:latin typeface="Arial" charset="0"/>
                <a:ea typeface="ＭＳ Ｐゴシック" charset="0"/>
              </a:rPr>
              <a:t>DATE+LabVIEW</a:t>
            </a:r>
            <a:endParaRPr lang="en-US" sz="1600" dirty="0">
              <a:latin typeface="Arial" charset="0"/>
              <a:ea typeface="ＭＳ Ｐゴシック" charset="0"/>
            </a:endParaRPr>
          </a:p>
        </p:txBody>
      </p:sp>
      <p:pic>
        <p:nvPicPr>
          <p:cNvPr id="24591" name="Picture 131" descr="DSC01877"/>
          <p:cNvPicPr>
            <a:picLocks noChangeAspect="1" noChangeArrowheads="1"/>
          </p:cNvPicPr>
          <p:nvPr/>
        </p:nvPicPr>
        <p:blipFill>
          <a:blip r:embed="rId3" cstate="print"/>
          <a:srcRect/>
          <a:stretch>
            <a:fillRect/>
          </a:stretch>
        </p:blipFill>
        <p:spPr bwMode="auto">
          <a:xfrm>
            <a:off x="6652320" y="3124200"/>
            <a:ext cx="1219200" cy="812800"/>
          </a:xfrm>
          <a:prstGeom prst="rect">
            <a:avLst/>
          </a:prstGeom>
          <a:noFill/>
          <a:ln w="9525">
            <a:noFill/>
            <a:miter lim="800000"/>
            <a:headEnd/>
            <a:tailEnd/>
          </a:ln>
        </p:spPr>
      </p:pic>
      <p:pic>
        <p:nvPicPr>
          <p:cNvPr id="24592" name="Picture 132" descr="TempsVie_FoncHV_Mesh"/>
          <p:cNvPicPr>
            <a:picLocks noChangeAspect="1" noChangeArrowheads="1"/>
          </p:cNvPicPr>
          <p:nvPr/>
        </p:nvPicPr>
        <p:blipFill>
          <a:blip r:embed="rId4" cstate="print"/>
          <a:srcRect/>
          <a:stretch>
            <a:fillRect/>
          </a:stretch>
        </p:blipFill>
        <p:spPr bwMode="auto">
          <a:xfrm>
            <a:off x="542033" y="4076700"/>
            <a:ext cx="4953000" cy="2563813"/>
          </a:xfrm>
          <a:prstGeom prst="rect">
            <a:avLst/>
          </a:prstGeom>
          <a:noFill/>
          <a:ln w="9525">
            <a:noFill/>
            <a:miter lim="800000"/>
            <a:headEnd/>
            <a:tailEnd/>
          </a:ln>
        </p:spPr>
      </p:pic>
      <p:pic>
        <p:nvPicPr>
          <p:cNvPr id="24593" name="Picture 130" descr="Banc_TPC_MUON_2"/>
          <p:cNvPicPr>
            <a:picLocks noChangeAspect="1" noChangeArrowheads="1"/>
          </p:cNvPicPr>
          <p:nvPr/>
        </p:nvPicPr>
        <p:blipFill>
          <a:blip r:embed="rId5" cstate="print"/>
          <a:srcRect/>
          <a:stretch>
            <a:fillRect/>
          </a:stretch>
        </p:blipFill>
        <p:spPr bwMode="auto">
          <a:xfrm>
            <a:off x="5148064" y="3140968"/>
            <a:ext cx="2987675" cy="3463925"/>
          </a:xfrm>
          <a:prstGeom prst="rect">
            <a:avLst/>
          </a:prstGeom>
          <a:noFill/>
          <a:ln w="9525">
            <a:noFill/>
            <a:miter lim="800000"/>
            <a:headEnd/>
            <a:tailEnd/>
          </a:ln>
        </p:spPr>
      </p:pic>
      <p:sp>
        <p:nvSpPr>
          <p:cNvPr id="24594" name="Rectangle 133"/>
          <p:cNvSpPr>
            <a:spLocks noChangeArrowheads="1"/>
          </p:cNvSpPr>
          <p:nvPr/>
        </p:nvSpPr>
        <p:spPr bwMode="auto">
          <a:xfrm>
            <a:off x="445195" y="2465388"/>
            <a:ext cx="215900" cy="274637"/>
          </a:xfrm>
          <a:prstGeom prst="rect">
            <a:avLst/>
          </a:prstGeom>
          <a:noFill/>
          <a:ln w="9525">
            <a:noFill/>
            <a:miter lim="800000"/>
            <a:headEnd/>
            <a:tailEnd/>
          </a:ln>
        </p:spPr>
        <p:txBody>
          <a:bodyPr wrap="none">
            <a:spAutoFit/>
          </a:bodyPr>
          <a:lstStyle/>
          <a:p>
            <a:pPr eaLnBrk="1" hangingPunct="1">
              <a:spcBef>
                <a:spcPts val="700"/>
              </a:spcBef>
              <a:buClr>
                <a:schemeClr val="accent2"/>
              </a:buClr>
              <a:buSzPct val="60000"/>
              <a:buFont typeface="Times" charset="0"/>
              <a:buChar char="•"/>
            </a:pPr>
            <a:endParaRPr lang="en-US" sz="1200">
              <a:latin typeface="Tw Cen MT" pitchFamily="34" charset="0"/>
            </a:endParaRPr>
          </a:p>
        </p:txBody>
      </p:sp>
      <p:sp>
        <p:nvSpPr>
          <p:cNvPr id="28674" name="Text Box 2"/>
          <p:cNvSpPr txBox="1">
            <a:spLocks noChangeArrowheads="1"/>
          </p:cNvSpPr>
          <p:nvPr/>
        </p:nvSpPr>
        <p:spPr bwMode="auto">
          <a:xfrm>
            <a:off x="251520" y="6248400"/>
            <a:ext cx="39624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r>
              <a:rPr lang="fr-FR" sz="1200" b="1" i="1">
                <a:solidFill>
                  <a:srgbClr val="000099"/>
                </a:solidFill>
                <a:ea typeface="Osaka" charset="-128"/>
              </a:rPr>
              <a:t>« Micromegas in a bulk » NIM A 560 (2006) 405–408</a:t>
            </a:r>
            <a:endParaRPr lang="en-US" sz="1400" b="1">
              <a:ea typeface="Osaka" charset="-128"/>
            </a:endParaRPr>
          </a:p>
        </p:txBody>
      </p:sp>
      <p:pic>
        <p:nvPicPr>
          <p:cNvPr id="24596" name="Picture 134" descr="Capture d’écran 2011-04-04 à 10"/>
          <p:cNvPicPr>
            <a:picLocks noChangeAspect="1" noChangeArrowheads="1"/>
          </p:cNvPicPr>
          <p:nvPr/>
        </p:nvPicPr>
        <p:blipFill>
          <a:blip r:embed="rId6" cstate="print"/>
          <a:srcRect/>
          <a:stretch>
            <a:fillRect/>
          </a:stretch>
        </p:blipFill>
        <p:spPr bwMode="auto">
          <a:xfrm>
            <a:off x="613470" y="1916113"/>
            <a:ext cx="3352800" cy="2338387"/>
          </a:xfrm>
          <a:prstGeom prst="rect">
            <a:avLst/>
          </a:prstGeom>
          <a:noFill/>
          <a:ln w="9525">
            <a:noFill/>
            <a:miter lim="800000"/>
            <a:headEnd/>
            <a:tailEnd/>
          </a:ln>
        </p:spPr>
      </p:pic>
      <p:sp>
        <p:nvSpPr>
          <p:cNvPr id="133" name="Espace réservé du numéro de diapositive 132"/>
          <p:cNvSpPr>
            <a:spLocks noGrp="1"/>
          </p:cNvSpPr>
          <p:nvPr>
            <p:ph type="sldNum" sz="quarter" idx="12"/>
          </p:nvPr>
        </p:nvSpPr>
        <p:spPr/>
        <p:txBody>
          <a:bodyPr/>
          <a:lstStyle/>
          <a:p>
            <a:fld id="{CF4668DC-857F-487D-BFFA-8C0CA5037977}" type="slidenum">
              <a:rPr lang="fr-BE" smtClean="0"/>
              <a:pPr/>
              <a:t>27</a:t>
            </a:fld>
            <a:endParaRPr lang="fr-BE"/>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p:cNvGraphicFramePr/>
          <p:nvPr/>
        </p:nvGraphicFramePr>
        <p:xfrm>
          <a:off x="3456210" y="858833"/>
          <a:ext cx="5324625" cy="2323609"/>
        </p:xfrm>
        <a:graphic>
          <a:graphicData uri="http://schemas.openxmlformats.org/drawingml/2006/chart">
            <c:chart xmlns:c="http://schemas.openxmlformats.org/drawingml/2006/chart" xmlns:r="http://schemas.openxmlformats.org/officeDocument/2006/relationships" r:id="rId3"/>
          </a:graphicData>
        </a:graphic>
      </p:graphicFrame>
      <p:sp>
        <p:nvSpPr>
          <p:cNvPr id="32770" name="Rectangle 2"/>
          <p:cNvSpPr>
            <a:spLocks noChangeArrowheads="1"/>
          </p:cNvSpPr>
          <p:nvPr/>
        </p:nvSpPr>
        <p:spPr bwMode="auto">
          <a:xfrm>
            <a:off x="4067944" y="3212976"/>
            <a:ext cx="460851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r>
              <a:rPr lang="en-US" sz="1400" b="1" i="1" dirty="0">
                <a:solidFill>
                  <a:srgbClr val="000099"/>
                </a:solidFill>
                <a:latin typeface="Tw Cen MT" pitchFamily="34" charset="0"/>
              </a:rPr>
              <a:t>P. </a:t>
            </a:r>
            <a:r>
              <a:rPr lang="en-US" sz="1400" b="1" i="1" dirty="0" err="1">
                <a:solidFill>
                  <a:srgbClr val="000099"/>
                </a:solidFill>
                <a:latin typeface="Tw Cen MT" pitchFamily="34" charset="0"/>
              </a:rPr>
              <a:t>Lengo</a:t>
            </a:r>
            <a:r>
              <a:rPr lang="en-US" sz="1400" b="1" i="1" dirty="0">
                <a:solidFill>
                  <a:srgbClr val="000099"/>
                </a:solidFill>
                <a:latin typeface="Tw Cen MT" pitchFamily="34" charset="0"/>
              </a:rPr>
              <a:t> – IEEE-NSS 21 October 2008, Dresden</a:t>
            </a:r>
          </a:p>
        </p:txBody>
      </p:sp>
      <p:sp>
        <p:nvSpPr>
          <p:cNvPr id="32772" name="Text Box 4"/>
          <p:cNvSpPr txBox="1">
            <a:spLocks noChangeArrowheads="1"/>
          </p:cNvSpPr>
          <p:nvPr/>
        </p:nvSpPr>
        <p:spPr bwMode="auto">
          <a:xfrm>
            <a:off x="4283968" y="3594502"/>
            <a:ext cx="388843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spcBef>
                <a:spcPct val="50000"/>
              </a:spcBef>
              <a:defRPr/>
            </a:pPr>
            <a:r>
              <a:rPr lang="en-US" sz="1400" b="1" dirty="0">
                <a:ln w="11430"/>
                <a:solidFill>
                  <a:srgbClr val="FF0000"/>
                </a:solidFill>
                <a:effectLst>
                  <a:outerShdw blurRad="50800" dist="39000" dir="5460000" algn="tl">
                    <a:srgbClr val="000000">
                      <a:alpha val="38000"/>
                    </a:srgbClr>
                  </a:outerShdw>
                </a:effectLst>
                <a:latin typeface="Arial" charset="0"/>
                <a:ea typeface="ＭＳ Ｐゴシック" charset="0"/>
              </a:rPr>
              <a:t>DOUBLE SIDES “X” &amp;” Y” µMEGAS-BULK</a:t>
            </a:r>
          </a:p>
        </p:txBody>
      </p:sp>
      <p:grpSp>
        <p:nvGrpSpPr>
          <p:cNvPr id="2" name="Group 27"/>
          <p:cNvGrpSpPr>
            <a:grpSpLocks/>
          </p:cNvGrpSpPr>
          <p:nvPr/>
        </p:nvGrpSpPr>
        <p:grpSpPr bwMode="auto">
          <a:xfrm>
            <a:off x="554360" y="1465094"/>
            <a:ext cx="2514600" cy="1581150"/>
            <a:chOff x="6019800" y="3860800"/>
            <a:chExt cx="3124200" cy="2082800"/>
          </a:xfrm>
        </p:grpSpPr>
        <p:pic>
          <p:nvPicPr>
            <p:cNvPr id="27665" name="Picture 7"/>
            <p:cNvPicPr>
              <a:picLocks noChangeAspect="1" noChangeArrowheads="1"/>
            </p:cNvPicPr>
            <p:nvPr/>
          </p:nvPicPr>
          <p:blipFill>
            <a:blip r:embed="rId4" cstate="print"/>
            <a:srcRect l="17500" t="17653" r="26250" b="34203"/>
            <a:stretch>
              <a:fillRect/>
            </a:stretch>
          </p:blipFill>
          <p:spPr bwMode="auto">
            <a:xfrm>
              <a:off x="6019800" y="3860800"/>
              <a:ext cx="3124200" cy="2082800"/>
            </a:xfrm>
            <a:prstGeom prst="rect">
              <a:avLst/>
            </a:prstGeom>
            <a:noFill/>
            <a:ln w="9525">
              <a:noFill/>
              <a:miter lim="800000"/>
              <a:headEnd/>
              <a:tailEnd/>
            </a:ln>
          </p:spPr>
        </p:pic>
        <p:sp>
          <p:nvSpPr>
            <p:cNvPr id="27666" name="TextBox 28"/>
            <p:cNvSpPr txBox="1">
              <a:spLocks noChangeArrowheads="1"/>
            </p:cNvSpPr>
            <p:nvPr/>
          </p:nvSpPr>
          <p:spPr bwMode="auto">
            <a:xfrm>
              <a:off x="6325514" y="4343859"/>
              <a:ext cx="1447704" cy="961936"/>
            </a:xfrm>
            <a:prstGeom prst="rect">
              <a:avLst/>
            </a:prstGeom>
            <a:noFill/>
            <a:ln w="9525">
              <a:noFill/>
              <a:miter lim="800000"/>
              <a:headEnd/>
              <a:tailEnd/>
            </a:ln>
          </p:spPr>
          <p:txBody>
            <a:bodyPr>
              <a:spAutoFit/>
            </a:bodyPr>
            <a:lstStyle/>
            <a:p>
              <a:pPr eaLnBrk="1" hangingPunct="1"/>
              <a:r>
                <a:rPr lang="en-US" sz="1400">
                  <a:solidFill>
                    <a:srgbClr val="C00000"/>
                  </a:solidFill>
                  <a:latin typeface="Tw Cen MT" pitchFamily="34" charset="0"/>
                  <a:sym typeface="Symbol" pitchFamily="18" charset="2"/>
                </a:rPr>
                <a:t></a:t>
              </a:r>
              <a:r>
                <a:rPr lang="en-US" sz="1400">
                  <a:solidFill>
                    <a:srgbClr val="C00000"/>
                  </a:solidFill>
                  <a:latin typeface="Tw Cen MT" pitchFamily="34" charset="0"/>
                </a:rPr>
                <a:t>: 212 um</a:t>
              </a:r>
            </a:p>
            <a:p>
              <a:pPr eaLnBrk="1" hangingPunct="1"/>
              <a:r>
                <a:rPr lang="en-US" sz="1400">
                  <a:solidFill>
                    <a:srgbClr val="C00000"/>
                  </a:solidFill>
                  <a:latin typeface="Tw Cen MT" pitchFamily="34" charset="0"/>
                  <a:sym typeface="Symbol" pitchFamily="18" charset="2"/>
                </a:rPr>
                <a:t></a:t>
              </a:r>
              <a:r>
                <a:rPr lang="en-US" sz="1400" baseline="-25000">
                  <a:solidFill>
                    <a:srgbClr val="C00000"/>
                  </a:solidFill>
                  <a:latin typeface="Tw Cen MT" pitchFamily="34" charset="0"/>
                  <a:sym typeface="Symbol" pitchFamily="18" charset="2"/>
                </a:rPr>
                <a:t>MM</a:t>
              </a:r>
              <a:r>
                <a:rPr lang="en-US" sz="1400">
                  <a:solidFill>
                    <a:srgbClr val="C00000"/>
                  </a:solidFill>
                  <a:latin typeface="Tw Cen MT" pitchFamily="34" charset="0"/>
                </a:rPr>
                <a:t>: 203 um</a:t>
              </a:r>
              <a:endParaRPr lang="en-US" sz="1800">
                <a:solidFill>
                  <a:srgbClr val="C00000"/>
                </a:solidFill>
                <a:latin typeface="Tw Cen MT" pitchFamily="34" charset="0"/>
              </a:endParaRPr>
            </a:p>
          </p:txBody>
        </p:sp>
      </p:grpSp>
      <p:sp>
        <p:nvSpPr>
          <p:cNvPr id="27652" name="TextBox 22"/>
          <p:cNvSpPr txBox="1">
            <a:spLocks noChangeArrowheads="1"/>
          </p:cNvSpPr>
          <p:nvPr/>
        </p:nvSpPr>
        <p:spPr bwMode="auto">
          <a:xfrm>
            <a:off x="478160" y="3004969"/>
            <a:ext cx="2514600" cy="517525"/>
          </a:xfrm>
          <a:prstGeom prst="rect">
            <a:avLst/>
          </a:prstGeom>
          <a:noFill/>
          <a:ln w="9525">
            <a:noFill/>
            <a:miter lim="800000"/>
            <a:headEnd/>
            <a:tailEnd/>
          </a:ln>
        </p:spPr>
        <p:txBody>
          <a:bodyPr>
            <a:spAutoFit/>
          </a:bodyPr>
          <a:lstStyle/>
          <a:p>
            <a:r>
              <a:rPr lang="en-US" sz="1400" b="1">
                <a:solidFill>
                  <a:srgbClr val="049052"/>
                </a:solidFill>
                <a:latin typeface="Tw Cen MT" pitchFamily="34" charset="0"/>
              </a:rPr>
              <a:t>Strip pitch:</a:t>
            </a:r>
            <a:r>
              <a:rPr lang="en-US" sz="1400" b="1">
                <a:solidFill>
                  <a:srgbClr val="000099"/>
                </a:solidFill>
                <a:latin typeface="Tw Cen MT" pitchFamily="34" charset="0"/>
              </a:rPr>
              <a:t> 1000 µm</a:t>
            </a:r>
          </a:p>
          <a:p>
            <a:r>
              <a:rPr lang="en-US" sz="1400" b="1">
                <a:solidFill>
                  <a:srgbClr val="049052"/>
                </a:solidFill>
                <a:latin typeface="Tw Cen MT" pitchFamily="34" charset="0"/>
              </a:rPr>
              <a:t>Strip width:</a:t>
            </a:r>
            <a:r>
              <a:rPr lang="en-US" sz="1400" b="1">
                <a:solidFill>
                  <a:srgbClr val="000099"/>
                </a:solidFill>
                <a:latin typeface="Tw Cen MT" pitchFamily="34" charset="0"/>
              </a:rPr>
              <a:t> 900 µm</a:t>
            </a:r>
          </a:p>
        </p:txBody>
      </p:sp>
      <p:sp>
        <p:nvSpPr>
          <p:cNvPr id="32777" name="Rectangle 9"/>
          <p:cNvSpPr>
            <a:spLocks noChangeArrowheads="1"/>
          </p:cNvSpPr>
          <p:nvPr/>
        </p:nvSpPr>
        <p:spPr bwMode="auto">
          <a:xfrm>
            <a:off x="0" y="0"/>
            <a:ext cx="9144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rPr>
              <a:t>TECHNOLOGY &amp; DIMENTIONAL CHOICES</a:t>
            </a:r>
          </a:p>
        </p:txBody>
      </p:sp>
      <p:sp>
        <p:nvSpPr>
          <p:cNvPr id="27655" name="TextBox 63"/>
          <p:cNvSpPr txBox="1">
            <a:spLocks noChangeArrowheads="1"/>
          </p:cNvSpPr>
          <p:nvPr/>
        </p:nvSpPr>
        <p:spPr bwMode="auto">
          <a:xfrm>
            <a:off x="4973960" y="1312694"/>
            <a:ext cx="1981200" cy="366713"/>
          </a:xfrm>
          <a:prstGeom prst="rect">
            <a:avLst/>
          </a:prstGeom>
          <a:noFill/>
          <a:ln w="9525">
            <a:noFill/>
            <a:miter lim="800000"/>
            <a:headEnd/>
            <a:tailEnd/>
          </a:ln>
        </p:spPr>
        <p:txBody>
          <a:bodyPr>
            <a:spAutoFit/>
          </a:bodyPr>
          <a:lstStyle/>
          <a:p>
            <a:pPr eaLnBrk="1" hangingPunct="1"/>
            <a:r>
              <a:rPr lang="en-US" sz="1800" b="1">
                <a:solidFill>
                  <a:srgbClr val="C00000"/>
                </a:solidFill>
                <a:latin typeface="Tw Cen MT" pitchFamily="34" charset="0"/>
              </a:rPr>
              <a:t>v</a:t>
            </a:r>
            <a:r>
              <a:rPr lang="en-US" sz="1800" b="1" baseline="-25000">
                <a:solidFill>
                  <a:srgbClr val="C00000"/>
                </a:solidFill>
                <a:latin typeface="Tw Cen MT" pitchFamily="34" charset="0"/>
              </a:rPr>
              <a:t>d</a:t>
            </a:r>
            <a:r>
              <a:rPr lang="en-US" sz="1800" b="1">
                <a:solidFill>
                  <a:srgbClr val="C00000"/>
                </a:solidFill>
                <a:latin typeface="Tw Cen MT" pitchFamily="34" charset="0"/>
              </a:rPr>
              <a:t> = 8.4 cm/us</a:t>
            </a:r>
          </a:p>
        </p:txBody>
      </p:sp>
      <p:sp>
        <p:nvSpPr>
          <p:cNvPr id="27656" name="TextBox 39"/>
          <p:cNvSpPr txBox="1">
            <a:spLocks noChangeArrowheads="1"/>
          </p:cNvSpPr>
          <p:nvPr/>
        </p:nvSpPr>
        <p:spPr bwMode="auto">
          <a:xfrm rot="-5400000">
            <a:off x="3389164" y="1587500"/>
            <a:ext cx="1200150" cy="274637"/>
          </a:xfrm>
          <a:prstGeom prst="rect">
            <a:avLst/>
          </a:prstGeom>
          <a:noFill/>
          <a:ln w="9525">
            <a:noFill/>
            <a:miter lim="800000"/>
            <a:headEnd/>
            <a:tailEnd/>
          </a:ln>
        </p:spPr>
        <p:txBody>
          <a:bodyPr wrap="none">
            <a:spAutoFit/>
          </a:bodyPr>
          <a:lstStyle/>
          <a:p>
            <a:pPr eaLnBrk="1" hangingPunct="1"/>
            <a:r>
              <a:rPr lang="en-US" sz="1200" dirty="0">
                <a:solidFill>
                  <a:srgbClr val="660066"/>
                </a:solidFill>
              </a:rPr>
              <a:t>Drift path (mm)</a:t>
            </a:r>
          </a:p>
        </p:txBody>
      </p:sp>
      <p:sp>
        <p:nvSpPr>
          <p:cNvPr id="27657" name="TextBox 40"/>
          <p:cNvSpPr txBox="1">
            <a:spLocks noChangeArrowheads="1"/>
          </p:cNvSpPr>
          <p:nvPr/>
        </p:nvSpPr>
        <p:spPr bwMode="auto">
          <a:xfrm>
            <a:off x="5888360" y="2912894"/>
            <a:ext cx="1098550" cy="274638"/>
          </a:xfrm>
          <a:prstGeom prst="rect">
            <a:avLst/>
          </a:prstGeom>
          <a:noFill/>
          <a:ln w="9525">
            <a:noFill/>
            <a:miter lim="800000"/>
            <a:headEnd/>
            <a:tailEnd/>
          </a:ln>
        </p:spPr>
        <p:txBody>
          <a:bodyPr wrap="none">
            <a:spAutoFit/>
          </a:bodyPr>
          <a:lstStyle/>
          <a:p>
            <a:pPr eaLnBrk="1" hangingPunct="1"/>
            <a:r>
              <a:rPr lang="en-US" sz="1200">
                <a:solidFill>
                  <a:srgbClr val="660066"/>
                </a:solidFill>
              </a:rPr>
              <a:t>Drift time (ns)</a:t>
            </a:r>
          </a:p>
        </p:txBody>
      </p:sp>
      <p:sp>
        <p:nvSpPr>
          <p:cNvPr id="32789" name="Text Box 21"/>
          <p:cNvSpPr txBox="1">
            <a:spLocks noChangeArrowheads="1"/>
          </p:cNvSpPr>
          <p:nvPr/>
        </p:nvSpPr>
        <p:spPr bwMode="auto">
          <a:xfrm>
            <a:off x="539552" y="6114782"/>
            <a:ext cx="626469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spcBef>
                <a:spcPct val="50000"/>
              </a:spcBef>
              <a:defRPr/>
            </a:pP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rPr>
              <a:t>Segmentation on both sides: smallest capacitance</a:t>
            </a:r>
            <a:endPar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endParaRPr>
          </a:p>
        </p:txBody>
      </p:sp>
      <p:sp>
        <p:nvSpPr>
          <p:cNvPr id="27659" name="Content Placeholder 4"/>
          <p:cNvSpPr>
            <a:spLocks/>
          </p:cNvSpPr>
          <p:nvPr/>
        </p:nvSpPr>
        <p:spPr bwMode="auto">
          <a:xfrm>
            <a:off x="859160" y="703094"/>
            <a:ext cx="2133600" cy="685800"/>
          </a:xfrm>
          <a:prstGeom prst="rect">
            <a:avLst/>
          </a:prstGeom>
          <a:noFill/>
          <a:ln w="9525">
            <a:noFill/>
            <a:miter lim="800000"/>
            <a:headEnd/>
            <a:tailEnd/>
          </a:ln>
        </p:spPr>
        <p:txBody>
          <a:bodyPr/>
          <a:lstStyle/>
          <a:p>
            <a:pPr marL="319088" indent="-319088" eaLnBrk="1" hangingPunct="1">
              <a:lnSpc>
                <a:spcPct val="80000"/>
              </a:lnSpc>
              <a:spcBef>
                <a:spcPct val="20000"/>
              </a:spcBef>
            </a:pPr>
            <a:r>
              <a:rPr lang="en-US" sz="1400"/>
              <a:t>Track inclination: 40° </a:t>
            </a:r>
          </a:p>
          <a:p>
            <a:pPr marL="319088" indent="-319088" eaLnBrk="1" hangingPunct="1">
              <a:lnSpc>
                <a:spcPct val="80000"/>
              </a:lnSpc>
              <a:spcBef>
                <a:spcPct val="20000"/>
              </a:spcBef>
            </a:pPr>
            <a:r>
              <a:rPr lang="en-US" sz="1400"/>
              <a:t>Ar:CF</a:t>
            </a:r>
            <a:r>
              <a:rPr lang="en-US" sz="1400" baseline="-25000"/>
              <a:t>4</a:t>
            </a:r>
            <a:r>
              <a:rPr lang="en-US" sz="1400"/>
              <a:t>:iC</a:t>
            </a:r>
            <a:r>
              <a:rPr lang="en-US" sz="1400" baseline="-25000"/>
              <a:t>4</a:t>
            </a:r>
            <a:r>
              <a:rPr lang="en-US" sz="1400"/>
              <a:t>H</a:t>
            </a:r>
            <a:r>
              <a:rPr lang="en-US" sz="1400" baseline="-25000"/>
              <a:t>10</a:t>
            </a:r>
            <a:r>
              <a:rPr lang="en-US" sz="1400"/>
              <a:t> (95:3:2)</a:t>
            </a:r>
          </a:p>
          <a:p>
            <a:pPr marL="319088" indent="-319088" eaLnBrk="1" hangingPunct="1">
              <a:lnSpc>
                <a:spcPct val="80000"/>
              </a:lnSpc>
              <a:spcBef>
                <a:spcPct val="20000"/>
              </a:spcBef>
            </a:pPr>
            <a:r>
              <a:rPr lang="en-US" sz="1400"/>
              <a:t>Drift field: 360 V/cm</a:t>
            </a:r>
          </a:p>
        </p:txBody>
      </p:sp>
      <p:sp>
        <p:nvSpPr>
          <p:cNvPr id="32791" name="Rectangle 23"/>
          <p:cNvSpPr>
            <a:spLocks noChangeArrowheads="1"/>
          </p:cNvSpPr>
          <p:nvPr/>
        </p:nvSpPr>
        <p:spPr bwMode="auto">
          <a:xfrm>
            <a:off x="467544" y="3594502"/>
            <a:ext cx="293369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1800" b="1" dirty="0">
                <a:ln w="11430"/>
                <a:solidFill>
                  <a:srgbClr val="008000"/>
                </a:solidFill>
                <a:effectLst>
                  <a:outerShdw blurRad="50800" dist="39000" dir="5460000" algn="tl">
                    <a:srgbClr val="000000">
                      <a:alpha val="38000"/>
                    </a:srgbClr>
                  </a:outerShdw>
                </a:effectLst>
                <a:latin typeface="Arial" charset="0"/>
                <a:ea typeface="ＭＳ Ｐゴシック" charset="0"/>
              </a:rPr>
              <a:t>PROTOTYPE DETECTOR</a:t>
            </a:r>
          </a:p>
        </p:txBody>
      </p:sp>
      <p:pic>
        <p:nvPicPr>
          <p:cNvPr id="27662" name="Image 24" descr="Plan_&quot;X&quot;_new µMEGAS.png"/>
          <p:cNvPicPr>
            <a:picLocks noChangeAspect="1"/>
          </p:cNvPicPr>
          <p:nvPr/>
        </p:nvPicPr>
        <p:blipFill>
          <a:blip r:embed="rId5" cstate="print"/>
          <a:srcRect/>
          <a:stretch>
            <a:fillRect/>
          </a:stretch>
        </p:blipFill>
        <p:spPr bwMode="auto">
          <a:xfrm>
            <a:off x="3491235" y="4098757"/>
            <a:ext cx="4573588" cy="2016125"/>
          </a:xfrm>
          <a:prstGeom prst="rect">
            <a:avLst/>
          </a:prstGeom>
          <a:noFill/>
          <a:ln w="9525">
            <a:noFill/>
            <a:miter lim="800000"/>
            <a:headEnd/>
            <a:tailEnd/>
          </a:ln>
        </p:spPr>
      </p:pic>
      <p:pic>
        <p:nvPicPr>
          <p:cNvPr id="27663" name="Image 25" descr="Plan_&quot;Y&quot;_new µMEGAS.png"/>
          <p:cNvPicPr>
            <a:picLocks noChangeAspect="1"/>
          </p:cNvPicPr>
          <p:nvPr/>
        </p:nvPicPr>
        <p:blipFill>
          <a:blip r:embed="rId6" cstate="print"/>
          <a:srcRect/>
          <a:stretch>
            <a:fillRect/>
          </a:stretch>
        </p:blipFill>
        <p:spPr bwMode="auto">
          <a:xfrm>
            <a:off x="2627635" y="3954294"/>
            <a:ext cx="4392613" cy="1920875"/>
          </a:xfrm>
          <a:prstGeom prst="rect">
            <a:avLst/>
          </a:prstGeom>
          <a:noFill/>
          <a:ln w="9525">
            <a:noFill/>
            <a:miter lim="800000"/>
            <a:headEnd/>
            <a:tailEnd/>
          </a:ln>
        </p:spPr>
      </p:pic>
      <p:pic>
        <p:nvPicPr>
          <p:cNvPr id="27664" name="Picture 16" descr="Segmentation"/>
          <p:cNvPicPr>
            <a:picLocks noChangeAspect="1" noChangeArrowheads="1"/>
          </p:cNvPicPr>
          <p:nvPr/>
        </p:nvPicPr>
        <p:blipFill>
          <a:blip r:embed="rId7" cstate="print"/>
          <a:srcRect/>
          <a:stretch>
            <a:fillRect/>
          </a:stretch>
        </p:blipFill>
        <p:spPr bwMode="auto">
          <a:xfrm>
            <a:off x="682948" y="4459119"/>
            <a:ext cx="1501775" cy="1228725"/>
          </a:xfrm>
          <a:prstGeom prst="rect">
            <a:avLst/>
          </a:prstGeom>
          <a:noFill/>
          <a:ln w="9525">
            <a:noFill/>
            <a:miter lim="800000"/>
            <a:headEnd/>
            <a:tailEnd/>
          </a:ln>
        </p:spPr>
      </p:pic>
      <p:sp>
        <p:nvSpPr>
          <p:cNvPr id="20" name="Espace réservé du numéro de diapositive 19"/>
          <p:cNvSpPr>
            <a:spLocks noGrp="1"/>
          </p:cNvSpPr>
          <p:nvPr>
            <p:ph type="sldNum" sz="quarter" idx="12"/>
          </p:nvPr>
        </p:nvSpPr>
        <p:spPr/>
        <p:txBody>
          <a:bodyPr/>
          <a:lstStyle/>
          <a:p>
            <a:fld id="{CF4668DC-857F-487D-BFFA-8C0CA5037977}" type="slidenum">
              <a:rPr lang="fr-BE" smtClean="0"/>
              <a:pPr/>
              <a:t>28</a:t>
            </a:fld>
            <a:endParaRPr lang="fr-BE"/>
          </a:p>
        </p:txBody>
      </p:sp>
      <p:sp>
        <p:nvSpPr>
          <p:cNvPr id="21" name="Espace réservé du pied de page 20"/>
          <p:cNvSpPr>
            <a:spLocks noGrp="1"/>
          </p:cNvSpPr>
          <p:nvPr>
            <p:ph type="ftr" sz="quarter" idx="11"/>
          </p:nvPr>
        </p:nvSpPr>
        <p:spPr/>
        <p:txBody>
          <a:bodyPr/>
          <a:lstStyle/>
          <a:p>
            <a:r>
              <a:rPr lang="fr-FR" smtClean="0"/>
              <a:t>26-27 April 2012, Annecy-le-Vieux, France</a:t>
            </a:r>
            <a:endParaRPr lang="fr-BE"/>
          </a:p>
        </p:txBody>
      </p:sp>
      <p:sp>
        <p:nvSpPr>
          <p:cNvPr id="22" name="Espace réservé de la date 21"/>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ChangeArrowheads="1"/>
          </p:cNvSpPr>
          <p:nvPr/>
        </p:nvSpPr>
        <p:spPr bwMode="auto">
          <a:xfrm>
            <a:off x="2057400" y="152400"/>
            <a:ext cx="649468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rPr>
              <a:t>NEW TELESCOPE DESIGN AND TECHNOLOGY CHOICES</a:t>
            </a:r>
          </a:p>
        </p:txBody>
      </p:sp>
      <p:pic>
        <p:nvPicPr>
          <p:cNvPr id="29699" name="Image 6" descr="DSC04228.JPG"/>
          <p:cNvPicPr>
            <a:picLocks noChangeAspect="1"/>
          </p:cNvPicPr>
          <p:nvPr/>
        </p:nvPicPr>
        <p:blipFill>
          <a:blip r:embed="rId3" cstate="print"/>
          <a:srcRect/>
          <a:stretch>
            <a:fillRect/>
          </a:stretch>
        </p:blipFill>
        <p:spPr bwMode="auto">
          <a:xfrm>
            <a:off x="611560" y="3573463"/>
            <a:ext cx="4321175" cy="2879725"/>
          </a:xfrm>
          <a:prstGeom prst="rect">
            <a:avLst/>
          </a:prstGeom>
          <a:noFill/>
          <a:ln w="9525">
            <a:noFill/>
            <a:miter lim="800000"/>
            <a:headEnd/>
            <a:tailEnd/>
          </a:ln>
        </p:spPr>
      </p:pic>
      <p:sp>
        <p:nvSpPr>
          <p:cNvPr id="11" name="ZoneTexte 10"/>
          <p:cNvSpPr txBox="1"/>
          <p:nvPr/>
        </p:nvSpPr>
        <p:spPr>
          <a:xfrm>
            <a:off x="827584" y="620688"/>
            <a:ext cx="8316416"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GB" b="1" dirty="0">
                <a:ln w="11430"/>
                <a:solidFill>
                  <a:srgbClr val="FF1A01"/>
                </a:solidFill>
                <a:effectLst>
                  <a:outerShdw blurRad="50800" dist="39000" dir="5460000" algn="tl">
                    <a:srgbClr val="000000">
                      <a:alpha val="38000"/>
                    </a:srgbClr>
                  </a:outerShdw>
                </a:effectLst>
                <a:latin typeface="Arial" charset="0"/>
                <a:ea typeface="ＭＳ Ｐゴシック" charset="0"/>
              </a:rPr>
              <a:t>Double sides µ</a:t>
            </a:r>
            <a:r>
              <a:rPr lang="en-GB" b="1" dirty="0" err="1">
                <a:ln w="11430"/>
                <a:solidFill>
                  <a:srgbClr val="FF1A01"/>
                </a:solidFill>
                <a:effectLst>
                  <a:outerShdw blurRad="50800" dist="39000" dir="5460000" algn="tl">
                    <a:srgbClr val="000000">
                      <a:alpha val="38000"/>
                    </a:srgbClr>
                  </a:outerShdw>
                </a:effectLst>
                <a:latin typeface="Arial" charset="0"/>
                <a:ea typeface="ＭＳ Ｐゴシック" charset="0"/>
              </a:rPr>
              <a:t>Megas</a:t>
            </a:r>
            <a:r>
              <a:rPr lang="en-GB" b="1" dirty="0">
                <a:ln w="11430"/>
                <a:solidFill>
                  <a:srgbClr val="FF1A01"/>
                </a:solidFill>
                <a:effectLst>
                  <a:outerShdw blurRad="50800" dist="39000" dir="5460000" algn="tl">
                    <a:srgbClr val="000000">
                      <a:alpha val="38000"/>
                    </a:srgbClr>
                  </a:outerShdw>
                </a:effectLst>
                <a:latin typeface="Arial" charset="0"/>
                <a:ea typeface="ＭＳ Ｐゴシック" charset="0"/>
              </a:rPr>
              <a:t>-Bulk TPC (5 cm drift space)</a:t>
            </a:r>
          </a:p>
          <a:p>
            <a:pPr algn="ctr">
              <a:defRPr/>
            </a:pPr>
            <a:r>
              <a:rPr lang="en-GB" b="1" dirty="0">
                <a:ln w="11430"/>
                <a:solidFill>
                  <a:srgbClr val="FF1A01"/>
                </a:solidFill>
                <a:effectLst>
                  <a:outerShdw blurRad="50800" dist="39000" dir="5460000" algn="tl">
                    <a:srgbClr val="000000">
                      <a:alpha val="38000"/>
                    </a:srgbClr>
                  </a:outerShdw>
                </a:effectLst>
                <a:latin typeface="Arial" charset="0"/>
                <a:ea typeface="ＭＳ Ｐゴシック" charset="0"/>
              </a:rPr>
              <a:t>on the same printed-board</a:t>
            </a:r>
          </a:p>
        </p:txBody>
      </p:sp>
      <p:pic>
        <p:nvPicPr>
          <p:cNvPr id="29701" name="Image 7" descr="Assemblage3D_V4.jpg"/>
          <p:cNvPicPr>
            <a:picLocks noChangeAspect="1"/>
          </p:cNvPicPr>
          <p:nvPr/>
        </p:nvPicPr>
        <p:blipFill>
          <a:blip r:embed="rId4" cstate="print"/>
          <a:srcRect/>
          <a:stretch>
            <a:fillRect/>
          </a:stretch>
        </p:blipFill>
        <p:spPr bwMode="auto">
          <a:xfrm>
            <a:off x="785072" y="1412875"/>
            <a:ext cx="4124325" cy="2016125"/>
          </a:xfrm>
          <a:prstGeom prst="rect">
            <a:avLst/>
          </a:prstGeom>
          <a:noFill/>
          <a:ln w="9525">
            <a:noFill/>
            <a:miter lim="800000"/>
            <a:headEnd/>
            <a:tailEnd/>
          </a:ln>
        </p:spPr>
      </p:pic>
      <p:sp>
        <p:nvSpPr>
          <p:cNvPr id="12" name="ZoneTexte 11"/>
          <p:cNvSpPr txBox="1"/>
          <p:nvPr/>
        </p:nvSpPr>
        <p:spPr>
          <a:xfrm>
            <a:off x="5076056" y="4005064"/>
            <a:ext cx="4067944" cy="163121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GB" sz="2000" b="1" dirty="0">
                <a:ln w="11430"/>
                <a:solidFill>
                  <a:srgbClr val="FF0000"/>
                </a:solidFill>
                <a:effectLst>
                  <a:outerShdw blurRad="50800" dist="39000" dir="5460000" algn="tl">
                    <a:srgbClr val="000000">
                      <a:alpha val="38000"/>
                    </a:srgbClr>
                  </a:outerShdw>
                </a:effectLst>
                <a:latin typeface="Arial" charset="0"/>
                <a:ea typeface="ＭＳ Ｐゴシック" charset="0"/>
              </a:rPr>
              <a:t>Inconvenient: 2 meshes &amp; more expensive</a:t>
            </a:r>
          </a:p>
          <a:p>
            <a:pPr>
              <a:defRPr/>
            </a:pPr>
            <a:endParaRPr lang="en-GB" sz="2000" b="1" dirty="0">
              <a:ln w="11430"/>
              <a:solidFill>
                <a:srgbClr val="FF0000"/>
              </a:solidFill>
              <a:effectLst>
                <a:outerShdw blurRad="50800" dist="39000" dir="5460000" algn="tl">
                  <a:srgbClr val="000000">
                    <a:alpha val="38000"/>
                  </a:srgbClr>
                </a:outerShdw>
              </a:effectLst>
              <a:latin typeface="Arial" charset="0"/>
              <a:ea typeface="ＭＳ Ｐゴシック" charset="0"/>
            </a:endParaRPr>
          </a:p>
          <a:p>
            <a:pPr>
              <a:defRPr/>
            </a:pPr>
            <a:r>
              <a:rPr lang="en-GB" sz="2000" b="1" dirty="0">
                <a:ln w="11430"/>
                <a:solidFill>
                  <a:srgbClr val="008000"/>
                </a:solidFill>
                <a:effectLst>
                  <a:outerShdw blurRad="50800" dist="39000" dir="5460000" algn="tl">
                    <a:srgbClr val="000000">
                      <a:alpha val="38000"/>
                    </a:srgbClr>
                  </a:outerShdw>
                </a:effectLst>
                <a:latin typeface="Arial" charset="0"/>
                <a:ea typeface="ＭＳ Ｐゴシック" charset="0"/>
              </a:rPr>
              <a:t>ADVANTAGE:</a:t>
            </a:r>
            <a:r>
              <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rPr>
              <a:t> compactness and easy coincidence </a:t>
            </a:r>
          </a:p>
        </p:txBody>
      </p:sp>
      <p:pic>
        <p:nvPicPr>
          <p:cNvPr id="29703" name="Image 25" descr="Plan_&quot;Y&quot;_new µMEGAS.png"/>
          <p:cNvPicPr>
            <a:picLocks noChangeAspect="1"/>
          </p:cNvPicPr>
          <p:nvPr/>
        </p:nvPicPr>
        <p:blipFill>
          <a:blip r:embed="rId5" cstate="print"/>
          <a:srcRect/>
          <a:stretch>
            <a:fillRect/>
          </a:stretch>
        </p:blipFill>
        <p:spPr bwMode="auto">
          <a:xfrm>
            <a:off x="5148263" y="1412875"/>
            <a:ext cx="3240087" cy="1417638"/>
          </a:xfrm>
          <a:prstGeom prst="rect">
            <a:avLst/>
          </a:prstGeom>
          <a:noFill/>
          <a:ln w="9525">
            <a:noFill/>
            <a:miter lim="800000"/>
            <a:headEnd/>
            <a:tailEnd/>
          </a:ln>
        </p:spPr>
      </p:pic>
      <p:pic>
        <p:nvPicPr>
          <p:cNvPr id="29704" name="Image 24" descr="Plan_&quot;X&quot;_new µMEGAS.png"/>
          <p:cNvPicPr>
            <a:picLocks noChangeAspect="1"/>
          </p:cNvPicPr>
          <p:nvPr/>
        </p:nvPicPr>
        <p:blipFill>
          <a:blip r:embed="rId6" cstate="print"/>
          <a:srcRect/>
          <a:stretch>
            <a:fillRect/>
          </a:stretch>
        </p:blipFill>
        <p:spPr bwMode="auto">
          <a:xfrm>
            <a:off x="5580063" y="1700213"/>
            <a:ext cx="3267075" cy="1441450"/>
          </a:xfrm>
          <a:prstGeom prst="rect">
            <a:avLst/>
          </a:prstGeom>
          <a:noFill/>
          <a:ln w="9525">
            <a:noFill/>
            <a:miter lim="800000"/>
            <a:headEnd/>
            <a:tailEnd/>
          </a:ln>
        </p:spPr>
      </p:pic>
      <p:sp>
        <p:nvSpPr>
          <p:cNvPr id="3" name="ZoneTexte 2"/>
          <p:cNvSpPr txBox="1"/>
          <p:nvPr/>
        </p:nvSpPr>
        <p:spPr>
          <a:xfrm>
            <a:off x="5292080" y="3212976"/>
            <a:ext cx="3563888"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rPr>
              <a:t>“Y” &amp; “X” segmented</a:t>
            </a:r>
          </a:p>
        </p:txBody>
      </p:sp>
      <p:sp>
        <p:nvSpPr>
          <p:cNvPr id="13" name="Espace réservé du numéro de diapositive 12"/>
          <p:cNvSpPr>
            <a:spLocks noGrp="1"/>
          </p:cNvSpPr>
          <p:nvPr>
            <p:ph type="sldNum" sz="quarter" idx="12"/>
          </p:nvPr>
        </p:nvSpPr>
        <p:spPr/>
        <p:txBody>
          <a:bodyPr/>
          <a:lstStyle/>
          <a:p>
            <a:fld id="{CF4668DC-857F-487D-BFFA-8C0CA5037977}" type="slidenum">
              <a:rPr lang="fr-BE" smtClean="0"/>
              <a:pPr/>
              <a:t>29</a:t>
            </a:fld>
            <a:endParaRPr lang="fr-BE"/>
          </a:p>
        </p:txBody>
      </p:sp>
      <p:sp>
        <p:nvSpPr>
          <p:cNvPr id="14" name="Espace réservé du pied de page 13"/>
          <p:cNvSpPr>
            <a:spLocks noGrp="1"/>
          </p:cNvSpPr>
          <p:nvPr>
            <p:ph type="ftr" sz="quarter" idx="11"/>
          </p:nvPr>
        </p:nvSpPr>
        <p:spPr/>
        <p:txBody>
          <a:bodyPr/>
          <a:lstStyle/>
          <a:p>
            <a:r>
              <a:rPr lang="fr-FR" dirty="0" smtClean="0"/>
              <a:t>26-27 April 2012, Annecy-le-Vieux, France</a:t>
            </a:r>
            <a:endParaRPr lang="fr-BE" dirty="0"/>
          </a:p>
        </p:txBody>
      </p:sp>
      <p:sp>
        <p:nvSpPr>
          <p:cNvPr id="15" name="Espace réservé de la date 14"/>
          <p:cNvSpPr>
            <a:spLocks noGrp="1"/>
          </p:cNvSpPr>
          <p:nvPr>
            <p:ph type="dt" sz="half" idx="10"/>
          </p:nvPr>
        </p:nvSpPr>
        <p:spPr/>
        <p:txBody>
          <a:bodyPr/>
          <a:lstStyle/>
          <a:p>
            <a:r>
              <a:rPr lang="fr-FR" dirty="0" smtClean="0"/>
              <a:t>RD51</a:t>
            </a:r>
            <a:endParaRPr lang="fr-B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C:\Users\gaffet\WORK\LSBB\PRESENTATIONS CONGRES PUBLICATIONS PROJETS\2010\2010-LSBB-EXXON-OCA\Graphique 2.jpg"/>
          <p:cNvPicPr>
            <a:picLocks noChangeAspect="1" noChangeArrowheads="1"/>
          </p:cNvPicPr>
          <p:nvPr/>
        </p:nvPicPr>
        <p:blipFill>
          <a:blip r:embed="rId3" cstate="print"/>
          <a:srcRect/>
          <a:stretch>
            <a:fillRect/>
          </a:stretch>
        </p:blipFill>
        <p:spPr bwMode="auto">
          <a:xfrm>
            <a:off x="-5782" y="3357562"/>
            <a:ext cx="9149814" cy="3500462"/>
          </a:xfrm>
          <a:prstGeom prst="rect">
            <a:avLst/>
          </a:prstGeom>
          <a:noFill/>
        </p:spPr>
      </p:pic>
      <p:grpSp>
        <p:nvGrpSpPr>
          <p:cNvPr id="2" name="Groupe 2"/>
          <p:cNvGrpSpPr/>
          <p:nvPr/>
        </p:nvGrpSpPr>
        <p:grpSpPr>
          <a:xfrm>
            <a:off x="5638800" y="3666"/>
            <a:ext cx="3505200" cy="3044334"/>
            <a:chOff x="3857620" y="357167"/>
            <a:chExt cx="5286380" cy="5080470"/>
          </a:xfrm>
        </p:grpSpPr>
        <p:pic>
          <p:nvPicPr>
            <p:cNvPr id="4" name="Picture 1" descr="C:\Users\gaffet\WORK\GEOAZUR\HABILITATION\LSBB-C.jpg"/>
            <p:cNvPicPr>
              <a:picLocks noChangeAspect="1" noChangeArrowheads="1"/>
            </p:cNvPicPr>
            <p:nvPr/>
          </p:nvPicPr>
          <p:blipFill>
            <a:blip r:embed="rId4" cstate="print"/>
            <a:srcRect/>
            <a:stretch>
              <a:fillRect/>
            </a:stretch>
          </p:blipFill>
          <p:spPr bwMode="auto">
            <a:xfrm>
              <a:off x="3857620" y="357167"/>
              <a:ext cx="5286380" cy="5080470"/>
            </a:xfrm>
            <a:prstGeom prst="rect">
              <a:avLst/>
            </a:prstGeom>
            <a:noFill/>
          </p:spPr>
        </p:pic>
        <p:sp>
          <p:nvSpPr>
            <p:cNvPr id="5" name="Étoile à 5 branches 4"/>
            <p:cNvSpPr/>
            <p:nvPr/>
          </p:nvSpPr>
          <p:spPr>
            <a:xfrm>
              <a:off x="6572264" y="2071678"/>
              <a:ext cx="200020" cy="2000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6" name="ZoneTexte 5"/>
            <p:cNvSpPr txBox="1"/>
            <p:nvPr/>
          </p:nvSpPr>
          <p:spPr>
            <a:xfrm>
              <a:off x="6357950" y="1785926"/>
              <a:ext cx="962679" cy="616352"/>
            </a:xfrm>
            <a:prstGeom prst="rect">
              <a:avLst/>
            </a:prstGeom>
            <a:noFill/>
          </p:spPr>
          <p:txBody>
            <a:bodyPr wrap="none" rtlCol="0">
              <a:spAutoFit/>
            </a:bodyPr>
            <a:lstStyle/>
            <a:p>
              <a:r>
                <a:rPr lang="fr-FR" dirty="0" smtClean="0">
                  <a:solidFill>
                    <a:srgbClr val="0070C0"/>
                  </a:solidFill>
                </a:rPr>
                <a:t>LSBB</a:t>
              </a:r>
              <a:endParaRPr lang="fr-FR" dirty="0">
                <a:solidFill>
                  <a:srgbClr val="0070C0"/>
                </a:solidFill>
              </a:endParaRPr>
            </a:p>
          </p:txBody>
        </p:sp>
      </p:grpSp>
      <p:sp>
        <p:nvSpPr>
          <p:cNvPr id="7" name="Text Box 3"/>
          <p:cNvSpPr txBox="1">
            <a:spLocks noChangeArrowheads="1"/>
          </p:cNvSpPr>
          <p:nvPr/>
        </p:nvSpPr>
        <p:spPr bwMode="auto">
          <a:xfrm>
            <a:off x="4251079" y="4549676"/>
            <a:ext cx="2714644" cy="2119684"/>
          </a:xfrm>
          <a:prstGeom prst="rect">
            <a:avLst/>
          </a:prstGeom>
          <a:solidFill>
            <a:schemeClr val="bg1"/>
          </a:solidFill>
          <a:ln w="38100">
            <a:noFill/>
            <a:miter lim="800000"/>
            <a:headEnd/>
            <a:tailEnd/>
          </a:ln>
        </p:spPr>
        <p:txBody>
          <a:bodyPr wrap="square">
            <a:spAutoFit/>
          </a:bodyPr>
          <a:lstStyle/>
          <a:p>
            <a:pPr algn="ctr">
              <a:buFont typeface="Arial" pitchFamily="34" charset="0"/>
              <a:buChar char="•"/>
            </a:pPr>
            <a:r>
              <a:rPr lang="fr-FR" sz="1600" b="1" dirty="0" smtClean="0">
                <a:solidFill>
                  <a:srgbClr val="0070C0"/>
                </a:solidFill>
                <a:cs typeface="Lucida Sans Unicode" pitchFamily="34" charset="0"/>
              </a:rPr>
              <a:t> Au cœur de l’une des régions sismogènes majeures du </a:t>
            </a:r>
            <a:r>
              <a:rPr lang="fr-FR" sz="1600" b="1" dirty="0" err="1" smtClean="0">
                <a:solidFill>
                  <a:srgbClr val="0070C0"/>
                </a:solidFill>
                <a:cs typeface="Lucida Sans Unicode" pitchFamily="34" charset="0"/>
              </a:rPr>
              <a:t>Sud-Est</a:t>
            </a:r>
            <a:r>
              <a:rPr lang="fr-FR" sz="1600" b="1" dirty="0" smtClean="0">
                <a:solidFill>
                  <a:srgbClr val="0070C0"/>
                </a:solidFill>
                <a:cs typeface="Lucida Sans Unicode" pitchFamily="34" charset="0"/>
              </a:rPr>
              <a:t> de la France</a:t>
            </a:r>
          </a:p>
          <a:p>
            <a:pPr algn="ctr"/>
            <a:endParaRPr lang="fr-FR" sz="800" b="1" dirty="0" smtClean="0">
              <a:solidFill>
                <a:srgbClr val="0070C0"/>
              </a:solidFill>
              <a:cs typeface="Lucida Sans Unicode" pitchFamily="34" charset="0"/>
            </a:endParaRPr>
          </a:p>
          <a:p>
            <a:pPr algn="ctr">
              <a:buFont typeface="Arial" pitchFamily="34" charset="0"/>
              <a:buChar char="•"/>
            </a:pPr>
            <a:r>
              <a:rPr lang="fr-FR" sz="1600" b="1" dirty="0" smtClean="0">
                <a:solidFill>
                  <a:srgbClr val="0070C0"/>
                </a:solidFill>
                <a:cs typeface="Lucida Sans Unicode" pitchFamily="34" charset="0"/>
              </a:rPr>
              <a:t> Zone non saturée du Karst,  aquifère de Fontaine-de-Vaucluse</a:t>
            </a:r>
          </a:p>
          <a:p>
            <a:pPr algn="ctr"/>
            <a:endParaRPr lang="fr-FR" sz="800" b="1" dirty="0" smtClean="0">
              <a:solidFill>
                <a:srgbClr val="0070C0"/>
              </a:solidFill>
              <a:cs typeface="Lucida Sans Unicode" pitchFamily="34" charset="0"/>
            </a:endParaRPr>
          </a:p>
          <a:p>
            <a:pPr algn="ctr">
              <a:buFont typeface="Arial" pitchFamily="34" charset="0"/>
              <a:buChar char="•"/>
            </a:pPr>
            <a:r>
              <a:rPr lang="fr-FR" sz="1600" b="1" dirty="0" smtClean="0">
                <a:solidFill>
                  <a:srgbClr val="0070C0"/>
                </a:solidFill>
                <a:cs typeface="Lucida Sans Unicode" pitchFamily="34" charset="0"/>
              </a:rPr>
              <a:t> Réservoir carbonaté</a:t>
            </a:r>
            <a:endParaRPr lang="fr-FR" sz="1600" b="1" dirty="0">
              <a:solidFill>
                <a:srgbClr val="0070C0"/>
              </a:solidFill>
              <a:cs typeface="Lucida Sans Unicode" pitchFamily="34" charset="0"/>
            </a:endParaRPr>
          </a:p>
        </p:txBody>
      </p:sp>
      <p:sp>
        <p:nvSpPr>
          <p:cNvPr id="8" name="ZoneTexte 7"/>
          <p:cNvSpPr txBox="1"/>
          <p:nvPr/>
        </p:nvSpPr>
        <p:spPr>
          <a:xfrm>
            <a:off x="7010400" y="2990070"/>
            <a:ext cx="2032801" cy="307777"/>
          </a:xfrm>
          <a:prstGeom prst="rect">
            <a:avLst/>
          </a:prstGeom>
          <a:noFill/>
        </p:spPr>
        <p:txBody>
          <a:bodyPr wrap="none" rtlCol="0">
            <a:spAutoFit/>
          </a:bodyPr>
          <a:lstStyle/>
          <a:p>
            <a:r>
              <a:rPr lang="fr-FR" sz="1400" i="1" dirty="0" err="1" smtClean="0">
                <a:solidFill>
                  <a:srgbClr val="0070C0"/>
                </a:solidFill>
              </a:rPr>
              <a:t>From</a:t>
            </a:r>
            <a:r>
              <a:rPr lang="fr-FR" sz="1400" i="1" dirty="0" smtClean="0">
                <a:solidFill>
                  <a:srgbClr val="0070C0"/>
                </a:solidFill>
              </a:rPr>
              <a:t> Baroux et al. (2003)</a:t>
            </a:r>
            <a:endParaRPr lang="fr-FR" sz="1400" i="1" dirty="0">
              <a:solidFill>
                <a:srgbClr val="0070C0"/>
              </a:solidFill>
            </a:endParaRPr>
          </a:p>
        </p:txBody>
      </p:sp>
      <p:grpSp>
        <p:nvGrpSpPr>
          <p:cNvPr id="3" name="Groupe 8"/>
          <p:cNvGrpSpPr/>
          <p:nvPr/>
        </p:nvGrpSpPr>
        <p:grpSpPr>
          <a:xfrm>
            <a:off x="0" y="0"/>
            <a:ext cx="5458302" cy="3355964"/>
            <a:chOff x="1655763" y="1412875"/>
            <a:chExt cx="8391251" cy="4999038"/>
          </a:xfrm>
        </p:grpSpPr>
        <p:pic>
          <p:nvPicPr>
            <p:cNvPr id="10" name="Picture 2" descr="Graphique 3"/>
            <p:cNvPicPr>
              <a:picLocks noChangeAspect="1" noChangeArrowheads="1"/>
            </p:cNvPicPr>
            <p:nvPr/>
          </p:nvPicPr>
          <p:blipFill>
            <a:blip r:embed="rId5" cstate="print"/>
            <a:srcRect l="2155" t="2208" r="2155" b="2208"/>
            <a:stretch>
              <a:fillRect/>
            </a:stretch>
          </p:blipFill>
          <p:spPr bwMode="auto">
            <a:xfrm>
              <a:off x="1655763" y="1412875"/>
              <a:ext cx="6407150" cy="4999038"/>
            </a:xfrm>
            <a:prstGeom prst="rect">
              <a:avLst/>
            </a:prstGeom>
            <a:noFill/>
            <a:ln w="9525">
              <a:noFill/>
              <a:miter lim="800000"/>
              <a:headEnd/>
              <a:tailEnd/>
            </a:ln>
          </p:spPr>
        </p:pic>
        <p:sp>
          <p:nvSpPr>
            <p:cNvPr id="11" name="Oval 5"/>
            <p:cNvSpPr>
              <a:spLocks noChangeArrowheads="1"/>
            </p:cNvSpPr>
            <p:nvPr/>
          </p:nvSpPr>
          <p:spPr bwMode="auto">
            <a:xfrm>
              <a:off x="2346325" y="3959225"/>
              <a:ext cx="107950" cy="107950"/>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12" name="Oval 6"/>
            <p:cNvSpPr>
              <a:spLocks noChangeArrowheads="1"/>
            </p:cNvSpPr>
            <p:nvPr/>
          </p:nvSpPr>
          <p:spPr bwMode="auto">
            <a:xfrm>
              <a:off x="4722813" y="2236788"/>
              <a:ext cx="107950" cy="107950"/>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13" name="Oval 7"/>
            <p:cNvSpPr>
              <a:spLocks noChangeArrowheads="1"/>
            </p:cNvSpPr>
            <p:nvPr/>
          </p:nvSpPr>
          <p:spPr bwMode="auto">
            <a:xfrm>
              <a:off x="6265863" y="2133600"/>
              <a:ext cx="107950" cy="107950"/>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14" name="Oval 8"/>
            <p:cNvSpPr>
              <a:spLocks noChangeArrowheads="1"/>
            </p:cNvSpPr>
            <p:nvPr/>
          </p:nvSpPr>
          <p:spPr bwMode="auto">
            <a:xfrm>
              <a:off x="6269038" y="3933825"/>
              <a:ext cx="107950" cy="107950"/>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15" name="Oval 9"/>
            <p:cNvSpPr>
              <a:spLocks noChangeArrowheads="1"/>
            </p:cNvSpPr>
            <p:nvPr/>
          </p:nvSpPr>
          <p:spPr bwMode="auto">
            <a:xfrm>
              <a:off x="5992813" y="5895975"/>
              <a:ext cx="107950" cy="107950"/>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16" name="Oval 10"/>
            <p:cNvSpPr>
              <a:spLocks noChangeArrowheads="1"/>
            </p:cNvSpPr>
            <p:nvPr/>
          </p:nvSpPr>
          <p:spPr bwMode="auto">
            <a:xfrm>
              <a:off x="2527300" y="3611563"/>
              <a:ext cx="107950" cy="107950"/>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17" name="Oval 11"/>
            <p:cNvSpPr>
              <a:spLocks noChangeArrowheads="1"/>
            </p:cNvSpPr>
            <p:nvPr/>
          </p:nvSpPr>
          <p:spPr bwMode="auto">
            <a:xfrm>
              <a:off x="4341813" y="2454275"/>
              <a:ext cx="107950" cy="107950"/>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18" name="Oval 12"/>
            <p:cNvSpPr>
              <a:spLocks noChangeArrowheads="1"/>
            </p:cNvSpPr>
            <p:nvPr/>
          </p:nvSpPr>
          <p:spPr bwMode="auto">
            <a:xfrm>
              <a:off x="4538663" y="2339975"/>
              <a:ext cx="107950" cy="107950"/>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19" name="Oval 13"/>
            <p:cNvSpPr>
              <a:spLocks noChangeArrowheads="1"/>
            </p:cNvSpPr>
            <p:nvPr/>
          </p:nvSpPr>
          <p:spPr bwMode="auto">
            <a:xfrm>
              <a:off x="3438525" y="3036888"/>
              <a:ext cx="107950" cy="107950"/>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20" name="Oval 14"/>
            <p:cNvSpPr>
              <a:spLocks noChangeArrowheads="1"/>
            </p:cNvSpPr>
            <p:nvPr/>
          </p:nvSpPr>
          <p:spPr bwMode="auto">
            <a:xfrm>
              <a:off x="6367463" y="4437063"/>
              <a:ext cx="107950" cy="107950"/>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21" name="Oval 15"/>
            <p:cNvSpPr>
              <a:spLocks noChangeArrowheads="1"/>
            </p:cNvSpPr>
            <p:nvPr/>
          </p:nvSpPr>
          <p:spPr bwMode="auto">
            <a:xfrm>
              <a:off x="7056438" y="1954213"/>
              <a:ext cx="107950" cy="107950"/>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22" name="Text Box 16"/>
            <p:cNvSpPr txBox="1">
              <a:spLocks noChangeArrowheads="1"/>
            </p:cNvSpPr>
            <p:nvPr/>
          </p:nvSpPr>
          <p:spPr bwMode="auto">
            <a:xfrm>
              <a:off x="7076283" y="1791608"/>
              <a:ext cx="2262673" cy="436019"/>
            </a:xfrm>
            <a:prstGeom prst="rect">
              <a:avLst/>
            </a:prstGeom>
            <a:noFill/>
            <a:ln w="9525">
              <a:noFill/>
              <a:miter lim="800000"/>
              <a:headEnd/>
              <a:tailEnd/>
            </a:ln>
          </p:spPr>
          <p:txBody>
            <a:bodyPr wrap="none">
              <a:spAutoFit/>
            </a:bodyPr>
            <a:lstStyle/>
            <a:p>
              <a:pPr>
                <a:lnSpc>
                  <a:spcPct val="93000"/>
                </a:lnSpc>
                <a:buClr>
                  <a:srgbClr val="000000"/>
                </a:buClr>
                <a:buSzPct val="100000"/>
                <a:buFont typeface="Arial" pitchFamily="34" charset="0"/>
                <a:buNone/>
              </a:pPr>
              <a:r>
                <a:rPr lang="fr-FR" sz="1400" b="1" dirty="0">
                  <a:solidFill>
                    <a:srgbClr val="0070C0"/>
                  </a:solidFill>
                  <a:cs typeface="Lucida Sans Unicode" pitchFamily="34" charset="0"/>
                </a:rPr>
                <a:t> STS2 3D </a:t>
              </a:r>
              <a:r>
                <a:rPr lang="fr-FR" sz="1400" b="1" dirty="0" smtClean="0">
                  <a:solidFill>
                    <a:srgbClr val="0070C0"/>
                  </a:solidFill>
                  <a:cs typeface="Lucida Sans Unicode" pitchFamily="34" charset="0"/>
                </a:rPr>
                <a:t>antenne</a:t>
              </a:r>
              <a:endParaRPr lang="fr-FR" sz="1400" b="1" dirty="0">
                <a:solidFill>
                  <a:srgbClr val="0070C0"/>
                </a:solidFill>
                <a:cs typeface="Lucida Sans Unicode" pitchFamily="34" charset="0"/>
              </a:endParaRPr>
            </a:p>
          </p:txBody>
        </p:sp>
        <p:sp>
          <p:nvSpPr>
            <p:cNvPr id="23" name="Oval 17"/>
            <p:cNvSpPr>
              <a:spLocks noChangeArrowheads="1"/>
            </p:cNvSpPr>
            <p:nvPr/>
          </p:nvSpPr>
          <p:spPr bwMode="auto">
            <a:xfrm>
              <a:off x="7043738" y="2157413"/>
              <a:ext cx="107950" cy="107950"/>
            </a:xfrm>
            <a:prstGeom prst="ellipse">
              <a:avLst/>
            </a:prstGeom>
            <a:solidFill>
              <a:srgbClr val="FF0000"/>
            </a:solidFill>
            <a:ln w="9525">
              <a:noFill/>
              <a:round/>
              <a:headEnd/>
              <a:tailEnd/>
            </a:ln>
          </p:spPr>
          <p:txBody>
            <a:bodyPr wrap="none" anchor="ctr"/>
            <a:lstStyle/>
            <a:p>
              <a:endParaRPr lang="fr-FR">
                <a:solidFill>
                  <a:srgbClr val="0070C0"/>
                </a:solidFill>
              </a:endParaRPr>
            </a:p>
          </p:txBody>
        </p:sp>
        <p:sp>
          <p:nvSpPr>
            <p:cNvPr id="24" name="Text Box 18"/>
            <p:cNvSpPr txBox="1">
              <a:spLocks noChangeArrowheads="1"/>
            </p:cNvSpPr>
            <p:nvPr/>
          </p:nvSpPr>
          <p:spPr bwMode="auto">
            <a:xfrm>
              <a:off x="7091363" y="2060575"/>
              <a:ext cx="2955651" cy="436019"/>
            </a:xfrm>
            <a:prstGeom prst="rect">
              <a:avLst/>
            </a:prstGeom>
            <a:noFill/>
            <a:ln w="9525">
              <a:noFill/>
              <a:miter lim="800000"/>
              <a:headEnd/>
              <a:tailEnd/>
            </a:ln>
          </p:spPr>
          <p:txBody>
            <a:bodyPr wrap="none">
              <a:spAutoFit/>
            </a:bodyPr>
            <a:lstStyle/>
            <a:p>
              <a:pPr>
                <a:lnSpc>
                  <a:spcPct val="93000"/>
                </a:lnSpc>
                <a:buClr>
                  <a:srgbClr val="000000"/>
                </a:buClr>
                <a:buSzPct val="100000"/>
                <a:buFont typeface="Arial" pitchFamily="34" charset="0"/>
                <a:buNone/>
              </a:pPr>
              <a:r>
                <a:rPr lang="fr-FR" sz="1400" b="1" dirty="0">
                  <a:solidFill>
                    <a:srgbClr val="0070C0"/>
                  </a:solidFill>
                  <a:cs typeface="Lucida Sans Unicode" pitchFamily="34" charset="0"/>
                </a:rPr>
                <a:t> SQUID</a:t>
              </a:r>
              <a:r>
                <a:rPr lang="fr-FR" sz="1400" b="1" baseline="30000" dirty="0">
                  <a:solidFill>
                    <a:srgbClr val="0070C0"/>
                  </a:solidFill>
                  <a:cs typeface="Lucida Sans Unicode" pitchFamily="34" charset="0"/>
                </a:rPr>
                <a:t>2</a:t>
              </a:r>
              <a:r>
                <a:rPr lang="fr-FR" sz="1400" b="1" dirty="0">
                  <a:solidFill>
                    <a:srgbClr val="0070C0"/>
                  </a:solidFill>
                  <a:cs typeface="Lucida Sans Unicode" pitchFamily="34" charset="0"/>
                </a:rPr>
                <a:t> </a:t>
              </a:r>
              <a:r>
                <a:rPr lang="fr-FR" sz="1400" b="1" dirty="0" smtClean="0">
                  <a:solidFill>
                    <a:srgbClr val="0070C0"/>
                  </a:solidFill>
                  <a:cs typeface="Lucida Sans Unicode" pitchFamily="34" charset="0"/>
                </a:rPr>
                <a:t>magnétomètre</a:t>
              </a:r>
              <a:endParaRPr lang="fr-FR" sz="1400" b="1" dirty="0">
                <a:solidFill>
                  <a:srgbClr val="0070C0"/>
                </a:solidFill>
                <a:cs typeface="Lucida Sans Unicode" pitchFamily="34" charset="0"/>
              </a:endParaRPr>
            </a:p>
          </p:txBody>
        </p:sp>
        <p:sp>
          <p:nvSpPr>
            <p:cNvPr id="25" name="Oval 19"/>
            <p:cNvSpPr>
              <a:spLocks noChangeArrowheads="1"/>
            </p:cNvSpPr>
            <p:nvPr/>
          </p:nvSpPr>
          <p:spPr bwMode="auto">
            <a:xfrm>
              <a:off x="7056438" y="2378075"/>
              <a:ext cx="107950" cy="107950"/>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26" name="Text Box 20"/>
            <p:cNvSpPr txBox="1">
              <a:spLocks noChangeArrowheads="1"/>
            </p:cNvSpPr>
            <p:nvPr/>
          </p:nvSpPr>
          <p:spPr bwMode="auto">
            <a:xfrm>
              <a:off x="7092951" y="2311853"/>
              <a:ext cx="2357404" cy="436019"/>
            </a:xfrm>
            <a:prstGeom prst="rect">
              <a:avLst/>
            </a:prstGeom>
            <a:noFill/>
            <a:ln w="9525">
              <a:noFill/>
              <a:miter lim="800000"/>
              <a:headEnd/>
              <a:tailEnd/>
            </a:ln>
          </p:spPr>
          <p:txBody>
            <a:bodyPr wrap="none">
              <a:spAutoFit/>
            </a:bodyPr>
            <a:lstStyle/>
            <a:p>
              <a:pPr>
                <a:lnSpc>
                  <a:spcPct val="93000"/>
                </a:lnSpc>
                <a:buClr>
                  <a:srgbClr val="000000"/>
                </a:buClr>
                <a:buSzPct val="100000"/>
                <a:buFont typeface="Arial" pitchFamily="34" charset="0"/>
                <a:buNone/>
              </a:pPr>
              <a:r>
                <a:rPr lang="fr-FR" sz="1400" b="1" dirty="0">
                  <a:solidFill>
                    <a:srgbClr val="0070C0"/>
                  </a:solidFill>
                  <a:cs typeface="Lucida Sans Unicode" pitchFamily="34" charset="0"/>
                </a:rPr>
                <a:t> Hydro acquisition</a:t>
              </a:r>
            </a:p>
          </p:txBody>
        </p:sp>
        <p:sp>
          <p:nvSpPr>
            <p:cNvPr id="27" name="Oval 21"/>
            <p:cNvSpPr>
              <a:spLocks noChangeArrowheads="1"/>
            </p:cNvSpPr>
            <p:nvPr/>
          </p:nvSpPr>
          <p:spPr bwMode="auto">
            <a:xfrm>
              <a:off x="6462713" y="2403475"/>
              <a:ext cx="107950" cy="107950"/>
            </a:xfrm>
            <a:prstGeom prst="ellipse">
              <a:avLst/>
            </a:prstGeom>
            <a:solidFill>
              <a:srgbClr val="FF0000"/>
            </a:solidFill>
            <a:ln w="9525">
              <a:noFill/>
              <a:round/>
              <a:headEnd/>
              <a:tailEnd/>
            </a:ln>
          </p:spPr>
          <p:txBody>
            <a:bodyPr wrap="none" anchor="ctr"/>
            <a:lstStyle/>
            <a:p>
              <a:endParaRPr lang="fr-FR">
                <a:solidFill>
                  <a:srgbClr val="0070C0"/>
                </a:solidFill>
              </a:endParaRPr>
            </a:p>
          </p:txBody>
        </p:sp>
        <p:sp>
          <p:nvSpPr>
            <p:cNvPr id="28" name="Text Box 22"/>
            <p:cNvSpPr txBox="1">
              <a:spLocks noChangeArrowheads="1"/>
            </p:cNvSpPr>
            <p:nvPr/>
          </p:nvSpPr>
          <p:spPr bwMode="auto">
            <a:xfrm>
              <a:off x="3276601" y="2133601"/>
              <a:ext cx="717620" cy="550156"/>
            </a:xfrm>
            <a:prstGeom prst="rect">
              <a:avLst/>
            </a:prstGeom>
            <a:noFill/>
            <a:ln w="9525">
              <a:noFill/>
              <a:miter lim="800000"/>
              <a:headEnd/>
              <a:tailEnd/>
            </a:ln>
          </p:spPr>
          <p:txBody>
            <a:bodyPr wrap="none">
              <a:spAutoFit/>
            </a:bodyPr>
            <a:lstStyle/>
            <a:p>
              <a:r>
                <a:rPr lang="fr-FR">
                  <a:solidFill>
                    <a:srgbClr val="0070C0"/>
                  </a:solidFill>
                </a:rPr>
                <a:t>1%</a:t>
              </a:r>
            </a:p>
          </p:txBody>
        </p:sp>
        <p:sp>
          <p:nvSpPr>
            <p:cNvPr id="29" name="Text Box 23"/>
            <p:cNvSpPr txBox="1">
              <a:spLocks noChangeArrowheads="1"/>
            </p:cNvSpPr>
            <p:nvPr/>
          </p:nvSpPr>
          <p:spPr bwMode="auto">
            <a:xfrm>
              <a:off x="6948489" y="2708274"/>
              <a:ext cx="717620" cy="550156"/>
            </a:xfrm>
            <a:prstGeom prst="rect">
              <a:avLst/>
            </a:prstGeom>
            <a:noFill/>
            <a:ln w="9525">
              <a:noFill/>
              <a:miter lim="800000"/>
              <a:headEnd/>
              <a:tailEnd/>
            </a:ln>
          </p:spPr>
          <p:txBody>
            <a:bodyPr wrap="none">
              <a:spAutoFit/>
            </a:bodyPr>
            <a:lstStyle/>
            <a:p>
              <a:r>
                <a:rPr lang="fr-FR">
                  <a:solidFill>
                    <a:srgbClr val="0070C0"/>
                  </a:solidFill>
                </a:rPr>
                <a:t>2%</a:t>
              </a:r>
            </a:p>
          </p:txBody>
        </p:sp>
        <p:sp>
          <p:nvSpPr>
            <p:cNvPr id="30" name="Line 27"/>
            <p:cNvSpPr>
              <a:spLocks noChangeShapeType="1"/>
            </p:cNvSpPr>
            <p:nvPr/>
          </p:nvSpPr>
          <p:spPr bwMode="auto">
            <a:xfrm flipV="1">
              <a:off x="2339975" y="1700213"/>
              <a:ext cx="2592388" cy="1584325"/>
            </a:xfrm>
            <a:prstGeom prst="line">
              <a:avLst/>
            </a:prstGeom>
            <a:noFill/>
            <a:ln w="9525">
              <a:solidFill>
                <a:schemeClr val="tx1"/>
              </a:solidFill>
              <a:round/>
              <a:headEnd type="triangle" w="med" len="med"/>
              <a:tailEnd type="triangle" w="med" len="med"/>
            </a:ln>
          </p:spPr>
          <p:txBody>
            <a:bodyPr/>
            <a:lstStyle/>
            <a:p>
              <a:endParaRPr lang="fr-FR">
                <a:solidFill>
                  <a:srgbClr val="0070C0"/>
                </a:solidFill>
              </a:endParaRPr>
            </a:p>
          </p:txBody>
        </p:sp>
        <p:sp>
          <p:nvSpPr>
            <p:cNvPr id="31" name="Line 29"/>
            <p:cNvSpPr>
              <a:spLocks noChangeShapeType="1"/>
            </p:cNvSpPr>
            <p:nvPr/>
          </p:nvSpPr>
          <p:spPr bwMode="auto">
            <a:xfrm>
              <a:off x="6804025" y="2205038"/>
              <a:ext cx="288925" cy="2160587"/>
            </a:xfrm>
            <a:prstGeom prst="line">
              <a:avLst/>
            </a:prstGeom>
            <a:noFill/>
            <a:ln w="9525">
              <a:solidFill>
                <a:schemeClr val="tx1"/>
              </a:solidFill>
              <a:round/>
              <a:headEnd type="triangle" w="med" len="med"/>
              <a:tailEnd type="triangle" w="med" len="med"/>
            </a:ln>
          </p:spPr>
          <p:txBody>
            <a:bodyPr/>
            <a:lstStyle/>
            <a:p>
              <a:endParaRPr lang="fr-FR">
                <a:solidFill>
                  <a:srgbClr val="0070C0"/>
                </a:solidFill>
              </a:endParaRPr>
            </a:p>
          </p:txBody>
        </p:sp>
        <p:sp>
          <p:nvSpPr>
            <p:cNvPr id="32" name="Line 30"/>
            <p:cNvSpPr>
              <a:spLocks noChangeShapeType="1"/>
            </p:cNvSpPr>
            <p:nvPr/>
          </p:nvSpPr>
          <p:spPr bwMode="auto">
            <a:xfrm>
              <a:off x="6011863" y="4005263"/>
              <a:ext cx="361950" cy="1800225"/>
            </a:xfrm>
            <a:prstGeom prst="line">
              <a:avLst/>
            </a:prstGeom>
            <a:noFill/>
            <a:ln w="9525">
              <a:solidFill>
                <a:schemeClr val="tx1"/>
              </a:solidFill>
              <a:round/>
              <a:headEnd type="triangle" w="med" len="med"/>
              <a:tailEnd type="triangle" w="med" len="med"/>
            </a:ln>
          </p:spPr>
          <p:txBody>
            <a:bodyPr/>
            <a:lstStyle/>
            <a:p>
              <a:endParaRPr lang="fr-FR">
                <a:solidFill>
                  <a:srgbClr val="0070C0"/>
                </a:solidFill>
              </a:endParaRPr>
            </a:p>
          </p:txBody>
        </p:sp>
        <p:sp>
          <p:nvSpPr>
            <p:cNvPr id="33" name="Text Box 31"/>
            <p:cNvSpPr txBox="1">
              <a:spLocks noChangeArrowheads="1"/>
            </p:cNvSpPr>
            <p:nvPr/>
          </p:nvSpPr>
          <p:spPr bwMode="auto">
            <a:xfrm>
              <a:off x="5580064" y="4797425"/>
              <a:ext cx="717620" cy="550156"/>
            </a:xfrm>
            <a:prstGeom prst="rect">
              <a:avLst/>
            </a:prstGeom>
            <a:noFill/>
            <a:ln w="9525">
              <a:noFill/>
              <a:miter lim="800000"/>
              <a:headEnd/>
              <a:tailEnd/>
            </a:ln>
          </p:spPr>
          <p:txBody>
            <a:bodyPr wrap="none">
              <a:spAutoFit/>
            </a:bodyPr>
            <a:lstStyle/>
            <a:p>
              <a:r>
                <a:rPr lang="fr-FR">
                  <a:solidFill>
                    <a:srgbClr val="0070C0"/>
                  </a:solidFill>
                </a:rPr>
                <a:t>2%</a:t>
              </a:r>
            </a:p>
          </p:txBody>
        </p:sp>
      </p:grpSp>
      <p:sp>
        <p:nvSpPr>
          <p:cNvPr id="34" name="Espace réservé du numéro de diapositive 33"/>
          <p:cNvSpPr>
            <a:spLocks noGrp="1"/>
          </p:cNvSpPr>
          <p:nvPr>
            <p:ph type="sldNum" sz="quarter" idx="12"/>
          </p:nvPr>
        </p:nvSpPr>
        <p:spPr/>
        <p:txBody>
          <a:bodyPr/>
          <a:lstStyle/>
          <a:p>
            <a:fld id="{CF4668DC-857F-487D-BFFA-8C0CA5037977}" type="slidenum">
              <a:rPr lang="fr-BE" smtClean="0"/>
              <a:pPr/>
              <a:t>3</a:t>
            </a:fld>
            <a:endParaRPr lang="fr-B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4" descr="DSC04212.JPG"/>
          <p:cNvPicPr>
            <a:picLocks noChangeAspect="1"/>
          </p:cNvPicPr>
          <p:nvPr/>
        </p:nvPicPr>
        <p:blipFill>
          <a:blip r:embed="rId2" cstate="print"/>
          <a:srcRect/>
          <a:stretch>
            <a:fillRect/>
          </a:stretch>
        </p:blipFill>
        <p:spPr bwMode="auto">
          <a:xfrm>
            <a:off x="4564881" y="175954"/>
            <a:ext cx="4140200" cy="2760663"/>
          </a:xfrm>
          <a:prstGeom prst="rect">
            <a:avLst/>
          </a:prstGeom>
          <a:noFill/>
          <a:ln w="9525">
            <a:noFill/>
            <a:miter lim="800000"/>
            <a:headEnd/>
            <a:tailEnd/>
          </a:ln>
        </p:spPr>
      </p:pic>
      <p:pic>
        <p:nvPicPr>
          <p:cNvPr id="31747" name="Image 5" descr="DSC04215.JPG"/>
          <p:cNvPicPr>
            <a:picLocks noChangeAspect="1"/>
          </p:cNvPicPr>
          <p:nvPr/>
        </p:nvPicPr>
        <p:blipFill>
          <a:blip r:embed="rId3" cstate="print"/>
          <a:srcRect/>
          <a:stretch>
            <a:fillRect/>
          </a:stretch>
        </p:blipFill>
        <p:spPr bwMode="auto">
          <a:xfrm>
            <a:off x="467544" y="198179"/>
            <a:ext cx="4137025" cy="2759075"/>
          </a:xfrm>
          <a:prstGeom prst="rect">
            <a:avLst/>
          </a:prstGeom>
          <a:noFill/>
          <a:ln w="9525">
            <a:noFill/>
            <a:miter lim="800000"/>
            <a:headEnd/>
            <a:tailEnd/>
          </a:ln>
        </p:spPr>
      </p:pic>
      <p:sp>
        <p:nvSpPr>
          <p:cNvPr id="2" name="ZoneTexte 1"/>
          <p:cNvSpPr txBox="1"/>
          <p:nvPr/>
        </p:nvSpPr>
        <p:spPr>
          <a:xfrm>
            <a:off x="611039" y="6269250"/>
            <a:ext cx="3779912"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rPr>
              <a:t> Histogram of the cosmic flux</a:t>
            </a:r>
          </a:p>
        </p:txBody>
      </p:sp>
      <p:sp>
        <p:nvSpPr>
          <p:cNvPr id="3" name="ZoneTexte 2"/>
          <p:cNvSpPr txBox="1"/>
          <p:nvPr/>
        </p:nvSpPr>
        <p:spPr>
          <a:xfrm>
            <a:off x="2195215" y="2164794"/>
            <a:ext cx="2520280" cy="954107"/>
          </a:xfrm>
          <a:prstGeom prst="rect">
            <a:avLst/>
          </a:prstGeom>
          <a:solidFill>
            <a:srgbClr val="D3FCFF"/>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GB"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ea typeface="ＭＳ Ｐゴシック" charset="0"/>
              </a:rPr>
              <a:t>“X” &amp; “Y” TPC</a:t>
            </a:r>
          </a:p>
          <a:p>
            <a:pPr>
              <a:defRPr/>
            </a:pPr>
            <a:r>
              <a:rPr lang="en-GB" sz="1200" b="1" dirty="0" err="1">
                <a:ln w="11430"/>
                <a:solidFill>
                  <a:srgbClr val="008000"/>
                </a:solidFill>
                <a:effectLst>
                  <a:outerShdw blurRad="50800" dist="39000" dir="5460000" algn="tl">
                    <a:srgbClr val="000000">
                      <a:alpha val="38000"/>
                    </a:srgbClr>
                  </a:outerShdw>
                </a:effectLst>
                <a:latin typeface="Arial" charset="0"/>
                <a:ea typeface="ＭＳ Ｐゴシック" charset="0"/>
              </a:rPr>
              <a:t>Ar</a:t>
            </a:r>
            <a:r>
              <a:rPr lang="en-GB" sz="1200" b="1" dirty="0">
                <a:ln w="11430"/>
                <a:solidFill>
                  <a:srgbClr val="008000"/>
                </a:solidFill>
                <a:effectLst>
                  <a:outerShdw blurRad="50800" dist="39000" dir="5460000" algn="tl">
                    <a:srgbClr val="000000">
                      <a:alpha val="38000"/>
                    </a:srgbClr>
                  </a:outerShdw>
                </a:effectLst>
                <a:latin typeface="Arial" charset="0"/>
                <a:ea typeface="ＭＳ Ｐゴシック" charset="0"/>
              </a:rPr>
              <a:t> + 10 % CF</a:t>
            </a:r>
            <a:r>
              <a:rPr lang="en-GB" sz="1200" b="1" baseline="-25000" dirty="0">
                <a:ln w="11430"/>
                <a:solidFill>
                  <a:srgbClr val="008000"/>
                </a:solidFill>
                <a:effectLst>
                  <a:outerShdw blurRad="50800" dist="39000" dir="5460000" algn="tl">
                    <a:srgbClr val="000000">
                      <a:alpha val="38000"/>
                    </a:srgbClr>
                  </a:outerShdw>
                </a:effectLst>
                <a:latin typeface="Arial" charset="0"/>
                <a:ea typeface="ＭＳ Ｐゴシック" charset="0"/>
              </a:rPr>
              <a:t>4</a:t>
            </a:r>
            <a:r>
              <a:rPr lang="en-GB" sz="1200" b="1" dirty="0">
                <a:ln w="11430"/>
                <a:solidFill>
                  <a:srgbClr val="008000"/>
                </a:solidFill>
                <a:effectLst>
                  <a:outerShdw blurRad="50800" dist="39000" dir="5460000" algn="tl">
                    <a:srgbClr val="000000">
                      <a:alpha val="38000"/>
                    </a:srgbClr>
                  </a:outerShdw>
                </a:effectLst>
                <a:latin typeface="Arial" charset="0"/>
                <a:ea typeface="ＭＳ Ｐゴシック" charset="0"/>
              </a:rPr>
              <a:t> + 2 % iso-C</a:t>
            </a:r>
            <a:r>
              <a:rPr lang="en-GB" sz="1200" b="1" baseline="-25000" dirty="0">
                <a:ln w="11430"/>
                <a:solidFill>
                  <a:srgbClr val="008000"/>
                </a:solidFill>
                <a:effectLst>
                  <a:outerShdw blurRad="50800" dist="39000" dir="5460000" algn="tl">
                    <a:srgbClr val="000000">
                      <a:alpha val="38000"/>
                    </a:srgbClr>
                  </a:outerShdw>
                </a:effectLst>
                <a:latin typeface="Arial" charset="0"/>
                <a:ea typeface="ＭＳ Ｐゴシック" charset="0"/>
              </a:rPr>
              <a:t>4</a:t>
            </a:r>
            <a:r>
              <a:rPr lang="en-GB" sz="1200" b="1" dirty="0">
                <a:ln w="11430"/>
                <a:solidFill>
                  <a:srgbClr val="008000"/>
                </a:solidFill>
                <a:effectLst>
                  <a:outerShdw blurRad="50800" dist="39000" dir="5460000" algn="tl">
                    <a:srgbClr val="000000">
                      <a:alpha val="38000"/>
                    </a:srgbClr>
                  </a:outerShdw>
                </a:effectLst>
                <a:latin typeface="Arial" charset="0"/>
                <a:ea typeface="ＭＳ Ｐゴシック" charset="0"/>
              </a:rPr>
              <a:t>H</a:t>
            </a:r>
            <a:r>
              <a:rPr lang="en-GB" sz="1200" b="1" baseline="-25000" dirty="0">
                <a:ln w="11430"/>
                <a:solidFill>
                  <a:srgbClr val="008000"/>
                </a:solidFill>
                <a:effectLst>
                  <a:outerShdw blurRad="50800" dist="39000" dir="5460000" algn="tl">
                    <a:srgbClr val="000000">
                      <a:alpha val="38000"/>
                    </a:srgbClr>
                  </a:outerShdw>
                </a:effectLst>
                <a:latin typeface="Arial" charset="0"/>
                <a:ea typeface="ＭＳ Ｐゴシック" charset="0"/>
              </a:rPr>
              <a:t>10</a:t>
            </a:r>
            <a:endParaRPr lang="en-GB" sz="1200" b="1" dirty="0">
              <a:ln w="11430"/>
              <a:solidFill>
                <a:srgbClr val="008000"/>
              </a:solidFill>
              <a:effectLst>
                <a:outerShdw blurRad="50800" dist="39000" dir="5460000" algn="tl">
                  <a:srgbClr val="000000">
                    <a:alpha val="38000"/>
                  </a:srgbClr>
                </a:outerShdw>
              </a:effectLst>
              <a:latin typeface="Arial" charset="0"/>
              <a:ea typeface="ＭＳ Ｐゴシック" charset="0"/>
            </a:endParaRPr>
          </a:p>
          <a:p>
            <a:pPr>
              <a:defRPr/>
            </a:pPr>
            <a:r>
              <a:rPr lang="en-GB" sz="1200" b="1" dirty="0">
                <a:ln w="11430"/>
                <a:solidFill>
                  <a:srgbClr val="008000"/>
                </a:solidFill>
                <a:effectLst>
                  <a:outerShdw blurRad="50800" dist="39000" dir="5460000" algn="tl">
                    <a:srgbClr val="000000">
                      <a:alpha val="38000"/>
                    </a:srgbClr>
                  </a:outerShdw>
                </a:effectLst>
                <a:latin typeface="Arial" charset="0"/>
                <a:ea typeface="ＭＳ Ｐゴシック" charset="0"/>
              </a:rPr>
              <a:t>10 mbar over pressure, 10 l/day</a:t>
            </a:r>
          </a:p>
          <a:p>
            <a:pPr>
              <a:defRPr/>
            </a:pPr>
            <a:endParaRPr lang="en-GB" sz="1200" b="1" baseline="-25000" dirty="0">
              <a:ln w="11430"/>
              <a:solidFill>
                <a:srgbClr val="008000"/>
              </a:solidFill>
              <a:effectLst>
                <a:outerShdw blurRad="50800" dist="39000" dir="5460000" algn="tl">
                  <a:srgbClr val="000000">
                    <a:alpha val="38000"/>
                  </a:srgbClr>
                </a:outerShdw>
              </a:effectLst>
              <a:latin typeface="Arial" charset="0"/>
              <a:ea typeface="ＭＳ Ｐゴシック" charset="0"/>
            </a:endParaRPr>
          </a:p>
        </p:txBody>
      </p:sp>
      <p:sp>
        <p:nvSpPr>
          <p:cNvPr id="4" name="ZoneTexte 3"/>
          <p:cNvSpPr txBox="1"/>
          <p:nvPr/>
        </p:nvSpPr>
        <p:spPr>
          <a:xfrm>
            <a:off x="4931519" y="2956882"/>
            <a:ext cx="3609882"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GB" sz="1200" b="1" dirty="0">
                <a:ln w="11430"/>
                <a:solidFill>
                  <a:srgbClr val="008000"/>
                </a:solidFill>
                <a:effectLst>
                  <a:outerShdw blurRad="50800" dist="39000" dir="5460000" algn="tl">
                    <a:srgbClr val="000000">
                      <a:alpha val="38000"/>
                    </a:srgbClr>
                  </a:outerShdw>
                </a:effectLst>
                <a:latin typeface="Arial" charset="0"/>
                <a:ea typeface="ＭＳ Ｐゴシック" charset="0"/>
              </a:rPr>
              <a:t>Trigger from the mesh signal Canberra 2002C</a:t>
            </a:r>
          </a:p>
          <a:p>
            <a:pPr>
              <a:defRPr/>
            </a:pPr>
            <a:r>
              <a:rPr lang="en-GB" sz="1200" b="1" dirty="0">
                <a:ln w="11430"/>
                <a:solidFill>
                  <a:srgbClr val="008000"/>
                </a:solidFill>
                <a:effectLst>
                  <a:outerShdw blurRad="50800" dist="39000" dir="5460000" algn="tl">
                    <a:srgbClr val="000000">
                      <a:alpha val="38000"/>
                    </a:srgbClr>
                  </a:outerShdw>
                </a:effectLst>
                <a:latin typeface="Arial" charset="0"/>
                <a:ea typeface="ＭＳ Ｐゴシック" charset="0"/>
              </a:rPr>
              <a:t>charge amplifier followed by a “</a:t>
            </a:r>
            <a:r>
              <a:rPr lang="en-GB" sz="1200" b="1" dirty="0" err="1">
                <a:ln w="11430"/>
                <a:solidFill>
                  <a:srgbClr val="008000"/>
                </a:solidFill>
                <a:effectLst>
                  <a:outerShdw blurRad="50800" dist="39000" dir="5460000" algn="tl">
                    <a:srgbClr val="000000">
                      <a:alpha val="38000"/>
                    </a:srgbClr>
                  </a:outerShdw>
                </a:effectLst>
                <a:latin typeface="Arial" charset="0"/>
                <a:ea typeface="ＭＳ Ｐゴシック" charset="0"/>
              </a:rPr>
              <a:t>Silena</a:t>
            </a:r>
            <a:r>
              <a:rPr lang="en-GB" sz="1200" b="1" dirty="0">
                <a:ln w="11430"/>
                <a:solidFill>
                  <a:srgbClr val="008000"/>
                </a:solidFill>
                <a:effectLst>
                  <a:outerShdw blurRad="50800" dist="39000" dir="5460000" algn="tl">
                    <a:srgbClr val="000000">
                      <a:alpha val="38000"/>
                    </a:srgbClr>
                  </a:outerShdw>
                </a:effectLst>
                <a:latin typeface="Arial" charset="0"/>
                <a:ea typeface="ＭＳ Ｐゴシック" charset="0"/>
              </a:rPr>
              <a:t>” shaper</a:t>
            </a:r>
          </a:p>
        </p:txBody>
      </p:sp>
      <p:pic>
        <p:nvPicPr>
          <p:cNvPr id="31752" name="Image 3" descr="Flux_Muon_&quot;Y&quot;plan.png"/>
          <p:cNvPicPr>
            <a:picLocks noChangeAspect="1"/>
          </p:cNvPicPr>
          <p:nvPr/>
        </p:nvPicPr>
        <p:blipFill>
          <a:blip r:embed="rId4" cstate="print"/>
          <a:srcRect/>
          <a:stretch>
            <a:fillRect/>
          </a:stretch>
        </p:blipFill>
        <p:spPr bwMode="auto">
          <a:xfrm>
            <a:off x="467544" y="3028692"/>
            <a:ext cx="4398962" cy="3349625"/>
          </a:xfrm>
          <a:prstGeom prst="rect">
            <a:avLst/>
          </a:prstGeom>
          <a:noFill/>
          <a:ln w="9525">
            <a:noFill/>
            <a:miter lim="800000"/>
            <a:headEnd/>
            <a:tailEnd/>
          </a:ln>
        </p:spPr>
      </p:pic>
      <p:pic>
        <p:nvPicPr>
          <p:cNvPr id="31753" name="Image 13" descr="DSC04227.JPG"/>
          <p:cNvPicPr>
            <a:picLocks noChangeAspect="1"/>
          </p:cNvPicPr>
          <p:nvPr/>
        </p:nvPicPr>
        <p:blipFill>
          <a:blip r:embed="rId5" cstate="print"/>
          <a:srcRect/>
          <a:stretch>
            <a:fillRect/>
          </a:stretch>
        </p:blipFill>
        <p:spPr bwMode="auto">
          <a:xfrm>
            <a:off x="4644256" y="3628767"/>
            <a:ext cx="4067175" cy="2713037"/>
          </a:xfrm>
          <a:prstGeom prst="rect">
            <a:avLst/>
          </a:prstGeom>
          <a:noFill/>
          <a:ln w="9525">
            <a:noFill/>
            <a:miter lim="800000"/>
            <a:headEnd/>
            <a:tailEnd/>
          </a:ln>
        </p:spPr>
      </p:pic>
      <p:sp>
        <p:nvSpPr>
          <p:cNvPr id="11" name="Espace réservé du numéro de diapositive 10"/>
          <p:cNvSpPr>
            <a:spLocks noGrp="1"/>
          </p:cNvSpPr>
          <p:nvPr>
            <p:ph type="sldNum" sz="quarter" idx="12"/>
          </p:nvPr>
        </p:nvSpPr>
        <p:spPr/>
        <p:txBody>
          <a:bodyPr/>
          <a:lstStyle/>
          <a:p>
            <a:fld id="{CF4668DC-857F-487D-BFFA-8C0CA5037977}" type="slidenum">
              <a:rPr lang="fr-BE" smtClean="0"/>
              <a:pPr/>
              <a:t>30</a:t>
            </a:fld>
            <a:endParaRPr lang="fr-BE"/>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36"/>
          <p:cNvGrpSpPr>
            <a:grpSpLocks/>
          </p:cNvGrpSpPr>
          <p:nvPr/>
        </p:nvGrpSpPr>
        <p:grpSpPr bwMode="auto">
          <a:xfrm>
            <a:off x="251520" y="2861821"/>
            <a:ext cx="4248472" cy="1931617"/>
            <a:chOff x="539552" y="647558"/>
            <a:chExt cx="5040808" cy="2580474"/>
          </a:xfrm>
        </p:grpSpPr>
        <p:pic>
          <p:nvPicPr>
            <p:cNvPr id="57" name="Image 56" descr="Plan_&quot;Y&quot;_new µMEGAS.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0476" y="647558"/>
              <a:ext cx="4001564" cy="1750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Image 57" descr="Plan_&quot;X&quot;_new µMEGAS.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980728"/>
              <a:ext cx="3960688" cy="1747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Image 58" descr="APV25_SRS_HMuller;pn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908720"/>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Image 59" descr="APV25_SRS_HMuller;pn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1340768"/>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Image 60" descr="APV25_SRS_HMuller;png.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177281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Image 61" descr="APV25_SRS_HMuller;png.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3194100" y="279067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Image 62" descr="APV25_SRS_HMuller;png.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3626148" y="279067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 name="Image 63" descr="APV25_SRS_HMuller;png.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3986188" y="279067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 name="Image 64" descr="APV25_SRS_HMuller;png.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4418236" y="279067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Image 65" descr="APV25_SRS_HMuller;png.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4850284" y="279067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 name="Image 66" descr="APV25_SRS_HMuller;png.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1825948" y="279067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Image 67" descr="APV25_SRS_HMuller;png.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2257996" y="279067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 name="Image 68" descr="APV25_SRS_HMuller;png.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2690044" y="2790676"/>
              <a:ext cx="5191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8" name="Image 37" descr="APV25_Schematic.jpg"/>
          <p:cNvPicPr>
            <a:picLocks noChangeAspect="1"/>
          </p:cNvPicPr>
          <p:nvPr/>
        </p:nvPicPr>
        <p:blipFill>
          <a:blip r:embed="rId6" cstate="print">
            <a:alphaModFix/>
            <a:extLst>
              <a:ext uri="{28A0092B-C50C-407E-A947-70E740481C1C}">
                <a14:useLocalDpi xmlns:a14="http://schemas.microsoft.com/office/drawing/2010/main" xmlns="" val="0"/>
              </a:ext>
            </a:extLst>
          </a:blip>
          <a:stretch>
            <a:fillRect/>
          </a:stretch>
        </p:blipFill>
        <p:spPr>
          <a:xfrm>
            <a:off x="0" y="764704"/>
            <a:ext cx="4399568" cy="1728192"/>
          </a:xfrm>
          <a:prstGeom prst="rect">
            <a:avLst/>
          </a:prstGeom>
          <a:noFill/>
          <a:ln>
            <a:solidFill>
              <a:srgbClr val="FFFFFF"/>
            </a:solidFill>
          </a:ln>
        </p:spPr>
      </p:pic>
      <p:sp>
        <p:nvSpPr>
          <p:cNvPr id="39" name="Titre 1"/>
          <p:cNvSpPr>
            <a:spLocks noGrp="1"/>
          </p:cNvSpPr>
          <p:nvPr/>
        </p:nvSpPr>
        <p:spPr>
          <a:xfrm>
            <a:off x="395536" y="21726"/>
            <a:ext cx="8229600" cy="404664"/>
          </a:xfrm>
          <a:prstGeom prst="rect">
            <a:avLst/>
          </a:prstGeom>
        </p:spPr>
        <p:txBody>
          <a:bodyPr vert="horz">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defRPr/>
            </a:pP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ELECTRONIC &amp; DAQ</a:t>
            </a:r>
            <a:endPar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0" name="Espace réservé du numéro de diapositive 3"/>
          <p:cNvSpPr>
            <a:spLocks noGrp="1"/>
          </p:cNvSpPr>
          <p:nvPr/>
        </p:nvSpPr>
        <p:spPr bwMode="auto">
          <a:xfrm>
            <a:off x="8028757" y="6390759"/>
            <a:ext cx="611187" cy="3127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fr-FR"/>
            </a:defPPr>
            <a:lvl1pPr algn="r" rtl="0" eaLnBrk="0" fontAlgn="base" hangingPunct="0">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D1C5A4E1-8F7D-014A-9A6E-E520BB29ECE3}" type="slidenum">
              <a:rPr lang="fr-FR" sz="1400" kern="1200"/>
              <a:pPr/>
              <a:t>31</a:t>
            </a:fld>
            <a:endParaRPr lang="fr-FR" sz="1400" kern="1200"/>
          </a:p>
        </p:txBody>
      </p:sp>
      <p:pic>
        <p:nvPicPr>
          <p:cNvPr id="41" name="Image 40" descr="RD51_SRS_Structure.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463481" y="3645024"/>
            <a:ext cx="4680519" cy="2789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2" name="Connecteur en arc 41"/>
          <p:cNvCxnSpPr/>
          <p:nvPr/>
        </p:nvCxnSpPr>
        <p:spPr bwMode="auto">
          <a:xfrm rot="10800000" flipV="1">
            <a:off x="251520" y="3190407"/>
            <a:ext cx="12700" cy="323410"/>
          </a:xfrm>
          <a:prstGeom prst="curvedConnector3">
            <a:avLst>
              <a:gd name="adj1" fmla="val 180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 name="Connecteur en arc 42"/>
          <p:cNvCxnSpPr/>
          <p:nvPr/>
        </p:nvCxnSpPr>
        <p:spPr bwMode="auto">
          <a:xfrm>
            <a:off x="251520" y="3797925"/>
            <a:ext cx="5400600" cy="927219"/>
          </a:xfrm>
          <a:prstGeom prst="curvedConnector3">
            <a:avLst>
              <a:gd name="adj1" fmla="val -238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Connecteur en arc 43"/>
          <p:cNvCxnSpPr/>
          <p:nvPr/>
        </p:nvCxnSpPr>
        <p:spPr bwMode="auto">
          <a:xfrm rot="16200000" flipH="1">
            <a:off x="1736542" y="4611369"/>
            <a:ext cx="12700" cy="364137"/>
          </a:xfrm>
          <a:prstGeom prst="curvedConnector3">
            <a:avLst>
              <a:gd name="adj1" fmla="val 145008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Connecteur en arc 44"/>
          <p:cNvCxnSpPr/>
          <p:nvPr/>
        </p:nvCxnSpPr>
        <p:spPr bwMode="auto">
          <a:xfrm rot="16200000" flipH="1">
            <a:off x="2495160" y="4581024"/>
            <a:ext cx="12700" cy="424827"/>
          </a:xfrm>
          <a:prstGeom prst="curvedConnector3">
            <a:avLst>
              <a:gd name="adj1" fmla="val 145008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Connecteur en arc 45"/>
          <p:cNvCxnSpPr/>
          <p:nvPr/>
        </p:nvCxnSpPr>
        <p:spPr bwMode="auto">
          <a:xfrm rot="16200000" flipH="1">
            <a:off x="3921363" y="4611369"/>
            <a:ext cx="12700" cy="364137"/>
          </a:xfrm>
          <a:prstGeom prst="curvedConnector3">
            <a:avLst>
              <a:gd name="adj1" fmla="val 145008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Connecteur en arc 46"/>
          <p:cNvCxnSpPr/>
          <p:nvPr/>
        </p:nvCxnSpPr>
        <p:spPr bwMode="auto">
          <a:xfrm flipV="1">
            <a:off x="1918611" y="4725144"/>
            <a:ext cx="3805517" cy="68293"/>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Connecteur en arc 47"/>
          <p:cNvCxnSpPr/>
          <p:nvPr/>
        </p:nvCxnSpPr>
        <p:spPr bwMode="auto">
          <a:xfrm rot="16200000" flipH="1">
            <a:off x="3223434" y="4641714"/>
            <a:ext cx="12700" cy="303448"/>
          </a:xfrm>
          <a:prstGeom prst="curvedConnector3">
            <a:avLst>
              <a:gd name="adj1" fmla="val 145008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 name="Connecteur en arc 48"/>
          <p:cNvCxnSpPr/>
          <p:nvPr/>
        </p:nvCxnSpPr>
        <p:spPr bwMode="auto">
          <a:xfrm flipV="1">
            <a:off x="2707575" y="4725144"/>
            <a:ext cx="2944547" cy="68293"/>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Connecteur en arc 49"/>
          <p:cNvCxnSpPr/>
          <p:nvPr/>
        </p:nvCxnSpPr>
        <p:spPr bwMode="auto">
          <a:xfrm flipV="1">
            <a:off x="3375159" y="4725146"/>
            <a:ext cx="2348971" cy="68291"/>
          </a:xfrm>
          <a:prstGeom prst="curvedConnector3">
            <a:avLst>
              <a:gd name="adj1" fmla="val 5802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Connecteur en arc 50"/>
          <p:cNvCxnSpPr/>
          <p:nvPr/>
        </p:nvCxnSpPr>
        <p:spPr bwMode="auto">
          <a:xfrm flipV="1">
            <a:off x="4103433" y="4725146"/>
            <a:ext cx="1548689" cy="68291"/>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Connecteur en arc 51"/>
          <p:cNvCxnSpPr/>
          <p:nvPr/>
        </p:nvCxnSpPr>
        <p:spPr bwMode="auto">
          <a:xfrm>
            <a:off x="251520" y="3513817"/>
            <a:ext cx="5400600" cy="1211327"/>
          </a:xfrm>
          <a:prstGeom prst="curvedConnector3">
            <a:avLst>
              <a:gd name="adj1" fmla="val -331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3" name="ZoneTexte 52"/>
          <p:cNvSpPr txBox="1"/>
          <p:nvPr/>
        </p:nvSpPr>
        <p:spPr>
          <a:xfrm>
            <a:off x="467544" y="476672"/>
            <a:ext cx="1728192" cy="30777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GB" sz="1400" b="1" kern="1200" dirty="0" smtClean="0">
                <a:ln w="11430"/>
                <a:solidFill>
                  <a:srgbClr val="008000"/>
                </a:solidFill>
                <a:effectLst>
                  <a:outerShdw blurRad="50800" dist="39000" dir="5460000" algn="tl">
                    <a:srgbClr val="000000">
                      <a:alpha val="38000"/>
                    </a:srgbClr>
                  </a:outerShdw>
                </a:effectLst>
              </a:rPr>
              <a:t>APV25 schematic</a:t>
            </a:r>
            <a:endParaRPr lang="en-GB" sz="1400" b="1" kern="1200" dirty="0">
              <a:ln w="11430"/>
              <a:solidFill>
                <a:srgbClr val="008000"/>
              </a:solidFill>
              <a:effectLst>
                <a:outerShdw blurRad="50800" dist="39000" dir="5460000" algn="tl">
                  <a:srgbClr val="000000">
                    <a:alpha val="38000"/>
                  </a:srgbClr>
                </a:outerShdw>
              </a:effectLst>
            </a:endParaRPr>
          </a:p>
        </p:txBody>
      </p:sp>
      <p:pic>
        <p:nvPicPr>
          <p:cNvPr id="54"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499992" y="764704"/>
            <a:ext cx="4731626" cy="267318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55" name="ZoneTexte 54"/>
          <p:cNvSpPr txBox="1"/>
          <p:nvPr/>
        </p:nvSpPr>
        <p:spPr>
          <a:xfrm>
            <a:off x="5868144" y="476672"/>
            <a:ext cx="2232248" cy="30777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400" b="1" kern="1200" dirty="0">
                <a:ln w="11430"/>
                <a:solidFill>
                  <a:srgbClr val="008000"/>
                </a:solidFill>
                <a:effectLst>
                  <a:outerShdw blurRad="50800" dist="39000" dir="5460000" algn="tl">
                    <a:srgbClr val="000000">
                      <a:alpha val="38000"/>
                    </a:srgbClr>
                  </a:outerShdw>
                </a:effectLst>
              </a:rPr>
              <a:t>VMM1</a:t>
            </a:r>
            <a:r>
              <a:rPr lang="en-GB" sz="1400" b="1" kern="1200" dirty="0" smtClean="0">
                <a:ln w="11430"/>
                <a:solidFill>
                  <a:srgbClr val="008000"/>
                </a:solidFill>
                <a:effectLst>
                  <a:outerShdw blurRad="50800" dist="39000" dir="5460000" algn="tl">
                    <a:srgbClr val="000000">
                      <a:alpha val="38000"/>
                    </a:srgbClr>
                  </a:outerShdw>
                </a:effectLst>
              </a:rPr>
              <a:t> improved design</a:t>
            </a:r>
            <a:endParaRPr lang="en-GB" sz="1400" b="1" kern="1200" dirty="0">
              <a:ln w="11430"/>
              <a:solidFill>
                <a:srgbClr val="008000"/>
              </a:solidFill>
              <a:effectLst>
                <a:outerShdw blurRad="50800" dist="39000" dir="5460000" algn="tl">
                  <a:srgbClr val="000000">
                    <a:alpha val="38000"/>
                  </a:srgbClr>
                </a:outerShdw>
              </a:effectLst>
            </a:endParaRPr>
          </a:p>
        </p:txBody>
      </p:sp>
      <p:sp>
        <p:nvSpPr>
          <p:cNvPr id="56" name="ZoneTexte 55"/>
          <p:cNvSpPr txBox="1"/>
          <p:nvPr/>
        </p:nvSpPr>
        <p:spPr>
          <a:xfrm>
            <a:off x="395536" y="5085184"/>
            <a:ext cx="2952328" cy="1261884"/>
          </a:xfrm>
          <a:prstGeom prst="rect">
            <a:avLst/>
          </a:prstGeom>
          <a:solidFill>
            <a:schemeClr val="bg1"/>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GB" sz="2000" b="1" kern="1200" dirty="0" smtClean="0">
                <a:ln w="11430"/>
                <a:solidFill>
                  <a:srgbClr val="FF1A01"/>
                </a:solidFill>
                <a:effectLst>
                  <a:outerShdw blurRad="50800" dist="39000" dir="5460000" algn="tl">
                    <a:srgbClr val="000000">
                      <a:alpha val="38000"/>
                    </a:srgbClr>
                  </a:outerShdw>
                </a:effectLst>
              </a:rPr>
              <a:t>DAQ from CERN:</a:t>
            </a:r>
          </a:p>
          <a:p>
            <a:pPr>
              <a:defRPr/>
            </a:pPr>
            <a:r>
              <a:rPr lang="en-GB" sz="1400" b="1" kern="1200" dirty="0" smtClean="0">
                <a:ln w="11430"/>
                <a:solidFill>
                  <a:srgbClr val="008000"/>
                </a:solidFill>
                <a:effectLst>
                  <a:outerShdw blurRad="50800" dist="39000" dir="5460000" algn="tl">
                    <a:srgbClr val="000000">
                      <a:alpha val="38000"/>
                    </a:srgbClr>
                  </a:outerShdw>
                </a:effectLst>
              </a:rPr>
              <a:t>Under : SLC</a:t>
            </a:r>
            <a:r>
              <a:rPr lang="en-GB" sz="1400" b="1" kern="1200" dirty="0">
                <a:ln w="11430"/>
                <a:solidFill>
                  <a:srgbClr val="008000"/>
                </a:solidFill>
                <a:effectLst>
                  <a:outerShdw blurRad="50800" dist="39000" dir="5460000" algn="tl">
                    <a:srgbClr val="000000">
                      <a:alpha val="38000"/>
                    </a:srgbClr>
                  </a:outerShdw>
                </a:effectLst>
              </a:rPr>
              <a:t>-5.7</a:t>
            </a:r>
          </a:p>
          <a:p>
            <a:pPr>
              <a:defRPr/>
            </a:pPr>
            <a:r>
              <a:rPr lang="en-GB" sz="1400" b="1" kern="1200" dirty="0" smtClean="0">
                <a:ln w="11430"/>
                <a:solidFill>
                  <a:srgbClr val="008000"/>
                </a:solidFill>
                <a:effectLst>
                  <a:outerShdw blurRad="50800" dist="39000" dir="5460000" algn="tl">
                    <a:srgbClr val="000000">
                      <a:alpha val="38000"/>
                    </a:srgbClr>
                  </a:outerShdw>
                </a:effectLst>
              </a:rPr>
              <a:t>DATE (Aleph)</a:t>
            </a:r>
            <a:endParaRPr lang="en-GB" sz="1400" b="1" kern="1200" dirty="0">
              <a:ln w="11430"/>
              <a:solidFill>
                <a:srgbClr val="008000"/>
              </a:solidFill>
              <a:effectLst>
                <a:outerShdw blurRad="50800" dist="39000" dir="5460000" algn="tl">
                  <a:srgbClr val="000000">
                    <a:alpha val="38000"/>
                  </a:srgbClr>
                </a:outerShdw>
              </a:effectLst>
            </a:endParaRPr>
          </a:p>
          <a:p>
            <a:pPr>
              <a:defRPr/>
            </a:pPr>
            <a:r>
              <a:rPr lang="en-GB" sz="1400" b="1" kern="1200" dirty="0" err="1" smtClean="0">
                <a:ln w="11430"/>
                <a:solidFill>
                  <a:srgbClr val="008000"/>
                </a:solidFill>
                <a:effectLst>
                  <a:outerShdw blurRad="50800" dist="39000" dir="5460000" algn="tl">
                    <a:srgbClr val="000000">
                      <a:alpha val="38000"/>
                    </a:srgbClr>
                  </a:outerShdw>
                </a:effectLst>
              </a:rPr>
              <a:t>LabVIEW</a:t>
            </a:r>
            <a:r>
              <a:rPr lang="en-GB" sz="1400" b="1" kern="1200" dirty="0" smtClean="0">
                <a:ln w="11430"/>
                <a:solidFill>
                  <a:srgbClr val="008000"/>
                </a:solidFill>
                <a:effectLst>
                  <a:outerShdw blurRad="50800" dist="39000" dir="5460000" algn="tl">
                    <a:srgbClr val="000000">
                      <a:alpha val="38000"/>
                    </a:srgbClr>
                  </a:outerShdw>
                </a:effectLst>
              </a:rPr>
              <a:t> </a:t>
            </a:r>
            <a:endParaRPr lang="en-GB" sz="1400" b="1" kern="1200" dirty="0">
              <a:ln w="11430"/>
              <a:solidFill>
                <a:srgbClr val="008000"/>
              </a:solidFill>
              <a:effectLst>
                <a:outerShdw blurRad="50800" dist="39000" dir="5460000" algn="tl">
                  <a:srgbClr val="000000">
                    <a:alpha val="38000"/>
                  </a:srgbClr>
                </a:outerShdw>
              </a:effectLst>
            </a:endParaRPr>
          </a:p>
          <a:p>
            <a:pPr>
              <a:defRPr/>
            </a:pPr>
            <a:r>
              <a:rPr lang="en-GB" sz="1400" b="1" kern="1200" dirty="0" smtClean="0">
                <a:ln w="11430"/>
                <a:solidFill>
                  <a:srgbClr val="008000"/>
                </a:solidFill>
                <a:effectLst>
                  <a:outerShdw blurRad="50800" dist="39000" dir="5460000" algn="tl">
                    <a:srgbClr val="000000">
                      <a:alpha val="38000"/>
                    </a:srgbClr>
                  </a:outerShdw>
                </a:effectLst>
              </a:rPr>
              <a:t>SDC</a:t>
            </a:r>
            <a:endParaRPr lang="en-GB" sz="1400" b="1" kern="1200" dirty="0">
              <a:ln w="11430"/>
              <a:solidFill>
                <a:srgbClr val="008000"/>
              </a:solidFill>
              <a:effectLst>
                <a:outerShdw blurRad="50800" dist="39000" dir="5460000" algn="tl">
                  <a:srgbClr val="000000">
                    <a:alpha val="38000"/>
                  </a:srgbClr>
                </a:outerShdw>
              </a:effectLst>
            </a:endParaRPr>
          </a:p>
        </p:txBody>
      </p:sp>
      <p:sp>
        <p:nvSpPr>
          <p:cNvPr id="70" name="Espace réservé du numéro de diapositive 12"/>
          <p:cNvSpPr>
            <a:spLocks noGrp="1"/>
          </p:cNvSpPr>
          <p:nvPr>
            <p:ph type="sldNum" sz="quarter" idx="12"/>
          </p:nvPr>
        </p:nvSpPr>
        <p:spPr>
          <a:xfrm>
            <a:off x="6553200" y="6356350"/>
            <a:ext cx="2133600" cy="365125"/>
          </a:xfrm>
        </p:spPr>
        <p:txBody>
          <a:bodyPr/>
          <a:lstStyle/>
          <a:p>
            <a:fld id="{CF4668DC-857F-487D-BFFA-8C0CA5037977}" type="slidenum">
              <a:rPr lang="fr-BE" smtClean="0"/>
              <a:pPr/>
              <a:t>31</a:t>
            </a:fld>
            <a:endParaRPr lang="fr-BE"/>
          </a:p>
        </p:txBody>
      </p:sp>
      <p:sp>
        <p:nvSpPr>
          <p:cNvPr id="71" name="Espace réservé du pied de page 13"/>
          <p:cNvSpPr>
            <a:spLocks noGrp="1"/>
          </p:cNvSpPr>
          <p:nvPr>
            <p:ph type="ftr" sz="quarter" idx="11"/>
          </p:nvPr>
        </p:nvSpPr>
        <p:spPr>
          <a:xfrm>
            <a:off x="3124200" y="6356350"/>
            <a:ext cx="2895600" cy="365125"/>
          </a:xfrm>
        </p:spPr>
        <p:txBody>
          <a:bodyPr/>
          <a:lstStyle/>
          <a:p>
            <a:r>
              <a:rPr lang="fr-FR" dirty="0" smtClean="0"/>
              <a:t>26-27 April 2012, Annecy-le-Vieux, France</a:t>
            </a:r>
            <a:endParaRPr lang="fr-BE" dirty="0"/>
          </a:p>
        </p:txBody>
      </p:sp>
      <p:sp>
        <p:nvSpPr>
          <p:cNvPr id="72" name="Espace réservé de la date 14"/>
          <p:cNvSpPr>
            <a:spLocks noGrp="1"/>
          </p:cNvSpPr>
          <p:nvPr>
            <p:ph type="dt" sz="half" idx="10"/>
          </p:nvPr>
        </p:nvSpPr>
        <p:spPr>
          <a:xfrm>
            <a:off x="457200" y="6356350"/>
            <a:ext cx="2133600" cy="365125"/>
          </a:xfrm>
        </p:spPr>
        <p:txBody>
          <a:bodyPr/>
          <a:lstStyle/>
          <a:p>
            <a:r>
              <a:rPr lang="fr-FR" dirty="0" smtClean="0"/>
              <a:t>RD51</a:t>
            </a:r>
            <a:endParaRPr lang="fr-B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5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0" y="1124744"/>
            <a:ext cx="9144000" cy="4324261"/>
          </a:xfrm>
          <a:prstGeom prst="rect">
            <a:avLst/>
          </a:prstGeom>
          <a:noFill/>
        </p:spPr>
        <p:txBody>
          <a:bodyPr wrap="square" rtlCol="0">
            <a:spAutoFit/>
          </a:bodyPr>
          <a:lstStyle/>
          <a:p>
            <a:pPr algn="ctr">
              <a:tabLst>
                <a:tab pos="354013" algn="l"/>
              </a:tabLst>
            </a:pPr>
            <a:r>
              <a:rPr lang="fr-FR" sz="2000" b="1" u="sng"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	Le LSBB</a:t>
            </a:r>
          </a:p>
          <a:p>
            <a:pPr algn="ctr"/>
            <a:endParaRPr lang="fr-FR" sz="2000" b="1" dirty="0" smtClean="0">
              <a:solidFill>
                <a:srgbClr val="0070C0"/>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Plateforme souterraine et en altitude, Parc Naturel Régional du Luberon</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Un environnement et une infrastructure bas bruit pluridisciplinaire préservés</a:t>
            </a:r>
          </a:p>
          <a:p>
            <a:pPr algn="ctr">
              <a:spcBef>
                <a:spcPts val="1200"/>
              </a:spcBef>
              <a:spcAft>
                <a:spcPts val="3000"/>
              </a:spcAft>
            </a:pP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_____</a:t>
            </a:r>
          </a:p>
          <a:p>
            <a:pPr algn="ctr">
              <a:tabLst>
                <a:tab pos="354013" algn="l"/>
              </a:tabLst>
            </a:pPr>
            <a:r>
              <a:rPr lang="fr-FR" sz="2000" b="1" u="sng" dirty="0" smtClean="0">
                <a:solidFill>
                  <a:srgbClr val="0070C0"/>
                </a:solidFill>
                <a:effectLst>
                  <a:outerShdw blurRad="38100" dist="38100" dir="2700000" algn="tl">
                    <a:srgbClr val="C0C0C0"/>
                  </a:outerShdw>
                </a:effectLst>
                <a:ea typeface="Times New Roman" pitchFamily="18" charset="0"/>
                <a:cs typeface="Arial" pitchFamily="34" charset="0"/>
              </a:rPr>
              <a:t>II.	Le projet T2DM2</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Objectifs scientifiques et enjeux</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Avancement du projet</a:t>
            </a:r>
          </a:p>
          <a:p>
            <a:pPr algn="ctr"/>
            <a:r>
              <a:rPr lang="fr-FR" sz="2000" b="1" dirty="0" smtClean="0">
                <a:solidFill>
                  <a:srgbClr val="0070C0"/>
                </a:solidFill>
                <a:effectLst>
                  <a:outerShdw blurRad="38100" dist="38100" dir="2700000" algn="tl">
                    <a:srgbClr val="C0C0C0"/>
                  </a:outerShdw>
                </a:effectLst>
                <a:ea typeface="Times New Roman" pitchFamily="18" charset="0"/>
                <a:cs typeface="Arial" pitchFamily="34" charset="0"/>
              </a:rPr>
              <a:t>Industrialisation et création d’un réseau d’observation</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p:txBody>
      </p:sp>
      <p:pic>
        <p:nvPicPr>
          <p:cNvPr id="3" name="Picture 19" descr="logo_lsbb"/>
          <p:cNvPicPr>
            <a:picLocks noChangeAspect="1" noChangeArrowheads="1"/>
          </p:cNvPicPr>
          <p:nvPr/>
        </p:nvPicPr>
        <p:blipFill>
          <a:blip r:embed="rId3" cstate="print"/>
          <a:srcRect/>
          <a:stretch>
            <a:fillRect/>
          </a:stretch>
        </p:blipFill>
        <p:spPr bwMode="auto">
          <a:xfrm>
            <a:off x="5364088" y="980728"/>
            <a:ext cx="1612900" cy="635000"/>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smtClean="0"/>
              <a:t>RD51</a:t>
            </a:r>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32</a:t>
            </a:fld>
            <a:endParaRPr lang="fr-BE"/>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3004" y="0"/>
            <a:ext cx="8229600" cy="764704"/>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GB"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NEXT YEAR &amp; CONCLUSIONS</a:t>
            </a:r>
            <a:endParaRPr lang="en-GB"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Espace réservé du contenu 2"/>
          <p:cNvSpPr>
            <a:spLocks noGrp="1"/>
          </p:cNvSpPr>
          <p:nvPr>
            <p:ph idx="1"/>
          </p:nvPr>
        </p:nvSpPr>
        <p:spPr>
          <a:xfrm>
            <a:off x="0" y="692696"/>
            <a:ext cx="9144000" cy="5544616"/>
          </a:xfrm>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marL="176213" indent="0">
              <a:buFontTx/>
              <a:buNone/>
              <a:defRPr/>
            </a:pPr>
            <a:r>
              <a:rPr lang="en-GB" sz="2400" b="1" dirty="0" smtClean="0">
                <a:ln w="11430"/>
                <a:solidFill>
                  <a:srgbClr val="008000"/>
                </a:solidFill>
                <a:effectLst>
                  <a:outerShdw blurRad="50800" dist="39000" dir="5460000" algn="tl">
                    <a:srgbClr val="000000">
                      <a:alpha val="38000"/>
                    </a:srgbClr>
                  </a:outerShdw>
                </a:effectLst>
              </a:rPr>
              <a:t>Start the PhD Student work:</a:t>
            </a:r>
          </a:p>
          <a:p>
            <a:pPr marL="442913" indent="-266700">
              <a:defRPr/>
            </a:pPr>
            <a:r>
              <a:rPr lang="en-GB" sz="2000" b="1" dirty="0" smtClean="0">
                <a:ln w="11430"/>
                <a:solidFill>
                  <a:srgbClr val="0000FF"/>
                </a:solidFill>
                <a:effectLst>
                  <a:outerShdw blurRad="50800" dist="39000" dir="5460000" algn="tl">
                    <a:srgbClr val="000000">
                      <a:alpha val="38000"/>
                    </a:srgbClr>
                  </a:outerShdw>
                </a:effectLst>
              </a:rPr>
              <a:t>Simulation </a:t>
            </a:r>
            <a:r>
              <a:rPr lang="en-GB" sz="2000" b="1" dirty="0" err="1" smtClean="0">
                <a:ln w="11430"/>
                <a:solidFill>
                  <a:srgbClr val="0000FF"/>
                </a:solidFill>
                <a:effectLst>
                  <a:outerShdw blurRad="50800" dist="39000" dir="5460000" algn="tl">
                    <a:srgbClr val="000000">
                      <a:alpha val="38000"/>
                    </a:srgbClr>
                  </a:outerShdw>
                </a:effectLst>
              </a:rPr>
              <a:t>muons</a:t>
            </a:r>
            <a:r>
              <a:rPr lang="en-GB" sz="2000" b="1" dirty="0" smtClean="0">
                <a:ln w="11430"/>
                <a:solidFill>
                  <a:srgbClr val="0000FF"/>
                </a:solidFill>
                <a:effectLst>
                  <a:outerShdw blurRad="50800" dist="39000" dir="5460000" algn="tl">
                    <a:srgbClr val="000000">
                      <a:alpha val="38000"/>
                    </a:srgbClr>
                  </a:outerShdw>
                </a:effectLst>
              </a:rPr>
              <a:t> and geological object interaction:</a:t>
            </a:r>
          </a:p>
          <a:p>
            <a:pPr marL="442913" indent="0">
              <a:buFontTx/>
              <a:buNone/>
              <a:defRPr/>
            </a:pPr>
            <a:r>
              <a:rPr lang="en-GB" sz="2000" b="1" dirty="0" smtClean="0">
                <a:ln w="11430"/>
                <a:solidFill>
                  <a:srgbClr val="0000FF"/>
                </a:solidFill>
                <a:effectLst>
                  <a:outerShdw blurRad="50800" dist="39000" dir="5460000" algn="tl">
                    <a:srgbClr val="000000">
                      <a:alpha val="38000"/>
                    </a:srgbClr>
                  </a:outerShdw>
                </a:effectLst>
              </a:rPr>
              <a:t>GEANT4 @ CPPM with José BUSTO &amp; al., MUSIC, GARFIELD (</a:t>
            </a:r>
            <a:r>
              <a:rPr lang="en-GB" sz="2000" b="1" dirty="0" err="1" smtClean="0">
                <a:ln w="11430"/>
                <a:solidFill>
                  <a:srgbClr val="0000FF"/>
                </a:solidFill>
                <a:effectLst>
                  <a:outerShdw blurRad="50800" dist="39000" dir="5460000" algn="tl">
                    <a:srgbClr val="000000">
                      <a:alpha val="38000"/>
                    </a:srgbClr>
                  </a:outerShdw>
                </a:effectLst>
              </a:rPr>
              <a:t>gaz</a:t>
            </a:r>
            <a:r>
              <a:rPr lang="en-GB" sz="2000" b="1" dirty="0" smtClean="0">
                <a:ln w="11430"/>
                <a:solidFill>
                  <a:srgbClr val="0000FF"/>
                </a:solidFill>
                <a:effectLst>
                  <a:outerShdw blurRad="50800" dist="39000" dir="5460000" algn="tl">
                    <a:srgbClr val="000000">
                      <a:alpha val="38000"/>
                    </a:srgbClr>
                  </a:outerShdw>
                </a:effectLst>
              </a:rPr>
              <a:t>, detector) Detector</a:t>
            </a:r>
            <a:r>
              <a:rPr lang="en-GB" sz="2400" b="1" dirty="0" smtClean="0">
                <a:ln w="11430"/>
                <a:solidFill>
                  <a:srgbClr val="0000FF"/>
                </a:solidFill>
                <a:effectLst>
                  <a:outerShdw blurRad="50800" dist="39000" dir="5460000" algn="tl">
                    <a:srgbClr val="000000">
                      <a:alpha val="38000"/>
                    </a:srgbClr>
                  </a:outerShdw>
                </a:effectLst>
              </a:rPr>
              <a:t> gas flow simulation with COMSOL tool</a:t>
            </a:r>
          </a:p>
          <a:p>
            <a:pPr marL="176213" indent="0">
              <a:buFontTx/>
              <a:buNone/>
              <a:defRPr/>
            </a:pP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176213" indent="0">
              <a:lnSpc>
                <a:spcPct val="50000"/>
              </a:lnSpc>
              <a:buFontTx/>
              <a:buNone/>
              <a:defRPr/>
            </a:pPr>
            <a:r>
              <a:rPr lang="en-GB" sz="2400" b="1" dirty="0" smtClean="0">
                <a:ln w="11430"/>
                <a:solidFill>
                  <a:srgbClr val="008000"/>
                </a:solidFill>
                <a:effectLst>
                  <a:outerShdw blurRad="50800" dist="39000" dir="5460000" algn="tl">
                    <a:srgbClr val="000000">
                      <a:alpha val="38000"/>
                    </a:srgbClr>
                  </a:outerShdw>
                </a:effectLst>
              </a:rPr>
              <a:t>Start industrialization prototype:</a:t>
            </a:r>
            <a:endParaRPr lang="en-GB" sz="2400" b="1" dirty="0" smtClean="0">
              <a:ln w="11430"/>
              <a:solidFill>
                <a:srgbClr val="3366FF"/>
              </a:solidFill>
              <a:effectLst>
                <a:outerShdw blurRad="50800" dist="39000" dir="5460000" algn="tl">
                  <a:srgbClr val="000000">
                    <a:alpha val="38000"/>
                  </a:srgbClr>
                </a:outerShdw>
              </a:effectLst>
            </a:endParaRPr>
          </a:p>
          <a:p>
            <a:pPr marL="442913" indent="0">
              <a:buFontTx/>
              <a:buNone/>
              <a:defRPr/>
            </a:pPr>
            <a:r>
              <a:rPr lang="en-GB" sz="2000" b="1" dirty="0" smtClean="0">
                <a:ln w="11430"/>
                <a:solidFill>
                  <a:srgbClr val="0000FF"/>
                </a:solidFill>
                <a:effectLst>
                  <a:outerShdw blurRad="50800" dist="39000" dir="5460000" algn="tl">
                    <a:srgbClr val="000000">
                      <a:alpha val="38000"/>
                    </a:srgbClr>
                  </a:outerShdw>
                </a:effectLst>
              </a:rPr>
              <a:t>STANEO (integrator, ELTOS, CIREA(?) NIKHEF, ISEG, ERI…</a:t>
            </a:r>
          </a:p>
          <a:p>
            <a:pPr marL="176213" indent="0">
              <a:defRPr/>
            </a:pPr>
            <a:endParaRPr lang="en-GB" sz="2000" b="1" dirty="0" smtClean="0">
              <a:ln w="11430"/>
              <a:solidFill>
                <a:srgbClr val="0000FF"/>
              </a:solidFill>
              <a:effectLst>
                <a:outerShdw blurRad="50800" dist="39000" dir="5460000" algn="tl">
                  <a:srgbClr val="000000">
                    <a:alpha val="38000"/>
                  </a:srgbClr>
                </a:outerShdw>
              </a:effectLst>
            </a:endParaRPr>
          </a:p>
          <a:p>
            <a:pPr marL="176213" indent="0">
              <a:lnSpc>
                <a:spcPct val="50000"/>
              </a:lnSpc>
              <a:buFontTx/>
              <a:buNone/>
              <a:defRPr/>
            </a:pPr>
            <a:r>
              <a:rPr lang="en-GB" sz="2400" b="1" dirty="0" smtClean="0">
                <a:ln w="11430"/>
                <a:solidFill>
                  <a:srgbClr val="008000"/>
                </a:solidFill>
                <a:effectLst>
                  <a:outerShdw blurRad="50800" dist="39000" dir="5460000" algn="tl">
                    <a:srgbClr val="000000">
                      <a:alpha val="38000"/>
                    </a:srgbClr>
                  </a:outerShdw>
                </a:effectLst>
              </a:rPr>
              <a:t>Funding</a:t>
            </a: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a:p>
            <a:pPr marL="442913" indent="0">
              <a:buFontTx/>
              <a:buNone/>
              <a:defRPr/>
            </a:pPr>
            <a:r>
              <a:rPr lang="en-GB" sz="2000" b="1" dirty="0" smtClean="0">
                <a:ln w="11430"/>
                <a:solidFill>
                  <a:srgbClr val="0000FF"/>
                </a:solidFill>
                <a:effectLst>
                  <a:outerShdw blurRad="50800" dist="39000" dir="5460000" algn="tl">
                    <a:srgbClr val="000000">
                      <a:alpha val="38000"/>
                    </a:srgbClr>
                  </a:outerShdw>
                </a:effectLst>
              </a:rPr>
              <a:t>Build a 80 telescopes array: 1,6 M€ =&gt;</a:t>
            </a:r>
          </a:p>
          <a:p>
            <a:pPr marL="176213" indent="0">
              <a:lnSpc>
                <a:spcPct val="50000"/>
              </a:lnSpc>
              <a:buNone/>
              <a:defRPr/>
            </a:pPr>
            <a:endParaRPr lang="en-GB" sz="2400" b="1" dirty="0" smtClean="0">
              <a:ln w="11430"/>
              <a:solidFill>
                <a:srgbClr val="0000FF"/>
              </a:solidFill>
              <a:effectLst>
                <a:outerShdw blurRad="50800" dist="39000" dir="5460000" algn="tl">
                  <a:srgbClr val="000000">
                    <a:alpha val="38000"/>
                  </a:srgbClr>
                </a:outerShdw>
              </a:effectLst>
            </a:endParaRPr>
          </a:p>
          <a:p>
            <a:pPr marL="176213" indent="0">
              <a:lnSpc>
                <a:spcPct val="50000"/>
              </a:lnSpc>
              <a:buFontTx/>
              <a:buNone/>
              <a:defRPr/>
            </a:pPr>
            <a:endParaRPr lang="en-GB" sz="2400" b="1" dirty="0">
              <a:ln w="11430"/>
              <a:solidFill>
                <a:srgbClr val="008000"/>
              </a:solidFill>
              <a:effectLst>
                <a:outerShdw blurRad="50800" dist="39000" dir="5460000" algn="tl">
                  <a:srgbClr val="000000">
                    <a:alpha val="38000"/>
                  </a:srgbClr>
                </a:outerShdw>
              </a:effectLst>
            </a:endParaRPr>
          </a:p>
          <a:p>
            <a:pPr marL="176213" indent="0">
              <a:lnSpc>
                <a:spcPct val="50000"/>
              </a:lnSpc>
              <a:buFontTx/>
              <a:buNone/>
              <a:defRPr/>
            </a:pPr>
            <a:r>
              <a:rPr lang="en-GB" sz="2400" b="1" dirty="0" smtClean="0">
                <a:ln w="11430"/>
                <a:solidFill>
                  <a:srgbClr val="008000"/>
                </a:solidFill>
                <a:effectLst>
                  <a:outerShdw blurRad="50800" dist="39000" dir="5460000" algn="tl">
                    <a:srgbClr val="000000">
                      <a:alpha val="38000"/>
                    </a:srgbClr>
                  </a:outerShdw>
                </a:effectLst>
              </a:rPr>
              <a:t>Build 4x 1/2 m</a:t>
            </a:r>
            <a:r>
              <a:rPr lang="en-GB" sz="2400" b="1" baseline="30000" dirty="0" smtClean="0">
                <a:ln w="11430"/>
                <a:solidFill>
                  <a:srgbClr val="008000"/>
                </a:solidFill>
                <a:effectLst>
                  <a:outerShdw blurRad="50800" dist="39000" dir="5460000" algn="tl">
                    <a:srgbClr val="000000">
                      <a:alpha val="38000"/>
                    </a:srgbClr>
                  </a:outerShdw>
                </a:effectLst>
              </a:rPr>
              <a:t>2</a:t>
            </a:r>
            <a:r>
              <a:rPr lang="en-GB" sz="2400" b="1" dirty="0" smtClean="0">
                <a:ln w="11430"/>
                <a:solidFill>
                  <a:srgbClr val="008000"/>
                </a:solidFill>
                <a:effectLst>
                  <a:outerShdw blurRad="50800" dist="39000" dir="5460000" algn="tl">
                    <a:srgbClr val="000000">
                      <a:alpha val="38000"/>
                    </a:srgbClr>
                  </a:outerShdw>
                </a:effectLst>
              </a:rPr>
              <a:t> “X-Y” µMEGAS resistive prototypes (</a:t>
            </a:r>
            <a:r>
              <a:rPr lang="en-GB" sz="2400" b="1" dirty="0" smtClean="0">
                <a:ln w="11430"/>
                <a:solidFill>
                  <a:srgbClr val="0000FF"/>
                </a:solidFill>
                <a:effectLst>
                  <a:outerShdw blurRad="50800" dist="39000" dir="5460000" algn="tl">
                    <a:srgbClr val="000000">
                      <a:alpha val="38000"/>
                    </a:srgbClr>
                  </a:outerShdw>
                </a:effectLst>
              </a:rPr>
              <a:t>?)</a:t>
            </a:r>
          </a:p>
          <a:p>
            <a:pPr marL="442913" indent="0">
              <a:buFontTx/>
              <a:buNone/>
              <a:defRPr/>
            </a:pPr>
            <a:r>
              <a:rPr lang="en-GB" sz="2000" b="1" dirty="0" smtClean="0">
                <a:ln w="11430"/>
                <a:solidFill>
                  <a:srgbClr val="0000FF"/>
                </a:solidFill>
                <a:effectLst>
                  <a:outerShdw blurRad="50800" dist="39000" dir="5460000" algn="tl">
                    <a:srgbClr val="000000">
                      <a:alpha val="38000"/>
                    </a:srgbClr>
                  </a:outerShdw>
                </a:effectLst>
              </a:rPr>
              <a:t>CERN or other?</a:t>
            </a:r>
          </a:p>
          <a:p>
            <a:pPr marL="176213" indent="0">
              <a:buFontTx/>
              <a:buNone/>
              <a:defRPr/>
            </a:pP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176213" indent="0" algn="ctr">
              <a:lnSpc>
                <a:spcPct val="50000"/>
              </a:lnSpc>
              <a:buFontTx/>
              <a:buNone/>
              <a:defRPr/>
            </a:pPr>
            <a:r>
              <a:rPr lang="en-GB" sz="2000" b="1" dirty="0" smtClean="0">
                <a:ln w="11430"/>
                <a:solidFill>
                  <a:srgbClr val="FF1A01"/>
                </a:solidFill>
                <a:effectLst>
                  <a:outerShdw blurRad="50800" dist="39000" dir="5460000" algn="tl">
                    <a:srgbClr val="000000">
                      <a:alpha val="38000"/>
                    </a:srgbClr>
                  </a:outerShdw>
                </a:effectLst>
              </a:rPr>
              <a:t>THANK to CERN-RD51 members :</a:t>
            </a:r>
          </a:p>
          <a:p>
            <a:pPr marL="176213" indent="0" algn="ctr">
              <a:buFontTx/>
              <a:buNone/>
              <a:defRPr/>
            </a:pP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Hans, </a:t>
            </a:r>
            <a:r>
              <a:rPr lang="en-GB"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Rui</a:t>
            </a: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Filippo</a:t>
            </a: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Volkan</a:t>
            </a: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Sorin</a:t>
            </a: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Marcin</a:t>
            </a: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GB" sz="2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Ioannis</a:t>
            </a: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Alain, Paul…</a:t>
            </a:r>
          </a:p>
          <a:p>
            <a:pPr marL="176213" indent="0" algn="ctr">
              <a:buFontTx/>
              <a:buNone/>
              <a:defRPr/>
            </a:pPr>
            <a:r>
              <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much more!</a:t>
            </a:r>
            <a:endParaRPr lang="en-GB"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2708" name="Image 4" descr="logoTRIMATEC.png"/>
          <p:cNvPicPr>
            <a:picLocks noChangeAspect="1"/>
          </p:cNvPicPr>
          <p:nvPr/>
        </p:nvPicPr>
        <p:blipFill>
          <a:blip r:embed="rId2" cstate="print"/>
          <a:srcRect/>
          <a:stretch>
            <a:fillRect/>
          </a:stretch>
        </p:blipFill>
        <p:spPr bwMode="auto">
          <a:xfrm>
            <a:off x="5076056" y="3537432"/>
            <a:ext cx="2408238" cy="596900"/>
          </a:xfrm>
          <a:prstGeom prst="rect">
            <a:avLst/>
          </a:prstGeom>
          <a:noFill/>
          <a:ln w="9525">
            <a:noFill/>
            <a:miter lim="800000"/>
            <a:headEnd/>
            <a:tailEnd/>
          </a:ln>
        </p:spPr>
      </p:pic>
      <p:pic>
        <p:nvPicPr>
          <p:cNvPr id="72709" name="Image 5" descr="logoOSEO.JPEG"/>
          <p:cNvPicPr>
            <a:picLocks noChangeAspect="1"/>
          </p:cNvPicPr>
          <p:nvPr/>
        </p:nvPicPr>
        <p:blipFill>
          <a:blip r:embed="rId3" cstate="print"/>
          <a:srcRect/>
          <a:stretch>
            <a:fillRect/>
          </a:stretch>
        </p:blipFill>
        <p:spPr bwMode="auto">
          <a:xfrm>
            <a:off x="7740352" y="3587764"/>
            <a:ext cx="1171575" cy="414338"/>
          </a:xfrm>
          <a:prstGeom prst="rect">
            <a:avLst/>
          </a:prstGeom>
          <a:noFill/>
          <a:ln w="9525">
            <a:noFill/>
            <a:miter lim="800000"/>
            <a:headEnd/>
            <a:tailEnd/>
          </a:ln>
        </p:spPr>
      </p:pic>
      <p:sp>
        <p:nvSpPr>
          <p:cNvPr id="7" name="Espace réservé du numéro de diapositive 6"/>
          <p:cNvSpPr>
            <a:spLocks noGrp="1"/>
          </p:cNvSpPr>
          <p:nvPr>
            <p:ph type="sldNum" sz="quarter" idx="12"/>
          </p:nvPr>
        </p:nvSpPr>
        <p:spPr/>
        <p:txBody>
          <a:bodyPr/>
          <a:lstStyle/>
          <a:p>
            <a:fld id="{CF4668DC-857F-487D-BFFA-8C0CA5037977}" type="slidenum">
              <a:rPr lang="fr-BE" smtClean="0"/>
              <a:pPr/>
              <a:t>33</a:t>
            </a:fld>
            <a:endParaRPr lang="fr-BE"/>
          </a:p>
        </p:txBody>
      </p:sp>
      <p:sp>
        <p:nvSpPr>
          <p:cNvPr id="8" name="Espace réservé du pied de page 7"/>
          <p:cNvSpPr>
            <a:spLocks noGrp="1"/>
          </p:cNvSpPr>
          <p:nvPr>
            <p:ph type="ftr" sz="quarter" idx="11"/>
          </p:nvPr>
        </p:nvSpPr>
        <p:spPr/>
        <p:txBody>
          <a:bodyPr/>
          <a:lstStyle/>
          <a:p>
            <a:r>
              <a:rPr lang="fr-FR" smtClean="0"/>
              <a:t>26-27 April 2012, Annecy-le-Vieux, France</a:t>
            </a:r>
            <a:endParaRPr lang="fr-BE"/>
          </a:p>
        </p:txBody>
      </p:sp>
      <p:sp>
        <p:nvSpPr>
          <p:cNvPr id="9" name="Espace réservé de la date 8"/>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Connecteur en angle 90"/>
          <p:cNvCxnSpPr>
            <a:stCxn id="45" idx="6"/>
            <a:endCxn id="37893" idx="1"/>
          </p:cNvCxnSpPr>
          <p:nvPr/>
        </p:nvCxnSpPr>
        <p:spPr>
          <a:xfrm flipV="1">
            <a:off x="1331640" y="1890410"/>
            <a:ext cx="792832" cy="73870"/>
          </a:xfrm>
          <a:prstGeom prst="bentConnector3">
            <a:avLst>
              <a:gd name="adj1" fmla="val 29537"/>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Connecteur en angle 92"/>
          <p:cNvCxnSpPr>
            <a:stCxn id="46" idx="6"/>
            <a:endCxn id="37893" idx="1"/>
          </p:cNvCxnSpPr>
          <p:nvPr/>
        </p:nvCxnSpPr>
        <p:spPr>
          <a:xfrm flipV="1">
            <a:off x="1331640" y="1890410"/>
            <a:ext cx="792832" cy="1016582"/>
          </a:xfrm>
          <a:prstGeom prst="bentConnector3">
            <a:avLst>
              <a:gd name="adj1" fmla="val 29538"/>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45057" name="Rectangle 2"/>
          <p:cNvSpPr>
            <a:spLocks noGrp="1" noChangeArrowheads="1"/>
          </p:cNvSpPr>
          <p:nvPr>
            <p:ph type="title"/>
          </p:nvPr>
        </p:nvSpPr>
        <p:spPr bwMode="auto">
          <a:xfrm>
            <a:off x="0" y="0"/>
            <a:ext cx="9144000" cy="75632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40" tIns="45720" rIns="91440" bIns="45720" numCol="1" anchor="t"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fr-FR"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Proposed</a:t>
            </a:r>
            <a:r>
              <a:rPr lang="fr-FR"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structure for collaboration</a:t>
            </a:r>
            <a:endParaRPr lang="fr-F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892" name="Oval 5"/>
          <p:cNvSpPr>
            <a:spLocks noChangeArrowheads="1"/>
          </p:cNvSpPr>
          <p:nvPr/>
        </p:nvSpPr>
        <p:spPr bwMode="auto">
          <a:xfrm>
            <a:off x="1862336" y="1484784"/>
            <a:ext cx="1800000" cy="2304256"/>
          </a:xfrm>
          <a:prstGeom prst="ellipse">
            <a:avLst/>
          </a:prstGeom>
          <a:solidFill>
            <a:schemeClr val="accent1">
              <a:alpha val="25000"/>
            </a:schemeClr>
          </a:solidFill>
          <a:ln w="9525">
            <a:noFill/>
            <a:round/>
            <a:headEnd/>
            <a:tailEnd/>
          </a:ln>
        </p:spPr>
        <p:txBody>
          <a:bodyPr wrap="none" anchor="ctr"/>
          <a:lstStyle/>
          <a:p>
            <a:endParaRPr lang="en-GB"/>
          </a:p>
        </p:txBody>
      </p:sp>
      <p:sp>
        <p:nvSpPr>
          <p:cNvPr id="37893" name="Text Box 6"/>
          <p:cNvSpPr txBox="1">
            <a:spLocks noChangeArrowheads="1"/>
          </p:cNvSpPr>
          <p:nvPr/>
        </p:nvSpPr>
        <p:spPr bwMode="auto">
          <a:xfrm>
            <a:off x="2124472" y="1628800"/>
            <a:ext cx="1295400" cy="523220"/>
          </a:xfrm>
          <a:prstGeom prst="rect">
            <a:avLst/>
          </a:prstGeom>
          <a:noFill/>
          <a:ln w="9525">
            <a:noFill/>
            <a:miter lim="800000"/>
            <a:headEnd/>
            <a:tailEnd/>
          </a:ln>
        </p:spPr>
        <p:txBody>
          <a:bodyPr>
            <a:spAutoFit/>
          </a:bodyPr>
          <a:lstStyle/>
          <a:p>
            <a:pPr algn="ctr">
              <a:spcBef>
                <a:spcPct val="50000"/>
              </a:spcBef>
            </a:pPr>
            <a:r>
              <a:rPr lang="fr-FR" sz="1400" b="1" dirty="0" smtClean="0">
                <a:solidFill>
                  <a:srgbClr val="FF1A01"/>
                </a:solidFill>
                <a:effectLst>
                  <a:outerShdw blurRad="38100" dist="38100" dir="2700000" algn="tl">
                    <a:srgbClr val="000000">
                      <a:alpha val="43137"/>
                    </a:srgbClr>
                  </a:outerShdw>
                </a:effectLst>
              </a:rPr>
              <a:t>GEOAZUR</a:t>
            </a:r>
          </a:p>
          <a:p>
            <a:pPr algn="ctr"/>
            <a:r>
              <a:rPr lang="fr-FR" sz="1400" b="1" dirty="0" smtClean="0">
                <a:solidFill>
                  <a:srgbClr val="002060"/>
                </a:solidFill>
              </a:rPr>
              <a:t>Nice</a:t>
            </a:r>
            <a:endParaRPr lang="fr-FR" sz="1400" b="1" dirty="0">
              <a:solidFill>
                <a:srgbClr val="002060"/>
              </a:solidFill>
            </a:endParaRPr>
          </a:p>
        </p:txBody>
      </p:sp>
      <p:sp>
        <p:nvSpPr>
          <p:cNvPr id="37894" name="Text Box 7"/>
          <p:cNvSpPr txBox="1">
            <a:spLocks noChangeArrowheads="1"/>
          </p:cNvSpPr>
          <p:nvPr/>
        </p:nvSpPr>
        <p:spPr bwMode="auto">
          <a:xfrm>
            <a:off x="2123728" y="2415893"/>
            <a:ext cx="1368152" cy="437043"/>
          </a:xfrm>
          <a:prstGeom prst="rect">
            <a:avLst/>
          </a:prstGeom>
          <a:noFill/>
          <a:ln w="9525">
            <a:noFill/>
            <a:miter lim="800000"/>
            <a:headEnd/>
            <a:tailEnd/>
          </a:ln>
        </p:spPr>
        <p:txBody>
          <a:bodyPr wrap="square">
            <a:spAutoFit/>
          </a:bodyPr>
          <a:lstStyle/>
          <a:p>
            <a:pPr algn="ctr">
              <a:spcBef>
                <a:spcPct val="50000"/>
              </a:spcBef>
            </a:pPr>
            <a:r>
              <a:rPr lang="fr-FR" sz="1400" b="1" dirty="0">
                <a:solidFill>
                  <a:srgbClr val="FF1A01"/>
                </a:solidFill>
                <a:effectLst>
                  <a:outerShdw blurRad="38100" dist="38100" dir="2700000" algn="tl">
                    <a:srgbClr val="000000">
                      <a:alpha val="43137"/>
                    </a:srgbClr>
                  </a:outerShdw>
                </a:effectLst>
              </a:rPr>
              <a:t>GEOSCIENCES</a:t>
            </a:r>
          </a:p>
          <a:p>
            <a:pPr algn="ctr">
              <a:lnSpc>
                <a:spcPct val="10000"/>
              </a:lnSpc>
              <a:spcBef>
                <a:spcPct val="50000"/>
              </a:spcBef>
            </a:pPr>
            <a:r>
              <a:rPr lang="fr-FR" sz="1400" dirty="0"/>
              <a:t>Montpellier</a:t>
            </a:r>
          </a:p>
        </p:txBody>
      </p:sp>
      <p:sp>
        <p:nvSpPr>
          <p:cNvPr id="37896" name="Oval 10"/>
          <p:cNvSpPr>
            <a:spLocks noChangeArrowheads="1"/>
          </p:cNvSpPr>
          <p:nvPr/>
        </p:nvSpPr>
        <p:spPr bwMode="auto">
          <a:xfrm>
            <a:off x="71640" y="3429000"/>
            <a:ext cx="1260000" cy="900000"/>
          </a:xfrm>
          <a:prstGeom prst="ellipse">
            <a:avLst/>
          </a:prstGeom>
          <a:solidFill>
            <a:srgbClr val="18FFD8"/>
          </a:solidFill>
          <a:ln w="9525">
            <a:solidFill>
              <a:schemeClr val="tx1"/>
            </a:solidFill>
            <a:round/>
            <a:headEnd/>
            <a:tailEnd/>
          </a:ln>
        </p:spPr>
        <p:txBody>
          <a:bodyPr wrap="none" anchor="ctr"/>
          <a:lstStyle/>
          <a:p>
            <a:pPr algn="ctr"/>
            <a:r>
              <a:rPr lang="fr-FR" sz="1400" b="1" dirty="0">
                <a:solidFill>
                  <a:srgbClr val="002060"/>
                </a:solidFill>
              </a:rPr>
              <a:t>GRAVIMETRY</a:t>
            </a:r>
          </a:p>
        </p:txBody>
      </p:sp>
      <p:sp>
        <p:nvSpPr>
          <p:cNvPr id="37897" name="Oval 11"/>
          <p:cNvSpPr>
            <a:spLocks noChangeArrowheads="1"/>
          </p:cNvSpPr>
          <p:nvPr/>
        </p:nvSpPr>
        <p:spPr bwMode="auto">
          <a:xfrm>
            <a:off x="71640" y="4401208"/>
            <a:ext cx="1260000" cy="900000"/>
          </a:xfrm>
          <a:prstGeom prst="ellipse">
            <a:avLst/>
          </a:prstGeom>
          <a:solidFill>
            <a:srgbClr val="18FFD8"/>
          </a:solidFill>
          <a:ln w="9525">
            <a:solidFill>
              <a:schemeClr val="tx1"/>
            </a:solidFill>
            <a:round/>
            <a:headEnd/>
            <a:tailEnd/>
          </a:ln>
        </p:spPr>
        <p:txBody>
          <a:bodyPr wrap="none" anchor="ctr"/>
          <a:lstStyle/>
          <a:p>
            <a:pPr algn="ctr"/>
            <a:r>
              <a:rPr lang="fr-FR" sz="1400" b="1" dirty="0" smtClean="0">
                <a:solidFill>
                  <a:srgbClr val="002060"/>
                </a:solidFill>
              </a:rPr>
              <a:t>HYDRO-</a:t>
            </a:r>
          </a:p>
          <a:p>
            <a:pPr algn="ctr"/>
            <a:r>
              <a:rPr lang="fr-FR" sz="1400" b="1" dirty="0" smtClean="0">
                <a:solidFill>
                  <a:srgbClr val="002060"/>
                </a:solidFill>
              </a:rPr>
              <a:t>GEOLOGY</a:t>
            </a:r>
            <a:endParaRPr lang="fr-FR" sz="1400" b="1" dirty="0">
              <a:solidFill>
                <a:srgbClr val="002060"/>
              </a:solidFill>
            </a:endParaRPr>
          </a:p>
        </p:txBody>
      </p:sp>
      <p:sp>
        <p:nvSpPr>
          <p:cNvPr id="37899" name="Text Box 14"/>
          <p:cNvSpPr txBox="1">
            <a:spLocks noChangeArrowheads="1"/>
          </p:cNvSpPr>
          <p:nvPr/>
        </p:nvSpPr>
        <p:spPr bwMode="auto">
          <a:xfrm>
            <a:off x="2297088" y="3068960"/>
            <a:ext cx="1050776" cy="437043"/>
          </a:xfrm>
          <a:prstGeom prst="rect">
            <a:avLst/>
          </a:prstGeom>
          <a:noFill/>
          <a:ln w="9525">
            <a:noFill/>
            <a:miter lim="800000"/>
            <a:headEnd/>
            <a:tailEnd/>
          </a:ln>
        </p:spPr>
        <p:txBody>
          <a:bodyPr wrap="square">
            <a:spAutoFit/>
          </a:bodyPr>
          <a:lstStyle/>
          <a:p>
            <a:pPr algn="ctr">
              <a:spcBef>
                <a:spcPct val="50000"/>
              </a:spcBef>
            </a:pPr>
            <a:r>
              <a:rPr lang="fr-FR" sz="1400" b="1" dirty="0" smtClean="0">
                <a:solidFill>
                  <a:srgbClr val="FF1A01"/>
                </a:solidFill>
                <a:effectLst>
                  <a:outerShdw blurRad="38100" dist="38100" dir="2700000" algn="tl">
                    <a:srgbClr val="000000">
                      <a:alpha val="43137"/>
                    </a:srgbClr>
                  </a:outerShdw>
                </a:effectLst>
              </a:rPr>
              <a:t>EMMAH</a:t>
            </a:r>
            <a:endParaRPr lang="fr-FR" sz="1400" b="1" dirty="0">
              <a:solidFill>
                <a:srgbClr val="FF1A01"/>
              </a:solidFill>
              <a:effectLst>
                <a:outerShdw blurRad="38100" dist="38100" dir="2700000" algn="tl">
                  <a:srgbClr val="000000">
                    <a:alpha val="43137"/>
                  </a:srgbClr>
                </a:outerShdw>
              </a:effectLst>
            </a:endParaRPr>
          </a:p>
          <a:p>
            <a:pPr algn="ctr">
              <a:lnSpc>
                <a:spcPct val="10000"/>
              </a:lnSpc>
              <a:spcBef>
                <a:spcPct val="50000"/>
              </a:spcBef>
            </a:pPr>
            <a:r>
              <a:rPr lang="fr-FR" sz="1400" dirty="0" smtClean="0"/>
              <a:t>Avignon</a:t>
            </a:r>
            <a:endParaRPr lang="fr-FR" sz="1400" dirty="0"/>
          </a:p>
        </p:txBody>
      </p:sp>
      <p:sp>
        <p:nvSpPr>
          <p:cNvPr id="37900" name="Oval 15"/>
          <p:cNvSpPr>
            <a:spLocks noChangeArrowheads="1"/>
          </p:cNvSpPr>
          <p:nvPr/>
        </p:nvSpPr>
        <p:spPr bwMode="auto">
          <a:xfrm>
            <a:off x="7812360" y="3393096"/>
            <a:ext cx="1260000" cy="900000"/>
          </a:xfrm>
          <a:prstGeom prst="ellipse">
            <a:avLst/>
          </a:prstGeom>
          <a:solidFill>
            <a:srgbClr val="E9FF0C">
              <a:alpha val="25000"/>
            </a:srgbClr>
          </a:solidFill>
          <a:ln w="9525">
            <a:solidFill>
              <a:schemeClr val="tx1"/>
            </a:solidFill>
            <a:round/>
            <a:headEnd/>
            <a:tailEnd/>
          </a:ln>
        </p:spPr>
        <p:txBody>
          <a:bodyPr wrap="none" anchor="ctr"/>
          <a:lstStyle/>
          <a:p>
            <a:pPr algn="ctr"/>
            <a:r>
              <a:rPr lang="fr-FR" sz="1400" b="1" dirty="0">
                <a:solidFill>
                  <a:srgbClr val="002060"/>
                </a:solidFill>
              </a:rPr>
              <a:t>BEAM-TEST</a:t>
            </a:r>
          </a:p>
          <a:p>
            <a:pPr algn="ctr"/>
            <a:r>
              <a:rPr lang="fr-FR" sz="1400" b="1" dirty="0">
                <a:solidFill>
                  <a:srgbClr val="002060"/>
                </a:solidFill>
              </a:rPr>
              <a:t>SIMULATION ??</a:t>
            </a:r>
          </a:p>
        </p:txBody>
      </p:sp>
      <p:sp>
        <p:nvSpPr>
          <p:cNvPr id="37901" name="Oval 16"/>
          <p:cNvSpPr>
            <a:spLocks noChangeArrowheads="1"/>
          </p:cNvSpPr>
          <p:nvPr/>
        </p:nvSpPr>
        <p:spPr bwMode="auto">
          <a:xfrm>
            <a:off x="7812360" y="4329200"/>
            <a:ext cx="1260000" cy="900000"/>
          </a:xfrm>
          <a:prstGeom prst="ellipse">
            <a:avLst/>
          </a:prstGeom>
          <a:solidFill>
            <a:srgbClr val="E9FF0C">
              <a:alpha val="25000"/>
            </a:srgbClr>
          </a:solidFill>
          <a:ln w="9525">
            <a:solidFill>
              <a:schemeClr val="tx1"/>
            </a:solidFill>
            <a:round/>
            <a:headEnd/>
            <a:tailEnd/>
          </a:ln>
        </p:spPr>
        <p:txBody>
          <a:bodyPr wrap="none" anchor="ctr"/>
          <a:lstStyle/>
          <a:p>
            <a:pPr algn="ctr"/>
            <a:r>
              <a:rPr lang="fr-FR" sz="1400" b="1" dirty="0"/>
              <a:t>THEORY</a:t>
            </a:r>
          </a:p>
          <a:p>
            <a:pPr algn="ctr"/>
            <a:r>
              <a:rPr lang="fr-FR" sz="1400" b="1" dirty="0"/>
              <a:t>SIMULATION</a:t>
            </a:r>
          </a:p>
          <a:p>
            <a:pPr algn="ctr"/>
            <a:r>
              <a:rPr lang="fr-FR" sz="1400" b="1" dirty="0">
                <a:solidFill>
                  <a:srgbClr val="002060"/>
                </a:solidFill>
              </a:rPr>
              <a:t>MONITOR</a:t>
            </a:r>
          </a:p>
        </p:txBody>
      </p:sp>
      <p:sp>
        <p:nvSpPr>
          <p:cNvPr id="37903" name="AutoShape 20"/>
          <p:cNvSpPr>
            <a:spLocks noChangeArrowheads="1"/>
          </p:cNvSpPr>
          <p:nvPr/>
        </p:nvSpPr>
        <p:spPr bwMode="auto">
          <a:xfrm>
            <a:off x="1691680" y="836712"/>
            <a:ext cx="2193032" cy="504056"/>
          </a:xfrm>
          <a:prstGeom prst="flowChartProcess">
            <a:avLst/>
          </a:prstGeom>
          <a:solidFill>
            <a:schemeClr val="accent6">
              <a:lumMod val="20000"/>
              <a:lumOff val="80000"/>
              <a:alpha val="50000"/>
            </a:schemeClr>
          </a:solidFill>
          <a:ln w="25400">
            <a:solidFill>
              <a:srgbClr val="C00000"/>
            </a:solidFill>
            <a:miter lim="800000"/>
            <a:headEnd/>
            <a:tailEnd/>
          </a:ln>
        </p:spPr>
        <p:txBody>
          <a:bodyPr wrap="none" anchor="ctr"/>
          <a:lstStyle/>
          <a:p>
            <a:pPr algn="ctr"/>
            <a:endParaRPr lang="fr-FR" sz="1400" b="1" dirty="0" smtClean="0">
              <a:solidFill>
                <a:srgbClr val="FF1A01"/>
              </a:solidFill>
            </a:endParaRPr>
          </a:p>
          <a:p>
            <a:pPr algn="ctr"/>
            <a:r>
              <a:rPr lang="fr-FR" sz="1600" b="1" dirty="0" smtClean="0">
                <a:solidFill>
                  <a:srgbClr val="FF1A01"/>
                </a:solidFill>
              </a:rPr>
              <a:t>GEOPHYSICAL IMAGING</a:t>
            </a:r>
          </a:p>
          <a:p>
            <a:pPr algn="ctr"/>
            <a:endParaRPr lang="fr-FR" sz="1400" dirty="0"/>
          </a:p>
        </p:txBody>
      </p:sp>
      <p:sp>
        <p:nvSpPr>
          <p:cNvPr id="37904" name="Oval 21"/>
          <p:cNvSpPr>
            <a:spLocks noChangeArrowheads="1"/>
          </p:cNvSpPr>
          <p:nvPr/>
        </p:nvSpPr>
        <p:spPr bwMode="auto">
          <a:xfrm>
            <a:off x="5364088" y="1484784"/>
            <a:ext cx="1800000" cy="2304000"/>
          </a:xfrm>
          <a:prstGeom prst="ellipse">
            <a:avLst/>
          </a:prstGeom>
          <a:solidFill>
            <a:schemeClr val="accent1">
              <a:alpha val="25000"/>
            </a:schemeClr>
          </a:solidFill>
          <a:ln w="9525">
            <a:noFill/>
            <a:round/>
            <a:headEnd/>
            <a:tailEnd/>
          </a:ln>
        </p:spPr>
        <p:txBody>
          <a:bodyPr wrap="none" anchor="ctr"/>
          <a:lstStyle/>
          <a:p>
            <a:endParaRPr lang="en-GB"/>
          </a:p>
        </p:txBody>
      </p:sp>
      <p:sp>
        <p:nvSpPr>
          <p:cNvPr id="37905" name="Text Box 22"/>
          <p:cNvSpPr txBox="1">
            <a:spLocks noChangeArrowheads="1"/>
          </p:cNvSpPr>
          <p:nvPr/>
        </p:nvSpPr>
        <p:spPr bwMode="auto">
          <a:xfrm>
            <a:off x="5608620" y="1700808"/>
            <a:ext cx="1295400" cy="437043"/>
          </a:xfrm>
          <a:prstGeom prst="rect">
            <a:avLst/>
          </a:prstGeom>
          <a:noFill/>
          <a:ln w="9525">
            <a:noFill/>
            <a:miter lim="800000"/>
            <a:headEnd/>
            <a:tailEnd/>
          </a:ln>
        </p:spPr>
        <p:txBody>
          <a:bodyPr>
            <a:spAutoFit/>
          </a:bodyPr>
          <a:lstStyle/>
          <a:p>
            <a:pPr algn="ctr">
              <a:spcBef>
                <a:spcPct val="50000"/>
              </a:spcBef>
            </a:pPr>
            <a:r>
              <a:rPr lang="fr-FR" sz="1400" b="1" dirty="0">
                <a:solidFill>
                  <a:srgbClr val="FF1A01"/>
                </a:solidFill>
                <a:effectLst>
                  <a:outerShdw blurRad="38100" dist="38100" dir="2700000" algn="tl">
                    <a:srgbClr val="000000">
                      <a:alpha val="43137"/>
                    </a:srgbClr>
                  </a:outerShdw>
                </a:effectLst>
              </a:rPr>
              <a:t>CERN+BNL</a:t>
            </a:r>
          </a:p>
          <a:p>
            <a:pPr algn="ctr">
              <a:lnSpc>
                <a:spcPct val="10000"/>
              </a:lnSpc>
              <a:spcBef>
                <a:spcPct val="50000"/>
              </a:spcBef>
            </a:pPr>
            <a:r>
              <a:rPr lang="fr-FR" sz="1400" dirty="0">
                <a:solidFill>
                  <a:srgbClr val="FF1A01"/>
                </a:solidFill>
              </a:rPr>
              <a:t> </a:t>
            </a:r>
            <a:r>
              <a:rPr lang="fr-FR" sz="1400" dirty="0"/>
              <a:t>RD51</a:t>
            </a:r>
          </a:p>
        </p:txBody>
      </p:sp>
      <p:sp>
        <p:nvSpPr>
          <p:cNvPr id="37906" name="Text Box 23"/>
          <p:cNvSpPr txBox="1">
            <a:spLocks noChangeArrowheads="1"/>
          </p:cNvSpPr>
          <p:nvPr/>
        </p:nvSpPr>
        <p:spPr bwMode="auto">
          <a:xfrm>
            <a:off x="5652120" y="2450384"/>
            <a:ext cx="1224136" cy="437043"/>
          </a:xfrm>
          <a:prstGeom prst="rect">
            <a:avLst/>
          </a:prstGeom>
          <a:noFill/>
          <a:ln w="9525">
            <a:noFill/>
            <a:miter lim="800000"/>
            <a:headEnd/>
            <a:tailEnd/>
          </a:ln>
        </p:spPr>
        <p:txBody>
          <a:bodyPr wrap="square">
            <a:spAutoFit/>
          </a:bodyPr>
          <a:lstStyle/>
          <a:p>
            <a:pPr algn="ctr">
              <a:spcBef>
                <a:spcPct val="50000"/>
              </a:spcBef>
            </a:pPr>
            <a:r>
              <a:rPr lang="fr-FR" sz="1400" b="1" dirty="0">
                <a:solidFill>
                  <a:srgbClr val="FF1A01"/>
                </a:solidFill>
                <a:effectLst>
                  <a:outerShdw blurRad="38100" dist="38100" dir="2700000" algn="tl">
                    <a:srgbClr val="000000">
                      <a:alpha val="43137"/>
                    </a:srgbClr>
                  </a:outerShdw>
                </a:effectLst>
              </a:rPr>
              <a:t>CEA-IRFU</a:t>
            </a:r>
          </a:p>
          <a:p>
            <a:pPr algn="ctr">
              <a:lnSpc>
                <a:spcPct val="10000"/>
              </a:lnSpc>
              <a:spcBef>
                <a:spcPct val="50000"/>
              </a:spcBef>
            </a:pPr>
            <a:r>
              <a:rPr lang="fr-FR" sz="1400" dirty="0"/>
              <a:t>Saclay</a:t>
            </a:r>
          </a:p>
        </p:txBody>
      </p:sp>
      <p:sp>
        <p:nvSpPr>
          <p:cNvPr id="37909" name="Text Box 26"/>
          <p:cNvSpPr txBox="1">
            <a:spLocks noChangeArrowheads="1"/>
          </p:cNvSpPr>
          <p:nvPr/>
        </p:nvSpPr>
        <p:spPr bwMode="auto">
          <a:xfrm>
            <a:off x="5364088" y="3165469"/>
            <a:ext cx="1828800" cy="437043"/>
          </a:xfrm>
          <a:prstGeom prst="rect">
            <a:avLst/>
          </a:prstGeom>
          <a:noFill/>
          <a:ln w="9525">
            <a:noFill/>
            <a:miter lim="800000"/>
            <a:headEnd/>
            <a:tailEnd/>
          </a:ln>
        </p:spPr>
        <p:txBody>
          <a:bodyPr>
            <a:spAutoFit/>
          </a:bodyPr>
          <a:lstStyle/>
          <a:p>
            <a:pPr algn="ctr">
              <a:spcBef>
                <a:spcPct val="50000"/>
              </a:spcBef>
            </a:pPr>
            <a:r>
              <a:rPr lang="fr-FR" sz="1400" b="1" dirty="0">
                <a:solidFill>
                  <a:srgbClr val="FF1A01"/>
                </a:solidFill>
                <a:effectLst>
                  <a:outerShdw blurRad="38100" dist="38100" dir="2700000" algn="tl">
                    <a:srgbClr val="000000">
                      <a:alpha val="43137"/>
                    </a:srgbClr>
                  </a:outerShdw>
                </a:effectLst>
              </a:rPr>
              <a:t>CPPM</a:t>
            </a:r>
          </a:p>
          <a:p>
            <a:pPr algn="ctr">
              <a:lnSpc>
                <a:spcPct val="10000"/>
              </a:lnSpc>
              <a:spcBef>
                <a:spcPct val="50000"/>
              </a:spcBef>
            </a:pPr>
            <a:r>
              <a:rPr lang="fr-FR" sz="1400" dirty="0"/>
              <a:t>Marseille</a:t>
            </a:r>
          </a:p>
        </p:txBody>
      </p:sp>
      <p:sp>
        <p:nvSpPr>
          <p:cNvPr id="37911" name="AutoShape 28"/>
          <p:cNvSpPr>
            <a:spLocks noChangeArrowheads="1"/>
          </p:cNvSpPr>
          <p:nvPr/>
        </p:nvSpPr>
        <p:spPr bwMode="auto">
          <a:xfrm>
            <a:off x="4644008" y="836712"/>
            <a:ext cx="3259832" cy="504056"/>
          </a:xfrm>
          <a:prstGeom prst="flowChartProcess">
            <a:avLst/>
          </a:prstGeom>
          <a:solidFill>
            <a:schemeClr val="accent6">
              <a:lumMod val="20000"/>
              <a:lumOff val="80000"/>
              <a:alpha val="50000"/>
            </a:schemeClr>
          </a:solidFill>
          <a:ln w="25400">
            <a:solidFill>
              <a:schemeClr val="tx1"/>
            </a:solidFill>
            <a:miter lim="800000"/>
            <a:headEnd/>
            <a:tailEnd/>
          </a:ln>
        </p:spPr>
        <p:txBody>
          <a:bodyPr wrap="none" anchor="ctr"/>
          <a:lstStyle/>
          <a:p>
            <a:pPr algn="ctr"/>
            <a:r>
              <a:rPr lang="fr-FR" sz="1600" b="1" dirty="0">
                <a:solidFill>
                  <a:srgbClr val="FF1A01"/>
                </a:solidFill>
              </a:rPr>
              <a:t>INSTRUMENTS &amp; MUON SIMULATION</a:t>
            </a:r>
          </a:p>
        </p:txBody>
      </p:sp>
      <p:sp>
        <p:nvSpPr>
          <p:cNvPr id="37912" name="Oval 29"/>
          <p:cNvSpPr>
            <a:spLocks noChangeArrowheads="1"/>
          </p:cNvSpPr>
          <p:nvPr/>
        </p:nvSpPr>
        <p:spPr bwMode="auto">
          <a:xfrm>
            <a:off x="3419872" y="3717032"/>
            <a:ext cx="2160240" cy="1008112"/>
          </a:xfrm>
          <a:prstGeom prst="ellipse">
            <a:avLst/>
          </a:prstGeom>
          <a:solidFill>
            <a:schemeClr val="accent1">
              <a:alpha val="25000"/>
            </a:schemeClr>
          </a:solidFill>
          <a:ln w="9525">
            <a:noFill/>
            <a:round/>
            <a:headEnd/>
            <a:tailEnd/>
          </a:ln>
        </p:spPr>
        <p:txBody>
          <a:bodyPr wrap="none" anchor="ctr"/>
          <a:lstStyle/>
          <a:p>
            <a:pPr algn="ctr"/>
            <a:r>
              <a:rPr lang="fr-FR" sz="1400" b="1" dirty="0">
                <a:solidFill>
                  <a:srgbClr val="002060"/>
                </a:solidFill>
              </a:rPr>
              <a:t>LSBB (PI)</a:t>
            </a:r>
          </a:p>
          <a:p>
            <a:pPr algn="ctr"/>
            <a:r>
              <a:rPr lang="fr-FR" sz="1400" b="1" dirty="0">
                <a:solidFill>
                  <a:srgbClr val="002060"/>
                </a:solidFill>
              </a:rPr>
              <a:t>T2DM2</a:t>
            </a:r>
          </a:p>
          <a:p>
            <a:pPr algn="ctr"/>
            <a:r>
              <a:rPr lang="fr-FR" sz="1400" b="1" dirty="0">
                <a:solidFill>
                  <a:srgbClr val="002060"/>
                </a:solidFill>
              </a:rPr>
              <a:t>EXPERIMENTAL PLACE</a:t>
            </a:r>
          </a:p>
        </p:txBody>
      </p:sp>
      <p:sp>
        <p:nvSpPr>
          <p:cNvPr id="37917" name="Oval 31"/>
          <p:cNvSpPr>
            <a:spLocks noChangeArrowheads="1"/>
          </p:cNvSpPr>
          <p:nvPr/>
        </p:nvSpPr>
        <p:spPr bwMode="auto">
          <a:xfrm>
            <a:off x="2498516" y="5085184"/>
            <a:ext cx="3988204" cy="1297434"/>
          </a:xfrm>
          <a:prstGeom prst="ellipse">
            <a:avLst/>
          </a:prstGeom>
          <a:solidFill>
            <a:schemeClr val="accent1">
              <a:alpha val="25000"/>
            </a:schemeClr>
          </a:solidFill>
          <a:ln w="9525">
            <a:noFill/>
            <a:round/>
            <a:headEnd/>
            <a:tailEnd/>
          </a:ln>
        </p:spPr>
        <p:txBody>
          <a:bodyPr wrap="none" anchor="ctr"/>
          <a:lstStyle/>
          <a:p>
            <a:pPr algn="ctr"/>
            <a:r>
              <a:rPr lang="fr-FR" sz="1400" b="1" dirty="0">
                <a:solidFill>
                  <a:srgbClr val="FF0000"/>
                </a:solidFill>
              </a:rPr>
              <a:t>PROPOSITION for INTEGRATOR</a:t>
            </a:r>
          </a:p>
          <a:p>
            <a:pPr algn="ctr"/>
            <a:r>
              <a:rPr lang="fr-FR" sz="1400" b="1" dirty="0" err="1" smtClean="0">
                <a:solidFill>
                  <a:srgbClr val="FF0000"/>
                </a:solidFill>
              </a:rPr>
              <a:t>studied</a:t>
            </a:r>
            <a:r>
              <a:rPr lang="fr-FR" sz="1400" b="1" dirty="0" smtClean="0">
                <a:solidFill>
                  <a:srgbClr val="FF0000"/>
                </a:solidFill>
              </a:rPr>
              <a:t> </a:t>
            </a:r>
            <a:r>
              <a:rPr lang="fr-FR" sz="1400" b="1" dirty="0" err="1" smtClean="0">
                <a:solidFill>
                  <a:srgbClr val="FF0000"/>
                </a:solidFill>
              </a:rPr>
              <a:t>with</a:t>
            </a:r>
            <a:r>
              <a:rPr lang="fr-FR" sz="1400" b="1" dirty="0" smtClean="0">
                <a:solidFill>
                  <a:srgbClr val="FF0000"/>
                </a:solidFill>
              </a:rPr>
              <a:t> SCS </a:t>
            </a:r>
            <a:r>
              <a:rPr lang="fr-FR" sz="1400" b="1" dirty="0" err="1" smtClean="0">
                <a:solidFill>
                  <a:srgbClr val="FF0000"/>
                </a:solidFill>
              </a:rPr>
              <a:t>competitivity</a:t>
            </a:r>
            <a:r>
              <a:rPr lang="fr-FR" sz="1400" b="1" dirty="0" smtClean="0">
                <a:solidFill>
                  <a:srgbClr val="FF0000"/>
                </a:solidFill>
              </a:rPr>
              <a:t> Pole</a:t>
            </a:r>
            <a:endParaRPr lang="fr-FR" sz="1400" b="1" dirty="0">
              <a:solidFill>
                <a:srgbClr val="FF0000"/>
              </a:solidFill>
            </a:endParaRPr>
          </a:p>
          <a:p>
            <a:pPr algn="ctr"/>
            <a:r>
              <a:rPr lang="fr-FR" sz="1400" b="1" dirty="0"/>
              <a:t>BUILDERS: ELTOS, CIREA, NIKHEF, PRIMA</a:t>
            </a:r>
            <a:r>
              <a:rPr lang="fr-FR" sz="1400" b="1" dirty="0" smtClean="0"/>
              <a:t>, …</a:t>
            </a:r>
            <a:endParaRPr lang="fr-FR" sz="1400" b="1" dirty="0"/>
          </a:p>
        </p:txBody>
      </p:sp>
      <p:sp>
        <p:nvSpPr>
          <p:cNvPr id="37924" name="Oval 38"/>
          <p:cNvSpPr>
            <a:spLocks noChangeArrowheads="1"/>
          </p:cNvSpPr>
          <p:nvPr/>
        </p:nvSpPr>
        <p:spPr bwMode="auto">
          <a:xfrm>
            <a:off x="7812360" y="2456992"/>
            <a:ext cx="1260000" cy="900000"/>
          </a:xfrm>
          <a:prstGeom prst="ellipse">
            <a:avLst/>
          </a:prstGeom>
          <a:solidFill>
            <a:srgbClr val="E9FF0C">
              <a:alpha val="25000"/>
            </a:srgbClr>
          </a:solidFill>
          <a:ln w="9525">
            <a:solidFill>
              <a:schemeClr val="tx1"/>
            </a:solidFill>
            <a:round/>
            <a:headEnd/>
            <a:tailEnd/>
          </a:ln>
        </p:spPr>
        <p:txBody>
          <a:bodyPr wrap="none" anchor="ctr"/>
          <a:lstStyle/>
          <a:p>
            <a:pPr algn="ctr"/>
            <a:r>
              <a:rPr lang="fr-FR" sz="1400" b="1" dirty="0">
                <a:solidFill>
                  <a:srgbClr val="002060"/>
                </a:solidFill>
              </a:rPr>
              <a:t>DAQ</a:t>
            </a:r>
          </a:p>
        </p:txBody>
      </p:sp>
      <p:sp>
        <p:nvSpPr>
          <p:cNvPr id="45" name="Oval 10"/>
          <p:cNvSpPr>
            <a:spLocks noChangeArrowheads="1"/>
          </p:cNvSpPr>
          <p:nvPr/>
        </p:nvSpPr>
        <p:spPr bwMode="auto">
          <a:xfrm>
            <a:off x="71640" y="1514280"/>
            <a:ext cx="1260000" cy="900000"/>
          </a:xfrm>
          <a:prstGeom prst="ellipse">
            <a:avLst/>
          </a:prstGeom>
          <a:solidFill>
            <a:srgbClr val="18FFD8"/>
          </a:solidFill>
          <a:ln w="9525">
            <a:solidFill>
              <a:schemeClr val="tx1"/>
            </a:solidFill>
            <a:round/>
            <a:headEnd/>
            <a:tailEnd/>
          </a:ln>
        </p:spPr>
        <p:txBody>
          <a:bodyPr wrap="none" anchor="ctr"/>
          <a:lstStyle/>
          <a:p>
            <a:pPr algn="ctr"/>
            <a:r>
              <a:rPr lang="fr-FR" sz="1400" b="1" dirty="0" smtClean="0">
                <a:solidFill>
                  <a:srgbClr val="002060"/>
                </a:solidFill>
              </a:rPr>
              <a:t>IMAGING</a:t>
            </a:r>
            <a:endParaRPr lang="fr-FR" sz="1400" b="1" dirty="0">
              <a:solidFill>
                <a:srgbClr val="002060"/>
              </a:solidFill>
            </a:endParaRPr>
          </a:p>
        </p:txBody>
      </p:sp>
      <p:sp>
        <p:nvSpPr>
          <p:cNvPr id="46" name="Oval 10"/>
          <p:cNvSpPr>
            <a:spLocks noChangeArrowheads="1"/>
          </p:cNvSpPr>
          <p:nvPr/>
        </p:nvSpPr>
        <p:spPr bwMode="auto">
          <a:xfrm>
            <a:off x="71640" y="2456992"/>
            <a:ext cx="1260000" cy="900000"/>
          </a:xfrm>
          <a:prstGeom prst="ellipse">
            <a:avLst/>
          </a:prstGeom>
          <a:solidFill>
            <a:srgbClr val="18FFD8"/>
          </a:solidFill>
          <a:ln w="9525">
            <a:solidFill>
              <a:schemeClr val="tx1"/>
            </a:solidFill>
            <a:round/>
            <a:headEnd/>
            <a:tailEnd/>
          </a:ln>
        </p:spPr>
        <p:txBody>
          <a:bodyPr wrap="none" anchor="ctr"/>
          <a:lstStyle/>
          <a:p>
            <a:pPr algn="ctr"/>
            <a:r>
              <a:rPr lang="fr-FR" sz="1400" b="1" dirty="0" smtClean="0">
                <a:solidFill>
                  <a:srgbClr val="002060"/>
                </a:solidFill>
              </a:rPr>
              <a:t>TELESCOPE</a:t>
            </a:r>
          </a:p>
          <a:p>
            <a:pPr algn="ctr"/>
            <a:r>
              <a:rPr lang="fr-FR" sz="1400" b="1" dirty="0" smtClean="0">
                <a:solidFill>
                  <a:srgbClr val="002060"/>
                </a:solidFill>
              </a:rPr>
              <a:t>DESIGN</a:t>
            </a:r>
          </a:p>
          <a:p>
            <a:pPr algn="ctr"/>
            <a:r>
              <a:rPr lang="fr-FR" sz="1400" b="1" dirty="0" smtClean="0">
                <a:solidFill>
                  <a:srgbClr val="002060"/>
                </a:solidFill>
              </a:rPr>
              <a:t>MECHANICS</a:t>
            </a:r>
            <a:endParaRPr lang="fr-FR" sz="1400" b="1" dirty="0">
              <a:solidFill>
                <a:srgbClr val="002060"/>
              </a:solidFill>
            </a:endParaRPr>
          </a:p>
        </p:txBody>
      </p:sp>
      <p:sp>
        <p:nvSpPr>
          <p:cNvPr id="55" name="Oval 15"/>
          <p:cNvSpPr>
            <a:spLocks noChangeArrowheads="1"/>
          </p:cNvSpPr>
          <p:nvPr/>
        </p:nvSpPr>
        <p:spPr bwMode="auto">
          <a:xfrm>
            <a:off x="7812360" y="1520888"/>
            <a:ext cx="1260000" cy="900000"/>
          </a:xfrm>
          <a:prstGeom prst="ellipse">
            <a:avLst/>
          </a:prstGeom>
          <a:solidFill>
            <a:srgbClr val="E9FF0C">
              <a:alpha val="25000"/>
            </a:srgbClr>
          </a:solidFill>
          <a:ln w="9525">
            <a:solidFill>
              <a:schemeClr val="tx1"/>
            </a:solidFill>
            <a:round/>
            <a:headEnd/>
            <a:tailEnd/>
          </a:ln>
        </p:spPr>
        <p:txBody>
          <a:bodyPr wrap="none" anchor="ctr"/>
          <a:lstStyle/>
          <a:p>
            <a:pPr algn="ctr"/>
            <a:r>
              <a:rPr lang="fr-FR" sz="1400" b="1" dirty="0" smtClean="0">
                <a:solidFill>
                  <a:srgbClr val="002060"/>
                </a:solidFill>
              </a:rPr>
              <a:t>ELECTRONIC</a:t>
            </a:r>
          </a:p>
          <a:p>
            <a:pPr algn="ctr"/>
            <a:r>
              <a:rPr lang="fr-FR" sz="1400" b="1" dirty="0" smtClean="0">
                <a:solidFill>
                  <a:srgbClr val="002060"/>
                </a:solidFill>
              </a:rPr>
              <a:t>BEAM TESTS</a:t>
            </a:r>
            <a:endParaRPr lang="fr-FR" sz="1400" b="1" dirty="0">
              <a:solidFill>
                <a:srgbClr val="002060"/>
              </a:solidFill>
            </a:endParaRPr>
          </a:p>
        </p:txBody>
      </p:sp>
      <p:sp>
        <p:nvSpPr>
          <p:cNvPr id="78" name="Oval 10"/>
          <p:cNvSpPr>
            <a:spLocks noChangeArrowheads="1"/>
          </p:cNvSpPr>
          <p:nvPr/>
        </p:nvSpPr>
        <p:spPr bwMode="auto">
          <a:xfrm>
            <a:off x="3888064" y="2204864"/>
            <a:ext cx="1260000" cy="900000"/>
          </a:xfrm>
          <a:prstGeom prst="ellipse">
            <a:avLst/>
          </a:prstGeom>
          <a:solidFill>
            <a:srgbClr val="00B050">
              <a:alpha val="25000"/>
            </a:srgbClr>
          </a:solidFill>
          <a:ln w="9525">
            <a:noFill/>
            <a:round/>
            <a:headEnd/>
            <a:tailEnd/>
          </a:ln>
        </p:spPr>
        <p:txBody>
          <a:bodyPr wrap="none" anchor="ctr"/>
          <a:lstStyle/>
          <a:p>
            <a:pPr algn="ctr"/>
            <a:r>
              <a:rPr lang="fr-FR" sz="1400" b="1" dirty="0" smtClean="0">
                <a:solidFill>
                  <a:srgbClr val="002060"/>
                </a:solidFill>
              </a:rPr>
              <a:t>THESIS</a:t>
            </a:r>
          </a:p>
          <a:p>
            <a:pPr algn="ctr"/>
            <a:r>
              <a:rPr lang="fr-FR" sz="1400" b="1" dirty="0" smtClean="0">
                <a:solidFill>
                  <a:srgbClr val="002060"/>
                </a:solidFill>
              </a:rPr>
              <a:t>Fanny HIVERT</a:t>
            </a:r>
            <a:endParaRPr lang="fr-FR" sz="1400" b="1" dirty="0">
              <a:solidFill>
                <a:srgbClr val="002060"/>
              </a:solidFill>
            </a:endParaRPr>
          </a:p>
        </p:txBody>
      </p:sp>
      <p:cxnSp>
        <p:nvCxnSpPr>
          <p:cNvPr id="80" name="Connecteur en angle 79"/>
          <p:cNvCxnSpPr>
            <a:stCxn id="78" idx="0"/>
            <a:endCxn id="37892" idx="7"/>
          </p:cNvCxnSpPr>
          <p:nvPr/>
        </p:nvCxnSpPr>
        <p:spPr>
          <a:xfrm rot="16200000" flipV="1">
            <a:off x="3767083" y="1453883"/>
            <a:ext cx="382630" cy="1119332"/>
          </a:xfrm>
          <a:prstGeom prst="bentConnector3">
            <a:avLst>
              <a:gd name="adj1" fmla="val 97613"/>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4" name="Connecteur en angle 83"/>
          <p:cNvCxnSpPr>
            <a:stCxn id="78" idx="4"/>
            <a:endCxn id="37904" idx="3"/>
          </p:cNvCxnSpPr>
          <p:nvPr/>
        </p:nvCxnSpPr>
        <p:spPr>
          <a:xfrm rot="16200000" flipH="1">
            <a:off x="4899625" y="2723303"/>
            <a:ext cx="346507" cy="1109628"/>
          </a:xfrm>
          <a:prstGeom prst="bentConnector3">
            <a:avLst>
              <a:gd name="adj1" fmla="val 97352"/>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Connecteur en angle 94"/>
          <p:cNvCxnSpPr>
            <a:stCxn id="37896" idx="6"/>
            <a:endCxn id="37892" idx="2"/>
          </p:cNvCxnSpPr>
          <p:nvPr/>
        </p:nvCxnSpPr>
        <p:spPr>
          <a:xfrm flipV="1">
            <a:off x="1331640" y="2636912"/>
            <a:ext cx="530696" cy="1242088"/>
          </a:xfrm>
          <a:prstGeom prst="bentConnector3">
            <a:avLst>
              <a:gd name="adj1" fmla="val 80570"/>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Connecteur en angle 100"/>
          <p:cNvCxnSpPr>
            <a:stCxn id="37897" idx="6"/>
            <a:endCxn id="37892" idx="3"/>
          </p:cNvCxnSpPr>
          <p:nvPr/>
        </p:nvCxnSpPr>
        <p:spPr>
          <a:xfrm flipV="1">
            <a:off x="1331640" y="3451590"/>
            <a:ext cx="794300" cy="1399618"/>
          </a:xfrm>
          <a:prstGeom prst="bentConnector2">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Connecteur en angle 109"/>
          <p:cNvCxnSpPr>
            <a:stCxn id="55" idx="2"/>
            <a:endCxn id="37904" idx="7"/>
          </p:cNvCxnSpPr>
          <p:nvPr/>
        </p:nvCxnSpPr>
        <p:spPr>
          <a:xfrm rot="10800000">
            <a:off x="6900484" y="1822198"/>
            <a:ext cx="911876" cy="148691"/>
          </a:xfrm>
          <a:prstGeom prst="bentConnector4">
            <a:avLst>
              <a:gd name="adj1" fmla="val 35546"/>
              <a:gd name="adj2" fmla="val 253742"/>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Forme 112"/>
          <p:cNvCxnSpPr>
            <a:stCxn id="37924" idx="2"/>
            <a:endCxn id="37904" idx="7"/>
          </p:cNvCxnSpPr>
          <p:nvPr/>
        </p:nvCxnSpPr>
        <p:spPr>
          <a:xfrm rot="10800000">
            <a:off x="6900484" y="1822198"/>
            <a:ext cx="911876" cy="1084795"/>
          </a:xfrm>
          <a:prstGeom prst="bentConnector4">
            <a:avLst>
              <a:gd name="adj1" fmla="val 35546"/>
              <a:gd name="adj2" fmla="val 121073"/>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Connecteur en angle 114"/>
          <p:cNvCxnSpPr>
            <a:stCxn id="37900" idx="2"/>
            <a:endCxn id="37904" idx="6"/>
          </p:cNvCxnSpPr>
          <p:nvPr/>
        </p:nvCxnSpPr>
        <p:spPr>
          <a:xfrm rot="10800000">
            <a:off x="7164088" y="2636784"/>
            <a:ext cx="648272" cy="1206312"/>
          </a:xfrm>
          <a:prstGeom prst="bentConnector3">
            <a:avLst>
              <a:gd name="adj1" fmla="val 75025"/>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Forme 117"/>
          <p:cNvCxnSpPr>
            <a:endCxn id="37904" idx="5"/>
          </p:cNvCxnSpPr>
          <p:nvPr/>
        </p:nvCxnSpPr>
        <p:spPr>
          <a:xfrm rot="16200000" flipV="1">
            <a:off x="6714630" y="3637226"/>
            <a:ext cx="1283585" cy="911876"/>
          </a:xfrm>
          <a:prstGeom prst="bentConnector3">
            <a:avLst>
              <a:gd name="adj1" fmla="val 30467"/>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p:cNvCxnSpPr>
            <a:stCxn id="37892" idx="4"/>
            <a:endCxn id="37912" idx="2"/>
          </p:cNvCxnSpPr>
          <p:nvPr/>
        </p:nvCxnSpPr>
        <p:spPr>
          <a:xfrm rot="16200000" flipH="1">
            <a:off x="2875080" y="3676296"/>
            <a:ext cx="432048" cy="657536"/>
          </a:xfrm>
          <a:prstGeom prst="bentConnector2">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4" name="Connecteur droit avec flèche 123"/>
          <p:cNvCxnSpPr>
            <a:stCxn id="37904" idx="4"/>
            <a:endCxn id="37912" idx="6"/>
          </p:cNvCxnSpPr>
          <p:nvPr/>
        </p:nvCxnSpPr>
        <p:spPr>
          <a:xfrm rot="5400000">
            <a:off x="5705948" y="3662948"/>
            <a:ext cx="432304" cy="683976"/>
          </a:xfrm>
          <a:prstGeom prst="bentConnector2">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1" name="Connecteur droit avec flèche 140"/>
          <p:cNvCxnSpPr>
            <a:stCxn id="37912" idx="4"/>
            <a:endCxn id="37917" idx="0"/>
          </p:cNvCxnSpPr>
          <p:nvPr/>
        </p:nvCxnSpPr>
        <p:spPr>
          <a:xfrm flipH="1">
            <a:off x="4492618" y="4725144"/>
            <a:ext cx="7374" cy="360040"/>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2" name="Espace réservé du numéro de diapositive 151"/>
          <p:cNvSpPr>
            <a:spLocks noGrp="1"/>
          </p:cNvSpPr>
          <p:nvPr>
            <p:ph type="sldNum" sz="quarter" idx="12"/>
          </p:nvPr>
        </p:nvSpPr>
        <p:spPr/>
        <p:txBody>
          <a:bodyPr/>
          <a:lstStyle/>
          <a:p>
            <a:fld id="{CF4668DC-857F-487D-BFFA-8C0CA5037977}" type="slidenum">
              <a:rPr lang="fr-BE" smtClean="0"/>
              <a:pPr/>
              <a:t>34</a:t>
            </a:fld>
            <a:endParaRPr lang="fr-BE"/>
          </a:p>
        </p:txBody>
      </p:sp>
      <p:sp>
        <p:nvSpPr>
          <p:cNvPr id="153" name="Espace réservé du pied de page 152"/>
          <p:cNvSpPr>
            <a:spLocks noGrp="1"/>
          </p:cNvSpPr>
          <p:nvPr>
            <p:ph type="ftr" sz="quarter" idx="11"/>
          </p:nvPr>
        </p:nvSpPr>
        <p:spPr/>
        <p:txBody>
          <a:bodyPr/>
          <a:lstStyle/>
          <a:p>
            <a:r>
              <a:rPr lang="fr-FR" smtClean="0"/>
              <a:t>26-27 April 2012, Annecy-le-Vieux, France</a:t>
            </a:r>
            <a:endParaRPr lang="fr-BE"/>
          </a:p>
        </p:txBody>
      </p:sp>
      <p:sp>
        <p:nvSpPr>
          <p:cNvPr id="154" name="Espace réservé de la date 153"/>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44244"/>
            <a:ext cx="91440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000" b="1" dirty="0" smtClean="0">
                <a:solidFill>
                  <a:srgbClr val="0070C0"/>
                </a:solidFill>
              </a:rPr>
              <a:t>SUMMARY</a:t>
            </a:r>
          </a:p>
          <a:p>
            <a:pPr algn="just" eaLnBrk="0" fontAlgn="base" hangingPunct="0">
              <a:spcBef>
                <a:spcPct val="0"/>
              </a:spcBef>
              <a:spcAft>
                <a:spcPct val="0"/>
              </a:spcAft>
            </a:pPr>
            <a:endParaRPr lang="en-US" sz="2000" dirty="0" smtClean="0">
              <a:solidFill>
                <a:srgbClr val="0070C0"/>
              </a:solidFill>
            </a:endParaRPr>
          </a:p>
          <a:p>
            <a:pPr algn="just" eaLnBrk="0" fontAlgn="base" hangingPunct="0">
              <a:spcBef>
                <a:spcPct val="0"/>
              </a:spcBef>
              <a:spcAft>
                <a:spcPct val="0"/>
              </a:spcAft>
            </a:pPr>
            <a:r>
              <a:rPr lang="en-US" sz="2000" b="1" dirty="0" smtClean="0">
                <a:solidFill>
                  <a:srgbClr val="0070C0"/>
                </a:solidFill>
              </a:rPr>
              <a:t>Next steps … </a:t>
            </a:r>
          </a:p>
          <a:p>
            <a:pPr lvl="0" algn="just" eaLnBrk="0" fontAlgn="base" hangingPunct="0">
              <a:spcBef>
                <a:spcPct val="0"/>
              </a:spcBef>
              <a:spcAft>
                <a:spcPct val="0"/>
              </a:spcAft>
            </a:pPr>
            <a:endParaRPr lang="en-US" sz="2000" dirty="0" smtClean="0">
              <a:solidFill>
                <a:srgbClr val="0070C0"/>
              </a:solidFill>
            </a:endParaRPr>
          </a:p>
          <a:p>
            <a:pPr lvl="0" algn="just" eaLnBrk="0" fontAlgn="base" hangingPunct="0">
              <a:spcBef>
                <a:spcPct val="0"/>
              </a:spcBef>
              <a:spcAft>
                <a:spcPct val="0"/>
              </a:spcAft>
            </a:pPr>
            <a:r>
              <a:rPr lang="en-US" sz="2000" dirty="0" smtClean="0">
                <a:solidFill>
                  <a:srgbClr val="0070C0"/>
                </a:solidFill>
              </a:rPr>
              <a:t>Strong partnership and technology transfer possibility in collaboration with CEA / IRFU, the consortium RD51 (http://rd51-public.web.cern.ch), the group MAMMA (ATLAS </a:t>
            </a:r>
            <a:r>
              <a:rPr lang="en-US" sz="2000" dirty="0" err="1" smtClean="0">
                <a:solidFill>
                  <a:srgbClr val="0070C0"/>
                </a:solidFill>
              </a:rPr>
              <a:t>Muon</a:t>
            </a:r>
            <a:r>
              <a:rPr lang="en-US" sz="2000" dirty="0" smtClean="0">
                <a:solidFill>
                  <a:srgbClr val="0070C0"/>
                </a:solidFill>
              </a:rPr>
              <a:t> </a:t>
            </a:r>
            <a:r>
              <a:rPr lang="en-US" sz="2000" dirty="0" err="1" smtClean="0">
                <a:solidFill>
                  <a:srgbClr val="0070C0"/>
                </a:solidFill>
              </a:rPr>
              <a:t>Micromegas</a:t>
            </a:r>
            <a:r>
              <a:rPr lang="en-US" sz="2000" dirty="0" smtClean="0">
                <a:solidFill>
                  <a:srgbClr val="0070C0"/>
                </a:solidFill>
              </a:rPr>
              <a:t> Activity) and with support from the poles TRIMATEC and RISQUES (http://www.pole-trimatec.fr, http://</a:t>
            </a:r>
            <a:r>
              <a:rPr lang="fr-FR" sz="2000" i="1" dirty="0" smtClean="0">
                <a:solidFill>
                  <a:srgbClr val="0070C0"/>
                </a:solidFill>
              </a:rPr>
              <a:t>www.</a:t>
            </a:r>
            <a:r>
              <a:rPr lang="fr-FR" sz="2000" b="1" i="1" dirty="0" smtClean="0">
                <a:solidFill>
                  <a:srgbClr val="0070C0"/>
                </a:solidFill>
              </a:rPr>
              <a:t>pole</a:t>
            </a:r>
            <a:r>
              <a:rPr lang="fr-FR" sz="2000" i="1" dirty="0" smtClean="0">
                <a:solidFill>
                  <a:srgbClr val="0070C0"/>
                </a:solidFill>
              </a:rPr>
              <a:t>-</a:t>
            </a:r>
            <a:r>
              <a:rPr lang="fr-FR" sz="2000" b="1" i="1" dirty="0" smtClean="0">
                <a:solidFill>
                  <a:srgbClr val="0070C0"/>
                </a:solidFill>
              </a:rPr>
              <a:t>risques</a:t>
            </a:r>
            <a:r>
              <a:rPr lang="fr-FR" sz="2000" i="1" dirty="0" smtClean="0">
                <a:solidFill>
                  <a:srgbClr val="0070C0"/>
                </a:solidFill>
              </a:rPr>
              <a:t>.com</a:t>
            </a:r>
            <a:r>
              <a:rPr lang="en-US" sz="2000" dirty="0" smtClean="0">
                <a:solidFill>
                  <a:srgbClr val="0070C0"/>
                </a:solidFill>
              </a:rPr>
              <a:t>) and the association AFTES (http://www.aftes.asso.fr) to install a demonstrator at LSBB</a:t>
            </a:r>
          </a:p>
          <a:p>
            <a:pPr lvl="0" algn="just" eaLnBrk="0" fontAlgn="base" hangingPunct="0">
              <a:spcBef>
                <a:spcPct val="0"/>
              </a:spcBef>
              <a:spcAft>
                <a:spcPct val="0"/>
              </a:spcAft>
            </a:pPr>
            <a:endParaRPr lang="en-US" sz="2000" dirty="0" smtClean="0">
              <a:solidFill>
                <a:srgbClr val="0070C0"/>
              </a:solidFill>
            </a:endParaRPr>
          </a:p>
          <a:p>
            <a:pPr algn="just" eaLnBrk="0" fontAlgn="base" hangingPunct="0">
              <a:spcBef>
                <a:spcPct val="0"/>
              </a:spcBef>
              <a:spcAft>
                <a:spcPct val="0"/>
              </a:spcAft>
            </a:pPr>
            <a:r>
              <a:rPr lang="en-US" sz="2000" dirty="0" smtClean="0">
                <a:solidFill>
                  <a:srgbClr val="0070C0"/>
                </a:solidFill>
              </a:rPr>
              <a:t>Beyond T2DM2, the goal is to create a network of telescopes that will be installed and used in a first phase as a methodological demonstrator within the Low Noise Underground Laboratory (LSBB, http://www.lsbb.eu) before its future operation in other works and underground spaces and monitoring of unstable cliffs and gravitational movements.</a:t>
            </a:r>
          </a:p>
        </p:txBody>
      </p:sp>
      <p:sp>
        <p:nvSpPr>
          <p:cNvPr id="5" name="Rectangle 4"/>
          <p:cNvSpPr/>
          <p:nvPr/>
        </p:nvSpPr>
        <p:spPr>
          <a:xfrm>
            <a:off x="0" y="1670"/>
            <a:ext cx="9144000" cy="54701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35</a:t>
            </a:fld>
            <a:endParaRPr lang="fr-BE"/>
          </a:p>
        </p:txBody>
      </p:sp>
      <p:sp>
        <p:nvSpPr>
          <p:cNvPr id="6" name="Espace réservé du pied de page 5"/>
          <p:cNvSpPr>
            <a:spLocks noGrp="1"/>
          </p:cNvSpPr>
          <p:nvPr>
            <p:ph type="ftr" sz="quarter" idx="11"/>
          </p:nvPr>
        </p:nvSpPr>
        <p:spPr/>
        <p:txBody>
          <a:bodyPr/>
          <a:lstStyle/>
          <a:p>
            <a:r>
              <a:rPr lang="fr-FR" smtClean="0"/>
              <a:t>26-27 April 2012, Annecy-le-Vieux, France</a:t>
            </a:r>
            <a:endParaRPr lang="fr-BE"/>
          </a:p>
        </p:txBody>
      </p:sp>
      <p:sp>
        <p:nvSpPr>
          <p:cNvPr id="7" name="Espace réservé de la date 6"/>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C:\Users\gaffet\WORK\09-IMAGES-LSBB\PAYSAGE-RUSTREL  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ZoneTexte 2"/>
          <p:cNvSpPr txBox="1"/>
          <p:nvPr/>
        </p:nvSpPr>
        <p:spPr>
          <a:xfrm>
            <a:off x="6588224" y="116632"/>
            <a:ext cx="1983172" cy="1015663"/>
          </a:xfrm>
          <a:prstGeom prst="rect">
            <a:avLst/>
          </a:prstGeom>
          <a:noFill/>
        </p:spPr>
        <p:txBody>
          <a:bodyPr wrap="none" rtlCol="0">
            <a:spAutoFit/>
          </a:bodyPr>
          <a:lstStyle/>
          <a:p>
            <a:r>
              <a:rPr lang="fr-FR" sz="6000" dirty="0" smtClean="0">
                <a:latin typeface="Calibri" pitchFamily="34" charset="0"/>
                <a:cs typeface="Calibri" pitchFamily="34" charset="0"/>
              </a:rPr>
              <a:t>Merci</a:t>
            </a:r>
            <a:endParaRPr lang="fr-FR" sz="6000" dirty="0">
              <a:latin typeface="Calibri" pitchFamily="34" charset="0"/>
              <a:cs typeface="Calibri" pitchFamily="34" charset="0"/>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36</a:t>
            </a:fld>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e la date 5"/>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14400" y="152400"/>
            <a:ext cx="79248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b="1" dirty="0">
                <a:ln w="11430"/>
                <a:solidFill>
                  <a:srgbClr val="008000"/>
                </a:solidFill>
                <a:effectLst>
                  <a:outerShdw blurRad="50800" dist="39000" dir="5460000" algn="tl">
                    <a:srgbClr val="000000">
                      <a:alpha val="38000"/>
                    </a:srgbClr>
                  </a:outerShdw>
                </a:effectLst>
                <a:latin typeface="Arial" charset="0"/>
                <a:ea typeface="ＭＳ Ｐゴシック" charset="0"/>
              </a:rPr>
              <a:t>OLDER &amp; RECENT EXPERIMENTS</a:t>
            </a:r>
          </a:p>
        </p:txBody>
      </p:sp>
      <p:pic>
        <p:nvPicPr>
          <p:cNvPr id="19458" name="Picture 3" descr="NuclearMat"/>
          <p:cNvPicPr>
            <a:picLocks noChangeAspect="1" noChangeArrowheads="1"/>
          </p:cNvPicPr>
          <p:nvPr/>
        </p:nvPicPr>
        <p:blipFill>
          <a:blip r:embed="rId3" cstate="print"/>
          <a:srcRect/>
          <a:stretch>
            <a:fillRect/>
          </a:stretch>
        </p:blipFill>
        <p:spPr bwMode="auto">
          <a:xfrm>
            <a:off x="4859338" y="4868863"/>
            <a:ext cx="3810000" cy="1592262"/>
          </a:xfrm>
          <a:prstGeom prst="rect">
            <a:avLst/>
          </a:prstGeom>
          <a:noFill/>
          <a:ln w="9525">
            <a:noFill/>
            <a:miter lim="800000"/>
            <a:headEnd/>
            <a:tailEnd/>
          </a:ln>
        </p:spPr>
      </p:pic>
      <p:pic>
        <p:nvPicPr>
          <p:cNvPr id="19459" name="Picture 4" descr="NIMA507fig4"/>
          <p:cNvPicPr>
            <a:picLocks noChangeAspect="1" noChangeArrowheads="1"/>
          </p:cNvPicPr>
          <p:nvPr/>
        </p:nvPicPr>
        <p:blipFill>
          <a:blip r:embed="rId4" cstate="print"/>
          <a:srcRect/>
          <a:stretch>
            <a:fillRect/>
          </a:stretch>
        </p:blipFill>
        <p:spPr bwMode="auto">
          <a:xfrm>
            <a:off x="5508625" y="1700213"/>
            <a:ext cx="3178175" cy="3155950"/>
          </a:xfrm>
          <a:prstGeom prst="rect">
            <a:avLst/>
          </a:prstGeom>
          <a:noFill/>
          <a:ln w="9525">
            <a:noFill/>
            <a:miter lim="800000"/>
            <a:headEnd/>
            <a:tailEnd/>
          </a:ln>
        </p:spPr>
      </p:pic>
      <p:pic>
        <p:nvPicPr>
          <p:cNvPr id="19460" name="Picture 5" descr="CHOOZ_density"/>
          <p:cNvPicPr>
            <a:picLocks noChangeAspect="1" noChangeArrowheads="1"/>
          </p:cNvPicPr>
          <p:nvPr/>
        </p:nvPicPr>
        <p:blipFill>
          <a:blip r:embed="rId5" cstate="print"/>
          <a:srcRect/>
          <a:stretch>
            <a:fillRect/>
          </a:stretch>
        </p:blipFill>
        <p:spPr bwMode="auto">
          <a:xfrm>
            <a:off x="4211638" y="620713"/>
            <a:ext cx="2497137" cy="2590800"/>
          </a:xfrm>
          <a:prstGeom prst="rect">
            <a:avLst/>
          </a:prstGeom>
          <a:noFill/>
          <a:ln w="9525">
            <a:noFill/>
            <a:miter lim="800000"/>
            <a:headEnd/>
            <a:tailEnd/>
          </a:ln>
        </p:spPr>
      </p:pic>
      <p:sp>
        <p:nvSpPr>
          <p:cNvPr id="12294" name="Rectangle 6"/>
          <p:cNvSpPr>
            <a:spLocks noChangeArrowheads="1"/>
          </p:cNvSpPr>
          <p:nvPr/>
        </p:nvSpPr>
        <p:spPr bwMode="auto">
          <a:xfrm>
            <a:off x="990600" y="1066800"/>
            <a:ext cx="3352800" cy="541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buFont typeface="Arial" charset="0"/>
              <a:buChar char="•"/>
              <a:defRPr/>
            </a:pPr>
            <a:r>
              <a:rPr lang="en-US" sz="1400" b="1" dirty="0">
                <a:solidFill>
                  <a:srgbClr val="049052"/>
                </a:solidFill>
                <a:latin typeface="Arial" charset="0"/>
                <a:ea typeface="ＭＳ Ｐゴシック" charset="0"/>
              </a:rPr>
              <a:t> Neutrino CHOOZ experiment</a:t>
            </a:r>
          </a:p>
          <a:p>
            <a:pPr eaLnBrk="1" hangingPunct="1">
              <a:buFont typeface="Arial" charset="0"/>
              <a:buNone/>
              <a:defRPr/>
            </a:pPr>
            <a:r>
              <a:rPr lang="en-US" sz="1400" dirty="0">
                <a:latin typeface="Arial" charset="0"/>
                <a:ea typeface="ＭＳ Ｐゴシック" charset="0"/>
              </a:rPr>
              <a:t>Highlighting some of azimuth differences between the flux of </a:t>
            </a:r>
            <a:r>
              <a:rPr lang="en-US" sz="1400" dirty="0" err="1">
                <a:latin typeface="Arial" charset="0"/>
                <a:ea typeface="ＭＳ Ｐゴシック" charset="0"/>
              </a:rPr>
              <a:t>muons</a:t>
            </a:r>
            <a:r>
              <a:rPr lang="en-US" sz="1400" dirty="0">
                <a:latin typeface="Arial" charset="0"/>
                <a:ea typeface="ＭＳ Ｐゴシック" charset="0"/>
              </a:rPr>
              <a:t> expected and actual flows measured at the detector at the site of the </a:t>
            </a:r>
            <a:r>
              <a:rPr lang="en-US" sz="1400" dirty="0" err="1">
                <a:latin typeface="Arial" charset="0"/>
                <a:ea typeface="ＭＳ Ｐゴシック" charset="0"/>
              </a:rPr>
              <a:t>Chooz</a:t>
            </a:r>
            <a:r>
              <a:rPr lang="en-US" sz="1400" dirty="0">
                <a:latin typeface="Arial" charset="0"/>
                <a:ea typeface="ＭＳ Ｐゴシック" charset="0"/>
              </a:rPr>
              <a:t> experiment. </a:t>
            </a:r>
            <a:r>
              <a:rPr lang="en-US" sz="1400" b="1" i="1" dirty="0" err="1">
                <a:solidFill>
                  <a:srgbClr val="000099"/>
                </a:solidFill>
                <a:latin typeface="Arial" charset="0"/>
                <a:ea typeface="ＭＳ Ｐゴシック" charset="0"/>
              </a:rPr>
              <a:t>Baldini</a:t>
            </a:r>
            <a:r>
              <a:rPr lang="en-US" sz="1400" b="1" i="1" dirty="0">
                <a:solidFill>
                  <a:srgbClr val="000099"/>
                </a:solidFill>
                <a:latin typeface="Arial" charset="0"/>
                <a:ea typeface="ＭＳ Ｐゴシック" charset="0"/>
              </a:rPr>
              <a:t> et al. (1995)</a:t>
            </a:r>
            <a:r>
              <a:rPr lang="en-US" sz="1400" dirty="0">
                <a:latin typeface="Arial" charset="0"/>
                <a:ea typeface="ＭＳ Ｐゴシック" charset="0"/>
              </a:rPr>
              <a:t> </a:t>
            </a:r>
          </a:p>
          <a:p>
            <a:pPr eaLnBrk="1" hangingPunct="1">
              <a:defRPr/>
            </a:pPr>
            <a:r>
              <a:rPr lang="en-US" sz="1400" dirty="0">
                <a:latin typeface="Arial" charset="0"/>
                <a:ea typeface="ＭＳ Ｐゴシック" charset="0"/>
              </a:rPr>
              <a:t>This difference is attributed to crossing a geological level higher density for these specific azimuth and zenith.</a:t>
            </a:r>
          </a:p>
          <a:p>
            <a:pPr eaLnBrk="1" hangingPunct="1">
              <a:buFontTx/>
              <a:buChar char="•"/>
              <a:defRPr/>
            </a:pPr>
            <a:endParaRPr lang="en-US" sz="1400" b="1" dirty="0">
              <a:solidFill>
                <a:srgbClr val="049052"/>
              </a:solidFill>
              <a:latin typeface="Arial" charset="0"/>
              <a:ea typeface="ＭＳ Ｐゴシック" charset="0"/>
            </a:endParaRPr>
          </a:p>
          <a:p>
            <a:pPr eaLnBrk="1" hangingPunct="1">
              <a:buFontTx/>
              <a:buChar char="•"/>
              <a:defRPr/>
            </a:pPr>
            <a:r>
              <a:rPr lang="en-US" sz="1400" b="1" dirty="0">
                <a:solidFill>
                  <a:srgbClr val="049052"/>
                </a:solidFill>
                <a:latin typeface="Arial" charset="0"/>
                <a:ea typeface="ＭＳ Ｐゴシック" charset="0"/>
              </a:rPr>
              <a:t> Other experiments</a:t>
            </a:r>
            <a:endParaRPr lang="en-US" sz="1400" dirty="0">
              <a:solidFill>
                <a:srgbClr val="0066CC"/>
              </a:solidFill>
              <a:latin typeface="Arial" charset="0"/>
              <a:ea typeface="ＭＳ Ｐゴシック" charset="0"/>
            </a:endParaRPr>
          </a:p>
          <a:p>
            <a:pPr eaLnBrk="1" hangingPunct="1">
              <a:defRPr/>
            </a:pPr>
            <a:r>
              <a:rPr lang="en-US" sz="1400" dirty="0">
                <a:latin typeface="Arial" charset="0"/>
                <a:ea typeface="ＭＳ Ｐゴシック" charset="0"/>
              </a:rPr>
              <a:t>In the case of Asama volcano</a:t>
            </a:r>
            <a:r>
              <a:rPr lang="en-US" sz="1400" dirty="0">
                <a:solidFill>
                  <a:srgbClr val="0066CC"/>
                </a:solidFill>
                <a:latin typeface="Arial" charset="0"/>
                <a:ea typeface="ＭＳ Ｐゴシック" charset="0"/>
              </a:rPr>
              <a:t> </a:t>
            </a:r>
            <a:r>
              <a:rPr lang="en-US" sz="1400" b="1" i="1" dirty="0">
                <a:solidFill>
                  <a:srgbClr val="000099"/>
                </a:solidFill>
                <a:latin typeface="Arial" charset="0"/>
                <a:ea typeface="ＭＳ Ｐゴシック" charset="0"/>
              </a:rPr>
              <a:t>Tanaka et al. (2005),</a:t>
            </a:r>
            <a:r>
              <a:rPr lang="en-US" sz="1400" dirty="0">
                <a:solidFill>
                  <a:srgbClr val="0066CC"/>
                </a:solidFill>
                <a:latin typeface="Arial" charset="0"/>
                <a:ea typeface="ＭＳ Ｐゴシック" charset="0"/>
              </a:rPr>
              <a:t> </a:t>
            </a:r>
            <a:r>
              <a:rPr lang="en-US" sz="1400" dirty="0">
                <a:latin typeface="Arial" charset="0"/>
                <a:ea typeface="ＭＳ Ｐゴシック" charset="0"/>
              </a:rPr>
              <a:t>shows that it is possible to distinguish the density contrasts of the order of 1 to 3%.</a:t>
            </a:r>
          </a:p>
          <a:p>
            <a:pPr eaLnBrk="1" hangingPunct="1">
              <a:buFontTx/>
              <a:buChar char="•"/>
              <a:defRPr/>
            </a:pPr>
            <a:endParaRPr lang="en-US" sz="1400" b="1" dirty="0">
              <a:solidFill>
                <a:srgbClr val="049052"/>
              </a:solidFill>
              <a:latin typeface="Arial" charset="0"/>
              <a:ea typeface="ＭＳ Ｐゴシック" charset="0"/>
            </a:endParaRPr>
          </a:p>
          <a:p>
            <a:pPr eaLnBrk="1" hangingPunct="1">
              <a:buFontTx/>
              <a:buChar char="•"/>
              <a:defRPr/>
            </a:pPr>
            <a:r>
              <a:rPr lang="en-US" sz="1400" b="1" dirty="0">
                <a:solidFill>
                  <a:srgbClr val="049052"/>
                </a:solidFill>
                <a:latin typeface="Arial" charset="0"/>
                <a:ea typeface="ＭＳ Ｐゴシック" charset="0"/>
              </a:rPr>
              <a:t> Control for cross-border transport of nuclear materials.</a:t>
            </a:r>
            <a:endParaRPr lang="en-US" sz="1400" dirty="0">
              <a:latin typeface="Arial" charset="0"/>
              <a:ea typeface="ＭＳ Ｐゴシック" charset="0"/>
            </a:endParaRPr>
          </a:p>
          <a:p>
            <a:pPr eaLnBrk="1" hangingPunct="1">
              <a:defRPr/>
            </a:pPr>
            <a:r>
              <a:rPr lang="en-US" sz="1400" dirty="0">
                <a:latin typeface="Arial" charset="0"/>
                <a:ea typeface="ＭＳ Ｐゴシック" charset="0"/>
              </a:rPr>
              <a:t>Radiographic imaging with cosmic-ray </a:t>
            </a:r>
            <a:r>
              <a:rPr lang="en-US" sz="1400" dirty="0" err="1">
                <a:latin typeface="Arial" charset="0"/>
                <a:ea typeface="ＭＳ Ｐゴシック" charset="0"/>
              </a:rPr>
              <a:t>muons</a:t>
            </a:r>
            <a:r>
              <a:rPr lang="en-US" sz="1400" dirty="0">
                <a:latin typeface="Arial" charset="0"/>
                <a:ea typeface="ＭＳ Ｐゴシック" charset="0"/>
              </a:rPr>
              <a:t>. </a:t>
            </a:r>
            <a:r>
              <a:rPr lang="en-US" sz="1400" b="1" i="1" dirty="0">
                <a:solidFill>
                  <a:srgbClr val="000099"/>
                </a:solidFill>
                <a:latin typeface="Arial" charset="0"/>
                <a:ea typeface="ＭＳ Ｐゴシック" charset="0"/>
              </a:rPr>
              <a:t>NATURE-Vol422- (20 march 2003)</a:t>
            </a:r>
            <a:r>
              <a:rPr lang="en-US" sz="1400" dirty="0">
                <a:latin typeface="Arial" charset="0"/>
                <a:ea typeface="ＭＳ Ｐゴシック" charset="0"/>
              </a:rPr>
              <a:t> </a:t>
            </a:r>
          </a:p>
          <a:p>
            <a:pPr eaLnBrk="1" hangingPunct="1">
              <a:defRPr/>
            </a:pPr>
            <a:r>
              <a:rPr lang="en-US" sz="1400" dirty="0">
                <a:latin typeface="Arial" charset="0"/>
                <a:ea typeface="ＭＳ Ｐゴシック" charset="0"/>
              </a:rPr>
              <a:t>Natural background particles could be exploited to detect concealed nuclear materials.</a:t>
            </a:r>
            <a:endParaRPr lang="en-US" sz="1400" dirty="0">
              <a:solidFill>
                <a:srgbClr val="000099"/>
              </a:solidFill>
              <a:latin typeface="Arial" charset="0"/>
              <a:ea typeface="ＭＳ Ｐゴシック" charset="0"/>
            </a:endParaRPr>
          </a:p>
          <a:p>
            <a:pPr eaLnBrk="1" hangingPunct="1">
              <a:buFontTx/>
              <a:buChar char="•"/>
              <a:defRPr/>
            </a:pPr>
            <a:endParaRPr lang="en-US" sz="1400" dirty="0">
              <a:latin typeface="Arial" charset="0"/>
              <a:ea typeface="ＭＳ Ｐゴシック" charset="0"/>
            </a:endParaRPr>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37</a:t>
            </a:fld>
            <a:endParaRPr lang="fr-BE"/>
          </a:p>
        </p:txBody>
      </p:sp>
      <p:sp>
        <p:nvSpPr>
          <p:cNvPr id="9" name="Espace réservé du pied de page 8"/>
          <p:cNvSpPr>
            <a:spLocks noGrp="1"/>
          </p:cNvSpPr>
          <p:nvPr>
            <p:ph type="ftr" sz="quarter" idx="11"/>
          </p:nvPr>
        </p:nvSpPr>
        <p:spPr/>
        <p:txBody>
          <a:bodyPr/>
          <a:lstStyle/>
          <a:p>
            <a:r>
              <a:rPr lang="fr-FR" smtClean="0"/>
              <a:t>26-27 April 2012, Annecy-le-Vieux, France</a:t>
            </a:r>
            <a:endParaRPr lang="fr-BE"/>
          </a:p>
        </p:txBody>
      </p:sp>
      <p:sp>
        <p:nvSpPr>
          <p:cNvPr id="10" name="Espace réservé de la date 9"/>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143000" y="115888"/>
            <a:ext cx="7750175" cy="461665"/>
          </a:xfrm>
          <a:prstGeom prst="rect">
            <a:avLst/>
          </a:prstGeom>
          <a:noFill/>
          <a:ln w="3810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b="1" dirty="0">
                <a:ln w="11430"/>
                <a:solidFill>
                  <a:srgbClr val="008000"/>
                </a:solidFill>
                <a:effectLst>
                  <a:outerShdw blurRad="50800" dist="39000" dir="5460000" algn="tl">
                    <a:srgbClr val="000000">
                      <a:alpha val="38000"/>
                    </a:srgbClr>
                  </a:outerShdw>
                </a:effectLst>
                <a:latin typeface="Arial" charset="0"/>
                <a:ea typeface="ＭＳ Ｐゴシック" charset="0"/>
              </a:rPr>
              <a:t>OBJECTIVES OF THE PROJECT T2DM2</a:t>
            </a:r>
          </a:p>
        </p:txBody>
      </p:sp>
      <p:sp>
        <p:nvSpPr>
          <p:cNvPr id="16387" name="Text Box 3"/>
          <p:cNvSpPr txBox="1">
            <a:spLocks noChangeArrowheads="1"/>
          </p:cNvSpPr>
          <p:nvPr/>
        </p:nvSpPr>
        <p:spPr bwMode="auto">
          <a:xfrm>
            <a:off x="900113" y="1412875"/>
            <a:ext cx="8243887" cy="477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285750" indent="-285750" eaLnBrk="1" hangingPunct="1">
              <a:buFont typeface="Arial" pitchFamily="34" charset="0"/>
              <a:buChar char="•"/>
            </a:pPr>
            <a:r>
              <a:rPr lang="en-US" sz="1600" b="1">
                <a:solidFill>
                  <a:srgbClr val="049052"/>
                </a:solidFill>
              </a:rPr>
              <a:t>Methodology for </a:t>
            </a:r>
            <a:r>
              <a:rPr lang="en-US" altLang="en-GB" sz="1600" b="1">
                <a:solidFill>
                  <a:srgbClr val="049052"/>
                </a:solidFill>
              </a:rPr>
              <a:t>“</a:t>
            </a:r>
            <a:r>
              <a:rPr lang="en-US" altLang="ja-JP" sz="1600" b="1">
                <a:solidFill>
                  <a:srgbClr val="049052"/>
                </a:solidFill>
              </a:rPr>
              <a:t>muoscopy</a:t>
            </a:r>
            <a:r>
              <a:rPr lang="en-US" altLang="en-GB" sz="1600" b="1">
                <a:solidFill>
                  <a:srgbClr val="049052"/>
                </a:solidFill>
              </a:rPr>
              <a:t>”</a:t>
            </a:r>
            <a:endParaRPr lang="en-US" altLang="ja-JP" sz="1600">
              <a:solidFill>
                <a:srgbClr val="000099"/>
              </a:solidFill>
            </a:endParaRPr>
          </a:p>
          <a:p>
            <a:pPr marL="285750" indent="-285750" eaLnBrk="1" hangingPunct="1"/>
            <a:r>
              <a:rPr lang="en-US" sz="1600">
                <a:solidFill>
                  <a:srgbClr val="000099"/>
                </a:solidFill>
              </a:rPr>
              <a:t>Constraints: Size, solid geometry, time-scale processes, ...</a:t>
            </a:r>
          </a:p>
          <a:p>
            <a:pPr marL="285750" indent="-285750" eaLnBrk="1" hangingPunct="1"/>
            <a:endParaRPr lang="en-US" sz="1600">
              <a:solidFill>
                <a:srgbClr val="000099"/>
              </a:solidFill>
            </a:endParaRPr>
          </a:p>
          <a:p>
            <a:pPr marL="285750" indent="-285750" eaLnBrk="1" hangingPunct="1">
              <a:buFont typeface="Arial" pitchFamily="34" charset="0"/>
              <a:buChar char="•"/>
            </a:pPr>
            <a:r>
              <a:rPr lang="en-US" sz="1600" b="1">
                <a:solidFill>
                  <a:srgbClr val="049052"/>
                </a:solidFill>
              </a:rPr>
              <a:t> Numerical simulation</a:t>
            </a:r>
            <a:endParaRPr lang="en-US" sz="1600">
              <a:solidFill>
                <a:srgbClr val="000099"/>
              </a:solidFill>
            </a:endParaRPr>
          </a:p>
          <a:p>
            <a:pPr marL="285750" indent="-285750" eaLnBrk="1" hangingPunct="1"/>
            <a:r>
              <a:rPr lang="en-US" sz="1600">
                <a:solidFill>
                  <a:srgbClr val="000099"/>
                </a:solidFill>
              </a:rPr>
              <a:t>MUSIC (Kudryavtsev et al., 2008), GEANT4 prior to calibration:</a:t>
            </a:r>
          </a:p>
          <a:p>
            <a:pPr marL="285750" indent="-285750" eaLnBrk="1" hangingPunct="1"/>
            <a:r>
              <a:rPr lang="en-US" sz="1600">
                <a:solidFill>
                  <a:srgbClr val="000099"/>
                </a:solidFill>
              </a:rPr>
              <a:t>Duration of exposure vis-à-vis the time scale on the processes observed</a:t>
            </a:r>
          </a:p>
          <a:p>
            <a:pPr marL="285750" indent="-285750" eaLnBrk="1" hangingPunct="1"/>
            <a:r>
              <a:rPr lang="en-US" sz="1600">
                <a:solidFill>
                  <a:srgbClr val="000099"/>
                </a:solidFill>
              </a:rPr>
              <a:t>Cover and geometric topology of the network of telescopes and precision</a:t>
            </a:r>
          </a:p>
          <a:p>
            <a:pPr marL="285750" indent="-285750" eaLnBrk="1" hangingPunct="1"/>
            <a:r>
              <a:rPr lang="en-US" sz="1600">
                <a:solidFill>
                  <a:srgbClr val="000099"/>
                </a:solidFill>
              </a:rPr>
              <a:t>field of views and the surface of each detector,</a:t>
            </a:r>
          </a:p>
          <a:p>
            <a:pPr marL="285750" indent="-285750" eaLnBrk="1" hangingPunct="1"/>
            <a:r>
              <a:rPr lang="en-US" sz="1600">
                <a:solidFill>
                  <a:srgbClr val="000099"/>
                </a:solidFill>
              </a:rPr>
              <a:t>Number of detectors</a:t>
            </a:r>
          </a:p>
          <a:p>
            <a:pPr marL="285750" indent="-285750" eaLnBrk="1" hangingPunct="1"/>
            <a:r>
              <a:rPr lang="en-US" sz="1600">
                <a:solidFill>
                  <a:srgbClr val="000099"/>
                </a:solidFill>
              </a:rPr>
              <a:t>Spatial resolution possible based on solid geometry / network</a:t>
            </a:r>
          </a:p>
          <a:p>
            <a:pPr marL="285750" indent="-285750" eaLnBrk="1" hangingPunct="1">
              <a:buFontTx/>
              <a:buChar char="•"/>
            </a:pPr>
            <a:endParaRPr lang="en-US" sz="1600">
              <a:solidFill>
                <a:srgbClr val="000099"/>
              </a:solidFill>
            </a:endParaRPr>
          </a:p>
          <a:p>
            <a:pPr marL="285750" indent="-285750" eaLnBrk="1" hangingPunct="1">
              <a:buFont typeface="Arial" pitchFamily="34" charset="0"/>
              <a:buChar char="•"/>
            </a:pPr>
            <a:r>
              <a:rPr lang="en-US" sz="1600" b="1">
                <a:solidFill>
                  <a:srgbClr val="049052"/>
                </a:solidFill>
              </a:rPr>
              <a:t>Muoscopy – Densitometry</a:t>
            </a:r>
            <a:endParaRPr lang="en-US" sz="1600">
              <a:solidFill>
                <a:srgbClr val="000099"/>
              </a:solidFill>
            </a:endParaRPr>
          </a:p>
          <a:p>
            <a:pPr marL="285750" indent="-285750" eaLnBrk="1" hangingPunct="1"/>
            <a:r>
              <a:rPr lang="en-US" sz="1600">
                <a:solidFill>
                  <a:srgbClr val="000099"/>
                </a:solidFill>
              </a:rPr>
              <a:t>Construction of 4 prototypes and measures in the LSBB</a:t>
            </a:r>
          </a:p>
          <a:p>
            <a:pPr marL="285750" indent="-285750" eaLnBrk="1" hangingPunct="1"/>
            <a:r>
              <a:rPr lang="en-US" sz="1600">
                <a:solidFill>
                  <a:srgbClr val="000099"/>
                </a:solidFill>
              </a:rPr>
              <a:t>Establishment of codes of tomography inversion / simulation (GEANT4, MUSIC…) &amp; coupling between densitometry imaging and seismic imaging (Young's modulus)</a:t>
            </a:r>
          </a:p>
          <a:p>
            <a:pPr marL="285750" indent="-285750" eaLnBrk="1" hangingPunct="1"/>
            <a:r>
              <a:rPr lang="en-US" sz="1600">
                <a:solidFill>
                  <a:srgbClr val="000099"/>
                </a:solidFill>
              </a:rPr>
              <a:t>Coupling measures spatial-temporal density and field variations gravity (location, water flow dynamics in the ZNS)</a:t>
            </a:r>
          </a:p>
          <a:p>
            <a:pPr marL="285750" indent="-285750" eaLnBrk="1" hangingPunct="1">
              <a:buFont typeface="Arial" pitchFamily="34" charset="0"/>
              <a:buChar char="•"/>
            </a:pPr>
            <a:endParaRPr lang="en-US" sz="1600">
              <a:solidFill>
                <a:srgbClr val="000099"/>
              </a:solidFill>
            </a:endParaRPr>
          </a:p>
          <a:p>
            <a:pPr marL="285750" indent="-285750" eaLnBrk="1" hangingPunct="1">
              <a:buFont typeface="Arial" pitchFamily="34" charset="0"/>
              <a:buChar char="•"/>
            </a:pPr>
            <a:r>
              <a:rPr lang="en-US" sz="1600" b="1">
                <a:solidFill>
                  <a:srgbClr val="008000"/>
                </a:solidFill>
              </a:rPr>
              <a:t>Build install a large array of 80 telescopes in LSBB laboratory</a:t>
            </a:r>
          </a:p>
        </p:txBody>
      </p:sp>
      <p:sp>
        <p:nvSpPr>
          <p:cNvPr id="16388" name="Text Box 4"/>
          <p:cNvSpPr txBox="1">
            <a:spLocks noChangeArrowheads="1"/>
          </p:cNvSpPr>
          <p:nvPr/>
        </p:nvSpPr>
        <p:spPr bwMode="auto">
          <a:xfrm>
            <a:off x="827088" y="692150"/>
            <a:ext cx="8316912"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buFontTx/>
              <a:buChar char="•"/>
              <a:defRPr/>
            </a:pPr>
            <a:r>
              <a:rPr lang="en-US" sz="1800" dirty="0">
                <a:solidFill>
                  <a:srgbClr val="049052"/>
                </a:solidFill>
                <a:latin typeface="Arial" charset="0"/>
                <a:ea typeface="ＭＳ Ｐゴシック" charset="0"/>
              </a:rPr>
              <a:t> </a:t>
            </a:r>
            <a:r>
              <a:rPr lang="en-US" sz="1800" b="1" dirty="0">
                <a:solidFill>
                  <a:srgbClr val="000099"/>
                </a:solidFill>
                <a:latin typeface="Arial" charset="0"/>
                <a:ea typeface="ＭＳ Ｐゴシック" charset="0"/>
              </a:rPr>
              <a:t>Accessing a new measure for characterizing geological object</a:t>
            </a:r>
            <a:endParaRPr lang="en-US" sz="1800" b="1" dirty="0">
              <a:solidFill>
                <a:srgbClr val="049052"/>
              </a:solidFill>
              <a:latin typeface="Arial" charset="0"/>
              <a:ea typeface="ＭＳ Ｐゴシック" charset="0"/>
            </a:endParaRPr>
          </a:p>
          <a:p>
            <a:pPr eaLnBrk="1" hangingPunct="1">
              <a:buFontTx/>
              <a:buChar char="•"/>
              <a:defRPr/>
            </a:pPr>
            <a:r>
              <a:rPr lang="en-US" sz="1800" b="1" dirty="0">
                <a:solidFill>
                  <a:srgbClr val="049052"/>
                </a:solidFill>
                <a:latin typeface="Arial" charset="0"/>
                <a:ea typeface="ＭＳ Ｐゴシック" charset="0"/>
              </a:rPr>
              <a:t> </a:t>
            </a:r>
            <a:r>
              <a:rPr lang="en-US" sz="1800" b="1" dirty="0">
                <a:solidFill>
                  <a:srgbClr val="000099"/>
                </a:solidFill>
                <a:latin typeface="Arial" charset="0"/>
                <a:ea typeface="ＭＳ Ｐゴシック" charset="0"/>
              </a:rPr>
              <a:t>Develop a versatile, flexible instrument for the geosciences community</a:t>
            </a:r>
            <a:endParaRPr lang="en-US" sz="1800" b="1" dirty="0">
              <a:solidFill>
                <a:srgbClr val="049052"/>
              </a:solidFill>
              <a:latin typeface="Arial" charset="0"/>
              <a:ea typeface="ＭＳ Ｐゴシック" charset="0"/>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38</a:t>
            </a:fld>
            <a:endParaRPr lang="fr-BE"/>
          </a:p>
        </p:txBody>
      </p:sp>
      <p:sp>
        <p:nvSpPr>
          <p:cNvPr id="7" name="Espace réservé du pied de page 6"/>
          <p:cNvSpPr>
            <a:spLocks noGrp="1"/>
          </p:cNvSpPr>
          <p:nvPr>
            <p:ph type="ftr" sz="quarter" idx="11"/>
          </p:nvPr>
        </p:nvSpPr>
        <p:spPr/>
        <p:txBody>
          <a:bodyPr/>
          <a:lstStyle/>
          <a:p>
            <a:r>
              <a:rPr lang="fr-FR" smtClean="0"/>
              <a:t>26-27 April 2012, Annecy-le-Vieux, France</a:t>
            </a:r>
            <a:endParaRPr lang="fr-BE"/>
          </a:p>
        </p:txBody>
      </p:sp>
      <p:sp>
        <p:nvSpPr>
          <p:cNvPr id="8" name="Espace réservé de la date 7"/>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625850" y="152400"/>
            <a:ext cx="20605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rgbClr val="FF0000"/>
                </a:solidFill>
                <a:latin typeface="Arial" charset="0"/>
                <a:ea typeface="ＭＳ Ｐゴシック" charset="0"/>
              </a:rPr>
              <a:t>CONCLUSIONS</a:t>
            </a:r>
            <a:endParaRPr lang="en-US" sz="1800" b="1">
              <a:solidFill>
                <a:srgbClr val="049052"/>
              </a:solidFill>
              <a:latin typeface="Arial" charset="0"/>
              <a:ea typeface="ＭＳ Ｐゴシック" charset="0"/>
            </a:endParaRPr>
          </a:p>
        </p:txBody>
      </p:sp>
      <p:sp>
        <p:nvSpPr>
          <p:cNvPr id="38915" name="Rectangle 3"/>
          <p:cNvSpPr>
            <a:spLocks noChangeArrowheads="1"/>
          </p:cNvSpPr>
          <p:nvPr/>
        </p:nvSpPr>
        <p:spPr bwMode="auto">
          <a:xfrm>
            <a:off x="990600" y="468313"/>
            <a:ext cx="7848600" cy="5921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rgbClr val="049052"/>
                </a:solidFill>
                <a:latin typeface="Arial" charset="0"/>
                <a:ea typeface="ＭＳ Ｐゴシック" charset="0"/>
              </a:rPr>
              <a:t>Technological choices:</a:t>
            </a:r>
            <a:endParaRPr lang="en-US" sz="1800" b="1" dirty="0">
              <a:solidFill>
                <a:srgbClr val="049052"/>
              </a:solidFill>
              <a:latin typeface="Arial" charset="0"/>
              <a:ea typeface="ＭＳ Ｐゴシック" charset="0"/>
            </a:endParaRPr>
          </a:p>
          <a:p>
            <a:pPr lvl="1" eaLnBrk="1" hangingPunct="1">
              <a:buFontTx/>
              <a:buChar char="•"/>
              <a:defRPr/>
            </a:pPr>
            <a:r>
              <a:rPr lang="en-US" sz="1600" dirty="0">
                <a:latin typeface="Arial" charset="0"/>
                <a:ea typeface="ＭＳ Ｐゴシック" charset="0"/>
              </a:rPr>
              <a:t> To have smaller pixels: monitoring and survey of civil engineering structures, wells (gas, oil, water, storage, ...)</a:t>
            </a:r>
          </a:p>
          <a:p>
            <a:pPr lvl="1" eaLnBrk="1" hangingPunct="1">
              <a:buFontTx/>
              <a:buChar char="•"/>
              <a:defRPr/>
            </a:pPr>
            <a:r>
              <a:rPr lang="en-US" sz="1600" dirty="0">
                <a:latin typeface="Arial" charset="0"/>
                <a:ea typeface="ＭＳ Ｐゴシック" charset="0"/>
              </a:rPr>
              <a:t> To have an overall height reduced through a measuring time on pixels (Equipment Gallery)</a:t>
            </a:r>
          </a:p>
          <a:p>
            <a:pPr eaLnBrk="1" hangingPunct="1">
              <a:defRPr/>
            </a:pPr>
            <a:endParaRPr lang="en-US" sz="1200" dirty="0">
              <a:solidFill>
                <a:srgbClr val="000000"/>
              </a:solidFill>
              <a:latin typeface="Helvetica" charset="0"/>
              <a:ea typeface="ＭＳ Ｐゴシック" charset="0"/>
            </a:endParaRPr>
          </a:p>
          <a:p>
            <a:pPr eaLnBrk="1" hangingPunct="1">
              <a:defRPr/>
            </a:pPr>
            <a:r>
              <a:rPr lang="en-US" sz="2000" b="1" dirty="0">
                <a:solidFill>
                  <a:srgbClr val="049052"/>
                </a:solidFill>
                <a:latin typeface="Arial" charset="0"/>
                <a:ea typeface="ＭＳ Ｐゴシック" charset="0"/>
              </a:rPr>
              <a:t>Applications:</a:t>
            </a:r>
            <a:endParaRPr lang="en-US" sz="1800" dirty="0">
              <a:latin typeface="Arial" charset="0"/>
              <a:ea typeface="ＭＳ Ｐゴシック" charset="0"/>
            </a:endParaRPr>
          </a:p>
          <a:p>
            <a:pPr lvl="1" eaLnBrk="1" hangingPunct="1">
              <a:buFontTx/>
              <a:buChar char="•"/>
              <a:defRPr/>
            </a:pPr>
            <a:r>
              <a:rPr lang="en-US" sz="1800" dirty="0">
                <a:latin typeface="Arial" charset="0"/>
                <a:ea typeface="ＭＳ Ｐゴシック" charset="0"/>
              </a:rPr>
              <a:t> </a:t>
            </a:r>
            <a:r>
              <a:rPr lang="en-US" sz="1600" dirty="0">
                <a:latin typeface="Arial" charset="0"/>
                <a:ea typeface="ＭＳ Ｐゴシック" charset="0"/>
              </a:rPr>
              <a:t>Involvement hydrogeology : hydraulic flow</a:t>
            </a:r>
          </a:p>
          <a:p>
            <a:pPr lvl="1" eaLnBrk="1" hangingPunct="1">
              <a:buFontTx/>
              <a:buChar char="•"/>
              <a:defRPr/>
            </a:pPr>
            <a:r>
              <a:rPr lang="en-US" sz="1600" dirty="0">
                <a:latin typeface="Arial" charset="0"/>
                <a:ea typeface="ＭＳ Ｐゴシック" charset="0"/>
              </a:rPr>
              <a:t> Involvement CO</a:t>
            </a:r>
            <a:r>
              <a:rPr lang="en-US" sz="1600" baseline="30000" dirty="0">
                <a:latin typeface="Arial" charset="0"/>
                <a:ea typeface="ＭＳ Ｐゴシック" charset="0"/>
              </a:rPr>
              <a:t>2 </a:t>
            </a:r>
            <a:r>
              <a:rPr lang="en-US" sz="1600" dirty="0" err="1">
                <a:latin typeface="Arial" charset="0"/>
                <a:ea typeface="ＭＳ Ｐゴシック" charset="0"/>
              </a:rPr>
              <a:t>stockage</a:t>
            </a:r>
            <a:r>
              <a:rPr lang="en-US" sz="1600" dirty="0">
                <a:latin typeface="Arial" charset="0"/>
                <a:ea typeface="ＭＳ Ｐゴシック" charset="0"/>
              </a:rPr>
              <a:t> : macroscopic properties of the rock</a:t>
            </a:r>
          </a:p>
          <a:p>
            <a:pPr lvl="1" eaLnBrk="1" hangingPunct="1">
              <a:buFontTx/>
              <a:buChar char="•"/>
              <a:defRPr/>
            </a:pPr>
            <a:r>
              <a:rPr lang="en-US" sz="1600" dirty="0">
                <a:latin typeface="Arial" charset="0"/>
                <a:ea typeface="ＭＳ Ｐゴシック" charset="0"/>
              </a:rPr>
              <a:t> Tunnel survey</a:t>
            </a:r>
          </a:p>
          <a:p>
            <a:pPr eaLnBrk="1" hangingPunct="1">
              <a:defRPr/>
            </a:pPr>
            <a:endParaRPr lang="en-US" sz="1200" dirty="0">
              <a:solidFill>
                <a:srgbClr val="000000"/>
              </a:solidFill>
              <a:latin typeface="Helvetica" charset="0"/>
              <a:ea typeface="ＭＳ Ｐゴシック" charset="0"/>
            </a:endParaRPr>
          </a:p>
          <a:p>
            <a:pPr eaLnBrk="1" hangingPunct="1">
              <a:defRPr/>
            </a:pPr>
            <a:r>
              <a:rPr lang="en-US" sz="2000" b="1" dirty="0">
                <a:solidFill>
                  <a:srgbClr val="049052"/>
                </a:solidFill>
                <a:latin typeface="Arial" charset="0"/>
                <a:ea typeface="ＭＳ Ｐゴシック" charset="0"/>
              </a:rPr>
              <a:t>Calendar:</a:t>
            </a:r>
            <a:endParaRPr lang="en-US" sz="1800" dirty="0">
              <a:latin typeface="Arial" charset="0"/>
              <a:ea typeface="ＭＳ Ｐゴシック" charset="0"/>
            </a:endParaRPr>
          </a:p>
          <a:p>
            <a:pPr lvl="1" eaLnBrk="1" hangingPunct="1">
              <a:buFontTx/>
              <a:buChar char="•"/>
              <a:defRPr/>
            </a:pPr>
            <a:r>
              <a:rPr lang="en-US" sz="1600" dirty="0">
                <a:latin typeface="Arial" charset="0"/>
                <a:ea typeface="ＭＳ Ｐゴシック" charset="0"/>
              </a:rPr>
              <a:t> Methodology and test LSBB 20012-2013 ==&gt; new funding for extension up to 80 telescopes==&gt;Financial support from the region</a:t>
            </a:r>
          </a:p>
          <a:p>
            <a:pPr lvl="1" eaLnBrk="1" hangingPunct="1">
              <a:buFontTx/>
              <a:buChar char="•"/>
              <a:defRPr/>
            </a:pPr>
            <a:r>
              <a:rPr lang="en-US" sz="1600" dirty="0">
                <a:latin typeface="Arial" charset="0"/>
                <a:ea typeface="ＭＳ Ｐゴシック" charset="0"/>
              </a:rPr>
              <a:t> Deployment then mine (water monitoring) and landslides (monitoring of damage, tunnels)</a:t>
            </a:r>
          </a:p>
          <a:p>
            <a:pPr eaLnBrk="1" hangingPunct="1">
              <a:defRPr/>
            </a:pPr>
            <a:endParaRPr lang="en-US" sz="1200" dirty="0">
              <a:solidFill>
                <a:srgbClr val="000000"/>
              </a:solidFill>
              <a:latin typeface="Helvetica" charset="0"/>
              <a:ea typeface="ＭＳ Ｐゴシック" charset="0"/>
            </a:endParaRPr>
          </a:p>
          <a:p>
            <a:pPr eaLnBrk="1" hangingPunct="1">
              <a:defRPr/>
            </a:pPr>
            <a:r>
              <a:rPr lang="en-US" sz="2000" b="1" dirty="0">
                <a:solidFill>
                  <a:srgbClr val="049052"/>
                </a:solidFill>
                <a:latin typeface="Arial" charset="0"/>
                <a:ea typeface="ＭＳ Ｐゴシック" charset="0"/>
              </a:rPr>
              <a:t>Our needs :</a:t>
            </a:r>
            <a:endParaRPr lang="en-US" sz="1800" b="1" dirty="0">
              <a:solidFill>
                <a:srgbClr val="049052"/>
              </a:solidFill>
              <a:latin typeface="Arial" charset="0"/>
              <a:ea typeface="ＭＳ Ｐゴシック" charset="0"/>
            </a:endParaRPr>
          </a:p>
          <a:p>
            <a:pPr lvl="1" eaLnBrk="1" hangingPunct="1">
              <a:buFontTx/>
              <a:buChar char="•"/>
              <a:defRPr/>
            </a:pPr>
            <a:r>
              <a:rPr lang="en-US" sz="1600" dirty="0">
                <a:latin typeface="Arial" charset="0"/>
                <a:ea typeface="ＭＳ Ｐゴシック" charset="0"/>
              </a:rPr>
              <a:t> Embed a group for modeling aspects</a:t>
            </a:r>
          </a:p>
          <a:p>
            <a:pPr lvl="1" eaLnBrk="1" hangingPunct="1">
              <a:buFontTx/>
              <a:buChar char="•"/>
              <a:defRPr/>
            </a:pPr>
            <a:r>
              <a:rPr lang="en-US" sz="1600" dirty="0">
                <a:latin typeface="Arial" charset="0"/>
                <a:ea typeface="ＭＳ Ｐゴシック" charset="0"/>
              </a:rPr>
              <a:t> Generate an R&amp;D project to develop a network of observation from 40 to 80 telescopes</a:t>
            </a:r>
          </a:p>
          <a:p>
            <a:pPr algn="ctr" eaLnBrk="1" hangingPunct="1">
              <a:defRPr/>
            </a:pPr>
            <a:r>
              <a:rPr lang="en-US" sz="1600" dirty="0">
                <a:latin typeface="Arial" charset="0"/>
                <a:ea typeface="ＭＳ Ｐゴシック" charset="0"/>
              </a:rPr>
              <a:t>We research collaborations and related applications into existing programs</a:t>
            </a:r>
            <a:endParaRPr lang="en-US" sz="1800" dirty="0">
              <a:latin typeface="Arial" charset="0"/>
              <a:ea typeface="ＭＳ Ｐゴシック" charset="0"/>
            </a:endParaRPr>
          </a:p>
          <a:p>
            <a:pPr algn="ctr" eaLnBrk="1" hangingPunct="1">
              <a:defRPr/>
            </a:pPr>
            <a:r>
              <a:rPr lang="en-US" dirty="0">
                <a:solidFill>
                  <a:srgbClr val="FF0000"/>
                </a:solidFill>
                <a:latin typeface="Arial" charset="0"/>
                <a:ea typeface="ＭＳ Ｐゴシック" charset="0"/>
              </a:rPr>
              <a:t>ANY HELP WILL BE WELCOME!!</a:t>
            </a:r>
            <a:endParaRPr lang="en-US" dirty="0">
              <a:latin typeface="Arial" charset="0"/>
              <a:ea typeface="ＭＳ Ｐゴシック" charset="0"/>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39</a:t>
            </a:fld>
            <a:endParaRPr lang="fr-BE"/>
          </a:p>
        </p:txBody>
      </p:sp>
      <p:sp>
        <p:nvSpPr>
          <p:cNvPr id="6" name="Espace réservé du pied de page 5"/>
          <p:cNvSpPr>
            <a:spLocks noGrp="1"/>
          </p:cNvSpPr>
          <p:nvPr>
            <p:ph type="ftr" sz="quarter" idx="11"/>
          </p:nvPr>
        </p:nvSpPr>
        <p:spPr/>
        <p:txBody>
          <a:bodyPr/>
          <a:lstStyle/>
          <a:p>
            <a:r>
              <a:rPr lang="fr-FR" smtClean="0"/>
              <a:t>26-27 April 2012, Annecy-le-Vieux, France</a:t>
            </a:r>
            <a:endParaRPr lang="fr-BE"/>
          </a:p>
        </p:txBody>
      </p:sp>
      <p:sp>
        <p:nvSpPr>
          <p:cNvPr id="7" name="Espace réservé de la date 6"/>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8"/>
          <p:cNvGrpSpPr/>
          <p:nvPr/>
        </p:nvGrpSpPr>
        <p:grpSpPr>
          <a:xfrm>
            <a:off x="6794907" y="1556792"/>
            <a:ext cx="1953557" cy="641961"/>
            <a:chOff x="3602491" y="670580"/>
            <a:chExt cx="1953557" cy="641961"/>
          </a:xfrm>
        </p:grpSpPr>
        <p:sp>
          <p:nvSpPr>
            <p:cNvPr id="15" name="Oval 15"/>
            <p:cNvSpPr>
              <a:spLocks noChangeArrowheads="1"/>
            </p:cNvSpPr>
            <p:nvPr/>
          </p:nvSpPr>
          <p:spPr bwMode="auto">
            <a:xfrm>
              <a:off x="3610752" y="779740"/>
              <a:ext cx="70219" cy="72469"/>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16" name="Text Box 16"/>
            <p:cNvSpPr txBox="1">
              <a:spLocks noChangeArrowheads="1"/>
            </p:cNvSpPr>
            <p:nvPr/>
          </p:nvSpPr>
          <p:spPr bwMode="auto">
            <a:xfrm>
              <a:off x="3623661" y="670580"/>
              <a:ext cx="1511889" cy="292709"/>
            </a:xfrm>
            <a:prstGeom prst="rect">
              <a:avLst/>
            </a:prstGeom>
            <a:noFill/>
            <a:ln w="9525">
              <a:noFill/>
              <a:miter lim="800000"/>
              <a:headEnd/>
              <a:tailEnd/>
            </a:ln>
          </p:spPr>
          <p:txBody>
            <a:bodyPr wrap="none">
              <a:spAutoFit/>
            </a:bodyPr>
            <a:lstStyle/>
            <a:p>
              <a:pPr>
                <a:lnSpc>
                  <a:spcPct val="93000"/>
                </a:lnSpc>
                <a:buClr>
                  <a:srgbClr val="000000"/>
                </a:buClr>
                <a:buSzPct val="100000"/>
                <a:buFont typeface="Arial" pitchFamily="34" charset="0"/>
                <a:buNone/>
              </a:pPr>
              <a:r>
                <a:rPr lang="fr-FR" sz="1400" b="1" dirty="0">
                  <a:solidFill>
                    <a:srgbClr val="0070C0"/>
                  </a:solidFill>
                  <a:cs typeface="Lucida Sans Unicode" pitchFamily="34" charset="0"/>
                </a:rPr>
                <a:t> STS2 </a:t>
              </a:r>
              <a:r>
                <a:rPr lang="fr-FR" sz="1400" b="1" dirty="0" smtClean="0">
                  <a:solidFill>
                    <a:srgbClr val="0070C0"/>
                  </a:solidFill>
                  <a:cs typeface="Lucida Sans Unicode" pitchFamily="34" charset="0"/>
                </a:rPr>
                <a:t>antenne 3D</a:t>
              </a:r>
              <a:endParaRPr lang="fr-FR" sz="1400" b="1" dirty="0">
                <a:solidFill>
                  <a:srgbClr val="0070C0"/>
                </a:solidFill>
                <a:cs typeface="Lucida Sans Unicode" pitchFamily="34" charset="0"/>
              </a:endParaRPr>
            </a:p>
          </p:txBody>
        </p:sp>
        <p:sp>
          <p:nvSpPr>
            <p:cNvPr id="17" name="Oval 17"/>
            <p:cNvSpPr>
              <a:spLocks noChangeArrowheads="1"/>
            </p:cNvSpPr>
            <p:nvPr/>
          </p:nvSpPr>
          <p:spPr bwMode="auto">
            <a:xfrm>
              <a:off x="3602491" y="916153"/>
              <a:ext cx="70219" cy="72469"/>
            </a:xfrm>
            <a:prstGeom prst="ellipse">
              <a:avLst/>
            </a:prstGeom>
            <a:solidFill>
              <a:srgbClr val="FF0000"/>
            </a:solidFill>
            <a:ln w="9525">
              <a:noFill/>
              <a:round/>
              <a:headEnd/>
              <a:tailEnd/>
            </a:ln>
          </p:spPr>
          <p:txBody>
            <a:bodyPr wrap="none" anchor="ctr"/>
            <a:lstStyle/>
            <a:p>
              <a:endParaRPr lang="fr-FR">
                <a:solidFill>
                  <a:srgbClr val="0070C0"/>
                </a:solidFill>
              </a:endParaRPr>
            </a:p>
          </p:txBody>
        </p:sp>
        <p:sp>
          <p:nvSpPr>
            <p:cNvPr id="18" name="Text Box 18"/>
            <p:cNvSpPr txBox="1">
              <a:spLocks noChangeArrowheads="1"/>
            </p:cNvSpPr>
            <p:nvPr/>
          </p:nvSpPr>
          <p:spPr bwMode="auto">
            <a:xfrm>
              <a:off x="3633470" y="851143"/>
              <a:ext cx="1922578" cy="292709"/>
            </a:xfrm>
            <a:prstGeom prst="rect">
              <a:avLst/>
            </a:prstGeom>
            <a:noFill/>
            <a:ln w="9525">
              <a:noFill/>
              <a:miter lim="800000"/>
              <a:headEnd/>
              <a:tailEnd/>
            </a:ln>
          </p:spPr>
          <p:txBody>
            <a:bodyPr wrap="none">
              <a:spAutoFit/>
            </a:bodyPr>
            <a:lstStyle/>
            <a:p>
              <a:pPr>
                <a:lnSpc>
                  <a:spcPct val="93000"/>
                </a:lnSpc>
                <a:buClr>
                  <a:srgbClr val="000000"/>
                </a:buClr>
                <a:buSzPct val="100000"/>
                <a:buFont typeface="Arial" pitchFamily="34" charset="0"/>
                <a:buNone/>
              </a:pPr>
              <a:r>
                <a:rPr lang="fr-FR" sz="1400" b="1" dirty="0">
                  <a:solidFill>
                    <a:srgbClr val="0070C0"/>
                  </a:solidFill>
                  <a:cs typeface="Lucida Sans Unicode" pitchFamily="34" charset="0"/>
                </a:rPr>
                <a:t> SQUID</a:t>
              </a:r>
              <a:r>
                <a:rPr lang="fr-FR" sz="1400" b="1" baseline="30000" dirty="0">
                  <a:solidFill>
                    <a:srgbClr val="0070C0"/>
                  </a:solidFill>
                  <a:cs typeface="Lucida Sans Unicode" pitchFamily="34" charset="0"/>
                </a:rPr>
                <a:t>2</a:t>
              </a:r>
              <a:r>
                <a:rPr lang="fr-FR" sz="1400" b="1" dirty="0">
                  <a:solidFill>
                    <a:srgbClr val="0070C0"/>
                  </a:solidFill>
                  <a:cs typeface="Lucida Sans Unicode" pitchFamily="34" charset="0"/>
                </a:rPr>
                <a:t> </a:t>
              </a:r>
              <a:r>
                <a:rPr lang="fr-FR" sz="1400" b="1" dirty="0" smtClean="0">
                  <a:solidFill>
                    <a:srgbClr val="0070C0"/>
                  </a:solidFill>
                  <a:cs typeface="Lucida Sans Unicode" pitchFamily="34" charset="0"/>
                </a:rPr>
                <a:t>magnétomètre</a:t>
              </a:r>
              <a:endParaRPr lang="fr-FR" sz="1400" b="1" dirty="0">
                <a:solidFill>
                  <a:srgbClr val="0070C0"/>
                </a:solidFill>
                <a:cs typeface="Lucida Sans Unicode" pitchFamily="34" charset="0"/>
              </a:endParaRPr>
            </a:p>
          </p:txBody>
        </p:sp>
        <p:sp>
          <p:nvSpPr>
            <p:cNvPr id="19" name="Oval 19"/>
            <p:cNvSpPr>
              <a:spLocks noChangeArrowheads="1"/>
            </p:cNvSpPr>
            <p:nvPr/>
          </p:nvSpPr>
          <p:spPr bwMode="auto">
            <a:xfrm>
              <a:off x="3610752" y="1064288"/>
              <a:ext cx="70219" cy="72469"/>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20" name="Text Box 20"/>
            <p:cNvSpPr txBox="1">
              <a:spLocks noChangeArrowheads="1"/>
            </p:cNvSpPr>
            <p:nvPr/>
          </p:nvSpPr>
          <p:spPr bwMode="auto">
            <a:xfrm>
              <a:off x="3634503" y="1019832"/>
              <a:ext cx="1533433" cy="292709"/>
            </a:xfrm>
            <a:prstGeom prst="rect">
              <a:avLst/>
            </a:prstGeom>
            <a:noFill/>
            <a:ln w="9525">
              <a:noFill/>
              <a:miter lim="800000"/>
              <a:headEnd/>
              <a:tailEnd/>
            </a:ln>
          </p:spPr>
          <p:txBody>
            <a:bodyPr wrap="none">
              <a:spAutoFit/>
            </a:bodyPr>
            <a:lstStyle/>
            <a:p>
              <a:pPr>
                <a:lnSpc>
                  <a:spcPct val="93000"/>
                </a:lnSpc>
                <a:buClr>
                  <a:srgbClr val="000000"/>
                </a:buClr>
                <a:buSzPct val="100000"/>
                <a:buFont typeface="Arial" pitchFamily="34" charset="0"/>
                <a:buNone/>
              </a:pPr>
              <a:r>
                <a:rPr lang="fr-FR" sz="1400" b="1" dirty="0">
                  <a:solidFill>
                    <a:srgbClr val="0070C0"/>
                  </a:solidFill>
                  <a:cs typeface="Lucida Sans Unicode" pitchFamily="34" charset="0"/>
                </a:rPr>
                <a:t> Hydro acquisition</a:t>
              </a:r>
            </a:p>
          </p:txBody>
        </p:sp>
      </p:grpSp>
      <p:grpSp>
        <p:nvGrpSpPr>
          <p:cNvPr id="28" name="Groupe 27"/>
          <p:cNvGrpSpPr/>
          <p:nvPr/>
        </p:nvGrpSpPr>
        <p:grpSpPr>
          <a:xfrm>
            <a:off x="5580113" y="2204864"/>
            <a:ext cx="3168352" cy="2592288"/>
            <a:chOff x="97746" y="416328"/>
            <a:chExt cx="4167693" cy="3355964"/>
          </a:xfrm>
        </p:grpSpPr>
        <p:pic>
          <p:nvPicPr>
            <p:cNvPr id="4" name="Picture 2" descr="Graphique 3"/>
            <p:cNvPicPr>
              <a:picLocks noChangeAspect="1" noChangeArrowheads="1"/>
            </p:cNvPicPr>
            <p:nvPr/>
          </p:nvPicPr>
          <p:blipFill>
            <a:blip r:embed="rId2" cstate="print"/>
            <a:srcRect l="2155" t="2208" r="2155" b="2208"/>
            <a:stretch>
              <a:fillRect/>
            </a:stretch>
          </p:blipFill>
          <p:spPr bwMode="auto">
            <a:xfrm>
              <a:off x="97746" y="416328"/>
              <a:ext cx="4167693" cy="3355964"/>
            </a:xfrm>
            <a:prstGeom prst="rect">
              <a:avLst/>
            </a:prstGeom>
            <a:noFill/>
            <a:ln w="9525">
              <a:noFill/>
              <a:miter lim="800000"/>
              <a:headEnd/>
              <a:tailEnd/>
            </a:ln>
          </p:spPr>
        </p:pic>
        <p:sp>
          <p:nvSpPr>
            <p:cNvPr id="5" name="Oval 5"/>
            <p:cNvSpPr>
              <a:spLocks noChangeArrowheads="1"/>
            </p:cNvSpPr>
            <p:nvPr/>
          </p:nvSpPr>
          <p:spPr bwMode="auto">
            <a:xfrm>
              <a:off x="546940" y="2125749"/>
              <a:ext cx="70219" cy="72469"/>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6" name="Oval 6"/>
            <p:cNvSpPr>
              <a:spLocks noChangeArrowheads="1"/>
            </p:cNvSpPr>
            <p:nvPr/>
          </p:nvSpPr>
          <p:spPr bwMode="auto">
            <a:xfrm>
              <a:off x="2092786" y="969440"/>
              <a:ext cx="70219" cy="72469"/>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7" name="Oval 7"/>
            <p:cNvSpPr>
              <a:spLocks noChangeArrowheads="1"/>
            </p:cNvSpPr>
            <p:nvPr/>
          </p:nvSpPr>
          <p:spPr bwMode="auto">
            <a:xfrm>
              <a:off x="3096502" y="900167"/>
              <a:ext cx="70219" cy="72469"/>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8" name="Oval 8"/>
            <p:cNvSpPr>
              <a:spLocks noChangeArrowheads="1"/>
            </p:cNvSpPr>
            <p:nvPr/>
          </p:nvSpPr>
          <p:spPr bwMode="auto">
            <a:xfrm>
              <a:off x="3098568" y="2108697"/>
              <a:ext cx="70219" cy="72469"/>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9" name="Oval 9"/>
            <p:cNvSpPr>
              <a:spLocks noChangeArrowheads="1"/>
            </p:cNvSpPr>
            <p:nvPr/>
          </p:nvSpPr>
          <p:spPr bwMode="auto">
            <a:xfrm>
              <a:off x="2918890" y="3425931"/>
              <a:ext cx="70219" cy="72469"/>
            </a:xfrm>
            <a:prstGeom prst="ellipse">
              <a:avLst/>
            </a:prstGeom>
            <a:solidFill>
              <a:srgbClr val="0000FF"/>
            </a:solidFill>
            <a:ln w="9525">
              <a:noFill/>
              <a:round/>
              <a:headEnd/>
              <a:tailEnd/>
            </a:ln>
          </p:spPr>
          <p:txBody>
            <a:bodyPr wrap="none" anchor="ctr"/>
            <a:lstStyle/>
            <a:p>
              <a:endParaRPr lang="fr-FR">
                <a:solidFill>
                  <a:srgbClr val="0070C0"/>
                </a:solidFill>
              </a:endParaRPr>
            </a:p>
          </p:txBody>
        </p:sp>
        <p:sp>
          <p:nvSpPr>
            <p:cNvPr id="10" name="Oval 10"/>
            <p:cNvSpPr>
              <a:spLocks noChangeArrowheads="1"/>
            </p:cNvSpPr>
            <p:nvPr/>
          </p:nvSpPr>
          <p:spPr bwMode="auto">
            <a:xfrm>
              <a:off x="664659" y="1892356"/>
              <a:ext cx="70219" cy="72469"/>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11" name="Oval 11"/>
            <p:cNvSpPr>
              <a:spLocks noChangeArrowheads="1"/>
            </p:cNvSpPr>
            <p:nvPr/>
          </p:nvSpPr>
          <p:spPr bwMode="auto">
            <a:xfrm>
              <a:off x="1844955" y="1115443"/>
              <a:ext cx="70219" cy="72469"/>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12" name="Oval 12"/>
            <p:cNvSpPr>
              <a:spLocks noChangeArrowheads="1"/>
            </p:cNvSpPr>
            <p:nvPr/>
          </p:nvSpPr>
          <p:spPr bwMode="auto">
            <a:xfrm>
              <a:off x="1973001" y="1038711"/>
              <a:ext cx="70219" cy="72469"/>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13" name="Oval 13"/>
            <p:cNvSpPr>
              <a:spLocks noChangeArrowheads="1"/>
            </p:cNvSpPr>
            <p:nvPr/>
          </p:nvSpPr>
          <p:spPr bwMode="auto">
            <a:xfrm>
              <a:off x="1257389" y="1506564"/>
              <a:ext cx="70219" cy="72469"/>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14" name="Oval 14"/>
            <p:cNvSpPr>
              <a:spLocks noChangeArrowheads="1"/>
            </p:cNvSpPr>
            <p:nvPr/>
          </p:nvSpPr>
          <p:spPr bwMode="auto">
            <a:xfrm>
              <a:off x="3162591" y="2446532"/>
              <a:ext cx="70219" cy="72469"/>
            </a:xfrm>
            <a:prstGeom prst="ellipse">
              <a:avLst/>
            </a:prstGeom>
            <a:solidFill>
              <a:schemeClr val="tx1"/>
            </a:solidFill>
            <a:ln w="9525">
              <a:noFill/>
              <a:round/>
              <a:headEnd/>
              <a:tailEnd/>
            </a:ln>
          </p:spPr>
          <p:txBody>
            <a:bodyPr wrap="none" anchor="ctr"/>
            <a:lstStyle/>
            <a:p>
              <a:endParaRPr lang="fr-FR">
                <a:solidFill>
                  <a:srgbClr val="0070C0"/>
                </a:solidFill>
              </a:endParaRPr>
            </a:p>
          </p:txBody>
        </p:sp>
        <p:sp>
          <p:nvSpPr>
            <p:cNvPr id="21" name="Oval 21"/>
            <p:cNvSpPr>
              <a:spLocks noChangeArrowheads="1"/>
            </p:cNvSpPr>
            <p:nvPr/>
          </p:nvSpPr>
          <p:spPr bwMode="auto">
            <a:xfrm>
              <a:off x="3224549" y="1081340"/>
              <a:ext cx="70219" cy="72469"/>
            </a:xfrm>
            <a:prstGeom prst="ellipse">
              <a:avLst/>
            </a:prstGeom>
            <a:solidFill>
              <a:srgbClr val="FF0000"/>
            </a:solidFill>
            <a:ln w="9525">
              <a:noFill/>
              <a:round/>
              <a:headEnd/>
              <a:tailEnd/>
            </a:ln>
          </p:spPr>
          <p:txBody>
            <a:bodyPr wrap="none" anchor="ctr"/>
            <a:lstStyle/>
            <a:p>
              <a:endParaRPr lang="fr-FR">
                <a:solidFill>
                  <a:srgbClr val="0070C0"/>
                </a:solidFill>
              </a:endParaRPr>
            </a:p>
          </p:txBody>
        </p:sp>
        <p:sp>
          <p:nvSpPr>
            <p:cNvPr id="22" name="Text Box 22"/>
            <p:cNvSpPr txBox="1">
              <a:spLocks noChangeArrowheads="1"/>
            </p:cNvSpPr>
            <p:nvPr/>
          </p:nvSpPr>
          <p:spPr bwMode="auto">
            <a:xfrm>
              <a:off x="1152060" y="900167"/>
              <a:ext cx="614027" cy="478135"/>
            </a:xfrm>
            <a:prstGeom prst="rect">
              <a:avLst/>
            </a:prstGeom>
            <a:noFill/>
            <a:ln w="9525">
              <a:noFill/>
              <a:miter lim="800000"/>
              <a:headEnd/>
              <a:tailEnd/>
            </a:ln>
          </p:spPr>
          <p:txBody>
            <a:bodyPr wrap="none">
              <a:spAutoFit/>
            </a:bodyPr>
            <a:lstStyle/>
            <a:p>
              <a:r>
                <a:rPr lang="fr-FR">
                  <a:solidFill>
                    <a:srgbClr val="0070C0"/>
                  </a:solidFill>
                </a:rPr>
                <a:t>1%</a:t>
              </a:r>
            </a:p>
          </p:txBody>
        </p:sp>
        <p:sp>
          <p:nvSpPr>
            <p:cNvPr id="23" name="Text Box 23"/>
            <p:cNvSpPr txBox="1">
              <a:spLocks noChangeArrowheads="1"/>
            </p:cNvSpPr>
            <p:nvPr/>
          </p:nvSpPr>
          <p:spPr bwMode="auto">
            <a:xfrm>
              <a:off x="3540534" y="1285958"/>
              <a:ext cx="614027" cy="478135"/>
            </a:xfrm>
            <a:prstGeom prst="rect">
              <a:avLst/>
            </a:prstGeom>
            <a:noFill/>
            <a:ln w="9525">
              <a:noFill/>
              <a:miter lim="800000"/>
              <a:headEnd/>
              <a:tailEnd/>
            </a:ln>
          </p:spPr>
          <p:txBody>
            <a:bodyPr wrap="none">
              <a:spAutoFit/>
            </a:bodyPr>
            <a:lstStyle/>
            <a:p>
              <a:r>
                <a:rPr lang="fr-FR">
                  <a:solidFill>
                    <a:srgbClr val="0070C0"/>
                  </a:solidFill>
                </a:rPr>
                <a:t>2%</a:t>
              </a:r>
            </a:p>
          </p:txBody>
        </p:sp>
        <p:sp>
          <p:nvSpPr>
            <p:cNvPr id="24" name="Line 27"/>
            <p:cNvSpPr>
              <a:spLocks noChangeShapeType="1"/>
            </p:cNvSpPr>
            <p:nvPr/>
          </p:nvSpPr>
          <p:spPr bwMode="auto">
            <a:xfrm flipV="1">
              <a:off x="542809" y="609224"/>
              <a:ext cx="1686285" cy="1063591"/>
            </a:xfrm>
            <a:prstGeom prst="line">
              <a:avLst/>
            </a:prstGeom>
            <a:noFill/>
            <a:ln w="9525">
              <a:solidFill>
                <a:schemeClr val="tx1"/>
              </a:solidFill>
              <a:round/>
              <a:headEnd type="triangle" w="med" len="med"/>
              <a:tailEnd type="triangle" w="med" len="med"/>
            </a:ln>
          </p:spPr>
          <p:txBody>
            <a:bodyPr/>
            <a:lstStyle/>
            <a:p>
              <a:endParaRPr lang="fr-FR">
                <a:solidFill>
                  <a:srgbClr val="0070C0"/>
                </a:solidFill>
              </a:endParaRPr>
            </a:p>
          </p:txBody>
        </p:sp>
        <p:sp>
          <p:nvSpPr>
            <p:cNvPr id="25" name="Line 29"/>
            <p:cNvSpPr>
              <a:spLocks noChangeShapeType="1"/>
            </p:cNvSpPr>
            <p:nvPr/>
          </p:nvSpPr>
          <p:spPr bwMode="auto">
            <a:xfrm>
              <a:off x="3446562" y="948124"/>
              <a:ext cx="187939" cy="1450450"/>
            </a:xfrm>
            <a:prstGeom prst="line">
              <a:avLst/>
            </a:prstGeom>
            <a:noFill/>
            <a:ln w="9525">
              <a:solidFill>
                <a:schemeClr val="tx1"/>
              </a:solidFill>
              <a:round/>
              <a:headEnd type="triangle" w="med" len="med"/>
              <a:tailEnd type="triangle" w="med" len="med"/>
            </a:ln>
          </p:spPr>
          <p:txBody>
            <a:bodyPr/>
            <a:lstStyle/>
            <a:p>
              <a:endParaRPr lang="fr-FR">
                <a:solidFill>
                  <a:srgbClr val="0070C0"/>
                </a:solidFill>
              </a:endParaRPr>
            </a:p>
          </p:txBody>
        </p:sp>
        <p:sp>
          <p:nvSpPr>
            <p:cNvPr id="26" name="Line 30"/>
            <p:cNvSpPr>
              <a:spLocks noChangeShapeType="1"/>
            </p:cNvSpPr>
            <p:nvPr/>
          </p:nvSpPr>
          <p:spPr bwMode="auto">
            <a:xfrm>
              <a:off x="2931280" y="2156655"/>
              <a:ext cx="235440" cy="1208531"/>
            </a:xfrm>
            <a:prstGeom prst="line">
              <a:avLst/>
            </a:prstGeom>
            <a:noFill/>
            <a:ln w="9525">
              <a:solidFill>
                <a:schemeClr val="tx1"/>
              </a:solidFill>
              <a:round/>
              <a:headEnd type="triangle" w="med" len="med"/>
              <a:tailEnd type="triangle" w="med" len="med"/>
            </a:ln>
          </p:spPr>
          <p:txBody>
            <a:bodyPr/>
            <a:lstStyle/>
            <a:p>
              <a:endParaRPr lang="fr-FR">
                <a:solidFill>
                  <a:srgbClr val="0070C0"/>
                </a:solidFill>
              </a:endParaRPr>
            </a:p>
          </p:txBody>
        </p:sp>
        <p:sp>
          <p:nvSpPr>
            <p:cNvPr id="27" name="Text Box 31"/>
            <p:cNvSpPr txBox="1">
              <a:spLocks noChangeArrowheads="1"/>
            </p:cNvSpPr>
            <p:nvPr/>
          </p:nvSpPr>
          <p:spPr bwMode="auto">
            <a:xfrm>
              <a:off x="2650405" y="2688452"/>
              <a:ext cx="614027" cy="478135"/>
            </a:xfrm>
            <a:prstGeom prst="rect">
              <a:avLst/>
            </a:prstGeom>
            <a:noFill/>
            <a:ln w="9525">
              <a:noFill/>
              <a:miter lim="800000"/>
              <a:headEnd/>
              <a:tailEnd/>
            </a:ln>
          </p:spPr>
          <p:txBody>
            <a:bodyPr wrap="none">
              <a:spAutoFit/>
            </a:bodyPr>
            <a:lstStyle/>
            <a:p>
              <a:r>
                <a:rPr lang="fr-FR">
                  <a:solidFill>
                    <a:srgbClr val="0070C0"/>
                  </a:solidFill>
                </a:rPr>
                <a:t>2%</a:t>
              </a:r>
            </a:p>
          </p:txBody>
        </p:sp>
      </p:grpSp>
      <p:sp>
        <p:nvSpPr>
          <p:cNvPr id="2" name="ZoneTexte 1"/>
          <p:cNvSpPr txBox="1"/>
          <p:nvPr/>
        </p:nvSpPr>
        <p:spPr>
          <a:xfrm>
            <a:off x="1" y="764704"/>
            <a:ext cx="9144000" cy="4755148"/>
          </a:xfrm>
          <a:prstGeom prst="rect">
            <a:avLst/>
          </a:prstGeom>
          <a:noFill/>
        </p:spPr>
        <p:txBody>
          <a:bodyPr wrap="square" rtlCol="0">
            <a:spAutoFit/>
          </a:bodyPr>
          <a:lstStyle/>
          <a:p>
            <a:pPr>
              <a:spcBef>
                <a:spcPts val="1200"/>
              </a:spcBef>
              <a:tabLst>
                <a:tab pos="1790700" algn="l"/>
              </a:tabLst>
            </a:pPr>
            <a:r>
              <a:rPr lang="fr-FR" sz="16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Propriétés spécifiques</a:t>
            </a:r>
          </a:p>
          <a:p>
            <a:pPr>
              <a:tabLst>
                <a:tab pos="1609725" algn="l"/>
              </a:tabLst>
            </a:pPr>
            <a:r>
              <a:rPr lang="fr-FR" sz="1600" b="1" dirty="0" smtClean="0">
                <a:solidFill>
                  <a:srgbClr val="0070C0"/>
                </a:solidFill>
              </a:rPr>
              <a:t>Environnement</a:t>
            </a:r>
            <a:r>
              <a:rPr lang="fr-FR" sz="1600" dirty="0" smtClean="0">
                <a:solidFill>
                  <a:srgbClr val="0070C0"/>
                </a:solidFill>
              </a:rPr>
              <a:t>	</a:t>
            </a:r>
            <a:r>
              <a:rPr lang="fr-FR" sz="1400" dirty="0" smtClean="0">
                <a:solidFill>
                  <a:srgbClr val="0070C0"/>
                </a:solidFill>
              </a:rPr>
              <a:t>Zone faiblement </a:t>
            </a:r>
            <a:r>
              <a:rPr lang="fr-FR" sz="1400" dirty="0" err="1" smtClean="0">
                <a:solidFill>
                  <a:srgbClr val="0070C0"/>
                </a:solidFill>
              </a:rPr>
              <a:t>anthropisée</a:t>
            </a:r>
            <a:endParaRPr lang="fr-FR" sz="1400" dirty="0" smtClean="0">
              <a:solidFill>
                <a:srgbClr val="0070C0"/>
              </a:solidFill>
            </a:endParaRPr>
          </a:p>
          <a:p>
            <a:pPr>
              <a:tabLst>
                <a:tab pos="1609725" algn="l"/>
              </a:tabLst>
            </a:pPr>
            <a:r>
              <a:rPr lang="fr-FR" sz="1400" dirty="0" smtClean="0">
                <a:solidFill>
                  <a:srgbClr val="0070C0"/>
                </a:solidFill>
              </a:rPr>
              <a:t>	Réservoir carbonaté</a:t>
            </a:r>
          </a:p>
          <a:p>
            <a:pPr>
              <a:tabLst>
                <a:tab pos="1609725" algn="l"/>
              </a:tabLst>
            </a:pPr>
            <a:r>
              <a:rPr lang="fr-FR" sz="1400" dirty="0" smtClean="0">
                <a:solidFill>
                  <a:srgbClr val="0070C0"/>
                </a:solidFill>
              </a:rPr>
              <a:t>	ZNS superficielle, profonde et zone noyée de l’aquifère</a:t>
            </a:r>
          </a:p>
          <a:p>
            <a:pPr>
              <a:spcBef>
                <a:spcPts val="600"/>
              </a:spcBef>
              <a:tabLst>
                <a:tab pos="1609725" algn="l"/>
              </a:tabLst>
            </a:pPr>
            <a:r>
              <a:rPr lang="fr-FR" sz="1600" b="1" dirty="0" smtClean="0">
                <a:solidFill>
                  <a:srgbClr val="0070C0"/>
                </a:solidFill>
              </a:rPr>
              <a:t>Infrastructure</a:t>
            </a:r>
            <a:r>
              <a:rPr lang="fr-FR" sz="1600" dirty="0" smtClean="0">
                <a:solidFill>
                  <a:srgbClr val="0070C0"/>
                </a:solidFill>
              </a:rPr>
              <a:t>	</a:t>
            </a:r>
            <a:r>
              <a:rPr lang="fr-FR" sz="1400" dirty="0" smtClean="0">
                <a:solidFill>
                  <a:srgbClr val="0070C0"/>
                </a:solidFill>
              </a:rPr>
              <a:t>Espace blindé EM capsule de 28 m × </a:t>
            </a:r>
            <a:r>
              <a:rPr lang="fr-FR" sz="1400" dirty="0" smtClean="0">
                <a:solidFill>
                  <a:srgbClr val="0070C0"/>
                </a:solidFill>
                <a:sym typeface="Symbol"/>
              </a:rPr>
              <a:t>8 m</a:t>
            </a:r>
            <a:endParaRPr lang="fr-FR" sz="1400" baseline="30000" dirty="0" smtClean="0">
              <a:solidFill>
                <a:srgbClr val="0070C0"/>
              </a:solidFill>
            </a:endParaRPr>
          </a:p>
          <a:p>
            <a:pPr>
              <a:tabLst>
                <a:tab pos="1609725" algn="l"/>
              </a:tabLst>
            </a:pPr>
            <a:r>
              <a:rPr lang="fr-FR" sz="1400" dirty="0" smtClean="0">
                <a:solidFill>
                  <a:srgbClr val="0070C0"/>
                </a:solidFill>
              </a:rPr>
              <a:t>	Accès horizontal, galeries et espaces souterrains équipés </a:t>
            </a:r>
          </a:p>
          <a:p>
            <a:pPr>
              <a:tabLst>
                <a:tab pos="1609725" algn="l"/>
              </a:tabLst>
            </a:pPr>
            <a:r>
              <a:rPr lang="fr-FR" sz="1400" dirty="0" smtClean="0">
                <a:solidFill>
                  <a:srgbClr val="0070C0"/>
                </a:solidFill>
              </a:rPr>
              <a:t>	Accès surface (54 ha) et fond (</a:t>
            </a:r>
            <a:r>
              <a:rPr lang="fr-FR" sz="1400" dirty="0" smtClean="0">
                <a:solidFill>
                  <a:srgbClr val="0070C0"/>
                </a:solidFill>
                <a:sym typeface="Symbol"/>
              </a:rPr>
              <a:t> </a:t>
            </a:r>
            <a:r>
              <a:rPr lang="fr-FR" sz="1400" dirty="0" smtClean="0">
                <a:solidFill>
                  <a:srgbClr val="0070C0"/>
                </a:solidFill>
              </a:rPr>
              <a:t>4 km)</a:t>
            </a:r>
          </a:p>
          <a:p>
            <a:pPr>
              <a:spcBef>
                <a:spcPts val="600"/>
              </a:spcBef>
              <a:tabLst>
                <a:tab pos="1790700" algn="l"/>
              </a:tabLst>
            </a:pPr>
            <a:r>
              <a:rPr lang="fr-FR" sz="16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Potentiel favorable</a:t>
            </a:r>
          </a:p>
          <a:p>
            <a:pPr>
              <a:tabLst>
                <a:tab pos="1609725" algn="l"/>
              </a:tabLst>
            </a:pPr>
            <a:r>
              <a:rPr lang="fr-FR" sz="1600" b="1" dirty="0" smtClean="0">
                <a:solidFill>
                  <a:srgbClr val="0070C0"/>
                </a:solidFill>
              </a:rPr>
              <a:t>Laboratoire</a:t>
            </a:r>
            <a:r>
              <a:rPr lang="fr-FR" sz="1600" dirty="0" smtClean="0">
                <a:solidFill>
                  <a:srgbClr val="0070C0"/>
                </a:solidFill>
              </a:rPr>
              <a:t>	</a:t>
            </a:r>
            <a:r>
              <a:rPr lang="fr-FR" sz="1400" dirty="0" smtClean="0">
                <a:solidFill>
                  <a:srgbClr val="0070C0"/>
                </a:solidFill>
              </a:rPr>
              <a:t>Expérimentations ultra sensibles </a:t>
            </a:r>
            <a:r>
              <a:rPr lang="fr-FR" sz="1400" dirty="0" smtClean="0">
                <a:solidFill>
                  <a:srgbClr val="0070C0"/>
                </a:solidFill>
                <a:sym typeface="Symbol"/>
              </a:rPr>
              <a:t></a:t>
            </a:r>
            <a:r>
              <a:rPr lang="fr-FR" sz="1400" dirty="0" smtClean="0">
                <a:solidFill>
                  <a:srgbClr val="0070C0"/>
                </a:solidFill>
              </a:rPr>
              <a:t> bas bruit</a:t>
            </a:r>
          </a:p>
          <a:p>
            <a:pPr>
              <a:tabLst>
                <a:tab pos="1609725" algn="l"/>
              </a:tabLst>
            </a:pPr>
            <a:r>
              <a:rPr lang="fr-FR" sz="1400" dirty="0" smtClean="0">
                <a:solidFill>
                  <a:srgbClr val="0070C0"/>
                </a:solidFill>
              </a:rPr>
              <a:t>	Accès cavités de grandes dimensions</a:t>
            </a:r>
          </a:p>
          <a:p>
            <a:pPr>
              <a:tabLst>
                <a:tab pos="1609725" algn="l"/>
              </a:tabLst>
            </a:pPr>
            <a:r>
              <a:rPr lang="fr-FR" sz="1400" dirty="0" smtClean="0">
                <a:solidFill>
                  <a:srgbClr val="0070C0"/>
                </a:solidFill>
              </a:rPr>
              <a:t>	Accès synchrone surface / fond</a:t>
            </a:r>
          </a:p>
          <a:p>
            <a:pPr>
              <a:tabLst>
                <a:tab pos="1609725" algn="l"/>
              </a:tabLst>
            </a:pPr>
            <a:r>
              <a:rPr lang="fr-FR" sz="1400" dirty="0" smtClean="0">
                <a:solidFill>
                  <a:srgbClr val="0070C0"/>
                </a:solidFill>
              </a:rPr>
              <a:t>	Réservoirs poreux fracturés</a:t>
            </a:r>
          </a:p>
          <a:p>
            <a:pPr>
              <a:tabLst>
                <a:tab pos="1609725" algn="l"/>
              </a:tabLst>
            </a:pPr>
            <a:r>
              <a:rPr lang="fr-FR" sz="1400" dirty="0" smtClean="0">
                <a:solidFill>
                  <a:srgbClr val="0070C0"/>
                </a:solidFill>
              </a:rPr>
              <a:t>	Transferts de fluide (ZNS et zone noyée)</a:t>
            </a:r>
          </a:p>
          <a:p>
            <a:pPr>
              <a:spcBef>
                <a:spcPts val="600"/>
              </a:spcBef>
              <a:tabLst>
                <a:tab pos="1609725" algn="l"/>
              </a:tabLst>
            </a:pPr>
            <a:r>
              <a:rPr lang="fr-FR" sz="1600" b="1" dirty="0" smtClean="0">
                <a:solidFill>
                  <a:srgbClr val="0070C0"/>
                </a:solidFill>
              </a:rPr>
              <a:t>Observatoire</a:t>
            </a:r>
            <a:r>
              <a:rPr lang="fr-FR" sz="1600" dirty="0" smtClean="0">
                <a:solidFill>
                  <a:srgbClr val="0070C0"/>
                </a:solidFill>
              </a:rPr>
              <a:t>	</a:t>
            </a:r>
            <a:r>
              <a:rPr lang="fr-FR" sz="1400" dirty="0" smtClean="0">
                <a:solidFill>
                  <a:srgbClr val="0070C0"/>
                </a:solidFill>
              </a:rPr>
              <a:t>Ressources en eau</a:t>
            </a:r>
          </a:p>
          <a:p>
            <a:pPr>
              <a:tabLst>
                <a:tab pos="1609725" algn="l"/>
              </a:tabLst>
            </a:pPr>
            <a:r>
              <a:rPr lang="fr-FR" sz="1400" dirty="0" smtClean="0">
                <a:solidFill>
                  <a:srgbClr val="0070C0"/>
                </a:solidFill>
              </a:rPr>
              <a:t>	Sismologie</a:t>
            </a:r>
          </a:p>
          <a:p>
            <a:pPr>
              <a:tabLst>
                <a:tab pos="1609725" algn="l"/>
              </a:tabLst>
            </a:pPr>
            <a:r>
              <a:rPr lang="fr-FR" sz="1400" dirty="0" smtClean="0">
                <a:solidFill>
                  <a:srgbClr val="0070C0"/>
                </a:solidFill>
              </a:rPr>
              <a:t>	Magnétisme</a:t>
            </a:r>
          </a:p>
          <a:p>
            <a:pPr>
              <a:spcBef>
                <a:spcPts val="600"/>
              </a:spcBef>
              <a:tabLst>
                <a:tab pos="1609725" algn="l"/>
              </a:tabLst>
            </a:pPr>
            <a:r>
              <a:rPr lang="fr-FR" sz="1600" b="1" dirty="0" smtClean="0">
                <a:solidFill>
                  <a:srgbClr val="0070C0"/>
                </a:solidFill>
              </a:rPr>
              <a:t>Moyen d’essai	</a:t>
            </a:r>
            <a:r>
              <a:rPr lang="fr-FR" sz="1400" dirty="0" smtClean="0">
                <a:solidFill>
                  <a:srgbClr val="0070C0"/>
                </a:solidFill>
              </a:rPr>
              <a:t>Laboratoires académiques et industriels</a:t>
            </a:r>
          </a:p>
          <a:p>
            <a:pPr>
              <a:spcBef>
                <a:spcPts val="600"/>
              </a:spcBef>
              <a:tabLst>
                <a:tab pos="1790700" algn="l"/>
              </a:tabLst>
            </a:pPr>
            <a:r>
              <a:rPr lang="fr-FR" sz="16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Des spécificités uniques et reconnues de recherche et R&amp;D</a:t>
            </a:r>
          </a:p>
        </p:txBody>
      </p:sp>
      <p:sp>
        <p:nvSpPr>
          <p:cNvPr id="30" name="ZoneTexte 29"/>
          <p:cNvSpPr txBox="1"/>
          <p:nvPr/>
        </p:nvSpPr>
        <p:spPr>
          <a:xfrm>
            <a:off x="0" y="11051"/>
            <a:ext cx="9144000" cy="73866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lvl="0" algn="ctr" eaLnBrk="0" fontAlgn="base" hangingPunct="0">
              <a:spcBef>
                <a:spcPct val="0"/>
              </a:spcBef>
              <a:spcAft>
                <a:spcPct val="0"/>
              </a:spcAft>
              <a:tabLst>
                <a:tab pos="5753100" algn="r"/>
              </a:tabLst>
            </a:pPr>
            <a:r>
              <a:rPr lang="fr-FR" sz="2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LSBB</a:t>
            </a:r>
          </a:p>
          <a:p>
            <a:pPr lvl="0" algn="ctr" eaLnBrk="0" fontAlgn="base" hangingPunct="0">
              <a:spcBef>
                <a:spcPct val="0"/>
              </a:spcBef>
              <a:spcAft>
                <a:spcPct val="0"/>
              </a:spcAft>
              <a:tabLst>
                <a:tab pos="5753100" algn="r"/>
              </a:tabLst>
            </a:pPr>
            <a:r>
              <a:rPr lang="fr-FR"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infrastructure aux Spécificités héritées d’une histoire singulière</a:t>
            </a:r>
            <a:endParaRPr lang="fr-FR"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p:txBody>
      </p:sp>
      <p:cxnSp>
        <p:nvCxnSpPr>
          <p:cNvPr id="32" name="Connecteur droit avec flèche 31"/>
          <p:cNvCxnSpPr/>
          <p:nvPr/>
        </p:nvCxnSpPr>
        <p:spPr>
          <a:xfrm>
            <a:off x="72008" y="5549503"/>
            <a:ext cx="89644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1357553" y="5301208"/>
            <a:ext cx="550151" cy="307777"/>
          </a:xfrm>
          <a:prstGeom prst="rect">
            <a:avLst/>
          </a:prstGeom>
          <a:noFill/>
        </p:spPr>
        <p:txBody>
          <a:bodyPr wrap="none" rtlCol="0">
            <a:spAutoFit/>
          </a:bodyPr>
          <a:lstStyle/>
          <a:p>
            <a:r>
              <a:rPr lang="fr-FR" sz="1400" b="1" dirty="0" smtClean="0">
                <a:solidFill>
                  <a:srgbClr val="0070C0"/>
                </a:solidFill>
              </a:rPr>
              <a:t>2008</a:t>
            </a:r>
            <a:endParaRPr lang="fr-FR" sz="1400" b="1" dirty="0">
              <a:solidFill>
                <a:srgbClr val="0070C0"/>
              </a:solidFill>
            </a:endParaRPr>
          </a:p>
        </p:txBody>
      </p:sp>
      <p:sp>
        <p:nvSpPr>
          <p:cNvPr id="35" name="ZoneTexte 34"/>
          <p:cNvSpPr txBox="1"/>
          <p:nvPr/>
        </p:nvSpPr>
        <p:spPr>
          <a:xfrm>
            <a:off x="3085745" y="5308427"/>
            <a:ext cx="550151" cy="307777"/>
          </a:xfrm>
          <a:prstGeom prst="rect">
            <a:avLst/>
          </a:prstGeom>
          <a:noFill/>
        </p:spPr>
        <p:txBody>
          <a:bodyPr wrap="none" rtlCol="0">
            <a:spAutoFit/>
          </a:bodyPr>
          <a:lstStyle/>
          <a:p>
            <a:r>
              <a:rPr lang="fr-FR" sz="1400" b="1" dirty="0" smtClean="0">
                <a:solidFill>
                  <a:srgbClr val="0070C0"/>
                </a:solidFill>
              </a:rPr>
              <a:t>2009</a:t>
            </a:r>
            <a:endParaRPr lang="fr-FR" sz="1400" b="1" dirty="0">
              <a:solidFill>
                <a:srgbClr val="0070C0"/>
              </a:solidFill>
            </a:endParaRPr>
          </a:p>
        </p:txBody>
      </p:sp>
      <p:sp>
        <p:nvSpPr>
          <p:cNvPr id="36" name="ZoneTexte 35"/>
          <p:cNvSpPr txBox="1"/>
          <p:nvPr/>
        </p:nvSpPr>
        <p:spPr>
          <a:xfrm>
            <a:off x="4788024" y="5301208"/>
            <a:ext cx="550151" cy="307777"/>
          </a:xfrm>
          <a:prstGeom prst="rect">
            <a:avLst/>
          </a:prstGeom>
          <a:noFill/>
        </p:spPr>
        <p:txBody>
          <a:bodyPr wrap="none" rtlCol="0">
            <a:spAutoFit/>
          </a:bodyPr>
          <a:lstStyle/>
          <a:p>
            <a:r>
              <a:rPr lang="fr-FR" sz="1400" b="1" dirty="0" smtClean="0">
                <a:solidFill>
                  <a:srgbClr val="0070C0"/>
                </a:solidFill>
              </a:rPr>
              <a:t>2010</a:t>
            </a:r>
            <a:endParaRPr lang="fr-FR" sz="1400" b="1" dirty="0">
              <a:solidFill>
                <a:srgbClr val="0070C0"/>
              </a:solidFill>
            </a:endParaRPr>
          </a:p>
        </p:txBody>
      </p:sp>
      <p:sp>
        <p:nvSpPr>
          <p:cNvPr id="37" name="ZoneTexte 36"/>
          <p:cNvSpPr txBox="1"/>
          <p:nvPr/>
        </p:nvSpPr>
        <p:spPr>
          <a:xfrm>
            <a:off x="6372200" y="5301208"/>
            <a:ext cx="550151" cy="307777"/>
          </a:xfrm>
          <a:prstGeom prst="rect">
            <a:avLst/>
          </a:prstGeom>
          <a:noFill/>
        </p:spPr>
        <p:txBody>
          <a:bodyPr wrap="none" rtlCol="0">
            <a:spAutoFit/>
          </a:bodyPr>
          <a:lstStyle/>
          <a:p>
            <a:r>
              <a:rPr lang="fr-FR" sz="1400" b="1" dirty="0" smtClean="0">
                <a:solidFill>
                  <a:srgbClr val="0070C0"/>
                </a:solidFill>
              </a:rPr>
              <a:t>2011</a:t>
            </a:r>
            <a:endParaRPr lang="fr-FR" sz="1400" b="1" dirty="0">
              <a:solidFill>
                <a:srgbClr val="0070C0"/>
              </a:solidFill>
            </a:endParaRPr>
          </a:p>
        </p:txBody>
      </p:sp>
      <p:sp>
        <p:nvSpPr>
          <p:cNvPr id="38" name="ZoneTexte 37"/>
          <p:cNvSpPr txBox="1"/>
          <p:nvPr/>
        </p:nvSpPr>
        <p:spPr>
          <a:xfrm>
            <a:off x="7884368" y="5301208"/>
            <a:ext cx="550151" cy="307777"/>
          </a:xfrm>
          <a:prstGeom prst="rect">
            <a:avLst/>
          </a:prstGeom>
          <a:noFill/>
        </p:spPr>
        <p:txBody>
          <a:bodyPr wrap="none" rtlCol="0">
            <a:spAutoFit/>
          </a:bodyPr>
          <a:lstStyle/>
          <a:p>
            <a:r>
              <a:rPr lang="fr-FR" sz="1400" b="1" dirty="0" smtClean="0">
                <a:solidFill>
                  <a:srgbClr val="0070C0"/>
                </a:solidFill>
              </a:rPr>
              <a:t>2012</a:t>
            </a:r>
            <a:endParaRPr lang="fr-FR" sz="1400" b="1" dirty="0">
              <a:solidFill>
                <a:srgbClr val="0070C0"/>
              </a:solidFill>
            </a:endParaRPr>
          </a:p>
        </p:txBody>
      </p:sp>
      <p:sp>
        <p:nvSpPr>
          <p:cNvPr id="39" name="ZoneTexte 38"/>
          <p:cNvSpPr txBox="1"/>
          <p:nvPr/>
        </p:nvSpPr>
        <p:spPr>
          <a:xfrm>
            <a:off x="154638" y="5301208"/>
            <a:ext cx="312906" cy="307777"/>
          </a:xfrm>
          <a:prstGeom prst="rect">
            <a:avLst/>
          </a:prstGeom>
          <a:noFill/>
        </p:spPr>
        <p:txBody>
          <a:bodyPr wrap="none" rtlCol="0">
            <a:spAutoFit/>
          </a:bodyPr>
          <a:lstStyle/>
          <a:p>
            <a:r>
              <a:rPr lang="fr-FR" sz="1400" b="1" dirty="0" smtClean="0">
                <a:solidFill>
                  <a:srgbClr val="0070C0"/>
                </a:solidFill>
              </a:rPr>
              <a:t>…</a:t>
            </a:r>
            <a:endParaRPr lang="fr-FR" sz="1400" b="1" dirty="0">
              <a:solidFill>
                <a:srgbClr val="0070C0"/>
              </a:solidFill>
            </a:endParaRPr>
          </a:p>
        </p:txBody>
      </p:sp>
      <p:sp>
        <p:nvSpPr>
          <p:cNvPr id="41" name="ZoneTexte 40"/>
          <p:cNvSpPr txBox="1"/>
          <p:nvPr/>
        </p:nvSpPr>
        <p:spPr>
          <a:xfrm>
            <a:off x="1386424" y="5601766"/>
            <a:ext cx="1601400" cy="523220"/>
          </a:xfrm>
          <a:prstGeom prst="rect">
            <a:avLst/>
          </a:prstGeom>
          <a:noFill/>
        </p:spPr>
        <p:txBody>
          <a:bodyPr wrap="none" rtlCol="0">
            <a:spAutoFit/>
          </a:bodyPr>
          <a:lstStyle/>
          <a:p>
            <a:r>
              <a:rPr lang="fr-FR" sz="1400" b="1" dirty="0" smtClean="0">
                <a:solidFill>
                  <a:srgbClr val="00B050"/>
                </a:solidFill>
              </a:rPr>
              <a:t>LNBL/ESD Berkeley</a:t>
            </a:r>
          </a:p>
          <a:p>
            <a:r>
              <a:rPr lang="fr-FR" sz="1400" b="1" dirty="0" smtClean="0">
                <a:solidFill>
                  <a:srgbClr val="C00000"/>
                </a:solidFill>
              </a:rPr>
              <a:t>IRSN</a:t>
            </a:r>
            <a:endParaRPr lang="fr-FR" sz="1400" b="1" dirty="0">
              <a:solidFill>
                <a:srgbClr val="C00000"/>
              </a:solidFill>
            </a:endParaRPr>
          </a:p>
        </p:txBody>
      </p:sp>
      <p:sp>
        <p:nvSpPr>
          <p:cNvPr id="42" name="ZoneTexte 41"/>
          <p:cNvSpPr txBox="1"/>
          <p:nvPr/>
        </p:nvSpPr>
        <p:spPr>
          <a:xfrm>
            <a:off x="3106404" y="5601766"/>
            <a:ext cx="1321580" cy="738664"/>
          </a:xfrm>
          <a:prstGeom prst="rect">
            <a:avLst/>
          </a:prstGeom>
          <a:noFill/>
        </p:spPr>
        <p:txBody>
          <a:bodyPr wrap="none" rtlCol="0">
            <a:spAutoFit/>
          </a:bodyPr>
          <a:lstStyle/>
          <a:p>
            <a:r>
              <a:rPr lang="fr-FR" sz="1400" b="1" dirty="0" smtClean="0">
                <a:solidFill>
                  <a:srgbClr val="00B050"/>
                </a:solidFill>
              </a:rPr>
              <a:t>UBC Vancouver</a:t>
            </a:r>
          </a:p>
          <a:p>
            <a:r>
              <a:rPr lang="fr-FR" sz="1400" b="1" dirty="0" smtClean="0">
                <a:solidFill>
                  <a:srgbClr val="C00000"/>
                </a:solidFill>
              </a:rPr>
              <a:t>ONERA</a:t>
            </a:r>
          </a:p>
          <a:p>
            <a:r>
              <a:rPr lang="fr-FR" sz="1400" b="1" dirty="0" err="1" smtClean="0">
                <a:solidFill>
                  <a:schemeClr val="accent2">
                    <a:lumMod val="60000"/>
                    <a:lumOff val="40000"/>
                  </a:schemeClr>
                </a:solidFill>
              </a:rPr>
              <a:t>Golder</a:t>
            </a:r>
            <a:endParaRPr lang="fr-FR" sz="1400" b="1" dirty="0">
              <a:solidFill>
                <a:schemeClr val="accent2">
                  <a:lumMod val="60000"/>
                  <a:lumOff val="40000"/>
                </a:schemeClr>
              </a:solidFill>
            </a:endParaRPr>
          </a:p>
        </p:txBody>
      </p:sp>
      <p:sp>
        <p:nvSpPr>
          <p:cNvPr id="43" name="ZoneTexte 42"/>
          <p:cNvSpPr txBox="1"/>
          <p:nvPr/>
        </p:nvSpPr>
        <p:spPr>
          <a:xfrm>
            <a:off x="4788024" y="5601766"/>
            <a:ext cx="1024639" cy="738664"/>
          </a:xfrm>
          <a:prstGeom prst="rect">
            <a:avLst/>
          </a:prstGeom>
          <a:noFill/>
        </p:spPr>
        <p:txBody>
          <a:bodyPr wrap="none" rtlCol="0">
            <a:spAutoFit/>
          </a:bodyPr>
          <a:lstStyle/>
          <a:p>
            <a:r>
              <a:rPr lang="fr-FR" sz="1400" b="1" dirty="0" smtClean="0">
                <a:solidFill>
                  <a:srgbClr val="00B050"/>
                </a:solidFill>
              </a:rPr>
              <a:t>Oxford</a:t>
            </a:r>
          </a:p>
          <a:p>
            <a:r>
              <a:rPr lang="fr-FR" sz="1400" b="1" dirty="0" smtClean="0">
                <a:solidFill>
                  <a:srgbClr val="00B050"/>
                </a:solidFill>
              </a:rPr>
              <a:t>RD51 CERN</a:t>
            </a:r>
          </a:p>
          <a:p>
            <a:r>
              <a:rPr lang="fr-FR" sz="1400" b="1" dirty="0" smtClean="0">
                <a:solidFill>
                  <a:srgbClr val="C00000"/>
                </a:solidFill>
              </a:rPr>
              <a:t>ANDRA</a:t>
            </a:r>
            <a:endParaRPr lang="fr-FR" sz="1400" b="1" dirty="0">
              <a:solidFill>
                <a:srgbClr val="C00000"/>
              </a:solidFill>
            </a:endParaRPr>
          </a:p>
        </p:txBody>
      </p:sp>
      <p:sp>
        <p:nvSpPr>
          <p:cNvPr id="44" name="ZoneTexte 43"/>
          <p:cNvSpPr txBox="1"/>
          <p:nvPr/>
        </p:nvSpPr>
        <p:spPr>
          <a:xfrm>
            <a:off x="6407696" y="5601766"/>
            <a:ext cx="1328120" cy="954107"/>
          </a:xfrm>
          <a:prstGeom prst="rect">
            <a:avLst/>
          </a:prstGeom>
          <a:noFill/>
        </p:spPr>
        <p:txBody>
          <a:bodyPr wrap="none" rtlCol="0">
            <a:spAutoFit/>
          </a:bodyPr>
          <a:lstStyle/>
          <a:p>
            <a:r>
              <a:rPr lang="fr-FR" sz="1400" b="1" dirty="0" smtClean="0">
                <a:solidFill>
                  <a:srgbClr val="00B050"/>
                </a:solidFill>
              </a:rPr>
              <a:t>URL III network</a:t>
            </a:r>
          </a:p>
          <a:p>
            <a:r>
              <a:rPr lang="fr-FR" sz="1400" b="1" dirty="0" smtClean="0">
                <a:solidFill>
                  <a:srgbClr val="00B050"/>
                </a:solidFill>
              </a:rPr>
              <a:t>OMP</a:t>
            </a:r>
          </a:p>
          <a:p>
            <a:r>
              <a:rPr lang="fr-FR" sz="1400" b="1" dirty="0" smtClean="0">
                <a:solidFill>
                  <a:schemeClr val="accent2">
                    <a:lumMod val="60000"/>
                    <a:lumOff val="40000"/>
                  </a:schemeClr>
                </a:solidFill>
              </a:rPr>
              <a:t>COMEX</a:t>
            </a:r>
          </a:p>
          <a:p>
            <a:r>
              <a:rPr lang="fr-FR" sz="1400" b="1" dirty="0" smtClean="0">
                <a:solidFill>
                  <a:schemeClr val="accent2">
                    <a:lumMod val="60000"/>
                    <a:lumOff val="40000"/>
                  </a:schemeClr>
                </a:solidFill>
              </a:rPr>
              <a:t>LSB</a:t>
            </a:r>
          </a:p>
        </p:txBody>
      </p:sp>
      <p:sp>
        <p:nvSpPr>
          <p:cNvPr id="45" name="ZoneTexte 44"/>
          <p:cNvSpPr txBox="1"/>
          <p:nvPr/>
        </p:nvSpPr>
        <p:spPr>
          <a:xfrm>
            <a:off x="7919864" y="5601766"/>
            <a:ext cx="950901" cy="1169551"/>
          </a:xfrm>
          <a:prstGeom prst="rect">
            <a:avLst/>
          </a:prstGeom>
          <a:noFill/>
        </p:spPr>
        <p:txBody>
          <a:bodyPr wrap="none" rtlCol="0">
            <a:spAutoFit/>
          </a:bodyPr>
          <a:lstStyle/>
          <a:p>
            <a:r>
              <a:rPr lang="fr-FR" sz="1400" b="1" dirty="0" smtClean="0">
                <a:solidFill>
                  <a:srgbClr val="00B050"/>
                </a:solidFill>
              </a:rPr>
              <a:t>Bath</a:t>
            </a:r>
          </a:p>
          <a:p>
            <a:r>
              <a:rPr lang="fr-FR" sz="1400" b="1" dirty="0" smtClean="0">
                <a:solidFill>
                  <a:srgbClr val="00B050"/>
                </a:solidFill>
              </a:rPr>
              <a:t>CSIRO</a:t>
            </a:r>
          </a:p>
          <a:p>
            <a:r>
              <a:rPr lang="fr-FR" sz="1400" b="1" dirty="0" err="1" smtClean="0">
                <a:solidFill>
                  <a:srgbClr val="00B050"/>
                </a:solidFill>
              </a:rPr>
              <a:t>Hermanus</a:t>
            </a:r>
            <a:endParaRPr lang="fr-FR" sz="1400" b="1" dirty="0" smtClean="0">
              <a:solidFill>
                <a:srgbClr val="00B050"/>
              </a:solidFill>
            </a:endParaRPr>
          </a:p>
          <a:p>
            <a:r>
              <a:rPr lang="fr-FR" sz="1400" b="1" dirty="0" smtClean="0">
                <a:solidFill>
                  <a:srgbClr val="C00000"/>
                </a:solidFill>
              </a:rPr>
              <a:t>BRGM</a:t>
            </a:r>
          </a:p>
          <a:p>
            <a:r>
              <a:rPr lang="fr-FR" sz="1400" b="1" dirty="0" smtClean="0">
                <a:solidFill>
                  <a:schemeClr val="accent2">
                    <a:lumMod val="60000"/>
                    <a:lumOff val="40000"/>
                  </a:schemeClr>
                </a:solidFill>
              </a:rPr>
              <a:t>Total</a:t>
            </a:r>
            <a:endParaRPr lang="fr-FR" sz="1400" b="1" dirty="0">
              <a:solidFill>
                <a:schemeClr val="accent2">
                  <a:lumMod val="60000"/>
                  <a:lumOff val="40000"/>
                </a:schemeClr>
              </a:solidFill>
            </a:endParaRPr>
          </a:p>
        </p:txBody>
      </p:sp>
      <p:sp>
        <p:nvSpPr>
          <p:cNvPr id="46" name="ZoneTexte 45"/>
          <p:cNvSpPr txBox="1"/>
          <p:nvPr/>
        </p:nvSpPr>
        <p:spPr>
          <a:xfrm>
            <a:off x="35496" y="5601766"/>
            <a:ext cx="1186543" cy="738664"/>
          </a:xfrm>
          <a:prstGeom prst="rect">
            <a:avLst/>
          </a:prstGeom>
          <a:noFill/>
        </p:spPr>
        <p:txBody>
          <a:bodyPr wrap="none" rtlCol="0">
            <a:spAutoFit/>
          </a:bodyPr>
          <a:lstStyle/>
          <a:p>
            <a:r>
              <a:rPr lang="fr-FR" sz="1400" b="1" dirty="0" smtClean="0">
                <a:solidFill>
                  <a:srgbClr val="00B050"/>
                </a:solidFill>
              </a:rPr>
              <a:t>CFN Lisbonne</a:t>
            </a:r>
          </a:p>
          <a:p>
            <a:r>
              <a:rPr lang="fr-FR" sz="1400" b="1" dirty="0" smtClean="0">
                <a:solidFill>
                  <a:srgbClr val="C00000"/>
                </a:solidFill>
              </a:rPr>
              <a:t>CEA/DASE</a:t>
            </a:r>
          </a:p>
          <a:p>
            <a:r>
              <a:rPr lang="fr-FR" sz="1400" b="1" dirty="0" smtClean="0">
                <a:solidFill>
                  <a:schemeClr val="accent2">
                    <a:lumMod val="60000"/>
                    <a:lumOff val="40000"/>
                  </a:schemeClr>
                </a:solidFill>
              </a:rPr>
              <a:t>XILINX</a:t>
            </a:r>
            <a:endParaRPr lang="fr-FR" sz="1400" b="1" dirty="0">
              <a:solidFill>
                <a:schemeClr val="accent2">
                  <a:lumMod val="60000"/>
                  <a:lumOff val="40000"/>
                </a:schemeClr>
              </a:solidFill>
            </a:endParaRPr>
          </a:p>
        </p:txBody>
      </p:sp>
      <p:sp>
        <p:nvSpPr>
          <p:cNvPr id="48" name="Espace réservé du pied de page 47"/>
          <p:cNvSpPr>
            <a:spLocks noGrp="1"/>
          </p:cNvSpPr>
          <p:nvPr>
            <p:ph type="ftr" sz="quarter" idx="11"/>
          </p:nvPr>
        </p:nvSpPr>
        <p:spPr/>
        <p:txBody>
          <a:bodyPr/>
          <a:lstStyle/>
          <a:p>
            <a:r>
              <a:rPr lang="fr-FR" smtClean="0"/>
              <a:t>26-27 April 2012, Annecy-le-Vieux, France</a:t>
            </a:r>
            <a:endParaRPr lang="fr-BE"/>
          </a:p>
        </p:txBody>
      </p:sp>
      <p:sp>
        <p:nvSpPr>
          <p:cNvPr id="49" name="Espace réservé de la date 48"/>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052264" y="288925"/>
            <a:ext cx="741362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1800" b="1">
                <a:solidFill>
                  <a:srgbClr val="049052"/>
                </a:solidFill>
                <a:latin typeface="Arial" charset="0"/>
                <a:ea typeface="ＭＳ Ｐゴシック" charset="0"/>
              </a:rPr>
              <a:t>THE HISTORICAL AND RECENT EXPERIMENTS</a:t>
            </a:r>
            <a:endParaRPr lang="en-US" sz="2000" b="1">
              <a:solidFill>
                <a:srgbClr val="049052"/>
              </a:solidFill>
              <a:latin typeface="Arial" charset="0"/>
              <a:ea typeface="ＭＳ Ｐゴシック" charset="0"/>
            </a:endParaRPr>
          </a:p>
        </p:txBody>
      </p:sp>
      <p:sp>
        <p:nvSpPr>
          <p:cNvPr id="10243" name="Text Box 3"/>
          <p:cNvSpPr txBox="1">
            <a:spLocks noChangeArrowheads="1"/>
          </p:cNvSpPr>
          <p:nvPr/>
        </p:nvSpPr>
        <p:spPr bwMode="auto">
          <a:xfrm>
            <a:off x="518864" y="593725"/>
            <a:ext cx="4800600" cy="3046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8000">
            <a:spAutoFit/>
          </a:bodyPr>
          <a:lstStyle/>
          <a:p>
            <a:pPr marL="342900" indent="-342900" eaLnBrk="1" hangingPunct="1">
              <a:buFont typeface="Arial" pitchFamily="34" charset="0"/>
              <a:buNone/>
            </a:pPr>
            <a:r>
              <a:rPr lang="en-US" sz="1800" b="1">
                <a:solidFill>
                  <a:srgbClr val="049052"/>
                </a:solidFill>
              </a:rPr>
              <a:t>Muons flux measure</a:t>
            </a:r>
          </a:p>
          <a:p>
            <a:pPr marL="342900" indent="-342900" eaLnBrk="1" hangingPunct="1">
              <a:buFont typeface="Arial" pitchFamily="34" charset="0"/>
              <a:buChar char="•"/>
            </a:pPr>
            <a:r>
              <a:rPr lang="en-US" sz="1400" b="1">
                <a:solidFill>
                  <a:srgbClr val="049052"/>
                </a:solidFill>
              </a:rPr>
              <a:t>Pyramid</a:t>
            </a:r>
            <a:endParaRPr lang="en-US" sz="1400"/>
          </a:p>
          <a:p>
            <a:pPr marL="342900" indent="-342900" eaLnBrk="1" hangingPunct="1">
              <a:buFont typeface="Arial" pitchFamily="34" charset="0"/>
              <a:buNone/>
            </a:pPr>
            <a:r>
              <a:rPr lang="en-US" sz="1400"/>
              <a:t>	Using cosmic rays in order to detect the presence of a secret chamber in the Pyramid of Chephren, experiment was install in the Belzoni chamber. Muons through a cavity lose less energy by interaction compared to crossing the limestone composing the pyramid.</a:t>
            </a:r>
          </a:p>
          <a:p>
            <a:pPr marL="342900" indent="-342900" eaLnBrk="1" hangingPunct="1"/>
            <a:r>
              <a:rPr lang="en-US" sz="1400"/>
              <a:t>	</a:t>
            </a:r>
            <a:r>
              <a:rPr lang="en-US" sz="1400" b="1" i="1">
                <a:solidFill>
                  <a:srgbClr val="000099"/>
                </a:solidFill>
              </a:rPr>
              <a:t>Luis Alvarez et al. (1970)</a:t>
            </a:r>
          </a:p>
          <a:p>
            <a:pPr marL="342900" indent="-342900" eaLnBrk="1" hangingPunct="1"/>
            <a:r>
              <a:rPr lang="en-US" altLang="en-GB" sz="1600" i="1">
                <a:solidFill>
                  <a:srgbClr val="FF0000"/>
                </a:solidFill>
              </a:rPr>
              <a:t>“</a:t>
            </a:r>
            <a:r>
              <a:rPr lang="en-US" sz="1600" i="1">
                <a:solidFill>
                  <a:srgbClr val="FF0000"/>
                </a:solidFill>
              </a:rPr>
              <a:t>the results of all this is that we found the pyramid to be quite solid, with no chambers comparable in size to those found above the plateau level, in the Great Pyramid.</a:t>
            </a:r>
            <a:r>
              <a:rPr lang="en-US" altLang="en-GB" sz="1600" i="1">
                <a:solidFill>
                  <a:srgbClr val="FF0000"/>
                </a:solidFill>
              </a:rPr>
              <a:t>”</a:t>
            </a:r>
            <a:endParaRPr lang="en-US" sz="1600" i="1">
              <a:solidFill>
                <a:srgbClr val="000099"/>
              </a:solidFill>
            </a:endParaRPr>
          </a:p>
        </p:txBody>
      </p:sp>
      <p:sp>
        <p:nvSpPr>
          <p:cNvPr id="10244" name="Rectangle 4"/>
          <p:cNvSpPr>
            <a:spLocks noChangeArrowheads="1"/>
          </p:cNvSpPr>
          <p:nvPr/>
        </p:nvSpPr>
        <p:spPr bwMode="auto">
          <a:xfrm>
            <a:off x="5362327" y="3667125"/>
            <a:ext cx="1841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latin typeface="Arial" charset="0"/>
              <a:ea typeface="ＭＳ Ｐゴシック" charset="0"/>
            </a:endParaRPr>
          </a:p>
        </p:txBody>
      </p:sp>
      <p:pic>
        <p:nvPicPr>
          <p:cNvPr id="10245" name="Picture 5" descr="alvares_setupte1"/>
          <p:cNvPicPr>
            <a:picLocks noChangeAspect="1" noChangeArrowheads="1"/>
          </p:cNvPicPr>
          <p:nvPr/>
        </p:nvPicPr>
        <p:blipFill>
          <a:blip r:embed="rId3" cstate="print"/>
          <a:srcRect/>
          <a:stretch>
            <a:fillRect/>
          </a:stretch>
        </p:blipFill>
        <p:spPr bwMode="auto">
          <a:xfrm>
            <a:off x="2119064" y="3565525"/>
            <a:ext cx="3276600" cy="3001963"/>
          </a:xfrm>
          <a:prstGeom prst="rect">
            <a:avLst/>
          </a:prstGeom>
          <a:noFill/>
          <a:ln w="9525">
            <a:noFill/>
            <a:miter lim="800000"/>
            <a:headEnd/>
            <a:tailEnd/>
          </a:ln>
          <a:effectLst/>
        </p:spPr>
      </p:pic>
      <p:pic>
        <p:nvPicPr>
          <p:cNvPr id="51205" name="Picture 6" descr="Image 2"/>
          <p:cNvPicPr>
            <a:picLocks noChangeAspect="1" noChangeArrowheads="1"/>
          </p:cNvPicPr>
          <p:nvPr/>
        </p:nvPicPr>
        <p:blipFill>
          <a:blip r:embed="rId4" cstate="print"/>
          <a:srcRect/>
          <a:stretch>
            <a:fillRect/>
          </a:stretch>
        </p:blipFill>
        <p:spPr bwMode="auto">
          <a:xfrm>
            <a:off x="5319464" y="4022725"/>
            <a:ext cx="3352800" cy="2144713"/>
          </a:xfrm>
          <a:prstGeom prst="rect">
            <a:avLst/>
          </a:prstGeom>
          <a:noFill/>
          <a:ln w="9525">
            <a:noFill/>
            <a:miter lim="800000"/>
            <a:headEnd/>
            <a:tailEnd/>
          </a:ln>
        </p:spPr>
      </p:pic>
      <p:pic>
        <p:nvPicPr>
          <p:cNvPr id="10247" name="Picture 7" descr="Imagen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2664" y="3717925"/>
            <a:ext cx="1770063"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8" name="Rectangle 8"/>
          <p:cNvSpPr>
            <a:spLocks noChangeArrowheads="1"/>
          </p:cNvSpPr>
          <p:nvPr/>
        </p:nvSpPr>
        <p:spPr bwMode="auto">
          <a:xfrm>
            <a:off x="671264" y="5089525"/>
            <a:ext cx="1295400" cy="228600"/>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latin typeface="Arial" charset="0"/>
              <a:ea typeface="ＭＳ Ｐゴシック" charset="0"/>
            </a:endParaRPr>
          </a:p>
        </p:txBody>
      </p:sp>
      <p:grpSp>
        <p:nvGrpSpPr>
          <p:cNvPr id="2" name="Group 9"/>
          <p:cNvGrpSpPr>
            <a:grpSpLocks/>
          </p:cNvGrpSpPr>
          <p:nvPr/>
        </p:nvGrpSpPr>
        <p:grpSpPr bwMode="auto">
          <a:xfrm>
            <a:off x="5167064" y="669925"/>
            <a:ext cx="3581400" cy="3200400"/>
            <a:chOff x="1746" y="1117"/>
            <a:chExt cx="2565" cy="2280"/>
          </a:xfrm>
        </p:grpSpPr>
        <p:pic>
          <p:nvPicPr>
            <p:cNvPr id="51210" name="Picture 10" descr="Alvarez-pyramide-1"/>
            <p:cNvPicPr>
              <a:picLocks noChangeAspect="1" noChangeArrowheads="1"/>
            </p:cNvPicPr>
            <p:nvPr/>
          </p:nvPicPr>
          <p:blipFill>
            <a:blip r:embed="rId6" cstate="print"/>
            <a:srcRect/>
            <a:stretch>
              <a:fillRect/>
            </a:stretch>
          </p:blipFill>
          <p:spPr bwMode="auto">
            <a:xfrm>
              <a:off x="1791" y="1117"/>
              <a:ext cx="2520" cy="2280"/>
            </a:xfrm>
            <a:prstGeom prst="rect">
              <a:avLst/>
            </a:prstGeom>
            <a:noFill/>
            <a:ln w="9525">
              <a:noFill/>
              <a:miter lim="800000"/>
              <a:headEnd/>
              <a:tailEnd/>
            </a:ln>
          </p:spPr>
        </p:pic>
        <p:sp>
          <p:nvSpPr>
            <p:cNvPr id="10251" name="Text Box 11"/>
            <p:cNvSpPr txBox="1">
              <a:spLocks noChangeArrowheads="1"/>
            </p:cNvSpPr>
            <p:nvPr/>
          </p:nvSpPr>
          <p:spPr bwMode="auto">
            <a:xfrm>
              <a:off x="3469" y="1914"/>
              <a:ext cx="772" cy="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800">
                  <a:solidFill>
                    <a:srgbClr val="000099"/>
                  </a:solidFill>
                  <a:latin typeface="Arial" charset="0"/>
                  <a:ea typeface="ＭＳ Ｐゴシック" charset="0"/>
                </a:rPr>
                <a:t>Cheops</a:t>
              </a:r>
              <a:endParaRPr lang="en-US" sz="1200">
                <a:solidFill>
                  <a:srgbClr val="000099"/>
                </a:solidFill>
                <a:latin typeface="Arial" charset="0"/>
                <a:ea typeface="ＭＳ Ｐゴシック" charset="0"/>
              </a:endParaRPr>
            </a:p>
          </p:txBody>
        </p:sp>
        <p:sp>
          <p:nvSpPr>
            <p:cNvPr id="10252" name="Text Box 12"/>
            <p:cNvSpPr txBox="1">
              <a:spLocks noChangeArrowheads="1"/>
            </p:cNvSpPr>
            <p:nvPr/>
          </p:nvSpPr>
          <p:spPr bwMode="auto">
            <a:xfrm>
              <a:off x="2834" y="1565"/>
              <a:ext cx="778" cy="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800">
                  <a:solidFill>
                    <a:srgbClr val="000099"/>
                  </a:solidFill>
                  <a:latin typeface="Arial" charset="0"/>
                  <a:ea typeface="ＭＳ Ｐゴシック" charset="0"/>
                </a:rPr>
                <a:t>Chephren</a:t>
              </a:r>
              <a:endParaRPr lang="en-US" sz="1200">
                <a:solidFill>
                  <a:srgbClr val="000099"/>
                </a:solidFill>
                <a:latin typeface="Arial" charset="0"/>
                <a:ea typeface="ＭＳ Ｐゴシック" charset="0"/>
              </a:endParaRPr>
            </a:p>
          </p:txBody>
        </p:sp>
        <p:sp>
          <p:nvSpPr>
            <p:cNvPr id="10253" name="Text Box 13"/>
            <p:cNvSpPr txBox="1">
              <a:spLocks noChangeArrowheads="1"/>
            </p:cNvSpPr>
            <p:nvPr/>
          </p:nvSpPr>
          <p:spPr bwMode="auto">
            <a:xfrm>
              <a:off x="1746" y="2036"/>
              <a:ext cx="908" cy="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800">
                  <a:solidFill>
                    <a:srgbClr val="000099"/>
                  </a:solidFill>
                  <a:latin typeface="Arial" charset="0"/>
                  <a:ea typeface="ＭＳ Ｐゴシック" charset="0"/>
                </a:rPr>
                <a:t>Mykerinos</a:t>
              </a:r>
              <a:endParaRPr lang="en-US" sz="1200">
                <a:solidFill>
                  <a:srgbClr val="000099"/>
                </a:solidFill>
                <a:latin typeface="Arial" charset="0"/>
                <a:ea typeface="ＭＳ Ｐゴシック" charset="0"/>
              </a:endParaRPr>
            </a:p>
          </p:txBody>
        </p:sp>
      </p:gr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40</a:t>
            </a:fld>
            <a:endParaRPr lang="fr-BE"/>
          </a:p>
        </p:txBody>
      </p:sp>
      <p:sp>
        <p:nvSpPr>
          <p:cNvPr id="16" name="Espace réservé du pied de page 15"/>
          <p:cNvSpPr>
            <a:spLocks noGrp="1"/>
          </p:cNvSpPr>
          <p:nvPr>
            <p:ph type="ftr" sz="quarter" idx="11"/>
          </p:nvPr>
        </p:nvSpPr>
        <p:spPr/>
        <p:txBody>
          <a:bodyPr/>
          <a:lstStyle/>
          <a:p>
            <a:r>
              <a:rPr lang="fr-FR" smtClean="0"/>
              <a:t>26-27 April 2012, Annecy-le-Vieux, France</a:t>
            </a:r>
            <a:endParaRPr lang="fr-BE"/>
          </a:p>
        </p:txBody>
      </p:sp>
      <p:sp>
        <p:nvSpPr>
          <p:cNvPr id="17" name="Espace réservé de la date 16"/>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10245"/>
                                        </p:tgtEl>
                                        <p:attrNameLst>
                                          <p:attrName>style.visibility</p:attrName>
                                        </p:attrNameLst>
                                      </p:cBhvr>
                                      <p:to>
                                        <p:strVal val="visible"/>
                                      </p:to>
                                    </p:set>
                                    <p:anim to="" calcmode="lin" valueType="num">
                                      <p:cBhvr>
                                        <p:cTn id="7" dur="1" fill="hold"/>
                                        <p:tgtEl>
                                          <p:spTgt spid="102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487636" y="746125"/>
            <a:ext cx="8050212" cy="2078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600" b="1">
                <a:solidFill>
                  <a:srgbClr val="000099"/>
                </a:solidFill>
                <a:latin typeface="Arial" charset="0"/>
                <a:ea typeface="ＭＳ Ｐゴシック" charset="0"/>
              </a:rPr>
              <a:t>Build the network:</a:t>
            </a:r>
            <a:endParaRPr lang="en-US" sz="1800">
              <a:solidFill>
                <a:srgbClr val="000099"/>
              </a:solidFill>
              <a:latin typeface="Arial" charset="0"/>
              <a:ea typeface="ＭＳ Ｐゴシック" charset="0"/>
            </a:endParaRPr>
          </a:p>
          <a:p>
            <a:pPr eaLnBrk="1" hangingPunct="1">
              <a:buFontTx/>
              <a:buChar char="•"/>
              <a:defRPr/>
            </a:pPr>
            <a:r>
              <a:rPr lang="en-US" sz="1800">
                <a:solidFill>
                  <a:srgbClr val="000099"/>
                </a:solidFill>
                <a:latin typeface="Arial" charset="0"/>
                <a:ea typeface="ＭＳ Ｐゴシック" charset="0"/>
              </a:rPr>
              <a:t> </a:t>
            </a:r>
            <a:r>
              <a:rPr lang="en-US" sz="1600">
                <a:solidFill>
                  <a:srgbClr val="000099"/>
                </a:solidFill>
                <a:latin typeface="Arial" charset="0"/>
                <a:ea typeface="ＭＳ Ｐゴシック" charset="0"/>
              </a:rPr>
              <a:t>Pixelization (strips X &amp; Y)</a:t>
            </a:r>
            <a:endParaRPr lang="en-US" sz="1600">
              <a:solidFill>
                <a:srgbClr val="049052"/>
              </a:solidFill>
              <a:latin typeface="Arial" charset="0"/>
              <a:ea typeface="ＭＳ Ｐゴシック" charset="0"/>
            </a:endParaRPr>
          </a:p>
          <a:p>
            <a:pPr eaLnBrk="1" hangingPunct="1">
              <a:defRPr/>
            </a:pPr>
            <a:r>
              <a:rPr lang="en-US" sz="1600">
                <a:latin typeface="Arial" charset="0"/>
                <a:ea typeface="ＭＳ Ｐゴシック" charset="0"/>
              </a:rPr>
              <a:t>The angular resolution and the distance between planes require the pixel size.</a:t>
            </a:r>
          </a:p>
          <a:p>
            <a:pPr eaLnBrk="1" hangingPunct="1">
              <a:defRPr/>
            </a:pPr>
            <a:r>
              <a:rPr lang="en-US" sz="1600">
                <a:latin typeface="Arial" charset="0"/>
                <a:ea typeface="ＭＳ Ｐゴシック" charset="0"/>
              </a:rPr>
              <a:t>The number of pixels and the electronics require (real time processing, discrimination and signal acquisition) forcing the cost.</a:t>
            </a:r>
          </a:p>
          <a:p>
            <a:pPr eaLnBrk="1" hangingPunct="1">
              <a:defRPr/>
            </a:pPr>
            <a:r>
              <a:rPr lang="en-US" sz="1600">
                <a:latin typeface="Arial" charset="0"/>
                <a:ea typeface="ＭＳ Ｐゴシック" charset="0"/>
              </a:rPr>
              <a:t>The time measurement requires the surface of the telescope.</a:t>
            </a:r>
          </a:p>
          <a:p>
            <a:pPr eaLnBrk="1" hangingPunct="1">
              <a:defRPr/>
            </a:pPr>
            <a:r>
              <a:rPr lang="en-US" sz="1600">
                <a:latin typeface="Arial" charset="0"/>
                <a:ea typeface="ＭＳ Ｐゴシック" charset="0"/>
              </a:rPr>
              <a:t>The angular resolution, the aperture, the exposed surface can vary for each, we must design a versatile and flexible telescope</a:t>
            </a:r>
          </a:p>
        </p:txBody>
      </p:sp>
      <p:sp>
        <p:nvSpPr>
          <p:cNvPr id="26627" name="Text Box 3"/>
          <p:cNvSpPr txBox="1">
            <a:spLocks noChangeArrowheads="1"/>
          </p:cNvSpPr>
          <p:nvPr/>
        </p:nvSpPr>
        <p:spPr bwMode="auto">
          <a:xfrm>
            <a:off x="613048" y="365125"/>
            <a:ext cx="7943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b="1">
                <a:solidFill>
                  <a:srgbClr val="049052"/>
                </a:solidFill>
                <a:latin typeface="Arial" charset="0"/>
                <a:ea typeface="ＭＳ Ｐゴシック" charset="0"/>
              </a:rPr>
              <a:t>DESIGN OF TELESCOPES TO NETWORK BASED ON THE SIMULATION</a:t>
            </a:r>
          </a:p>
        </p:txBody>
      </p:sp>
      <p:pic>
        <p:nvPicPr>
          <p:cNvPr id="53251" name="Picture 4" descr="muons-fig2"/>
          <p:cNvPicPr>
            <a:picLocks noChangeAspect="1" noChangeArrowheads="1"/>
          </p:cNvPicPr>
          <p:nvPr/>
        </p:nvPicPr>
        <p:blipFill>
          <a:blip r:embed="rId3" cstate="print"/>
          <a:srcRect/>
          <a:stretch>
            <a:fillRect/>
          </a:stretch>
        </p:blipFill>
        <p:spPr bwMode="auto">
          <a:xfrm>
            <a:off x="536848" y="2879725"/>
            <a:ext cx="2335213" cy="3670300"/>
          </a:xfrm>
          <a:prstGeom prst="rect">
            <a:avLst/>
          </a:prstGeom>
          <a:noFill/>
          <a:ln w="9525">
            <a:noFill/>
            <a:miter lim="800000"/>
            <a:headEnd/>
            <a:tailEnd/>
          </a:ln>
        </p:spPr>
      </p:pic>
      <p:pic>
        <p:nvPicPr>
          <p:cNvPr id="53252" name="Picture 5" descr="AngleSolide3D_pixels"/>
          <p:cNvPicPr>
            <a:picLocks noChangeAspect="1" noChangeArrowheads="1"/>
          </p:cNvPicPr>
          <p:nvPr/>
        </p:nvPicPr>
        <p:blipFill>
          <a:blip r:embed="rId4" cstate="print"/>
          <a:srcRect/>
          <a:stretch>
            <a:fillRect/>
          </a:stretch>
        </p:blipFill>
        <p:spPr bwMode="auto">
          <a:xfrm>
            <a:off x="3203848" y="2955925"/>
            <a:ext cx="5486400" cy="3194050"/>
          </a:xfrm>
          <a:prstGeom prst="rect">
            <a:avLst/>
          </a:prstGeom>
          <a:noFill/>
          <a:ln w="9525">
            <a:noFill/>
            <a:miter lim="800000"/>
            <a:headEnd/>
            <a:tailEnd/>
          </a:ln>
        </p:spPr>
      </p:pic>
      <p:sp>
        <p:nvSpPr>
          <p:cNvPr id="7" name="Espace réservé du numéro de diapositive 6"/>
          <p:cNvSpPr>
            <a:spLocks noGrp="1"/>
          </p:cNvSpPr>
          <p:nvPr>
            <p:ph type="sldNum" sz="quarter" idx="12"/>
          </p:nvPr>
        </p:nvSpPr>
        <p:spPr/>
        <p:txBody>
          <a:bodyPr/>
          <a:lstStyle/>
          <a:p>
            <a:fld id="{CF4668DC-857F-487D-BFFA-8C0CA5037977}" type="slidenum">
              <a:rPr lang="fr-BE" smtClean="0"/>
              <a:pPr/>
              <a:t>41</a:t>
            </a:fld>
            <a:endParaRPr lang="fr-BE"/>
          </a:p>
        </p:txBody>
      </p:sp>
      <p:sp>
        <p:nvSpPr>
          <p:cNvPr id="8" name="Espace réservé du pied de page 7"/>
          <p:cNvSpPr>
            <a:spLocks noGrp="1"/>
          </p:cNvSpPr>
          <p:nvPr>
            <p:ph type="ftr" sz="quarter" idx="11"/>
          </p:nvPr>
        </p:nvSpPr>
        <p:spPr/>
        <p:txBody>
          <a:bodyPr/>
          <a:lstStyle/>
          <a:p>
            <a:r>
              <a:rPr lang="fr-FR" dirty="0" smtClean="0"/>
              <a:t>26-27 April 2012, Annecy-le-Vieux, France</a:t>
            </a:r>
            <a:endParaRPr lang="fr-BE" dirty="0"/>
          </a:p>
        </p:txBody>
      </p:sp>
      <p:sp>
        <p:nvSpPr>
          <p:cNvPr id="9" name="Espace réservé de la date 8"/>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484784"/>
            <a:ext cx="2051720" cy="3888432"/>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RESSOURCES</a:t>
            </a:r>
          </a:p>
          <a:p>
            <a:pPr algn="ctr"/>
            <a:endParaRPr lang="fr-FR" sz="1400" dirty="0" smtClean="0">
              <a:solidFill>
                <a:srgbClr val="0070C0"/>
              </a:solidFill>
            </a:endParaRPr>
          </a:p>
          <a:p>
            <a:pPr algn="ctr"/>
            <a:endParaRPr lang="fr-FR" sz="1400" dirty="0" smtClean="0">
              <a:solidFill>
                <a:srgbClr val="0070C0"/>
              </a:solidFill>
            </a:endParaRPr>
          </a:p>
          <a:p>
            <a:pPr algn="ctr"/>
            <a:endParaRPr lang="fr-FR" sz="800" dirty="0" smtClean="0">
              <a:solidFill>
                <a:srgbClr val="0070C0"/>
              </a:solidFill>
            </a:endParaRPr>
          </a:p>
          <a:p>
            <a:pPr algn="ctr"/>
            <a:r>
              <a:rPr lang="fr-FR" sz="1400" b="1" dirty="0" smtClean="0">
                <a:solidFill>
                  <a:srgbClr val="0070C0"/>
                </a:solidFill>
              </a:rPr>
              <a:t>Eau souterraine Karst</a:t>
            </a:r>
          </a:p>
          <a:p>
            <a:pPr algn="ctr">
              <a:spcAft>
                <a:spcPts val="600"/>
              </a:spcAft>
            </a:pPr>
            <a:r>
              <a:rPr lang="fr-FR" sz="1400" b="1" dirty="0" smtClean="0">
                <a:solidFill>
                  <a:srgbClr val="0070C0"/>
                </a:solidFill>
              </a:rPr>
              <a:t>Réservoir carbonaté</a:t>
            </a:r>
            <a:endParaRPr lang="fr-FR" sz="1400" dirty="0" smtClean="0">
              <a:solidFill>
                <a:srgbClr val="0070C0"/>
              </a:solidFill>
            </a:endParaRPr>
          </a:p>
          <a:p>
            <a:pPr marL="93663" indent="-93663">
              <a:buFont typeface="Arial" pitchFamily="34" charset="0"/>
              <a:buChar char="•"/>
            </a:pPr>
            <a:endParaRPr lang="fr-FR" sz="1400" dirty="0" smtClean="0">
              <a:solidFill>
                <a:srgbClr val="0070C0"/>
              </a:solidFill>
            </a:endParaRPr>
          </a:p>
          <a:p>
            <a:pPr marL="93663" indent="-93663">
              <a:spcBef>
                <a:spcPts val="2400"/>
              </a:spcBef>
              <a:buFont typeface="Arial" pitchFamily="34" charset="0"/>
              <a:buChar char="•"/>
            </a:pPr>
            <a:r>
              <a:rPr lang="fr-FR" sz="1400" dirty="0" smtClean="0">
                <a:solidFill>
                  <a:srgbClr val="0070C0"/>
                </a:solidFill>
              </a:rPr>
              <a:t>Imagerie 4D des propriétés (sismique, radar, bruit, …)</a:t>
            </a:r>
          </a:p>
          <a:p>
            <a:pPr marL="93663" indent="-93663">
              <a:spcBef>
                <a:spcPts val="600"/>
              </a:spcBef>
              <a:buFont typeface="Arial" pitchFamily="34" charset="0"/>
              <a:buChar char="•"/>
            </a:pPr>
            <a:r>
              <a:rPr lang="fr-FR" sz="1400" dirty="0" smtClean="0">
                <a:solidFill>
                  <a:srgbClr val="0070C0"/>
                </a:solidFill>
              </a:rPr>
              <a:t>Dynamique des transferts dans la zone non saturée profonde  du karst</a:t>
            </a:r>
          </a:p>
          <a:p>
            <a:pPr marL="93663" indent="-93663">
              <a:spcBef>
                <a:spcPts val="600"/>
              </a:spcBef>
              <a:buFont typeface="Arial" pitchFamily="34" charset="0"/>
              <a:buChar char="•"/>
            </a:pPr>
            <a:endParaRPr lang="fr-FR" sz="1400" dirty="0" smtClean="0">
              <a:solidFill>
                <a:srgbClr val="0070C0"/>
              </a:solidFill>
            </a:endParaRPr>
          </a:p>
        </p:txBody>
      </p:sp>
      <p:sp>
        <p:nvSpPr>
          <p:cNvPr id="3" name="ZoneTexte 2"/>
          <p:cNvSpPr txBox="1"/>
          <p:nvPr/>
        </p:nvSpPr>
        <p:spPr>
          <a:xfrm>
            <a:off x="2123728" y="1484785"/>
            <a:ext cx="2160240" cy="4047262"/>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INTERACTIONS FLUIDES ET MILIEU</a:t>
            </a:r>
          </a:p>
          <a:p>
            <a:pPr algn="ctr"/>
            <a:endParaRPr lang="fr-FR" sz="1400" dirty="0" smtClean="0">
              <a:solidFill>
                <a:srgbClr val="0070C0"/>
              </a:solidFill>
            </a:endParaRPr>
          </a:p>
          <a:p>
            <a:pPr algn="ctr"/>
            <a:endParaRPr lang="fr-FR" sz="800" dirty="0" smtClean="0">
              <a:solidFill>
                <a:srgbClr val="0070C0"/>
              </a:solidFill>
            </a:endParaRPr>
          </a:p>
          <a:p>
            <a:pPr algn="ctr"/>
            <a:r>
              <a:rPr lang="fr-FR" sz="1400" b="1" dirty="0" smtClean="0">
                <a:solidFill>
                  <a:srgbClr val="0070C0"/>
                </a:solidFill>
              </a:rPr>
              <a:t>Processus Thermo-hydro-mécaniques et </a:t>
            </a:r>
            <a:r>
              <a:rPr lang="fr-FR" sz="1400" b="1" dirty="0" err="1" smtClean="0">
                <a:solidFill>
                  <a:srgbClr val="0070C0"/>
                </a:solidFill>
              </a:rPr>
              <a:t>poro</a:t>
            </a:r>
            <a:r>
              <a:rPr lang="fr-FR" sz="1400" b="1" dirty="0" smtClean="0">
                <a:solidFill>
                  <a:srgbClr val="0070C0"/>
                </a:solidFill>
              </a:rPr>
              <a:t>-élastiques, </a:t>
            </a:r>
            <a:r>
              <a:rPr lang="fr-FR" sz="1400" b="1" dirty="0" err="1" smtClean="0">
                <a:solidFill>
                  <a:srgbClr val="0070C0"/>
                </a:solidFill>
              </a:rPr>
              <a:t>géomécanique</a:t>
            </a:r>
            <a:endParaRPr lang="fr-FR" sz="1400" b="1" dirty="0" smtClean="0">
              <a:solidFill>
                <a:srgbClr val="0070C0"/>
              </a:solidFill>
            </a:endParaRPr>
          </a:p>
          <a:p>
            <a:pPr marL="93663" indent="-93663">
              <a:buFont typeface="Arial" pitchFamily="34" charset="0"/>
              <a:buChar char="•"/>
            </a:pPr>
            <a:endParaRPr lang="fr-FR" sz="1400" dirty="0" smtClean="0">
              <a:solidFill>
                <a:srgbClr val="0070C0"/>
              </a:solidFill>
            </a:endParaRPr>
          </a:p>
          <a:p>
            <a:pPr marL="93663" indent="-93663">
              <a:spcBef>
                <a:spcPts val="1200"/>
              </a:spcBef>
              <a:buFont typeface="Arial" pitchFamily="34" charset="0"/>
              <a:buChar char="•"/>
            </a:pPr>
            <a:r>
              <a:rPr lang="fr-FR" sz="1400" dirty="0" smtClean="0">
                <a:solidFill>
                  <a:srgbClr val="0070C0"/>
                </a:solidFill>
              </a:rPr>
              <a:t>Dynamique des milieux fracturés (</a:t>
            </a:r>
            <a:r>
              <a:rPr lang="fr-FR" sz="1400" dirty="0" err="1" smtClean="0">
                <a:solidFill>
                  <a:srgbClr val="0070C0"/>
                </a:solidFill>
              </a:rPr>
              <a:t>pétrophysique</a:t>
            </a:r>
            <a:r>
              <a:rPr lang="fr-FR" sz="1400" dirty="0" smtClean="0">
                <a:solidFill>
                  <a:srgbClr val="0070C0"/>
                </a:solidFill>
              </a:rPr>
              <a:t>, galerie vs forages …)</a:t>
            </a:r>
          </a:p>
          <a:p>
            <a:pPr marL="93663" indent="-93663">
              <a:spcBef>
                <a:spcPts val="600"/>
              </a:spcBef>
              <a:buFont typeface="Arial" pitchFamily="34" charset="0"/>
              <a:buChar char="•"/>
            </a:pPr>
            <a:r>
              <a:rPr lang="fr-FR" sz="1400" dirty="0" err="1" smtClean="0">
                <a:solidFill>
                  <a:srgbClr val="0070C0"/>
                </a:solidFill>
              </a:rPr>
              <a:t>Géomécanique</a:t>
            </a:r>
            <a:r>
              <a:rPr lang="fr-FR" sz="1400" dirty="0" smtClean="0">
                <a:solidFill>
                  <a:srgbClr val="0070C0"/>
                </a:solidFill>
              </a:rPr>
              <a:t> et sismicité induite</a:t>
            </a:r>
          </a:p>
          <a:p>
            <a:pPr marL="93663" indent="-93663">
              <a:spcBef>
                <a:spcPts val="600"/>
              </a:spcBef>
              <a:buFont typeface="Arial" pitchFamily="34" charset="0"/>
              <a:buChar char="•"/>
            </a:pPr>
            <a:r>
              <a:rPr lang="fr-FR" sz="1400" dirty="0" smtClean="0">
                <a:solidFill>
                  <a:srgbClr val="0070C0"/>
                </a:solidFill>
              </a:rPr>
              <a:t>Stockage CO</a:t>
            </a:r>
            <a:r>
              <a:rPr lang="fr-FR" sz="1400" baseline="-25000" dirty="0" smtClean="0">
                <a:solidFill>
                  <a:srgbClr val="0070C0"/>
                </a:solidFill>
              </a:rPr>
              <a:t>2</a:t>
            </a:r>
            <a:r>
              <a:rPr lang="fr-FR" sz="1400" dirty="0" smtClean="0">
                <a:solidFill>
                  <a:srgbClr val="0070C0"/>
                </a:solidFill>
              </a:rPr>
              <a:t> / formation sédimentaire (monitoring de l’environnement)</a:t>
            </a:r>
            <a:endParaRPr lang="fr-FR" sz="1400" b="1" i="1" dirty="0" smtClean="0">
              <a:solidFill>
                <a:srgbClr val="0070C0"/>
              </a:solidFill>
            </a:endParaRPr>
          </a:p>
          <a:p>
            <a:pPr marL="93663" indent="-93663">
              <a:spcBef>
                <a:spcPts val="600"/>
              </a:spcBef>
            </a:pPr>
            <a:endParaRPr lang="fr-FR" sz="1400" dirty="0" smtClean="0">
              <a:solidFill>
                <a:srgbClr val="0070C0"/>
              </a:solidFill>
            </a:endParaRPr>
          </a:p>
        </p:txBody>
      </p:sp>
      <p:sp>
        <p:nvSpPr>
          <p:cNvPr id="4" name="ZoneTexte 3"/>
          <p:cNvSpPr txBox="1"/>
          <p:nvPr/>
        </p:nvSpPr>
        <p:spPr>
          <a:xfrm>
            <a:off x="4355976" y="1484785"/>
            <a:ext cx="2376264" cy="3888431"/>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PROPAGATION D’ONDES &amp; ENVIRONNEMENT</a:t>
            </a:r>
          </a:p>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RADIATIF</a:t>
            </a:r>
          </a:p>
          <a:p>
            <a:pPr algn="ctr"/>
            <a:endParaRPr lang="fr-FR" sz="800" b="1" dirty="0" smtClean="0">
              <a:solidFill>
                <a:srgbClr val="0070C0"/>
              </a:solidFill>
            </a:endParaRPr>
          </a:p>
          <a:p>
            <a:pPr algn="ctr"/>
            <a:r>
              <a:rPr lang="fr-FR" sz="1400" b="1" dirty="0" smtClean="0">
                <a:solidFill>
                  <a:srgbClr val="0070C0"/>
                </a:solidFill>
              </a:rPr>
              <a:t>Sismologie Magnétisme</a:t>
            </a:r>
          </a:p>
          <a:p>
            <a:pPr algn="ctr"/>
            <a:r>
              <a:rPr lang="fr-FR" sz="1400" b="1" dirty="0" smtClean="0">
                <a:solidFill>
                  <a:srgbClr val="0070C0"/>
                </a:solidFill>
              </a:rPr>
              <a:t>Gamma / Neutrons / Muons</a:t>
            </a:r>
          </a:p>
          <a:p>
            <a:pPr algn="ctr">
              <a:spcAft>
                <a:spcPts val="600"/>
              </a:spcAft>
            </a:pPr>
            <a:r>
              <a:rPr lang="fr-FR" sz="1400" b="1" dirty="0" err="1" smtClean="0">
                <a:solidFill>
                  <a:srgbClr val="0070C0"/>
                </a:solidFill>
              </a:rPr>
              <a:t>WIMPs</a:t>
            </a:r>
            <a:endParaRPr lang="fr-FR" sz="1400" dirty="0" smtClean="0">
              <a:solidFill>
                <a:srgbClr val="0070C0"/>
              </a:solidFill>
            </a:endParaRPr>
          </a:p>
          <a:p>
            <a:pPr marL="93663" indent="-93663">
              <a:spcBef>
                <a:spcPts val="2400"/>
              </a:spcBef>
              <a:buFont typeface="Arial" pitchFamily="34" charset="0"/>
              <a:buChar char="•"/>
            </a:pPr>
            <a:r>
              <a:rPr lang="fr-FR" sz="1400" dirty="0" smtClean="0">
                <a:solidFill>
                  <a:srgbClr val="0070C0"/>
                </a:solidFill>
              </a:rPr>
              <a:t>Aléa sismique </a:t>
            </a:r>
          </a:p>
          <a:p>
            <a:pPr marL="93663" indent="-93663">
              <a:spcBef>
                <a:spcPts val="600"/>
              </a:spcBef>
              <a:buFont typeface="Arial" pitchFamily="34" charset="0"/>
              <a:buChar char="•"/>
            </a:pPr>
            <a:r>
              <a:rPr lang="fr-FR" sz="1400" dirty="0" smtClean="0">
                <a:solidFill>
                  <a:srgbClr val="0070C0"/>
                </a:solidFill>
              </a:rPr>
              <a:t>Aléa Logique</a:t>
            </a:r>
          </a:p>
          <a:p>
            <a:pPr marL="93663" indent="-93663">
              <a:spcBef>
                <a:spcPts val="600"/>
              </a:spcBef>
              <a:buFont typeface="Arial" pitchFamily="34" charset="0"/>
              <a:buChar char="•"/>
            </a:pPr>
            <a:r>
              <a:rPr lang="fr-FR" sz="1400" dirty="0" smtClean="0">
                <a:solidFill>
                  <a:srgbClr val="0070C0"/>
                </a:solidFill>
              </a:rPr>
              <a:t>Monitoring eau et densité</a:t>
            </a:r>
          </a:p>
          <a:p>
            <a:pPr marL="93663" indent="-93663">
              <a:spcBef>
                <a:spcPts val="600"/>
              </a:spcBef>
              <a:buFont typeface="Arial" pitchFamily="34" charset="0"/>
              <a:buChar char="•"/>
            </a:pPr>
            <a:r>
              <a:rPr lang="fr-FR" sz="1400" dirty="0" smtClean="0">
                <a:solidFill>
                  <a:srgbClr val="0070C0"/>
                </a:solidFill>
              </a:rPr>
              <a:t>Couplages </a:t>
            </a:r>
            <a:r>
              <a:rPr lang="fr-FR" sz="1400" dirty="0" err="1" smtClean="0">
                <a:solidFill>
                  <a:srgbClr val="0070C0"/>
                </a:solidFill>
              </a:rPr>
              <a:t>Sismo</a:t>
            </a:r>
            <a:r>
              <a:rPr lang="fr-FR" sz="1400" dirty="0" smtClean="0">
                <a:solidFill>
                  <a:srgbClr val="0070C0"/>
                </a:solidFill>
              </a:rPr>
              <a:t>-</a:t>
            </a:r>
            <a:r>
              <a:rPr lang="fr-FR" sz="1400" dirty="0" err="1" smtClean="0">
                <a:solidFill>
                  <a:srgbClr val="0070C0"/>
                </a:solidFill>
              </a:rPr>
              <a:t>Hydro-Magnétique</a:t>
            </a:r>
            <a:endParaRPr lang="fr-FR" sz="1400" dirty="0" smtClean="0">
              <a:solidFill>
                <a:srgbClr val="0070C0"/>
              </a:solidFill>
            </a:endParaRPr>
          </a:p>
          <a:p>
            <a:pPr marL="93663" indent="-93663">
              <a:spcBef>
                <a:spcPts val="600"/>
              </a:spcBef>
              <a:buFont typeface="Arial" pitchFamily="34" charset="0"/>
              <a:buChar char="•"/>
            </a:pPr>
            <a:r>
              <a:rPr lang="fr-FR" sz="1400" dirty="0" smtClean="0">
                <a:solidFill>
                  <a:srgbClr val="0070C0"/>
                </a:solidFill>
              </a:rPr>
              <a:t>Matière cachée Univers SIMPLE</a:t>
            </a:r>
          </a:p>
          <a:p>
            <a:pPr marL="93663" indent="-93663">
              <a:buFont typeface="Arial" pitchFamily="34" charset="0"/>
              <a:buChar char="•"/>
            </a:pPr>
            <a:endParaRPr lang="fr-FR" sz="1400" dirty="0" smtClean="0">
              <a:solidFill>
                <a:srgbClr val="0070C0"/>
              </a:solidFill>
            </a:endParaRPr>
          </a:p>
        </p:txBody>
      </p:sp>
      <p:sp>
        <p:nvSpPr>
          <p:cNvPr id="5" name="ZoneTexte 4"/>
          <p:cNvSpPr txBox="1"/>
          <p:nvPr/>
        </p:nvSpPr>
        <p:spPr>
          <a:xfrm>
            <a:off x="6804248" y="1484784"/>
            <a:ext cx="2339752" cy="3888432"/>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M</a:t>
            </a:r>
            <a:r>
              <a:rPr lang="fr-FR" sz="1400" b="1" cap="all"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é</a:t>
            </a:r>
            <a:r>
              <a:rPr lang="fr-FR" sz="14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TROLOGIE</a:t>
            </a: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 HAUTE </a:t>
            </a:r>
            <a:r>
              <a:rPr lang="fr-FR" sz="14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SENSIBILIT</a:t>
            </a:r>
            <a:r>
              <a:rPr lang="fr-FR" sz="1400" b="1" cap="all"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é</a:t>
            </a:r>
            <a:endPar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&amp; MESURE</a:t>
            </a:r>
          </a:p>
          <a:p>
            <a:pPr algn="ctr"/>
            <a:endParaRPr lang="fr-FR" sz="800" dirty="0" smtClean="0">
              <a:solidFill>
                <a:srgbClr val="0070C0"/>
              </a:solidFill>
            </a:endParaRPr>
          </a:p>
          <a:p>
            <a:pPr algn="ctr"/>
            <a:r>
              <a:rPr lang="fr-FR" sz="1400" b="1" dirty="0" smtClean="0">
                <a:solidFill>
                  <a:srgbClr val="0070C0"/>
                </a:solidFill>
              </a:rPr>
              <a:t>Capteurs interférométriques</a:t>
            </a:r>
          </a:p>
          <a:p>
            <a:pPr algn="ctr"/>
            <a:r>
              <a:rPr lang="fr-FR" sz="1400" b="1" dirty="0" err="1" smtClean="0">
                <a:solidFill>
                  <a:srgbClr val="0070C0"/>
                </a:solidFill>
              </a:rPr>
              <a:t>Densitométrie</a:t>
            </a:r>
            <a:r>
              <a:rPr lang="fr-FR" sz="1400" b="1" dirty="0" smtClean="0">
                <a:solidFill>
                  <a:srgbClr val="0070C0"/>
                </a:solidFill>
              </a:rPr>
              <a:t>, Magnétométrie Sismométrie</a:t>
            </a:r>
          </a:p>
          <a:p>
            <a:pPr algn="ctr">
              <a:spcAft>
                <a:spcPts val="600"/>
              </a:spcAft>
            </a:pPr>
            <a:r>
              <a:rPr lang="fr-FR" sz="1400" b="1" dirty="0" err="1" smtClean="0">
                <a:solidFill>
                  <a:srgbClr val="0070C0"/>
                </a:solidFill>
              </a:rPr>
              <a:t>Gravimétrie</a:t>
            </a:r>
            <a:r>
              <a:rPr lang="fr-FR" sz="1400" b="1" dirty="0" smtClean="0">
                <a:solidFill>
                  <a:srgbClr val="0070C0"/>
                </a:solidFill>
              </a:rPr>
              <a:t> atomique</a:t>
            </a:r>
          </a:p>
          <a:p>
            <a:pPr marL="93663" indent="-93663">
              <a:spcBef>
                <a:spcPts val="600"/>
              </a:spcBef>
              <a:buFont typeface="Arial" pitchFamily="34" charset="0"/>
              <a:buChar char="•"/>
            </a:pPr>
            <a:r>
              <a:rPr lang="fr-FR" sz="1400" dirty="0" smtClean="0">
                <a:solidFill>
                  <a:srgbClr val="0070C0"/>
                </a:solidFill>
              </a:rPr>
              <a:t>Moyen d’essai  et de R&amp;D</a:t>
            </a:r>
          </a:p>
          <a:p>
            <a:pPr marL="93663" indent="-93663">
              <a:spcBef>
                <a:spcPts val="600"/>
              </a:spcBef>
              <a:buFont typeface="Arial" pitchFamily="34" charset="0"/>
              <a:buChar char="•"/>
            </a:pPr>
            <a:r>
              <a:rPr lang="fr-FR" sz="1400" dirty="0" smtClean="0">
                <a:solidFill>
                  <a:srgbClr val="0070C0"/>
                </a:solidFill>
              </a:rPr>
              <a:t>Démonstrateur technique et technologique</a:t>
            </a:r>
          </a:p>
          <a:p>
            <a:pPr marL="93663" indent="-93663">
              <a:spcBef>
                <a:spcPts val="600"/>
              </a:spcBef>
              <a:buFont typeface="Arial" pitchFamily="34" charset="0"/>
              <a:buChar char="•"/>
            </a:pPr>
            <a:endParaRPr lang="fr-FR" sz="1400" dirty="0" smtClean="0">
              <a:solidFill>
                <a:srgbClr val="0070C0"/>
              </a:solidFill>
            </a:endParaRPr>
          </a:p>
          <a:p>
            <a:pPr marL="93663" indent="-93663">
              <a:spcBef>
                <a:spcPts val="600"/>
              </a:spcBef>
              <a:buFont typeface="Arial" pitchFamily="34" charset="0"/>
              <a:buChar char="•"/>
            </a:pPr>
            <a:endParaRPr lang="fr-FR" sz="1400" dirty="0" smtClean="0">
              <a:solidFill>
                <a:srgbClr val="0070C0"/>
              </a:solidFill>
            </a:endParaRPr>
          </a:p>
          <a:p>
            <a:pPr marL="93663" indent="-93663">
              <a:spcBef>
                <a:spcPts val="600"/>
              </a:spcBef>
              <a:buFont typeface="Arial" pitchFamily="34" charset="0"/>
              <a:buChar char="•"/>
            </a:pPr>
            <a:endParaRPr lang="fr-FR" sz="1400" dirty="0" smtClean="0">
              <a:solidFill>
                <a:srgbClr val="0070C0"/>
              </a:solidFill>
            </a:endParaRPr>
          </a:p>
          <a:p>
            <a:pPr marL="93663" indent="-93663">
              <a:spcBef>
                <a:spcPts val="600"/>
              </a:spcBef>
              <a:buFont typeface="Arial" pitchFamily="34" charset="0"/>
              <a:buChar char="•"/>
            </a:pPr>
            <a:endParaRPr lang="fr-FR" sz="1400" dirty="0" smtClean="0">
              <a:solidFill>
                <a:srgbClr val="0070C0"/>
              </a:solidFill>
            </a:endParaRPr>
          </a:p>
        </p:txBody>
      </p:sp>
      <p:sp>
        <p:nvSpPr>
          <p:cNvPr id="9" name="ZoneTexte 8"/>
          <p:cNvSpPr txBox="1"/>
          <p:nvPr/>
        </p:nvSpPr>
        <p:spPr>
          <a:xfrm>
            <a:off x="0" y="11051"/>
            <a:ext cx="9144000" cy="10772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lvl="0" algn="ctr" eaLnBrk="0" fontAlgn="base" hangingPunct="0">
              <a:spcBef>
                <a:spcPct val="0"/>
              </a:spcBef>
              <a:spcAft>
                <a:spcPct val="0"/>
              </a:spcAft>
              <a:tabLst>
                <a:tab pos="5753100" algn="r"/>
              </a:tabLst>
            </a:pPr>
            <a:endParaRPr lang="fr-FR" sz="10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pPr lvl="0" algn="ctr" eaLnBrk="0" fontAlgn="base" hangingPunct="0">
              <a:spcBef>
                <a:spcPct val="0"/>
              </a:spcBef>
              <a:spcAft>
                <a:spcPct val="0"/>
              </a:spcAft>
              <a:tabLst>
                <a:tab pos="5753100" algn="r"/>
              </a:tabLst>
            </a:pPr>
            <a:r>
              <a:rPr lang="fr-FR" sz="2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LSBB</a:t>
            </a:r>
          </a:p>
          <a:p>
            <a:pPr algn="ctr" eaLnBrk="0" fontAlgn="base" hangingPunct="0">
              <a:spcBef>
                <a:spcPct val="0"/>
              </a:spcBef>
              <a:spcAft>
                <a:spcPct val="0"/>
              </a:spcAft>
              <a:tabLst>
                <a:tab pos="5753100" algn="r"/>
              </a:tabLst>
            </a:pPr>
            <a:r>
              <a:rPr lang="fr-FR" sz="20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COH</a:t>
            </a:r>
            <a:r>
              <a:rPr lang="fr-FR" sz="2000" b="1" cap="all"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é</a:t>
            </a:r>
            <a:r>
              <a:rPr lang="fr-FR" sz="20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RENCE</a:t>
            </a:r>
            <a:r>
              <a:rPr lang="fr-FR" sz="20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 SCIENTIFIQUE ET INDUSTRIELLE INTERDISCIPLINAIRE</a:t>
            </a:r>
          </a:p>
          <a:p>
            <a:pPr algn="ctr" eaLnBrk="0" fontAlgn="base" hangingPunct="0">
              <a:spcBef>
                <a:spcPct val="0"/>
              </a:spcBef>
              <a:spcAft>
                <a:spcPct val="0"/>
              </a:spcAft>
              <a:tabLst>
                <a:tab pos="5753100" algn="r"/>
              </a:tabLst>
            </a:pPr>
            <a:endParaRPr lang="fr-FR" sz="10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p:txBody>
      </p:sp>
      <p:sp>
        <p:nvSpPr>
          <p:cNvPr id="11" name="Double flèche horizontale 10"/>
          <p:cNvSpPr/>
          <p:nvPr/>
        </p:nvSpPr>
        <p:spPr>
          <a:xfrm>
            <a:off x="1691680" y="1920841"/>
            <a:ext cx="792088" cy="477767"/>
          </a:xfrm>
          <a:prstGeom prst="leftRightArrow">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21" name="Double flèche horizontale 20"/>
          <p:cNvSpPr/>
          <p:nvPr/>
        </p:nvSpPr>
        <p:spPr>
          <a:xfrm>
            <a:off x="3923928" y="1918707"/>
            <a:ext cx="792088" cy="477767"/>
          </a:xfrm>
          <a:prstGeom prst="leftRightArrow">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22" name="Double flèche horizontale 21"/>
          <p:cNvSpPr/>
          <p:nvPr/>
        </p:nvSpPr>
        <p:spPr>
          <a:xfrm>
            <a:off x="6372200" y="1920841"/>
            <a:ext cx="792088" cy="477767"/>
          </a:xfrm>
          <a:prstGeom prst="leftRightArrow">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13" name="ZoneTexte 12"/>
          <p:cNvSpPr txBox="1"/>
          <p:nvPr/>
        </p:nvSpPr>
        <p:spPr>
          <a:xfrm>
            <a:off x="1547664" y="5229200"/>
            <a:ext cx="5832648"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w="25400">
            <a:noFill/>
            <a:miter lim="800000"/>
          </a:ln>
        </p:spPr>
        <p:txBody>
          <a:bodyPr wrap="square" rtlCol="0">
            <a:spAutoFit/>
          </a:bodyPr>
          <a:lstStyle/>
          <a:p>
            <a:pPr algn="ctr" eaLnBrk="0" fontAlgn="base" hangingPunct="0">
              <a:spcAft>
                <a:spcPct val="0"/>
              </a:spcAft>
              <a:tabLst>
                <a:tab pos="5753100" algn="r"/>
              </a:tabLst>
            </a:pPr>
            <a:r>
              <a:rPr lang="fr-FR" sz="1400" b="1" i="1" dirty="0" smtClean="0">
                <a:solidFill>
                  <a:srgbClr val="0070C0"/>
                </a:solidFill>
                <a:effectLst>
                  <a:outerShdw blurRad="38100" dist="38100" dir="2700000" algn="tl">
                    <a:srgbClr val="C0C0C0"/>
                  </a:outerShdw>
                </a:effectLst>
                <a:ea typeface="Times New Roman" pitchFamily="18" charset="0"/>
                <a:cs typeface="Arial" pitchFamily="34" charset="0"/>
              </a:rPr>
              <a:t>Alliances ALLENVI et ANCRE</a:t>
            </a:r>
          </a:p>
        </p:txBody>
      </p:sp>
      <p:sp>
        <p:nvSpPr>
          <p:cNvPr id="15" name="ZoneTexte 14"/>
          <p:cNvSpPr txBox="1"/>
          <p:nvPr/>
        </p:nvSpPr>
        <p:spPr>
          <a:xfrm>
            <a:off x="2123728" y="5589240"/>
            <a:ext cx="4644008" cy="646331"/>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EXPLORATION DE NOUVELLES THEMATIQUES</a:t>
            </a:r>
          </a:p>
          <a:p>
            <a:pPr algn="ctr"/>
            <a:endParaRPr lang="fr-FR" sz="800" b="1" dirty="0" smtClean="0"/>
          </a:p>
          <a:p>
            <a:pPr algn="ctr"/>
            <a:r>
              <a:rPr lang="fr-FR" sz="1400" b="1" dirty="0" smtClean="0"/>
              <a:t>Vivant, Chimie, Histoire &amp; SHS</a:t>
            </a:r>
          </a:p>
        </p:txBody>
      </p:sp>
      <p:sp>
        <p:nvSpPr>
          <p:cNvPr id="16" name="Espace réservé du numéro de diapositive 15"/>
          <p:cNvSpPr>
            <a:spLocks noGrp="1"/>
          </p:cNvSpPr>
          <p:nvPr>
            <p:ph type="sldNum" sz="quarter" idx="12"/>
          </p:nvPr>
        </p:nvSpPr>
        <p:spPr/>
        <p:txBody>
          <a:bodyPr/>
          <a:lstStyle/>
          <a:p>
            <a:fld id="{CF4668DC-857F-487D-BFFA-8C0CA5037977}" type="slidenum">
              <a:rPr lang="fr-BE" smtClean="0"/>
              <a:pPr/>
              <a:t>5</a:t>
            </a:fld>
            <a:endParaRPr lang="fr-BE"/>
          </a:p>
        </p:txBody>
      </p:sp>
      <p:sp>
        <p:nvSpPr>
          <p:cNvPr id="17" name="Espace réservé du pied de page 16"/>
          <p:cNvSpPr>
            <a:spLocks noGrp="1"/>
          </p:cNvSpPr>
          <p:nvPr>
            <p:ph type="ftr" sz="quarter" idx="11"/>
          </p:nvPr>
        </p:nvSpPr>
        <p:spPr/>
        <p:txBody>
          <a:bodyPr/>
          <a:lstStyle/>
          <a:p>
            <a:r>
              <a:rPr lang="fr-FR" smtClean="0"/>
              <a:t>26-27 April 2012, Annecy-le-Vieux, France</a:t>
            </a:r>
            <a:endParaRPr lang="fr-BE"/>
          </a:p>
        </p:txBody>
      </p:sp>
      <p:sp>
        <p:nvSpPr>
          <p:cNvPr id="18" name="Espace réservé de la date 17"/>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97332"/>
            <a:ext cx="2051720" cy="5137040"/>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RESSOURCES</a:t>
            </a:r>
          </a:p>
          <a:p>
            <a:pPr algn="ctr" defTabSz="877888"/>
            <a:endParaRPr lang="fr-FR" sz="1400" dirty="0" smtClean="0">
              <a:solidFill>
                <a:srgbClr val="0070C0"/>
              </a:solidFill>
            </a:endParaRPr>
          </a:p>
          <a:p>
            <a:pPr algn="ctr"/>
            <a:endParaRPr lang="fr-FR" sz="1400" dirty="0" smtClean="0">
              <a:solidFill>
                <a:srgbClr val="0070C0"/>
              </a:solidFill>
            </a:endParaRPr>
          </a:p>
          <a:p>
            <a:pPr algn="ctr"/>
            <a:endParaRPr lang="fr-FR" sz="800" dirty="0" smtClean="0">
              <a:solidFill>
                <a:srgbClr val="0070C0"/>
              </a:solidFill>
            </a:endParaRPr>
          </a:p>
          <a:p>
            <a:pPr algn="ctr"/>
            <a:r>
              <a:rPr lang="fr-FR" sz="1400" b="1" dirty="0" smtClean="0">
                <a:solidFill>
                  <a:srgbClr val="0070C0"/>
                </a:solidFill>
              </a:rPr>
              <a:t>Eau souterraine Karst</a:t>
            </a:r>
          </a:p>
          <a:p>
            <a:pPr algn="ctr">
              <a:spcAft>
                <a:spcPts val="300"/>
              </a:spcAft>
            </a:pPr>
            <a:r>
              <a:rPr lang="fr-FR" sz="1400" b="1" dirty="0" smtClean="0">
                <a:solidFill>
                  <a:srgbClr val="0070C0"/>
                </a:solidFill>
              </a:rPr>
              <a:t>Réservoir carbonaté</a:t>
            </a:r>
            <a:endParaRPr lang="fr-FR" sz="1400" dirty="0" smtClean="0">
              <a:solidFill>
                <a:srgbClr val="0070C0"/>
              </a:solidFill>
            </a:endParaRPr>
          </a:p>
          <a:p>
            <a:pPr>
              <a:spcBef>
                <a:spcPts val="4200"/>
              </a:spcBef>
            </a:pPr>
            <a:r>
              <a:rPr lang="fr-FR" sz="1400" b="1" i="1" dirty="0" smtClean="0">
                <a:solidFill>
                  <a:srgbClr val="C00000"/>
                </a:solidFill>
              </a:rPr>
              <a:t>Académique</a:t>
            </a:r>
          </a:p>
          <a:p>
            <a:pPr marL="93663" indent="-93663">
              <a:spcBef>
                <a:spcPts val="300"/>
              </a:spcBef>
              <a:buFont typeface="Arial" pitchFamily="34" charset="0"/>
              <a:buChar char="•"/>
            </a:pPr>
            <a:r>
              <a:rPr lang="fr-FR" sz="1400" dirty="0" smtClean="0">
                <a:solidFill>
                  <a:srgbClr val="0070C0"/>
                </a:solidFill>
              </a:rPr>
              <a:t>UBC </a:t>
            </a:r>
          </a:p>
          <a:p>
            <a:pPr marL="93663" indent="-93663">
              <a:buFont typeface="Arial" pitchFamily="34" charset="0"/>
              <a:buChar char="•"/>
            </a:pPr>
            <a:r>
              <a:rPr lang="fr-FR" sz="1400" dirty="0" smtClean="0">
                <a:solidFill>
                  <a:srgbClr val="0070C0"/>
                </a:solidFill>
              </a:rPr>
              <a:t>LBNL</a:t>
            </a:r>
          </a:p>
          <a:p>
            <a:pPr>
              <a:spcBef>
                <a:spcPts val="300"/>
              </a:spcBef>
            </a:pPr>
            <a:r>
              <a:rPr lang="fr-FR" sz="1400" b="1" i="1" dirty="0" smtClean="0">
                <a:solidFill>
                  <a:srgbClr val="C00000"/>
                </a:solidFill>
              </a:rPr>
              <a:t>Industriels &amp; EPIC</a:t>
            </a:r>
          </a:p>
          <a:p>
            <a:pPr marL="93663" indent="-93663">
              <a:spcBef>
                <a:spcPts val="300"/>
              </a:spcBef>
              <a:buFont typeface="Arial" pitchFamily="34" charset="0"/>
              <a:buChar char="•"/>
            </a:pPr>
            <a:r>
              <a:rPr lang="fr-FR" sz="1400" dirty="0" smtClean="0">
                <a:solidFill>
                  <a:srgbClr val="0070C0"/>
                </a:solidFill>
              </a:rPr>
              <a:t>BRGM</a:t>
            </a:r>
          </a:p>
          <a:p>
            <a:pPr marL="93663" indent="-93663">
              <a:buFont typeface="Arial" pitchFamily="34" charset="0"/>
              <a:buChar char="•"/>
            </a:pPr>
            <a:r>
              <a:rPr lang="fr-FR" sz="1400" dirty="0" smtClean="0">
                <a:solidFill>
                  <a:srgbClr val="0070C0"/>
                </a:solidFill>
              </a:rPr>
              <a:t>TOTAL</a:t>
            </a:r>
          </a:p>
          <a:p>
            <a:pPr marL="93663" indent="-93663">
              <a:buFont typeface="Arial" pitchFamily="34" charset="0"/>
              <a:buChar char="•"/>
            </a:pPr>
            <a:r>
              <a:rPr lang="fr-FR" sz="1400" dirty="0" smtClean="0">
                <a:solidFill>
                  <a:srgbClr val="0070C0"/>
                </a:solidFill>
              </a:rPr>
              <a:t>GIS Font.-de-Vaucluse</a:t>
            </a:r>
          </a:p>
          <a:p>
            <a:pPr marL="93663" indent="-93663">
              <a:spcBef>
                <a:spcPts val="1800"/>
              </a:spcBef>
            </a:pPr>
            <a:r>
              <a:rPr lang="fr-FR" sz="1400" b="1" i="1" dirty="0" smtClean="0">
                <a:solidFill>
                  <a:srgbClr val="C00000"/>
                </a:solidFill>
              </a:rPr>
              <a:t>En cours de discussion</a:t>
            </a:r>
          </a:p>
          <a:p>
            <a:pPr marL="93663" indent="-93663">
              <a:buFont typeface="Arial" pitchFamily="34" charset="0"/>
              <a:buChar char="•"/>
            </a:pPr>
            <a:r>
              <a:rPr lang="fr-FR" sz="1400" dirty="0" err="1" smtClean="0">
                <a:solidFill>
                  <a:srgbClr val="0070C0"/>
                </a:solidFill>
              </a:rPr>
              <a:t>CGGVeritas</a:t>
            </a:r>
            <a:endParaRPr lang="fr-FR" sz="1400" dirty="0" smtClean="0">
              <a:solidFill>
                <a:srgbClr val="0070C0"/>
              </a:solidFill>
            </a:endParaRPr>
          </a:p>
          <a:p>
            <a:pPr marL="93663" indent="-93663">
              <a:buFont typeface="Arial" pitchFamily="34" charset="0"/>
              <a:buChar char="•"/>
            </a:pPr>
            <a:r>
              <a:rPr lang="fr-FR" sz="1400" dirty="0" smtClean="0">
                <a:solidFill>
                  <a:srgbClr val="0070C0"/>
                </a:solidFill>
              </a:rPr>
              <a:t>IFSTTAR</a:t>
            </a:r>
          </a:p>
          <a:p>
            <a:pPr>
              <a:spcBef>
                <a:spcPts val="600"/>
              </a:spcBef>
            </a:pPr>
            <a:endParaRPr lang="fr-FR" sz="1400" b="1" dirty="0" smtClean="0">
              <a:solidFill>
                <a:srgbClr val="C00000"/>
              </a:solidFill>
            </a:endParaRPr>
          </a:p>
          <a:p>
            <a:pPr>
              <a:spcBef>
                <a:spcPts val="300"/>
              </a:spcBef>
            </a:pPr>
            <a:r>
              <a:rPr lang="fr-FR" sz="1400" b="1" dirty="0" smtClean="0">
                <a:solidFill>
                  <a:srgbClr val="C00000"/>
                </a:solidFill>
              </a:rPr>
              <a:t>2 thèses soutenues</a:t>
            </a:r>
          </a:p>
          <a:p>
            <a:r>
              <a:rPr lang="fr-FR" sz="1400" b="1" dirty="0" smtClean="0">
                <a:solidFill>
                  <a:srgbClr val="C00000"/>
                </a:solidFill>
              </a:rPr>
              <a:t>6 thèses en cours</a:t>
            </a:r>
          </a:p>
        </p:txBody>
      </p:sp>
      <p:sp>
        <p:nvSpPr>
          <p:cNvPr id="3" name="ZoneTexte 2"/>
          <p:cNvSpPr txBox="1"/>
          <p:nvPr/>
        </p:nvSpPr>
        <p:spPr>
          <a:xfrm>
            <a:off x="2123728" y="1197917"/>
            <a:ext cx="2160240" cy="5116785"/>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INTERACTIONS FLUIDES ET MILIEU</a:t>
            </a:r>
          </a:p>
          <a:p>
            <a:pPr algn="ctr"/>
            <a:endParaRPr lang="fr-FR" sz="1400" dirty="0" smtClean="0">
              <a:solidFill>
                <a:srgbClr val="0070C0"/>
              </a:solidFill>
            </a:endParaRPr>
          </a:p>
          <a:p>
            <a:pPr algn="ctr"/>
            <a:endParaRPr lang="fr-FR" sz="800" dirty="0" smtClean="0">
              <a:solidFill>
                <a:srgbClr val="0070C0"/>
              </a:solidFill>
            </a:endParaRPr>
          </a:p>
          <a:p>
            <a:pPr algn="ctr"/>
            <a:r>
              <a:rPr lang="fr-FR" sz="1400" b="1" dirty="0" smtClean="0">
                <a:solidFill>
                  <a:srgbClr val="0070C0"/>
                </a:solidFill>
              </a:rPr>
              <a:t>Galerie vs forages</a:t>
            </a:r>
          </a:p>
          <a:p>
            <a:pPr algn="ctr"/>
            <a:r>
              <a:rPr lang="fr-FR" sz="1400" b="1" dirty="0" smtClean="0">
                <a:solidFill>
                  <a:srgbClr val="0070C0"/>
                </a:solidFill>
              </a:rPr>
              <a:t>Accès facile et équipé</a:t>
            </a:r>
          </a:p>
          <a:p>
            <a:pPr algn="ctr">
              <a:spcAft>
                <a:spcPts val="300"/>
              </a:spcAft>
            </a:pPr>
            <a:r>
              <a:rPr lang="fr-FR" sz="1400" b="1" dirty="0" smtClean="0">
                <a:solidFill>
                  <a:srgbClr val="0070C0"/>
                </a:solidFill>
              </a:rPr>
              <a:t>Environnement observé</a:t>
            </a:r>
            <a:endParaRPr lang="fr-FR" sz="1400" dirty="0" smtClean="0">
              <a:solidFill>
                <a:srgbClr val="0070C0"/>
              </a:solidFill>
            </a:endParaRPr>
          </a:p>
          <a:p>
            <a:pPr marL="93663" indent="-93663">
              <a:spcBef>
                <a:spcPts val="2400"/>
              </a:spcBef>
            </a:pPr>
            <a:r>
              <a:rPr lang="fr-FR" sz="1400" b="1" i="1" dirty="0" smtClean="0">
                <a:solidFill>
                  <a:srgbClr val="C00000"/>
                </a:solidFill>
              </a:rPr>
              <a:t>Académique</a:t>
            </a:r>
          </a:p>
          <a:p>
            <a:pPr marL="93663" indent="-93663">
              <a:spcBef>
                <a:spcPts val="300"/>
              </a:spcBef>
              <a:buFont typeface="Arial" pitchFamily="34" charset="0"/>
              <a:buChar char="•"/>
            </a:pPr>
            <a:r>
              <a:rPr lang="fr-FR" sz="1400" dirty="0" smtClean="0">
                <a:solidFill>
                  <a:srgbClr val="0070C0"/>
                </a:solidFill>
              </a:rPr>
              <a:t>UBC</a:t>
            </a:r>
          </a:p>
          <a:p>
            <a:pPr marL="93663" indent="-93663">
              <a:buFont typeface="Arial" pitchFamily="34" charset="0"/>
              <a:buChar char="•"/>
            </a:pPr>
            <a:r>
              <a:rPr lang="fr-FR" sz="1400" dirty="0" smtClean="0">
                <a:solidFill>
                  <a:srgbClr val="0070C0"/>
                </a:solidFill>
              </a:rPr>
              <a:t>LBNL</a:t>
            </a:r>
          </a:p>
          <a:p>
            <a:pPr marL="93663" indent="-93663">
              <a:spcBef>
                <a:spcPts val="300"/>
              </a:spcBef>
            </a:pPr>
            <a:r>
              <a:rPr lang="fr-FR" sz="1400" b="1" i="1" dirty="0" smtClean="0">
                <a:solidFill>
                  <a:srgbClr val="C00000"/>
                </a:solidFill>
              </a:rPr>
              <a:t>Industriels &amp; EPIC</a:t>
            </a:r>
          </a:p>
          <a:p>
            <a:pPr marL="93663" indent="-93663">
              <a:spcBef>
                <a:spcPts val="300"/>
              </a:spcBef>
              <a:buFont typeface="Arial" pitchFamily="34" charset="0"/>
              <a:buChar char="•"/>
            </a:pPr>
            <a:r>
              <a:rPr lang="fr-FR" sz="1400" dirty="0" smtClean="0">
                <a:solidFill>
                  <a:srgbClr val="0070C0"/>
                </a:solidFill>
              </a:rPr>
              <a:t>ANDRA </a:t>
            </a:r>
          </a:p>
          <a:p>
            <a:pPr marL="93663" indent="-93663">
              <a:buFont typeface="Arial" pitchFamily="34" charset="0"/>
              <a:buChar char="•"/>
            </a:pPr>
            <a:r>
              <a:rPr lang="fr-FR" sz="1400" dirty="0" smtClean="0">
                <a:solidFill>
                  <a:srgbClr val="0070C0"/>
                </a:solidFill>
              </a:rPr>
              <a:t>ADEME / Plateforme manipulation de fluides</a:t>
            </a:r>
            <a:endParaRPr lang="fr-FR" sz="1400" b="1" dirty="0" smtClean="0">
              <a:solidFill>
                <a:srgbClr val="0070C0"/>
              </a:solidFill>
            </a:endParaRPr>
          </a:p>
          <a:p>
            <a:pPr marL="93663" indent="-93663">
              <a:spcBef>
                <a:spcPts val="1800"/>
              </a:spcBef>
            </a:pPr>
            <a:r>
              <a:rPr lang="fr-FR" sz="1400" b="1" i="1" dirty="0" smtClean="0">
                <a:solidFill>
                  <a:srgbClr val="C00000"/>
                </a:solidFill>
              </a:rPr>
              <a:t>En cours de discussion</a:t>
            </a:r>
          </a:p>
          <a:p>
            <a:pPr marL="93663" indent="-93663">
              <a:spcBef>
                <a:spcPts val="300"/>
              </a:spcBef>
              <a:buFont typeface="Arial" pitchFamily="34" charset="0"/>
              <a:buChar char="•"/>
            </a:pPr>
            <a:r>
              <a:rPr lang="fr-FR" sz="1400" dirty="0" smtClean="0">
                <a:solidFill>
                  <a:srgbClr val="0070C0"/>
                </a:solidFill>
              </a:rPr>
              <a:t>PRINCETON / CO</a:t>
            </a:r>
            <a:r>
              <a:rPr lang="fr-FR" sz="1400" baseline="-25000" dirty="0" smtClean="0">
                <a:solidFill>
                  <a:srgbClr val="0070C0"/>
                </a:solidFill>
              </a:rPr>
              <a:t>2</a:t>
            </a:r>
          </a:p>
          <a:p>
            <a:pPr marL="93663" indent="-93663"/>
            <a:endParaRPr lang="fr-FR" sz="1400" dirty="0" smtClean="0"/>
          </a:p>
          <a:p>
            <a:pPr marL="93663" indent="-93663"/>
            <a:endParaRPr lang="fr-FR" sz="1400" dirty="0" smtClean="0"/>
          </a:p>
          <a:p>
            <a:pPr indent="-93663"/>
            <a:endParaRPr lang="fr-FR" sz="1400" b="1" dirty="0" smtClean="0">
              <a:solidFill>
                <a:srgbClr val="C00000"/>
              </a:solidFill>
            </a:endParaRPr>
          </a:p>
          <a:p>
            <a:pPr indent="-93663">
              <a:spcBef>
                <a:spcPts val="600"/>
              </a:spcBef>
            </a:pPr>
            <a:r>
              <a:rPr lang="fr-FR" sz="1400" b="1" dirty="0" smtClean="0">
                <a:solidFill>
                  <a:srgbClr val="C00000"/>
                </a:solidFill>
              </a:rPr>
              <a:t>2 thèses en cours</a:t>
            </a:r>
          </a:p>
        </p:txBody>
      </p:sp>
      <p:sp>
        <p:nvSpPr>
          <p:cNvPr id="4" name="ZoneTexte 3"/>
          <p:cNvSpPr txBox="1"/>
          <p:nvPr/>
        </p:nvSpPr>
        <p:spPr>
          <a:xfrm>
            <a:off x="4355976" y="1196752"/>
            <a:ext cx="2376264" cy="5139869"/>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PROPAGATION D’ONDES &amp; ENVIRONNEMENT</a:t>
            </a:r>
          </a:p>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RADIATIF</a:t>
            </a:r>
          </a:p>
          <a:p>
            <a:pPr algn="ctr"/>
            <a:endParaRPr lang="fr-FR" sz="800" b="1" dirty="0" smtClean="0">
              <a:solidFill>
                <a:srgbClr val="0070C0"/>
              </a:solidFill>
            </a:endParaRPr>
          </a:p>
          <a:p>
            <a:pPr algn="ctr"/>
            <a:r>
              <a:rPr lang="fr-FR" sz="1400" b="1" dirty="0" smtClean="0">
                <a:solidFill>
                  <a:srgbClr val="0070C0"/>
                </a:solidFill>
              </a:rPr>
              <a:t>Sismologie Magnétisme</a:t>
            </a:r>
          </a:p>
          <a:p>
            <a:pPr algn="ctr"/>
            <a:r>
              <a:rPr lang="fr-FR" sz="1400" b="1" dirty="0" smtClean="0">
                <a:solidFill>
                  <a:srgbClr val="0070C0"/>
                </a:solidFill>
              </a:rPr>
              <a:t>Gamma / Neutrons / Muons</a:t>
            </a:r>
          </a:p>
          <a:p>
            <a:pPr algn="ctr">
              <a:spcAft>
                <a:spcPts val="300"/>
              </a:spcAft>
            </a:pPr>
            <a:r>
              <a:rPr lang="fr-FR" sz="1400" b="1" dirty="0" err="1" smtClean="0">
                <a:solidFill>
                  <a:srgbClr val="0070C0"/>
                </a:solidFill>
              </a:rPr>
              <a:t>WIMPs</a:t>
            </a:r>
            <a:endParaRPr lang="fr-FR" sz="1400" b="1" dirty="0" smtClean="0">
              <a:solidFill>
                <a:srgbClr val="0070C0"/>
              </a:solidFill>
            </a:endParaRPr>
          </a:p>
          <a:p>
            <a:pPr>
              <a:spcBef>
                <a:spcPts val="2400"/>
              </a:spcBef>
            </a:pPr>
            <a:r>
              <a:rPr lang="fr-FR" sz="1400" b="1" i="1" dirty="0" smtClean="0">
                <a:solidFill>
                  <a:srgbClr val="C00000"/>
                </a:solidFill>
              </a:rPr>
              <a:t>Académique</a:t>
            </a:r>
          </a:p>
          <a:p>
            <a:pPr marL="93663" indent="-93663">
              <a:spcBef>
                <a:spcPts val="300"/>
              </a:spcBef>
              <a:buFont typeface="Arial" pitchFamily="34" charset="0"/>
              <a:buChar char="•"/>
            </a:pPr>
            <a:r>
              <a:rPr lang="fr-FR" sz="1400" dirty="0" err="1" smtClean="0">
                <a:solidFill>
                  <a:srgbClr val="0070C0"/>
                </a:solidFill>
              </a:rPr>
              <a:t>Prog</a:t>
            </a:r>
            <a:r>
              <a:rPr lang="fr-FR" sz="1400" dirty="0" smtClean="0">
                <a:solidFill>
                  <a:srgbClr val="0070C0"/>
                </a:solidFill>
              </a:rPr>
              <a:t>. CFN Lisbonne / LSBB</a:t>
            </a:r>
          </a:p>
          <a:p>
            <a:pPr marL="93663" indent="-93663">
              <a:buFont typeface="Arial" pitchFamily="34" charset="0"/>
              <a:buChar char="•"/>
            </a:pPr>
            <a:r>
              <a:rPr lang="fr-FR" sz="1400" dirty="0" smtClean="0">
                <a:solidFill>
                  <a:srgbClr val="0070C0"/>
                </a:solidFill>
              </a:rPr>
              <a:t>Bath</a:t>
            </a:r>
          </a:p>
          <a:p>
            <a:pPr>
              <a:spcBef>
                <a:spcPts val="300"/>
              </a:spcBef>
            </a:pPr>
            <a:r>
              <a:rPr lang="fr-FR" sz="1400" b="1" i="1" dirty="0" smtClean="0">
                <a:solidFill>
                  <a:srgbClr val="C00000"/>
                </a:solidFill>
              </a:rPr>
              <a:t>Industriels &amp; EPIC</a:t>
            </a:r>
            <a:endParaRPr lang="fr-FR" sz="1400" dirty="0" smtClean="0">
              <a:solidFill>
                <a:srgbClr val="C00000"/>
              </a:solidFill>
            </a:endParaRPr>
          </a:p>
          <a:p>
            <a:pPr marL="93663" indent="-93663">
              <a:spcBef>
                <a:spcPts val="300"/>
              </a:spcBef>
              <a:buFont typeface="Arial" pitchFamily="34" charset="0"/>
              <a:buChar char="•"/>
            </a:pPr>
            <a:r>
              <a:rPr lang="fr-FR" sz="1400" dirty="0" smtClean="0">
                <a:solidFill>
                  <a:srgbClr val="0070C0"/>
                </a:solidFill>
              </a:rPr>
              <a:t>CEA/DASE </a:t>
            </a:r>
          </a:p>
          <a:p>
            <a:pPr marL="93663" indent="-93663">
              <a:buFont typeface="Arial" pitchFamily="34" charset="0"/>
              <a:buChar char="•"/>
            </a:pPr>
            <a:r>
              <a:rPr lang="fr-FR" sz="1400" dirty="0" smtClean="0">
                <a:solidFill>
                  <a:srgbClr val="0070C0"/>
                </a:solidFill>
              </a:rPr>
              <a:t>IRSN, Plateforme neutron</a:t>
            </a:r>
          </a:p>
          <a:p>
            <a:pPr marL="93663" indent="-93663">
              <a:buFont typeface="Arial" pitchFamily="34" charset="0"/>
              <a:buChar char="•"/>
            </a:pPr>
            <a:r>
              <a:rPr lang="fr-FR" sz="1400" dirty="0" smtClean="0">
                <a:solidFill>
                  <a:srgbClr val="0070C0"/>
                </a:solidFill>
              </a:rPr>
              <a:t>LSB, Plateforme env. confiné</a:t>
            </a:r>
          </a:p>
          <a:p>
            <a:pPr marL="93663" indent="-93663">
              <a:buFont typeface="Arial" pitchFamily="34" charset="0"/>
              <a:buChar char="•"/>
            </a:pPr>
            <a:r>
              <a:rPr lang="fr-FR" sz="1400" dirty="0" smtClean="0">
                <a:solidFill>
                  <a:srgbClr val="0070C0"/>
                </a:solidFill>
              </a:rPr>
              <a:t>XILINX / Qualification FPGA</a:t>
            </a:r>
          </a:p>
          <a:p>
            <a:pPr marL="93663" indent="-93663">
              <a:spcBef>
                <a:spcPts val="300"/>
              </a:spcBef>
            </a:pPr>
            <a:r>
              <a:rPr lang="fr-FR" sz="1400" b="1" i="1" dirty="0" smtClean="0">
                <a:solidFill>
                  <a:srgbClr val="C00000"/>
                </a:solidFill>
              </a:rPr>
              <a:t>En cours de discussion</a:t>
            </a:r>
            <a:endParaRPr lang="fr-FR" sz="1400" i="1" dirty="0" smtClean="0">
              <a:solidFill>
                <a:srgbClr val="C00000"/>
              </a:solidFill>
            </a:endParaRPr>
          </a:p>
          <a:p>
            <a:pPr marL="93663" indent="-93663">
              <a:spcBef>
                <a:spcPts val="300"/>
              </a:spcBef>
              <a:buFont typeface="Arial" pitchFamily="34" charset="0"/>
              <a:buChar char="•"/>
            </a:pPr>
            <a:r>
              <a:rPr lang="fr-FR" sz="1400" dirty="0" smtClean="0">
                <a:solidFill>
                  <a:srgbClr val="0070C0"/>
                </a:solidFill>
              </a:rPr>
              <a:t>Coll. </a:t>
            </a:r>
            <a:r>
              <a:rPr lang="fr-FR" sz="1400" dirty="0" err="1" smtClean="0">
                <a:solidFill>
                  <a:srgbClr val="0070C0"/>
                </a:solidFill>
              </a:rPr>
              <a:t>Franco-Britannique</a:t>
            </a:r>
            <a:r>
              <a:rPr lang="fr-FR" sz="1400" dirty="0" smtClean="0">
                <a:solidFill>
                  <a:srgbClr val="0070C0"/>
                </a:solidFill>
              </a:rPr>
              <a:t>, e</a:t>
            </a:r>
            <a:r>
              <a:rPr lang="en-US" sz="1400" dirty="0" err="1" smtClean="0">
                <a:solidFill>
                  <a:srgbClr val="0070C0"/>
                </a:solidFill>
              </a:rPr>
              <a:t>nergetic</a:t>
            </a:r>
            <a:r>
              <a:rPr lang="en-US" sz="1400" dirty="0" smtClean="0">
                <a:solidFill>
                  <a:srgbClr val="0070C0"/>
                </a:solidFill>
              </a:rPr>
              <a:t> particles, hard </a:t>
            </a:r>
            <a:r>
              <a:rPr lang="en-US" sz="1400" dirty="0" err="1" smtClean="0">
                <a:solidFill>
                  <a:srgbClr val="0070C0"/>
                </a:solidFill>
              </a:rPr>
              <a:t>ra-diation</a:t>
            </a:r>
            <a:r>
              <a:rPr lang="en-US" sz="1400" dirty="0" smtClean="0">
                <a:solidFill>
                  <a:srgbClr val="0070C0"/>
                </a:solidFill>
              </a:rPr>
              <a:t> above thunderclouds</a:t>
            </a:r>
          </a:p>
          <a:p>
            <a:pPr indent="-93663">
              <a:spcBef>
                <a:spcPts val="600"/>
              </a:spcBef>
            </a:pPr>
            <a:r>
              <a:rPr lang="fr-FR" sz="1400" b="1" dirty="0" smtClean="0">
                <a:solidFill>
                  <a:srgbClr val="C00000"/>
                </a:solidFill>
              </a:rPr>
              <a:t>3 thèses soutenues</a:t>
            </a:r>
          </a:p>
          <a:p>
            <a:pPr indent="-93663"/>
            <a:r>
              <a:rPr lang="fr-FR" sz="1400" b="1" dirty="0" smtClean="0">
                <a:solidFill>
                  <a:srgbClr val="C00000"/>
                </a:solidFill>
              </a:rPr>
              <a:t>1 thèse en cours</a:t>
            </a:r>
          </a:p>
        </p:txBody>
      </p:sp>
      <p:sp>
        <p:nvSpPr>
          <p:cNvPr id="5" name="ZoneTexte 4"/>
          <p:cNvSpPr txBox="1"/>
          <p:nvPr/>
        </p:nvSpPr>
        <p:spPr>
          <a:xfrm>
            <a:off x="6804248" y="1207204"/>
            <a:ext cx="2339752" cy="5062924"/>
          </a:xfrm>
          <a:prstGeom prst="rect">
            <a:avLst/>
          </a:prstGeom>
          <a:no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algn="ctr"/>
            <a:r>
              <a:rPr lang="fr-FR" sz="14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M</a:t>
            </a:r>
            <a:r>
              <a:rPr lang="fr-FR" sz="1400" b="1" cap="all"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é</a:t>
            </a:r>
            <a:r>
              <a:rPr lang="fr-FR" sz="14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TROLOGIE</a:t>
            </a: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 HAUTE </a:t>
            </a:r>
            <a:r>
              <a:rPr lang="fr-FR" sz="1400"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SENSIBILIT</a:t>
            </a:r>
            <a:r>
              <a:rPr lang="fr-FR" sz="1400" b="1" cap="all"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é</a:t>
            </a:r>
            <a:endPar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pPr algn="ctr"/>
            <a:r>
              <a:rPr lang="fr-FR" sz="1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&amp; MESURE</a:t>
            </a:r>
          </a:p>
          <a:p>
            <a:pPr algn="ctr"/>
            <a:endParaRPr lang="fr-FR" sz="800" dirty="0" smtClean="0">
              <a:solidFill>
                <a:srgbClr val="0070C0"/>
              </a:solidFill>
            </a:endParaRPr>
          </a:p>
          <a:p>
            <a:pPr algn="ctr"/>
            <a:r>
              <a:rPr lang="fr-FR" sz="1400" b="1" dirty="0" smtClean="0">
                <a:solidFill>
                  <a:srgbClr val="0070C0"/>
                </a:solidFill>
              </a:rPr>
              <a:t>Capteurs interférométriques</a:t>
            </a:r>
          </a:p>
          <a:p>
            <a:pPr algn="ctr"/>
            <a:r>
              <a:rPr lang="fr-FR" sz="1400" b="1" dirty="0" err="1" smtClean="0">
                <a:solidFill>
                  <a:srgbClr val="0070C0"/>
                </a:solidFill>
              </a:rPr>
              <a:t>Densitométrie</a:t>
            </a:r>
            <a:r>
              <a:rPr lang="fr-FR" sz="1400" b="1" dirty="0" smtClean="0">
                <a:solidFill>
                  <a:srgbClr val="0070C0"/>
                </a:solidFill>
              </a:rPr>
              <a:t>, Magnétométrie Sismométrie</a:t>
            </a:r>
          </a:p>
          <a:p>
            <a:pPr algn="ctr">
              <a:spcAft>
                <a:spcPts val="300"/>
              </a:spcAft>
            </a:pPr>
            <a:r>
              <a:rPr lang="fr-FR" sz="1400" b="1" dirty="0" smtClean="0">
                <a:solidFill>
                  <a:srgbClr val="0070C0"/>
                </a:solidFill>
              </a:rPr>
              <a:t>Gravimétrie atomique</a:t>
            </a:r>
          </a:p>
          <a:p>
            <a:pPr>
              <a:spcBef>
                <a:spcPts val="600"/>
              </a:spcBef>
            </a:pPr>
            <a:r>
              <a:rPr lang="fr-FR" sz="1400" b="1" i="1" dirty="0" smtClean="0">
                <a:solidFill>
                  <a:srgbClr val="C00000"/>
                </a:solidFill>
              </a:rPr>
              <a:t>Académique</a:t>
            </a:r>
          </a:p>
          <a:p>
            <a:pPr marL="93663" indent="-93663">
              <a:spcBef>
                <a:spcPts val="300"/>
              </a:spcBef>
              <a:buFont typeface="Arial" pitchFamily="34" charset="0"/>
              <a:buChar char="•"/>
            </a:pPr>
            <a:r>
              <a:rPr lang="fr-FR" sz="1400" dirty="0" smtClean="0">
                <a:solidFill>
                  <a:srgbClr val="0070C0"/>
                </a:solidFill>
              </a:rPr>
              <a:t>Oxford</a:t>
            </a:r>
          </a:p>
          <a:p>
            <a:pPr marL="93663" indent="-93663">
              <a:buFont typeface="Arial" pitchFamily="34" charset="0"/>
              <a:buChar char="•"/>
            </a:pPr>
            <a:r>
              <a:rPr lang="fr-FR" sz="1400" dirty="0" smtClean="0">
                <a:solidFill>
                  <a:srgbClr val="0070C0"/>
                </a:solidFill>
              </a:rPr>
              <a:t>Iéna</a:t>
            </a:r>
          </a:p>
          <a:p>
            <a:pPr>
              <a:spcBef>
                <a:spcPts val="300"/>
              </a:spcBef>
            </a:pPr>
            <a:r>
              <a:rPr lang="fr-FR" sz="1400" b="1" i="1" dirty="0" smtClean="0">
                <a:solidFill>
                  <a:srgbClr val="C00000"/>
                </a:solidFill>
              </a:rPr>
              <a:t>Industriels &amp; EPIC</a:t>
            </a:r>
            <a:endParaRPr lang="fr-FR" sz="1400" dirty="0" smtClean="0">
              <a:solidFill>
                <a:srgbClr val="C00000"/>
              </a:solidFill>
            </a:endParaRPr>
          </a:p>
          <a:p>
            <a:pPr marL="93663" indent="-93663">
              <a:buFont typeface="Arial" pitchFamily="34" charset="0"/>
              <a:buChar char="•"/>
            </a:pPr>
            <a:r>
              <a:rPr lang="fr-FR" sz="1400" dirty="0" smtClean="0">
                <a:solidFill>
                  <a:srgbClr val="0070C0"/>
                </a:solidFill>
              </a:rPr>
              <a:t>COMEX</a:t>
            </a:r>
          </a:p>
          <a:p>
            <a:pPr marL="93663" indent="-93663">
              <a:buFont typeface="Arial" pitchFamily="34" charset="0"/>
              <a:buChar char="•"/>
            </a:pPr>
            <a:r>
              <a:rPr lang="fr-FR" sz="1400" dirty="0" smtClean="0">
                <a:solidFill>
                  <a:srgbClr val="0070C0"/>
                </a:solidFill>
              </a:rPr>
              <a:t>SITES</a:t>
            </a:r>
          </a:p>
          <a:p>
            <a:pPr marL="93663" indent="-93663">
              <a:buFont typeface="Arial" pitchFamily="34" charset="0"/>
              <a:buChar char="•"/>
            </a:pPr>
            <a:r>
              <a:rPr lang="fr-FR" sz="1400" dirty="0" smtClean="0">
                <a:solidFill>
                  <a:srgbClr val="0070C0"/>
                </a:solidFill>
              </a:rPr>
              <a:t>PETROMETALIC</a:t>
            </a:r>
          </a:p>
          <a:p>
            <a:pPr marL="93663" indent="-93663">
              <a:spcBef>
                <a:spcPts val="1800"/>
              </a:spcBef>
            </a:pPr>
            <a:r>
              <a:rPr lang="fr-FR" sz="1400" b="1" i="1" dirty="0" smtClean="0">
                <a:solidFill>
                  <a:srgbClr val="C00000"/>
                </a:solidFill>
              </a:rPr>
              <a:t>En cours de discussion</a:t>
            </a:r>
            <a:endParaRPr lang="fr-FR" sz="1400" i="1" dirty="0" smtClean="0">
              <a:solidFill>
                <a:srgbClr val="C00000"/>
              </a:solidFill>
            </a:endParaRPr>
          </a:p>
          <a:p>
            <a:pPr marL="93663" indent="-93663">
              <a:spcBef>
                <a:spcPts val="300"/>
              </a:spcBef>
              <a:buFont typeface="Arial" pitchFamily="34" charset="0"/>
              <a:buChar char="•"/>
            </a:pPr>
            <a:r>
              <a:rPr lang="fr-FR" sz="1400" dirty="0" smtClean="0">
                <a:solidFill>
                  <a:srgbClr val="0070C0"/>
                </a:solidFill>
              </a:rPr>
              <a:t>Imagerie médicale</a:t>
            </a:r>
            <a:endParaRPr lang="fr-FR" sz="1400" dirty="0" smtClean="0"/>
          </a:p>
          <a:p>
            <a:pPr marL="93663" indent="-93663">
              <a:buFont typeface="Arial" pitchFamily="34" charset="0"/>
              <a:buChar char="•"/>
            </a:pPr>
            <a:endParaRPr lang="fr-FR" sz="1400" dirty="0" smtClean="0"/>
          </a:p>
          <a:p>
            <a:pPr marL="93663" indent="-93663">
              <a:buFont typeface="Arial" pitchFamily="34" charset="0"/>
              <a:buChar char="•"/>
            </a:pPr>
            <a:endParaRPr lang="fr-FR" sz="1400" dirty="0" smtClean="0"/>
          </a:p>
          <a:p>
            <a:pPr marL="93663" indent="-93663">
              <a:buFont typeface="Arial" pitchFamily="34" charset="0"/>
              <a:buChar char="•"/>
            </a:pPr>
            <a:endParaRPr lang="fr-FR" sz="1400" dirty="0" smtClean="0"/>
          </a:p>
          <a:p>
            <a:pPr indent="-93663">
              <a:spcBef>
                <a:spcPts val="600"/>
              </a:spcBef>
            </a:pPr>
            <a:r>
              <a:rPr lang="fr-FR" sz="1400" b="1" dirty="0" smtClean="0">
                <a:solidFill>
                  <a:srgbClr val="C00000"/>
                </a:solidFill>
              </a:rPr>
              <a:t>3 thèses en cours </a:t>
            </a:r>
          </a:p>
        </p:txBody>
      </p:sp>
      <p:sp>
        <p:nvSpPr>
          <p:cNvPr id="9" name="ZoneTexte 8"/>
          <p:cNvSpPr txBox="1"/>
          <p:nvPr/>
        </p:nvSpPr>
        <p:spPr>
          <a:xfrm>
            <a:off x="0" y="634"/>
            <a:ext cx="9144000" cy="104644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lvl="0" algn="ctr" eaLnBrk="0" fontAlgn="base" hangingPunct="0">
              <a:spcBef>
                <a:spcPct val="0"/>
              </a:spcBef>
              <a:spcAft>
                <a:spcPct val="0"/>
              </a:spcAft>
              <a:tabLst>
                <a:tab pos="5753100" algn="r"/>
              </a:tabLst>
            </a:pPr>
            <a:endParaRPr lang="fr-FR" sz="10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pPr lvl="0" algn="ctr" eaLnBrk="0" fontAlgn="base" hangingPunct="0">
              <a:spcBef>
                <a:spcPct val="0"/>
              </a:spcBef>
              <a:spcAft>
                <a:spcPct val="0"/>
              </a:spcAft>
              <a:tabLst>
                <a:tab pos="5753100" algn="r"/>
              </a:tabLst>
            </a:pPr>
            <a:r>
              <a:rPr lang="fr-FR" sz="2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LSBB</a:t>
            </a:r>
          </a:p>
          <a:p>
            <a:pPr algn="ctr" eaLnBrk="0" fontAlgn="base" hangingPunct="0">
              <a:spcAft>
                <a:spcPct val="0"/>
              </a:spcAft>
              <a:tabLst>
                <a:tab pos="5753100" algn="r"/>
              </a:tabLst>
            </a:pP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PLATEFORME</a:t>
            </a:r>
            <a:r>
              <a:rPr lang="fr-FR" b="1" dirty="0" smtClean="0">
                <a:effectLst>
                  <a:outerShdw blurRad="38100" dist="38100" dir="2700000" algn="tl">
                    <a:srgbClr val="C0C0C0"/>
                  </a:outerShdw>
                </a:effectLst>
                <a:latin typeface="Arial" pitchFamily="34" charset="0"/>
                <a:ea typeface="Times New Roman" pitchFamily="18" charset="0"/>
                <a:cs typeface="Arial" pitchFamily="34" charset="0"/>
              </a:rPr>
              <a:t> </a:t>
            </a:r>
            <a:r>
              <a:rPr lang="fr-FR"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F</a:t>
            </a:r>
            <a:r>
              <a:rPr lang="fr-FR" b="1" cap="all"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é</a:t>
            </a:r>
            <a:r>
              <a:rPr lang="fr-FR"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D</a:t>
            </a:r>
            <a:r>
              <a:rPr lang="fr-FR" b="1" cap="all"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é</a:t>
            </a:r>
            <a:r>
              <a:rPr lang="fr-FR" b="1" dirty="0" err="1"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RATRICE</a:t>
            </a:r>
            <a:r>
              <a:rPr lang="fr-FR"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 </a:t>
            </a:r>
            <a:r>
              <a:rPr lang="fr-FR"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DE RECHERCHE ET R&amp;D</a:t>
            </a:r>
          </a:p>
          <a:p>
            <a:pPr algn="ctr" eaLnBrk="0" fontAlgn="base" hangingPunct="0">
              <a:spcAft>
                <a:spcPct val="0"/>
              </a:spcAft>
              <a:tabLst>
                <a:tab pos="5753100" algn="r"/>
              </a:tabLst>
            </a:pPr>
            <a:endParaRPr lang="fr-FR" sz="1000" dirty="0">
              <a:solidFill>
                <a:srgbClr val="0070C0"/>
              </a:solidFill>
            </a:endParaRPr>
          </a:p>
        </p:txBody>
      </p:sp>
      <p:sp>
        <p:nvSpPr>
          <p:cNvPr id="13" name="Double flèche horizontale 12"/>
          <p:cNvSpPr/>
          <p:nvPr/>
        </p:nvSpPr>
        <p:spPr>
          <a:xfrm>
            <a:off x="1691680" y="1629965"/>
            <a:ext cx="792088" cy="477767"/>
          </a:xfrm>
          <a:prstGeom prst="leftRightArrow">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Double flèche horizontale 19"/>
          <p:cNvSpPr/>
          <p:nvPr/>
        </p:nvSpPr>
        <p:spPr>
          <a:xfrm>
            <a:off x="3923928" y="1627831"/>
            <a:ext cx="792088" cy="477767"/>
          </a:xfrm>
          <a:prstGeom prst="leftRightArrow">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Double flèche horizontale 20"/>
          <p:cNvSpPr/>
          <p:nvPr/>
        </p:nvSpPr>
        <p:spPr>
          <a:xfrm>
            <a:off x="6372200" y="1629965"/>
            <a:ext cx="792088" cy="477767"/>
          </a:xfrm>
          <a:prstGeom prst="leftRightArrow">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numéro de diapositive 10"/>
          <p:cNvSpPr>
            <a:spLocks noGrp="1"/>
          </p:cNvSpPr>
          <p:nvPr>
            <p:ph type="sldNum" sz="quarter" idx="12"/>
          </p:nvPr>
        </p:nvSpPr>
        <p:spPr/>
        <p:txBody>
          <a:bodyPr/>
          <a:lstStyle/>
          <a:p>
            <a:fld id="{CF4668DC-857F-487D-BFFA-8C0CA5037977}" type="slidenum">
              <a:rPr lang="fr-BE" smtClean="0"/>
              <a:pPr/>
              <a:t>6</a:t>
            </a:fld>
            <a:endParaRPr lang="fr-BE"/>
          </a:p>
        </p:txBody>
      </p:sp>
      <p:sp>
        <p:nvSpPr>
          <p:cNvPr id="14" name="Espace réservé du pied de page 13"/>
          <p:cNvSpPr>
            <a:spLocks noGrp="1"/>
          </p:cNvSpPr>
          <p:nvPr>
            <p:ph type="ftr" sz="quarter" idx="11"/>
          </p:nvPr>
        </p:nvSpPr>
        <p:spPr/>
        <p:txBody>
          <a:bodyPr/>
          <a:lstStyle/>
          <a:p>
            <a:r>
              <a:rPr lang="fr-FR" smtClean="0"/>
              <a:t>26-27 April 2012, Annecy-le-Vieux, France</a:t>
            </a:r>
            <a:endParaRPr lang="fr-BE"/>
          </a:p>
        </p:txBody>
      </p:sp>
      <p:sp>
        <p:nvSpPr>
          <p:cNvPr id="15" name="Espace réservé de la date 14"/>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0" y="5040471"/>
            <a:ext cx="9144000" cy="1138773"/>
          </a:xfrm>
          <a:prstGeom prst="rect">
            <a:avLst/>
          </a:prstGeom>
          <a:noFill/>
          <a:ln w="12700">
            <a:noFill/>
            <a:miter lim="800000"/>
          </a:ln>
        </p:spPr>
        <p:txBody>
          <a:bodyPr wrap="square" rtlCol="0">
            <a:spAutoFit/>
          </a:bodyPr>
          <a:lstStyle/>
          <a:p>
            <a:pPr defTabSz="263525"/>
            <a:r>
              <a:rPr lang="fr-FR" sz="1600" dirty="0" err="1" smtClean="0">
                <a:solidFill>
                  <a:srgbClr val="0070C0"/>
                </a:solidFill>
                <a:cs typeface="Arial" pitchFamily="34" charset="0"/>
              </a:rPr>
              <a:t>G</a:t>
            </a:r>
            <a:r>
              <a:rPr lang="fr-FR" sz="1600" cap="all" dirty="0" err="1" smtClean="0">
                <a:solidFill>
                  <a:srgbClr val="0070C0"/>
                </a:solidFill>
                <a:cs typeface="Arial" pitchFamily="34" charset="0"/>
              </a:rPr>
              <a:t>é</a:t>
            </a:r>
            <a:r>
              <a:rPr lang="fr-FR" sz="1600" dirty="0" err="1" smtClean="0">
                <a:solidFill>
                  <a:srgbClr val="0070C0"/>
                </a:solidFill>
                <a:cs typeface="Arial" pitchFamily="34" charset="0"/>
              </a:rPr>
              <a:t>OPHYSIQUE</a:t>
            </a:r>
            <a:r>
              <a:rPr lang="fr-FR" sz="1600" dirty="0" smtClean="0">
                <a:solidFill>
                  <a:srgbClr val="0070C0"/>
                </a:solidFill>
                <a:cs typeface="Arial" pitchFamily="34" charset="0"/>
              </a:rPr>
              <a:t> (ORFEUS, IRIS)				</a:t>
            </a:r>
            <a:r>
              <a:rPr lang="fr-FR" sz="1600" dirty="0" err="1" smtClean="0">
                <a:solidFill>
                  <a:srgbClr val="0070C0"/>
                </a:solidFill>
                <a:cs typeface="Arial" pitchFamily="34" charset="0"/>
              </a:rPr>
              <a:t>HYDROG</a:t>
            </a:r>
            <a:r>
              <a:rPr lang="fr-FR" sz="1600" cap="all" dirty="0" err="1" smtClean="0">
                <a:solidFill>
                  <a:srgbClr val="0070C0"/>
                </a:solidFill>
                <a:cs typeface="Arial" pitchFamily="34" charset="0"/>
              </a:rPr>
              <a:t>é</a:t>
            </a:r>
            <a:r>
              <a:rPr lang="fr-FR" sz="1600" dirty="0" err="1" smtClean="0">
                <a:solidFill>
                  <a:srgbClr val="0070C0"/>
                </a:solidFill>
                <a:cs typeface="Arial" pitchFamily="34" charset="0"/>
              </a:rPr>
              <a:t>OLOGIQUE</a:t>
            </a:r>
            <a:r>
              <a:rPr lang="fr-FR" sz="1600" dirty="0" smtClean="0">
                <a:solidFill>
                  <a:srgbClr val="0070C0"/>
                </a:solidFill>
                <a:cs typeface="Arial" pitchFamily="34" charset="0"/>
              </a:rPr>
              <a:t>					ENVIRONNEMENT RADIATIF</a:t>
            </a:r>
          </a:p>
          <a:p>
            <a:pPr defTabSz="263525">
              <a:spcBef>
                <a:spcPts val="1200"/>
              </a:spcBef>
            </a:pPr>
            <a:r>
              <a:rPr lang="fr-FR" sz="1400" b="1" dirty="0" smtClean="0">
                <a:solidFill>
                  <a:srgbClr val="0070C0"/>
                </a:solidFill>
                <a:effectLst>
                  <a:outerShdw blurRad="38100" dist="38100" dir="2700000" algn="tl">
                    <a:srgbClr val="000000">
                      <a:alpha val="43137"/>
                    </a:srgbClr>
                  </a:outerShdw>
                </a:effectLst>
              </a:rPr>
              <a:t>ED impactées directement						ED 364 :	</a:t>
            </a:r>
            <a:r>
              <a:rPr lang="fr-FR" sz="1400" b="1" dirty="0" smtClean="0">
                <a:solidFill>
                  <a:srgbClr val="0070C0"/>
                </a:solidFill>
              </a:rPr>
              <a:t>SFA, Nice						</a:t>
            </a:r>
            <a:r>
              <a:rPr lang="fr-FR" sz="1400" b="1" dirty="0" smtClean="0">
                <a:solidFill>
                  <a:srgbClr val="0070C0"/>
                </a:solidFill>
                <a:effectLst>
                  <a:outerShdw blurRad="38100" dist="38100" dir="2700000" algn="tl">
                    <a:srgbClr val="000000">
                      <a:alpha val="43137"/>
                    </a:srgbClr>
                  </a:outerShdw>
                </a:effectLst>
              </a:rPr>
              <a:t>ED 220 :	</a:t>
            </a:r>
            <a:r>
              <a:rPr lang="fr-FR" sz="1400" b="1" dirty="0" smtClean="0">
                <a:solidFill>
                  <a:srgbClr val="0070C0"/>
                </a:solidFill>
              </a:rPr>
              <a:t>EEATS, Chambéry</a:t>
            </a:r>
          </a:p>
          <a:p>
            <a:pPr defTabSz="263525"/>
            <a:r>
              <a:rPr lang="fr-FR" sz="1400" b="1" dirty="0" smtClean="0">
                <a:solidFill>
                  <a:srgbClr val="0070C0"/>
                </a:solidFill>
                <a:effectLst>
                  <a:outerShdw blurRad="38100" dist="38100" dir="2700000" algn="tl">
                    <a:srgbClr val="000000">
                      <a:alpha val="43137"/>
                    </a:srgbClr>
                  </a:outerShdw>
                </a:effectLst>
              </a:rPr>
              <a:t>ED 477 :	</a:t>
            </a:r>
            <a:r>
              <a:rPr lang="fr-FR" sz="1400" b="1" dirty="0" smtClean="0">
                <a:solidFill>
                  <a:srgbClr val="0070C0"/>
                </a:solidFill>
              </a:rPr>
              <a:t>SIBAGHE, Montpellier				</a:t>
            </a:r>
            <a:r>
              <a:rPr lang="fr-FR" sz="1400" b="1" dirty="0" smtClean="0">
                <a:solidFill>
                  <a:srgbClr val="0070C0"/>
                </a:solidFill>
                <a:effectLst>
                  <a:outerShdw blurRad="38100" dist="38100" dir="2700000" algn="tl">
                    <a:srgbClr val="000000">
                      <a:alpha val="43137"/>
                    </a:srgbClr>
                  </a:outerShdw>
                </a:effectLst>
              </a:rPr>
              <a:t>ED 251 :	</a:t>
            </a:r>
            <a:r>
              <a:rPr lang="fr-FR" sz="1400" b="1" dirty="0" smtClean="0">
                <a:solidFill>
                  <a:srgbClr val="0070C0"/>
                </a:solidFill>
              </a:rPr>
              <a:t>EDSE, Marseille				</a:t>
            </a:r>
            <a:r>
              <a:rPr lang="fr-FR" sz="1400" b="1" dirty="0" smtClean="0">
                <a:solidFill>
                  <a:srgbClr val="0070C0"/>
                </a:solidFill>
                <a:effectLst>
                  <a:outerShdw blurRad="38100" dist="38100" dir="2700000" algn="tl">
                    <a:srgbClr val="000000">
                      <a:alpha val="43137"/>
                    </a:srgbClr>
                  </a:outerShdw>
                </a:effectLst>
              </a:rPr>
              <a:t>Phil. D :	</a:t>
            </a:r>
            <a:r>
              <a:rPr lang="fr-FR" sz="1400" b="1" dirty="0" smtClean="0">
                <a:solidFill>
                  <a:srgbClr val="0070C0"/>
                </a:solidFill>
              </a:rPr>
              <a:t>Vancouver, Oxford</a:t>
            </a:r>
          </a:p>
          <a:p>
            <a:pPr defTabSz="263525"/>
            <a:r>
              <a:rPr lang="fr-FR" sz="1400" b="1" dirty="0" smtClean="0">
                <a:solidFill>
                  <a:srgbClr val="0070C0"/>
                </a:solidFill>
                <a:effectLst>
                  <a:outerShdw blurRad="38100" dist="38100" dir="2700000" algn="tl">
                    <a:srgbClr val="000000">
                      <a:alpha val="43137"/>
                    </a:srgbClr>
                  </a:outerShdw>
                </a:effectLst>
              </a:rPr>
              <a:t>ED 536 :	</a:t>
            </a:r>
            <a:r>
              <a:rPr lang="fr-FR" sz="1400" b="1" dirty="0" smtClean="0">
                <a:solidFill>
                  <a:srgbClr val="0070C0"/>
                </a:solidFill>
              </a:rPr>
              <a:t>SAS, Avignon							</a:t>
            </a:r>
            <a:r>
              <a:rPr lang="fr-FR" sz="1400" b="1" dirty="0" smtClean="0">
                <a:solidFill>
                  <a:srgbClr val="0070C0"/>
                </a:solidFill>
                <a:effectLst>
                  <a:outerShdw blurRad="38100" dist="38100" dir="2700000" algn="tl">
                    <a:srgbClr val="000000">
                      <a:alpha val="43137"/>
                    </a:srgbClr>
                  </a:outerShdw>
                </a:effectLst>
              </a:rPr>
              <a:t>ED 534 :	</a:t>
            </a:r>
            <a:r>
              <a:rPr lang="fr-FR" sz="1400" b="1" dirty="0" smtClean="0">
                <a:solidFill>
                  <a:srgbClr val="0070C0"/>
                </a:solidFill>
              </a:rPr>
              <a:t>MIPEGE, Orsay</a:t>
            </a:r>
            <a:endParaRPr lang="fr-FR" sz="1400" dirty="0" smtClean="0">
              <a:solidFill>
                <a:srgbClr val="0070C0"/>
              </a:solidFill>
            </a:endParaRPr>
          </a:p>
        </p:txBody>
      </p:sp>
      <p:sp>
        <p:nvSpPr>
          <p:cNvPr id="2" name="ZoneTexte 1"/>
          <p:cNvSpPr txBox="1"/>
          <p:nvPr/>
        </p:nvSpPr>
        <p:spPr>
          <a:xfrm>
            <a:off x="0" y="1844824"/>
            <a:ext cx="9144000" cy="1077218"/>
          </a:xfrm>
          <a:prstGeom prst="rect">
            <a:avLst/>
          </a:prstGeom>
          <a:noFill/>
          <a:ln w="12700">
            <a:noFill/>
            <a:miter lim="800000"/>
          </a:ln>
        </p:spPr>
        <p:txBody>
          <a:bodyPr wrap="square" rtlCol="0">
            <a:spAutoFit/>
          </a:bodyPr>
          <a:lstStyle/>
          <a:p>
            <a:pPr marL="174625" indent="-174625" defTabSz="263525"/>
            <a:r>
              <a:rPr lang="fr-FR" sz="1600" b="1" dirty="0" smtClean="0">
                <a:solidFill>
                  <a:srgbClr val="0070C0"/>
                </a:solidFill>
                <a:cs typeface="Arial" pitchFamily="34" charset="0"/>
              </a:rPr>
              <a:t>EQUIPEX					</a:t>
            </a:r>
            <a:r>
              <a:rPr lang="fr-FR" sz="1600" dirty="0" smtClean="0">
                <a:solidFill>
                  <a:srgbClr val="0070C0"/>
                </a:solidFill>
                <a:cs typeface="Arial" pitchFamily="34" charset="0"/>
              </a:rPr>
              <a:t>MIGA, CRITEX, RESIF</a:t>
            </a:r>
          </a:p>
          <a:p>
            <a:pPr marL="174625" indent="-174625" defTabSz="263525"/>
            <a:r>
              <a:rPr lang="fr-FR" sz="1600" b="1" dirty="0" smtClean="0">
                <a:solidFill>
                  <a:srgbClr val="0070C0"/>
                </a:solidFill>
                <a:cs typeface="Arial" pitchFamily="34" charset="0"/>
              </a:rPr>
              <a:t>Int. URL network</a:t>
            </a:r>
            <a:r>
              <a:rPr lang="fr-FR" sz="1600" dirty="0" smtClean="0">
                <a:solidFill>
                  <a:srgbClr val="0070C0"/>
                </a:solidFill>
                <a:cs typeface="Arial" pitchFamily="34" charset="0"/>
              </a:rPr>
              <a:t>		INTERNATIONAL INTERDISCIPLINARY INNOVATION 2011</a:t>
            </a:r>
          </a:p>
          <a:p>
            <a:pPr marL="174625" indent="-174625" defTabSz="263525"/>
            <a:r>
              <a:rPr lang="fr-FR" sz="1600" dirty="0" smtClean="0">
                <a:solidFill>
                  <a:srgbClr val="0070C0"/>
                </a:solidFill>
                <a:cs typeface="Arial" pitchFamily="34" charset="0"/>
              </a:rPr>
              <a:t>								RD51 CERN depuis 2010</a:t>
            </a:r>
          </a:p>
          <a:p>
            <a:pPr marL="174625" indent="-174625" defTabSz="263525"/>
            <a:r>
              <a:rPr lang="fr-FR" sz="1600" b="1" dirty="0" smtClean="0">
                <a:solidFill>
                  <a:srgbClr val="0070C0"/>
                </a:solidFill>
                <a:cs typeface="Arial" pitchFamily="34" charset="0"/>
              </a:rPr>
              <a:t>SOERE/SO</a:t>
            </a:r>
            <a:r>
              <a:rPr lang="fr-FR" sz="1600" dirty="0" smtClean="0">
                <a:solidFill>
                  <a:srgbClr val="0070C0"/>
                </a:solidFill>
                <a:cs typeface="Arial" pitchFamily="34" charset="0"/>
              </a:rPr>
              <a:t>				H+, RBV et Karst</a:t>
            </a:r>
          </a:p>
        </p:txBody>
      </p:sp>
      <p:sp>
        <p:nvSpPr>
          <p:cNvPr id="3" name="ZoneTexte 2"/>
          <p:cNvSpPr txBox="1"/>
          <p:nvPr/>
        </p:nvSpPr>
        <p:spPr>
          <a:xfrm>
            <a:off x="0" y="1484784"/>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r>
              <a:rPr lang="fr-FR" b="1" cap="all" dirty="0" smtClean="0">
                <a:solidFill>
                  <a:srgbClr val="0070C0"/>
                </a:solidFill>
                <a:effectLst>
                  <a:outerShdw blurRad="38100" dist="38100" dir="2700000" algn="tl">
                    <a:srgbClr val="C0C0C0"/>
                  </a:outerShdw>
                </a:effectLst>
                <a:ea typeface="Times New Roman" pitchFamily="18" charset="0"/>
                <a:cs typeface="Arial" pitchFamily="34" charset="0"/>
              </a:rPr>
              <a:t>Réseaux</a:t>
            </a:r>
            <a:r>
              <a:rPr lang="fr-FR" b="1" dirty="0" smtClean="0">
                <a:solidFill>
                  <a:srgbClr val="0070C0"/>
                </a:solidFill>
                <a:effectLst>
                  <a:outerShdw blurRad="38100" dist="38100" dir="2700000" algn="tl">
                    <a:srgbClr val="C0C0C0"/>
                  </a:outerShdw>
                </a:effectLst>
                <a:ea typeface="Times New Roman" pitchFamily="18" charset="0"/>
                <a:cs typeface="Arial" pitchFamily="34" charset="0"/>
              </a:rPr>
              <a:t> NATIONAUX ET INTERNATIONAUX – INVESTISSEMENTS D’AVENIR 2012-2019</a:t>
            </a:r>
            <a:endParaRPr lang="fr-FR" b="1" dirty="0">
              <a:solidFill>
                <a:srgbClr val="0070C0"/>
              </a:solidFill>
              <a:effectLst>
                <a:outerShdw blurRad="38100" dist="38100" dir="2700000" algn="tl">
                  <a:srgbClr val="C0C0C0"/>
                </a:outerShdw>
              </a:effectLst>
              <a:ea typeface="Times New Roman" pitchFamily="18" charset="0"/>
              <a:cs typeface="Arial" pitchFamily="34" charset="0"/>
            </a:endParaRPr>
          </a:p>
        </p:txBody>
      </p:sp>
      <p:sp>
        <p:nvSpPr>
          <p:cNvPr id="6" name="ZoneTexte 5"/>
          <p:cNvSpPr txBox="1"/>
          <p:nvPr/>
        </p:nvSpPr>
        <p:spPr>
          <a:xfrm>
            <a:off x="0" y="3356992"/>
            <a:ext cx="9144000" cy="1323439"/>
          </a:xfrm>
          <a:prstGeom prst="rect">
            <a:avLst/>
          </a:prstGeom>
          <a:noFill/>
          <a:ln w="12700">
            <a:noFill/>
            <a:miter lim="800000"/>
          </a:ln>
        </p:spPr>
        <p:txBody>
          <a:bodyPr wrap="square" rtlCol="0">
            <a:spAutoFit/>
          </a:bodyPr>
          <a:lstStyle/>
          <a:p>
            <a:pPr marL="174625" indent="-174625" defTabSz="263525"/>
            <a:r>
              <a:rPr lang="fr-FR" sz="1600" b="1" dirty="0" smtClean="0">
                <a:solidFill>
                  <a:srgbClr val="0070C0"/>
                </a:solidFill>
                <a:cs typeface="Arial" pitchFamily="34" charset="0"/>
              </a:rPr>
              <a:t>RISQUES / EAU			</a:t>
            </a:r>
            <a:r>
              <a:rPr lang="fr-FR" sz="1600" dirty="0" smtClean="0">
                <a:solidFill>
                  <a:srgbClr val="0070C0"/>
                </a:solidFill>
                <a:cs typeface="Arial" pitchFamily="34" charset="0"/>
              </a:rPr>
              <a:t>CO</a:t>
            </a:r>
            <a:r>
              <a:rPr lang="fr-FR" sz="1600" baseline="-25000" dirty="0" smtClean="0">
                <a:solidFill>
                  <a:srgbClr val="0070C0"/>
                </a:solidFill>
                <a:cs typeface="Arial" pitchFamily="34" charset="0"/>
              </a:rPr>
              <a:t>2</a:t>
            </a:r>
            <a:r>
              <a:rPr lang="fr-FR" sz="1600" dirty="0" smtClean="0">
                <a:solidFill>
                  <a:srgbClr val="0070C0"/>
                </a:solidFill>
                <a:cs typeface="Arial" pitchFamily="34" charset="0"/>
              </a:rPr>
              <a:t> / Ressource en eau souterraine karstique</a:t>
            </a:r>
          </a:p>
          <a:p>
            <a:pPr marL="174625" indent="-174625" defTabSz="263525"/>
            <a:r>
              <a:rPr lang="fr-FR" sz="1600" b="1" dirty="0" smtClean="0">
                <a:solidFill>
                  <a:srgbClr val="0070C0"/>
                </a:solidFill>
                <a:cs typeface="Arial" pitchFamily="34" charset="0"/>
              </a:rPr>
              <a:t>TRIMATEC				</a:t>
            </a:r>
            <a:r>
              <a:rPr lang="fr-FR" sz="1600" dirty="0" smtClean="0">
                <a:solidFill>
                  <a:srgbClr val="0070C0"/>
                </a:solidFill>
                <a:cs typeface="Arial" pitchFamily="34" charset="0"/>
              </a:rPr>
              <a:t>Environnement confiné</a:t>
            </a:r>
          </a:p>
          <a:p>
            <a:pPr marL="174625" indent="-174625" defTabSz="263525"/>
            <a:r>
              <a:rPr lang="fr-FR" sz="1600" b="1" dirty="0" smtClean="0">
                <a:solidFill>
                  <a:srgbClr val="0070C0"/>
                </a:solidFill>
                <a:cs typeface="Arial" pitchFamily="34" charset="0"/>
              </a:rPr>
              <a:t>PEGASE					</a:t>
            </a:r>
            <a:r>
              <a:rPr lang="fr-FR" sz="1600" dirty="0" smtClean="0">
                <a:solidFill>
                  <a:srgbClr val="0070C0"/>
                </a:solidFill>
                <a:cs typeface="Arial" pitchFamily="34" charset="0"/>
              </a:rPr>
              <a:t>Drones</a:t>
            </a:r>
          </a:p>
          <a:p>
            <a:pPr marL="174625" indent="-174625" defTabSz="263525"/>
            <a:r>
              <a:rPr lang="fr-FR" sz="1600" b="1" dirty="0" smtClean="0">
                <a:solidFill>
                  <a:srgbClr val="0070C0"/>
                </a:solidFill>
                <a:cs typeface="Arial" pitchFamily="34" charset="0"/>
              </a:rPr>
              <a:t>OPTITEC	</a:t>
            </a:r>
            <a:r>
              <a:rPr lang="fr-FR" sz="1600" dirty="0" smtClean="0">
                <a:solidFill>
                  <a:srgbClr val="0070C0"/>
                </a:solidFill>
                <a:cs typeface="Arial" pitchFamily="34" charset="0"/>
              </a:rPr>
              <a:t>				Antenne gravitationnelle, mesures en interférométrie optique et atomique</a:t>
            </a:r>
          </a:p>
          <a:p>
            <a:pPr marL="174625" indent="-174625" defTabSz="263525"/>
            <a:r>
              <a:rPr lang="fr-FR" sz="1600" b="1" dirty="0" smtClean="0">
                <a:solidFill>
                  <a:srgbClr val="0070C0"/>
                </a:solidFill>
                <a:cs typeface="Arial" pitchFamily="34" charset="0"/>
              </a:rPr>
              <a:t>SCS 	</a:t>
            </a:r>
            <a:r>
              <a:rPr lang="fr-FR" sz="1600" dirty="0" smtClean="0">
                <a:solidFill>
                  <a:srgbClr val="0070C0"/>
                </a:solidFill>
                <a:cs typeface="Arial" pitchFamily="34" charset="0"/>
              </a:rPr>
              <a:t>					Interaction électronique en environnement radiatif, Télécom</a:t>
            </a:r>
          </a:p>
        </p:txBody>
      </p:sp>
      <p:sp>
        <p:nvSpPr>
          <p:cNvPr id="7" name="ZoneTexte 6"/>
          <p:cNvSpPr txBox="1"/>
          <p:nvPr/>
        </p:nvSpPr>
        <p:spPr>
          <a:xfrm>
            <a:off x="0" y="2996952"/>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r>
              <a:rPr lang="fr-FR" b="1" cap="all" dirty="0" smtClean="0">
                <a:solidFill>
                  <a:srgbClr val="0070C0"/>
                </a:solidFill>
                <a:effectLst>
                  <a:outerShdw blurRad="38100" dist="38100" dir="2700000" algn="tl">
                    <a:srgbClr val="C0C0C0"/>
                  </a:outerShdw>
                </a:effectLst>
                <a:ea typeface="Times New Roman" pitchFamily="18" charset="0"/>
                <a:cs typeface="Arial" pitchFamily="34" charset="0"/>
              </a:rPr>
              <a:t>PLATEFORME SOUTENUE PAR LES </a:t>
            </a:r>
            <a:r>
              <a:rPr lang="fr-FR" b="1" cap="all" dirty="0" err="1" smtClean="0">
                <a:solidFill>
                  <a:srgbClr val="0070C0"/>
                </a:solidFill>
                <a:effectLst>
                  <a:outerShdw blurRad="38100" dist="38100" dir="2700000" algn="tl">
                    <a:srgbClr val="C0C0C0"/>
                  </a:outerShdw>
                </a:effectLst>
                <a:ea typeface="Times New Roman" pitchFamily="18" charset="0"/>
                <a:cs typeface="Arial" pitchFamily="34" charset="0"/>
              </a:rPr>
              <a:t>PôLES</a:t>
            </a:r>
            <a:r>
              <a:rPr lang="fr-FR" b="1" cap="all" dirty="0" smtClean="0">
                <a:solidFill>
                  <a:srgbClr val="0070C0"/>
                </a:solidFill>
                <a:effectLst>
                  <a:outerShdw blurRad="38100" dist="38100" dir="2700000" algn="tl">
                    <a:srgbClr val="C0C0C0"/>
                  </a:outerShdw>
                </a:effectLst>
                <a:ea typeface="Times New Roman" pitchFamily="18" charset="0"/>
                <a:cs typeface="Arial" pitchFamily="34" charset="0"/>
              </a:rPr>
              <a:t> RISQUES, TRIMATEC, OPTITEC, PEGASE, EAU</a:t>
            </a:r>
          </a:p>
        </p:txBody>
      </p:sp>
      <p:sp>
        <p:nvSpPr>
          <p:cNvPr id="16" name="ZoneTexte 15"/>
          <p:cNvSpPr txBox="1"/>
          <p:nvPr/>
        </p:nvSpPr>
        <p:spPr>
          <a:xfrm>
            <a:off x="0" y="4680431"/>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r>
              <a:rPr lang="fr-FR" b="1" cap="all" dirty="0" smtClean="0">
                <a:solidFill>
                  <a:srgbClr val="0070C0"/>
                </a:solidFill>
                <a:effectLst>
                  <a:outerShdw blurRad="38100" dist="38100" dir="2700000" algn="tl">
                    <a:srgbClr val="C0C0C0"/>
                  </a:outerShdw>
                </a:effectLst>
                <a:ea typeface="Times New Roman" pitchFamily="18" charset="0"/>
                <a:cs typeface="Arial" pitchFamily="34" charset="0"/>
              </a:rPr>
              <a:t>DIFFUSIONS DES </a:t>
            </a:r>
            <a:r>
              <a:rPr lang="fr-FR" b="1" cap="all" dirty="0" err="1" smtClean="0">
                <a:solidFill>
                  <a:srgbClr val="0070C0"/>
                </a:solidFill>
                <a:effectLst>
                  <a:outerShdw blurRad="38100" dist="38100" dir="2700000" algn="tl">
                    <a:srgbClr val="C0C0C0"/>
                  </a:outerShdw>
                </a:effectLst>
                <a:ea typeface="Times New Roman" pitchFamily="18" charset="0"/>
                <a:cs typeface="Arial" pitchFamily="34" charset="0"/>
              </a:rPr>
              <a:t>DONNéES</a:t>
            </a:r>
            <a:r>
              <a:rPr lang="fr-FR" b="1" cap="all" dirty="0" smtClean="0">
                <a:solidFill>
                  <a:srgbClr val="0070C0"/>
                </a:solidFill>
                <a:effectLst>
                  <a:outerShdw blurRad="38100" dist="38100" dir="2700000" algn="tl">
                    <a:srgbClr val="C0C0C0"/>
                  </a:outerShdw>
                </a:effectLst>
                <a:ea typeface="Times New Roman" pitchFamily="18" charset="0"/>
                <a:cs typeface="Arial" pitchFamily="34" charset="0"/>
              </a:rPr>
              <a:t> – conférences – FORMATION </a:t>
            </a:r>
          </a:p>
        </p:txBody>
      </p:sp>
      <p:sp>
        <p:nvSpPr>
          <p:cNvPr id="22" name="ZoneTexte 21"/>
          <p:cNvSpPr txBox="1"/>
          <p:nvPr/>
        </p:nvSpPr>
        <p:spPr>
          <a:xfrm>
            <a:off x="0" y="-5480"/>
            <a:ext cx="9144000" cy="126188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ln>
        </p:spPr>
        <p:txBody>
          <a:bodyPr wrap="square" rtlCol="0">
            <a:spAutoFit/>
          </a:bodyPr>
          <a:lstStyle/>
          <a:p>
            <a:pPr lvl="0" algn="ctr" eaLnBrk="0" fontAlgn="base" hangingPunct="0">
              <a:spcBef>
                <a:spcPct val="0"/>
              </a:spcBef>
              <a:spcAft>
                <a:spcPct val="0"/>
              </a:spcAft>
              <a:tabLst>
                <a:tab pos="5753100" algn="r"/>
              </a:tabLst>
            </a:pPr>
            <a:endParaRPr lang="fr-FR" sz="10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endParaRPr>
          </a:p>
          <a:p>
            <a:pPr lvl="0" algn="ctr" eaLnBrk="0" fontAlgn="base" hangingPunct="0">
              <a:spcBef>
                <a:spcPct val="0"/>
              </a:spcBef>
              <a:spcAft>
                <a:spcPct val="0"/>
              </a:spcAft>
              <a:tabLst>
                <a:tab pos="5753100" algn="r"/>
              </a:tabLst>
            </a:pPr>
            <a:r>
              <a:rPr lang="fr-FR" sz="2400" b="1"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LSBB</a:t>
            </a:r>
          </a:p>
          <a:p>
            <a:pPr algn="ctr" eaLnBrk="0" fontAlgn="base" hangingPunct="0">
              <a:spcAft>
                <a:spcPct val="0"/>
              </a:spcAft>
              <a:tabLst>
                <a:tab pos="5753100" algn="r"/>
              </a:tabLst>
            </a:pPr>
            <a:r>
              <a:rPr lang="fr-FR" sz="1600" b="1" dirty="0" smtClean="0">
                <a:solidFill>
                  <a:srgbClr val="0070C0"/>
                </a:solidFill>
                <a:effectLst>
                  <a:outerShdw blurRad="38100" dist="38100" dir="2700000" algn="tl">
                    <a:srgbClr val="C0C0C0"/>
                  </a:outerShdw>
                </a:effectLst>
                <a:ea typeface="Times New Roman" pitchFamily="18" charset="0"/>
                <a:cs typeface="Arial" pitchFamily="34" charset="0"/>
              </a:rPr>
              <a:t>PLURI-ETABLISSEMENTS : UNIV. DE NICE, AVIGNON ET CNRS (</a:t>
            </a:r>
            <a:r>
              <a:rPr lang="fr-FR" sz="1600" b="1" dirty="0" smtClean="0">
                <a:solidFill>
                  <a:srgbClr val="0070C0"/>
                </a:solidFill>
                <a:cs typeface="Arial" pitchFamily="34" charset="0"/>
              </a:rPr>
              <a:t>INSU, INEE, INSHS, INP, INSIS, IN2P3</a:t>
            </a:r>
            <a:r>
              <a:rPr lang="fr-FR" sz="1600" b="1" dirty="0" smtClean="0">
                <a:solidFill>
                  <a:srgbClr val="0070C0"/>
                </a:solidFill>
              </a:rPr>
              <a:t>)</a:t>
            </a:r>
          </a:p>
          <a:p>
            <a:pPr lvl="0" algn="ctr" eaLnBrk="0" fontAlgn="base" hangingPunct="0">
              <a:spcAft>
                <a:spcPct val="0"/>
              </a:spcAft>
              <a:tabLst>
                <a:tab pos="5753100" algn="r"/>
              </a:tabLst>
            </a:pPr>
            <a:r>
              <a:rPr lang="fr-FR" sz="1600" cap="all" dirty="0" smtClean="0">
                <a:solidFill>
                  <a:srgbClr val="0070C0"/>
                </a:solidFill>
                <a:effectLst>
                  <a:outerShdw blurRad="38100" dist="38100" dir="2700000" algn="tl">
                    <a:srgbClr val="C0C0C0"/>
                  </a:outerShdw>
                </a:effectLst>
                <a:latin typeface="Arial" pitchFamily="34" charset="0"/>
                <a:ea typeface="Times New Roman" pitchFamily="18" charset="0"/>
                <a:cs typeface="Arial" pitchFamily="34" charset="0"/>
              </a:rPr>
              <a:t>Intégration Régionale, NATIONALE ET INTERNATIONALE</a:t>
            </a:r>
          </a:p>
          <a:p>
            <a:pPr lvl="0" algn="ctr" eaLnBrk="0" fontAlgn="base" hangingPunct="0">
              <a:spcAft>
                <a:spcPct val="0"/>
              </a:spcAft>
              <a:tabLst>
                <a:tab pos="5753100" algn="r"/>
              </a:tabLst>
            </a:pPr>
            <a:endParaRPr lang="fr-FR" sz="1000" cap="all" dirty="0">
              <a:solidFill>
                <a:srgbClr val="0070C0"/>
              </a:solidFill>
            </a:endParaRPr>
          </a:p>
        </p:txBody>
      </p:sp>
      <p:sp>
        <p:nvSpPr>
          <p:cNvPr id="10" name="Espace réservé du numéro de diapositive 9"/>
          <p:cNvSpPr>
            <a:spLocks noGrp="1"/>
          </p:cNvSpPr>
          <p:nvPr>
            <p:ph type="sldNum" sz="quarter" idx="12"/>
          </p:nvPr>
        </p:nvSpPr>
        <p:spPr/>
        <p:txBody>
          <a:bodyPr/>
          <a:lstStyle/>
          <a:p>
            <a:fld id="{CF4668DC-857F-487D-BFFA-8C0CA5037977}" type="slidenum">
              <a:rPr lang="fr-BE" smtClean="0"/>
              <a:pPr/>
              <a:t>7</a:t>
            </a:fld>
            <a:endParaRPr lang="fr-BE"/>
          </a:p>
        </p:txBody>
      </p:sp>
      <p:sp>
        <p:nvSpPr>
          <p:cNvPr id="11" name="Espace réservé du pied de page 10"/>
          <p:cNvSpPr>
            <a:spLocks noGrp="1"/>
          </p:cNvSpPr>
          <p:nvPr>
            <p:ph type="ftr" sz="quarter" idx="11"/>
          </p:nvPr>
        </p:nvSpPr>
        <p:spPr/>
        <p:txBody>
          <a:bodyPr/>
          <a:lstStyle/>
          <a:p>
            <a:r>
              <a:rPr lang="fr-FR" smtClean="0"/>
              <a:t>26-27 April 2012, Annecy-le-Vieux, France</a:t>
            </a:r>
            <a:endParaRPr lang="fr-BE"/>
          </a:p>
        </p:txBody>
      </p:sp>
      <p:sp>
        <p:nvSpPr>
          <p:cNvPr id="12" name="Espace réservé de la date 11"/>
          <p:cNvSpPr>
            <a:spLocks noGrp="1"/>
          </p:cNvSpPr>
          <p:nvPr>
            <p:ph type="dt" sz="half" idx="10"/>
          </p:nvPr>
        </p:nvSpPr>
        <p:spPr/>
        <p:txBody>
          <a:bodyPr/>
          <a:lstStyle/>
          <a:p>
            <a:r>
              <a:rPr lang="fr-FR" smtClean="0"/>
              <a:t>RD51</a:t>
            </a:r>
            <a:endParaRPr lang="fr-B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5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ZoneTexte 1"/>
          <p:cNvSpPr txBox="1"/>
          <p:nvPr/>
        </p:nvSpPr>
        <p:spPr>
          <a:xfrm>
            <a:off x="0" y="1124744"/>
            <a:ext cx="9144000" cy="4324261"/>
          </a:xfrm>
          <a:prstGeom prst="rect">
            <a:avLst/>
          </a:prstGeom>
          <a:noFill/>
        </p:spPr>
        <p:txBody>
          <a:bodyPr wrap="square" rtlCol="0">
            <a:spAutoFit/>
          </a:bodyPr>
          <a:lstStyle/>
          <a:p>
            <a:pPr algn="ctr">
              <a:tabLst>
                <a:tab pos="354013" algn="l"/>
              </a:tabLst>
            </a:pPr>
            <a:r>
              <a:rPr lang="fr-FR" sz="2000" b="1" u="sng" dirty="0" smtClean="0">
                <a:solidFill>
                  <a:srgbClr val="0070C0"/>
                </a:solidFill>
                <a:effectLst>
                  <a:outerShdw blurRad="38100" dist="38100" dir="2700000" algn="tl">
                    <a:srgbClr val="C0C0C0"/>
                  </a:outerShdw>
                </a:effectLst>
                <a:ea typeface="Times New Roman" pitchFamily="18" charset="0"/>
                <a:cs typeface="Arial" pitchFamily="34" charset="0"/>
              </a:rPr>
              <a:t>I.	Le LSBB</a:t>
            </a:r>
          </a:p>
          <a:p>
            <a:pPr algn="ctr"/>
            <a:endParaRPr lang="fr-FR" sz="2000" b="1" dirty="0" smtClean="0">
              <a:solidFill>
                <a:srgbClr val="0070C0"/>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Plateforme souterraine et en altitude, Parc Naturel Régional du Luberon</a:t>
            </a:r>
          </a:p>
          <a:p>
            <a:pPr algn="ctr"/>
            <a:r>
              <a:rPr lang="fr-FR" sz="2000" b="1" dirty="0" smtClean="0">
                <a:solidFill>
                  <a:srgbClr val="0070C0"/>
                </a:solidFill>
                <a:effectLst>
                  <a:outerShdw blurRad="38100" dist="38100" dir="2700000" algn="tl">
                    <a:srgbClr val="C0C0C0"/>
                  </a:outerShdw>
                </a:effectLst>
                <a:ea typeface="Times New Roman" pitchFamily="18" charset="0"/>
                <a:cs typeface="Arial" pitchFamily="34" charset="0"/>
              </a:rPr>
              <a:t>Un environnement et une infrastructure bas bruit pluridisciplinaire préservés</a:t>
            </a:r>
          </a:p>
          <a:p>
            <a:pPr algn="ctr">
              <a:spcBef>
                <a:spcPts val="1200"/>
              </a:spcBef>
              <a:spcAft>
                <a:spcPts val="3000"/>
              </a:spcAft>
            </a:pP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_____</a:t>
            </a:r>
          </a:p>
          <a:p>
            <a:pPr algn="ctr">
              <a:tabLst>
                <a:tab pos="354013" algn="l"/>
              </a:tabLst>
            </a:pPr>
            <a:r>
              <a:rPr lang="fr-FR" sz="2000" b="1" u="sng"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II.	Le projet T2DM2</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Objectifs scientifiques et enjeux</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Avancement du projet</a:t>
            </a:r>
          </a:p>
          <a:p>
            <a:pPr algn="ctr"/>
            <a:r>
              <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rPr>
              <a:t>Industrialisation et création d’un réseau d’observation</a:t>
            </a: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a:p>
            <a:pPr algn="ctr"/>
            <a:endParaRPr lang="fr-FR" sz="2000" b="1" dirty="0" smtClean="0">
              <a:solidFill>
                <a:srgbClr val="0070C0">
                  <a:alpha val="25000"/>
                </a:srgbClr>
              </a:solidFill>
              <a:effectLst>
                <a:outerShdw blurRad="38100" dist="38100" dir="2700000" algn="tl">
                  <a:srgbClr val="C0C0C0"/>
                </a:outerShdw>
              </a:effectLst>
              <a:ea typeface="Times New Roman" pitchFamily="18" charset="0"/>
              <a:cs typeface="Arial" pitchFamily="34" charset="0"/>
            </a:endParaRPr>
          </a:p>
        </p:txBody>
      </p:sp>
      <p:pic>
        <p:nvPicPr>
          <p:cNvPr id="3" name="Picture 19" descr="logo_lsbb"/>
          <p:cNvPicPr>
            <a:picLocks noChangeAspect="1" noChangeArrowheads="1"/>
          </p:cNvPicPr>
          <p:nvPr/>
        </p:nvPicPr>
        <p:blipFill>
          <a:blip r:embed="rId3" cstate="print"/>
          <a:srcRect/>
          <a:stretch>
            <a:fillRect/>
          </a:stretch>
        </p:blipFill>
        <p:spPr bwMode="auto">
          <a:xfrm>
            <a:off x="5364088" y="980728"/>
            <a:ext cx="1612900" cy="635000"/>
          </a:xfrm>
          <a:prstGeom prst="rect">
            <a:avLst/>
          </a:prstGeom>
          <a:noFill/>
          <a:ln w="9525">
            <a:noFill/>
            <a:miter lim="800000"/>
            <a:headEnd/>
            <a:tailEnd/>
          </a:ln>
        </p:spPr>
      </p:pic>
      <p:sp>
        <p:nvSpPr>
          <p:cNvPr id="4" name="Espace réservé du numéro de diapositive 3"/>
          <p:cNvSpPr>
            <a:spLocks noGrp="1"/>
          </p:cNvSpPr>
          <p:nvPr>
            <p:ph type="sldNum" sz="quarter" idx="12"/>
          </p:nvPr>
        </p:nvSpPr>
        <p:spPr/>
        <p:txBody>
          <a:bodyPr/>
          <a:lstStyle/>
          <a:p>
            <a:fld id="{CF4668DC-857F-487D-BFFA-8C0CA5037977}" type="slidenum">
              <a:rPr lang="fr-BE" smtClean="0"/>
              <a:pPr/>
              <a:t>8</a:t>
            </a:fld>
            <a:endParaRPr lang="fr-BE"/>
          </a:p>
        </p:txBody>
      </p:sp>
      <p:sp>
        <p:nvSpPr>
          <p:cNvPr id="5" name="Espace réservé du pied de page 4"/>
          <p:cNvSpPr>
            <a:spLocks noGrp="1"/>
          </p:cNvSpPr>
          <p:nvPr>
            <p:ph type="ftr" sz="quarter" idx="11"/>
          </p:nvPr>
        </p:nvSpPr>
        <p:spPr/>
        <p:txBody>
          <a:bodyPr/>
          <a:lstStyle/>
          <a:p>
            <a:r>
              <a:rPr lang="fr-FR" smtClean="0"/>
              <a:t>26-27 April 2012, Annecy-le-Vieux, France</a:t>
            </a:r>
            <a:endParaRPr lang="fr-BE"/>
          </a:p>
        </p:txBody>
      </p:sp>
      <p:sp>
        <p:nvSpPr>
          <p:cNvPr id="6" name="Espace réservé de la date 5"/>
          <p:cNvSpPr>
            <a:spLocks noGrp="1"/>
          </p:cNvSpPr>
          <p:nvPr>
            <p:ph type="dt" sz="half" idx="10"/>
          </p:nvPr>
        </p:nvSpPr>
        <p:spPr/>
        <p:txBody>
          <a:bodyPr/>
          <a:lstStyle/>
          <a:p>
            <a:r>
              <a:rPr lang="fr-FR" smtClean="0"/>
              <a:t>RD51</a:t>
            </a:r>
            <a:endParaRPr lang="fr-BE"/>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C:\Users\gaffet\WORK\01-VISITES-ET-REUNIONS\20111013-MAXWELL-CONF-SAIGNON\FIG-bruit.jpg"/>
          <p:cNvPicPr>
            <a:picLocks noChangeAspect="1" noChangeArrowheads="1"/>
          </p:cNvPicPr>
          <p:nvPr/>
        </p:nvPicPr>
        <p:blipFill>
          <a:blip r:embed="rId3" cstate="print"/>
          <a:srcRect l="3336" t="2297" r="6673" b="1149"/>
          <a:stretch>
            <a:fillRect/>
          </a:stretch>
        </p:blipFill>
        <p:spPr bwMode="auto">
          <a:xfrm>
            <a:off x="107504" y="2708920"/>
            <a:ext cx="4503144" cy="4009060"/>
          </a:xfrm>
          <a:prstGeom prst="rect">
            <a:avLst/>
          </a:prstGeom>
          <a:noFill/>
        </p:spPr>
      </p:pic>
      <p:grpSp>
        <p:nvGrpSpPr>
          <p:cNvPr id="2" name="Groupe 13"/>
          <p:cNvGrpSpPr/>
          <p:nvPr/>
        </p:nvGrpSpPr>
        <p:grpSpPr>
          <a:xfrm>
            <a:off x="0" y="116632"/>
            <a:ext cx="9032176" cy="6569481"/>
            <a:chOff x="792134" y="115888"/>
            <a:chExt cx="8351866" cy="6265862"/>
          </a:xfrm>
        </p:grpSpPr>
        <p:sp>
          <p:nvSpPr>
            <p:cNvPr id="49165" name="Text Box 13"/>
            <p:cNvSpPr txBox="1">
              <a:spLocks noChangeArrowheads="1"/>
            </p:cNvSpPr>
            <p:nvPr/>
          </p:nvSpPr>
          <p:spPr bwMode="auto">
            <a:xfrm>
              <a:off x="1757137" y="2318234"/>
              <a:ext cx="2796541" cy="261937"/>
            </a:xfrm>
            <a:prstGeom prst="rect">
              <a:avLst/>
            </a:prstGeom>
            <a:solidFill>
              <a:schemeClr val="bg1"/>
            </a:solidFill>
            <a:ln w="9525">
              <a:noFill/>
              <a:miter lim="800000"/>
              <a:headEnd/>
              <a:tailEnd/>
            </a:ln>
            <a:effectLst/>
          </p:spPr>
          <p:txBody>
            <a:bodyPr wrap="square">
              <a:spAutoFit/>
            </a:bodyPr>
            <a:lstStyle/>
            <a:p>
              <a:pPr algn="ctr">
                <a:spcBef>
                  <a:spcPct val="50000"/>
                </a:spcBef>
              </a:pPr>
              <a:r>
                <a:rPr lang="fr-FR" sz="1200" b="1" dirty="0" err="1">
                  <a:solidFill>
                    <a:srgbClr val="0070C0"/>
                  </a:solidFill>
                </a:rPr>
                <a:t>Characteristic</a:t>
              </a:r>
              <a:r>
                <a:rPr lang="fr-FR" sz="1200" b="1" dirty="0">
                  <a:solidFill>
                    <a:srgbClr val="0070C0"/>
                  </a:solidFill>
                </a:rPr>
                <a:t> </a:t>
              </a:r>
              <a:r>
                <a:rPr lang="fr-FR" sz="1200" b="1" dirty="0" err="1">
                  <a:solidFill>
                    <a:srgbClr val="0070C0"/>
                  </a:solidFill>
                </a:rPr>
                <a:t>seismic</a:t>
              </a:r>
              <a:r>
                <a:rPr lang="fr-FR" sz="1200" b="1" dirty="0">
                  <a:solidFill>
                    <a:srgbClr val="0070C0"/>
                  </a:solidFill>
                </a:rPr>
                <a:t> noise </a:t>
              </a:r>
              <a:r>
                <a:rPr lang="fr-FR" sz="1200" b="1" dirty="0" err="1">
                  <a:solidFill>
                    <a:srgbClr val="0070C0"/>
                  </a:solidFill>
                </a:rPr>
                <a:t>spectra</a:t>
              </a:r>
              <a:r>
                <a:rPr lang="fr-FR" sz="1200" b="1" dirty="0">
                  <a:solidFill>
                    <a:srgbClr val="0070C0"/>
                  </a:solidFill>
                </a:rPr>
                <a:t> </a:t>
              </a:r>
            </a:p>
          </p:txBody>
        </p:sp>
        <p:sp>
          <p:nvSpPr>
            <p:cNvPr id="49154" name="Text Box 2"/>
            <p:cNvSpPr txBox="1">
              <a:spLocks noChangeArrowheads="1"/>
            </p:cNvSpPr>
            <p:nvPr/>
          </p:nvSpPr>
          <p:spPr bwMode="auto">
            <a:xfrm>
              <a:off x="792134" y="115888"/>
              <a:ext cx="3961296" cy="2201641"/>
            </a:xfrm>
            <a:prstGeom prst="rect">
              <a:avLst/>
            </a:prstGeom>
            <a:solidFill>
              <a:schemeClr val="bg1">
                <a:alpha val="50000"/>
              </a:schemeClr>
            </a:solidFill>
            <a:ln w="9525">
              <a:noFill/>
              <a:miter lim="800000"/>
              <a:headEnd/>
              <a:tailEnd/>
            </a:ln>
            <a:effectLst/>
          </p:spPr>
          <p:txBody>
            <a:bodyPr wrap="square">
              <a:spAutoFit/>
            </a:bodyPr>
            <a:lstStyle/>
            <a:p>
              <a:pPr defTabSz="914400">
                <a:lnSpc>
                  <a:spcPct val="100000"/>
                </a:lnSpc>
                <a:buClrTx/>
                <a:buSzTx/>
                <a:buFontTx/>
                <a:buNone/>
              </a:pPr>
              <a:r>
                <a:rPr lang="fr-FR" altLang="fr-FR" b="1" dirty="0" smtClean="0">
                  <a:solidFill>
                    <a:srgbClr val="0070C0"/>
                  </a:solidFill>
                </a:rPr>
                <a:t>PROPRIETES DE L’ENVIRONNEMENT</a:t>
              </a:r>
              <a:endParaRPr lang="fr-FR" altLang="fr-FR" b="1" dirty="0">
                <a:solidFill>
                  <a:srgbClr val="0070C0"/>
                </a:solidFill>
              </a:endParaRPr>
            </a:p>
            <a:p>
              <a:pPr marL="0" lvl="1" defTabSz="914400">
                <a:lnSpc>
                  <a:spcPct val="100000"/>
                </a:lnSpc>
                <a:buClrTx/>
                <a:buSzTx/>
                <a:buFontTx/>
                <a:buChar char="•"/>
              </a:pPr>
              <a:r>
                <a:rPr lang="fr-FR" altLang="fr-FR" dirty="0" smtClean="0">
                  <a:solidFill>
                    <a:srgbClr val="0070C0"/>
                  </a:solidFill>
                </a:rPr>
                <a:t> Capsule blindée EM</a:t>
              </a:r>
              <a:endParaRPr lang="fr-FR" altLang="fr-FR" dirty="0">
                <a:solidFill>
                  <a:srgbClr val="0070C0"/>
                </a:solidFill>
              </a:endParaRPr>
            </a:p>
            <a:p>
              <a:pPr marL="0" lvl="1" defTabSz="914400">
                <a:lnSpc>
                  <a:spcPct val="100000"/>
                </a:lnSpc>
                <a:buClrTx/>
                <a:buSzTx/>
                <a:buFontTx/>
                <a:buChar char="•"/>
              </a:pPr>
              <a:r>
                <a:rPr lang="fr-FR" altLang="fr-FR" dirty="0" smtClean="0">
                  <a:solidFill>
                    <a:srgbClr val="0070C0"/>
                  </a:solidFill>
                </a:rPr>
                <a:t> Stabilité gravimétrique</a:t>
              </a:r>
              <a:endParaRPr lang="fr-FR" altLang="fr-FR" dirty="0">
                <a:solidFill>
                  <a:srgbClr val="0070C0"/>
                </a:solidFill>
              </a:endParaRPr>
            </a:p>
            <a:p>
              <a:pPr marL="0" lvl="1" defTabSz="914400">
                <a:lnSpc>
                  <a:spcPct val="100000"/>
                </a:lnSpc>
                <a:buClrTx/>
                <a:buSzTx/>
                <a:buFontTx/>
                <a:buChar char="•"/>
              </a:pPr>
              <a:r>
                <a:rPr lang="fr-FR" altLang="fr-FR" dirty="0" smtClean="0">
                  <a:solidFill>
                    <a:srgbClr val="0070C0"/>
                  </a:solidFill>
                </a:rPr>
                <a:t> Impact anthropique minimum</a:t>
              </a:r>
              <a:endParaRPr lang="fr-FR" altLang="fr-FR" dirty="0">
                <a:solidFill>
                  <a:srgbClr val="0070C0"/>
                </a:solidFill>
              </a:endParaRPr>
            </a:p>
            <a:p>
              <a:pPr defTabSz="914400">
                <a:lnSpc>
                  <a:spcPct val="100000"/>
                </a:lnSpc>
                <a:buClrTx/>
                <a:buSzTx/>
                <a:buFontTx/>
                <a:buNone/>
              </a:pPr>
              <a:endParaRPr lang="fr-FR" altLang="fr-FR" dirty="0">
                <a:solidFill>
                  <a:srgbClr val="0070C0"/>
                </a:solidFill>
              </a:endParaRPr>
            </a:p>
            <a:p>
              <a:pPr defTabSz="914400">
                <a:lnSpc>
                  <a:spcPct val="100000"/>
                </a:lnSpc>
                <a:buClrTx/>
                <a:buSzTx/>
                <a:buFontTx/>
                <a:buNone/>
              </a:pPr>
              <a:r>
                <a:rPr lang="fr-FR" altLang="fr-FR" b="1" dirty="0" smtClean="0">
                  <a:solidFill>
                    <a:srgbClr val="0070C0"/>
                  </a:solidFill>
                </a:rPr>
                <a:t>CARACTERISATION RADIATIVE</a:t>
              </a:r>
              <a:endParaRPr lang="fr-FR" altLang="fr-FR" b="1" dirty="0">
                <a:solidFill>
                  <a:srgbClr val="0070C0"/>
                </a:solidFill>
              </a:endParaRPr>
            </a:p>
            <a:p>
              <a:pPr marL="0" lvl="1" defTabSz="914400">
                <a:lnSpc>
                  <a:spcPct val="100000"/>
                </a:lnSpc>
                <a:buClrTx/>
                <a:buSzTx/>
                <a:buFontTx/>
                <a:buChar char="•"/>
              </a:pPr>
              <a:r>
                <a:rPr lang="fr-FR" altLang="fr-FR" dirty="0" smtClean="0">
                  <a:solidFill>
                    <a:srgbClr val="0070C0"/>
                  </a:solidFill>
                </a:rPr>
                <a:t> IRSN/ONERA</a:t>
              </a:r>
            </a:p>
            <a:p>
              <a:pPr marL="0" lvl="1" defTabSz="914400">
                <a:lnSpc>
                  <a:spcPct val="100000"/>
                </a:lnSpc>
                <a:buClrTx/>
                <a:buSzTx/>
                <a:buFontTx/>
                <a:buChar char="•"/>
              </a:pPr>
              <a:r>
                <a:rPr lang="fr-FR" altLang="fr-FR" dirty="0" smtClean="0">
                  <a:solidFill>
                    <a:srgbClr val="0070C0"/>
                  </a:solidFill>
                </a:rPr>
                <a:t> LAAS : stabilité de l’environnement EM</a:t>
              </a:r>
              <a:endParaRPr lang="fr-FR" altLang="fr-FR" dirty="0">
                <a:solidFill>
                  <a:srgbClr val="0070C0"/>
                </a:solidFill>
              </a:endParaRPr>
            </a:p>
          </p:txBody>
        </p:sp>
        <p:grpSp>
          <p:nvGrpSpPr>
            <p:cNvPr id="3" name="Group 3"/>
            <p:cNvGrpSpPr>
              <a:grpSpLocks/>
            </p:cNvGrpSpPr>
            <p:nvPr/>
          </p:nvGrpSpPr>
          <p:grpSpPr bwMode="auto">
            <a:xfrm>
              <a:off x="5219700" y="3230563"/>
              <a:ext cx="3797300" cy="3151187"/>
              <a:chOff x="3288" y="2251"/>
              <a:chExt cx="2392" cy="1985"/>
            </a:xfrm>
          </p:grpSpPr>
          <p:pic>
            <p:nvPicPr>
              <p:cNvPr id="49156" name="Picture 4" descr="Graphique 5"/>
              <p:cNvPicPr>
                <a:picLocks noChangeAspect="1" noChangeArrowheads="1"/>
              </p:cNvPicPr>
              <p:nvPr/>
            </p:nvPicPr>
            <p:blipFill>
              <a:blip r:embed="rId4" cstate="print"/>
              <a:srcRect t="51886"/>
              <a:stretch>
                <a:fillRect/>
              </a:stretch>
            </p:blipFill>
            <p:spPr bwMode="auto">
              <a:xfrm>
                <a:off x="3288" y="2251"/>
                <a:ext cx="2392" cy="1985"/>
              </a:xfrm>
              <a:prstGeom prst="rect">
                <a:avLst/>
              </a:prstGeom>
              <a:noFill/>
              <a:ln w="9525">
                <a:noFill/>
                <a:miter lim="800000"/>
                <a:headEnd/>
                <a:tailEnd/>
              </a:ln>
            </p:spPr>
          </p:pic>
          <p:sp>
            <p:nvSpPr>
              <p:cNvPr id="49157" name="AutoShape 5"/>
              <p:cNvSpPr>
                <a:spLocks noChangeArrowheads="1"/>
              </p:cNvSpPr>
              <p:nvPr/>
            </p:nvSpPr>
            <p:spPr bwMode="auto">
              <a:xfrm>
                <a:off x="4967" y="3860"/>
                <a:ext cx="615" cy="124"/>
              </a:xfrm>
              <a:prstGeom prst="leftArrow">
                <a:avLst>
                  <a:gd name="adj1" fmla="val 49676"/>
                  <a:gd name="adj2" fmla="val 250004"/>
                </a:avLst>
              </a:prstGeom>
              <a:solidFill>
                <a:srgbClr val="800080"/>
              </a:solidFill>
              <a:ln w="9525">
                <a:solidFill>
                  <a:schemeClr val="tx1"/>
                </a:solidFill>
                <a:miter lim="800000"/>
                <a:headEnd/>
                <a:tailEnd/>
              </a:ln>
              <a:effectLst/>
            </p:spPr>
            <p:txBody>
              <a:bodyPr wrap="none" anchor="ctr"/>
              <a:lstStyle/>
              <a:p>
                <a:pPr algn="ctr" defTabSz="914400">
                  <a:lnSpc>
                    <a:spcPct val="100000"/>
                  </a:lnSpc>
                  <a:buClrTx/>
                  <a:buSzTx/>
                  <a:buFontTx/>
                  <a:buNone/>
                </a:pPr>
                <a:endParaRPr lang="fr-FR" sz="2400">
                  <a:solidFill>
                    <a:srgbClr val="0070C0"/>
                  </a:solidFill>
                  <a:latin typeface="Times New Roman" pitchFamily="18" charset="0"/>
                </a:endParaRPr>
              </a:p>
            </p:txBody>
          </p:sp>
        </p:grpSp>
        <p:sp>
          <p:nvSpPr>
            <p:cNvPr id="49158" name="Text Box 6"/>
            <p:cNvSpPr txBox="1">
              <a:spLocks noChangeArrowheads="1"/>
            </p:cNvSpPr>
            <p:nvPr/>
          </p:nvSpPr>
          <p:spPr bwMode="auto">
            <a:xfrm>
              <a:off x="7748588" y="5445125"/>
              <a:ext cx="496855" cy="293553"/>
            </a:xfrm>
            <a:prstGeom prst="rect">
              <a:avLst/>
            </a:prstGeom>
            <a:noFill/>
            <a:ln w="9525">
              <a:noFill/>
              <a:miter lim="800000"/>
              <a:headEnd/>
              <a:tailEnd/>
            </a:ln>
            <a:effectLst/>
          </p:spPr>
          <p:txBody>
            <a:bodyPr wrap="none">
              <a:spAutoFit/>
            </a:bodyPr>
            <a:lstStyle/>
            <a:p>
              <a:pPr defTabSz="914400">
                <a:lnSpc>
                  <a:spcPct val="100000"/>
                </a:lnSpc>
                <a:buClrTx/>
                <a:buSzTx/>
                <a:buFontTx/>
                <a:buNone/>
              </a:pPr>
              <a:r>
                <a:rPr lang="fr-FR" sz="1400">
                  <a:solidFill>
                    <a:srgbClr val="0070C0"/>
                  </a:solidFill>
                </a:rPr>
                <a:t>LSBB</a:t>
              </a:r>
            </a:p>
          </p:txBody>
        </p:sp>
        <p:grpSp>
          <p:nvGrpSpPr>
            <p:cNvPr id="4" name="Group 7"/>
            <p:cNvGrpSpPr>
              <a:grpSpLocks/>
            </p:cNvGrpSpPr>
            <p:nvPr/>
          </p:nvGrpSpPr>
          <p:grpSpPr bwMode="auto">
            <a:xfrm>
              <a:off x="4427538" y="188913"/>
              <a:ext cx="4584700" cy="2663825"/>
              <a:chOff x="2342" y="482"/>
              <a:chExt cx="3078" cy="1633"/>
            </a:xfrm>
          </p:grpSpPr>
          <p:pic>
            <p:nvPicPr>
              <p:cNvPr id="49160" name="Picture 8" descr="Graphique 9"/>
              <p:cNvPicPr>
                <a:picLocks noChangeAspect="1" noChangeArrowheads="1"/>
              </p:cNvPicPr>
              <p:nvPr/>
            </p:nvPicPr>
            <p:blipFill>
              <a:blip r:embed="rId5" cstate="print"/>
              <a:srcRect/>
              <a:stretch>
                <a:fillRect/>
              </a:stretch>
            </p:blipFill>
            <p:spPr bwMode="auto">
              <a:xfrm>
                <a:off x="3243" y="489"/>
                <a:ext cx="2177" cy="1625"/>
              </a:xfrm>
              <a:prstGeom prst="rect">
                <a:avLst/>
              </a:prstGeom>
              <a:noFill/>
            </p:spPr>
          </p:pic>
          <p:pic>
            <p:nvPicPr>
              <p:cNvPr id="49161" name="Picture 9" descr="Graphique 7"/>
              <p:cNvPicPr>
                <a:picLocks noChangeAspect="1" noChangeArrowheads="1"/>
              </p:cNvPicPr>
              <p:nvPr/>
            </p:nvPicPr>
            <p:blipFill>
              <a:blip r:embed="rId6" cstate="print"/>
              <a:srcRect/>
              <a:stretch>
                <a:fillRect/>
              </a:stretch>
            </p:blipFill>
            <p:spPr bwMode="auto">
              <a:xfrm>
                <a:off x="2342" y="482"/>
                <a:ext cx="904" cy="1633"/>
              </a:xfrm>
              <a:prstGeom prst="rect">
                <a:avLst/>
              </a:prstGeom>
              <a:noFill/>
            </p:spPr>
          </p:pic>
        </p:grpSp>
        <p:sp>
          <p:nvSpPr>
            <p:cNvPr id="49163" name="Text Box 11"/>
            <p:cNvSpPr txBox="1">
              <a:spLocks noChangeArrowheads="1"/>
            </p:cNvSpPr>
            <p:nvPr/>
          </p:nvSpPr>
          <p:spPr bwMode="auto">
            <a:xfrm>
              <a:off x="5364163" y="3028950"/>
              <a:ext cx="3779837" cy="440328"/>
            </a:xfrm>
            <a:prstGeom prst="rect">
              <a:avLst/>
            </a:prstGeom>
            <a:solidFill>
              <a:schemeClr val="bg1"/>
            </a:solidFill>
            <a:ln w="9525">
              <a:noFill/>
              <a:miter lim="800000"/>
              <a:headEnd/>
              <a:tailEnd/>
            </a:ln>
            <a:effectLst/>
          </p:spPr>
          <p:txBody>
            <a:bodyPr>
              <a:spAutoFit/>
            </a:bodyPr>
            <a:lstStyle/>
            <a:p>
              <a:pPr algn="ctr">
                <a:spcBef>
                  <a:spcPct val="50000"/>
                </a:spcBef>
              </a:pPr>
              <a:r>
                <a:rPr lang="fr-FR" sz="1200" b="1" dirty="0" err="1">
                  <a:solidFill>
                    <a:srgbClr val="0070C0"/>
                  </a:solidFill>
                </a:rPr>
                <a:t>Comparison</a:t>
              </a:r>
              <a:r>
                <a:rPr lang="fr-FR" sz="1200" b="1" dirty="0">
                  <a:solidFill>
                    <a:srgbClr val="0070C0"/>
                  </a:solidFill>
                </a:rPr>
                <a:t> </a:t>
              </a:r>
              <a:r>
                <a:rPr lang="fr-FR" sz="1200" b="1" dirty="0" err="1">
                  <a:solidFill>
                    <a:srgbClr val="0070C0"/>
                  </a:solidFill>
                </a:rPr>
                <a:t>between</a:t>
              </a:r>
              <a:r>
                <a:rPr lang="fr-FR" sz="1200" b="1" dirty="0">
                  <a:solidFill>
                    <a:srgbClr val="0070C0"/>
                  </a:solidFill>
                </a:rPr>
                <a:t> the </a:t>
              </a:r>
              <a:r>
                <a:rPr lang="fr-FR" sz="1200" b="1" dirty="0" err="1">
                  <a:solidFill>
                    <a:srgbClr val="0070C0"/>
                  </a:solidFill>
                </a:rPr>
                <a:t>measurement</a:t>
              </a:r>
              <a:r>
                <a:rPr lang="fr-FR" sz="1200" b="1" dirty="0">
                  <a:solidFill>
                    <a:srgbClr val="0070C0"/>
                  </a:solidFill>
                </a:rPr>
                <a:t> </a:t>
              </a:r>
              <a:r>
                <a:rPr lang="fr-FR" sz="1200" b="1" dirty="0" err="1">
                  <a:solidFill>
                    <a:srgbClr val="0070C0"/>
                  </a:solidFill>
                </a:rPr>
                <a:t>precision</a:t>
              </a:r>
              <a:r>
                <a:rPr lang="fr-FR" sz="1200" b="1" dirty="0">
                  <a:solidFill>
                    <a:srgbClr val="0070C0"/>
                  </a:solidFill>
                </a:rPr>
                <a:t> of the </a:t>
              </a:r>
              <a:r>
                <a:rPr lang="fr-FR" sz="1200" b="1" dirty="0" err="1">
                  <a:solidFill>
                    <a:srgbClr val="0070C0"/>
                  </a:solidFill>
                </a:rPr>
                <a:t>gravity</a:t>
              </a:r>
              <a:r>
                <a:rPr lang="fr-FR" sz="1200" b="1" dirty="0">
                  <a:solidFill>
                    <a:srgbClr val="0070C0"/>
                  </a:solidFill>
                </a:rPr>
                <a:t> for </a:t>
              </a:r>
              <a:r>
                <a:rPr lang="fr-FR" sz="1200" b="1" dirty="0" err="1">
                  <a:solidFill>
                    <a:srgbClr val="0070C0"/>
                  </a:solidFill>
                </a:rPr>
                <a:t>different</a:t>
              </a:r>
              <a:r>
                <a:rPr lang="fr-FR" sz="1200" b="1" dirty="0">
                  <a:solidFill>
                    <a:srgbClr val="0070C0"/>
                  </a:solidFill>
                </a:rPr>
                <a:t> locations on the </a:t>
              </a:r>
              <a:r>
                <a:rPr lang="fr-FR" sz="1200" b="1" dirty="0" err="1">
                  <a:solidFill>
                    <a:srgbClr val="0070C0"/>
                  </a:solidFill>
                </a:rPr>
                <a:t>Earth</a:t>
              </a:r>
              <a:endParaRPr lang="fr-FR" sz="1200" b="1" dirty="0">
                <a:solidFill>
                  <a:srgbClr val="0070C0"/>
                </a:solidFill>
              </a:endParaRPr>
            </a:p>
          </p:txBody>
        </p:sp>
        <p:sp>
          <p:nvSpPr>
            <p:cNvPr id="49164" name="Text Box 12"/>
            <p:cNvSpPr txBox="1">
              <a:spLocks noChangeArrowheads="1"/>
            </p:cNvSpPr>
            <p:nvPr/>
          </p:nvSpPr>
          <p:spPr bwMode="auto">
            <a:xfrm>
              <a:off x="5580063" y="188672"/>
              <a:ext cx="3563937" cy="261938"/>
            </a:xfrm>
            <a:prstGeom prst="rect">
              <a:avLst/>
            </a:prstGeom>
            <a:solidFill>
              <a:schemeClr val="bg1"/>
            </a:solidFill>
            <a:ln w="9525">
              <a:noFill/>
              <a:miter lim="800000"/>
              <a:headEnd/>
              <a:tailEnd/>
            </a:ln>
            <a:effectLst/>
          </p:spPr>
          <p:txBody>
            <a:bodyPr>
              <a:spAutoFit/>
            </a:bodyPr>
            <a:lstStyle/>
            <a:p>
              <a:pPr algn="ctr">
                <a:spcBef>
                  <a:spcPct val="50000"/>
                </a:spcBef>
              </a:pPr>
              <a:r>
                <a:rPr lang="fr-FR" sz="1200" b="1">
                  <a:solidFill>
                    <a:srgbClr val="0070C0"/>
                  </a:solidFill>
                </a:rPr>
                <a:t>Magnetic spectra in the shielded area</a:t>
              </a:r>
            </a:p>
          </p:txBody>
        </p:sp>
      </p:grpSp>
      <p:sp>
        <p:nvSpPr>
          <p:cNvPr id="15" name="ZoneTexte 14"/>
          <p:cNvSpPr txBox="1"/>
          <p:nvPr/>
        </p:nvSpPr>
        <p:spPr>
          <a:xfrm>
            <a:off x="611560" y="3140968"/>
            <a:ext cx="1656736" cy="461665"/>
          </a:xfrm>
          <a:prstGeom prst="rect">
            <a:avLst/>
          </a:prstGeom>
          <a:noFill/>
        </p:spPr>
        <p:txBody>
          <a:bodyPr wrap="none" rtlCol="0">
            <a:spAutoFit/>
          </a:bodyPr>
          <a:lstStyle/>
          <a:p>
            <a:pPr algn="ctr"/>
            <a:r>
              <a:rPr lang="fr-FR" sz="1200" dirty="0" smtClean="0"/>
              <a:t>Rubrique DATA ACCESS</a:t>
            </a:r>
          </a:p>
          <a:p>
            <a:pPr algn="ctr"/>
            <a:r>
              <a:rPr lang="fr-FR" sz="1200" dirty="0" smtClean="0"/>
              <a:t>sur http://www.lsbb.eu</a:t>
            </a:r>
            <a:endParaRPr lang="fr-FR" sz="1200" dirty="0"/>
          </a:p>
        </p:txBody>
      </p:sp>
      <p:sp>
        <p:nvSpPr>
          <p:cNvPr id="16" name="ZoneTexte 15"/>
          <p:cNvSpPr txBox="1"/>
          <p:nvPr/>
        </p:nvSpPr>
        <p:spPr>
          <a:xfrm>
            <a:off x="7479172" y="4869160"/>
            <a:ext cx="1286250" cy="307777"/>
          </a:xfrm>
          <a:prstGeom prst="rect">
            <a:avLst/>
          </a:prstGeom>
          <a:noFill/>
        </p:spPr>
        <p:txBody>
          <a:bodyPr wrap="none" rtlCol="0">
            <a:spAutoFit/>
          </a:bodyPr>
          <a:lstStyle/>
          <a:p>
            <a:r>
              <a:rPr lang="fr-FR" sz="1400" b="1" dirty="0" smtClean="0"/>
              <a:t>IPG Strasbourg</a:t>
            </a:r>
            <a:endParaRPr lang="fr-FR" sz="1400" b="1" dirty="0"/>
          </a:p>
        </p:txBody>
      </p:sp>
      <p:sp>
        <p:nvSpPr>
          <p:cNvPr id="17" name="ZoneTexte 16"/>
          <p:cNvSpPr txBox="1"/>
          <p:nvPr/>
        </p:nvSpPr>
        <p:spPr>
          <a:xfrm>
            <a:off x="2557740" y="6138452"/>
            <a:ext cx="1904111" cy="307777"/>
          </a:xfrm>
          <a:prstGeom prst="rect">
            <a:avLst/>
          </a:prstGeom>
          <a:noFill/>
        </p:spPr>
        <p:txBody>
          <a:bodyPr wrap="none" rtlCol="0">
            <a:spAutoFit/>
          </a:bodyPr>
          <a:lstStyle/>
          <a:p>
            <a:r>
              <a:rPr lang="fr-FR" sz="1400" b="1" dirty="0" smtClean="0"/>
              <a:t>Suivi qualité quotidien</a:t>
            </a:r>
            <a:endParaRPr lang="fr-FR" sz="14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452</TotalTime>
  <Words>3250</Words>
  <Application>Microsoft Office PowerPoint</Application>
  <PresentationFormat>Affichage à l'écran (4:3)</PresentationFormat>
  <Paragraphs>774</Paragraphs>
  <Slides>41</Slides>
  <Notes>20</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Tomography of rock Density varying in Time using Muons flux Measurements (T2DM2 ) (Tomographie densitométrique temporelle par mesure du flux de muons) </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NEXT YEAR &amp; CONCLUSIONS</vt:lpstr>
      <vt:lpstr>Proposed structure for collaboration</vt:lpstr>
      <vt:lpstr>Diapositive 35</vt:lpstr>
      <vt:lpstr>Diapositive 36</vt:lpstr>
      <vt:lpstr>Diapositive 37</vt:lpstr>
      <vt:lpstr>Diapositive 38</vt:lpstr>
      <vt:lpstr>Diapositive 39</vt:lpstr>
      <vt:lpstr>Diapositive 40</vt:lpstr>
      <vt:lpstr>Diapositive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gaffet</dc:creator>
  <cp:lastModifiedBy>Stéphane Gaffet</cp:lastModifiedBy>
  <cp:revision>60</cp:revision>
  <dcterms:created xsi:type="dcterms:W3CDTF">2012-02-18T19:10:49Z</dcterms:created>
  <dcterms:modified xsi:type="dcterms:W3CDTF">2012-04-24T13:23:56Z</dcterms:modified>
</cp:coreProperties>
</file>