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73" r:id="rId8"/>
    <p:sldId id="274" r:id="rId9"/>
    <p:sldId id="262" r:id="rId10"/>
    <p:sldId id="276" r:id="rId11"/>
    <p:sldId id="277" r:id="rId12"/>
    <p:sldId id="275" r:id="rId13"/>
    <p:sldId id="272" r:id="rId14"/>
    <p:sldId id="278" r:id="rId15"/>
  </p:sldIdLst>
  <p:sldSz cx="9144000" cy="6858000" type="screen4x3"/>
  <p:notesSz cx="67849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9D8DD"/>
    <a:srgbClr val="39CBDF"/>
    <a:srgbClr val="21B5C9"/>
    <a:srgbClr val="8EDEE2"/>
    <a:srgbClr val="1B1B51"/>
    <a:srgbClr val="F0CD96"/>
    <a:srgbClr val="D0D0D0"/>
    <a:srgbClr val="96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6" autoAdjust="0"/>
    <p:restoredTop sz="97727" autoAdjust="0"/>
  </p:normalViewPr>
  <p:slideViewPr>
    <p:cSldViewPr snapToGrid="0" snapToObjects="1">
      <p:cViewPr varScale="1">
        <p:scale>
          <a:sx n="109" d="100"/>
          <a:sy n="109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2" d="100"/>
          <a:sy n="72" d="100"/>
        </p:scale>
        <p:origin x="-2220" y="-114"/>
      </p:cViewPr>
      <p:guideLst>
        <p:guide orient="horz" pos="310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614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7CD7696-8598-45A9-B625-8BEB45F8A1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368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614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BB4969B-6750-4E5B-9F27-5399A6A81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3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089CF-EE57-44C9-98A7-C2AD09ECF0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NLogo 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6132513"/>
            <a:ext cx="725487" cy="7254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132513"/>
            <a:ext cx="9142413" cy="0"/>
          </a:xfrm>
          <a:prstGeom prst="line">
            <a:avLst/>
          </a:prstGeom>
          <a:noFill/>
          <a:ln w="25400">
            <a:solidFill>
              <a:srgbClr val="DED9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815263" y="6132513"/>
            <a:ext cx="1036637" cy="0"/>
          </a:xfrm>
          <a:prstGeom prst="line">
            <a:avLst/>
          </a:prstGeom>
          <a:noFill/>
          <a:ln w="25400">
            <a:solidFill>
              <a:srgbClr val="18559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7" name="TextBox 14"/>
          <p:cNvSpPr txBox="1"/>
          <p:nvPr/>
        </p:nvSpPr>
        <p:spPr>
          <a:xfrm>
            <a:off x="7745413" y="6215063"/>
            <a:ext cx="1509712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nb-NO" kern="0" dirty="0">
                <a:solidFill>
                  <a:schemeClr val="bg1">
                    <a:lumMod val="65000"/>
                  </a:schemeClr>
                </a:solidFill>
              </a:rPr>
              <a:t>Technology 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nb-NO" kern="0" dirty="0">
                <a:solidFill>
                  <a:schemeClr val="bg1">
                    <a:lumMod val="65000"/>
                  </a:schemeClr>
                </a:solidFill>
              </a:rPr>
              <a:t>Transfer</a:t>
            </a:r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588" y="776288"/>
            <a:ext cx="9142412" cy="0"/>
          </a:xfrm>
          <a:prstGeom prst="line">
            <a:avLst/>
          </a:prstGeom>
          <a:noFill/>
          <a:ln w="25400">
            <a:solidFill>
              <a:srgbClr val="DED9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588" y="6132513"/>
            <a:ext cx="9142412" cy="0"/>
          </a:xfrm>
          <a:prstGeom prst="line">
            <a:avLst/>
          </a:prstGeom>
          <a:noFill/>
          <a:ln w="25400">
            <a:solidFill>
              <a:srgbClr val="DED9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815263" y="6132513"/>
            <a:ext cx="1036637" cy="0"/>
          </a:xfrm>
          <a:prstGeom prst="line">
            <a:avLst/>
          </a:prstGeom>
          <a:noFill/>
          <a:ln w="25400">
            <a:solidFill>
              <a:srgbClr val="18559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6041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9950" y="6430963"/>
            <a:ext cx="196850" cy="103187"/>
          </a:xfrm>
        </p:spPr>
        <p:txBody>
          <a:bodyPr/>
          <a:lstStyle>
            <a:lvl1pPr algn="r" eaLnBrk="0" hangingPunct="0">
              <a:lnSpc>
                <a:spcPct val="85000"/>
              </a:lnSpc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71C0A10-2104-44D4-8CD8-031222EDD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2833" y="6245225"/>
            <a:ext cx="35560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4D6C-BA56-49A2-B99C-8A339CD02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C1D2-8336-44BD-9238-8F8DD7922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163514"/>
            <a:ext cx="2212975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3514"/>
            <a:ext cx="6486525" cy="5937250"/>
          </a:xfrm>
        </p:spPr>
        <p:txBody>
          <a:bodyPr vert="eaVert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10DC-369E-4AA3-877C-B67A6DE26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3514"/>
            <a:ext cx="8851900" cy="555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5913" y="1125539"/>
            <a:ext cx="8535987" cy="49752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FFDD1-3AA6-4AE2-B318-1C638517F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8D77-550F-420E-A581-F6C0E5B5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91F-A038-4D71-A312-4B06756CC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9559-90E0-4869-87D2-B25937222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F2CD-4E2C-4043-AEEA-6BA33FEA4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7FF0-0C30-4454-BFF1-0B484B039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9EE1-8A53-49B1-9AEE-4F3C50D86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2700" y="1841501"/>
            <a:ext cx="9144000" cy="5013325"/>
          </a:xfrm>
          <a:prstGeom prst="flowChartProcess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chemeClr val="accent1">
                  <a:alpha val="50000"/>
                </a:schemeClr>
              </a:gs>
              <a:gs pos="100000">
                <a:schemeClr val="accent1">
                  <a:lumMod val="90000"/>
                  <a:alpha val="80000"/>
                </a:scheme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lIns="18000" tIns="10800" rIns="18000" bIns="10800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pic>
        <p:nvPicPr>
          <p:cNvPr id="5" name="Picture 12" descr="Blue-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6350"/>
            <a:ext cx="91455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01" y="3703639"/>
            <a:ext cx="7372351" cy="760959"/>
          </a:xfrm>
        </p:spPr>
        <p:txBody>
          <a:bodyPr lIns="972000" tIns="72000" rIns="72000" bIns="7200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Sub-title and/or name</a:t>
            </a:r>
          </a:p>
          <a:p>
            <a:r>
              <a:rPr lang="en-US" altLang="en-US"/>
              <a:t>Arial narrow, 20pt - maximum 2 lines)</a:t>
            </a: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357438"/>
            <a:ext cx="9144000" cy="1359548"/>
          </a:xfrm>
        </p:spPr>
        <p:txBody>
          <a:bodyPr lIns="972000" tIns="360000" bIns="72000" anchor="t">
            <a:spAutoFit/>
          </a:bodyPr>
          <a:lstStyle>
            <a:lvl1pPr fontAlgn="t"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Main Title</a:t>
            </a:r>
            <a:br>
              <a:rPr lang="en-US" altLang="en-US"/>
            </a:br>
            <a:r>
              <a:rPr lang="en-US" altLang="en-US"/>
              <a:t>(Arial narrow, 30pt -Maximum 2 lines)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7065-53E7-49ED-BD97-AE095F59C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350E-564B-40AB-B99F-162584DE5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7E2F5-74DD-4BDC-B051-668FD7E9D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54BF-87B5-4584-9785-A798404AE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1EC67-9FD5-4D47-A3FA-CA9647F1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24351-7B9C-4F2D-BAD9-468B30458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A7CD-4E44-40D3-AFF9-12CA0D9B5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814917"/>
            <a:ext cx="4191000" cy="52858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814917"/>
            <a:ext cx="4192587" cy="52858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32E1-9EEC-4B17-8002-303DFAF60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27"/>
            <a:ext cx="8229600" cy="6249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773137"/>
            <a:ext cx="4040188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412898"/>
            <a:ext cx="4040188" cy="46196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733550" indent="0"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73137"/>
            <a:ext cx="4041775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12898"/>
            <a:ext cx="4041775" cy="46196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E76C-4D42-425B-883F-E6163F23D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17FC-2E65-47F5-B1CE-4384FD57B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6225646"/>
            <a:ext cx="3575050" cy="423862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1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9E5F-2415-463D-938C-15451BA9B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73355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E1C0-3A53-4B10-90F1-5E6BF66E3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6225646"/>
            <a:ext cx="3352800" cy="423862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1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125538"/>
            <a:ext cx="8535987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0" rIns="180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163513"/>
            <a:ext cx="88519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4000" tIns="3600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Pour modifier le style du titre du masque</a:t>
            </a:r>
          </a:p>
        </p:txBody>
      </p:sp>
      <p:pic>
        <p:nvPicPr>
          <p:cNvPr id="13" name="Picture 4" descr="CERNLogo origin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5913" y="6132513"/>
            <a:ext cx="725487" cy="7254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3138" y="6726238"/>
            <a:ext cx="198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3600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58664339-D946-43CD-BF5D-9604EE309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6132513"/>
            <a:ext cx="9142413" cy="0"/>
          </a:xfrm>
          <a:prstGeom prst="line">
            <a:avLst/>
          </a:prstGeom>
          <a:noFill/>
          <a:ln w="25400">
            <a:solidFill>
              <a:srgbClr val="DED9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815263" y="6132513"/>
            <a:ext cx="1036637" cy="0"/>
          </a:xfrm>
          <a:prstGeom prst="line">
            <a:avLst/>
          </a:prstGeom>
          <a:noFill/>
          <a:ln w="25400">
            <a:solidFill>
              <a:srgbClr val="18559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31368" y="6215063"/>
            <a:ext cx="3099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85000"/>
              </a:lnSpc>
              <a:defRPr/>
            </a:pPr>
            <a:r>
              <a:rPr lang="en-GB" kern="0" noProof="0" dirty="0" err="1" smtClean="0">
                <a:solidFill>
                  <a:schemeClr val="bg1">
                    <a:lumMod val="65000"/>
                  </a:schemeClr>
                </a:solidFill>
              </a:rPr>
              <a:t>HEPTech</a:t>
            </a:r>
            <a:endParaRPr lang="en-GB" kern="0" noProof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588" y="776288"/>
            <a:ext cx="9142412" cy="0"/>
          </a:xfrm>
          <a:prstGeom prst="line">
            <a:avLst/>
          </a:prstGeom>
          <a:noFill/>
          <a:ln w="25400">
            <a:solidFill>
              <a:srgbClr val="DED9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1588" y="6132513"/>
            <a:ext cx="9142412" cy="0"/>
          </a:xfrm>
          <a:prstGeom prst="line">
            <a:avLst/>
          </a:prstGeom>
          <a:noFill/>
          <a:ln w="25400">
            <a:solidFill>
              <a:srgbClr val="DED9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815263" y="6132513"/>
            <a:ext cx="1036637" cy="0"/>
          </a:xfrm>
          <a:prstGeom prst="line">
            <a:avLst/>
          </a:prstGeom>
          <a:noFill/>
          <a:ln w="25400">
            <a:solidFill>
              <a:srgbClr val="18559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225646"/>
            <a:ext cx="30289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4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</p:sldLayoutIdLst>
  <p:transition xmlns:p14="http://schemas.microsoft.com/office/powerpoint/2010/main"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arrow" pitchFamily="34" charset="0"/>
        </a:defRPr>
      </a:lvl9pPr>
    </p:titleStyle>
    <p:bodyStyle>
      <a:lvl1pPr marL="0" indent="0" algn="just" rtl="0" eaLnBrk="0" fontAlgn="base" hangingPunct="0">
        <a:lnSpc>
          <a:spcPct val="85000"/>
        </a:lnSpc>
        <a:spcBef>
          <a:spcPct val="100000"/>
        </a:spcBef>
        <a:spcAft>
          <a:spcPct val="0"/>
        </a:spcAft>
        <a:buClr>
          <a:srgbClr val="185598"/>
        </a:buClr>
        <a:buSzPct val="25000"/>
        <a:buFont typeface="Arial Narrow" pitchFamily="34" charset="0"/>
        <a:defRPr sz="2000" b="1" i="1">
          <a:solidFill>
            <a:srgbClr val="1B1B51"/>
          </a:solidFill>
          <a:latin typeface="+mn-lt"/>
          <a:ea typeface="+mn-ea"/>
          <a:cs typeface="+mn-cs"/>
        </a:defRPr>
      </a:lvl1pPr>
      <a:lvl2pPr marL="165100" indent="-163513" algn="just" rtl="0" eaLnBrk="0" fontAlgn="base" hangingPunct="0">
        <a:lnSpc>
          <a:spcPct val="85000"/>
        </a:lnSpc>
        <a:spcBef>
          <a:spcPct val="55000"/>
        </a:spcBef>
        <a:spcAft>
          <a:spcPct val="0"/>
        </a:spcAft>
        <a:buClr>
          <a:srgbClr val="185598"/>
        </a:buClr>
        <a:buChar char="•"/>
        <a:defRPr>
          <a:solidFill>
            <a:schemeClr val="tx1"/>
          </a:solidFill>
          <a:latin typeface="+mn-lt"/>
        </a:defRPr>
      </a:lvl2pPr>
      <a:lvl3pPr marL="330200" indent="-163513" algn="just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rgbClr val="185598"/>
        </a:buClr>
        <a:buSzPct val="4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3pPr>
      <a:lvl4pPr marL="504825" indent="-173038" algn="just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9621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5pPr>
      <a:lvl6pPr marL="24193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2876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3337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379095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85000"/>
              </a:lnSpc>
              <a:defRPr sz="1400"/>
            </a:lvl1pPr>
          </a:lstStyle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5000"/>
              </a:lnSpc>
              <a:defRPr sz="1400"/>
            </a:lvl1pPr>
          </a:lstStyle>
          <a:p>
            <a:pPr>
              <a:defRPr/>
            </a:pPr>
            <a:fld id="{23AB05C1-6234-4DC4-B087-763802CF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71697"/>
            <a:ext cx="9144000" cy="172888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Technology Transfer Network </a:t>
            </a:r>
            <a:r>
              <a:rPr lang="en-US" sz="2800" dirty="0" err="1" smtClean="0"/>
              <a:t>HEPTech</a:t>
            </a:r>
            <a:r>
              <a:rPr lang="en-US" sz="2800" dirty="0" smtClean="0"/>
              <a:t> and the MPGD Pilot Initiative</a:t>
            </a:r>
            <a:endParaRPr lang="en-GB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6274" y="6463218"/>
            <a:ext cx="1121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/>
              <a:t>27 April 2012</a:t>
            </a:r>
            <a:endParaRPr lang="en-GB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20752" y="5704381"/>
            <a:ext cx="546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Industry Academia Matching Event on MPGD Technologies</a:t>
            </a:r>
          </a:p>
          <a:p>
            <a:r>
              <a:rPr lang="en-GB" dirty="0" smtClean="0"/>
              <a:t>LAPP, Annecy, France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17984" y="6466419"/>
            <a:ext cx="2109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Hartmut Hillemanns, CERN</a:t>
            </a:r>
            <a:endParaRPr lang="en-GB" sz="14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project proposals resulting from this initiative:</a:t>
            </a:r>
          </a:p>
          <a:p>
            <a:pPr lvl="1"/>
            <a:r>
              <a:rPr lang="en-US" dirty="0"/>
              <a:t>Proposal submitted to the STFC Challenge Led Applied Systems </a:t>
            </a:r>
            <a:r>
              <a:rPr lang="en-US" dirty="0" smtClean="0"/>
              <a:t>Program </a:t>
            </a:r>
            <a:r>
              <a:rPr lang="en-US" dirty="0"/>
              <a:t>(acronym CLASP Proposal )</a:t>
            </a:r>
          </a:p>
          <a:p>
            <a:pPr lvl="2"/>
            <a:r>
              <a:rPr lang="en-US" dirty="0"/>
              <a:t>Demonstrator prototype of a cargo scanner using Micro-Patterned Gas Detectors</a:t>
            </a:r>
          </a:p>
          <a:p>
            <a:pPr lvl="2"/>
            <a:r>
              <a:rPr lang="en-US" dirty="0"/>
              <a:t>In collaboration with University of Glasgow- School of Physics and Astronomy</a:t>
            </a:r>
          </a:p>
          <a:p>
            <a:pPr lvl="2"/>
            <a:r>
              <a:rPr lang="en-US" dirty="0"/>
              <a:t>Proto-collaboration in view of an FP submission:  FP7-SEC-2012-1 security</a:t>
            </a:r>
          </a:p>
          <a:p>
            <a:pPr lvl="1"/>
            <a:r>
              <a:rPr lang="en-US" dirty="0"/>
              <a:t>Topic SEC-2012.3.4-4 Innovative, cost-efficient, and reliable technology to detect humans hidden in vehicles/closed compartments - Capability Project</a:t>
            </a:r>
          </a:p>
          <a:p>
            <a:pPr lvl="2"/>
            <a:r>
              <a:rPr lang="en-US" dirty="0"/>
              <a:t>Detection of human hidden in vehicles/closed compartments</a:t>
            </a:r>
          </a:p>
          <a:p>
            <a:pPr lvl="2"/>
            <a:r>
              <a:rPr lang="en-US" dirty="0"/>
              <a:t>In collaboration with JRC and Georgia Tech in US + 1 partner in security (SECURITAS)  probably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CERN KT fund project: “Development of GEM detectors for  environmental applications”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CTI project on the improvement of </a:t>
            </a:r>
            <a:r>
              <a:rPr lang="en-US" baseline="30000" dirty="0" smtClean="0"/>
              <a:t>4</a:t>
            </a:r>
            <a:r>
              <a:rPr lang="en-US" dirty="0" smtClean="0"/>
              <a:t>He based detectors for SNM detection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 rot="20315963">
            <a:off x="3029552" y="2038904"/>
            <a:ext cx="1607993" cy="6711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Rejected</a:t>
            </a:r>
          </a:p>
        </p:txBody>
      </p:sp>
      <p:sp>
        <p:nvSpPr>
          <p:cNvPr id="7" name="Oval 6"/>
          <p:cNvSpPr/>
          <p:nvPr/>
        </p:nvSpPr>
        <p:spPr bwMode="auto">
          <a:xfrm rot="20315963">
            <a:off x="3160711" y="3395461"/>
            <a:ext cx="2224109" cy="6711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Abandoned</a:t>
            </a:r>
          </a:p>
        </p:txBody>
      </p:sp>
      <p:sp>
        <p:nvSpPr>
          <p:cNvPr id="8" name="Oval 7"/>
          <p:cNvSpPr/>
          <p:nvPr/>
        </p:nvSpPr>
        <p:spPr bwMode="auto">
          <a:xfrm rot="20315963">
            <a:off x="4461092" y="4551047"/>
            <a:ext cx="2020785" cy="6711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Approved</a:t>
            </a:r>
          </a:p>
        </p:txBody>
      </p:sp>
      <p:sp>
        <p:nvSpPr>
          <p:cNvPr id="9" name="Oval 8"/>
          <p:cNvSpPr/>
          <p:nvPr/>
        </p:nvSpPr>
        <p:spPr bwMode="auto">
          <a:xfrm rot="20315963">
            <a:off x="2310686" y="5415608"/>
            <a:ext cx="1879821" cy="6711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ubmitted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67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Lessons learned in this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849952"/>
            <a:ext cx="8277225" cy="4975225"/>
          </a:xfrm>
        </p:spPr>
        <p:txBody>
          <a:bodyPr/>
          <a:lstStyle/>
          <a:p>
            <a:pPr lvl="1"/>
            <a:r>
              <a:rPr lang="en-US" dirty="0" smtClean="0"/>
              <a:t>Building full commercial systems is unrealistic for HEP laboratories</a:t>
            </a:r>
          </a:p>
          <a:p>
            <a:pPr lvl="1"/>
            <a:r>
              <a:rPr lang="en-US" dirty="0" smtClean="0"/>
              <a:t>Seek public funding for demonstrator prototypes that “solve issues” in and match needs of application domains in a cost effective and reliable manner:</a:t>
            </a:r>
          </a:p>
          <a:p>
            <a:pPr lvl="2"/>
            <a:r>
              <a:rPr lang="en-US" dirty="0" smtClean="0"/>
              <a:t>Small and manageable projects (be aware of resource needs !!!)</a:t>
            </a:r>
          </a:p>
          <a:p>
            <a:pPr lvl="2"/>
            <a:r>
              <a:rPr lang="en-US" dirty="0" smtClean="0"/>
              <a:t>Synergies with ongoing HEP R&amp;D activities</a:t>
            </a:r>
          </a:p>
          <a:p>
            <a:pPr lvl="2"/>
            <a:r>
              <a:rPr lang="en-US" dirty="0" smtClean="0"/>
              <a:t>Synergies with more experienced partners in the field</a:t>
            </a:r>
          </a:p>
          <a:p>
            <a:pPr lvl="2"/>
            <a:r>
              <a:rPr lang="en-US" dirty="0" smtClean="0"/>
              <a:t>Gain expertise and credibility</a:t>
            </a:r>
          </a:p>
          <a:p>
            <a:pPr lvl="2"/>
            <a:r>
              <a:rPr lang="en-US" dirty="0" smtClean="0"/>
              <a:t>Concentrate on the core competencies of </a:t>
            </a:r>
            <a:r>
              <a:rPr lang="en-US" dirty="0" err="1" smtClean="0"/>
              <a:t>HEPTech</a:t>
            </a:r>
            <a:r>
              <a:rPr lang="en-US" dirty="0" smtClean="0"/>
              <a:t> nodes</a:t>
            </a:r>
          </a:p>
          <a:p>
            <a:pPr lvl="2"/>
            <a:r>
              <a:rPr lang="en-US" dirty="0" smtClean="0"/>
              <a:t>Network building</a:t>
            </a:r>
          </a:p>
          <a:p>
            <a:pPr lvl="1"/>
            <a:r>
              <a:rPr lang="en-US" dirty="0" smtClean="0"/>
              <a:t>Demonstrate production capabilities of key MPGD technologies at industrial scale (GEM, THGEM, </a:t>
            </a:r>
            <a:r>
              <a:rPr lang="en-US" dirty="0" err="1" smtClean="0"/>
              <a:t>MicroMegas</a:t>
            </a:r>
            <a:r>
              <a:rPr lang="en-US" dirty="0" smtClean="0"/>
              <a:t>, SRS)</a:t>
            </a:r>
          </a:p>
          <a:p>
            <a:pPr lvl="1"/>
            <a:r>
              <a:rPr lang="en-US" dirty="0" smtClean="0"/>
              <a:t>Enhance visibility and brand of MPGD technologies and expertise and its community through dedicated events: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Academia Industry Matching Event (AIME):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Industry Academia Matching Event on MPGD Technologies, LAPP, Annecy, April 27, 2012 </a:t>
            </a:r>
            <a:endParaRPr lang="en-GB" sz="1000" dirty="0"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5400000">
            <a:off x="1229861" y="5659847"/>
            <a:ext cx="1567413" cy="411909"/>
          </a:xfrm>
          <a:prstGeom prst="triangle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685" y="5082095"/>
            <a:ext cx="1117361" cy="16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9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model for setting up R&amp;D collaborations with industry?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76267" cy="5262563"/>
          </a:xfrm>
        </p:spPr>
        <p:txBody>
          <a:bodyPr/>
          <a:lstStyle/>
          <a:p>
            <a:r>
              <a:rPr lang="en-GB" dirty="0" smtClean="0"/>
              <a:t>Analysis of the situation</a:t>
            </a:r>
          </a:p>
          <a:p>
            <a:pPr lvl="1"/>
            <a:r>
              <a:rPr lang="en-GB" dirty="0" smtClean="0"/>
              <a:t>PP laboratories with important experimental facilities</a:t>
            </a:r>
          </a:p>
          <a:p>
            <a:pPr lvl="2"/>
            <a:r>
              <a:rPr lang="en-GB" dirty="0" smtClean="0"/>
              <a:t>Have expertise and technology that can significantly benefit a large variety of applications</a:t>
            </a:r>
          </a:p>
          <a:p>
            <a:pPr lvl="2"/>
            <a:r>
              <a:rPr lang="en-GB" dirty="0" smtClean="0"/>
              <a:t>Lack resources (Human and Financial) and time to take care of the construction of the pre-industrial demonstrator</a:t>
            </a:r>
          </a:p>
          <a:p>
            <a:pPr lvl="3"/>
            <a:r>
              <a:rPr lang="en-GB" dirty="0" smtClean="0"/>
              <a:t>Same experts to work on too many projects</a:t>
            </a:r>
          </a:p>
          <a:p>
            <a:pPr lvl="3"/>
            <a:r>
              <a:rPr lang="en-GB" dirty="0" smtClean="0"/>
              <a:t>Compensations</a:t>
            </a:r>
          </a:p>
          <a:p>
            <a:pPr lvl="1"/>
            <a:r>
              <a:rPr lang="en-GB" dirty="0" smtClean="0"/>
              <a:t>Multi disciplinary Institutions </a:t>
            </a:r>
          </a:p>
          <a:p>
            <a:pPr lvl="2"/>
            <a:r>
              <a:rPr lang="en-GB" dirty="0" smtClean="0"/>
              <a:t>Active in applied R&amp;D </a:t>
            </a:r>
          </a:p>
          <a:p>
            <a:pPr lvl="3"/>
            <a:r>
              <a:rPr lang="en-GB" dirty="0" smtClean="0"/>
              <a:t>Have expertise on aspects that are complementary to PP</a:t>
            </a:r>
          </a:p>
          <a:p>
            <a:pPr lvl="3"/>
            <a:r>
              <a:rPr lang="en-GB" dirty="0" smtClean="0"/>
              <a:t>Have pertinent industrial contacts</a:t>
            </a:r>
          </a:p>
          <a:p>
            <a:pPr lvl="3"/>
            <a:r>
              <a:rPr lang="en-GB" dirty="0" smtClean="0"/>
              <a:t>Have access to dedicated national funds to support the construction of pre-industrial demonstrators </a:t>
            </a:r>
          </a:p>
          <a:p>
            <a:pPr lvl="2"/>
            <a:r>
              <a:rPr lang="en-GB" dirty="0" smtClean="0"/>
              <a:t>Interest in building in-house expertise on PP high-tech matters</a:t>
            </a:r>
          </a:p>
          <a:p>
            <a:pPr lvl="3"/>
            <a:r>
              <a:rPr lang="en-GB" dirty="0" smtClean="0"/>
              <a:t>To position itself better with respect to the PP Community</a:t>
            </a:r>
          </a:p>
          <a:p>
            <a:pPr lvl="2"/>
            <a:r>
              <a:rPr lang="en-GB" dirty="0" smtClean="0"/>
              <a:t>Interested in enhancing their visibility</a:t>
            </a:r>
          </a:p>
          <a:p>
            <a:pPr lvl="3"/>
            <a:r>
              <a:rPr lang="en-GB" dirty="0" smtClean="0"/>
              <a:t>At the national level</a:t>
            </a:r>
          </a:p>
          <a:p>
            <a:pPr lvl="3"/>
            <a:r>
              <a:rPr lang="en-GB" dirty="0" smtClean="0"/>
              <a:t>With the PP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Industry Academia Matching Event on MPGD Technologies, LAPP, Annecy, April 27,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7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model for setting up R&amp;D collaborations with industry?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76267" cy="5262563"/>
          </a:xfrm>
        </p:spPr>
        <p:txBody>
          <a:bodyPr/>
          <a:lstStyle/>
          <a:p>
            <a:r>
              <a:rPr lang="en-GB" dirty="0" smtClean="0"/>
              <a:t>What can be done more in </a:t>
            </a:r>
            <a:r>
              <a:rPr lang="en-GB" smtClean="0"/>
              <a:t>the future ?</a:t>
            </a:r>
            <a:endParaRPr lang="en-GB" dirty="0" smtClean="0"/>
          </a:p>
          <a:p>
            <a:pPr lvl="1"/>
            <a:r>
              <a:rPr lang="en-GB" dirty="0" smtClean="0"/>
              <a:t>Maintain and enhance the MPGD inventory (both in terms of technologies and applications)</a:t>
            </a:r>
          </a:p>
          <a:p>
            <a:pPr lvl="1"/>
            <a:r>
              <a:rPr lang="en-GB" dirty="0" smtClean="0"/>
              <a:t>Advertise available technologies, know how, expertise and infrastructure</a:t>
            </a:r>
          </a:p>
          <a:p>
            <a:pPr lvl="2"/>
            <a:r>
              <a:rPr lang="en-GB" dirty="0" smtClean="0"/>
              <a:t>GEM’s, </a:t>
            </a:r>
            <a:r>
              <a:rPr lang="en-GB" dirty="0" err="1" smtClean="0"/>
              <a:t>MicroMegas</a:t>
            </a:r>
            <a:r>
              <a:rPr lang="en-GB" dirty="0" smtClean="0"/>
              <a:t>, THGEM’s, etc.</a:t>
            </a:r>
          </a:p>
          <a:p>
            <a:pPr lvl="2"/>
            <a:r>
              <a:rPr lang="en-GB" dirty="0" smtClean="0"/>
              <a:t>Various readout ASIC’s and SRS</a:t>
            </a:r>
          </a:p>
          <a:p>
            <a:pPr lvl="2"/>
            <a:r>
              <a:rPr lang="en-GB" dirty="0" smtClean="0"/>
              <a:t>Integration and characterisation</a:t>
            </a:r>
          </a:p>
          <a:p>
            <a:pPr lvl="2"/>
            <a:r>
              <a:rPr lang="en-GB" dirty="0" smtClean="0"/>
              <a:t>Test facilities</a:t>
            </a:r>
          </a:p>
          <a:p>
            <a:pPr lvl="1"/>
            <a:r>
              <a:rPr lang="en-GB" dirty="0" smtClean="0"/>
              <a:t>Define terms and conditions of access to such technologies (patents, licenses, etc.)</a:t>
            </a:r>
          </a:p>
          <a:p>
            <a:pPr lvl="1"/>
            <a:r>
              <a:rPr lang="en-GB" dirty="0" smtClean="0"/>
              <a:t>Keep </a:t>
            </a:r>
            <a:r>
              <a:rPr lang="en-GB" dirty="0"/>
              <a:t>your eyes open regarding potential use of MPGD technologies in various application domains</a:t>
            </a:r>
          </a:p>
          <a:p>
            <a:pPr lvl="1"/>
            <a:r>
              <a:rPr lang="en-GB" dirty="0" smtClean="0"/>
              <a:t>Seek synergies with on-going R&amp;D for high energy physics purposes (LHC upgrade, other experiments)</a:t>
            </a:r>
          </a:p>
          <a:p>
            <a:pPr lvl="1"/>
            <a:r>
              <a:rPr lang="en-GB" dirty="0" smtClean="0"/>
              <a:t>Identify appropriate project partners (both from academia and industry)</a:t>
            </a:r>
          </a:p>
          <a:p>
            <a:pPr lvl="1"/>
            <a:r>
              <a:rPr lang="en-GB" dirty="0" smtClean="0"/>
              <a:t>Ask experts for support regarding funding schemes and project management</a:t>
            </a:r>
          </a:p>
          <a:p>
            <a:r>
              <a:rPr lang="en-GB" dirty="0" err="1" smtClean="0"/>
              <a:t>HEPTech</a:t>
            </a:r>
            <a:r>
              <a:rPr lang="en-GB" dirty="0" smtClean="0"/>
              <a:t> is </a:t>
            </a:r>
            <a:r>
              <a:rPr lang="en-GB" dirty="0"/>
              <a:t>a pool of expertise and contacts and acts as a facilitator and catalyst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Industry Academia Matching Event on MPGD Technologies, LAPP, Annecy, April 27,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52" y="168808"/>
            <a:ext cx="8229600" cy="529695"/>
          </a:xfrm>
        </p:spPr>
        <p:txBody>
          <a:bodyPr/>
          <a:lstStyle/>
          <a:p>
            <a:r>
              <a:rPr lang="en-GB" dirty="0" smtClean="0"/>
              <a:t>The Technology Transfer Network (TTN)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6795" y="640849"/>
            <a:ext cx="4188695" cy="639762"/>
          </a:xfrm>
        </p:spPr>
        <p:txBody>
          <a:bodyPr/>
          <a:lstStyle/>
          <a:p>
            <a:r>
              <a:rPr lang="en-GB" sz="2000" dirty="0" smtClean="0"/>
              <a:t>Background</a:t>
            </a:r>
            <a:endParaRPr lang="en-GB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046" y="1127157"/>
            <a:ext cx="4358203" cy="4958261"/>
          </a:xfrm>
        </p:spPr>
        <p:txBody>
          <a:bodyPr/>
          <a:lstStyle/>
          <a:p>
            <a:pPr lvl="1"/>
            <a:r>
              <a:rPr lang="en-GB" dirty="0" smtClean="0"/>
              <a:t>Approved by Council in March 2008</a:t>
            </a:r>
          </a:p>
          <a:p>
            <a:pPr lvl="1"/>
            <a:r>
              <a:rPr lang="en-GB" dirty="0" smtClean="0"/>
              <a:t>Cooperation of PP institutions in MS on Knowledge and Technology Transfer matters</a:t>
            </a:r>
          </a:p>
          <a:p>
            <a:pPr lvl="1"/>
            <a:r>
              <a:rPr lang="en-GB" dirty="0" smtClean="0"/>
              <a:t>Objectives</a:t>
            </a:r>
          </a:p>
          <a:p>
            <a:pPr lvl="2"/>
            <a:r>
              <a:rPr lang="en-GB" dirty="0" smtClean="0"/>
              <a:t>Develop a </a:t>
            </a:r>
            <a:r>
              <a:rPr lang="en-GB" b="1" dirty="0" smtClean="0"/>
              <a:t>framework</a:t>
            </a:r>
            <a:r>
              <a:rPr lang="en-GB" dirty="0" smtClean="0"/>
              <a:t> and </a:t>
            </a:r>
            <a:r>
              <a:rPr lang="en-GB" b="1" dirty="0" smtClean="0"/>
              <a:t>tools</a:t>
            </a:r>
            <a:r>
              <a:rPr lang="en-GB" dirty="0" smtClean="0"/>
              <a:t> to facilitate TT activities within the PP community</a:t>
            </a:r>
          </a:p>
          <a:p>
            <a:pPr lvl="2"/>
            <a:r>
              <a:rPr lang="en-GB" dirty="0" smtClean="0"/>
              <a:t>Launch</a:t>
            </a:r>
            <a:r>
              <a:rPr lang="en-GB" b="1" dirty="0" smtClean="0"/>
              <a:t> join technology transfer actions</a:t>
            </a:r>
            <a:r>
              <a:rPr lang="en-GB" dirty="0" smtClean="0"/>
              <a:t> to:</a:t>
            </a:r>
          </a:p>
          <a:p>
            <a:pPr lvl="3"/>
            <a:r>
              <a:rPr lang="en-GB" dirty="0" smtClean="0"/>
              <a:t>Foster R&amp;D </a:t>
            </a:r>
            <a:r>
              <a:rPr lang="en-GB" b="1" dirty="0" smtClean="0"/>
              <a:t>collaborations</a:t>
            </a:r>
            <a:r>
              <a:rPr lang="en-GB" dirty="0" smtClean="0"/>
              <a:t> with </a:t>
            </a:r>
            <a:r>
              <a:rPr lang="en-GB" b="1" dirty="0" smtClean="0"/>
              <a:t>industry</a:t>
            </a:r>
            <a:r>
              <a:rPr lang="en-GB" dirty="0" smtClean="0"/>
              <a:t> and </a:t>
            </a:r>
          </a:p>
          <a:p>
            <a:pPr lvl="3"/>
            <a:r>
              <a:rPr lang="en-GB" dirty="0"/>
              <a:t>E</a:t>
            </a:r>
            <a:r>
              <a:rPr lang="en-GB" dirty="0" smtClean="0"/>
              <a:t>nhance the </a:t>
            </a:r>
            <a:r>
              <a:rPr lang="en-GB" b="1" dirty="0" smtClean="0"/>
              <a:t>dissemination</a:t>
            </a:r>
            <a:r>
              <a:rPr lang="en-GB" dirty="0" smtClean="0"/>
              <a:t> of PP technologies to </a:t>
            </a:r>
            <a:r>
              <a:rPr lang="en-GB" b="1" dirty="0" smtClean="0"/>
              <a:t>industry</a:t>
            </a:r>
          </a:p>
          <a:p>
            <a:pPr lvl="3"/>
            <a:r>
              <a:rPr lang="en-GB" dirty="0" smtClean="0"/>
              <a:t>Raise awareness of researchers on the strategic importance of </a:t>
            </a:r>
            <a:r>
              <a:rPr lang="en-GB" b="1" dirty="0" smtClean="0"/>
              <a:t>synergies</a:t>
            </a:r>
            <a:r>
              <a:rPr lang="en-GB" dirty="0" smtClean="0"/>
              <a:t> between </a:t>
            </a:r>
            <a:r>
              <a:rPr lang="en-GB" b="1" dirty="0" smtClean="0"/>
              <a:t>research</a:t>
            </a:r>
            <a:r>
              <a:rPr lang="en-GB" dirty="0" smtClean="0"/>
              <a:t> and </a:t>
            </a:r>
            <a:r>
              <a:rPr lang="en-GB" b="1" dirty="0" smtClean="0"/>
              <a:t>industry</a:t>
            </a:r>
          </a:p>
          <a:p>
            <a:pPr lvl="1"/>
            <a:r>
              <a:rPr lang="en-GB" dirty="0" smtClean="0"/>
              <a:t>Three-year project to meet the above objectives</a:t>
            </a:r>
          </a:p>
          <a:p>
            <a:pPr lvl="2"/>
            <a:r>
              <a:rPr lang="en-GB" dirty="0" smtClean="0"/>
              <a:t>Nodes are financing their participation in the TTN</a:t>
            </a:r>
          </a:p>
          <a:p>
            <a:pPr lvl="2"/>
            <a:r>
              <a:rPr lang="en-GB" dirty="0" smtClean="0"/>
              <a:t>In-kind contributions of individuals to perform the community tasks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49779" y="640849"/>
            <a:ext cx="4424878" cy="639762"/>
          </a:xfrm>
        </p:spPr>
        <p:txBody>
          <a:bodyPr/>
          <a:lstStyle/>
          <a:p>
            <a:r>
              <a:rPr lang="en-GB" sz="2000" dirty="0" smtClean="0"/>
              <a:t>17 TTN Members*</a:t>
            </a:r>
            <a:endParaRPr lang="en-GB" sz="2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93067314"/>
              </p:ext>
            </p:extLst>
          </p:nvPr>
        </p:nvGraphicFramePr>
        <p:xfrm>
          <a:off x="4762493" y="1254123"/>
          <a:ext cx="4219576" cy="468312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67001"/>
                <a:gridCol w="1552575"/>
              </a:tblGrid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dirty="0" smtClean="0"/>
                        <a:t>CEA/DSM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dirty="0" smtClean="0"/>
                        <a:t>France</a:t>
                      </a:r>
                      <a:endParaRPr lang="en-GB" sz="1200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CPAN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Spain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CERN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200" b="1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CHALMERS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Sweden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Copenhagen</a:t>
                      </a:r>
                      <a:r>
                        <a:rPr lang="en-GB" sz="1200" b="1" baseline="0" dirty="0" smtClean="0"/>
                        <a:t> University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Denmark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CNRS/IN2P3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France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DESY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Germany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EPFL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Switzerland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GSI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Germany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ILL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France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INFN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Italy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LIP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Portugal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IJS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Slovenia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PSI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Switzerland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NTU Athens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Greece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STFC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United Kingdom</a:t>
                      </a:r>
                      <a:endParaRPr lang="en-GB" sz="1200" b="1" dirty="0"/>
                    </a:p>
                  </a:txBody>
                  <a:tcPr/>
                </a:tc>
              </a:tr>
              <a:tr h="27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University of Sofia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dirty="0" smtClean="0"/>
                        <a:t>Bulgaria</a:t>
                      </a:r>
                      <a:endParaRPr lang="en-GB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57395"/>
            <a:ext cx="3028950" cy="423862"/>
          </a:xfrm>
        </p:spPr>
        <p:txBody>
          <a:bodyPr/>
          <a:lstStyle/>
          <a:p>
            <a:pPr>
              <a:defRPr/>
            </a:pPr>
            <a:r>
              <a:rPr lang="en-GB" sz="1000" smtClean="0"/>
              <a:t>Industry Academia Matching Event on MPGD Technologies, LAPP, Annecy, April 27, 2012 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91227" y="6522512"/>
            <a:ext cx="2434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(*) KFKI, Hungary has an observer status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3858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&amp;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" y="878419"/>
            <a:ext cx="5048251" cy="5190596"/>
          </a:xfrm>
        </p:spPr>
        <p:txBody>
          <a:bodyPr/>
          <a:lstStyle/>
          <a:p>
            <a:r>
              <a:rPr lang="en-GB" dirty="0" smtClean="0"/>
              <a:t>Intellectual Property Charter</a:t>
            </a:r>
          </a:p>
          <a:p>
            <a:pPr lvl="1"/>
            <a:r>
              <a:rPr lang="en-GB" dirty="0" smtClean="0"/>
              <a:t>A framework to streamline principles for conducting joint technology transfer actions</a:t>
            </a:r>
          </a:p>
          <a:p>
            <a:pPr lvl="1"/>
            <a:r>
              <a:rPr lang="en-GB" dirty="0" smtClean="0"/>
              <a:t>Following the guidelines from the EC</a:t>
            </a:r>
          </a:p>
          <a:p>
            <a:pPr lvl="1"/>
            <a:r>
              <a:rPr lang="en-GB" dirty="0" smtClean="0"/>
              <a:t>Constituting the basis for an IP and TT implementation policy</a:t>
            </a:r>
          </a:p>
          <a:p>
            <a:pPr lvl="2"/>
            <a:r>
              <a:rPr lang="en-GB" dirty="0" smtClean="0"/>
              <a:t>Such policy is now in place at CERN;</a:t>
            </a:r>
          </a:p>
          <a:p>
            <a:pPr lvl="2"/>
            <a:r>
              <a:rPr lang="en-GB" dirty="0" smtClean="0"/>
              <a:t>Other Nodes are preparing similar ones</a:t>
            </a:r>
          </a:p>
          <a:p>
            <a:pPr lvl="1"/>
            <a:r>
              <a:rPr lang="en-GB" dirty="0" smtClean="0"/>
              <a:t>Charter has now been adopted by the Nodes</a:t>
            </a:r>
          </a:p>
          <a:p>
            <a:r>
              <a:rPr lang="en-GB" dirty="0" smtClean="0"/>
              <a:t>TTN Website (</a:t>
            </a:r>
            <a:r>
              <a:rPr lang="en-GB" dirty="0" err="1" smtClean="0"/>
              <a:t>HEPTech.org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48 technology and services offerings</a:t>
            </a:r>
          </a:p>
          <a:p>
            <a:pPr lvl="1"/>
            <a:r>
              <a:rPr lang="en-GB" dirty="0" smtClean="0"/>
              <a:t>12 success stories</a:t>
            </a:r>
          </a:p>
          <a:p>
            <a:pPr lvl="1"/>
            <a:r>
              <a:rPr lang="en-GB" dirty="0" smtClean="0"/>
              <a:t>Documentations</a:t>
            </a:r>
          </a:p>
          <a:p>
            <a:pPr lvl="1"/>
            <a:r>
              <a:rPr lang="en-GB" dirty="0" smtClean="0"/>
              <a:t>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000" smtClean="0"/>
              <a:t>Industry Academia Matching Event on MPGD Technologies, LAPP, Annecy, April 27, 2012 </a:t>
            </a:r>
            <a:endParaRPr lang="en-GB" sz="1000" dirty="0"/>
          </a:p>
        </p:txBody>
      </p:sp>
      <p:pic>
        <p:nvPicPr>
          <p:cNvPr id="6" name="Picture 5" descr="Web_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583" y="-23314"/>
            <a:ext cx="3934968" cy="2798064"/>
          </a:xfrm>
          <a:prstGeom prst="rect">
            <a:avLst/>
          </a:prstGeom>
        </p:spPr>
      </p:pic>
      <p:pic>
        <p:nvPicPr>
          <p:cNvPr id="8" name="Picture 7" descr="OfferingsTechDistribu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81" y="2288120"/>
            <a:ext cx="3585972" cy="215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02" y="4353485"/>
            <a:ext cx="3615817" cy="23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0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Technology Transfer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2" y="889000"/>
            <a:ext cx="9069917" cy="5211763"/>
          </a:xfrm>
        </p:spPr>
        <p:txBody>
          <a:bodyPr/>
          <a:lstStyle/>
          <a:p>
            <a:r>
              <a:rPr lang="en-GB" dirty="0" smtClean="0"/>
              <a:t>A study on technology transfer activities during the LHC construction presented at the 12</a:t>
            </a:r>
            <a:r>
              <a:rPr lang="en-GB" baseline="30000" dirty="0" smtClean="0"/>
              <a:t>th</a:t>
            </a:r>
            <a:r>
              <a:rPr lang="en-GB" dirty="0" smtClean="0"/>
              <a:t> European Strategy session of Council on June 24 2011 indicates that:</a:t>
            </a:r>
          </a:p>
          <a:p>
            <a:pPr lvl="1" algn="l"/>
            <a:r>
              <a:rPr lang="en-GB" dirty="0" smtClean="0"/>
              <a:t> </a:t>
            </a:r>
            <a:r>
              <a:rPr lang="en-GB" dirty="0"/>
              <a:t>A large fraction of the CERN know-how and technologies is not patentable</a:t>
            </a:r>
          </a:p>
          <a:p>
            <a:pPr lvl="2" algn="l"/>
            <a:r>
              <a:rPr lang="en-GB" dirty="0"/>
              <a:t>Patents are not the most suited protection for know-how and electronics</a:t>
            </a:r>
          </a:p>
          <a:p>
            <a:pPr lvl="2" algn="l"/>
            <a:r>
              <a:rPr lang="en-GB" dirty="0"/>
              <a:t>Complex joint-ownership of developments reduces the chances of filing </a:t>
            </a:r>
            <a:r>
              <a:rPr lang="en-GB" dirty="0" smtClean="0"/>
              <a:t>patents</a:t>
            </a:r>
          </a:p>
          <a:p>
            <a:pPr lvl="2" algn="l"/>
            <a:r>
              <a:rPr lang="en-GB" dirty="0"/>
              <a:t>Results of R&amp;D partnerships with industry are an additional source of patents (co-ownership</a:t>
            </a:r>
            <a:r>
              <a:rPr lang="en-GB" dirty="0" smtClean="0"/>
              <a:t>)</a:t>
            </a:r>
            <a:endParaRPr lang="en-GB" dirty="0"/>
          </a:p>
          <a:p>
            <a:pPr algn="l"/>
            <a:r>
              <a:rPr lang="en-GB" dirty="0" smtClean="0"/>
              <a:t>=&gt;Joint academia-industry development efforts with a view to building </a:t>
            </a:r>
            <a:r>
              <a:rPr lang="en-GB" u="sng" dirty="0" smtClean="0"/>
              <a:t>demonstrators</a:t>
            </a:r>
            <a:r>
              <a:rPr lang="en-GB" dirty="0" smtClean="0"/>
              <a:t> are more likely to yield to a more effective transfer in which patenting comes as a results and is better focused on exploitation</a:t>
            </a:r>
          </a:p>
          <a:p>
            <a:pPr algn="l"/>
            <a:r>
              <a:rPr lang="en-GB" dirty="0" smtClean="0"/>
              <a:t>The TTN has put in place joint technology transfer actions adapted to the particular features of particle physics:</a:t>
            </a:r>
          </a:p>
          <a:p>
            <a:pPr lvl="1" algn="l"/>
            <a:r>
              <a:rPr lang="en-GB" dirty="0" smtClean="0"/>
              <a:t>Strategy for each case:</a:t>
            </a:r>
          </a:p>
          <a:p>
            <a:pPr lvl="2" algn="l"/>
            <a:r>
              <a:rPr lang="en-GB" dirty="0" smtClean="0"/>
              <a:t>Careful review of the intellectual property situation</a:t>
            </a:r>
          </a:p>
          <a:p>
            <a:pPr lvl="2" algn="l"/>
            <a:r>
              <a:rPr lang="en-GB" dirty="0" smtClean="0"/>
              <a:t>Establish a good estimate of application prospects</a:t>
            </a:r>
          </a:p>
          <a:p>
            <a:pPr lvl="2" algn="l"/>
            <a:r>
              <a:rPr lang="en-GB" dirty="0" smtClean="0"/>
              <a:t>Select the most suitable action or set of actions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000" smtClean="0"/>
              <a:t>Industry Academia Matching Event on MPGD Technologies, LAPP, Annecy, April 27, 2012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4044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Technology Transfer Actions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2" y="889000"/>
            <a:ext cx="9069917" cy="5211763"/>
          </a:xfrm>
        </p:spPr>
        <p:txBody>
          <a:bodyPr/>
          <a:lstStyle/>
          <a:p>
            <a:pPr algn="l"/>
            <a:r>
              <a:rPr lang="en-GB" dirty="0" smtClean="0"/>
              <a:t>Three main lines of actions can be pursued and eventually combined for key technologies involving many PP laboratories</a:t>
            </a:r>
          </a:p>
          <a:p>
            <a:pPr lvl="1" algn="l"/>
            <a:r>
              <a:rPr lang="en-GB" b="1" dirty="0" smtClean="0"/>
              <a:t>Technology pooling</a:t>
            </a:r>
          </a:p>
          <a:p>
            <a:pPr lvl="2" algn="l"/>
            <a:r>
              <a:rPr lang="en-GB" dirty="0" smtClean="0"/>
              <a:t>For technology ready to be used and showing complementarity</a:t>
            </a:r>
          </a:p>
          <a:p>
            <a:pPr lvl="2" algn="l"/>
            <a:r>
              <a:rPr lang="en-GB" u="sng" dirty="0" smtClean="0"/>
              <a:t>Ex</a:t>
            </a:r>
            <a:r>
              <a:rPr lang="en-GB" dirty="0" smtClean="0"/>
              <a:t>: Ultra-vacuum technologies for accelerators</a:t>
            </a:r>
          </a:p>
          <a:p>
            <a:pPr lvl="1" algn="l"/>
            <a:r>
              <a:rPr lang="en-GB" b="1" dirty="0" smtClean="0"/>
              <a:t>Fostering R&amp;D collaborations on the development of pre-industrial prototypes</a:t>
            </a:r>
          </a:p>
          <a:p>
            <a:pPr lvl="2" algn="l"/>
            <a:r>
              <a:rPr lang="en-GB" dirty="0" smtClean="0"/>
              <a:t>For technologies requiring further applied R&amp;D to increase their market readiness </a:t>
            </a:r>
          </a:p>
          <a:p>
            <a:pPr lvl="2" algn="l"/>
            <a:r>
              <a:rPr lang="en-GB" dirty="0"/>
              <a:t>C</a:t>
            </a:r>
            <a:r>
              <a:rPr lang="en-GB" dirty="0" smtClean="0"/>
              <a:t>oncerted offerings addressing the development of pre-industrial prototypes</a:t>
            </a:r>
          </a:p>
          <a:p>
            <a:pPr lvl="2" algn="l"/>
            <a:r>
              <a:rPr lang="en-GB" u="sng" dirty="0" smtClean="0"/>
              <a:t>Ex</a:t>
            </a:r>
            <a:r>
              <a:rPr lang="en-GB" dirty="0" smtClean="0"/>
              <a:t>: Micro Pattern Gaseous Detectors</a:t>
            </a:r>
          </a:p>
          <a:p>
            <a:pPr lvl="2" algn="l"/>
            <a:r>
              <a:rPr lang="en-GB" u="sng" dirty="0" smtClean="0"/>
              <a:t>Ex</a:t>
            </a:r>
            <a:r>
              <a:rPr lang="en-GB" dirty="0" smtClean="0"/>
              <a:t>: Mini-cyclotron for producing medical isotopes</a:t>
            </a:r>
          </a:p>
          <a:p>
            <a:pPr lvl="1" algn="l"/>
            <a:r>
              <a:rPr lang="en-GB" b="1" dirty="0" smtClean="0"/>
              <a:t>Academia-industry matching events</a:t>
            </a:r>
          </a:p>
          <a:p>
            <a:pPr lvl="2" algn="l"/>
            <a:r>
              <a:rPr lang="en-GB" dirty="0" smtClean="0"/>
              <a:t>For technologies manufactured by industry that are considered as strategic for the R&amp;D programme and for which the community holds significant system expertise</a:t>
            </a:r>
            <a:endParaRPr lang="en-GB" dirty="0"/>
          </a:p>
          <a:p>
            <a:pPr lvl="2" algn="l"/>
            <a:r>
              <a:rPr lang="en-GB" dirty="0" smtClean="0"/>
              <a:t>Increased prospects of partnering with industry</a:t>
            </a:r>
          </a:p>
          <a:p>
            <a:pPr lvl="2" algn="l"/>
            <a:r>
              <a:rPr lang="en-GB" u="sng" dirty="0" smtClean="0"/>
              <a:t>Ex</a:t>
            </a:r>
            <a:r>
              <a:rPr lang="en-GB" dirty="0" smtClean="0"/>
              <a:t>: </a:t>
            </a:r>
            <a:r>
              <a:rPr lang="en-GB" dirty="0" smtClean="0"/>
              <a:t>MPGD</a:t>
            </a:r>
            <a:r>
              <a:rPr lang="en-GB" dirty="0" smtClean="0"/>
              <a:t> </a:t>
            </a:r>
            <a:r>
              <a:rPr lang="en-GB" dirty="0" smtClean="0"/>
              <a:t>event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100" smtClean="0"/>
              <a:t>Industry Academia Matching Event on MPGD Technologies, LAPP, Annecy, April 27, 2012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2242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MPGD</a:t>
            </a:r>
            <a:r>
              <a:rPr lang="en-GB" dirty="0"/>
              <a:t>-</a:t>
            </a:r>
            <a:r>
              <a:rPr lang="en-GB" dirty="0" smtClean="0"/>
              <a:t>Pilot Proposal ?</a:t>
            </a:r>
            <a:endParaRPr lang="en-GB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15913" y="1044577"/>
            <a:ext cx="8535987" cy="4975225"/>
          </a:xfrm>
        </p:spPr>
        <p:txBody>
          <a:bodyPr/>
          <a:lstStyle/>
          <a:p>
            <a:r>
              <a:rPr lang="en-GB" sz="2400" dirty="0"/>
              <a:t>First pilot case: Micro Pattern Gaseous Detectors</a:t>
            </a:r>
          </a:p>
          <a:p>
            <a:pPr lvl="1"/>
            <a:r>
              <a:rPr lang="en-GB" sz="2000" dirty="0"/>
              <a:t>Large collaborative R&amp;D efforts from</a:t>
            </a:r>
            <a:r>
              <a:rPr lang="en-GB" sz="2000" dirty="0" smtClean="0"/>
              <a:t> PP </a:t>
            </a:r>
            <a:r>
              <a:rPr lang="en-GB" sz="2000" dirty="0"/>
              <a:t>community (RD-51,</a:t>
            </a:r>
            <a:r>
              <a:rPr lang="en-GB" sz="2000" dirty="0" smtClean="0"/>
              <a:t> more than 70 </a:t>
            </a:r>
            <a:r>
              <a:rPr lang="en-GB" sz="2000" dirty="0"/>
              <a:t>institutions involved, not only</a:t>
            </a:r>
            <a:r>
              <a:rPr lang="en-GB" sz="2000" dirty="0" smtClean="0"/>
              <a:t> PP </a:t>
            </a:r>
            <a:r>
              <a:rPr lang="en-GB" sz="2000" dirty="0"/>
              <a:t>institutes, important interest from industry);</a:t>
            </a:r>
          </a:p>
          <a:p>
            <a:pPr lvl="2"/>
            <a:r>
              <a:rPr lang="en-GB" sz="1800" dirty="0"/>
              <a:t>Good case to define a collaborative scouting model</a:t>
            </a:r>
          </a:p>
          <a:p>
            <a:pPr lvl="1"/>
            <a:r>
              <a:rPr lang="en-GB" sz="2000" dirty="0"/>
              <a:t>Evidence for patent pooling (GEM, </a:t>
            </a:r>
            <a:r>
              <a:rPr lang="en-GB" sz="2000" dirty="0" err="1" smtClean="0"/>
              <a:t>MicroMegas</a:t>
            </a:r>
            <a:r>
              <a:rPr lang="en-GB" sz="2000" dirty="0"/>
              <a:t>, front-end readout, software, etc.)</a:t>
            </a:r>
          </a:p>
          <a:p>
            <a:pPr lvl="2"/>
            <a:r>
              <a:rPr lang="en-GB" sz="1800" dirty="0"/>
              <a:t>Very good case for the development of a collaborative push and pull model</a:t>
            </a:r>
          </a:p>
          <a:p>
            <a:pPr lvl="2"/>
            <a:r>
              <a:rPr lang="en-GB" sz="1800" dirty="0"/>
              <a:t>First data to test community building tools; specify value and meaning of a</a:t>
            </a:r>
            <a:r>
              <a:rPr lang="en-GB" sz="1800" dirty="0" smtClean="0"/>
              <a:t> PP </a:t>
            </a:r>
            <a:r>
              <a:rPr lang="en-GB" sz="1800" dirty="0"/>
              <a:t>brand</a:t>
            </a:r>
          </a:p>
          <a:p>
            <a:pPr lvl="2"/>
            <a:r>
              <a:rPr lang="en-GB" sz="1800" dirty="0"/>
              <a:t>Test of concerted communication strategy</a:t>
            </a:r>
          </a:p>
          <a:p>
            <a:pPr lvl="1"/>
            <a:r>
              <a:rPr lang="en-GB" sz="2000" dirty="0"/>
              <a:t>Important and very visible case currently addressed by members of the TT Network </a:t>
            </a:r>
            <a:r>
              <a:rPr lang="en-GB" sz="2000" dirty="0" smtClean="0"/>
              <a:t>individually with a limited collaboration at the TTO level</a:t>
            </a:r>
          </a:p>
          <a:p>
            <a:pPr lvl="1"/>
            <a:r>
              <a:rPr lang="en-GB" sz="2000" dirty="0"/>
              <a:t>TT Network member institutes participating in RD-51</a:t>
            </a:r>
          </a:p>
          <a:p>
            <a:pPr lvl="2"/>
            <a:r>
              <a:rPr lang="en-GB" sz="1800" dirty="0"/>
              <a:t>CEA, CERN, CNRS, DESY, </a:t>
            </a:r>
            <a:r>
              <a:rPr lang="en-GB" sz="1800" dirty="0" smtClean="0"/>
              <a:t>INFN, GSI, LIP</a:t>
            </a:r>
          </a:p>
          <a:p>
            <a:pPr lvl="2"/>
            <a:r>
              <a:rPr lang="en-GB" sz="1800" dirty="0"/>
              <a:t>NTU, KFKI (TT Network Observer)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61816" y="6724765"/>
            <a:ext cx="129760" cy="107722"/>
          </a:xfrm>
          <a:noFill/>
        </p:spPr>
        <p:txBody>
          <a:bodyPr/>
          <a:lstStyle/>
          <a:p>
            <a:fld id="{79D4B448-E820-3540-BEE2-8013EF8FC198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6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10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Technology Offer for MPGD (RD-51)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08" y="829587"/>
            <a:ext cx="4191000" cy="2494279"/>
          </a:xfrm>
        </p:spPr>
        <p:txBody>
          <a:bodyPr/>
          <a:lstStyle/>
          <a:p>
            <a:r>
              <a:rPr lang="en-GB" sz="2000" dirty="0" smtClean="0"/>
              <a:t>TT Network Nodes in RD51: </a:t>
            </a:r>
            <a:br>
              <a:rPr lang="en-GB" sz="2000" dirty="0" smtClean="0"/>
            </a:br>
            <a:r>
              <a:rPr lang="en-GB" sz="2000" dirty="0" smtClean="0"/>
              <a:t>CEA, CERN, CNRS-IN2P3, DESY, INFN, NTUA, LIP (KFKI: Observer) </a:t>
            </a:r>
          </a:p>
          <a:p>
            <a:pPr lvl="1"/>
            <a:r>
              <a:rPr lang="en-GB" sz="1800" dirty="0" smtClean="0"/>
              <a:t>RD-51 technology inventory consisting of information on the main technologies, expertise, production methods, test facilities and patents</a:t>
            </a:r>
          </a:p>
          <a:p>
            <a:endParaRPr lang="en-GB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42143" y="3429001"/>
            <a:ext cx="4192587" cy="2595528"/>
          </a:xfrm>
        </p:spPr>
        <p:txBody>
          <a:bodyPr/>
          <a:lstStyle/>
          <a:p>
            <a:pPr lvl="1"/>
            <a:r>
              <a:rPr lang="en-GB" sz="1800" dirty="0" smtClean="0"/>
              <a:t>Classification of entries according to a conceptual gaseous detector</a:t>
            </a:r>
          </a:p>
          <a:p>
            <a:pPr lvl="1"/>
            <a:r>
              <a:rPr lang="en-GB" sz="1800" dirty="0" smtClean="0"/>
              <a:t>User requirements elicitations for application devices in key domains</a:t>
            </a:r>
          </a:p>
          <a:p>
            <a:pPr lvl="1"/>
            <a:r>
              <a:rPr lang="en-GB" sz="1800" dirty="0" smtClean="0"/>
              <a:t>Elaboration in collaboration with researcher of application device offers meeting user requirements and according to the conceptual gaseous detector layers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17" y="868994"/>
            <a:ext cx="4938483" cy="1556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" y="2807035"/>
            <a:ext cx="4686384" cy="357285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Industry Academia Matching Event on MPGD Technologies, LAPP, Annecy, April 27, 2012 </a:t>
            </a:r>
            <a:endParaRPr lang="en-GB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26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413" y="57683"/>
            <a:ext cx="4720167" cy="555625"/>
          </a:xfrm>
        </p:spPr>
        <p:txBody>
          <a:bodyPr/>
          <a:lstStyle/>
          <a:p>
            <a:r>
              <a:rPr lang="en-GB" dirty="0" smtClean="0"/>
              <a:t>Micro Pattern Gaseous Detectors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1422"/>
            <a:ext cx="9144000" cy="5222346"/>
          </a:xfrm>
        </p:spPr>
        <p:txBody>
          <a:bodyPr>
            <a:normAutofit/>
          </a:bodyPr>
          <a:lstStyle/>
          <a:p>
            <a:r>
              <a:rPr lang="en-GB" dirty="0" smtClean="0"/>
              <a:t>R&amp;D collaboration (RD-51, 75 labs) to develop advanced </a:t>
            </a:r>
            <a:r>
              <a:rPr lang="en-GB" dirty="0"/>
              <a:t>gas-avalanche detector technologies and associated electronic-readout systems, for applications in basic and applied </a:t>
            </a:r>
            <a:r>
              <a:rPr lang="en-GB" dirty="0" smtClean="0"/>
              <a:t>research</a:t>
            </a:r>
            <a:endParaRPr lang="en-GB" sz="1800" dirty="0" smtClean="0"/>
          </a:p>
          <a:p>
            <a:pPr lvl="1"/>
            <a:r>
              <a:rPr lang="en-GB" dirty="0" smtClean="0"/>
              <a:t>Inventory of RD-51 technologies and know-how</a:t>
            </a:r>
          </a:p>
          <a:p>
            <a:pPr lvl="1"/>
            <a:r>
              <a:rPr lang="en-GB" dirty="0" smtClean="0"/>
              <a:t>Selection of competitive market segments for MPGD technologies:</a:t>
            </a:r>
          </a:p>
          <a:p>
            <a:pPr lvl="2"/>
            <a:r>
              <a:rPr lang="en-GB" u="sng" dirty="0" smtClean="0"/>
              <a:t>Large area portal monitors with </a:t>
            </a:r>
            <a:r>
              <a:rPr lang="en-GB" u="sng" dirty="0" err="1" smtClean="0"/>
              <a:t>γ</a:t>
            </a:r>
            <a:r>
              <a:rPr lang="en-GB" u="sng" dirty="0" smtClean="0"/>
              <a:t> and neutron detections for homeland security</a:t>
            </a:r>
          </a:p>
          <a:p>
            <a:pPr lvl="2"/>
            <a:r>
              <a:rPr lang="en-GB" dirty="0" err="1" smtClean="0"/>
              <a:t>Muon</a:t>
            </a:r>
            <a:r>
              <a:rPr lang="en-GB" dirty="0" smtClean="0"/>
              <a:t> tomography for high-Z material detection in containers</a:t>
            </a:r>
          </a:p>
          <a:p>
            <a:pPr lvl="2"/>
            <a:r>
              <a:rPr lang="en-GB" dirty="0" smtClean="0"/>
              <a:t>Burning plasma diagnostic</a:t>
            </a:r>
          </a:p>
          <a:p>
            <a:pPr lvl="2"/>
            <a:r>
              <a:rPr lang="en-GB" dirty="0" smtClean="0"/>
              <a:t>Neutron flux </a:t>
            </a:r>
            <a:r>
              <a:rPr lang="en-GB" dirty="0" smtClean="0"/>
              <a:t>measurements</a:t>
            </a:r>
          </a:p>
          <a:p>
            <a:pPr lvl="2"/>
            <a:r>
              <a:rPr lang="en-GB" dirty="0" smtClean="0"/>
              <a:t>And many others (as seen at this MPGD even)</a:t>
            </a:r>
            <a:endParaRPr lang="en-GB" dirty="0" smtClean="0"/>
          </a:p>
          <a:p>
            <a:pPr lvl="1"/>
            <a:r>
              <a:rPr lang="en-GB" dirty="0" smtClean="0"/>
              <a:t>In-depth literature review and interviews with end users and experts</a:t>
            </a:r>
          </a:p>
          <a:p>
            <a:pPr lvl="1"/>
            <a:r>
              <a:rPr lang="en-GB" dirty="0" smtClean="0"/>
              <a:t>Market study conducted in collaboration with the University of Vienna</a:t>
            </a:r>
          </a:p>
          <a:p>
            <a:pPr lvl="2"/>
            <a:r>
              <a:rPr lang="en-GB" dirty="0" smtClean="0"/>
              <a:t>Good market prospects for combined </a:t>
            </a:r>
            <a:r>
              <a:rPr lang="en-GB" dirty="0" err="1"/>
              <a:t>γ</a:t>
            </a:r>
            <a:r>
              <a:rPr lang="en-GB" dirty="0"/>
              <a:t> and neutron </a:t>
            </a:r>
            <a:r>
              <a:rPr lang="en-GB" dirty="0" smtClean="0"/>
              <a:t>scanners</a:t>
            </a:r>
          </a:p>
          <a:p>
            <a:pPr lvl="2"/>
            <a:r>
              <a:rPr lang="en-GB" dirty="0" smtClean="0"/>
              <a:t>Recommendation: Air cargo scanner prototypes with R&amp;D institutions specialised in security matters and manufacturers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267978"/>
            <a:ext cx="3028950" cy="423862"/>
          </a:xfrm>
        </p:spPr>
        <p:txBody>
          <a:bodyPr/>
          <a:lstStyle/>
          <a:p>
            <a:pPr>
              <a:defRPr/>
            </a:pPr>
            <a:r>
              <a:rPr lang="en-GB" sz="1050" smtClean="0"/>
              <a:t>Industry Academia Matching Event on MPGD Technologies, LAPP, Annecy, April 27, 2012 </a:t>
            </a:r>
            <a:endParaRPr lang="en-GB" sz="1050" dirty="0"/>
          </a:p>
        </p:txBody>
      </p:sp>
      <p:pic>
        <p:nvPicPr>
          <p:cNvPr id="8" name="Picture 4" descr="MICMEGDR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30" y="1367553"/>
            <a:ext cx="1877568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3"/>
          <p:cNvGrpSpPr>
            <a:grpSpLocks noChangeAspect="1"/>
          </p:cNvGrpSpPr>
          <p:nvPr/>
        </p:nvGrpSpPr>
        <p:grpSpPr bwMode="auto">
          <a:xfrm>
            <a:off x="6053800" y="1364344"/>
            <a:ext cx="1133725" cy="985277"/>
            <a:chOff x="204" y="686"/>
            <a:chExt cx="2064" cy="2064"/>
          </a:xfrm>
        </p:grpSpPr>
        <p:pic>
          <p:nvPicPr>
            <p:cNvPr id="10" name="Picture 9" descr="GEM FIE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686"/>
              <a:ext cx="2064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36" y="1070"/>
              <a:ext cx="144" cy="192"/>
            </a:xfrm>
            <a:prstGeom prst="ellipse">
              <a:avLst/>
            </a:prstGeom>
            <a:solidFill>
              <a:srgbClr val="729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89" y="1342"/>
              <a:ext cx="897" cy="842"/>
            </a:xfrm>
            <a:custGeom>
              <a:avLst/>
              <a:gdLst>
                <a:gd name="T0" fmla="*/ 395 w 897"/>
                <a:gd name="T1" fmla="*/ 160 h 842"/>
                <a:gd name="T2" fmla="*/ 366 w 897"/>
                <a:gd name="T3" fmla="*/ 397 h 842"/>
                <a:gd name="T4" fmla="*/ 289 w 897"/>
                <a:gd name="T5" fmla="*/ 537 h 842"/>
                <a:gd name="T6" fmla="*/ 156 w 897"/>
                <a:gd name="T7" fmla="*/ 530 h 842"/>
                <a:gd name="T8" fmla="*/ 15 w 897"/>
                <a:gd name="T9" fmla="*/ 516 h 842"/>
                <a:gd name="T10" fmla="*/ 64 w 897"/>
                <a:gd name="T11" fmla="*/ 656 h 842"/>
                <a:gd name="T12" fmla="*/ 233 w 897"/>
                <a:gd name="T13" fmla="*/ 656 h 842"/>
                <a:gd name="T14" fmla="*/ 345 w 897"/>
                <a:gd name="T15" fmla="*/ 565 h 842"/>
                <a:gd name="T16" fmla="*/ 261 w 897"/>
                <a:gd name="T17" fmla="*/ 685 h 842"/>
                <a:gd name="T18" fmla="*/ 289 w 897"/>
                <a:gd name="T19" fmla="*/ 804 h 842"/>
                <a:gd name="T20" fmla="*/ 549 w 897"/>
                <a:gd name="T21" fmla="*/ 832 h 842"/>
                <a:gd name="T22" fmla="*/ 682 w 897"/>
                <a:gd name="T23" fmla="*/ 741 h 842"/>
                <a:gd name="T24" fmla="*/ 626 w 897"/>
                <a:gd name="T25" fmla="*/ 607 h 842"/>
                <a:gd name="T26" fmla="*/ 563 w 897"/>
                <a:gd name="T27" fmla="*/ 565 h 842"/>
                <a:gd name="T28" fmla="*/ 717 w 897"/>
                <a:gd name="T29" fmla="*/ 614 h 842"/>
                <a:gd name="T30" fmla="*/ 801 w 897"/>
                <a:gd name="T31" fmla="*/ 600 h 842"/>
                <a:gd name="T32" fmla="*/ 878 w 897"/>
                <a:gd name="T33" fmla="*/ 544 h 842"/>
                <a:gd name="T34" fmla="*/ 689 w 897"/>
                <a:gd name="T35" fmla="*/ 544 h 842"/>
                <a:gd name="T36" fmla="*/ 570 w 897"/>
                <a:gd name="T37" fmla="*/ 509 h 842"/>
                <a:gd name="T38" fmla="*/ 492 w 897"/>
                <a:gd name="T39" fmla="*/ 334 h 842"/>
                <a:gd name="T40" fmla="*/ 514 w 897"/>
                <a:gd name="T41" fmla="*/ 151 h 842"/>
                <a:gd name="T42" fmla="*/ 443 w 897"/>
                <a:gd name="T43" fmla="*/ 4 h 842"/>
                <a:gd name="T44" fmla="*/ 395 w 897"/>
                <a:gd name="T45" fmla="*/ 16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7" h="842">
                  <a:moveTo>
                    <a:pt x="395" y="160"/>
                  </a:moveTo>
                  <a:cubicBezTo>
                    <a:pt x="382" y="225"/>
                    <a:pt x="384" y="334"/>
                    <a:pt x="366" y="397"/>
                  </a:cubicBezTo>
                  <a:cubicBezTo>
                    <a:pt x="348" y="460"/>
                    <a:pt x="324" y="515"/>
                    <a:pt x="289" y="537"/>
                  </a:cubicBezTo>
                  <a:cubicBezTo>
                    <a:pt x="254" y="559"/>
                    <a:pt x="202" y="534"/>
                    <a:pt x="156" y="530"/>
                  </a:cubicBezTo>
                  <a:cubicBezTo>
                    <a:pt x="110" y="526"/>
                    <a:pt x="30" y="495"/>
                    <a:pt x="15" y="516"/>
                  </a:cubicBezTo>
                  <a:cubicBezTo>
                    <a:pt x="0" y="537"/>
                    <a:pt x="28" y="633"/>
                    <a:pt x="64" y="656"/>
                  </a:cubicBezTo>
                  <a:cubicBezTo>
                    <a:pt x="100" y="679"/>
                    <a:pt x="186" y="671"/>
                    <a:pt x="233" y="656"/>
                  </a:cubicBezTo>
                  <a:cubicBezTo>
                    <a:pt x="280" y="641"/>
                    <a:pt x="340" y="560"/>
                    <a:pt x="345" y="565"/>
                  </a:cubicBezTo>
                  <a:cubicBezTo>
                    <a:pt x="350" y="570"/>
                    <a:pt x="270" y="645"/>
                    <a:pt x="261" y="685"/>
                  </a:cubicBezTo>
                  <a:cubicBezTo>
                    <a:pt x="252" y="725"/>
                    <a:pt x="241" y="780"/>
                    <a:pt x="289" y="804"/>
                  </a:cubicBezTo>
                  <a:cubicBezTo>
                    <a:pt x="337" y="828"/>
                    <a:pt x="484" y="842"/>
                    <a:pt x="549" y="832"/>
                  </a:cubicBezTo>
                  <a:cubicBezTo>
                    <a:pt x="614" y="822"/>
                    <a:pt x="669" y="778"/>
                    <a:pt x="682" y="741"/>
                  </a:cubicBezTo>
                  <a:cubicBezTo>
                    <a:pt x="695" y="704"/>
                    <a:pt x="646" y="636"/>
                    <a:pt x="626" y="607"/>
                  </a:cubicBezTo>
                  <a:cubicBezTo>
                    <a:pt x="606" y="578"/>
                    <a:pt x="548" y="564"/>
                    <a:pt x="563" y="565"/>
                  </a:cubicBezTo>
                  <a:cubicBezTo>
                    <a:pt x="578" y="566"/>
                    <a:pt x="677" y="608"/>
                    <a:pt x="717" y="614"/>
                  </a:cubicBezTo>
                  <a:cubicBezTo>
                    <a:pt x="757" y="620"/>
                    <a:pt x="774" y="612"/>
                    <a:pt x="801" y="600"/>
                  </a:cubicBezTo>
                  <a:cubicBezTo>
                    <a:pt x="828" y="588"/>
                    <a:pt x="897" y="553"/>
                    <a:pt x="878" y="544"/>
                  </a:cubicBezTo>
                  <a:cubicBezTo>
                    <a:pt x="859" y="535"/>
                    <a:pt x="740" y="550"/>
                    <a:pt x="689" y="544"/>
                  </a:cubicBezTo>
                  <a:cubicBezTo>
                    <a:pt x="638" y="538"/>
                    <a:pt x="603" y="544"/>
                    <a:pt x="570" y="509"/>
                  </a:cubicBezTo>
                  <a:cubicBezTo>
                    <a:pt x="537" y="474"/>
                    <a:pt x="501" y="394"/>
                    <a:pt x="492" y="334"/>
                  </a:cubicBezTo>
                  <a:cubicBezTo>
                    <a:pt x="483" y="274"/>
                    <a:pt x="522" y="206"/>
                    <a:pt x="514" y="151"/>
                  </a:cubicBezTo>
                  <a:cubicBezTo>
                    <a:pt x="506" y="96"/>
                    <a:pt x="463" y="0"/>
                    <a:pt x="443" y="4"/>
                  </a:cubicBezTo>
                  <a:cubicBezTo>
                    <a:pt x="423" y="8"/>
                    <a:pt x="408" y="95"/>
                    <a:pt x="395" y="1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1014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44" y="2414"/>
              <a:ext cx="576" cy="192"/>
            </a:xfrm>
            <a:prstGeom prst="ellipse">
              <a:avLst/>
            </a:prstGeom>
            <a:solidFill>
              <a:srgbClr val="203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3" descr="AirCargoScree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90" y="2509203"/>
            <a:ext cx="1941576" cy="1482852"/>
          </a:xfrm>
          <a:prstGeom prst="rect">
            <a:avLst/>
          </a:prstGeom>
        </p:spPr>
      </p:pic>
      <p:pic>
        <p:nvPicPr>
          <p:cNvPr id="15" name="Picture 14" descr="MPGDetectorsRD-5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41" y="-10579"/>
            <a:ext cx="4380992" cy="810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8517" y="3707961"/>
            <a:ext cx="6361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0" dirty="0" smtClean="0"/>
              <a:t>©CSIRO</a:t>
            </a:r>
            <a:endParaRPr lang="en-GB" sz="1050" b="0" dirty="0"/>
          </a:p>
        </p:txBody>
      </p:sp>
    </p:spTree>
    <p:extLst>
      <p:ext uri="{BB962C8B-B14F-4D97-AF65-F5344CB8AC3E}">
        <p14:creationId xmlns:p14="http://schemas.microsoft.com/office/powerpoint/2010/main" val="353413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5"/>
          <p:cNvPicPr>
            <a:picLocks noChangeAspect="1"/>
          </p:cNvPicPr>
          <p:nvPr/>
        </p:nvPicPr>
        <p:blipFill>
          <a:blip r:embed="rId2"/>
          <a:srcRect t="-34119" b="-34119"/>
          <a:stretch>
            <a:fillRect/>
          </a:stretch>
        </p:blipFill>
        <p:spPr bwMode="auto">
          <a:xfrm>
            <a:off x="6157411" y="5519"/>
            <a:ext cx="2986589" cy="17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Progress on technical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849952"/>
            <a:ext cx="8475662" cy="4975225"/>
          </a:xfrm>
        </p:spPr>
        <p:txBody>
          <a:bodyPr/>
          <a:lstStyle/>
          <a:p>
            <a:r>
              <a:rPr lang="en-US" dirty="0" smtClean="0"/>
              <a:t>Activities:</a:t>
            </a:r>
          </a:p>
          <a:p>
            <a:pPr lvl="1"/>
            <a:r>
              <a:rPr lang="en-US" dirty="0" smtClean="0"/>
              <a:t>Many presentations and discussions during MPGD2011 in Kobe (JP)</a:t>
            </a:r>
          </a:p>
          <a:p>
            <a:pPr lvl="1"/>
            <a:r>
              <a:rPr lang="en-US" dirty="0" smtClean="0"/>
              <a:t>Significant progress in the production and test of large area MPGD (both GEM and </a:t>
            </a:r>
            <a:r>
              <a:rPr lang="en-US" dirty="0" err="1" smtClean="0"/>
              <a:t>MicroMegas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Technical discussions with INFN Bari (</a:t>
            </a:r>
            <a:r>
              <a:rPr lang="en-US" dirty="0" err="1" smtClean="0"/>
              <a:t>V.Berardi</a:t>
            </a:r>
            <a:r>
              <a:rPr lang="en-US" dirty="0" smtClean="0"/>
              <a:t>, </a:t>
            </a:r>
            <a:r>
              <a:rPr lang="en-US" dirty="0" err="1" smtClean="0"/>
              <a:t>G.Catanesi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Main findings:</a:t>
            </a:r>
          </a:p>
          <a:p>
            <a:pPr lvl="2"/>
            <a:r>
              <a:rPr lang="en-US" dirty="0" smtClean="0"/>
              <a:t>Simulations for gamma detection: 1-2% possible (</a:t>
            </a:r>
            <a:r>
              <a:rPr lang="en-US" dirty="0" err="1" smtClean="0"/>
              <a:t>R.Veenhof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Preliminary simulations for neutron detection (</a:t>
            </a:r>
            <a:r>
              <a:rPr lang="en-US" dirty="0" err="1" smtClean="0"/>
              <a:t>Berardi</a:t>
            </a:r>
            <a:r>
              <a:rPr lang="en-US" dirty="0" smtClean="0"/>
              <a:t>): &gt;0.5% will be difficult for 1-layer system</a:t>
            </a:r>
          </a:p>
          <a:p>
            <a:pPr lvl="3"/>
            <a:r>
              <a:rPr lang="en-US" dirty="0" smtClean="0"/>
              <a:t>Imaging relatively easy for many applications (e.g. beam monitoring, where efficiency is not an issue)</a:t>
            </a:r>
          </a:p>
          <a:p>
            <a:pPr lvl="3"/>
            <a:r>
              <a:rPr lang="en-US" dirty="0" smtClean="0"/>
              <a:t>Simulation of multilayer system planned</a:t>
            </a:r>
          </a:p>
          <a:p>
            <a:pPr lvl="2"/>
            <a:r>
              <a:rPr lang="en-US" dirty="0" smtClean="0"/>
              <a:t>Alternative solution based on a less costly liquid scintillator matrix readout by photosensitive </a:t>
            </a:r>
            <a:r>
              <a:rPr lang="en-US" dirty="0" err="1" smtClean="0"/>
              <a:t>ThickGEM</a:t>
            </a:r>
            <a:r>
              <a:rPr lang="en-US" dirty="0" smtClean="0"/>
              <a:t> detectors (</a:t>
            </a:r>
            <a:r>
              <a:rPr lang="en-US" dirty="0" err="1" smtClean="0"/>
              <a:t>A.Breskin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Unfortunately there is a dramatic mismatch between emission wavelength and quantum efficiency </a:t>
            </a:r>
          </a:p>
          <a:p>
            <a:pPr lvl="3"/>
            <a:r>
              <a:rPr lang="en-US" dirty="0" smtClean="0"/>
              <a:t>Solutions based on </a:t>
            </a:r>
            <a:r>
              <a:rPr lang="en-US" dirty="0" err="1" smtClean="0"/>
              <a:t>LXe</a:t>
            </a:r>
            <a:r>
              <a:rPr lang="en-US" dirty="0" smtClean="0"/>
              <a:t> work better but are difficult to operate under harsh conditions</a:t>
            </a:r>
            <a:endParaRPr lang="en-US" dirty="0"/>
          </a:p>
          <a:p>
            <a:pPr lvl="2"/>
            <a:r>
              <a:rPr lang="en-US" dirty="0" smtClean="0"/>
              <a:t>There is a “closed” community of groups working on homeland security detectors</a:t>
            </a:r>
          </a:p>
          <a:p>
            <a:pPr lvl="2"/>
            <a:r>
              <a:rPr lang="en-US" dirty="0" smtClean="0"/>
              <a:t>Being part of this community requires credibility and experience (thus a lot of R&amp;D)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24351-7B9C-4F2D-BAD9-468B30458B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Industry Academia Matching Event on MPGD Technologies, LAPP, Annecy, April 27, 2012 </a:t>
            </a:r>
            <a:endParaRPr lang="en-GB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9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TTFWorkshop_Template_July07">
  <a:themeElements>
    <a:clrScheme name="TTTFWorkshop_Template_July07 8">
      <a:dk1>
        <a:srgbClr val="292929"/>
      </a:dk1>
      <a:lt1>
        <a:srgbClr val="FFFFFF"/>
      </a:lt1>
      <a:dk2>
        <a:srgbClr val="292929"/>
      </a:dk2>
      <a:lt2>
        <a:srgbClr val="D0D0D0"/>
      </a:lt2>
      <a:accent1>
        <a:srgbClr val="99CCFF"/>
      </a:accent1>
      <a:accent2>
        <a:srgbClr val="21B5C9"/>
      </a:accent2>
      <a:accent3>
        <a:srgbClr val="FFFFFF"/>
      </a:accent3>
      <a:accent4>
        <a:srgbClr val="212121"/>
      </a:accent4>
      <a:accent5>
        <a:srgbClr val="CAE2FF"/>
      </a:accent5>
      <a:accent6>
        <a:srgbClr val="1DA4B6"/>
      </a:accent6>
      <a:hlink>
        <a:srgbClr val="96C0BE"/>
      </a:hlink>
      <a:folHlink>
        <a:srgbClr val="CC0000"/>
      </a:folHlink>
    </a:clrScheme>
    <a:fontScheme name="TTTFWorkshop_Template_July07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TTFWorkshop_Template_July07 1">
        <a:dk1>
          <a:srgbClr val="000000"/>
        </a:dk1>
        <a:lt1>
          <a:srgbClr val="FFFFFF"/>
        </a:lt1>
        <a:dk2>
          <a:srgbClr val="9E9E9E"/>
        </a:dk2>
        <a:lt2>
          <a:srgbClr val="DDDDDD"/>
        </a:lt2>
        <a:accent1>
          <a:srgbClr val="BCBCBC"/>
        </a:accent1>
        <a:accent2>
          <a:srgbClr val="E9E9E9"/>
        </a:accent2>
        <a:accent3>
          <a:srgbClr val="FFFFFF"/>
        </a:accent3>
        <a:accent4>
          <a:srgbClr val="000000"/>
        </a:accent4>
        <a:accent5>
          <a:srgbClr val="DADADA"/>
        </a:accent5>
        <a:accent6>
          <a:srgbClr val="D3D3D3"/>
        </a:accent6>
        <a:hlink>
          <a:srgbClr val="BCBCBC"/>
        </a:hlink>
        <a:folHlink>
          <a:srgbClr val="5353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FWorkshop_Template_July07 2">
        <a:dk1>
          <a:srgbClr val="292929"/>
        </a:dk1>
        <a:lt1>
          <a:srgbClr val="FFFFFF"/>
        </a:lt1>
        <a:dk2>
          <a:srgbClr val="000000"/>
        </a:dk2>
        <a:lt2>
          <a:srgbClr val="F0CD96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F0CD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FWorkshop_Template_July07 3">
        <a:dk1>
          <a:srgbClr val="292929"/>
        </a:dk1>
        <a:lt1>
          <a:srgbClr val="FFFFFF"/>
        </a:lt1>
        <a:dk2>
          <a:srgbClr val="000000"/>
        </a:dk2>
        <a:lt2>
          <a:srgbClr val="292929"/>
        </a:lt2>
        <a:accent1>
          <a:srgbClr val="B4AA82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D6D2C1"/>
        </a:accent5>
        <a:accent6>
          <a:srgbClr val="BCBCBC"/>
        </a:accent6>
        <a:hlink>
          <a:srgbClr val="96C0BE"/>
        </a:hlink>
        <a:folHlink>
          <a:srgbClr val="F0CD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FWorkshop_Template_July07 4">
        <a:dk1>
          <a:srgbClr val="292929"/>
        </a:dk1>
        <a:lt1>
          <a:srgbClr val="FFFFFF"/>
        </a:lt1>
        <a:dk2>
          <a:srgbClr val="292929"/>
        </a:dk2>
        <a:lt2>
          <a:srgbClr val="292929"/>
        </a:lt2>
        <a:accent1>
          <a:srgbClr val="96C0BE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C9DCDB"/>
        </a:accent5>
        <a:accent6>
          <a:srgbClr val="BCBCBC"/>
        </a:accent6>
        <a:hlink>
          <a:srgbClr val="96C0BE"/>
        </a:hlink>
        <a:folHlink>
          <a:srgbClr val="F0CD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FWorkshop_Template_July07 5">
        <a:dk1>
          <a:srgbClr val="292929"/>
        </a:dk1>
        <a:lt1>
          <a:srgbClr val="FFFFFF"/>
        </a:lt1>
        <a:dk2>
          <a:srgbClr val="292929"/>
        </a:dk2>
        <a:lt2>
          <a:srgbClr val="292929"/>
        </a:lt2>
        <a:accent1>
          <a:srgbClr val="96C0BE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C9DCDB"/>
        </a:accent5>
        <a:accent6>
          <a:srgbClr val="BCBCBC"/>
        </a:accent6>
        <a:hlink>
          <a:srgbClr val="99CCFF"/>
        </a:hlink>
        <a:folHlink>
          <a:srgbClr val="F0CD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FWorkshop_Template_July07 6">
        <a:dk1>
          <a:srgbClr val="292929"/>
        </a:dk1>
        <a:lt1>
          <a:srgbClr val="FFFFFF"/>
        </a:lt1>
        <a:dk2>
          <a:srgbClr val="292929"/>
        </a:dk2>
        <a:lt2>
          <a:srgbClr val="D0D0D0"/>
        </a:lt2>
        <a:accent1>
          <a:srgbClr val="96C0BE"/>
        </a:accent1>
        <a:accent2>
          <a:srgbClr val="D0D0D0"/>
        </a:accent2>
        <a:accent3>
          <a:srgbClr val="FFFFFF"/>
        </a:accent3>
        <a:accent4>
          <a:srgbClr val="212121"/>
        </a:accent4>
        <a:accent5>
          <a:srgbClr val="C9DCDB"/>
        </a:accent5>
        <a:accent6>
          <a:srgbClr val="BCBCBC"/>
        </a:accent6>
        <a:hlink>
          <a:srgbClr val="99CCFF"/>
        </a:hlink>
        <a:folHlink>
          <a:srgbClr val="F0CD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FWorkshop_Template_July07 7">
        <a:dk1>
          <a:srgbClr val="292929"/>
        </a:dk1>
        <a:lt1>
          <a:srgbClr val="FFFFFF"/>
        </a:lt1>
        <a:dk2>
          <a:srgbClr val="292929"/>
        </a:dk2>
        <a:lt2>
          <a:srgbClr val="D0D0D0"/>
        </a:lt2>
        <a:accent1>
          <a:srgbClr val="21B5C9"/>
        </a:accent1>
        <a:accent2>
          <a:srgbClr val="96C0BE"/>
        </a:accent2>
        <a:accent3>
          <a:srgbClr val="FFFFFF"/>
        </a:accent3>
        <a:accent4>
          <a:srgbClr val="212121"/>
        </a:accent4>
        <a:accent5>
          <a:srgbClr val="ABD7E1"/>
        </a:accent5>
        <a:accent6>
          <a:srgbClr val="87AEAC"/>
        </a:accent6>
        <a:hlink>
          <a:srgbClr val="99CCFF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TFWorkshop_Template_July07 8">
        <a:dk1>
          <a:srgbClr val="292929"/>
        </a:dk1>
        <a:lt1>
          <a:srgbClr val="FFFFFF"/>
        </a:lt1>
        <a:dk2>
          <a:srgbClr val="292929"/>
        </a:dk2>
        <a:lt2>
          <a:srgbClr val="D0D0D0"/>
        </a:lt2>
        <a:accent1>
          <a:srgbClr val="99CCFF"/>
        </a:accent1>
        <a:accent2>
          <a:srgbClr val="21B5C9"/>
        </a:accent2>
        <a:accent3>
          <a:srgbClr val="FFFFFF"/>
        </a:accent3>
        <a:accent4>
          <a:srgbClr val="212121"/>
        </a:accent4>
        <a:accent5>
          <a:srgbClr val="CAE2FF"/>
        </a:accent5>
        <a:accent6>
          <a:srgbClr val="1DA4B6"/>
        </a:accent6>
        <a:hlink>
          <a:srgbClr val="96C0BE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TTTFWorkshop_Template_July07</Template>
  <TotalTime>23972</TotalTime>
  <Words>1875</Words>
  <Application>Microsoft Macintosh PowerPoint</Application>
  <PresentationFormat>On-screen Show (4:3)</PresentationFormat>
  <Paragraphs>225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TTTFWorkshop_Template_July07</vt:lpstr>
      <vt:lpstr>1_Custom Design</vt:lpstr>
      <vt:lpstr> The Technology Transfer Network HEPTech and the MPGD Pilot Initiative</vt:lpstr>
      <vt:lpstr>The Technology Transfer Network (TTN)</vt:lpstr>
      <vt:lpstr>Tools &amp; infrastructure</vt:lpstr>
      <vt:lpstr>Joint Technology Transfer Actions</vt:lpstr>
      <vt:lpstr>Joint Technology Transfer Actions (2)</vt:lpstr>
      <vt:lpstr>Why a MPGD-Pilot Proposal ?</vt:lpstr>
      <vt:lpstr>Pilot Technology Offer for MPGD (RD-51)</vt:lpstr>
      <vt:lpstr>Micro Pattern Gaseous Detectors</vt:lpstr>
      <vt:lpstr>Progress on technical issues</vt:lpstr>
      <vt:lpstr>Proposed projects</vt:lpstr>
      <vt:lpstr>Lessons learned in this initiative</vt:lpstr>
      <vt:lpstr>A model for setting up R&amp;D collaborations with industry?</vt:lpstr>
      <vt:lpstr>A model for setting up R&amp;D collaborations with industry? (2)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TT practices and guidelines </dc:title>
  <dc:creator>legoffjm</dc:creator>
  <cp:lastModifiedBy>Hartmut Hillemanns</cp:lastModifiedBy>
  <cp:revision>904</cp:revision>
  <cp:lastPrinted>2012-04-25T14:02:58Z</cp:lastPrinted>
  <dcterms:created xsi:type="dcterms:W3CDTF">2010-09-17T06:22:48Z</dcterms:created>
  <dcterms:modified xsi:type="dcterms:W3CDTF">2012-04-27T08:43:46Z</dcterms:modified>
</cp:coreProperties>
</file>