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Default Extension="gif" ContentType="image/gif"/>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0"/>
  </p:notesMasterIdLst>
  <p:handoutMasterIdLst>
    <p:handoutMasterId r:id="rId31"/>
  </p:handoutMasterIdLst>
  <p:sldIdLst>
    <p:sldId id="380" r:id="rId2"/>
    <p:sldId id="275" r:id="rId3"/>
    <p:sldId id="259" r:id="rId4"/>
    <p:sldId id="481" r:id="rId5"/>
    <p:sldId id="468" r:id="rId6"/>
    <p:sldId id="494" r:id="rId7"/>
    <p:sldId id="420" r:id="rId8"/>
    <p:sldId id="487" r:id="rId9"/>
    <p:sldId id="488" r:id="rId10"/>
    <p:sldId id="470" r:id="rId11"/>
    <p:sldId id="489" r:id="rId12"/>
    <p:sldId id="344" r:id="rId13"/>
    <p:sldId id="490" r:id="rId14"/>
    <p:sldId id="491" r:id="rId15"/>
    <p:sldId id="492" r:id="rId16"/>
    <p:sldId id="454" r:id="rId17"/>
    <p:sldId id="495" r:id="rId18"/>
    <p:sldId id="496" r:id="rId19"/>
    <p:sldId id="498" r:id="rId20"/>
    <p:sldId id="384" r:id="rId21"/>
    <p:sldId id="497" r:id="rId22"/>
    <p:sldId id="426" r:id="rId23"/>
    <p:sldId id="444" r:id="rId24"/>
    <p:sldId id="445" r:id="rId25"/>
    <p:sldId id="499" r:id="rId26"/>
    <p:sldId id="446" r:id="rId27"/>
    <p:sldId id="428" r:id="rId28"/>
    <p:sldId id="293" r:id="rId29"/>
  </p:sldIdLst>
  <p:sldSz cx="9144000" cy="6858000" type="screen4x3"/>
  <p:notesSz cx="6735763" cy="98663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C67B"/>
    <a:srgbClr val="4BAF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63" autoAdjust="0"/>
    <p:restoredTop sz="84567" autoAdjust="0"/>
  </p:normalViewPr>
  <p:slideViewPr>
    <p:cSldViewPr>
      <p:cViewPr varScale="1">
        <p:scale>
          <a:sx n="89" d="100"/>
          <a:sy n="89" d="100"/>
        </p:scale>
        <p:origin x="-34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2220" y="-108"/>
      </p:cViewPr>
      <p:guideLst>
        <p:guide orient="horz" pos="3108"/>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can\Mes%20documents\ANRT\Statistiques\Resultats%20CIFRE%20stat%201981-2007.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can\Mes%20documents\ANRT\Statistiques\2011\Taux%20de%20Soutenance%20201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can\Local%20Settings\Temp\ExportGeneral_1352.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can\Mes%20documents\ANRT\Statistiques\2011\DS%20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can\Mes%20documents\ANRT\CONSEIL%20D'ADMINISTRATION\Statistique%20liquidation%20201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an\Local%20Settings\Temporary%20Internet%20Files\Content.Outlook\FSRMR0TP\Publication%2020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can\Mes%20documents\ANRT\CONSEIL%20D'ADMINISTRATION\Statistique%20liquidation%2020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can\Local%20Settings\Temporary%20Internet%20Files\Content.Outlook\FSRMR0TP\Publication%2020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can\Mes%20documents\ANRT\COMITE%20ORIENTATION\CO%202012\Publication%20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can\Mes%20documents\ANRT\CONSEIL%20D'ADMINISTRATION\Indicateurs%20recherch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can\Mes%20documents\ANRT\COMITE%20ORIENTATION\CO%202012\Effectifs%20entreprises%20201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can\Mes%20documents\ANRT\COMITE%20ORIENTATION\CO%202012\Effectifs%20entreprises%20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12595235317083467"/>
                  <c:y val="0.10994098068251169"/>
                </c:manualLayout>
              </c:layout>
              <c:tx>
                <c:rich>
                  <a:bodyPr/>
                  <a:lstStyle/>
                  <a:p>
                    <a:r>
                      <a:rPr lang="en-US" dirty="0">
                        <a:solidFill>
                          <a:schemeClr val="bg1"/>
                        </a:solidFill>
                      </a:rPr>
                      <a:t>11</a:t>
                    </a:r>
                    <a:r>
                      <a:rPr lang="en-US" dirty="0" smtClean="0">
                        <a:solidFill>
                          <a:schemeClr val="bg1"/>
                        </a:solidFill>
                      </a:rPr>
                      <a:t>%  </a:t>
                    </a:r>
                  </a:p>
                  <a:p>
                    <a:r>
                      <a:rPr lang="en-US" dirty="0" smtClean="0"/>
                      <a:t>Finalization of prototypes</a:t>
                    </a:r>
                    <a:endParaRPr lang="en-US" dirty="0"/>
                  </a:p>
                </c:rich>
              </c:tx>
              <c:dLblPos val="bestFit"/>
              <c:showVal val="1"/>
            </c:dLbl>
            <c:dLbl>
              <c:idx val="1"/>
              <c:tx>
                <c:rich>
                  <a:bodyPr/>
                  <a:lstStyle/>
                  <a:p>
                    <a:r>
                      <a:rPr lang="en-US" dirty="0">
                        <a:solidFill>
                          <a:schemeClr val="bg1"/>
                        </a:solidFill>
                      </a:rPr>
                      <a:t>17</a:t>
                    </a:r>
                    <a:r>
                      <a:rPr lang="en-US" dirty="0" smtClean="0">
                        <a:solidFill>
                          <a:schemeClr val="bg1"/>
                        </a:solidFill>
                      </a:rPr>
                      <a:t>%</a:t>
                    </a:r>
                  </a:p>
                  <a:p>
                    <a:r>
                      <a:rPr lang="en-US" dirty="0" smtClean="0"/>
                      <a:t>Filing of at least one patent</a:t>
                    </a:r>
                    <a:endParaRPr lang="en-US" dirty="0"/>
                  </a:p>
                </c:rich>
              </c:tx>
              <c:dLblPos val="inEnd"/>
              <c:showVal val="1"/>
            </c:dLbl>
            <c:dLbl>
              <c:idx val="2"/>
              <c:tx>
                <c:rich>
                  <a:bodyPr/>
                  <a:lstStyle/>
                  <a:p>
                    <a:r>
                      <a:rPr lang="en-US" dirty="0">
                        <a:solidFill>
                          <a:schemeClr val="bg1"/>
                        </a:solidFill>
                      </a:rPr>
                      <a:t>16</a:t>
                    </a:r>
                    <a:r>
                      <a:rPr lang="en-US" dirty="0" smtClean="0">
                        <a:solidFill>
                          <a:schemeClr val="bg1"/>
                        </a:solidFill>
                      </a:rPr>
                      <a:t>%</a:t>
                    </a:r>
                  </a:p>
                  <a:p>
                    <a:r>
                      <a:rPr lang="en-US" dirty="0" smtClean="0"/>
                      <a:t>Creation of process</a:t>
                    </a:r>
                    <a:endParaRPr lang="en-US" dirty="0"/>
                  </a:p>
                </c:rich>
              </c:tx>
              <c:dLblPos val="inEnd"/>
              <c:showVal val="1"/>
            </c:dLbl>
            <c:dLbl>
              <c:idx val="3"/>
              <c:layout>
                <c:manualLayout>
                  <c:x val="4.8355047601042374E-2"/>
                  <c:y val="-0.10568974071374108"/>
                </c:manualLayout>
              </c:layout>
              <c:tx>
                <c:rich>
                  <a:bodyPr/>
                  <a:lstStyle/>
                  <a:p>
                    <a:r>
                      <a:rPr lang="en-US" dirty="0" smtClean="0">
                        <a:solidFill>
                          <a:schemeClr val="bg1"/>
                        </a:solidFill>
                      </a:rPr>
                      <a:t>15%</a:t>
                    </a:r>
                  </a:p>
                  <a:p>
                    <a:r>
                      <a:rPr lang="en-US" dirty="0" smtClean="0"/>
                      <a:t>Development of new product</a:t>
                    </a:r>
                    <a:endParaRPr lang="en-US" dirty="0"/>
                  </a:p>
                </c:rich>
              </c:tx>
              <c:dLblPos val="bestFit"/>
              <c:showVal val="1"/>
            </c:dLbl>
            <c:dLbl>
              <c:idx val="4"/>
              <c:tx>
                <c:rich>
                  <a:bodyPr/>
                  <a:lstStyle/>
                  <a:p>
                    <a:r>
                      <a:rPr lang="en-US" dirty="0" smtClean="0">
                        <a:solidFill>
                          <a:schemeClr val="bg1"/>
                        </a:solidFill>
                      </a:rPr>
                      <a:t>41%</a:t>
                    </a:r>
                  </a:p>
                  <a:p>
                    <a:r>
                      <a:rPr lang="en-US" dirty="0" smtClean="0"/>
                      <a:t>Acquisition of know-how</a:t>
                    </a:r>
                    <a:endParaRPr lang="en-US" dirty="0"/>
                  </a:p>
                </c:rich>
              </c:tx>
              <c:dLblPos val="inEnd"/>
              <c:showVal val="1"/>
            </c:dLbl>
            <c:txPr>
              <a:bodyPr/>
              <a:lstStyle/>
              <a:p>
                <a:pPr>
                  <a:defRPr sz="1800" b="1">
                    <a:solidFill>
                      <a:schemeClr val="bg1"/>
                    </a:solidFill>
                  </a:defRPr>
                </a:pPr>
                <a:endParaRPr lang="fr-FR"/>
              </a:p>
            </c:txPr>
            <c:dLblPos val="inEnd"/>
            <c:showVal val="1"/>
          </c:dLbls>
          <c:cat>
            <c:strRef>
              <c:f>Feuil1!$H$26:$H$30</c:f>
              <c:strCache>
                <c:ptCount val="5"/>
                <c:pt idx="0">
                  <c:v>PROTOTYPE</c:v>
                </c:pt>
                <c:pt idx="1">
                  <c:v>BREVET</c:v>
                </c:pt>
                <c:pt idx="2">
                  <c:v>PROCEDE</c:v>
                </c:pt>
                <c:pt idx="3">
                  <c:v>PRODUIT</c:v>
                </c:pt>
                <c:pt idx="4">
                  <c:v>SAVOIR FAIRE</c:v>
                </c:pt>
              </c:strCache>
            </c:strRef>
          </c:cat>
          <c:val>
            <c:numRef>
              <c:f>Feuil1!$I$26:$I$30</c:f>
              <c:numCache>
                <c:formatCode>0%</c:formatCode>
                <c:ptCount val="5"/>
                <c:pt idx="0">
                  <c:v>0.11000000000000019</c:v>
                </c:pt>
                <c:pt idx="1">
                  <c:v>0.17</c:v>
                </c:pt>
                <c:pt idx="2">
                  <c:v>0.16000000000000048</c:v>
                </c:pt>
                <c:pt idx="3">
                  <c:v>0.16000000000000048</c:v>
                </c:pt>
                <c:pt idx="4">
                  <c:v>0.4</c:v>
                </c:pt>
              </c:numCache>
            </c:numRef>
          </c:val>
        </c:ser>
        <c:dLbls>
          <c:showVal val="1"/>
        </c:dLbls>
        <c:firstSliceAng val="0"/>
      </c:pieChart>
    </c:plotArea>
    <c:plotVisOnly val="1"/>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pieChart>
        <c:varyColors val="1"/>
        <c:ser>
          <c:idx val="0"/>
          <c:order val="0"/>
          <c:dLbls>
            <c:dLbl>
              <c:idx val="0"/>
              <c:tx>
                <c:rich>
                  <a:bodyPr/>
                  <a:lstStyle/>
                  <a:p>
                    <a:r>
                      <a:rPr lang="en-US" dirty="0" smtClean="0">
                        <a:solidFill>
                          <a:schemeClr val="bg1"/>
                        </a:solidFill>
                      </a:rPr>
                      <a:t>33%</a:t>
                    </a:r>
                  </a:p>
                  <a:p>
                    <a:r>
                      <a:rPr lang="en-US" dirty="0" smtClean="0">
                        <a:solidFill>
                          <a:schemeClr val="bg1"/>
                        </a:solidFill>
                      </a:rPr>
                      <a:t>Remain in the </a:t>
                    </a:r>
                    <a:r>
                      <a:rPr lang="en-US" baseline="0" dirty="0" smtClean="0">
                        <a:solidFill>
                          <a:schemeClr val="bg1"/>
                        </a:solidFill>
                      </a:rPr>
                      <a:t> company</a:t>
                    </a:r>
                    <a:endParaRPr lang="en-US" dirty="0">
                      <a:solidFill>
                        <a:schemeClr val="bg1"/>
                      </a:solidFill>
                    </a:endParaRPr>
                  </a:p>
                </c:rich>
              </c:tx>
              <c:showPercent val="1"/>
            </c:dLbl>
            <c:dLbl>
              <c:idx val="1"/>
              <c:tx>
                <c:rich>
                  <a:bodyPr/>
                  <a:lstStyle/>
                  <a:p>
                    <a:r>
                      <a:rPr lang="en-US" dirty="0">
                        <a:solidFill>
                          <a:schemeClr val="bg1"/>
                        </a:solidFill>
                      </a:rPr>
                      <a:t>17</a:t>
                    </a:r>
                    <a:r>
                      <a:rPr lang="en-US" dirty="0" smtClean="0">
                        <a:solidFill>
                          <a:schemeClr val="bg1"/>
                        </a:solidFill>
                      </a:rPr>
                      <a:t>%</a:t>
                    </a:r>
                  </a:p>
                  <a:p>
                    <a:r>
                      <a:rPr lang="en-US" dirty="0" smtClean="0">
                        <a:solidFill>
                          <a:schemeClr val="bg1"/>
                        </a:solidFill>
                      </a:rPr>
                      <a:t>Join another </a:t>
                    </a:r>
                    <a:r>
                      <a:rPr lang="en-US" baseline="0" dirty="0" smtClean="0">
                        <a:solidFill>
                          <a:schemeClr val="bg1"/>
                        </a:solidFill>
                      </a:rPr>
                      <a:t> company</a:t>
                    </a:r>
                    <a:endParaRPr lang="en-US" dirty="0">
                      <a:solidFill>
                        <a:schemeClr val="bg1"/>
                      </a:solidFill>
                    </a:endParaRPr>
                  </a:p>
                </c:rich>
              </c:tx>
              <c:showPercent val="1"/>
            </c:dLbl>
            <c:dLbl>
              <c:idx val="2"/>
              <c:tx>
                <c:rich>
                  <a:bodyPr/>
                  <a:lstStyle/>
                  <a:p>
                    <a:r>
                      <a:rPr lang="en-US" dirty="0">
                        <a:solidFill>
                          <a:schemeClr val="bg1"/>
                        </a:solidFill>
                      </a:rPr>
                      <a:t>11</a:t>
                    </a:r>
                    <a:r>
                      <a:rPr lang="en-US" dirty="0" smtClean="0">
                        <a:solidFill>
                          <a:schemeClr val="bg1"/>
                        </a:solidFill>
                      </a:rPr>
                      <a:t>%</a:t>
                    </a:r>
                  </a:p>
                  <a:p>
                    <a:r>
                      <a:rPr lang="en-US" dirty="0" smtClean="0">
                        <a:solidFill>
                          <a:schemeClr val="bg1"/>
                        </a:solidFill>
                      </a:rPr>
                      <a:t>Join a public research body</a:t>
                    </a:r>
                    <a:endParaRPr lang="en-US" dirty="0">
                      <a:solidFill>
                        <a:schemeClr val="bg1"/>
                      </a:solidFill>
                    </a:endParaRPr>
                  </a:p>
                </c:rich>
              </c:tx>
              <c:showPercent val="1"/>
            </c:dLbl>
            <c:dLbl>
              <c:idx val="3"/>
              <c:tx>
                <c:rich>
                  <a:bodyPr/>
                  <a:lstStyle/>
                  <a:p>
                    <a:r>
                      <a:rPr lang="en-US" dirty="0" smtClean="0">
                        <a:solidFill>
                          <a:schemeClr val="bg1"/>
                        </a:solidFill>
                      </a:rPr>
                      <a:t>9% pursue post-doctoral studies</a:t>
                    </a:r>
                    <a:endParaRPr lang="en-US" dirty="0">
                      <a:solidFill>
                        <a:schemeClr val="bg1"/>
                      </a:solidFill>
                    </a:endParaRPr>
                  </a:p>
                </c:rich>
              </c:tx>
              <c:showPercent val="1"/>
            </c:dLbl>
            <c:dLbl>
              <c:idx val="4"/>
              <c:tx>
                <c:rich>
                  <a:bodyPr/>
                  <a:lstStyle/>
                  <a:p>
                    <a:r>
                      <a:rPr lang="en-US" dirty="0" smtClean="0"/>
                      <a:t>1% set-up their enterprise</a:t>
                    </a:r>
                    <a:endParaRPr lang="en-US" dirty="0"/>
                  </a:p>
                </c:rich>
              </c:tx>
              <c:showPercent val="1"/>
            </c:dLbl>
            <c:dLbl>
              <c:idx val="5"/>
              <c:tx>
                <c:rich>
                  <a:bodyPr/>
                  <a:lstStyle/>
                  <a:p>
                    <a:r>
                      <a:rPr lang="en-US" dirty="0" smtClean="0"/>
                      <a:t> 1% go abroad</a:t>
                    </a:r>
                    <a:endParaRPr lang="en-US" dirty="0"/>
                  </a:p>
                </c:rich>
              </c:tx>
              <c:showPercent val="1"/>
            </c:dLbl>
            <c:dLbl>
              <c:idx val="6"/>
              <c:tx>
                <c:rich>
                  <a:bodyPr/>
                  <a:lstStyle/>
                  <a:p>
                    <a:r>
                      <a:rPr lang="en-US" dirty="0">
                        <a:solidFill>
                          <a:schemeClr val="bg1"/>
                        </a:solidFill>
                      </a:rPr>
                      <a:t>19</a:t>
                    </a:r>
                    <a:r>
                      <a:rPr lang="en-US" dirty="0" smtClean="0">
                        <a:solidFill>
                          <a:schemeClr val="bg1"/>
                        </a:solidFill>
                      </a:rPr>
                      <a:t>%</a:t>
                    </a:r>
                  </a:p>
                  <a:p>
                    <a:r>
                      <a:rPr lang="en-US" dirty="0" smtClean="0">
                        <a:solidFill>
                          <a:schemeClr val="bg1"/>
                        </a:solidFill>
                      </a:rPr>
                      <a:t>Seek employment</a:t>
                    </a:r>
                    <a:endParaRPr lang="en-US" dirty="0">
                      <a:solidFill>
                        <a:schemeClr val="bg1"/>
                      </a:solidFill>
                    </a:endParaRPr>
                  </a:p>
                </c:rich>
              </c:tx>
              <c:showPercent val="1"/>
            </c:dLbl>
            <c:dLbl>
              <c:idx val="7"/>
              <c:tx>
                <c:rich>
                  <a:bodyPr/>
                  <a:lstStyle/>
                  <a:p>
                    <a:r>
                      <a:rPr lang="en-US"/>
                      <a:t>2</a:t>
                    </a:r>
                    <a:r>
                      <a:rPr lang="en-US" smtClean="0"/>
                      <a:t>% unknown situation</a:t>
                    </a:r>
                    <a:endParaRPr lang="en-US"/>
                  </a:p>
                </c:rich>
              </c:tx>
              <c:showPercent val="1"/>
            </c:dLbl>
            <c:dLbl>
              <c:idx val="8"/>
              <c:tx>
                <c:rich>
                  <a:bodyPr/>
                  <a:lstStyle/>
                  <a:p>
                    <a:r>
                      <a:rPr lang="en-US"/>
                      <a:t>3</a:t>
                    </a:r>
                    <a:r>
                      <a:rPr lang="en-US" smtClean="0"/>
                      <a:t>% pursue the thesis</a:t>
                    </a:r>
                    <a:endParaRPr lang="en-US"/>
                  </a:p>
                </c:rich>
              </c:tx>
              <c:showPercent val="1"/>
            </c:dLbl>
            <c:dLbl>
              <c:idx val="9"/>
              <c:tx>
                <c:rich>
                  <a:bodyPr/>
                  <a:lstStyle/>
                  <a:p>
                    <a:r>
                      <a:rPr lang="en-US"/>
                      <a:t>0</a:t>
                    </a:r>
                    <a:r>
                      <a:rPr lang="en-US" smtClean="0"/>
                      <a:t>%</a:t>
                    </a:r>
                  </a:p>
                  <a:p>
                    <a:r>
                      <a:rPr lang="en-US" smtClean="0"/>
                      <a:t>Denied employment</a:t>
                    </a:r>
                    <a:endParaRPr lang="en-US"/>
                  </a:p>
                </c:rich>
              </c:tx>
              <c:showPercent val="1"/>
            </c:dLbl>
            <c:dLbl>
              <c:idx val="10"/>
              <c:tx>
                <c:rich>
                  <a:bodyPr/>
                  <a:lstStyle/>
                  <a:p>
                    <a:r>
                      <a:rPr lang="en-US" dirty="0" smtClean="0"/>
                      <a:t>6%</a:t>
                    </a:r>
                  </a:p>
                  <a:p>
                    <a:r>
                      <a:rPr lang="en-US" dirty="0" smtClean="0"/>
                      <a:t>resignation</a:t>
                    </a:r>
                    <a:endParaRPr lang="en-US" dirty="0"/>
                  </a:p>
                </c:rich>
              </c:tx>
              <c:showPercent val="1"/>
            </c:dLbl>
            <c:txPr>
              <a:bodyPr/>
              <a:lstStyle/>
              <a:p>
                <a:pPr>
                  <a:defRPr sz="1400" b="1" baseline="0">
                    <a:solidFill>
                      <a:sysClr val="windowText" lastClr="000000"/>
                    </a:solidFill>
                  </a:defRPr>
                </a:pPr>
                <a:endParaRPr lang="fr-FR"/>
              </a:p>
            </c:txPr>
            <c:showPercent val="1"/>
            <c:showLeaderLines val="1"/>
          </c:dLbls>
          <c:cat>
            <c:strRef>
              <c:f>'résultat final'!$L$20:$L$30</c:f>
              <c:strCache>
                <c:ptCount val="11"/>
                <c:pt idx="0">
                  <c:v>Reste dans l'entreprise</c:v>
                </c:pt>
                <c:pt idx="1">
                  <c:v>Dans une autre entreprise</c:v>
                </c:pt>
                <c:pt idx="2">
                  <c:v>Dans un labo. public de recherche</c:v>
                </c:pt>
                <c:pt idx="3">
                  <c:v>Post doc</c:v>
                </c:pt>
                <c:pt idx="4">
                  <c:v>Création d'entreprise</c:v>
                </c:pt>
                <c:pt idx="5">
                  <c:v>Départ à l'étranger</c:v>
                </c:pt>
                <c:pt idx="6">
                  <c:v>Recherche d'emploi</c:v>
                </c:pt>
                <c:pt idx="7">
                  <c:v>Situation inconnue</c:v>
                </c:pt>
                <c:pt idx="8">
                  <c:v>Poursuite de la thése</c:v>
                </c:pt>
                <c:pt idx="9">
                  <c:v>Refus de poste et autres</c:v>
                </c:pt>
                <c:pt idx="10">
                  <c:v>Démission rupture</c:v>
                </c:pt>
              </c:strCache>
            </c:strRef>
          </c:cat>
          <c:val>
            <c:numRef>
              <c:f>'résultat final'!$M$20:$M$30</c:f>
              <c:numCache>
                <c:formatCode>General</c:formatCode>
                <c:ptCount val="11"/>
                <c:pt idx="0">
                  <c:v>308</c:v>
                </c:pt>
                <c:pt idx="1">
                  <c:v>163</c:v>
                </c:pt>
                <c:pt idx="2">
                  <c:v>107</c:v>
                </c:pt>
                <c:pt idx="3">
                  <c:v>87</c:v>
                </c:pt>
                <c:pt idx="4">
                  <c:v>9</c:v>
                </c:pt>
                <c:pt idx="5">
                  <c:v>9</c:v>
                </c:pt>
                <c:pt idx="6">
                  <c:v>180</c:v>
                </c:pt>
                <c:pt idx="7">
                  <c:v>18</c:v>
                </c:pt>
                <c:pt idx="8">
                  <c:v>28</c:v>
                </c:pt>
                <c:pt idx="9">
                  <c:v>4</c:v>
                </c:pt>
                <c:pt idx="10">
                  <c:v>54</c:v>
                </c:pt>
              </c:numCache>
            </c:numRef>
          </c:val>
        </c:ser>
        <c:firstSliceAng val="0"/>
      </c:pieChart>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dirty="0" smtClean="0"/>
              <a:t>Breakdown of </a:t>
            </a:r>
            <a:r>
              <a:rPr lang="fr-FR" dirty="0" err="1" smtClean="0"/>
              <a:t>geographical</a:t>
            </a:r>
            <a:r>
              <a:rPr lang="fr-FR" dirty="0" smtClean="0"/>
              <a:t> </a:t>
            </a:r>
            <a:r>
              <a:rPr lang="fr-FR" dirty="0" err="1" smtClean="0"/>
              <a:t>origin</a:t>
            </a:r>
            <a:endParaRPr lang="fr-FR" dirty="0"/>
          </a:p>
          <a:p>
            <a:pPr>
              <a:defRPr/>
            </a:pPr>
            <a:r>
              <a:rPr lang="fr-FR" dirty="0"/>
              <a:t> </a:t>
            </a:r>
            <a:r>
              <a:rPr lang="fr-FR" dirty="0" smtClean="0"/>
              <a:t>of</a:t>
            </a:r>
            <a:r>
              <a:rPr lang="fr-FR" baseline="0" dirty="0" smtClean="0"/>
              <a:t> the</a:t>
            </a:r>
            <a:r>
              <a:rPr lang="fr-FR" dirty="0" smtClean="0"/>
              <a:t> 22%</a:t>
            </a:r>
            <a:r>
              <a:rPr lang="fr-FR" baseline="0" dirty="0" smtClean="0"/>
              <a:t> international </a:t>
            </a:r>
            <a:r>
              <a:rPr lang="fr-FR" baseline="0" dirty="0" err="1" smtClean="0"/>
              <a:t>PhD</a:t>
            </a:r>
            <a:r>
              <a:rPr lang="fr-FR" baseline="0" dirty="0" smtClean="0"/>
              <a:t> in 2011</a:t>
            </a:r>
            <a:endParaRPr lang="fr-FR" dirty="0"/>
          </a:p>
        </c:rich>
      </c:tx>
    </c:title>
    <c:plotArea>
      <c:layout/>
      <c:pieChart>
        <c:varyColors val="1"/>
        <c:ser>
          <c:idx val="0"/>
          <c:order val="0"/>
          <c:dLbls>
            <c:dLbl>
              <c:idx val="0"/>
              <c:tx>
                <c:rich>
                  <a:bodyPr/>
                  <a:lstStyle/>
                  <a:p>
                    <a:r>
                      <a:rPr lang="en-US" dirty="0">
                        <a:solidFill>
                          <a:schemeClr val="bg1"/>
                        </a:solidFill>
                      </a:rPr>
                      <a:t>10</a:t>
                    </a:r>
                    <a:r>
                      <a:rPr lang="en-US" dirty="0" smtClean="0">
                        <a:solidFill>
                          <a:schemeClr val="bg1"/>
                        </a:solidFill>
                      </a:rPr>
                      <a:t>%</a:t>
                    </a:r>
                  </a:p>
                  <a:p>
                    <a:r>
                      <a:rPr lang="en-US" dirty="0" smtClean="0">
                        <a:solidFill>
                          <a:schemeClr val="bg1"/>
                        </a:solidFill>
                      </a:rPr>
                      <a:t>Sub-</a:t>
                    </a:r>
                    <a:r>
                      <a:rPr lang="en-US" dirty="0" err="1" smtClean="0">
                        <a:solidFill>
                          <a:schemeClr val="bg1"/>
                        </a:solidFill>
                      </a:rPr>
                      <a:t>saharan</a:t>
                    </a:r>
                    <a:r>
                      <a:rPr lang="en-US" dirty="0" smtClean="0">
                        <a:solidFill>
                          <a:schemeClr val="bg1"/>
                        </a:solidFill>
                      </a:rPr>
                      <a:t> Africa</a:t>
                    </a:r>
                    <a:endParaRPr lang="en-US" dirty="0">
                      <a:solidFill>
                        <a:schemeClr val="bg1"/>
                      </a:solidFill>
                    </a:endParaRPr>
                  </a:p>
                </c:rich>
              </c:tx>
              <c:showVal val="1"/>
            </c:dLbl>
            <c:dLbl>
              <c:idx val="1"/>
              <c:tx>
                <c:rich>
                  <a:bodyPr/>
                  <a:lstStyle/>
                  <a:p>
                    <a:r>
                      <a:rPr lang="en-US"/>
                      <a:t>1</a:t>
                    </a:r>
                    <a:r>
                      <a:rPr lang="en-US" smtClean="0"/>
                      <a:t>%</a:t>
                    </a:r>
                  </a:p>
                  <a:p>
                    <a:r>
                      <a:rPr lang="en-US" smtClean="0"/>
                      <a:t>Noth-America</a:t>
                    </a:r>
                    <a:endParaRPr lang="en-US"/>
                  </a:p>
                </c:rich>
              </c:tx>
              <c:showVal val="1"/>
            </c:dLbl>
            <c:dLbl>
              <c:idx val="2"/>
              <c:tx>
                <c:rich>
                  <a:bodyPr/>
                  <a:lstStyle/>
                  <a:p>
                    <a:r>
                      <a:rPr lang="en-US" dirty="0">
                        <a:solidFill>
                          <a:schemeClr val="bg1"/>
                        </a:solidFill>
                      </a:rPr>
                      <a:t>9</a:t>
                    </a:r>
                    <a:r>
                      <a:rPr lang="en-US" dirty="0" smtClean="0">
                        <a:solidFill>
                          <a:schemeClr val="bg1"/>
                        </a:solidFill>
                      </a:rPr>
                      <a:t>%</a:t>
                    </a:r>
                  </a:p>
                  <a:p>
                    <a:r>
                      <a:rPr lang="en-US" dirty="0" smtClean="0">
                        <a:solidFill>
                          <a:schemeClr val="bg1"/>
                        </a:solidFill>
                      </a:rPr>
                      <a:t>Latin America</a:t>
                    </a:r>
                    <a:endParaRPr lang="en-US" dirty="0">
                      <a:solidFill>
                        <a:schemeClr val="bg1"/>
                      </a:solidFill>
                    </a:endParaRPr>
                  </a:p>
                </c:rich>
              </c:tx>
              <c:showVal val="1"/>
            </c:dLbl>
            <c:dLbl>
              <c:idx val="3"/>
              <c:tx>
                <c:rich>
                  <a:bodyPr/>
                  <a:lstStyle/>
                  <a:p>
                    <a:r>
                      <a:rPr lang="en-US" dirty="0">
                        <a:solidFill>
                          <a:schemeClr val="bg1"/>
                        </a:solidFill>
                      </a:rPr>
                      <a:t>14</a:t>
                    </a:r>
                    <a:r>
                      <a:rPr lang="en-US" dirty="0" smtClean="0">
                        <a:solidFill>
                          <a:schemeClr val="bg1"/>
                        </a:solidFill>
                      </a:rPr>
                      <a:t>%</a:t>
                    </a:r>
                  </a:p>
                  <a:p>
                    <a:r>
                      <a:rPr lang="en-US" dirty="0" smtClean="0">
                        <a:solidFill>
                          <a:schemeClr val="bg1"/>
                        </a:solidFill>
                      </a:rPr>
                      <a:t>Asia</a:t>
                    </a:r>
                    <a:endParaRPr lang="en-US" dirty="0">
                      <a:solidFill>
                        <a:schemeClr val="bg1"/>
                      </a:solidFill>
                    </a:endParaRPr>
                  </a:p>
                </c:rich>
              </c:tx>
              <c:showVal val="1"/>
            </c:dLbl>
            <c:dLbl>
              <c:idx val="4"/>
              <c:tx>
                <c:rich>
                  <a:bodyPr/>
                  <a:lstStyle/>
                  <a:p>
                    <a:r>
                      <a:rPr lang="en-US" dirty="0">
                        <a:solidFill>
                          <a:schemeClr val="bg1"/>
                        </a:solidFill>
                      </a:rPr>
                      <a:t>37</a:t>
                    </a:r>
                    <a:r>
                      <a:rPr lang="en-US" dirty="0" smtClean="0">
                        <a:solidFill>
                          <a:schemeClr val="bg1"/>
                        </a:solidFill>
                      </a:rPr>
                      <a:t>%</a:t>
                    </a:r>
                  </a:p>
                  <a:p>
                    <a:r>
                      <a:rPr lang="fr-FR" sz="1400" b="1" i="0" u="none" strike="noStrike" baseline="0" dirty="0" smtClean="0">
                        <a:solidFill>
                          <a:schemeClr val="bg1"/>
                        </a:solidFill>
                      </a:rPr>
                      <a:t>Maghreb</a:t>
                    </a:r>
                    <a:endParaRPr lang="en-US" dirty="0">
                      <a:solidFill>
                        <a:schemeClr val="bg1"/>
                      </a:solidFill>
                    </a:endParaRPr>
                  </a:p>
                </c:rich>
              </c:tx>
              <c:showVal val="1"/>
            </c:dLbl>
            <c:dLbl>
              <c:idx val="5"/>
              <c:tx>
                <c:rich>
                  <a:bodyPr/>
                  <a:lstStyle/>
                  <a:p>
                    <a:r>
                      <a:rPr lang="en-US" dirty="0">
                        <a:solidFill>
                          <a:schemeClr val="bg1"/>
                        </a:solidFill>
                      </a:rPr>
                      <a:t>7</a:t>
                    </a:r>
                    <a:r>
                      <a:rPr lang="en-US" dirty="0" smtClean="0">
                        <a:solidFill>
                          <a:schemeClr val="bg1"/>
                        </a:solidFill>
                      </a:rPr>
                      <a:t>%</a:t>
                    </a:r>
                  </a:p>
                  <a:p>
                    <a:r>
                      <a:rPr lang="en-US" dirty="0" smtClean="0">
                        <a:solidFill>
                          <a:schemeClr val="bg1"/>
                        </a:solidFill>
                      </a:rPr>
                      <a:t>Middle East</a:t>
                    </a:r>
                    <a:endParaRPr lang="en-US" dirty="0">
                      <a:solidFill>
                        <a:schemeClr val="bg1"/>
                      </a:solidFill>
                    </a:endParaRPr>
                  </a:p>
                </c:rich>
              </c:tx>
              <c:showVal val="1"/>
            </c:dLbl>
            <c:dLbl>
              <c:idx val="6"/>
              <c:tx>
                <c:rich>
                  <a:bodyPr/>
                  <a:lstStyle/>
                  <a:p>
                    <a:r>
                      <a:rPr lang="en-US"/>
                      <a:t>6</a:t>
                    </a:r>
                    <a:r>
                      <a:rPr lang="en-US" smtClean="0"/>
                      <a:t>%</a:t>
                    </a:r>
                  </a:p>
                  <a:p>
                    <a:r>
                      <a:rPr lang="en-US" smtClean="0"/>
                      <a:t>Europe outside the UE</a:t>
                    </a:r>
                    <a:endParaRPr lang="en-US"/>
                  </a:p>
                </c:rich>
              </c:tx>
              <c:showVal val="1"/>
            </c:dLbl>
            <c:dLbl>
              <c:idx val="7"/>
              <c:tx>
                <c:rich>
                  <a:bodyPr/>
                  <a:lstStyle/>
                  <a:p>
                    <a:r>
                      <a:rPr lang="en-US" dirty="0">
                        <a:solidFill>
                          <a:schemeClr val="bg1"/>
                        </a:solidFill>
                      </a:rPr>
                      <a:t>17</a:t>
                    </a:r>
                    <a:r>
                      <a:rPr lang="en-US" dirty="0" smtClean="0">
                        <a:solidFill>
                          <a:schemeClr val="bg1"/>
                        </a:solidFill>
                      </a:rPr>
                      <a:t>%</a:t>
                    </a:r>
                  </a:p>
                  <a:p>
                    <a:r>
                      <a:rPr lang="en-US" dirty="0" smtClean="0">
                        <a:solidFill>
                          <a:schemeClr val="bg1"/>
                        </a:solidFill>
                      </a:rPr>
                      <a:t>European Union</a:t>
                    </a:r>
                    <a:endParaRPr lang="en-US" dirty="0">
                      <a:solidFill>
                        <a:schemeClr val="bg1"/>
                      </a:solidFill>
                    </a:endParaRPr>
                  </a:p>
                </c:rich>
              </c:tx>
              <c:showVal val="1"/>
            </c:dLbl>
            <c:txPr>
              <a:bodyPr/>
              <a:lstStyle/>
              <a:p>
                <a:pPr>
                  <a:defRPr sz="1400" b="1" baseline="0"/>
                </a:pPr>
                <a:endParaRPr lang="fr-FR"/>
              </a:p>
            </c:txPr>
            <c:showVal val="1"/>
            <c:showLeaderLines val="1"/>
          </c:dLbls>
          <c:cat>
            <c:strRef>
              <c:f>'Analyse 2011'!$A$2:$A$9</c:f>
              <c:strCache>
                <c:ptCount val="8"/>
                <c:pt idx="0">
                  <c:v>Afrique sub-saharienne</c:v>
                </c:pt>
                <c:pt idx="1">
                  <c:v>Amérique du nord</c:v>
                </c:pt>
                <c:pt idx="2">
                  <c:v>Amerique latine</c:v>
                </c:pt>
                <c:pt idx="3">
                  <c:v>Asie</c:v>
                </c:pt>
                <c:pt idx="4">
                  <c:v>Maghreb</c:v>
                </c:pt>
                <c:pt idx="5">
                  <c:v>Moyen-Orient</c:v>
                </c:pt>
                <c:pt idx="6">
                  <c:v>Europe hors UE</c:v>
                </c:pt>
                <c:pt idx="7">
                  <c:v>Union Européenne</c:v>
                </c:pt>
              </c:strCache>
            </c:strRef>
          </c:cat>
          <c:val>
            <c:numRef>
              <c:f>'Analyse 2011'!$C$2:$C$9</c:f>
              <c:numCache>
                <c:formatCode>0%</c:formatCode>
                <c:ptCount val="8"/>
                <c:pt idx="0">
                  <c:v>9.8550724637681247E-2</c:v>
                </c:pt>
                <c:pt idx="1">
                  <c:v>5.7971014492753624E-3</c:v>
                </c:pt>
                <c:pt idx="2">
                  <c:v>8.6956521739130543E-2</c:v>
                </c:pt>
                <c:pt idx="3">
                  <c:v>0.13913043478260934</c:v>
                </c:pt>
                <c:pt idx="4">
                  <c:v>0.37391304347826088</c:v>
                </c:pt>
                <c:pt idx="5">
                  <c:v>6.666666666666668E-2</c:v>
                </c:pt>
                <c:pt idx="6">
                  <c:v>5.5072463768115941E-2</c:v>
                </c:pt>
                <c:pt idx="7">
                  <c:v>0.17391304347826209</c:v>
                </c:pt>
              </c:numCache>
            </c:numRef>
          </c:val>
        </c:ser>
        <c:firstSliceAng val="0"/>
      </c:pieChart>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pieChart>
        <c:varyColors val="1"/>
        <c:ser>
          <c:idx val="0"/>
          <c:order val="0"/>
          <c:dLbls>
            <c:dLbl>
              <c:idx val="0"/>
              <c:tx>
                <c:rich>
                  <a:bodyPr/>
                  <a:lstStyle/>
                  <a:p>
                    <a:r>
                      <a:rPr lang="en-US" dirty="0" smtClean="0">
                        <a:solidFill>
                          <a:schemeClr val="bg1"/>
                        </a:solidFill>
                      </a:rPr>
                      <a:t>5%</a:t>
                    </a:r>
                  </a:p>
                  <a:p>
                    <a:r>
                      <a:rPr lang="en-US" dirty="0" err="1" smtClean="0">
                        <a:solidFill>
                          <a:schemeClr val="bg1"/>
                        </a:solidFill>
                      </a:rPr>
                      <a:t>Maths</a:t>
                    </a:r>
                    <a:endParaRPr lang="en-US" dirty="0">
                      <a:solidFill>
                        <a:schemeClr val="bg1"/>
                      </a:solidFill>
                    </a:endParaRPr>
                  </a:p>
                </c:rich>
              </c:tx>
              <c:showPercent val="1"/>
            </c:dLbl>
            <c:dLbl>
              <c:idx val="1"/>
              <c:tx>
                <c:rich>
                  <a:bodyPr/>
                  <a:lstStyle/>
                  <a:p>
                    <a:r>
                      <a:rPr lang="en-US" dirty="0" smtClean="0"/>
                      <a:t>2% Physics</a:t>
                    </a:r>
                    <a:endParaRPr lang="en-US" dirty="0"/>
                  </a:p>
                </c:rich>
              </c:tx>
              <c:showPercent val="1"/>
            </c:dLbl>
            <c:dLbl>
              <c:idx val="2"/>
              <c:tx>
                <c:rich>
                  <a:bodyPr/>
                  <a:lstStyle/>
                  <a:p>
                    <a:r>
                      <a:rPr lang="en-US" dirty="0"/>
                      <a:t>1</a:t>
                    </a:r>
                    <a:r>
                      <a:rPr lang="en-US" dirty="0" smtClean="0"/>
                      <a:t>% </a:t>
                    </a:r>
                    <a:r>
                      <a:rPr lang="en-US" dirty="0" err="1" smtClean="0"/>
                      <a:t>Life&amp;Earth</a:t>
                    </a:r>
                    <a:r>
                      <a:rPr lang="en-US" baseline="0" dirty="0" smtClean="0"/>
                      <a:t> Sciences</a:t>
                    </a:r>
                    <a:endParaRPr lang="en-US" dirty="0"/>
                  </a:p>
                </c:rich>
              </c:tx>
              <c:showPercent val="1"/>
            </c:dLbl>
            <c:dLbl>
              <c:idx val="3"/>
              <c:tx>
                <c:rich>
                  <a:bodyPr/>
                  <a:lstStyle/>
                  <a:p>
                    <a:r>
                      <a:rPr lang="en-US" dirty="0" smtClean="0">
                        <a:solidFill>
                          <a:schemeClr val="bg1"/>
                        </a:solidFill>
                      </a:rPr>
                      <a:t>13%</a:t>
                    </a:r>
                  </a:p>
                  <a:p>
                    <a:r>
                      <a:rPr lang="en-US" dirty="0" smtClean="0">
                        <a:solidFill>
                          <a:schemeClr val="bg1"/>
                        </a:solidFill>
                      </a:rPr>
                      <a:t>Chemistry/Materials</a:t>
                    </a:r>
                    <a:endParaRPr lang="en-US" dirty="0">
                      <a:solidFill>
                        <a:schemeClr val="bg1"/>
                      </a:solidFill>
                    </a:endParaRPr>
                  </a:p>
                </c:rich>
              </c:tx>
              <c:showPercent val="1"/>
            </c:dLbl>
            <c:dLbl>
              <c:idx val="4"/>
              <c:tx>
                <c:rich>
                  <a:bodyPr/>
                  <a:lstStyle/>
                  <a:p>
                    <a:r>
                      <a:rPr lang="en-US" dirty="0" smtClean="0">
                        <a:solidFill>
                          <a:schemeClr val="bg1"/>
                        </a:solidFill>
                      </a:rPr>
                      <a:t>7%</a:t>
                    </a:r>
                  </a:p>
                  <a:p>
                    <a:r>
                      <a:rPr lang="en-US" dirty="0" smtClean="0">
                        <a:solidFill>
                          <a:schemeClr val="bg1"/>
                        </a:solidFill>
                      </a:rPr>
                      <a:t>Health</a:t>
                    </a:r>
                    <a:endParaRPr lang="en-US" dirty="0">
                      <a:solidFill>
                        <a:schemeClr val="bg1"/>
                      </a:solidFill>
                    </a:endParaRPr>
                  </a:p>
                </c:rich>
              </c:tx>
              <c:showPercent val="1"/>
            </c:dLbl>
            <c:dLbl>
              <c:idx val="5"/>
              <c:tx>
                <c:rich>
                  <a:bodyPr/>
                  <a:lstStyle/>
                  <a:p>
                    <a:r>
                      <a:rPr lang="en-US" dirty="0">
                        <a:solidFill>
                          <a:schemeClr val="bg1"/>
                        </a:solidFill>
                      </a:rPr>
                      <a:t>12</a:t>
                    </a:r>
                    <a:r>
                      <a:rPr lang="en-US" dirty="0" smtClean="0">
                        <a:solidFill>
                          <a:schemeClr val="bg1"/>
                        </a:solidFill>
                      </a:rPr>
                      <a:t>%</a:t>
                    </a:r>
                  </a:p>
                  <a:p>
                    <a:r>
                      <a:rPr lang="en-US" dirty="0" smtClean="0">
                        <a:solidFill>
                          <a:schemeClr val="bg1"/>
                        </a:solidFill>
                      </a:rPr>
                      <a:t>Human Sciences</a:t>
                    </a:r>
                    <a:endParaRPr lang="en-US" dirty="0">
                      <a:solidFill>
                        <a:schemeClr val="bg1"/>
                      </a:solidFill>
                    </a:endParaRPr>
                  </a:p>
                </c:rich>
              </c:tx>
              <c:showPercent val="1"/>
            </c:dLbl>
            <c:dLbl>
              <c:idx val="6"/>
              <c:tx>
                <c:rich>
                  <a:bodyPr/>
                  <a:lstStyle/>
                  <a:p>
                    <a:r>
                      <a:rPr lang="en-US" dirty="0" smtClean="0">
                        <a:solidFill>
                          <a:schemeClr val="bg1"/>
                        </a:solidFill>
                      </a:rPr>
                      <a:t>12%</a:t>
                    </a:r>
                  </a:p>
                  <a:p>
                    <a:r>
                      <a:rPr lang="en-US" dirty="0" smtClean="0">
                        <a:solidFill>
                          <a:schemeClr val="bg1"/>
                        </a:solidFill>
                      </a:rPr>
                      <a:t>Social Sciences</a:t>
                    </a:r>
                    <a:endParaRPr lang="en-US" dirty="0">
                      <a:solidFill>
                        <a:schemeClr val="bg1"/>
                      </a:solidFill>
                    </a:endParaRPr>
                  </a:p>
                </c:rich>
              </c:tx>
              <c:showPercent val="1"/>
            </c:dLbl>
            <c:dLbl>
              <c:idx val="7"/>
              <c:tx>
                <c:rich>
                  <a:bodyPr/>
                  <a:lstStyle/>
                  <a:p>
                    <a:r>
                      <a:rPr lang="en-US" dirty="0" smtClean="0">
                        <a:solidFill>
                          <a:schemeClr val="bg1"/>
                        </a:solidFill>
                      </a:rPr>
                      <a:t>22%</a:t>
                    </a:r>
                  </a:p>
                  <a:p>
                    <a:r>
                      <a:rPr lang="en-US" dirty="0" smtClean="0">
                        <a:solidFill>
                          <a:schemeClr val="bg1"/>
                        </a:solidFill>
                      </a:rPr>
                      <a:t>Engineering Sciences</a:t>
                    </a:r>
                    <a:endParaRPr lang="en-US" dirty="0">
                      <a:solidFill>
                        <a:schemeClr val="bg1"/>
                      </a:solidFill>
                    </a:endParaRPr>
                  </a:p>
                </c:rich>
              </c:tx>
              <c:showPercent val="1"/>
            </c:dLbl>
            <c:dLbl>
              <c:idx val="8"/>
              <c:tx>
                <c:rich>
                  <a:bodyPr/>
                  <a:lstStyle/>
                  <a:p>
                    <a:r>
                      <a:rPr lang="en-US" dirty="0" smtClean="0">
                        <a:solidFill>
                          <a:schemeClr val="bg1"/>
                        </a:solidFill>
                      </a:rPr>
                      <a:t>22%</a:t>
                    </a:r>
                  </a:p>
                  <a:p>
                    <a:r>
                      <a:rPr lang="en-US" baseline="0" dirty="0" smtClean="0">
                        <a:solidFill>
                          <a:schemeClr val="bg1"/>
                        </a:solidFill>
                      </a:rPr>
                      <a:t>ICT Sciences / Computer Sciences</a:t>
                    </a:r>
                    <a:endParaRPr lang="en-US" dirty="0">
                      <a:solidFill>
                        <a:schemeClr val="bg1"/>
                      </a:solidFill>
                    </a:endParaRPr>
                  </a:p>
                </c:rich>
              </c:tx>
              <c:showPercent val="1"/>
            </c:dLbl>
            <c:dLbl>
              <c:idx val="9"/>
              <c:tx>
                <c:rich>
                  <a:bodyPr/>
                  <a:lstStyle/>
                  <a:p>
                    <a:r>
                      <a:rPr lang="en-US" dirty="0"/>
                      <a:t>4</a:t>
                    </a:r>
                    <a:r>
                      <a:rPr lang="en-US" dirty="0" smtClean="0"/>
                      <a:t>%</a:t>
                    </a:r>
                  </a:p>
                  <a:p>
                    <a:r>
                      <a:rPr lang="en-US" dirty="0" smtClean="0"/>
                      <a:t>Agro-food Sciences</a:t>
                    </a:r>
                    <a:endParaRPr lang="en-US" dirty="0"/>
                  </a:p>
                </c:rich>
              </c:tx>
              <c:showPercent val="1"/>
            </c:dLbl>
            <c:txPr>
              <a:bodyPr/>
              <a:lstStyle/>
              <a:p>
                <a:pPr>
                  <a:defRPr sz="1400" b="1" baseline="0"/>
                </a:pPr>
                <a:endParaRPr lang="fr-FR"/>
              </a:p>
            </c:txPr>
            <c:showPercent val="1"/>
            <c:showLeaderLines val="1"/>
          </c:dLbls>
          <c:cat>
            <c:strRef>
              <c:f>Analyse!$B$2:$B$11</c:f>
              <c:strCache>
                <c:ptCount val="10"/>
                <c:pt idx="0">
                  <c:v>Mathématiques</c:v>
                </c:pt>
                <c:pt idx="1">
                  <c:v>Physique</c:v>
                </c:pt>
                <c:pt idx="2">
                  <c:v>Sc. de la Terre</c:v>
                </c:pt>
                <c:pt idx="3">
                  <c:v>Chimie Matériaux</c:v>
                </c:pt>
                <c:pt idx="4">
                  <c:v>Santé</c:v>
                </c:pt>
                <c:pt idx="5">
                  <c:v>Sc. de l'homme</c:v>
                </c:pt>
                <c:pt idx="6">
                  <c:v>Sc. de la société</c:v>
                </c:pt>
                <c:pt idx="7">
                  <c:v>Sc. pour l'ingénieur</c:v>
                </c:pt>
                <c:pt idx="8">
                  <c:v>STIC/Informatique</c:v>
                </c:pt>
                <c:pt idx="9">
                  <c:v>Agronomie/Agroalimentaire</c:v>
                </c:pt>
              </c:strCache>
            </c:strRef>
          </c:cat>
          <c:val>
            <c:numRef>
              <c:f>Analyse!$C$2:$C$11</c:f>
              <c:numCache>
                <c:formatCode>General</c:formatCode>
                <c:ptCount val="10"/>
                <c:pt idx="0">
                  <c:v>73</c:v>
                </c:pt>
                <c:pt idx="1">
                  <c:v>19</c:v>
                </c:pt>
                <c:pt idx="2">
                  <c:v>14</c:v>
                </c:pt>
                <c:pt idx="3">
                  <c:v>176</c:v>
                </c:pt>
                <c:pt idx="4">
                  <c:v>76</c:v>
                </c:pt>
                <c:pt idx="5">
                  <c:v>153</c:v>
                </c:pt>
                <c:pt idx="6">
                  <c:v>134</c:v>
                </c:pt>
                <c:pt idx="7">
                  <c:v>288</c:v>
                </c:pt>
                <c:pt idx="8">
                  <c:v>293</c:v>
                </c:pt>
                <c:pt idx="9">
                  <c:v>51</c:v>
                </c:pt>
              </c:numCache>
            </c:numRef>
          </c:val>
        </c:ser>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600"/>
            </a:pPr>
            <a:r>
              <a:rPr lang="fr-FR" sz="1600" dirty="0"/>
              <a:t>Retombées déclarées</a:t>
            </a:r>
            <a:r>
              <a:rPr lang="fr-FR" sz="1600" baseline="0" dirty="0"/>
              <a:t> par les entreprises en 2010</a:t>
            </a:r>
            <a:endParaRPr lang="fr-FR" sz="1600" dirty="0"/>
          </a:p>
        </c:rich>
      </c:tx>
      <c:layout>
        <c:manualLayout>
          <c:xMode val="edge"/>
          <c:yMode val="edge"/>
          <c:x val="0.10856015998222494"/>
          <c:y val="4.31124936735428E-2"/>
        </c:manualLayout>
      </c:layout>
    </c:title>
    <c:plotArea>
      <c:layout/>
      <c:pieChart>
        <c:varyColors val="1"/>
        <c:firstSliceAng val="0"/>
      </c:pieChart>
    </c:plotArea>
    <c:legend>
      <c:legendPos val="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en-GB" noProof="0" dirty="0" smtClean="0"/>
              <a:t>Number of Scientific production for the CIFRE</a:t>
            </a:r>
            <a:r>
              <a:rPr lang="en-GB" baseline="0" noProof="0" dirty="0" smtClean="0"/>
              <a:t> completed</a:t>
            </a:r>
            <a:r>
              <a:rPr lang="en-GB" noProof="0" dirty="0" smtClean="0"/>
              <a:t> in 2011</a:t>
            </a:r>
          </a:p>
          <a:p>
            <a:pPr>
              <a:defRPr/>
            </a:pPr>
            <a:r>
              <a:rPr lang="en-GB" noProof="0" dirty="0" smtClean="0"/>
              <a:t>(881</a:t>
            </a:r>
            <a:r>
              <a:rPr lang="en-GB" baseline="0" noProof="0" dirty="0" smtClean="0"/>
              <a:t> PhD</a:t>
            </a:r>
            <a:r>
              <a:rPr lang="en-GB" noProof="0" dirty="0" smtClean="0"/>
              <a:t>) </a:t>
            </a:r>
            <a:endParaRPr lang="en-GB" noProof="0" dirty="0"/>
          </a:p>
        </c:rich>
      </c:tx>
      <c:layout>
        <c:manualLayout>
          <c:xMode val="edge"/>
          <c:yMode val="edge"/>
          <c:x val="1.152138707739696E-2"/>
          <c:y val="1.2790457885903527E-2"/>
        </c:manualLayout>
      </c:layout>
    </c:title>
    <c:plotArea>
      <c:layout>
        <c:manualLayout>
          <c:layoutTarget val="inner"/>
          <c:xMode val="edge"/>
          <c:yMode val="edge"/>
          <c:x val="0.24826032527466071"/>
          <c:y val="0.24104849662480193"/>
          <c:w val="0.4976514850103918"/>
          <c:h val="0.72913276900734103"/>
        </c:manualLayout>
      </c:layout>
      <c:pieChart>
        <c:varyColors val="1"/>
        <c:ser>
          <c:idx val="0"/>
          <c:order val="0"/>
          <c:dLbls>
            <c:dLbl>
              <c:idx val="0"/>
              <c:tx>
                <c:rich>
                  <a:bodyPr/>
                  <a:lstStyle/>
                  <a:p>
                    <a:r>
                      <a:rPr lang="en-US" dirty="0" smtClean="0">
                        <a:solidFill>
                          <a:schemeClr val="bg1"/>
                        </a:solidFill>
                      </a:rPr>
                      <a:t>797</a:t>
                    </a:r>
                  </a:p>
                  <a:p>
                    <a:r>
                      <a:rPr lang="en-US" dirty="0" smtClean="0">
                        <a:solidFill>
                          <a:schemeClr val="bg1"/>
                        </a:solidFill>
                      </a:rPr>
                      <a:t> International</a:t>
                    </a:r>
                  </a:p>
                  <a:p>
                    <a:r>
                      <a:rPr lang="en-US" dirty="0" smtClean="0">
                        <a:solidFill>
                          <a:schemeClr val="bg1"/>
                        </a:solidFill>
                      </a:rPr>
                      <a:t>publications </a:t>
                    </a:r>
                    <a:endParaRPr lang="en-US" dirty="0">
                      <a:solidFill>
                        <a:schemeClr val="bg1"/>
                      </a:solidFill>
                    </a:endParaRPr>
                  </a:p>
                </c:rich>
              </c:tx>
              <c:showVal val="1"/>
            </c:dLbl>
            <c:dLbl>
              <c:idx val="1"/>
              <c:tx>
                <c:rich>
                  <a:bodyPr/>
                  <a:lstStyle/>
                  <a:p>
                    <a:r>
                      <a:rPr lang="en-US" smtClean="0"/>
                      <a:t>227</a:t>
                    </a:r>
                  </a:p>
                  <a:p>
                    <a:r>
                      <a:rPr lang="en-US" smtClean="0"/>
                      <a:t>National publications</a:t>
                    </a:r>
                    <a:endParaRPr lang="en-US"/>
                  </a:p>
                </c:rich>
              </c:tx>
              <c:showVal val="1"/>
            </c:dLbl>
            <c:dLbl>
              <c:idx val="2"/>
              <c:layout>
                <c:manualLayout>
                  <c:x val="-0.12817240539055927"/>
                  <c:y val="-0.17072427479960089"/>
                </c:manualLayout>
              </c:layout>
              <c:tx>
                <c:rich>
                  <a:bodyPr/>
                  <a:lstStyle/>
                  <a:p>
                    <a:r>
                      <a:rPr lang="en-US" dirty="0" smtClean="0">
                        <a:solidFill>
                          <a:schemeClr val="bg1"/>
                        </a:solidFill>
                      </a:rPr>
                      <a:t>1484</a:t>
                    </a:r>
                  </a:p>
                  <a:p>
                    <a:r>
                      <a:rPr lang="en-US" dirty="0" smtClean="0">
                        <a:solidFill>
                          <a:schemeClr val="bg1"/>
                        </a:solidFill>
                      </a:rPr>
                      <a:t> International congresses and proceeding</a:t>
                    </a:r>
                    <a:endParaRPr lang="en-US" dirty="0">
                      <a:solidFill>
                        <a:schemeClr val="bg1"/>
                      </a:solidFill>
                    </a:endParaRPr>
                  </a:p>
                </c:rich>
              </c:tx>
              <c:showVal val="1"/>
            </c:dLbl>
            <c:dLbl>
              <c:idx val="3"/>
              <c:tx>
                <c:rich>
                  <a:bodyPr/>
                  <a:lstStyle/>
                  <a:p>
                    <a:r>
                      <a:rPr lang="en-US" dirty="0" smtClean="0">
                        <a:solidFill>
                          <a:schemeClr val="bg1"/>
                        </a:solidFill>
                      </a:rPr>
                      <a:t>718 </a:t>
                    </a:r>
                  </a:p>
                  <a:p>
                    <a:r>
                      <a:rPr lang="en-US" dirty="0" smtClean="0">
                        <a:solidFill>
                          <a:schemeClr val="bg1"/>
                        </a:solidFill>
                      </a:rPr>
                      <a:t>National congresses</a:t>
                    </a:r>
                    <a:endParaRPr lang="en-US" dirty="0">
                      <a:solidFill>
                        <a:schemeClr val="bg1"/>
                      </a:solidFill>
                    </a:endParaRPr>
                  </a:p>
                </c:rich>
              </c:tx>
              <c:showVal val="1"/>
            </c:dLbl>
            <c:dLbl>
              <c:idx val="4"/>
              <c:tx>
                <c:rich>
                  <a:bodyPr/>
                  <a:lstStyle/>
                  <a:p>
                    <a:r>
                      <a:rPr lang="en-US" dirty="0" smtClean="0">
                        <a:solidFill>
                          <a:schemeClr val="bg1"/>
                        </a:solidFill>
                      </a:rPr>
                      <a:t>919 </a:t>
                    </a:r>
                  </a:p>
                  <a:p>
                    <a:r>
                      <a:rPr lang="en-US" dirty="0" smtClean="0">
                        <a:solidFill>
                          <a:schemeClr val="bg1"/>
                        </a:solidFill>
                      </a:rPr>
                      <a:t>Posters</a:t>
                    </a:r>
                    <a:endParaRPr lang="en-US" dirty="0">
                      <a:solidFill>
                        <a:schemeClr val="bg1"/>
                      </a:solidFill>
                    </a:endParaRPr>
                  </a:p>
                </c:rich>
              </c:tx>
              <c:showVal val="1"/>
            </c:dLbl>
            <c:dLbl>
              <c:idx val="5"/>
              <c:tx>
                <c:rich>
                  <a:bodyPr/>
                  <a:lstStyle/>
                  <a:p>
                    <a:r>
                      <a:rPr lang="en-US" sz="1400" baseline="0" dirty="0" smtClean="0"/>
                      <a:t>1</a:t>
                    </a:r>
                    <a:r>
                      <a:rPr lang="en-US" dirty="0" smtClean="0"/>
                      <a:t>76 Patents</a:t>
                    </a:r>
                    <a:endParaRPr lang="en-US" dirty="0"/>
                  </a:p>
                </c:rich>
              </c:tx>
              <c:showVal val="1"/>
            </c:dLbl>
            <c:dLbl>
              <c:idx val="6"/>
              <c:tx>
                <c:rich>
                  <a:bodyPr/>
                  <a:lstStyle/>
                  <a:p>
                    <a:r>
                      <a:rPr lang="en-US" dirty="0" smtClean="0"/>
                      <a:t>14 </a:t>
                    </a:r>
                  </a:p>
                  <a:p>
                    <a:r>
                      <a:rPr lang="en-US" dirty="0" smtClean="0"/>
                      <a:t>Creation</a:t>
                    </a:r>
                    <a:r>
                      <a:rPr lang="en-US" baseline="0" dirty="0" smtClean="0"/>
                      <a:t> of companies</a:t>
                    </a:r>
                    <a:endParaRPr lang="en-US" dirty="0"/>
                  </a:p>
                </c:rich>
              </c:tx>
              <c:showVal val="1"/>
            </c:dLbl>
            <c:dLbl>
              <c:idx val="7"/>
              <c:tx>
                <c:rich>
                  <a:bodyPr/>
                  <a:lstStyle/>
                  <a:p>
                    <a:r>
                      <a:rPr lang="en-US" dirty="0" smtClean="0"/>
                      <a:t>73</a:t>
                    </a:r>
                  </a:p>
                  <a:p>
                    <a:r>
                      <a:rPr lang="en-US" dirty="0" smtClean="0"/>
                      <a:t> Awards </a:t>
                    </a:r>
                    <a:endParaRPr lang="en-US" dirty="0"/>
                  </a:p>
                </c:rich>
              </c:tx>
              <c:showVal val="1"/>
            </c:dLbl>
            <c:txPr>
              <a:bodyPr/>
              <a:lstStyle/>
              <a:p>
                <a:pPr>
                  <a:defRPr sz="1400" b="1" baseline="0"/>
                </a:pPr>
                <a:endParaRPr lang="fr-FR"/>
              </a:p>
            </c:txPr>
            <c:showVal val="1"/>
            <c:showLeaderLines val="1"/>
          </c:dLbls>
          <c:cat>
            <c:strRef>
              <c:f>'2011'!$C$886:$C$893</c:f>
              <c:strCache>
                <c:ptCount val="8"/>
                <c:pt idx="0">
                  <c:v>publications internationales rang A</c:v>
                </c:pt>
                <c:pt idx="1">
                  <c:v>publications nationales</c:v>
                </c:pt>
                <c:pt idx="2">
                  <c:v>congrès internationaux et proceeding</c:v>
                </c:pt>
                <c:pt idx="3">
                  <c:v>congrès nationaux</c:v>
                </c:pt>
                <c:pt idx="4">
                  <c:v>poster</c:v>
                </c:pt>
                <c:pt idx="5">
                  <c:v>brevet</c:v>
                </c:pt>
                <c:pt idx="6">
                  <c:v>projet création entreprise</c:v>
                </c:pt>
                <c:pt idx="7">
                  <c:v>prix, reconnaisance</c:v>
                </c:pt>
              </c:strCache>
            </c:strRef>
          </c:cat>
          <c:val>
            <c:numRef>
              <c:f>'2011'!$D$886:$D$893</c:f>
              <c:numCache>
                <c:formatCode>General</c:formatCode>
                <c:ptCount val="8"/>
                <c:pt idx="0">
                  <c:v>797</c:v>
                </c:pt>
                <c:pt idx="1">
                  <c:v>227</c:v>
                </c:pt>
                <c:pt idx="2">
                  <c:v>1484</c:v>
                </c:pt>
                <c:pt idx="3">
                  <c:v>718</c:v>
                </c:pt>
                <c:pt idx="4">
                  <c:v>919</c:v>
                </c:pt>
                <c:pt idx="5">
                  <c:v>170</c:v>
                </c:pt>
                <c:pt idx="6">
                  <c:v>14</c:v>
                </c:pt>
                <c:pt idx="7">
                  <c:v>73</c:v>
                </c:pt>
              </c:numCache>
            </c:numRef>
          </c:val>
        </c:ser>
        <c:firstSliceAng val="0"/>
      </c:pie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600"/>
            </a:pPr>
            <a:r>
              <a:rPr lang="fr-FR" sz="1600" dirty="0"/>
              <a:t>Retombées déclarées</a:t>
            </a:r>
            <a:r>
              <a:rPr lang="fr-FR" sz="1600" baseline="0" dirty="0"/>
              <a:t> par les entreprises en 2010</a:t>
            </a:r>
            <a:endParaRPr lang="fr-FR" sz="1600" dirty="0"/>
          </a:p>
        </c:rich>
      </c:tx>
      <c:layout>
        <c:manualLayout>
          <c:xMode val="edge"/>
          <c:yMode val="edge"/>
          <c:x val="0.108560159982225"/>
          <c:y val="4.3112493673542786E-2"/>
        </c:manualLayout>
      </c:layout>
    </c:title>
    <c:plotArea>
      <c:layout/>
      <c:pieChart>
        <c:varyColors val="1"/>
        <c:firstSliceAng val="0"/>
      </c:pieChart>
    </c:plotArea>
    <c:legend>
      <c:legendPos val="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dirty="0"/>
              <a:t>Production scientifique </a:t>
            </a:r>
            <a:r>
              <a:rPr lang="fr-FR" dirty="0" smtClean="0"/>
              <a:t>durant les Cifre terminées en 2011 </a:t>
            </a:r>
            <a:r>
              <a:rPr lang="fr-FR" dirty="0"/>
              <a:t>(881 doctorants) </a:t>
            </a:r>
          </a:p>
        </c:rich>
      </c:tx>
      <c:layout>
        <c:manualLayout>
          <c:xMode val="edge"/>
          <c:yMode val="edge"/>
          <c:x val="2.3614457831325288E-2"/>
          <c:y val="2.391629297458894E-2"/>
        </c:manualLayout>
      </c:layout>
    </c:title>
    <c:plotArea>
      <c:layout/>
      <c:pieChart>
        <c:varyColors val="1"/>
        <c:firstSliceAng val="0"/>
      </c:pieChart>
    </c:plotArea>
    <c:legend>
      <c:legendPos val="r"/>
      <c:layout>
        <c:manualLayout>
          <c:xMode val="edge"/>
          <c:yMode val="edge"/>
          <c:x val="0.59958412828624885"/>
          <c:y val="0.17627720301778421"/>
          <c:w val="0.39918805593518714"/>
          <c:h val="0.82083882371846373"/>
        </c:manualLayout>
      </c:layout>
      <c:txPr>
        <a:bodyPr/>
        <a:lstStyle/>
        <a:p>
          <a:pPr>
            <a:defRPr sz="1200">
              <a:latin typeface="+mj-lt"/>
              <a:cs typeface="Arial" pitchFamily="34" charset="0"/>
            </a:defRPr>
          </a:pPr>
          <a:endParaRPr lang="fr-FR"/>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a:pPr>
            <a:r>
              <a:rPr lang="en-GB" sz="1800" baseline="0" noProof="0" dirty="0" smtClean="0"/>
              <a:t>Breakdown of the 176 patents </a:t>
            </a:r>
          </a:p>
          <a:p>
            <a:pPr>
              <a:defRPr sz="1200"/>
            </a:pPr>
            <a:r>
              <a:rPr lang="en-GB" sz="1800" baseline="0" noProof="0" dirty="0" smtClean="0"/>
              <a:t>for the CIFRE completed in 2011</a:t>
            </a:r>
            <a:endParaRPr lang="en-GB" sz="1800" baseline="0" noProof="0" dirty="0"/>
          </a:p>
        </c:rich>
      </c:tx>
      <c:layout>
        <c:manualLayout>
          <c:xMode val="edge"/>
          <c:yMode val="edge"/>
          <c:x val="8.2379280262120137E-3"/>
          <c:y val="2.3462425108768982E-2"/>
        </c:manualLayout>
      </c:layout>
    </c:title>
    <c:plotArea>
      <c:layout/>
      <c:pieChart>
        <c:varyColors val="1"/>
        <c:ser>
          <c:idx val="0"/>
          <c:order val="0"/>
          <c:dLbls>
            <c:dLbl>
              <c:idx val="0"/>
              <c:tx>
                <c:rich>
                  <a:bodyPr/>
                  <a:lstStyle/>
                  <a:p>
                    <a:r>
                      <a:rPr lang="en-US" dirty="0"/>
                      <a:t>13; 7</a:t>
                    </a:r>
                    <a:r>
                      <a:rPr lang="en-US" dirty="0" smtClean="0"/>
                      <a:t>%</a:t>
                    </a:r>
                  </a:p>
                  <a:p>
                    <a:r>
                      <a:rPr lang="en-GB" noProof="0" dirty="0" smtClean="0"/>
                      <a:t>Maths / </a:t>
                    </a:r>
                    <a:r>
                      <a:rPr lang="en-GB" noProof="0" dirty="0" err="1" smtClean="0"/>
                      <a:t>modelisation</a:t>
                    </a:r>
                    <a:endParaRPr lang="en-GB" noProof="0" dirty="0"/>
                  </a:p>
                </c:rich>
              </c:tx>
              <c:showVal val="1"/>
              <c:showPercent val="1"/>
            </c:dLbl>
            <c:dLbl>
              <c:idx val="1"/>
              <c:tx>
                <c:rich>
                  <a:bodyPr/>
                  <a:lstStyle/>
                  <a:p>
                    <a:r>
                      <a:rPr lang="en-US"/>
                      <a:t>6; 3</a:t>
                    </a:r>
                    <a:r>
                      <a:rPr lang="en-US" smtClean="0"/>
                      <a:t>%</a:t>
                    </a:r>
                  </a:p>
                  <a:p>
                    <a:r>
                      <a:rPr lang="en-US" smtClean="0"/>
                      <a:t>Physics</a:t>
                    </a:r>
                    <a:endParaRPr lang="en-US"/>
                  </a:p>
                </c:rich>
              </c:tx>
              <c:showVal val="1"/>
              <c:showPercent val="1"/>
            </c:dLbl>
            <c:dLbl>
              <c:idx val="2"/>
              <c:tx>
                <c:rich>
                  <a:bodyPr/>
                  <a:lstStyle/>
                  <a:p>
                    <a:r>
                      <a:rPr lang="en-US" dirty="0"/>
                      <a:t>2; 1</a:t>
                    </a:r>
                    <a:r>
                      <a:rPr lang="en-US" dirty="0" smtClean="0"/>
                      <a:t>%</a:t>
                    </a:r>
                  </a:p>
                  <a:p>
                    <a:r>
                      <a:rPr lang="en-US" dirty="0" smtClean="0"/>
                      <a:t>Life &amp;Earth sciences</a:t>
                    </a:r>
                    <a:endParaRPr lang="en-US" dirty="0"/>
                  </a:p>
                </c:rich>
              </c:tx>
              <c:showVal val="1"/>
              <c:showPercent val="1"/>
            </c:dLbl>
            <c:dLbl>
              <c:idx val="3"/>
              <c:tx>
                <c:rich>
                  <a:bodyPr/>
                  <a:lstStyle/>
                  <a:p>
                    <a:r>
                      <a:rPr lang="en-US"/>
                      <a:t>18; 10</a:t>
                    </a:r>
                    <a:r>
                      <a:rPr lang="en-US" smtClean="0"/>
                      <a:t>%</a:t>
                    </a:r>
                  </a:p>
                  <a:p>
                    <a:r>
                      <a:rPr lang="en-US" smtClean="0"/>
                      <a:t>Chemistry/materials</a:t>
                    </a:r>
                    <a:endParaRPr lang="en-US"/>
                  </a:p>
                </c:rich>
              </c:tx>
              <c:showVal val="1"/>
              <c:showPercent val="1"/>
            </c:dLbl>
            <c:dLbl>
              <c:idx val="4"/>
              <c:layout>
                <c:manualLayout>
                  <c:x val="-8.6423457502900411E-2"/>
                  <c:y val="-3.1099995807273691E-2"/>
                </c:manualLayout>
              </c:layout>
              <c:tx>
                <c:rich>
                  <a:bodyPr/>
                  <a:lstStyle/>
                  <a:p>
                    <a:r>
                      <a:rPr lang="en-US" dirty="0">
                        <a:solidFill>
                          <a:schemeClr val="bg1"/>
                        </a:solidFill>
                      </a:rPr>
                      <a:t>22; 13</a:t>
                    </a:r>
                    <a:r>
                      <a:rPr lang="en-US" dirty="0" smtClean="0">
                        <a:solidFill>
                          <a:schemeClr val="bg1"/>
                        </a:solidFill>
                      </a:rPr>
                      <a:t>%</a:t>
                    </a:r>
                  </a:p>
                  <a:p>
                    <a:r>
                      <a:rPr lang="en-US" dirty="0" smtClean="0">
                        <a:solidFill>
                          <a:schemeClr val="bg1"/>
                        </a:solidFill>
                      </a:rPr>
                      <a:t>Health</a:t>
                    </a:r>
                    <a:endParaRPr lang="en-US" dirty="0">
                      <a:solidFill>
                        <a:schemeClr val="bg1"/>
                      </a:solidFill>
                    </a:endParaRPr>
                  </a:p>
                </c:rich>
              </c:tx>
              <c:showVal val="1"/>
              <c:showPercent val="1"/>
            </c:dLbl>
            <c:dLbl>
              <c:idx val="5"/>
              <c:tx>
                <c:rich>
                  <a:bodyPr/>
                  <a:lstStyle/>
                  <a:p>
                    <a:r>
                      <a:rPr lang="en-US"/>
                      <a:t>0; 0</a:t>
                    </a:r>
                    <a:r>
                      <a:rPr lang="en-US" smtClean="0"/>
                      <a:t>%</a:t>
                    </a:r>
                  </a:p>
                  <a:p>
                    <a:r>
                      <a:rPr lang="en-US" smtClean="0"/>
                      <a:t>Human science</a:t>
                    </a:r>
                    <a:endParaRPr lang="en-US"/>
                  </a:p>
                </c:rich>
              </c:tx>
              <c:showVal val="1"/>
              <c:showPercent val="1"/>
            </c:dLbl>
            <c:dLbl>
              <c:idx val="6"/>
              <c:tx>
                <c:rich>
                  <a:bodyPr/>
                  <a:lstStyle/>
                  <a:p>
                    <a:r>
                      <a:rPr lang="en-US" dirty="0"/>
                      <a:t>7; </a:t>
                    </a:r>
                    <a:r>
                      <a:rPr lang="en-US"/>
                      <a:t>4</a:t>
                    </a:r>
                    <a:r>
                      <a:rPr lang="en-US" smtClean="0"/>
                      <a:t>%</a:t>
                    </a:r>
                  </a:p>
                  <a:p>
                    <a:r>
                      <a:rPr lang="en-US" smtClean="0"/>
                      <a:t>Economic &amp; social</a:t>
                    </a:r>
                    <a:r>
                      <a:rPr lang="en-US" baseline="0" smtClean="0"/>
                      <a:t> sciences</a:t>
                    </a:r>
                    <a:endParaRPr lang="en-US" dirty="0"/>
                  </a:p>
                </c:rich>
              </c:tx>
              <c:showVal val="1"/>
              <c:showPercent val="1"/>
            </c:dLbl>
            <c:dLbl>
              <c:idx val="7"/>
              <c:tx>
                <c:rich>
                  <a:bodyPr/>
                  <a:lstStyle/>
                  <a:p>
                    <a:r>
                      <a:rPr lang="en-US" dirty="0">
                        <a:solidFill>
                          <a:schemeClr val="bg1"/>
                        </a:solidFill>
                      </a:rPr>
                      <a:t>28; 16</a:t>
                    </a:r>
                    <a:r>
                      <a:rPr lang="en-US" dirty="0" smtClean="0">
                        <a:solidFill>
                          <a:schemeClr val="bg1"/>
                        </a:solidFill>
                      </a:rPr>
                      <a:t>%</a:t>
                    </a:r>
                  </a:p>
                  <a:p>
                    <a:r>
                      <a:rPr lang="en-US" dirty="0" smtClean="0">
                        <a:solidFill>
                          <a:schemeClr val="bg1"/>
                        </a:solidFill>
                      </a:rPr>
                      <a:t>Engineering sciences</a:t>
                    </a:r>
                    <a:endParaRPr lang="en-US" dirty="0">
                      <a:solidFill>
                        <a:schemeClr val="bg1"/>
                      </a:solidFill>
                    </a:endParaRPr>
                  </a:p>
                </c:rich>
              </c:tx>
              <c:showVal val="1"/>
              <c:showPercent val="1"/>
            </c:dLbl>
            <c:dLbl>
              <c:idx val="8"/>
              <c:tx>
                <c:rich>
                  <a:bodyPr/>
                  <a:lstStyle/>
                  <a:p>
                    <a:r>
                      <a:rPr lang="en-US" dirty="0">
                        <a:solidFill>
                          <a:schemeClr val="bg1"/>
                        </a:solidFill>
                      </a:rPr>
                      <a:t>73; 42</a:t>
                    </a:r>
                    <a:r>
                      <a:rPr lang="en-US" dirty="0" smtClean="0">
                        <a:solidFill>
                          <a:schemeClr val="bg1"/>
                        </a:solidFill>
                      </a:rPr>
                      <a:t>%</a:t>
                    </a:r>
                  </a:p>
                  <a:p>
                    <a:r>
                      <a:rPr lang="en-US" dirty="0" smtClean="0">
                        <a:solidFill>
                          <a:schemeClr val="bg1"/>
                        </a:solidFill>
                      </a:rPr>
                      <a:t>Electronics</a:t>
                    </a:r>
                    <a:r>
                      <a:rPr lang="en-US" baseline="0" dirty="0" smtClean="0">
                        <a:solidFill>
                          <a:schemeClr val="bg1"/>
                        </a:solidFill>
                      </a:rPr>
                      <a:t> &amp; computer sciences</a:t>
                    </a:r>
                    <a:endParaRPr lang="en-US" dirty="0">
                      <a:solidFill>
                        <a:schemeClr val="bg1"/>
                      </a:solidFill>
                    </a:endParaRPr>
                  </a:p>
                </c:rich>
              </c:tx>
              <c:showVal val="1"/>
              <c:showPercent val="1"/>
            </c:dLbl>
            <c:dLbl>
              <c:idx val="9"/>
              <c:tx>
                <c:rich>
                  <a:bodyPr/>
                  <a:lstStyle/>
                  <a:p>
                    <a:r>
                      <a:rPr lang="en-US" dirty="0"/>
                      <a:t>7; 4</a:t>
                    </a:r>
                    <a:r>
                      <a:rPr lang="en-US" dirty="0" smtClean="0"/>
                      <a:t>%</a:t>
                    </a:r>
                  </a:p>
                  <a:p>
                    <a:r>
                      <a:rPr lang="en-US" dirty="0" smtClean="0"/>
                      <a:t>Agronomy / food Sciences</a:t>
                    </a:r>
                    <a:endParaRPr lang="en-US" dirty="0"/>
                  </a:p>
                </c:rich>
              </c:tx>
              <c:showVal val="1"/>
              <c:showPercent val="1"/>
            </c:dLbl>
            <c:txPr>
              <a:bodyPr/>
              <a:lstStyle/>
              <a:p>
                <a:pPr>
                  <a:defRPr sz="1400" b="1" baseline="0"/>
                </a:pPr>
                <a:endParaRPr lang="fr-FR"/>
              </a:p>
            </c:txPr>
            <c:showVal val="1"/>
            <c:showPercent val="1"/>
            <c:showLeaderLines val="1"/>
          </c:dLbls>
          <c:cat>
            <c:strRef>
              <c:f>BREVETS!$D$3:$D$12</c:f>
              <c:strCache>
                <c:ptCount val="10"/>
                <c:pt idx="0">
                  <c:v>Modélisation/Mathématiques</c:v>
                </c:pt>
                <c:pt idx="1">
                  <c:v>Physique</c:v>
                </c:pt>
                <c:pt idx="2">
                  <c:v>Sc. de la Terre</c:v>
                </c:pt>
                <c:pt idx="3">
                  <c:v>Chimie/Matériaux</c:v>
                </c:pt>
                <c:pt idx="4">
                  <c:v>Santé</c:v>
                </c:pt>
                <c:pt idx="5">
                  <c:v>Sc. de l'homme</c:v>
                </c:pt>
                <c:pt idx="6">
                  <c:v>Sc. de la société</c:v>
                </c:pt>
                <c:pt idx="7">
                  <c:v>Sc. pour l'ingénieur</c:v>
                </c:pt>
                <c:pt idx="8">
                  <c:v>Electronique/Informatique</c:v>
                </c:pt>
                <c:pt idx="9">
                  <c:v>Agronomie/Agroalimentaire</c:v>
                </c:pt>
              </c:strCache>
            </c:strRef>
          </c:cat>
          <c:val>
            <c:numRef>
              <c:f>BREVETS!$E$3:$E$12</c:f>
              <c:numCache>
                <c:formatCode>General</c:formatCode>
                <c:ptCount val="10"/>
                <c:pt idx="0">
                  <c:v>13</c:v>
                </c:pt>
                <c:pt idx="1">
                  <c:v>6</c:v>
                </c:pt>
                <c:pt idx="2">
                  <c:v>2</c:v>
                </c:pt>
                <c:pt idx="3">
                  <c:v>18</c:v>
                </c:pt>
                <c:pt idx="4">
                  <c:v>22</c:v>
                </c:pt>
                <c:pt idx="5">
                  <c:v>0</c:v>
                </c:pt>
                <c:pt idx="6">
                  <c:v>7</c:v>
                </c:pt>
                <c:pt idx="7">
                  <c:v>28</c:v>
                </c:pt>
                <c:pt idx="8">
                  <c:v>73</c:v>
                </c:pt>
                <c:pt idx="9">
                  <c:v>7</c:v>
                </c:pt>
              </c:numCache>
            </c:numRef>
          </c:val>
        </c:ser>
        <c:firstSliceAng val="0"/>
      </c:pie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plotArea>
      <c:layout/>
      <c:pieChart>
        <c:varyColors val="1"/>
        <c:ser>
          <c:idx val="0"/>
          <c:order val="0"/>
          <c:dLbls>
            <c:txPr>
              <a:bodyPr/>
              <a:lstStyle/>
              <a:p>
                <a:pPr>
                  <a:defRPr sz="1400" b="1" baseline="0">
                    <a:solidFill>
                      <a:schemeClr val="bg1"/>
                    </a:solidFill>
                  </a:defRPr>
                </a:pPr>
                <a:endParaRPr lang="fr-FR"/>
              </a:p>
            </c:txPr>
            <c:showVal val="1"/>
            <c:showLeaderLines val="1"/>
          </c:dLbls>
          <c:cat>
            <c:strRef>
              <c:f>'Plaquette 2011'!$B$54:$B$71</c:f>
              <c:strCache>
                <c:ptCount val="18"/>
                <c:pt idx="0">
                  <c:v>Activité spécialisées, scientifiques et techniques</c:v>
                </c:pt>
                <c:pt idx="1">
                  <c:v>Equipement électronique, mesure …</c:v>
                </c:pt>
                <c:pt idx="2">
                  <c:v>Télécommunications</c:v>
                </c:pt>
                <c:pt idx="3">
                  <c:v>Production et distribution de fluide</c:v>
                </c:pt>
                <c:pt idx="4">
                  <c:v>Industrie chimique &amp; pharmaceutique</c:v>
                </c:pt>
                <c:pt idx="5">
                  <c:v>Industrie automobile</c:v>
                </c:pt>
                <c:pt idx="6">
                  <c:v>Construction aéronautique et spaciale</c:v>
                </c:pt>
                <c:pt idx="7">
                  <c:v>Commerce &amp; autres activités de service</c:v>
                </c:pt>
                <c:pt idx="8">
                  <c:v>Administration publique</c:v>
                </c:pt>
                <c:pt idx="9">
                  <c:v>Autres industries manufacturières</c:v>
                </c:pt>
                <c:pt idx="10">
                  <c:v>Edition audiovisuel diffusion</c:v>
                </c:pt>
                <c:pt idx="11">
                  <c:v>Agriculture &amp; industrie alimentaire</c:v>
                </c:pt>
                <c:pt idx="12">
                  <c:v>Activités financières et assurance</c:v>
                </c:pt>
                <c:pt idx="13">
                  <c:v>Santé humaine et action sociale</c:v>
                </c:pt>
                <c:pt idx="14">
                  <c:v>Transports</c:v>
                </c:pt>
                <c:pt idx="15">
                  <c:v>Industrie extractive</c:v>
                </c:pt>
                <c:pt idx="16">
                  <c:v>Arts, spectacles </c:v>
                </c:pt>
                <c:pt idx="17">
                  <c:v>Caoutchouc et plastique</c:v>
                </c:pt>
              </c:strCache>
            </c:strRef>
          </c:cat>
          <c:val>
            <c:numRef>
              <c:f>'Plaquette 2011'!$D$54:$D$71</c:f>
              <c:numCache>
                <c:formatCode>0%</c:formatCode>
                <c:ptCount val="18"/>
                <c:pt idx="0">
                  <c:v>0.23031203566121841</c:v>
                </c:pt>
                <c:pt idx="1">
                  <c:v>0.14710252600297177</c:v>
                </c:pt>
                <c:pt idx="2">
                  <c:v>0.12630014858841021</c:v>
                </c:pt>
                <c:pt idx="3">
                  <c:v>6.7607726597325404E-2</c:v>
                </c:pt>
                <c:pt idx="4">
                  <c:v>5.8692421991085118E-2</c:v>
                </c:pt>
                <c:pt idx="5">
                  <c:v>5.2748885586924206E-2</c:v>
                </c:pt>
                <c:pt idx="6">
                  <c:v>5.0520059435363966E-2</c:v>
                </c:pt>
                <c:pt idx="7">
                  <c:v>4.9034175334323922E-2</c:v>
                </c:pt>
                <c:pt idx="8">
                  <c:v>3.714710252600336E-2</c:v>
                </c:pt>
                <c:pt idx="9">
                  <c:v>3.4175334323922751E-2</c:v>
                </c:pt>
                <c:pt idx="10">
                  <c:v>3.0460624071322433E-2</c:v>
                </c:pt>
                <c:pt idx="11">
                  <c:v>2.6745913818722409E-2</c:v>
                </c:pt>
                <c:pt idx="12">
                  <c:v>2.4517087667161992E-2</c:v>
                </c:pt>
                <c:pt idx="13">
                  <c:v>2.0802377414562E-2</c:v>
                </c:pt>
                <c:pt idx="14">
                  <c:v>1.8573551263001611E-2</c:v>
                </c:pt>
                <c:pt idx="15">
                  <c:v>1.0401188707280927E-2</c:v>
                </c:pt>
                <c:pt idx="16">
                  <c:v>8.9153046062407267E-3</c:v>
                </c:pt>
                <c:pt idx="17">
                  <c:v>5.9435364041604934E-3</c:v>
                </c:pt>
              </c:numCache>
            </c:numRef>
          </c:val>
        </c:ser>
        <c:firstSliceAng val="0"/>
      </c:pieChart>
    </c:plotArea>
    <c:legend>
      <c:legendPos val="r"/>
      <c:layout>
        <c:manualLayout>
          <c:xMode val="edge"/>
          <c:yMode val="edge"/>
          <c:x val="0.64270168298677999"/>
          <c:y val="1.1997996471528598E-2"/>
          <c:w val="0.35562036908276706"/>
          <c:h val="0.988002003528475"/>
        </c:manualLayout>
      </c:layout>
      <c:txPr>
        <a:bodyPr/>
        <a:lstStyle/>
        <a:p>
          <a:pPr>
            <a:defRPr sz="1100"/>
          </a:pPr>
          <a:endParaRPr lang="fr-FR"/>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a:pPr>
            <a:r>
              <a:rPr lang="fr-FR" sz="1400" dirty="0" smtClean="0"/>
              <a:t>Breakdown of </a:t>
            </a:r>
            <a:r>
              <a:rPr lang="fr-FR" sz="1400" baseline="0" dirty="0" smtClean="0"/>
              <a:t> CIFRE by type of </a:t>
            </a:r>
            <a:r>
              <a:rPr lang="fr-FR" sz="1400" baseline="0" dirty="0" err="1" smtClean="0"/>
              <a:t>companies</a:t>
            </a:r>
            <a:r>
              <a:rPr lang="fr-FR" sz="1400" baseline="0" dirty="0" smtClean="0"/>
              <a:t> in 2011</a:t>
            </a:r>
            <a:endParaRPr lang="fr-FR" sz="1400" baseline="0" dirty="0"/>
          </a:p>
        </c:rich>
      </c:tx>
      <c:layout>
        <c:manualLayout>
          <c:xMode val="edge"/>
          <c:yMode val="edge"/>
          <c:x val="3.0766802054673692E-2"/>
          <c:y val="0.11223500419145349"/>
        </c:manualLayout>
      </c:layout>
    </c:title>
    <c:plotArea>
      <c:layout/>
      <c:pieChart>
        <c:varyColors val="1"/>
        <c:ser>
          <c:idx val="0"/>
          <c:order val="0"/>
          <c:dLbls>
            <c:dLbl>
              <c:idx val="0"/>
              <c:tx>
                <c:rich>
                  <a:bodyPr/>
                  <a:lstStyle/>
                  <a:p>
                    <a:r>
                      <a:rPr lang="en-US" sz="1500" dirty="0" smtClean="0"/>
                      <a:t>43%</a:t>
                    </a:r>
                  </a:p>
                  <a:p>
                    <a:r>
                      <a:rPr lang="en-US" sz="1500" dirty="0" smtClean="0"/>
                      <a:t>Small companies</a:t>
                    </a:r>
                    <a:endParaRPr lang="en-US" sz="1500" dirty="0"/>
                  </a:p>
                </c:rich>
              </c:tx>
              <c:showVal val="1"/>
              <c:showPercent val="1"/>
            </c:dLbl>
            <c:dLbl>
              <c:idx val="1"/>
              <c:tx>
                <c:rich>
                  <a:bodyPr/>
                  <a:lstStyle/>
                  <a:p>
                    <a:r>
                      <a:rPr lang="en-US" sz="1500" dirty="0" smtClean="0">
                        <a:solidFill>
                          <a:schemeClr val="tx1"/>
                        </a:solidFill>
                      </a:rPr>
                      <a:t>12</a:t>
                    </a:r>
                    <a:r>
                      <a:rPr lang="en-US" sz="1500" baseline="0" dirty="0" smtClean="0">
                        <a:solidFill>
                          <a:schemeClr val="tx1"/>
                        </a:solidFill>
                      </a:rPr>
                      <a:t> </a:t>
                    </a:r>
                    <a:r>
                      <a:rPr lang="en-US" sz="1500" dirty="0" smtClean="0">
                        <a:solidFill>
                          <a:schemeClr val="tx1"/>
                        </a:solidFill>
                      </a:rPr>
                      <a:t>%</a:t>
                    </a:r>
                  </a:p>
                  <a:p>
                    <a:r>
                      <a:rPr lang="en-US" sz="1500" dirty="0" smtClean="0">
                        <a:solidFill>
                          <a:schemeClr val="tx1"/>
                        </a:solidFill>
                      </a:rPr>
                      <a:t>Medium companies</a:t>
                    </a:r>
                    <a:endParaRPr lang="en-US" sz="1500" dirty="0">
                      <a:solidFill>
                        <a:schemeClr val="tx1"/>
                      </a:solidFill>
                    </a:endParaRPr>
                  </a:p>
                </c:rich>
              </c:tx>
              <c:showVal val="1"/>
              <c:showPercent val="1"/>
            </c:dLbl>
            <c:dLbl>
              <c:idx val="2"/>
              <c:tx>
                <c:rich>
                  <a:bodyPr/>
                  <a:lstStyle/>
                  <a:p>
                    <a:r>
                      <a:rPr lang="en-US" sz="1500" dirty="0" smtClean="0"/>
                      <a:t>45%</a:t>
                    </a:r>
                  </a:p>
                  <a:p>
                    <a:r>
                      <a:rPr lang="en-US" sz="1500" dirty="0" smtClean="0"/>
                      <a:t>Large companies</a:t>
                    </a:r>
                    <a:endParaRPr lang="en-US" sz="1500" dirty="0"/>
                  </a:p>
                </c:rich>
              </c:tx>
              <c:showVal val="1"/>
              <c:showPercent val="1"/>
            </c:dLbl>
            <c:txPr>
              <a:bodyPr/>
              <a:lstStyle/>
              <a:p>
                <a:pPr>
                  <a:defRPr sz="1600" b="1">
                    <a:solidFill>
                      <a:schemeClr val="bg1"/>
                    </a:solidFill>
                  </a:defRPr>
                </a:pPr>
                <a:endParaRPr lang="fr-FR"/>
              </a:p>
            </c:txPr>
            <c:showVal val="1"/>
            <c:showPercent val="1"/>
            <c:showLeaderLines val="1"/>
          </c:dLbls>
          <c:cat>
            <c:strRef>
              <c:f>ExportGeneral!$J$3:$J$5</c:f>
              <c:strCache>
                <c:ptCount val="3"/>
                <c:pt idx="0">
                  <c:v>PME/TPE (&lt; 250)</c:v>
                </c:pt>
                <c:pt idx="1">
                  <c:v>ETI 250/1999</c:v>
                </c:pt>
                <c:pt idx="2">
                  <c:v>&gt; 1999</c:v>
                </c:pt>
              </c:strCache>
            </c:strRef>
          </c:cat>
          <c:val>
            <c:numRef>
              <c:f>ExportGeneral!$K$3:$K$5</c:f>
              <c:numCache>
                <c:formatCode>General</c:formatCode>
                <c:ptCount val="3"/>
                <c:pt idx="0">
                  <c:v>721</c:v>
                </c:pt>
                <c:pt idx="1">
                  <c:v>207</c:v>
                </c:pt>
                <c:pt idx="2">
                  <c:v>759</c:v>
                </c:pt>
              </c:numCache>
            </c:numRef>
          </c:val>
        </c:ser>
        <c:firstSliceAng val="0"/>
      </c:pieChart>
    </c:plotArea>
    <c:legend>
      <c:legendPos val="r"/>
      <c:layout>
        <c:manualLayout>
          <c:xMode val="edge"/>
          <c:yMode val="edge"/>
          <c:x val="0.65977085062444563"/>
          <c:y val="0.29178514144065332"/>
          <c:w val="0.30134029225510989"/>
          <c:h val="0.25115157480314959"/>
        </c:manualLayout>
      </c:layout>
      <c:txPr>
        <a:bodyPr/>
        <a:lstStyle/>
        <a:p>
          <a:pPr>
            <a:defRPr sz="1200"/>
          </a:pPr>
          <a:endParaRPr lang="fr-FR"/>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a:pPr>
            <a:r>
              <a:rPr lang="fr-FR" sz="1400" b="1" i="0" u="none" strike="noStrike" kern="1200" baseline="0" dirty="0" smtClean="0">
                <a:solidFill>
                  <a:sysClr val="windowText" lastClr="000000"/>
                </a:solidFill>
                <a:latin typeface="+mn-lt"/>
                <a:ea typeface="+mn-ea"/>
                <a:cs typeface="+mn-cs"/>
              </a:rPr>
              <a:t>Breakdown of CIFRE by size  of </a:t>
            </a:r>
            <a:r>
              <a:rPr lang="fr-FR" sz="1400" b="1" i="0" u="none" strike="noStrike" kern="1200" baseline="0" dirty="0" err="1" smtClean="0">
                <a:solidFill>
                  <a:sysClr val="windowText" lastClr="000000"/>
                </a:solidFill>
                <a:latin typeface="+mn-lt"/>
                <a:ea typeface="+mn-ea"/>
                <a:cs typeface="+mn-cs"/>
              </a:rPr>
              <a:t>SMEs</a:t>
            </a:r>
            <a:endParaRPr lang="fr-FR" sz="1400" b="1" i="0" u="none" strike="noStrike" kern="1200" baseline="0" dirty="0">
              <a:solidFill>
                <a:sysClr val="windowText" lastClr="000000"/>
              </a:solidFill>
              <a:latin typeface="+mn-lt"/>
              <a:ea typeface="+mn-ea"/>
              <a:cs typeface="+mn-cs"/>
            </a:endParaRPr>
          </a:p>
          <a:p>
            <a:pPr>
              <a:defRPr sz="1200"/>
            </a:pPr>
            <a:r>
              <a:rPr lang="fr-FR" sz="1400" b="1" i="0" u="none" strike="noStrike" kern="1200" baseline="0" dirty="0" smtClean="0">
                <a:solidFill>
                  <a:sysClr val="windowText" lastClr="000000"/>
                </a:solidFill>
                <a:latin typeface="+mn-lt"/>
                <a:ea typeface="+mn-ea"/>
                <a:cs typeface="+mn-cs"/>
              </a:rPr>
              <a:t>in 2011</a:t>
            </a:r>
            <a:endParaRPr lang="fr-FR" sz="1400" dirty="0"/>
          </a:p>
        </c:rich>
      </c:tx>
      <c:layout>
        <c:manualLayout>
          <c:xMode val="edge"/>
          <c:yMode val="edge"/>
          <c:x val="0.39165266841644986"/>
          <c:y val="5.0925925925925923E-2"/>
        </c:manualLayout>
      </c:layout>
    </c:title>
    <c:plotArea>
      <c:layout/>
      <c:pieChart>
        <c:varyColors val="1"/>
        <c:ser>
          <c:idx val="0"/>
          <c:order val="0"/>
          <c:dLbls>
            <c:dLbl>
              <c:idx val="0"/>
              <c:tx>
                <c:rich>
                  <a:bodyPr/>
                  <a:lstStyle/>
                  <a:p>
                    <a:r>
                      <a:rPr lang="en-US" sz="1400" dirty="0" smtClean="0"/>
                      <a:t>39%</a:t>
                    </a:r>
                    <a:endParaRPr lang="en-US" sz="1400" dirty="0"/>
                  </a:p>
                </c:rich>
              </c:tx>
              <c:showVal val="1"/>
              <c:showPercent val="1"/>
            </c:dLbl>
            <c:dLbl>
              <c:idx val="1"/>
              <c:tx>
                <c:rich>
                  <a:bodyPr/>
                  <a:lstStyle/>
                  <a:p>
                    <a:pPr>
                      <a:defRPr sz="1400" b="1" baseline="0">
                        <a:solidFill>
                          <a:schemeClr val="bg1"/>
                        </a:solidFill>
                      </a:defRPr>
                    </a:pPr>
                    <a:r>
                      <a:rPr lang="en-US" sz="1400" baseline="0" smtClean="0"/>
                      <a:t>38</a:t>
                    </a:r>
                    <a:r>
                      <a:rPr lang="en-US" sz="1400" baseline="0"/>
                      <a:t>%</a:t>
                    </a:r>
                  </a:p>
                </c:rich>
              </c:tx>
              <c:spPr/>
              <c:showVal val="1"/>
              <c:showPercent val="1"/>
            </c:dLbl>
            <c:dLbl>
              <c:idx val="2"/>
              <c:tx>
                <c:rich>
                  <a:bodyPr/>
                  <a:lstStyle/>
                  <a:p>
                    <a:pPr>
                      <a:defRPr sz="1400" b="1" baseline="0">
                        <a:solidFill>
                          <a:schemeClr val="bg1"/>
                        </a:solidFill>
                      </a:defRPr>
                    </a:pPr>
                    <a:r>
                      <a:rPr lang="en-US" sz="1400" baseline="0" smtClean="0"/>
                      <a:t>7</a:t>
                    </a:r>
                    <a:r>
                      <a:rPr lang="en-US" sz="1400" baseline="0"/>
                      <a:t>%</a:t>
                    </a:r>
                  </a:p>
                </c:rich>
              </c:tx>
              <c:spPr/>
              <c:showVal val="1"/>
              <c:showPercent val="1"/>
            </c:dLbl>
            <c:dLbl>
              <c:idx val="3"/>
              <c:tx>
                <c:rich>
                  <a:bodyPr/>
                  <a:lstStyle/>
                  <a:p>
                    <a:pPr>
                      <a:defRPr sz="1400" b="1" baseline="0">
                        <a:solidFill>
                          <a:schemeClr val="bg1"/>
                        </a:solidFill>
                      </a:defRPr>
                    </a:pPr>
                    <a:r>
                      <a:rPr lang="en-US" sz="1400" baseline="0" smtClean="0"/>
                      <a:t>16</a:t>
                    </a:r>
                    <a:r>
                      <a:rPr lang="en-US" sz="1400" baseline="0"/>
                      <a:t>%</a:t>
                    </a:r>
                  </a:p>
                </c:rich>
              </c:tx>
              <c:spPr/>
              <c:showVal val="1"/>
              <c:showPercent val="1"/>
            </c:dLbl>
            <c:txPr>
              <a:bodyPr/>
              <a:lstStyle/>
              <a:p>
                <a:pPr>
                  <a:defRPr sz="1400" b="1">
                    <a:solidFill>
                      <a:schemeClr val="bg1"/>
                    </a:solidFill>
                  </a:defRPr>
                </a:pPr>
                <a:endParaRPr lang="fr-FR"/>
              </a:p>
            </c:txPr>
            <c:showVal val="1"/>
            <c:showPercent val="1"/>
            <c:showLeaderLines val="1"/>
          </c:dLbls>
          <c:cat>
            <c:strRef>
              <c:f>'PME - 250'!$C$3:$C$6</c:f>
              <c:strCache>
                <c:ptCount val="4"/>
                <c:pt idx="0">
                  <c:v>&lt; 10 salariés</c:v>
                </c:pt>
                <c:pt idx="1">
                  <c:v>de 10 à 49</c:v>
                </c:pt>
                <c:pt idx="2">
                  <c:v>de 50 à 99</c:v>
                </c:pt>
                <c:pt idx="3">
                  <c:v>100 à 249</c:v>
                </c:pt>
              </c:strCache>
            </c:strRef>
          </c:cat>
          <c:val>
            <c:numRef>
              <c:f>'PME - 250'!$D$3:$D$6</c:f>
              <c:numCache>
                <c:formatCode>General</c:formatCode>
                <c:ptCount val="4"/>
                <c:pt idx="0">
                  <c:v>280</c:v>
                </c:pt>
                <c:pt idx="1">
                  <c:v>276</c:v>
                </c:pt>
                <c:pt idx="2">
                  <c:v>52</c:v>
                </c:pt>
                <c:pt idx="3">
                  <c:v>113</c:v>
                </c:pt>
              </c:numCache>
            </c:numRef>
          </c:val>
        </c:ser>
        <c:firstSliceAng val="0"/>
      </c:pieChart>
    </c:plotArea>
    <c:legend>
      <c:legendPos val="r"/>
      <c:layout>
        <c:manualLayout>
          <c:xMode val="edge"/>
          <c:yMode val="edge"/>
          <c:x val="0.67757086614173545"/>
          <c:y val="0.342519320501604"/>
          <c:w val="0.28909580052493439"/>
          <c:h val="0.5524613589967915"/>
        </c:manualLayout>
      </c:layout>
      <c:txPr>
        <a:bodyPr/>
        <a:lstStyle/>
        <a:p>
          <a:pPr>
            <a:defRPr sz="1200"/>
          </a:pPr>
          <a:endParaRPr lang="fr-FR"/>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2919413" cy="493713"/>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lvl1pPr>
              <a:defRPr sz="1200"/>
            </a:lvl1pPr>
          </a:lstStyle>
          <a:p>
            <a:pPr>
              <a:defRPr/>
            </a:pPr>
            <a:endParaRPr lang="fr-FR"/>
          </a:p>
        </p:txBody>
      </p:sp>
      <p:sp>
        <p:nvSpPr>
          <p:cNvPr id="105475"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lvl1pPr algn="r">
              <a:defRPr sz="1200"/>
            </a:lvl1pPr>
          </a:lstStyle>
          <a:p>
            <a:pPr>
              <a:defRPr/>
            </a:pPr>
            <a:fld id="{49F6EA61-B569-4489-8F50-B880471F833A}" type="datetimeFigureOut">
              <a:rPr lang="fr-FR"/>
              <a:pPr>
                <a:defRPr/>
              </a:pPr>
              <a:t>26/04/2012</a:t>
            </a:fld>
            <a:endParaRPr lang="fr-FR"/>
          </a:p>
        </p:txBody>
      </p:sp>
      <p:sp>
        <p:nvSpPr>
          <p:cNvPr id="105476" name="Rectangle 4"/>
          <p:cNvSpPr>
            <a:spLocks noGrp="1" noChangeArrowheads="1"/>
          </p:cNvSpPr>
          <p:nvPr>
            <p:ph type="ftr" sz="quarter" idx="2"/>
          </p:nvPr>
        </p:nvSpPr>
        <p:spPr bwMode="auto">
          <a:xfrm>
            <a:off x="1" y="9371013"/>
            <a:ext cx="2919413" cy="493712"/>
          </a:xfrm>
          <a:prstGeom prst="rect">
            <a:avLst/>
          </a:prstGeom>
          <a:noFill/>
          <a:ln w="9525">
            <a:noFill/>
            <a:miter lim="800000"/>
            <a:headEnd/>
            <a:tailEnd/>
          </a:ln>
        </p:spPr>
        <p:txBody>
          <a:bodyPr vert="horz" wrap="square" lIns="91425" tIns="45713" rIns="91425" bIns="45713" numCol="1" anchor="b" anchorCtr="0" compatLnSpc="1">
            <a:prstTxWarp prst="textNoShape">
              <a:avLst/>
            </a:prstTxWarp>
          </a:bodyPr>
          <a:lstStyle>
            <a:lvl1pPr>
              <a:defRPr sz="1200"/>
            </a:lvl1pPr>
          </a:lstStyle>
          <a:p>
            <a:pPr>
              <a:defRPr/>
            </a:pPr>
            <a:endParaRPr lang="fr-FR"/>
          </a:p>
        </p:txBody>
      </p:sp>
      <p:sp>
        <p:nvSpPr>
          <p:cNvPr id="105477"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p:spPr>
        <p:txBody>
          <a:bodyPr vert="horz" wrap="square" lIns="91425" tIns="45713" rIns="91425" bIns="45713" numCol="1" anchor="b" anchorCtr="0" compatLnSpc="1">
            <a:prstTxWarp prst="textNoShape">
              <a:avLst/>
            </a:prstTxWarp>
          </a:bodyPr>
          <a:lstStyle>
            <a:lvl1pPr algn="r">
              <a:defRPr sz="1200"/>
            </a:lvl1pPr>
          </a:lstStyle>
          <a:p>
            <a:pPr>
              <a:defRPr/>
            </a:pPr>
            <a:fld id="{1AF0A581-1067-4D22-84D6-DC501FE15D99}"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2917825" cy="493713"/>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lvl1pPr eaLnBrk="0" hangingPunct="0">
              <a:defRPr sz="1200"/>
            </a:lvl1pPr>
          </a:lstStyle>
          <a:p>
            <a:pPr>
              <a:defRPr/>
            </a:pPr>
            <a:endParaRPr lang="fr-FR"/>
          </a:p>
        </p:txBody>
      </p:sp>
      <p:sp>
        <p:nvSpPr>
          <p:cNvPr id="33795" name="Rectangle 3"/>
          <p:cNvSpPr>
            <a:spLocks noGrp="1" noChangeArrowheads="1"/>
          </p:cNvSpPr>
          <p:nvPr>
            <p:ph type="dt" idx="1"/>
          </p:nvPr>
        </p:nvSpPr>
        <p:spPr bwMode="auto">
          <a:xfrm>
            <a:off x="3816351" y="0"/>
            <a:ext cx="2917825" cy="493713"/>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lvl1pPr algn="r" eaLnBrk="0" hangingPunct="0">
              <a:defRPr sz="1200"/>
            </a:lvl1pPr>
          </a:lstStyle>
          <a:p>
            <a:pPr>
              <a:defRPr/>
            </a:pPr>
            <a:fld id="{AABDBDE1-1E22-4279-ADCF-F58AB63294B0}" type="datetimeFigureOut">
              <a:rPr lang="fr-FR"/>
              <a:pPr>
                <a:defRPr/>
              </a:pPr>
              <a:t>26/04/2012</a:t>
            </a:fld>
            <a:endParaRPr lang="fr-FR"/>
          </a:p>
        </p:txBody>
      </p:sp>
      <p:sp>
        <p:nvSpPr>
          <p:cNvPr id="15364"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3798" name="Rectangle 6"/>
          <p:cNvSpPr>
            <a:spLocks noGrp="1" noChangeArrowheads="1"/>
          </p:cNvSpPr>
          <p:nvPr>
            <p:ph type="ftr" sz="quarter" idx="4"/>
          </p:nvPr>
        </p:nvSpPr>
        <p:spPr bwMode="auto">
          <a:xfrm>
            <a:off x="1" y="9371013"/>
            <a:ext cx="2917825" cy="493712"/>
          </a:xfrm>
          <a:prstGeom prst="rect">
            <a:avLst/>
          </a:prstGeom>
          <a:noFill/>
          <a:ln w="9525">
            <a:noFill/>
            <a:miter lim="800000"/>
            <a:headEnd/>
            <a:tailEnd/>
          </a:ln>
        </p:spPr>
        <p:txBody>
          <a:bodyPr vert="horz" wrap="square" lIns="91425" tIns="45713" rIns="91425" bIns="45713" numCol="1" anchor="b" anchorCtr="0" compatLnSpc="1">
            <a:prstTxWarp prst="textNoShape">
              <a:avLst/>
            </a:prstTxWarp>
          </a:bodyPr>
          <a:lstStyle>
            <a:lvl1pPr eaLnBrk="0" hangingPunct="0">
              <a:defRPr sz="1200"/>
            </a:lvl1pPr>
          </a:lstStyle>
          <a:p>
            <a:pPr>
              <a:defRPr/>
            </a:pPr>
            <a:endParaRPr lang="fr-FR"/>
          </a:p>
        </p:txBody>
      </p:sp>
      <p:sp>
        <p:nvSpPr>
          <p:cNvPr id="33799" name="Rectangle 7"/>
          <p:cNvSpPr>
            <a:spLocks noGrp="1" noChangeArrowheads="1"/>
          </p:cNvSpPr>
          <p:nvPr>
            <p:ph type="sldNum" sz="quarter" idx="5"/>
          </p:nvPr>
        </p:nvSpPr>
        <p:spPr bwMode="auto">
          <a:xfrm>
            <a:off x="3816351" y="9371013"/>
            <a:ext cx="2917825" cy="493712"/>
          </a:xfrm>
          <a:prstGeom prst="rect">
            <a:avLst/>
          </a:prstGeom>
          <a:noFill/>
          <a:ln w="9525">
            <a:noFill/>
            <a:miter lim="800000"/>
            <a:headEnd/>
            <a:tailEnd/>
          </a:ln>
        </p:spPr>
        <p:txBody>
          <a:bodyPr vert="horz" wrap="square" lIns="91425" tIns="45713" rIns="91425" bIns="45713" numCol="1" anchor="b" anchorCtr="0" compatLnSpc="1">
            <a:prstTxWarp prst="textNoShape">
              <a:avLst/>
            </a:prstTxWarp>
          </a:bodyPr>
          <a:lstStyle>
            <a:lvl1pPr algn="r" eaLnBrk="0" hangingPunct="0">
              <a:defRPr sz="1200"/>
            </a:lvl1pPr>
          </a:lstStyle>
          <a:p>
            <a:pPr>
              <a:defRPr/>
            </a:pPr>
            <a:fld id="{F014D14C-5BB5-41CF-93C9-CDEA4CD22E9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4" name="Espace réservé des commentaires 3"/>
          <p:cNvSpPr>
            <a:spLocks noGrp="1"/>
          </p:cNvSpPr>
          <p:nvPr>
            <p:ph type="body" sz="quarter" idx="10"/>
          </p:nvPr>
        </p:nvSpPr>
        <p:spPr/>
        <p:txBody>
          <a:bodyPr>
            <a:normAutofit/>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a:xfrm>
            <a:off x="898525" y="739775"/>
            <a:ext cx="4935538" cy="3702050"/>
          </a:xfrm>
          <a:ln/>
        </p:spPr>
      </p:sp>
      <p:sp>
        <p:nvSpPr>
          <p:cNvPr id="34819" name="Espace réservé du numéro de diapositive 3"/>
          <p:cNvSpPr txBox="1">
            <a:spLocks noGrp="1"/>
          </p:cNvSpPr>
          <p:nvPr/>
        </p:nvSpPr>
        <p:spPr bwMode="auto">
          <a:xfrm>
            <a:off x="3816353" y="9371014"/>
            <a:ext cx="2917825" cy="493712"/>
          </a:xfrm>
          <a:prstGeom prst="rect">
            <a:avLst/>
          </a:prstGeom>
          <a:noFill/>
          <a:ln w="9525">
            <a:noFill/>
            <a:miter lim="800000"/>
            <a:headEnd/>
            <a:tailEnd/>
          </a:ln>
        </p:spPr>
        <p:txBody>
          <a:bodyPr lIns="91423" tIns="45711" rIns="91423" bIns="45711" anchor="b"/>
          <a:lstStyle/>
          <a:p>
            <a:pPr algn="r" eaLnBrk="0" hangingPunct="0"/>
            <a:fld id="{80723F26-5EF9-4895-AFA9-1585BAD9E193}" type="slidenum">
              <a:rPr lang="fr-FR" sz="1100"/>
              <a:pPr algn="r" eaLnBrk="0" hangingPunct="0"/>
              <a:t>10</a:t>
            </a:fld>
            <a:endParaRPr lang="fr-FR" sz="110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a:ln/>
        </p:spPr>
      </p:sp>
      <p:sp>
        <p:nvSpPr>
          <p:cNvPr id="16387" name="Espace réservé du numéro de diapositive 3"/>
          <p:cNvSpPr>
            <a:spLocks noGrp="1"/>
          </p:cNvSpPr>
          <p:nvPr>
            <p:ph type="sldNum" sz="quarter" idx="5"/>
          </p:nvPr>
        </p:nvSpPr>
        <p:spPr>
          <a:noFill/>
        </p:spPr>
        <p:txBody>
          <a:bodyPr/>
          <a:lstStyle/>
          <a:p>
            <a:fld id="{C0F51DC0-79DD-4C98-B631-675A00CF5383}" type="slidenum">
              <a:rPr lang="fr-FR" smtClean="0"/>
              <a:pPr/>
              <a:t>11</a:t>
            </a:fld>
            <a:endParaRPr lang="fr-FR" smtClean="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p:cNvSpPr>
          <p:nvPr>
            <p:ph type="sldImg"/>
          </p:nvPr>
        </p:nvSpPr>
        <p:spPr>
          <a:ln/>
        </p:spPr>
      </p:sp>
      <p:sp>
        <p:nvSpPr>
          <p:cNvPr id="44035" name="Espace réservé du numéro de diapositive 3"/>
          <p:cNvSpPr>
            <a:spLocks noGrp="1"/>
          </p:cNvSpPr>
          <p:nvPr>
            <p:ph type="sldNum" sz="quarter" idx="5"/>
          </p:nvPr>
        </p:nvSpPr>
        <p:spPr>
          <a:noFill/>
        </p:spPr>
        <p:txBody>
          <a:bodyPr/>
          <a:lstStyle/>
          <a:p>
            <a:fld id="{4C618BA0-F35D-4163-933E-BF686CA07EFC}" type="slidenum">
              <a:rPr lang="fr-FR" smtClean="0"/>
              <a:pPr/>
              <a:t>12</a:t>
            </a:fld>
            <a:endParaRPr lang="fr-FR" smtClean="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4" name="Espace réservé du numéro de diapositive 3"/>
          <p:cNvSpPr>
            <a:spLocks noGrp="1"/>
          </p:cNvSpPr>
          <p:nvPr>
            <p:ph type="sldNum" sz="quarter" idx="5"/>
          </p:nvPr>
        </p:nvSpPr>
        <p:spPr>
          <a:noFill/>
        </p:spPr>
        <p:txBody>
          <a:bodyPr/>
          <a:lstStyle/>
          <a:p>
            <a:fld id="{C0EAD50D-032F-4DC1-892F-4FF44DEADB41}" type="slidenum">
              <a:rPr lang="fr-FR" smtClean="0"/>
              <a:pPr/>
              <a:t>13</a:t>
            </a:fld>
            <a:endParaRPr lang="fr-FR" dirty="0" smtClean="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pPr>
              <a:defRPr/>
            </a:pPr>
            <a:fld id="{76096965-A560-4423-B3F2-C633B5692221}" type="slidenum">
              <a:rPr lang="fr-FR" smtClean="0"/>
              <a:pPr>
                <a:defRPr/>
              </a:pPr>
              <a:t>14</a:t>
            </a:fld>
            <a:endParaRPr lang="fr-FR"/>
          </a:p>
        </p:txBody>
      </p:sp>
      <p:sp>
        <p:nvSpPr>
          <p:cNvPr id="5" name="Espace réservé des commentaires 4"/>
          <p:cNvSpPr>
            <a:spLocks noGrp="1"/>
          </p:cNvSpPr>
          <p:nvPr>
            <p:ph type="body" sz="quarter" idx="11"/>
          </p:nvPr>
        </p:nvSpPr>
        <p:spPr/>
        <p:txBody>
          <a:bodyPr>
            <a:normAutofit/>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4" name="Espace réservé du numéro de diapositive 3"/>
          <p:cNvSpPr>
            <a:spLocks noGrp="1"/>
          </p:cNvSpPr>
          <p:nvPr>
            <p:ph type="sldNum" sz="quarter" idx="5"/>
          </p:nvPr>
        </p:nvSpPr>
        <p:spPr>
          <a:noFill/>
        </p:spPr>
        <p:txBody>
          <a:bodyPr/>
          <a:lstStyle/>
          <a:p>
            <a:fld id="{C0EAD50D-032F-4DC1-892F-4FF44DEADB41}" type="slidenum">
              <a:rPr lang="fr-FR" smtClean="0"/>
              <a:pPr/>
              <a:t>15</a:t>
            </a:fld>
            <a:endParaRPr lang="fr-FR" smtClean="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e l'image des diapositives 1"/>
          <p:cNvSpPr>
            <a:spLocks noGrp="1" noRot="1" noChangeAspect="1" noTextEdit="1"/>
          </p:cNvSpPr>
          <p:nvPr>
            <p:ph type="sldImg"/>
          </p:nvPr>
        </p:nvSpPr>
        <p:spPr>
          <a:xfrm>
            <a:off x="898525" y="739775"/>
            <a:ext cx="4935538" cy="3702050"/>
          </a:xfrm>
          <a:ln/>
        </p:spPr>
      </p:sp>
      <p:sp>
        <p:nvSpPr>
          <p:cNvPr id="53251" name="Espace réservé du numéro de diapositive 3"/>
          <p:cNvSpPr txBox="1">
            <a:spLocks noGrp="1"/>
          </p:cNvSpPr>
          <p:nvPr/>
        </p:nvSpPr>
        <p:spPr bwMode="auto">
          <a:xfrm>
            <a:off x="3816351" y="9371013"/>
            <a:ext cx="2917825" cy="493712"/>
          </a:xfrm>
          <a:prstGeom prst="rect">
            <a:avLst/>
          </a:prstGeom>
          <a:noFill/>
          <a:ln w="9525">
            <a:noFill/>
            <a:miter lim="800000"/>
            <a:headEnd/>
            <a:tailEnd/>
          </a:ln>
        </p:spPr>
        <p:txBody>
          <a:bodyPr lIns="91423" tIns="45711" rIns="91423" bIns="45711" anchor="b"/>
          <a:lstStyle/>
          <a:p>
            <a:pPr algn="r" eaLnBrk="0" hangingPunct="0"/>
            <a:fld id="{863956DD-4F3A-49EB-B9B9-D021D4532AAD}" type="slidenum">
              <a:rPr lang="fr-FR" sz="1100"/>
              <a:pPr algn="r" eaLnBrk="0" hangingPunct="0"/>
              <a:t>16</a:t>
            </a:fld>
            <a:endParaRPr lang="fr-FR" sz="110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a:xfrm>
            <a:off x="898525" y="739775"/>
            <a:ext cx="4935538" cy="3702050"/>
          </a:xfrm>
          <a:ln/>
        </p:spPr>
      </p:sp>
      <p:sp>
        <p:nvSpPr>
          <p:cNvPr id="57347" name="Espace réservé du numéro de diapositive 3"/>
          <p:cNvSpPr txBox="1">
            <a:spLocks noGrp="1"/>
          </p:cNvSpPr>
          <p:nvPr/>
        </p:nvSpPr>
        <p:spPr bwMode="auto">
          <a:xfrm>
            <a:off x="3816352" y="9371013"/>
            <a:ext cx="2917825" cy="493712"/>
          </a:xfrm>
          <a:prstGeom prst="rect">
            <a:avLst/>
          </a:prstGeom>
          <a:noFill/>
          <a:ln w="9525">
            <a:noFill/>
            <a:miter lim="800000"/>
            <a:headEnd/>
            <a:tailEnd/>
          </a:ln>
        </p:spPr>
        <p:txBody>
          <a:bodyPr lIns="91423" tIns="45711" rIns="91423" bIns="45711" anchor="b"/>
          <a:lstStyle/>
          <a:p>
            <a:pPr algn="r" eaLnBrk="0" hangingPunct="0"/>
            <a:fld id="{9284EF68-0E82-43C0-B7BA-4CA5C9F24DE4}" type="slidenum">
              <a:rPr lang="fr-FR" sz="1100"/>
              <a:pPr algn="r" eaLnBrk="0" hangingPunct="0"/>
              <a:t>17</a:t>
            </a:fld>
            <a:endParaRPr lang="fr-FR" sz="110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2" name="Espace réservé du numéro de diapositive 3"/>
          <p:cNvSpPr>
            <a:spLocks noGrp="1"/>
          </p:cNvSpPr>
          <p:nvPr>
            <p:ph type="sldNum" sz="quarter" idx="5"/>
          </p:nvPr>
        </p:nvSpPr>
        <p:spPr>
          <a:noFill/>
        </p:spPr>
        <p:txBody>
          <a:bodyPr/>
          <a:lstStyle/>
          <a:p>
            <a:fld id="{86813F31-C688-4731-BFB8-ECBE51560044}" type="slidenum">
              <a:rPr lang="fr-FR" smtClean="0"/>
              <a:pPr/>
              <a:t>18</a:t>
            </a:fld>
            <a:endParaRPr lang="fr-FR" smtClean="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4" name="Espace réservé des commentaires 3"/>
          <p:cNvSpPr>
            <a:spLocks noGrp="1"/>
          </p:cNvSpPr>
          <p:nvPr>
            <p:ph type="body" sz="quarter" idx="10"/>
          </p:nvPr>
        </p:nvSpPr>
        <p:spPr/>
        <p:txBody>
          <a:bodyPr>
            <a:normAutofit/>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a:ln/>
        </p:spPr>
      </p:sp>
      <p:sp>
        <p:nvSpPr>
          <p:cNvPr id="22531" name="Espace réservé du numéro de diapositive 3"/>
          <p:cNvSpPr>
            <a:spLocks noGrp="1"/>
          </p:cNvSpPr>
          <p:nvPr>
            <p:ph type="sldNum" sz="quarter" idx="5"/>
          </p:nvPr>
        </p:nvSpPr>
        <p:spPr>
          <a:noFill/>
        </p:spPr>
        <p:txBody>
          <a:bodyPr/>
          <a:lstStyle/>
          <a:p>
            <a:fld id="{7FCB3C5F-2C76-4D7C-BAF8-B68D84A69D42}" type="slidenum">
              <a:rPr lang="fr-FR" smtClean="0"/>
              <a:pPr/>
              <a:t>2</a:t>
            </a:fld>
            <a:endParaRPr lang="fr-FR" dirty="0" smtClean="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4" name="Espace réservé des commentaires 3"/>
          <p:cNvSpPr>
            <a:spLocks noGrp="1"/>
          </p:cNvSpPr>
          <p:nvPr>
            <p:ph type="body" sz="quarter" idx="10"/>
          </p:nvPr>
        </p:nvSpPr>
        <p:spPr/>
        <p:txBody>
          <a:bodyPr>
            <a:normAutofit/>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4" name="Espace réservé des commentaires 3"/>
          <p:cNvSpPr>
            <a:spLocks noGrp="1"/>
          </p:cNvSpPr>
          <p:nvPr>
            <p:ph type="body" sz="quarter" idx="10"/>
          </p:nvPr>
        </p:nvSpPr>
        <p:spPr/>
        <p:txBody>
          <a:bodyPr>
            <a:normAutofit/>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4" name="Espace réservé des commentaires 3"/>
          <p:cNvSpPr>
            <a:spLocks noGrp="1"/>
          </p:cNvSpPr>
          <p:nvPr>
            <p:ph type="body" sz="quarter" idx="10"/>
          </p:nvPr>
        </p:nvSpPr>
        <p:spPr/>
        <p:txBody>
          <a:bodyPr>
            <a:normAutofit/>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4" name="Espace réservé des commentaires 3"/>
          <p:cNvSpPr>
            <a:spLocks noGrp="1"/>
          </p:cNvSpPr>
          <p:nvPr>
            <p:ph type="body" sz="quarter" idx="10"/>
          </p:nvPr>
        </p:nvSpPr>
        <p:spPr/>
        <p:txBody>
          <a:bodyPr>
            <a:normAutofit/>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Espace réservé de l'image des diapositives 1"/>
          <p:cNvSpPr>
            <a:spLocks noGrp="1" noRot="1" noChangeAspect="1" noTextEdit="1"/>
          </p:cNvSpPr>
          <p:nvPr>
            <p:ph type="sldImg"/>
          </p:nvPr>
        </p:nvSpPr>
        <p:spPr>
          <a:xfrm>
            <a:off x="898525" y="739775"/>
            <a:ext cx="4935538" cy="3702050"/>
          </a:xfrm>
          <a:ln/>
        </p:spPr>
      </p:sp>
      <p:sp>
        <p:nvSpPr>
          <p:cNvPr id="125955" name="Espace réservé du numéro de diapositive 3"/>
          <p:cNvSpPr txBox="1">
            <a:spLocks noGrp="1"/>
          </p:cNvSpPr>
          <p:nvPr/>
        </p:nvSpPr>
        <p:spPr bwMode="auto">
          <a:xfrm>
            <a:off x="3816352" y="9371013"/>
            <a:ext cx="2917825" cy="493712"/>
          </a:xfrm>
          <a:prstGeom prst="rect">
            <a:avLst/>
          </a:prstGeom>
          <a:noFill/>
          <a:ln w="9525">
            <a:noFill/>
            <a:miter lim="800000"/>
            <a:headEnd/>
            <a:tailEnd/>
          </a:ln>
        </p:spPr>
        <p:txBody>
          <a:bodyPr lIns="91423" tIns="45711" rIns="91423" bIns="45711" anchor="b"/>
          <a:lstStyle/>
          <a:p>
            <a:pPr algn="r" eaLnBrk="0" hangingPunct="0"/>
            <a:fld id="{92139548-77C7-492E-9A1A-9A9E7831C66F}" type="slidenum">
              <a:rPr lang="fr-FR" sz="1100"/>
              <a:pPr algn="r" eaLnBrk="0" hangingPunct="0"/>
              <a:t>25</a:t>
            </a:fld>
            <a:endParaRPr lang="fr-FR" sz="110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txBox="1">
            <a:spLocks noGrp="1" noChangeArrowheads="1"/>
          </p:cNvSpPr>
          <p:nvPr/>
        </p:nvSpPr>
        <p:spPr bwMode="auto">
          <a:xfrm>
            <a:off x="3816351" y="9374189"/>
            <a:ext cx="2917825" cy="490537"/>
          </a:xfrm>
          <a:prstGeom prst="rect">
            <a:avLst/>
          </a:prstGeom>
          <a:noFill/>
          <a:ln w="9525">
            <a:noFill/>
            <a:miter lim="800000"/>
            <a:headEnd/>
            <a:tailEnd/>
          </a:ln>
        </p:spPr>
        <p:txBody>
          <a:bodyPr lIns="91914" tIns="45956" rIns="91914" bIns="45956" anchor="b"/>
          <a:lstStyle/>
          <a:p>
            <a:pPr algn="r" defTabSz="915988"/>
            <a:fld id="{37669824-0EF6-4A3A-8789-2F7FFEB64244}" type="slidenum">
              <a:rPr lang="fr-FR" sz="1100"/>
              <a:pPr algn="r" defTabSz="915988"/>
              <a:t>26</a:t>
            </a:fld>
            <a:endParaRPr lang="fr-FR" sz="1100"/>
          </a:p>
        </p:txBody>
      </p:sp>
      <p:sp>
        <p:nvSpPr>
          <p:cNvPr id="130050" name="Rectangle 2"/>
          <p:cNvSpPr>
            <a:spLocks noGrp="1" noRot="1" noChangeAspect="1" noChangeArrowheads="1" noTextEdit="1"/>
          </p:cNvSpPr>
          <p:nvPr>
            <p:ph type="sldImg"/>
          </p:nvPr>
        </p:nvSpPr>
        <p:spPr>
          <a:xfrm>
            <a:off x="909638" y="742950"/>
            <a:ext cx="4930775" cy="3697288"/>
          </a:xfrm>
          <a:ln/>
        </p:spPr>
      </p:sp>
      <p:sp>
        <p:nvSpPr>
          <p:cNvPr id="130051" name="Rectangle 3"/>
          <p:cNvSpPr>
            <a:spLocks noGrp="1" noChangeArrowheads="1"/>
          </p:cNvSpPr>
          <p:nvPr>
            <p:ph type="body" idx="1"/>
          </p:nvPr>
        </p:nvSpPr>
        <p:spPr>
          <a:xfrm>
            <a:off x="676275" y="4683126"/>
            <a:ext cx="5383213" cy="4440238"/>
          </a:xfrm>
          <a:noFill/>
          <a:ln/>
        </p:spPr>
        <p:txBody>
          <a:bodyPr lIns="91914" tIns="45956" rIns="91914" bIns="45956"/>
          <a:lstStyle/>
          <a:p>
            <a:pPr eaLnBrk="1" hangingPunct="1"/>
            <a:endParaRPr lang="en-GB" smtClean="0"/>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txBox="1">
            <a:spLocks noGrp="1" noChangeArrowheads="1"/>
          </p:cNvSpPr>
          <p:nvPr/>
        </p:nvSpPr>
        <p:spPr bwMode="auto">
          <a:xfrm>
            <a:off x="3816351" y="9374189"/>
            <a:ext cx="2917825" cy="490537"/>
          </a:xfrm>
          <a:prstGeom prst="rect">
            <a:avLst/>
          </a:prstGeom>
          <a:noFill/>
          <a:ln w="9525">
            <a:noFill/>
            <a:miter lim="800000"/>
            <a:headEnd/>
            <a:tailEnd/>
          </a:ln>
        </p:spPr>
        <p:txBody>
          <a:bodyPr lIns="91896" tIns="45948" rIns="91896" bIns="45948" anchor="b"/>
          <a:lstStyle/>
          <a:p>
            <a:pPr algn="r" defTabSz="915988"/>
            <a:fld id="{F4172E9C-BF1B-4C0E-93F9-F5898AB604E7}" type="slidenum">
              <a:rPr lang="fr-FR" sz="1100"/>
              <a:pPr algn="r" defTabSz="915988"/>
              <a:t>27</a:t>
            </a:fld>
            <a:endParaRPr lang="fr-FR" sz="1100"/>
          </a:p>
        </p:txBody>
      </p:sp>
      <p:sp>
        <p:nvSpPr>
          <p:cNvPr id="145410" name="Rectangle 2"/>
          <p:cNvSpPr>
            <a:spLocks noChangeArrowheads="1"/>
          </p:cNvSpPr>
          <p:nvPr/>
        </p:nvSpPr>
        <p:spPr bwMode="auto">
          <a:xfrm>
            <a:off x="3816351" y="0"/>
            <a:ext cx="2919413" cy="490538"/>
          </a:xfrm>
          <a:prstGeom prst="rect">
            <a:avLst/>
          </a:prstGeom>
          <a:noFill/>
          <a:ln w="9525">
            <a:noFill/>
            <a:miter lim="800000"/>
            <a:headEnd/>
            <a:tailEnd/>
          </a:ln>
        </p:spPr>
        <p:txBody>
          <a:bodyPr wrap="none" lIns="87534" tIns="43767" rIns="87534" bIns="43767" anchor="ctr"/>
          <a:lstStyle/>
          <a:p>
            <a:pPr defTabSz="874713"/>
            <a:endParaRPr lang="fr-FR" sz="1700" b="1">
              <a:latin typeface="Arial Narrow" pitchFamily="34" charset="0"/>
            </a:endParaRPr>
          </a:p>
        </p:txBody>
      </p:sp>
      <p:sp>
        <p:nvSpPr>
          <p:cNvPr id="145411" name="Rectangle 3"/>
          <p:cNvSpPr>
            <a:spLocks noChangeArrowheads="1"/>
          </p:cNvSpPr>
          <p:nvPr/>
        </p:nvSpPr>
        <p:spPr bwMode="auto">
          <a:xfrm>
            <a:off x="3816351" y="9375776"/>
            <a:ext cx="2919413" cy="490538"/>
          </a:xfrm>
          <a:prstGeom prst="rect">
            <a:avLst/>
          </a:prstGeom>
          <a:noFill/>
          <a:ln w="9525">
            <a:noFill/>
            <a:miter lim="800000"/>
            <a:headEnd/>
            <a:tailEnd/>
          </a:ln>
        </p:spPr>
        <p:txBody>
          <a:bodyPr lIns="90939" tIns="44671" rIns="90939" bIns="44671" anchor="b"/>
          <a:lstStyle/>
          <a:p>
            <a:pPr algn="r" defTabSz="915988" eaLnBrk="0" hangingPunct="0"/>
            <a:r>
              <a:rPr lang="en-GB" sz="1100">
                <a:latin typeface="Times New Roman" pitchFamily="18" charset="0"/>
              </a:rPr>
              <a:t>13</a:t>
            </a:r>
          </a:p>
        </p:txBody>
      </p:sp>
      <p:sp>
        <p:nvSpPr>
          <p:cNvPr id="145412" name="Rectangle 4"/>
          <p:cNvSpPr>
            <a:spLocks noChangeArrowheads="1"/>
          </p:cNvSpPr>
          <p:nvPr/>
        </p:nvSpPr>
        <p:spPr bwMode="auto">
          <a:xfrm>
            <a:off x="1" y="9375776"/>
            <a:ext cx="2919413" cy="490538"/>
          </a:xfrm>
          <a:prstGeom prst="rect">
            <a:avLst/>
          </a:prstGeom>
          <a:noFill/>
          <a:ln w="9525">
            <a:noFill/>
            <a:miter lim="800000"/>
            <a:headEnd/>
            <a:tailEnd/>
          </a:ln>
        </p:spPr>
        <p:txBody>
          <a:bodyPr wrap="none" lIns="87534" tIns="43767" rIns="87534" bIns="43767" anchor="ctr"/>
          <a:lstStyle/>
          <a:p>
            <a:pPr defTabSz="874713"/>
            <a:endParaRPr lang="fr-FR" sz="1700" b="1">
              <a:latin typeface="Arial Narrow" pitchFamily="34" charset="0"/>
            </a:endParaRPr>
          </a:p>
        </p:txBody>
      </p:sp>
      <p:sp>
        <p:nvSpPr>
          <p:cNvPr id="145413" name="Rectangle 5"/>
          <p:cNvSpPr>
            <a:spLocks noChangeArrowheads="1"/>
          </p:cNvSpPr>
          <p:nvPr/>
        </p:nvSpPr>
        <p:spPr bwMode="auto">
          <a:xfrm>
            <a:off x="1" y="0"/>
            <a:ext cx="2919413" cy="490538"/>
          </a:xfrm>
          <a:prstGeom prst="rect">
            <a:avLst/>
          </a:prstGeom>
          <a:noFill/>
          <a:ln w="9525">
            <a:noFill/>
            <a:miter lim="800000"/>
            <a:headEnd/>
            <a:tailEnd/>
          </a:ln>
        </p:spPr>
        <p:txBody>
          <a:bodyPr wrap="none" lIns="87534" tIns="43767" rIns="87534" bIns="43767" anchor="ctr"/>
          <a:lstStyle/>
          <a:p>
            <a:pPr defTabSz="874713"/>
            <a:endParaRPr lang="fr-FR" sz="1700" b="1">
              <a:latin typeface="Arial Narrow" pitchFamily="34" charset="0"/>
            </a:endParaRPr>
          </a:p>
        </p:txBody>
      </p:sp>
      <p:sp>
        <p:nvSpPr>
          <p:cNvPr id="145414" name="Rectangle 7"/>
          <p:cNvSpPr>
            <a:spLocks noGrp="1" noRot="1" noChangeAspect="1" noChangeArrowheads="1" noTextEdit="1"/>
          </p:cNvSpPr>
          <p:nvPr>
            <p:ph type="sldImg"/>
          </p:nvPr>
        </p:nvSpPr>
        <p:spPr>
          <a:xfrm>
            <a:off x="917575" y="744538"/>
            <a:ext cx="4918075" cy="3689350"/>
          </a:xfrm>
          <a:ln w="12700" cap="flat">
            <a:solidFill>
              <a:schemeClr val="tx1"/>
            </a:solidFill>
          </a:ln>
        </p:spPr>
      </p:sp>
      <p:sp>
        <p:nvSpPr>
          <p:cNvPr id="145415" name="Rectangle 9"/>
          <p:cNvSpPr>
            <a:spLocks noGrp="1" noChangeArrowheads="1"/>
          </p:cNvSpPr>
          <p:nvPr>
            <p:ph type="body" idx="1"/>
          </p:nvPr>
        </p:nvSpPr>
        <p:spPr>
          <a:xfrm>
            <a:off x="676275" y="4683126"/>
            <a:ext cx="5383213" cy="4440238"/>
          </a:xfrm>
          <a:noFill/>
          <a:ln/>
        </p:spPr>
        <p:txBody>
          <a:bodyPr lIns="91896" tIns="45948" rIns="91896" bIns="45948"/>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Espace réservé de l'image des diapositives 1"/>
          <p:cNvSpPr>
            <a:spLocks noGrp="1" noRot="1" noChangeAspect="1" noTextEdit="1"/>
          </p:cNvSpPr>
          <p:nvPr>
            <p:ph type="sldImg"/>
          </p:nvPr>
        </p:nvSpPr>
        <p:spPr>
          <a:ln/>
        </p:spPr>
      </p:sp>
      <p:sp>
        <p:nvSpPr>
          <p:cNvPr id="147458" name="Espace réservé des commentaires 2"/>
          <p:cNvSpPr>
            <a:spLocks noGrp="1"/>
          </p:cNvSpPr>
          <p:nvPr>
            <p:ph type="body" idx="1"/>
          </p:nvPr>
        </p:nvSpPr>
        <p:spPr>
          <a:noFill/>
          <a:ln/>
        </p:spPr>
        <p:txBody>
          <a:bodyPr/>
          <a:lstStyle/>
          <a:p>
            <a:pPr eaLnBrk="1" hangingPunct="1"/>
            <a:endParaRPr lang="fr-FR" smtClean="0"/>
          </a:p>
        </p:txBody>
      </p:sp>
      <p:sp>
        <p:nvSpPr>
          <p:cNvPr id="147459" name="Espace réservé du numéro de diapositive 3"/>
          <p:cNvSpPr>
            <a:spLocks noGrp="1"/>
          </p:cNvSpPr>
          <p:nvPr>
            <p:ph type="sldNum" sz="quarter" idx="5"/>
          </p:nvPr>
        </p:nvSpPr>
        <p:spPr>
          <a:noFill/>
        </p:spPr>
        <p:txBody>
          <a:bodyPr/>
          <a:lstStyle/>
          <a:p>
            <a:fld id="{04EE0BC4-1777-4365-886E-FFA030322E26}" type="slidenum">
              <a:rPr lang="fr-FR" smtClean="0"/>
              <a:pPr/>
              <a:t>28</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4" name="Espace réservé des commentaires 3"/>
          <p:cNvSpPr>
            <a:spLocks noGrp="1"/>
          </p:cNvSpPr>
          <p:nvPr>
            <p:ph type="body" sz="quarter" idx="10"/>
          </p:nvPr>
        </p:nvSpPr>
        <p:spPr/>
        <p:txBody>
          <a:bodyPr>
            <a:normAutofit/>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pPr>
              <a:defRPr/>
            </a:pPr>
            <a:fld id="{F014D14C-5BB5-41CF-93C9-CDEA4CD22E9A}" type="slidenum">
              <a:rPr lang="fr-FR" smtClean="0"/>
              <a:pPr>
                <a:defRPr/>
              </a:pPr>
              <a:t>4</a:t>
            </a:fld>
            <a:endParaRPr lang="fr-FR"/>
          </a:p>
        </p:txBody>
      </p:sp>
      <p:sp>
        <p:nvSpPr>
          <p:cNvPr id="5" name="Espace réservé des commentaires 4"/>
          <p:cNvSpPr>
            <a:spLocks noGrp="1"/>
          </p:cNvSpPr>
          <p:nvPr>
            <p:ph type="body" sz="quarter" idx="11"/>
          </p:nvPr>
        </p:nvSpPr>
        <p:spPr/>
        <p:txBody>
          <a:bodyPr>
            <a:normAutofit/>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4" name="Espace réservé des commentaires 3"/>
          <p:cNvSpPr>
            <a:spLocks noGrp="1"/>
          </p:cNvSpPr>
          <p:nvPr>
            <p:ph type="body" sz="quarter" idx="10"/>
          </p:nvPr>
        </p:nvSpPr>
        <p:spPr/>
        <p:txBody>
          <a:bodyPr>
            <a:normAutofit/>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pPr>
              <a:defRPr/>
            </a:pPr>
            <a:fld id="{76096965-A560-4423-B3F2-C633B5692221}" type="slidenum">
              <a:rPr lang="fr-FR" smtClean="0"/>
              <a:pPr>
                <a:defRPr/>
              </a:pPr>
              <a:t>6</a:t>
            </a:fld>
            <a:endParaRPr lang="fr-FR"/>
          </a:p>
        </p:txBody>
      </p:sp>
      <p:sp>
        <p:nvSpPr>
          <p:cNvPr id="5" name="Espace réservé des commentaires 4"/>
          <p:cNvSpPr>
            <a:spLocks noGrp="1"/>
          </p:cNvSpPr>
          <p:nvPr>
            <p:ph type="body" sz="quarter" idx="11"/>
          </p:nvPr>
        </p:nvSpPr>
        <p:spPr/>
        <p:txBody>
          <a:bodyPr>
            <a:normAutofit/>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a:xfrm>
            <a:off x="900113" y="739775"/>
            <a:ext cx="4933950" cy="3700463"/>
          </a:xfrm>
          <a:ln/>
        </p:spPr>
      </p:sp>
      <p:sp>
        <p:nvSpPr>
          <p:cNvPr id="39939" name="Espace réservé du numéro de diapositive 3"/>
          <p:cNvSpPr txBox="1">
            <a:spLocks noGrp="1"/>
          </p:cNvSpPr>
          <p:nvPr/>
        </p:nvSpPr>
        <p:spPr bwMode="auto">
          <a:xfrm>
            <a:off x="3816351" y="9371013"/>
            <a:ext cx="2917825" cy="493712"/>
          </a:xfrm>
          <a:prstGeom prst="rect">
            <a:avLst/>
          </a:prstGeom>
          <a:noFill/>
          <a:ln w="9525">
            <a:noFill/>
            <a:miter lim="800000"/>
            <a:headEnd/>
            <a:tailEnd/>
          </a:ln>
        </p:spPr>
        <p:txBody>
          <a:bodyPr lIns="91425" tIns="45713" rIns="91425" bIns="45713" anchor="b"/>
          <a:lstStyle/>
          <a:p>
            <a:pPr algn="r" eaLnBrk="0" hangingPunct="0"/>
            <a:fld id="{D48A79A8-155E-494D-B542-364441DBB71A}" type="slidenum">
              <a:rPr lang="fr-FR" sz="1200"/>
              <a:pPr algn="r" eaLnBrk="0" hangingPunct="0"/>
              <a:t>7</a:t>
            </a:fld>
            <a:endParaRPr lang="fr-FR" sz="120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p:cNvSpPr>
          <p:nvPr>
            <p:ph type="sldImg"/>
          </p:nvPr>
        </p:nvSpPr>
        <p:spPr>
          <a:ln/>
        </p:spPr>
      </p:sp>
      <p:sp>
        <p:nvSpPr>
          <p:cNvPr id="33795" name="Espace réservé du numéro de diapositive 3"/>
          <p:cNvSpPr>
            <a:spLocks noGrp="1"/>
          </p:cNvSpPr>
          <p:nvPr>
            <p:ph type="sldNum" sz="quarter" idx="5"/>
          </p:nvPr>
        </p:nvSpPr>
        <p:spPr>
          <a:noFill/>
        </p:spPr>
        <p:txBody>
          <a:bodyPr/>
          <a:lstStyle/>
          <a:p>
            <a:fld id="{3F2433B9-E4B1-4B12-B710-AA725099FB2F}" type="slidenum">
              <a:rPr lang="fr-FR" smtClean="0"/>
              <a:pPr/>
              <a:t>8</a:t>
            </a:fld>
            <a:endParaRPr lang="fr-FR" dirty="0" smtClean="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p:cNvSpPr>
          <p:nvPr>
            <p:ph type="sldImg"/>
          </p:nvPr>
        </p:nvSpPr>
        <p:spPr>
          <a:ln/>
        </p:spPr>
      </p:sp>
      <p:sp>
        <p:nvSpPr>
          <p:cNvPr id="33795" name="Espace réservé du numéro de diapositive 3"/>
          <p:cNvSpPr>
            <a:spLocks noGrp="1"/>
          </p:cNvSpPr>
          <p:nvPr>
            <p:ph type="sldNum" sz="quarter" idx="5"/>
          </p:nvPr>
        </p:nvSpPr>
        <p:spPr>
          <a:noFill/>
        </p:spPr>
        <p:txBody>
          <a:bodyPr/>
          <a:lstStyle/>
          <a:p>
            <a:fld id="{3F2433B9-E4B1-4B12-B710-AA725099FB2F}" type="slidenum">
              <a:rPr lang="fr-FR" smtClean="0"/>
              <a:pPr/>
              <a:t>9</a:t>
            </a:fld>
            <a:endParaRPr lang="fr-FR" dirty="0" smtClean="0"/>
          </a:p>
        </p:txBody>
      </p:sp>
      <p:sp>
        <p:nvSpPr>
          <p:cNvPr id="5" name="Espace réservé des commentaires 4"/>
          <p:cNvSpPr>
            <a:spLocks noGrp="1"/>
          </p:cNvSpPr>
          <p:nvPr>
            <p:ph type="body" sz="quarter" idx="10"/>
          </p:nvPr>
        </p:nvSpPr>
        <p:spPr/>
        <p:txBody>
          <a:bodyPr>
            <a:norm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F2F212A-A3BB-4D9F-AB2A-678DD35D488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B31D174-DD91-4B5B-90B1-9E45FABCFCE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7827DDB-C1D5-4B14-AEDD-24D9A813F638}"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en-US"/>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e l'image de la bibliothèque 3"/>
          <p:cNvSpPr>
            <a:spLocks noGrp="1"/>
          </p:cNvSpPr>
          <p:nvPr>
            <p:ph type="clipArt" sz="half" idx="2"/>
          </p:nvPr>
        </p:nvSpPr>
        <p:spPr>
          <a:xfrm>
            <a:off x="4648200" y="1600200"/>
            <a:ext cx="4038600" cy="4525963"/>
          </a:xfrm>
        </p:spPr>
        <p:txBody>
          <a:bodyPr/>
          <a:lstStyle/>
          <a:p>
            <a:pPr lvl="0"/>
            <a:endParaRPr lang="fr-FR" noProof="0"/>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B8EB360-C489-4E05-9D1F-4068222E6688}"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en-US"/>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4DBC3E5-3912-488E-B80A-4A7CCC489565}"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7C52BAB-3FE8-4992-8D63-5AFEDD2990C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697DB9C-34B9-4198-9613-ABC76B205A9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CB3F22C-8B8D-4FB9-AD98-5DEB7BEC65A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85F2985-50DE-4BC5-AD58-1497CF9E695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A3B7640-45E5-497D-B4C4-C8CF8F1F022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D334A50-A507-434B-ACD7-E1995ED8B4C2}"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AEDF811-330C-432A-BD9F-F308DFF9DBE7}"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4FE6991-A3FD-4BE2-AB4D-869206FDFB4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5E0C2B6-03A8-4B97-BFAD-45C14F113126}" type="slidenum">
              <a:rPr lang="fr-FR"/>
              <a:pPr>
                <a:defRPr/>
              </a:pPr>
              <a:t>‹N°›</a:t>
            </a:fld>
            <a:endParaRPr lang="fr-FR"/>
          </a:p>
        </p:txBody>
      </p:sp>
      <p:pic>
        <p:nvPicPr>
          <p:cNvPr id="1031" name="Picture 8" descr="masque_2"/>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anrt.asso.fr/"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cifre@anrt.asso.fr" TargetMode="External"/><Relationship Id="rId4" Type="http://schemas.openxmlformats.org/officeDocument/2006/relationships/hyperlink" Target="http://www.anrt.asso.f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p:txBody>
          <a:bodyPr/>
          <a:lstStyle/>
          <a:p>
            <a:pPr eaLnBrk="1" hangingPunct="1"/>
            <a:endParaRPr lang="fr-FR" dirty="0" smtClean="0"/>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fr-FR" dirty="0" smtClean="0"/>
          </a:p>
        </p:txBody>
      </p:sp>
      <p:pic>
        <p:nvPicPr>
          <p:cNvPr id="17411" name="Picture 5" descr="masque_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3" name="Text Box 7"/>
          <p:cNvSpPr txBox="1">
            <a:spLocks noChangeArrowheads="1"/>
          </p:cNvSpPr>
          <p:nvPr/>
        </p:nvSpPr>
        <p:spPr bwMode="auto">
          <a:xfrm>
            <a:off x="179512" y="2420888"/>
            <a:ext cx="8715375" cy="2785378"/>
          </a:xfrm>
          <a:prstGeom prst="rect">
            <a:avLst/>
          </a:prstGeom>
          <a:noFill/>
          <a:ln w="9525">
            <a:noFill/>
            <a:miter lim="800000"/>
            <a:headEnd/>
            <a:tailEnd/>
          </a:ln>
        </p:spPr>
        <p:txBody>
          <a:bodyPr>
            <a:spAutoFit/>
          </a:bodyPr>
          <a:lstStyle/>
          <a:p>
            <a:pPr algn="ctr">
              <a:spcBef>
                <a:spcPct val="50000"/>
              </a:spcBef>
              <a:defRPr/>
            </a:pPr>
            <a:r>
              <a:rPr lang="fr-FR" sz="2800" b="1" dirty="0" smtClean="0">
                <a:solidFill>
                  <a:schemeClr val="bg1"/>
                </a:solidFill>
                <a:effectLst>
                  <a:outerShdw blurRad="38100" dist="38100" dir="2700000" algn="tl">
                    <a:srgbClr val="C0C0C0"/>
                  </a:outerShdw>
                </a:effectLst>
                <a:latin typeface="Franklin Gothic Book" pitchFamily="34" charset="0"/>
              </a:rPr>
              <a:t>THE CIFRE SCHEME </a:t>
            </a:r>
          </a:p>
          <a:p>
            <a:pPr algn="ctr">
              <a:spcBef>
                <a:spcPct val="50000"/>
              </a:spcBef>
              <a:defRPr/>
            </a:pPr>
            <a:r>
              <a:rPr lang="en-GB" sz="2800" b="1" dirty="0" smtClean="0">
                <a:solidFill>
                  <a:schemeClr val="bg1"/>
                </a:solidFill>
                <a:effectLst>
                  <a:outerShdw blurRad="38100" dist="38100" dir="2700000" algn="tl">
                    <a:srgbClr val="C0C0C0"/>
                  </a:outerShdw>
                </a:effectLst>
                <a:latin typeface="Franklin Gothic Book" pitchFamily="34" charset="0"/>
              </a:rPr>
              <a:t>Industrial contracts for training through research</a:t>
            </a:r>
          </a:p>
          <a:p>
            <a:pPr algn="ctr">
              <a:spcBef>
                <a:spcPct val="50000"/>
              </a:spcBef>
              <a:defRPr/>
            </a:pPr>
            <a:endParaRPr lang="en-GB" sz="1400" b="1" dirty="0" smtClean="0">
              <a:solidFill>
                <a:schemeClr val="bg1"/>
              </a:solidFill>
              <a:effectLst>
                <a:outerShdw blurRad="38100" dist="38100" dir="2700000" algn="tl">
                  <a:srgbClr val="C0C0C0"/>
                </a:outerShdw>
              </a:effectLst>
              <a:latin typeface="Franklin Gothic Book" pitchFamily="34" charset="0"/>
            </a:endParaRPr>
          </a:p>
          <a:p>
            <a:pPr algn="ctr">
              <a:spcBef>
                <a:spcPct val="50000"/>
              </a:spcBef>
              <a:defRPr/>
            </a:pPr>
            <a:r>
              <a:rPr lang="en-GB" sz="2800" b="1" dirty="0" smtClean="0">
                <a:solidFill>
                  <a:schemeClr val="bg1"/>
                </a:solidFill>
                <a:effectLst>
                  <a:outerShdw blurRad="38100" dist="38100" dir="2700000" algn="tl">
                    <a:srgbClr val="C0C0C0"/>
                  </a:outerShdw>
                </a:effectLst>
                <a:latin typeface="Franklin Gothic Book" pitchFamily="34" charset="0"/>
              </a:rPr>
              <a:t>LAPP-IN2P3 CNRS-HEPTECH</a:t>
            </a:r>
          </a:p>
          <a:p>
            <a:pPr algn="ctr">
              <a:spcBef>
                <a:spcPct val="50000"/>
              </a:spcBef>
              <a:defRPr/>
            </a:pPr>
            <a:r>
              <a:rPr lang="en-GB" sz="2800" b="1" dirty="0" smtClean="0">
                <a:solidFill>
                  <a:schemeClr val="bg1"/>
                </a:solidFill>
                <a:effectLst>
                  <a:outerShdw blurRad="38100" dist="38100" dir="2700000" algn="tl">
                    <a:srgbClr val="C0C0C0"/>
                  </a:outerShdw>
                </a:effectLst>
                <a:latin typeface="Franklin Gothic Book" pitchFamily="34" charset="0"/>
              </a:rPr>
              <a:t>Annecy, 27</a:t>
            </a:r>
            <a:r>
              <a:rPr lang="en-GB" sz="2800" b="1" baseline="30000" dirty="0" smtClean="0">
                <a:solidFill>
                  <a:schemeClr val="bg1"/>
                </a:solidFill>
                <a:effectLst>
                  <a:outerShdw blurRad="38100" dist="38100" dir="2700000" algn="tl">
                    <a:srgbClr val="C0C0C0"/>
                  </a:outerShdw>
                </a:effectLst>
                <a:latin typeface="Franklin Gothic Book" pitchFamily="34" charset="0"/>
              </a:rPr>
              <a:t>th</a:t>
            </a:r>
            <a:r>
              <a:rPr lang="en-GB" sz="2800" b="1" dirty="0" smtClean="0">
                <a:solidFill>
                  <a:schemeClr val="bg1"/>
                </a:solidFill>
                <a:effectLst>
                  <a:outerShdw blurRad="38100" dist="38100" dir="2700000" algn="tl">
                    <a:srgbClr val="C0C0C0"/>
                  </a:outerShdw>
                </a:effectLst>
                <a:latin typeface="Franklin Gothic Book" pitchFamily="34" charset="0"/>
              </a:rPr>
              <a:t> </a:t>
            </a:r>
            <a:r>
              <a:rPr lang="en-GB" sz="2800" b="1" dirty="0" err="1" smtClean="0">
                <a:solidFill>
                  <a:schemeClr val="bg1"/>
                </a:solidFill>
                <a:effectLst>
                  <a:outerShdw blurRad="38100" dist="38100" dir="2700000" algn="tl">
                    <a:srgbClr val="C0C0C0"/>
                  </a:outerShdw>
                </a:effectLst>
                <a:latin typeface="Franklin Gothic Book" pitchFamily="34" charset="0"/>
              </a:rPr>
              <a:t>april</a:t>
            </a:r>
            <a:r>
              <a:rPr lang="en-GB" sz="2800" b="1" dirty="0" smtClean="0">
                <a:solidFill>
                  <a:schemeClr val="bg1"/>
                </a:solidFill>
                <a:effectLst>
                  <a:outerShdw blurRad="38100" dist="38100" dir="2700000" algn="tl">
                    <a:srgbClr val="C0C0C0"/>
                  </a:outerShdw>
                </a:effectLst>
                <a:latin typeface="Franklin Gothic Book" pitchFamily="34" charset="0"/>
              </a:rPr>
              <a:t> 2012</a:t>
            </a:r>
          </a:p>
        </p:txBody>
      </p:sp>
      <p:pic>
        <p:nvPicPr>
          <p:cNvPr id="17413" name="Picture 9"/>
          <p:cNvPicPr>
            <a:picLocks noChangeAspect="1" noChangeArrowheads="1"/>
          </p:cNvPicPr>
          <p:nvPr/>
        </p:nvPicPr>
        <p:blipFill>
          <a:blip r:embed="rId4" cstate="print"/>
          <a:srcRect/>
          <a:stretch>
            <a:fillRect/>
          </a:stretch>
        </p:blipFill>
        <p:spPr bwMode="auto">
          <a:xfrm>
            <a:off x="7715250" y="5286375"/>
            <a:ext cx="1285875" cy="1500188"/>
          </a:xfrm>
          <a:prstGeom prst="rect">
            <a:avLst/>
          </a:prstGeom>
          <a:noFill/>
          <a:ln w="9525">
            <a:noFill/>
            <a:miter lim="800000"/>
            <a:headEnd/>
            <a:tailEnd/>
          </a:ln>
        </p:spPr>
      </p:pic>
      <p:sp>
        <p:nvSpPr>
          <p:cNvPr id="17414" name="Text Box 7"/>
          <p:cNvSpPr txBox="1">
            <a:spLocks noChangeArrowheads="1"/>
          </p:cNvSpPr>
          <p:nvPr/>
        </p:nvSpPr>
        <p:spPr bwMode="auto">
          <a:xfrm>
            <a:off x="468313" y="928688"/>
            <a:ext cx="6335712" cy="519112"/>
          </a:xfrm>
          <a:prstGeom prst="rect">
            <a:avLst/>
          </a:prstGeom>
          <a:noFill/>
          <a:ln w="9525">
            <a:noFill/>
            <a:miter lim="800000"/>
            <a:headEnd/>
            <a:tailEnd/>
          </a:ln>
        </p:spPr>
        <p:txBody>
          <a:bodyPr>
            <a:spAutoFit/>
          </a:bodyPr>
          <a:lstStyle/>
          <a:p>
            <a:pPr algn="ctr">
              <a:spcBef>
                <a:spcPct val="50000"/>
              </a:spcBef>
            </a:pPr>
            <a:r>
              <a:rPr lang="en-GB" sz="2800" b="1" dirty="0" smtClean="0">
                <a:solidFill>
                  <a:schemeClr val="bg1"/>
                </a:solidFill>
                <a:latin typeface="Franklin Gothic Book" pitchFamily="34" charset="0"/>
              </a:rPr>
              <a:t>Scientific thinking, Business thinking</a:t>
            </a:r>
            <a:endParaRPr lang="en-GB" sz="2800" b="1" dirty="0">
              <a:solidFill>
                <a:schemeClr val="bg1"/>
              </a:solidFill>
              <a:latin typeface="Franklin Gothic Book" pitchFamily="34" charset="0"/>
            </a:endParaRPr>
          </a:p>
        </p:txBody>
      </p:sp>
      <p:pic>
        <p:nvPicPr>
          <p:cNvPr id="17415" name="Picture 2"/>
          <p:cNvPicPr>
            <a:picLocks noChangeAspect="1" noChangeArrowheads="1"/>
          </p:cNvPicPr>
          <p:nvPr/>
        </p:nvPicPr>
        <p:blipFill>
          <a:blip r:embed="rId5" cstate="print"/>
          <a:srcRect/>
          <a:stretch>
            <a:fillRect/>
          </a:stretch>
        </p:blipFill>
        <p:spPr bwMode="auto">
          <a:xfrm>
            <a:off x="285750" y="5622925"/>
            <a:ext cx="2000250" cy="1092200"/>
          </a:xfrm>
          <a:prstGeom prst="rect">
            <a:avLst/>
          </a:prstGeom>
          <a:noFill/>
          <a:ln w="9525">
            <a:noFill/>
            <a:miter lim="800000"/>
            <a:headEnd/>
            <a:tailEnd/>
          </a:ln>
        </p:spPr>
      </p:pic>
      <p:sp>
        <p:nvSpPr>
          <p:cNvPr id="9" name="Rectangle 8"/>
          <p:cNvSpPr/>
          <p:nvPr/>
        </p:nvSpPr>
        <p:spPr>
          <a:xfrm>
            <a:off x="2123728" y="5733256"/>
            <a:ext cx="5148064" cy="1200329"/>
          </a:xfrm>
          <a:prstGeom prst="rect">
            <a:avLst/>
          </a:prstGeom>
        </p:spPr>
        <p:txBody>
          <a:bodyPr wrap="square">
            <a:spAutoFit/>
          </a:bodyPr>
          <a:lstStyle/>
          <a:p>
            <a:pPr algn="ctr">
              <a:spcBef>
                <a:spcPct val="50000"/>
              </a:spcBef>
              <a:defRPr/>
            </a:pPr>
            <a:r>
              <a:rPr lang="fr-FR" b="1" i="1" dirty="0" smtClean="0">
                <a:solidFill>
                  <a:schemeClr val="bg1"/>
                </a:solidFill>
                <a:latin typeface="Franklin Gothic Book" pitchFamily="34" charset="0"/>
              </a:rPr>
              <a:t>Carole MIRANDA – ANRT, Paris</a:t>
            </a:r>
          </a:p>
          <a:p>
            <a:pPr algn="ctr">
              <a:spcBef>
                <a:spcPct val="50000"/>
              </a:spcBef>
              <a:defRPr/>
            </a:pPr>
            <a:r>
              <a:rPr lang="fr-FR" b="1" i="1" dirty="0" smtClean="0">
                <a:solidFill>
                  <a:schemeClr val="bg1"/>
                </a:solidFill>
                <a:latin typeface="Franklin Gothic Book" pitchFamily="34" charset="0"/>
              </a:rPr>
              <a:t>In charge of Cifre promotion actions</a:t>
            </a:r>
          </a:p>
          <a:p>
            <a:pPr algn="ctr">
              <a:spcBef>
                <a:spcPct val="50000"/>
              </a:spcBef>
              <a:defRPr/>
            </a:pPr>
            <a:endParaRPr lang="fr-FR" b="1" i="1" dirty="0">
              <a:solidFill>
                <a:schemeClr val="bg1"/>
              </a:solidFill>
              <a:latin typeface="Franklin Gothic Boo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71438"/>
            <a:ext cx="9144000" cy="1143000"/>
          </a:xfrm>
        </p:spPr>
        <p:txBody>
          <a:bodyPr rtlCol="0">
            <a:noAutofit/>
          </a:bodyPr>
          <a:lstStyle/>
          <a:p>
            <a:pPr eaLnBrk="1" hangingPunct="1">
              <a:spcBef>
                <a:spcPct val="50000"/>
              </a:spcBef>
              <a:defRPr/>
            </a:pPr>
            <a:r>
              <a:rPr lang="fr-FR" sz="3200" b="1" i="1" dirty="0" smtClean="0">
                <a:solidFill>
                  <a:srgbClr val="31859C"/>
                </a:solidFill>
              </a:rPr>
              <a:t>Business </a:t>
            </a:r>
            <a:r>
              <a:rPr lang="fr-FR" sz="3200" b="1" i="1" dirty="0" err="1" smtClean="0">
                <a:solidFill>
                  <a:srgbClr val="31859C"/>
                </a:solidFill>
              </a:rPr>
              <a:t>activities</a:t>
            </a:r>
            <a:r>
              <a:rPr lang="fr-FR" sz="3200" b="1" i="1" dirty="0" smtClean="0">
                <a:solidFill>
                  <a:srgbClr val="31859C"/>
                </a:solidFill>
              </a:rPr>
              <a:t> </a:t>
            </a:r>
            <a:r>
              <a:rPr lang="fr-FR" sz="3200" b="1" i="1" dirty="0" err="1" smtClean="0">
                <a:solidFill>
                  <a:srgbClr val="31859C"/>
                </a:solidFill>
              </a:rPr>
              <a:t>involved</a:t>
            </a:r>
            <a:r>
              <a:rPr lang="fr-FR" sz="3200" b="1" i="1" dirty="0" smtClean="0">
                <a:solidFill>
                  <a:srgbClr val="31859C"/>
                </a:solidFill>
              </a:rPr>
              <a:t> in 2010</a:t>
            </a:r>
            <a:endParaRPr lang="fr-FR" sz="1600" b="1" i="1" dirty="0" smtClean="0">
              <a:solidFill>
                <a:srgbClr val="31859C"/>
              </a:solidFill>
            </a:endParaRPr>
          </a:p>
        </p:txBody>
      </p:sp>
      <p:graphicFrame>
        <p:nvGraphicFramePr>
          <p:cNvPr id="4" name="Graphique 3"/>
          <p:cNvGraphicFramePr/>
          <p:nvPr/>
        </p:nvGraphicFramePr>
        <p:xfrm>
          <a:off x="539552" y="1162049"/>
          <a:ext cx="8136904" cy="56959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ZoneTexte 5"/>
          <p:cNvSpPr txBox="1">
            <a:spLocks noChangeArrowheads="1"/>
          </p:cNvSpPr>
          <p:nvPr/>
        </p:nvSpPr>
        <p:spPr bwMode="auto">
          <a:xfrm>
            <a:off x="1115616" y="1772816"/>
            <a:ext cx="184731" cy="646331"/>
          </a:xfrm>
          <a:prstGeom prst="rect">
            <a:avLst/>
          </a:prstGeom>
          <a:noFill/>
          <a:ln w="9525">
            <a:noFill/>
            <a:miter lim="800000"/>
            <a:headEnd/>
            <a:tailEnd/>
          </a:ln>
        </p:spPr>
        <p:txBody>
          <a:bodyPr wrap="none">
            <a:spAutoFit/>
          </a:bodyPr>
          <a:lstStyle/>
          <a:p>
            <a:endParaRPr lang="fr-FR" dirty="0" smtClean="0"/>
          </a:p>
          <a:p>
            <a:endParaRPr lang="fr-FR" dirty="0"/>
          </a:p>
        </p:txBody>
      </p:sp>
      <p:graphicFrame>
        <p:nvGraphicFramePr>
          <p:cNvPr id="5" name="Graphique 4"/>
          <p:cNvGraphicFramePr/>
          <p:nvPr/>
        </p:nvGraphicFramePr>
        <p:xfrm>
          <a:off x="323528" y="980728"/>
          <a:ext cx="4896544"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nvGraphicFramePr>
        <p:xfrm>
          <a:off x="4032448" y="3926160"/>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necteur droit 7"/>
          <p:cNvCxnSpPr/>
          <p:nvPr/>
        </p:nvCxnSpPr>
        <p:spPr>
          <a:xfrm>
            <a:off x="2699792" y="1988840"/>
            <a:ext cx="3672408" cy="2952328"/>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483768" y="3717032"/>
            <a:ext cx="2808312" cy="252028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142875" y="260648"/>
            <a:ext cx="9001125" cy="1143000"/>
          </a:xfrm>
          <a:prstGeom prst="rect">
            <a:avLst/>
          </a:prstGeom>
        </p:spPr>
        <p:txBody>
          <a:bodyPr/>
          <a:lstStyle/>
          <a:p>
            <a:pPr algn="ctr" fontAlgn="auto">
              <a:spcAft>
                <a:spcPts val="0"/>
              </a:spcAft>
              <a:defRPr/>
            </a:pPr>
            <a:r>
              <a:rPr lang="fr-FR" sz="3000" b="1" i="1" dirty="0" err="1" smtClean="0">
                <a:solidFill>
                  <a:srgbClr val="31859C"/>
                </a:solidFill>
                <a:latin typeface="+mj-lt"/>
                <a:ea typeface="+mj-ea"/>
                <a:cs typeface="+mj-cs"/>
              </a:rPr>
              <a:t>Companies</a:t>
            </a:r>
            <a:r>
              <a:rPr lang="fr-FR" sz="3000" b="1" i="1" dirty="0" smtClean="0">
                <a:solidFill>
                  <a:srgbClr val="31859C"/>
                </a:solidFill>
                <a:latin typeface="+mj-lt"/>
                <a:ea typeface="+mj-ea"/>
                <a:cs typeface="+mj-cs"/>
              </a:rPr>
              <a:t> </a:t>
            </a:r>
            <a:r>
              <a:rPr lang="fr-FR" sz="3000" b="1" i="1" dirty="0" err="1" smtClean="0">
                <a:solidFill>
                  <a:srgbClr val="31859C"/>
                </a:solidFill>
                <a:latin typeface="+mj-lt"/>
                <a:ea typeface="+mj-ea"/>
                <a:cs typeface="+mj-cs"/>
              </a:rPr>
              <a:t>involved</a:t>
            </a:r>
            <a:r>
              <a:rPr lang="fr-FR" sz="3000" b="1" i="1" dirty="0" smtClean="0">
                <a:solidFill>
                  <a:srgbClr val="31859C"/>
                </a:solidFill>
                <a:latin typeface="+mj-lt"/>
                <a:ea typeface="+mj-ea"/>
                <a:cs typeface="+mj-cs"/>
              </a:rPr>
              <a:t> in CIFRE in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9"/>
          <p:cNvSpPr>
            <a:spLocks noGrp="1" noChangeArrowheads="1"/>
          </p:cNvSpPr>
          <p:nvPr>
            <p:ph type="body" idx="4294967295"/>
          </p:nvPr>
        </p:nvSpPr>
        <p:spPr>
          <a:xfrm>
            <a:off x="179512" y="1412776"/>
            <a:ext cx="8572500" cy="4752528"/>
          </a:xfrm>
        </p:spPr>
        <p:txBody>
          <a:bodyPr/>
          <a:lstStyle/>
          <a:p>
            <a:pPr>
              <a:lnSpc>
                <a:spcPct val="80000"/>
              </a:lnSpc>
              <a:spcBef>
                <a:spcPct val="50000"/>
              </a:spcBef>
              <a:buFontTx/>
              <a:buChar char="-"/>
            </a:pPr>
            <a:r>
              <a:rPr lang="en-GB" sz="2400" b="1" dirty="0" smtClean="0"/>
              <a:t>A  professional research-linked experience performed in academic and business contexts</a:t>
            </a:r>
            <a:endParaRPr lang="en-GB" sz="2400" b="1" dirty="0" smtClean="0">
              <a:solidFill>
                <a:srgbClr val="0C1C1D"/>
              </a:solidFill>
            </a:endParaRPr>
          </a:p>
          <a:p>
            <a:pPr>
              <a:lnSpc>
                <a:spcPct val="80000"/>
              </a:lnSpc>
              <a:spcBef>
                <a:spcPct val="50000"/>
              </a:spcBef>
              <a:buFontTx/>
              <a:buChar char="-"/>
            </a:pPr>
            <a:r>
              <a:rPr lang="en-GB" sz="2400" b="1" dirty="0" smtClean="0">
                <a:solidFill>
                  <a:srgbClr val="0C1C1D"/>
                </a:solidFill>
              </a:rPr>
              <a:t>The acquisition of a bicultural minded</a:t>
            </a:r>
          </a:p>
          <a:p>
            <a:pPr>
              <a:lnSpc>
                <a:spcPct val="80000"/>
              </a:lnSpc>
              <a:spcBef>
                <a:spcPct val="50000"/>
              </a:spcBef>
              <a:buFontTx/>
              <a:buChar char="-"/>
            </a:pPr>
            <a:r>
              <a:rPr lang="en-GB" sz="2400" dirty="0" smtClean="0"/>
              <a:t>Transferable skills, job opportunities </a:t>
            </a:r>
          </a:p>
          <a:p>
            <a:pPr>
              <a:lnSpc>
                <a:spcPct val="80000"/>
              </a:lnSpc>
              <a:spcBef>
                <a:spcPct val="50000"/>
              </a:spcBef>
              <a:buFontTx/>
              <a:buChar char="-"/>
            </a:pPr>
            <a:r>
              <a:rPr lang="en-GB" sz="2400" b="1" dirty="0" smtClean="0"/>
              <a:t>The benefit of a double supervision</a:t>
            </a:r>
            <a:r>
              <a:rPr lang="en-GB" sz="2400" b="1" dirty="0" smtClean="0">
                <a:solidFill>
                  <a:srgbClr val="0C1C1D"/>
                </a:solidFill>
              </a:rPr>
              <a:t> </a:t>
            </a:r>
            <a:r>
              <a:rPr lang="en-GB" sz="2400" dirty="0" smtClean="0">
                <a:solidFill>
                  <a:srgbClr val="0C1C1D"/>
                </a:solidFill>
              </a:rPr>
              <a:t>: </a:t>
            </a:r>
          </a:p>
          <a:p>
            <a:pPr lvl="1">
              <a:lnSpc>
                <a:spcPct val="80000"/>
              </a:lnSpc>
              <a:spcBef>
                <a:spcPct val="50000"/>
              </a:spcBef>
              <a:buFontTx/>
              <a:buChar char="-"/>
            </a:pPr>
            <a:r>
              <a:rPr lang="en-GB" sz="2000" dirty="0" smtClean="0">
                <a:solidFill>
                  <a:srgbClr val="0C1C1D"/>
                </a:solidFill>
              </a:rPr>
              <a:t>The thesis ‘ supervisor</a:t>
            </a:r>
          </a:p>
          <a:p>
            <a:pPr lvl="1">
              <a:lnSpc>
                <a:spcPct val="80000"/>
              </a:lnSpc>
              <a:spcBef>
                <a:spcPct val="50000"/>
              </a:spcBef>
              <a:buFontTx/>
              <a:buChar char="-"/>
            </a:pPr>
            <a:r>
              <a:rPr lang="en-GB" sz="2000" dirty="0" smtClean="0">
                <a:solidFill>
                  <a:srgbClr val="0C1C1D"/>
                </a:solidFill>
              </a:rPr>
              <a:t>The expert in the company</a:t>
            </a:r>
          </a:p>
          <a:p>
            <a:pPr>
              <a:lnSpc>
                <a:spcPct val="80000"/>
              </a:lnSpc>
              <a:spcBef>
                <a:spcPct val="50000"/>
              </a:spcBef>
              <a:buFontTx/>
              <a:buChar char="-"/>
            </a:pPr>
            <a:r>
              <a:rPr lang="en-GB" sz="2400" dirty="0" smtClean="0">
                <a:solidFill>
                  <a:srgbClr val="0C1C1D"/>
                </a:solidFill>
              </a:rPr>
              <a:t>A minimum gross annual salary of </a:t>
            </a:r>
            <a:r>
              <a:rPr lang="en-GB" sz="2400" dirty="0" smtClean="0">
                <a:solidFill>
                  <a:srgbClr val="070D13"/>
                </a:solidFill>
              </a:rPr>
              <a:t>€ 23,484</a:t>
            </a:r>
            <a:endParaRPr lang="en-GB" sz="2400" dirty="0" smtClean="0">
              <a:solidFill>
                <a:srgbClr val="0C1C1D"/>
              </a:solidFill>
            </a:endParaRPr>
          </a:p>
          <a:p>
            <a:pPr>
              <a:lnSpc>
                <a:spcPct val="80000"/>
              </a:lnSpc>
              <a:spcBef>
                <a:spcPct val="50000"/>
              </a:spcBef>
              <a:buFontTx/>
              <a:buChar char="-"/>
            </a:pPr>
            <a:r>
              <a:rPr lang="en-GB" sz="2400" b="1" dirty="0" smtClean="0">
                <a:solidFill>
                  <a:srgbClr val="0C1C1D"/>
                </a:solidFill>
              </a:rPr>
              <a:t>Thesis defence rates (all fields): </a:t>
            </a:r>
            <a:r>
              <a:rPr lang="en-GB" sz="2000" b="1" dirty="0" smtClean="0">
                <a:solidFill>
                  <a:srgbClr val="0C1C1D"/>
                </a:solidFill>
              </a:rPr>
              <a:t>85% for the CIFRE completed in 2010</a:t>
            </a:r>
          </a:p>
          <a:p>
            <a:pPr>
              <a:lnSpc>
                <a:spcPct val="80000"/>
              </a:lnSpc>
              <a:spcBef>
                <a:spcPct val="50000"/>
              </a:spcBef>
              <a:buFontTx/>
              <a:buChar char="-"/>
            </a:pPr>
            <a:r>
              <a:rPr lang="en-GB" sz="2000" b="1" dirty="0" smtClean="0"/>
              <a:t>Short job-seeking period (&gt;90% within 6 months and &gt;96% within 12 months</a:t>
            </a:r>
          </a:p>
          <a:p>
            <a:pPr>
              <a:lnSpc>
                <a:spcPct val="80000"/>
              </a:lnSpc>
              <a:spcBef>
                <a:spcPct val="50000"/>
              </a:spcBef>
              <a:buFontTx/>
              <a:buChar char="-"/>
            </a:pPr>
            <a:endParaRPr lang="fr-FR" sz="2000" b="1" dirty="0" smtClean="0">
              <a:solidFill>
                <a:srgbClr val="0C1C1D"/>
              </a:solidFill>
            </a:endParaRPr>
          </a:p>
          <a:p>
            <a:pPr>
              <a:lnSpc>
                <a:spcPct val="80000"/>
              </a:lnSpc>
              <a:spcBef>
                <a:spcPct val="50000"/>
              </a:spcBef>
              <a:buFontTx/>
              <a:buChar char="-"/>
            </a:pPr>
            <a:endParaRPr lang="fr-FR" sz="2400" b="1" i="1" dirty="0" smtClean="0">
              <a:solidFill>
                <a:srgbClr val="0C1C1D"/>
              </a:solidFill>
            </a:endParaRPr>
          </a:p>
          <a:p>
            <a:pPr>
              <a:lnSpc>
                <a:spcPct val="80000"/>
              </a:lnSpc>
              <a:spcBef>
                <a:spcPct val="50000"/>
              </a:spcBef>
              <a:buFont typeface="Arial" charset="0"/>
              <a:buNone/>
            </a:pPr>
            <a:endParaRPr lang="fr-FR" sz="2400" b="1" i="1" dirty="0" smtClean="0">
              <a:solidFill>
                <a:srgbClr val="0C1C1D"/>
              </a:solidFill>
            </a:endParaRPr>
          </a:p>
          <a:p>
            <a:pPr>
              <a:lnSpc>
                <a:spcPct val="80000"/>
              </a:lnSpc>
              <a:spcBef>
                <a:spcPct val="50000"/>
              </a:spcBef>
              <a:buFont typeface="Arial" charset="0"/>
              <a:buNone/>
            </a:pPr>
            <a:endParaRPr lang="fr-FR" sz="2800" b="1" i="1" dirty="0" smtClean="0">
              <a:solidFill>
                <a:srgbClr val="0C1C1D"/>
              </a:solidFill>
            </a:endParaRPr>
          </a:p>
          <a:p>
            <a:pPr>
              <a:lnSpc>
                <a:spcPct val="80000"/>
              </a:lnSpc>
              <a:spcBef>
                <a:spcPct val="50000"/>
              </a:spcBef>
              <a:buFontTx/>
              <a:buChar char="-"/>
            </a:pPr>
            <a:endParaRPr lang="fr-FR" sz="2800" b="1" i="1" dirty="0" smtClean="0">
              <a:solidFill>
                <a:srgbClr val="0C1C1D"/>
              </a:solidFill>
            </a:endParaRPr>
          </a:p>
          <a:p>
            <a:pPr>
              <a:lnSpc>
                <a:spcPct val="80000"/>
              </a:lnSpc>
              <a:spcBef>
                <a:spcPct val="50000"/>
              </a:spcBef>
              <a:buFontTx/>
              <a:buChar char="-"/>
            </a:pPr>
            <a:endParaRPr lang="fr-FR" sz="2800" b="1" i="1" dirty="0" smtClean="0">
              <a:solidFill>
                <a:srgbClr val="0C1C1D"/>
              </a:solidFill>
            </a:endParaRPr>
          </a:p>
        </p:txBody>
      </p:sp>
      <p:sp>
        <p:nvSpPr>
          <p:cNvPr id="43010" name="Rectangle 2"/>
          <p:cNvSpPr txBox="1">
            <a:spLocks noChangeArrowheads="1"/>
          </p:cNvSpPr>
          <p:nvPr/>
        </p:nvSpPr>
        <p:spPr bwMode="auto">
          <a:xfrm>
            <a:off x="285750" y="332656"/>
            <a:ext cx="8715375" cy="881782"/>
          </a:xfrm>
          <a:prstGeom prst="rect">
            <a:avLst/>
          </a:prstGeom>
          <a:noFill/>
          <a:ln w="9525">
            <a:noFill/>
            <a:miter lim="800000"/>
            <a:headEnd/>
            <a:tailEnd/>
          </a:ln>
        </p:spPr>
        <p:txBody>
          <a:bodyPr/>
          <a:lstStyle/>
          <a:p>
            <a:pPr algn="ctr">
              <a:spcBef>
                <a:spcPct val="50000"/>
              </a:spcBef>
            </a:pPr>
            <a:r>
              <a:rPr lang="en-GB" sz="3000" b="1" i="1" dirty="0" smtClean="0">
                <a:solidFill>
                  <a:srgbClr val="31859C"/>
                </a:solidFill>
                <a:latin typeface="+mj-lt"/>
                <a:ea typeface="+mj-ea"/>
                <a:cs typeface="+mj-cs"/>
              </a:rPr>
              <a:t>Interests for the PhD Student</a:t>
            </a:r>
            <a:endParaRPr lang="en-GB" sz="3000" b="1" i="1" dirty="0">
              <a:solidFill>
                <a:srgbClr val="31859C"/>
              </a:solidFill>
              <a:latin typeface="+mj-lt"/>
              <a:ea typeface="+mj-ea"/>
              <a:cs typeface="+mj-cs"/>
            </a:endParaRPr>
          </a:p>
        </p:txBody>
      </p:sp>
      <p:pic>
        <p:nvPicPr>
          <p:cNvPr id="4" name="Picture 6" descr="j0281240"/>
          <p:cNvPicPr>
            <a:picLocks noChangeAspect="1" noChangeArrowheads="1"/>
          </p:cNvPicPr>
          <p:nvPr/>
        </p:nvPicPr>
        <p:blipFill>
          <a:blip r:embed="rId3" cstate="print"/>
          <a:srcRect/>
          <a:stretch>
            <a:fillRect/>
          </a:stretch>
        </p:blipFill>
        <p:spPr>
          <a:xfrm>
            <a:off x="6300192" y="2708920"/>
            <a:ext cx="1997075" cy="1203325"/>
          </a:xfrm>
          <a:prstGeom prst="rect">
            <a:avLst/>
          </a:prstGeo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8625" y="332656"/>
            <a:ext cx="8715375" cy="1143000"/>
          </a:xfrm>
          <a:prstGeom prst="rect">
            <a:avLst/>
          </a:prstGeom>
        </p:spPr>
        <p:txBody>
          <a:bodyPr/>
          <a:lstStyle/>
          <a:p>
            <a:pPr algn="ctr">
              <a:spcBef>
                <a:spcPct val="50000"/>
              </a:spcBef>
              <a:defRPr/>
            </a:pPr>
            <a:r>
              <a:rPr lang="en-US" sz="3000" b="1" i="1" dirty="0" smtClean="0">
                <a:solidFill>
                  <a:srgbClr val="31859C"/>
                </a:solidFill>
                <a:latin typeface="+mj-lt"/>
                <a:ea typeface="+mj-ea"/>
                <a:cs typeface="+mj-cs"/>
              </a:rPr>
              <a:t>Salary of the PhD students</a:t>
            </a:r>
            <a:endParaRPr lang="en-US" sz="3000" b="1" i="1" dirty="0">
              <a:solidFill>
                <a:srgbClr val="31859C"/>
              </a:solidFill>
              <a:latin typeface="+mj-lt"/>
              <a:ea typeface="+mj-ea"/>
              <a:cs typeface="+mj-cs"/>
            </a:endParaRPr>
          </a:p>
        </p:txBody>
      </p:sp>
      <p:sp>
        <p:nvSpPr>
          <p:cNvPr id="7" name="ZoneTexte 6"/>
          <p:cNvSpPr txBox="1"/>
          <p:nvPr/>
        </p:nvSpPr>
        <p:spPr>
          <a:xfrm>
            <a:off x="0" y="908720"/>
            <a:ext cx="8971361" cy="5970865"/>
          </a:xfrm>
          <a:prstGeom prst="rect">
            <a:avLst/>
          </a:prstGeom>
          <a:noFill/>
        </p:spPr>
        <p:txBody>
          <a:bodyPr wrap="square" rtlCol="0">
            <a:spAutoFit/>
          </a:bodyPr>
          <a:lstStyle/>
          <a:p>
            <a:endParaRPr lang="fr-FR" sz="2000" b="1" i="1" dirty="0" smtClean="0"/>
          </a:p>
          <a:p>
            <a:pPr algn="ctr"/>
            <a:r>
              <a:rPr lang="en-US" sz="2000" b="1" dirty="0" smtClean="0"/>
              <a:t>In 2011, the average salary for PhD students was € 27 775 </a:t>
            </a:r>
            <a:endParaRPr lang="fr-FR" sz="2000" b="1" dirty="0" smtClean="0"/>
          </a:p>
          <a:p>
            <a:endParaRPr lang="fr-FR" sz="32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b="1" i="1" dirty="0" smtClean="0"/>
          </a:p>
          <a:p>
            <a:endParaRPr lang="fr-FR" sz="2000" b="1" i="1" dirty="0" smtClean="0"/>
          </a:p>
          <a:p>
            <a:endParaRPr lang="fr-FR" sz="2000" b="1" i="1" dirty="0" smtClean="0"/>
          </a:p>
          <a:p>
            <a:endParaRPr lang="fr-FR" sz="1400" b="1" i="1" dirty="0" smtClean="0"/>
          </a:p>
          <a:p>
            <a:endParaRPr lang="fr-FR" sz="1400" b="1" i="1" dirty="0" smtClean="0"/>
          </a:p>
          <a:p>
            <a:endParaRPr lang="fr-FR" sz="1400" b="1" i="1" dirty="0" smtClean="0"/>
          </a:p>
          <a:p>
            <a:endParaRPr lang="fr-FR" sz="1400" b="1" i="1" dirty="0" smtClean="0"/>
          </a:p>
          <a:p>
            <a:endParaRPr lang="fr-FR" sz="1400" dirty="0" smtClean="0"/>
          </a:p>
          <a:p>
            <a:r>
              <a:rPr lang="fr-FR" sz="2000" dirty="0" smtClean="0"/>
              <a:t>	</a:t>
            </a:r>
          </a:p>
          <a:p>
            <a:endParaRPr lang="fr-FR" sz="2000" dirty="0" smtClean="0"/>
          </a:p>
          <a:p>
            <a:endParaRPr lang="fr-FR" sz="2000" dirty="0" smtClean="0"/>
          </a:p>
        </p:txBody>
      </p:sp>
      <p:pic>
        <p:nvPicPr>
          <p:cNvPr id="6" name="Graphique 3"/>
          <p:cNvPicPr>
            <a:picLocks noChangeArrowheads="1"/>
          </p:cNvPicPr>
          <p:nvPr/>
        </p:nvPicPr>
        <p:blipFill>
          <a:blip r:embed="rId3" cstate="print"/>
          <a:srcRect/>
          <a:stretch>
            <a:fillRect/>
          </a:stretch>
        </p:blipFill>
        <p:spPr bwMode="auto">
          <a:xfrm>
            <a:off x="1187624" y="1701107"/>
            <a:ext cx="6840760" cy="41016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528" y="188640"/>
            <a:ext cx="9501188" cy="1143000"/>
          </a:xfrm>
        </p:spPr>
        <p:txBody>
          <a:bodyPr>
            <a:normAutofit/>
          </a:bodyPr>
          <a:lstStyle/>
          <a:p>
            <a:pPr eaLnBrk="1" hangingPunct="1">
              <a:spcBef>
                <a:spcPct val="50000"/>
              </a:spcBef>
              <a:defRPr/>
            </a:pPr>
            <a:r>
              <a:rPr lang="en-US" sz="3000" b="1" i="1" dirty="0" smtClean="0">
                <a:solidFill>
                  <a:srgbClr val="31859C"/>
                </a:solidFill>
              </a:rPr>
              <a:t>How doctors are employed after completing a CIFRE ?</a:t>
            </a:r>
            <a:br>
              <a:rPr lang="en-US" sz="3000" b="1" i="1" dirty="0" smtClean="0">
                <a:solidFill>
                  <a:srgbClr val="31859C"/>
                </a:solidFill>
              </a:rPr>
            </a:br>
            <a:r>
              <a:rPr lang="fr-FR" sz="3200" b="1" i="1" dirty="0" smtClean="0">
                <a:solidFill>
                  <a:srgbClr val="31859C"/>
                </a:solidFill>
              </a:rPr>
              <a:t> </a:t>
            </a:r>
            <a:r>
              <a:rPr lang="fr-FR" sz="1800" b="1" i="1" dirty="0" smtClean="0">
                <a:solidFill>
                  <a:srgbClr val="31859C"/>
                </a:solidFill>
              </a:rPr>
              <a:t>(figures of 2010) </a:t>
            </a:r>
            <a:endParaRPr lang="fr-FR" sz="1800" b="1" i="1" dirty="0">
              <a:solidFill>
                <a:srgbClr val="31859C"/>
              </a:solidFill>
            </a:endParaRPr>
          </a:p>
        </p:txBody>
      </p:sp>
      <p:graphicFrame>
        <p:nvGraphicFramePr>
          <p:cNvPr id="5" name="Graphique 4"/>
          <p:cNvGraphicFramePr/>
          <p:nvPr/>
        </p:nvGraphicFramePr>
        <p:xfrm>
          <a:off x="323528" y="1268760"/>
          <a:ext cx="8598651" cy="54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332656"/>
            <a:ext cx="8715375" cy="792088"/>
          </a:xfrm>
          <a:prstGeom prst="rect">
            <a:avLst/>
          </a:prstGeom>
        </p:spPr>
        <p:txBody>
          <a:bodyPr/>
          <a:lstStyle/>
          <a:p>
            <a:pPr algn="ctr">
              <a:spcBef>
                <a:spcPct val="50000"/>
              </a:spcBef>
              <a:defRPr/>
            </a:pPr>
            <a:r>
              <a:rPr lang="fr-FR" sz="3000" b="1" i="1" dirty="0" smtClean="0">
                <a:solidFill>
                  <a:srgbClr val="31859C"/>
                </a:solidFill>
                <a:latin typeface="+mj-lt"/>
                <a:ea typeface="+mj-ea"/>
                <a:cs typeface="+mj-cs"/>
              </a:rPr>
              <a:t>A pool of international </a:t>
            </a:r>
            <a:r>
              <a:rPr lang="fr-FR" sz="3000" b="1" i="1" dirty="0" err="1" smtClean="0">
                <a:solidFill>
                  <a:srgbClr val="31859C"/>
                </a:solidFill>
                <a:latin typeface="+mj-lt"/>
                <a:ea typeface="+mj-ea"/>
                <a:cs typeface="+mj-cs"/>
              </a:rPr>
              <a:t>PhD</a:t>
            </a:r>
            <a:r>
              <a:rPr lang="fr-FR" sz="3000" b="1" i="1" dirty="0" smtClean="0">
                <a:solidFill>
                  <a:srgbClr val="31859C"/>
                </a:solidFill>
                <a:latin typeface="+mj-lt"/>
                <a:ea typeface="+mj-ea"/>
                <a:cs typeface="+mj-cs"/>
              </a:rPr>
              <a:t> </a:t>
            </a:r>
            <a:r>
              <a:rPr lang="fr-FR" sz="3000" b="1" i="1" dirty="0" err="1" smtClean="0">
                <a:solidFill>
                  <a:srgbClr val="31859C"/>
                </a:solidFill>
                <a:latin typeface="+mj-lt"/>
                <a:ea typeface="+mj-ea"/>
                <a:cs typeface="+mj-cs"/>
              </a:rPr>
              <a:t>Students</a:t>
            </a:r>
            <a:endParaRPr lang="fr-FR" sz="3000" b="1" i="1" dirty="0">
              <a:solidFill>
                <a:srgbClr val="31859C"/>
              </a:solidFill>
              <a:latin typeface="+mj-lt"/>
              <a:ea typeface="+mj-ea"/>
              <a:cs typeface="+mj-cs"/>
            </a:endParaRPr>
          </a:p>
        </p:txBody>
      </p:sp>
      <p:graphicFrame>
        <p:nvGraphicFramePr>
          <p:cNvPr id="6" name="Graphique 5"/>
          <p:cNvGraphicFramePr/>
          <p:nvPr/>
        </p:nvGraphicFramePr>
        <p:xfrm>
          <a:off x="395536" y="1304323"/>
          <a:ext cx="8159380" cy="55536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9"/>
          <p:cNvSpPr>
            <a:spLocks noGrp="1" noChangeArrowheads="1"/>
          </p:cNvSpPr>
          <p:nvPr>
            <p:ph type="body" idx="4294967295"/>
          </p:nvPr>
        </p:nvSpPr>
        <p:spPr>
          <a:xfrm>
            <a:off x="0" y="1916832"/>
            <a:ext cx="9144000" cy="3960440"/>
          </a:xfrm>
        </p:spPr>
        <p:txBody>
          <a:bodyPr/>
          <a:lstStyle/>
          <a:p>
            <a:pPr eaLnBrk="1" hangingPunct="1">
              <a:spcBef>
                <a:spcPct val="50000"/>
              </a:spcBef>
              <a:buFontTx/>
              <a:buChar char="-"/>
            </a:pPr>
            <a:r>
              <a:rPr lang="fr-FR" sz="2800" b="1" dirty="0" smtClean="0">
                <a:solidFill>
                  <a:srgbClr val="070D13"/>
                </a:solidFill>
              </a:rPr>
              <a:t>Do business-</a:t>
            </a:r>
            <a:r>
              <a:rPr lang="fr-FR" sz="2800" b="1" dirty="0" err="1" smtClean="0">
                <a:solidFill>
                  <a:srgbClr val="070D13"/>
                </a:solidFill>
              </a:rPr>
              <a:t>oriented</a:t>
            </a:r>
            <a:r>
              <a:rPr lang="fr-FR" sz="2800" b="1" dirty="0" smtClean="0">
                <a:solidFill>
                  <a:srgbClr val="070D13"/>
                </a:solidFill>
              </a:rPr>
              <a:t> </a:t>
            </a:r>
            <a:r>
              <a:rPr lang="fr-FR" sz="2800" b="1" dirty="0" err="1" smtClean="0">
                <a:solidFill>
                  <a:srgbClr val="070D13"/>
                </a:solidFill>
              </a:rPr>
              <a:t>research</a:t>
            </a:r>
            <a:r>
              <a:rPr lang="fr-FR" sz="2800" b="1" dirty="0" smtClean="0">
                <a:solidFill>
                  <a:srgbClr val="070D13"/>
                </a:solidFill>
              </a:rPr>
              <a:t> in collaboration </a:t>
            </a:r>
            <a:r>
              <a:rPr lang="fr-FR" sz="2800" b="1" dirty="0" err="1" smtClean="0">
                <a:solidFill>
                  <a:srgbClr val="070D13"/>
                </a:solidFill>
              </a:rPr>
              <a:t>with</a:t>
            </a:r>
            <a:r>
              <a:rPr lang="fr-FR" sz="2800" b="1" dirty="0" smtClean="0">
                <a:solidFill>
                  <a:srgbClr val="070D13"/>
                </a:solidFill>
              </a:rPr>
              <a:t> </a:t>
            </a:r>
            <a:r>
              <a:rPr lang="fr-FR" sz="2800" b="1" dirty="0" err="1" smtClean="0">
                <a:solidFill>
                  <a:srgbClr val="070D13"/>
                </a:solidFill>
              </a:rPr>
              <a:t>companies</a:t>
            </a:r>
            <a:endParaRPr lang="fr-FR" sz="2800" b="1" dirty="0" smtClean="0">
              <a:solidFill>
                <a:srgbClr val="070D13"/>
              </a:solidFill>
            </a:endParaRPr>
          </a:p>
          <a:p>
            <a:pPr eaLnBrk="1" hangingPunct="1">
              <a:spcBef>
                <a:spcPct val="50000"/>
              </a:spcBef>
              <a:buFontTx/>
              <a:buChar char="-"/>
            </a:pPr>
            <a:r>
              <a:rPr lang="fr-FR" sz="2800" dirty="0" err="1" smtClean="0"/>
              <a:t>Enhance</a:t>
            </a:r>
            <a:r>
              <a:rPr lang="fr-FR" sz="2800" dirty="0" smtClean="0"/>
              <a:t> </a:t>
            </a:r>
            <a:r>
              <a:rPr lang="fr-FR" sz="2800" dirty="0" err="1" smtClean="0"/>
              <a:t>their</a:t>
            </a:r>
            <a:r>
              <a:rPr lang="fr-FR" sz="2800" dirty="0" smtClean="0"/>
              <a:t> </a:t>
            </a:r>
            <a:r>
              <a:rPr lang="fr-FR" sz="2800" dirty="0" err="1" smtClean="0"/>
              <a:t>research</a:t>
            </a:r>
            <a:r>
              <a:rPr lang="fr-FR" sz="2800" dirty="0" smtClean="0"/>
              <a:t> </a:t>
            </a:r>
            <a:r>
              <a:rPr lang="fr-FR" sz="2800" dirty="0" err="1" smtClean="0"/>
              <a:t>results</a:t>
            </a:r>
            <a:endParaRPr lang="fr-FR" sz="2800" dirty="0" smtClean="0"/>
          </a:p>
          <a:p>
            <a:pPr eaLnBrk="1" hangingPunct="1">
              <a:spcBef>
                <a:spcPct val="50000"/>
              </a:spcBef>
              <a:buFontTx/>
              <a:buChar char="-"/>
            </a:pPr>
            <a:r>
              <a:rPr lang="en-US" sz="2800" dirty="0" smtClean="0"/>
              <a:t>Extend their network and reputation</a:t>
            </a:r>
          </a:p>
          <a:p>
            <a:pPr eaLnBrk="1" hangingPunct="1">
              <a:spcBef>
                <a:spcPct val="50000"/>
              </a:spcBef>
              <a:buFontTx/>
              <a:buChar char="-"/>
            </a:pPr>
            <a:r>
              <a:rPr lang="fr-FR" sz="2800" b="1" dirty="0" smtClean="0"/>
              <a:t>A doctoral </a:t>
            </a:r>
            <a:r>
              <a:rPr lang="fr-FR" sz="2800" b="1" dirty="0" err="1" smtClean="0"/>
              <a:t>fellowship</a:t>
            </a:r>
            <a:endParaRPr lang="fr-FR" sz="2800" b="1" dirty="0" smtClean="0"/>
          </a:p>
          <a:p>
            <a:pPr eaLnBrk="1" hangingPunct="1">
              <a:spcBef>
                <a:spcPct val="50000"/>
              </a:spcBef>
              <a:buFontTx/>
              <a:buChar char="-"/>
            </a:pPr>
            <a:r>
              <a:rPr lang="en-US" sz="2800" b="1" dirty="0" smtClean="0"/>
              <a:t>Position the PhD student in scientific employment conditions</a:t>
            </a:r>
          </a:p>
          <a:p>
            <a:pPr eaLnBrk="1" hangingPunct="1">
              <a:spcBef>
                <a:spcPct val="50000"/>
              </a:spcBef>
              <a:buFontTx/>
              <a:buNone/>
            </a:pPr>
            <a:endParaRPr lang="fr-FR" dirty="0" smtClean="0">
              <a:solidFill>
                <a:srgbClr val="070D13"/>
              </a:solidFill>
            </a:endParaRPr>
          </a:p>
          <a:p>
            <a:pPr eaLnBrk="1" hangingPunct="1">
              <a:spcBef>
                <a:spcPct val="50000"/>
              </a:spcBef>
              <a:buFontTx/>
              <a:buChar char="-"/>
            </a:pPr>
            <a:endParaRPr lang="fr-FR" i="1" dirty="0" smtClean="0">
              <a:solidFill>
                <a:srgbClr val="070D13"/>
              </a:solidFill>
            </a:endParaRPr>
          </a:p>
        </p:txBody>
      </p:sp>
      <p:sp>
        <p:nvSpPr>
          <p:cNvPr id="5" name="Rectangle 2"/>
          <p:cNvSpPr txBox="1">
            <a:spLocks noChangeArrowheads="1"/>
          </p:cNvSpPr>
          <p:nvPr/>
        </p:nvSpPr>
        <p:spPr bwMode="auto">
          <a:xfrm>
            <a:off x="0" y="-26988"/>
            <a:ext cx="9001125" cy="1143001"/>
          </a:xfrm>
          <a:prstGeom prst="rect">
            <a:avLst/>
          </a:prstGeom>
          <a:noFill/>
          <a:ln w="9525">
            <a:noFill/>
            <a:miter lim="800000"/>
            <a:headEnd/>
            <a:tailEnd/>
          </a:ln>
        </p:spPr>
        <p:txBody>
          <a:bodyPr anchor="ctr"/>
          <a:lstStyle/>
          <a:p>
            <a:pPr algn="ctr">
              <a:spcBef>
                <a:spcPct val="50000"/>
              </a:spcBef>
              <a:defRPr/>
            </a:pPr>
            <a:r>
              <a:rPr lang="fr-FR" sz="3000" b="1" i="1" dirty="0" err="1" smtClean="0">
                <a:solidFill>
                  <a:srgbClr val="31859C"/>
                </a:solidFill>
                <a:latin typeface="+mj-lt"/>
                <a:ea typeface="+mj-ea"/>
                <a:cs typeface="+mj-cs"/>
              </a:rPr>
              <a:t>Academic</a:t>
            </a:r>
            <a:r>
              <a:rPr lang="fr-FR" sz="3000" b="1" i="1" dirty="0" smtClean="0">
                <a:solidFill>
                  <a:srgbClr val="31859C"/>
                </a:solidFill>
                <a:latin typeface="+mj-lt"/>
                <a:ea typeface="+mj-ea"/>
                <a:cs typeface="+mj-cs"/>
              </a:rPr>
              <a:t> </a:t>
            </a:r>
            <a:r>
              <a:rPr lang="fr-FR" sz="3000" b="1" i="1" dirty="0" err="1" smtClean="0">
                <a:solidFill>
                  <a:srgbClr val="31859C"/>
                </a:solidFill>
                <a:latin typeface="+mj-lt"/>
                <a:ea typeface="+mj-ea"/>
                <a:cs typeface="+mj-cs"/>
              </a:rPr>
              <a:t>Laboratory</a:t>
            </a:r>
            <a:r>
              <a:rPr lang="fr-FR" sz="3000" b="1" i="1" dirty="0" smtClean="0">
                <a:solidFill>
                  <a:srgbClr val="31859C"/>
                </a:solidFill>
                <a:latin typeface="+mj-lt"/>
                <a:ea typeface="+mj-ea"/>
                <a:cs typeface="+mj-cs"/>
              </a:rPr>
              <a:t> </a:t>
            </a:r>
            <a:r>
              <a:rPr lang="fr-FR" sz="3000" b="1" i="1" dirty="0" err="1" smtClean="0">
                <a:solidFill>
                  <a:srgbClr val="31859C"/>
                </a:solidFill>
                <a:latin typeface="+mj-lt"/>
                <a:ea typeface="+mj-ea"/>
                <a:cs typeface="+mj-cs"/>
              </a:rPr>
              <a:t>appreciate</a:t>
            </a:r>
            <a:r>
              <a:rPr lang="fr-FR" sz="3000" b="1" i="1" dirty="0" smtClean="0">
                <a:solidFill>
                  <a:srgbClr val="31859C"/>
                </a:solidFill>
                <a:latin typeface="+mj-lt"/>
                <a:ea typeface="+mj-ea"/>
                <a:cs typeface="+mj-cs"/>
              </a:rPr>
              <a:t> the CIFRE </a:t>
            </a:r>
            <a:r>
              <a:rPr lang="fr-FR" sz="3000" b="1" i="1" dirty="0" err="1" smtClean="0">
                <a:solidFill>
                  <a:srgbClr val="31859C"/>
                </a:solidFill>
                <a:latin typeface="+mj-lt"/>
                <a:ea typeface="+mj-ea"/>
                <a:cs typeface="+mj-cs"/>
              </a:rPr>
              <a:t>Scheme</a:t>
            </a:r>
            <a:r>
              <a:rPr lang="fr-FR" sz="3000" b="1" i="1" dirty="0" smtClean="0">
                <a:solidFill>
                  <a:srgbClr val="31859C"/>
                </a:solidFill>
                <a:latin typeface="+mj-lt"/>
                <a:ea typeface="+mj-ea"/>
                <a:cs typeface="+mj-cs"/>
              </a:rPr>
              <a:t> to… </a:t>
            </a:r>
            <a:endParaRPr lang="fr-FR" sz="3000" b="1" i="1" dirty="0">
              <a:solidFill>
                <a:srgbClr val="31859C"/>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71438"/>
            <a:ext cx="9144000" cy="1143000"/>
          </a:xfrm>
          <a:prstGeom prst="rect">
            <a:avLst/>
          </a:prstGeom>
        </p:spPr>
        <p:txBody>
          <a:bodyPr/>
          <a:lstStyle/>
          <a:p>
            <a:pPr algn="ctr">
              <a:spcBef>
                <a:spcPct val="50000"/>
              </a:spcBef>
              <a:defRPr/>
            </a:pPr>
            <a:r>
              <a:rPr lang="fr-FR" sz="3000" b="1" i="1" dirty="0" err="1" smtClean="0">
                <a:solidFill>
                  <a:srgbClr val="31859C"/>
                </a:solidFill>
                <a:latin typeface="+mj-lt"/>
                <a:ea typeface="+mj-ea"/>
                <a:cs typeface="+mj-cs"/>
              </a:rPr>
              <a:t>Scientific</a:t>
            </a:r>
            <a:r>
              <a:rPr lang="fr-FR" sz="3000" b="1" i="1" dirty="0" smtClean="0">
                <a:solidFill>
                  <a:srgbClr val="31859C"/>
                </a:solidFill>
                <a:latin typeface="+mj-lt"/>
                <a:ea typeface="+mj-ea"/>
                <a:cs typeface="+mj-cs"/>
              </a:rPr>
              <a:t> Fields </a:t>
            </a:r>
            <a:r>
              <a:rPr lang="fr-FR" sz="3000" b="1" i="1" dirty="0" err="1" smtClean="0">
                <a:solidFill>
                  <a:srgbClr val="31859C"/>
                </a:solidFill>
                <a:latin typeface="+mj-lt"/>
                <a:ea typeface="+mj-ea"/>
                <a:cs typeface="+mj-cs"/>
              </a:rPr>
              <a:t>involved</a:t>
            </a:r>
            <a:r>
              <a:rPr lang="fr-FR" sz="3000" b="1" i="1" dirty="0" smtClean="0">
                <a:solidFill>
                  <a:srgbClr val="31859C"/>
                </a:solidFill>
                <a:latin typeface="+mj-lt"/>
                <a:ea typeface="+mj-ea"/>
                <a:cs typeface="+mj-cs"/>
              </a:rPr>
              <a:t> in 2011</a:t>
            </a:r>
            <a:endParaRPr lang="fr-FR" sz="3000" b="1" i="1" dirty="0">
              <a:solidFill>
                <a:srgbClr val="31859C"/>
              </a:solidFill>
              <a:latin typeface="+mj-lt"/>
              <a:ea typeface="+mj-ea"/>
              <a:cs typeface="+mj-cs"/>
            </a:endParaRPr>
          </a:p>
        </p:txBody>
      </p:sp>
      <p:graphicFrame>
        <p:nvGraphicFramePr>
          <p:cNvPr id="6" name="Graphique 5"/>
          <p:cNvGraphicFramePr/>
          <p:nvPr/>
        </p:nvGraphicFramePr>
        <p:xfrm>
          <a:off x="323528" y="980728"/>
          <a:ext cx="8412796" cy="569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68313" y="-214313"/>
            <a:ext cx="8229600" cy="1143001"/>
          </a:xfrm>
        </p:spPr>
        <p:txBody>
          <a:bodyPr/>
          <a:lstStyle/>
          <a:p>
            <a:pPr>
              <a:spcBef>
                <a:spcPct val="50000"/>
              </a:spcBef>
              <a:defRPr/>
            </a:pPr>
            <a:r>
              <a:rPr lang="fr-FR" sz="3600" b="1" i="1" dirty="0" smtClean="0">
                <a:solidFill>
                  <a:schemeClr val="bg1"/>
                </a:solidFill>
              </a:rPr>
              <a:t/>
            </a:r>
            <a:br>
              <a:rPr lang="fr-FR" sz="3600" b="1" i="1" dirty="0" smtClean="0">
                <a:solidFill>
                  <a:schemeClr val="bg1"/>
                </a:solidFill>
              </a:rPr>
            </a:br>
            <a:r>
              <a:rPr lang="fr-FR" sz="3000" b="1" i="1" dirty="0" smtClean="0">
                <a:solidFill>
                  <a:srgbClr val="31859C"/>
                </a:solidFill>
              </a:rPr>
              <a:t>The CIFRE </a:t>
            </a:r>
            <a:r>
              <a:rPr lang="fr-FR" sz="3000" b="1" i="1" dirty="0" err="1" smtClean="0">
                <a:solidFill>
                  <a:srgbClr val="31859C"/>
                </a:solidFill>
              </a:rPr>
              <a:t>Scheme</a:t>
            </a:r>
            <a:r>
              <a:rPr lang="fr-FR" sz="3000" b="1" i="1" dirty="0" smtClean="0">
                <a:solidFill>
                  <a:srgbClr val="31859C"/>
                </a:solidFill>
              </a:rPr>
              <a:t> </a:t>
            </a:r>
            <a:r>
              <a:rPr lang="fr-FR" sz="3000" b="1" i="1" dirty="0" err="1" smtClean="0">
                <a:solidFill>
                  <a:srgbClr val="31859C"/>
                </a:solidFill>
              </a:rPr>
              <a:t>is</a:t>
            </a:r>
            <a:r>
              <a:rPr lang="fr-FR" sz="3000" b="1" i="1" dirty="0" smtClean="0">
                <a:solidFill>
                  <a:srgbClr val="31859C"/>
                </a:solidFill>
              </a:rPr>
              <a:t> 30 </a:t>
            </a:r>
            <a:r>
              <a:rPr lang="fr-FR" sz="3000" b="1" i="1" dirty="0" err="1" smtClean="0">
                <a:solidFill>
                  <a:srgbClr val="31859C"/>
                </a:solidFill>
              </a:rPr>
              <a:t>years’old</a:t>
            </a:r>
            <a:r>
              <a:rPr lang="fr-FR" sz="3000" b="1" i="1" dirty="0" smtClean="0">
                <a:solidFill>
                  <a:srgbClr val="31859C"/>
                </a:solidFill>
              </a:rPr>
              <a:t> ! </a:t>
            </a:r>
          </a:p>
        </p:txBody>
      </p:sp>
      <p:sp>
        <p:nvSpPr>
          <p:cNvPr id="5" name="Espace réservé du contenu 1"/>
          <p:cNvSpPr txBox="1">
            <a:spLocks/>
          </p:cNvSpPr>
          <p:nvPr/>
        </p:nvSpPr>
        <p:spPr bwMode="auto">
          <a:xfrm>
            <a:off x="251520" y="1628800"/>
            <a:ext cx="8229600" cy="46148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GB" sz="3200" b="1" dirty="0" smtClean="0">
                <a:latin typeface="+mn-lt"/>
              </a:rPr>
              <a:t>Progress Report</a:t>
            </a: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100000"/>
              </a:lnSpc>
              <a:spcBef>
                <a:spcPct val="5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accent1">
                    <a:lumMod val="10000"/>
                  </a:schemeClr>
                </a:solidFill>
                <a:effectLst/>
                <a:uLnTx/>
                <a:uFillTx/>
                <a:latin typeface="+mn-lt"/>
                <a:ea typeface="+mn-ea"/>
                <a:cs typeface="+mn-cs"/>
              </a:rPr>
              <a:t>14,000 PhD awarded since 1981</a:t>
            </a:r>
          </a:p>
          <a:p>
            <a:pPr marL="342900" marR="0" lvl="0" indent="-342900" algn="l" defTabSz="914400" rtl="0" eaLnBrk="0" fontAlgn="auto" latinLnBrk="0" hangingPunct="0">
              <a:lnSpc>
                <a:spcPct val="100000"/>
              </a:lnSpc>
              <a:spcBef>
                <a:spcPct val="5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accent1">
                    <a:lumMod val="10000"/>
                  </a:schemeClr>
                </a:solidFill>
                <a:effectLst/>
                <a:uLnTx/>
                <a:uFillTx/>
                <a:latin typeface="+mn-lt"/>
                <a:ea typeface="+mn-ea"/>
                <a:cs typeface="+mn-cs"/>
              </a:rPr>
              <a:t>7</a:t>
            </a:r>
            <a:r>
              <a:rPr kumimoji="0" lang="en-GB" sz="2400" b="0" i="0" u="none" strike="noStrike" kern="1200" cap="none" spc="0" normalizeH="0" noProof="0" dirty="0" smtClean="0">
                <a:ln>
                  <a:noFill/>
                </a:ln>
                <a:solidFill>
                  <a:schemeClr val="accent1">
                    <a:lumMod val="10000"/>
                  </a:schemeClr>
                </a:solidFill>
                <a:effectLst/>
                <a:uLnTx/>
                <a:uFillTx/>
                <a:latin typeface="+mn-lt"/>
                <a:ea typeface="+mn-ea"/>
                <a:cs typeface="+mn-cs"/>
              </a:rPr>
              <a:t> </a:t>
            </a:r>
            <a:r>
              <a:rPr kumimoji="0" lang="en-GB" sz="2400" b="0" i="0" u="none" strike="noStrike" kern="1200" cap="none" spc="0" normalizeH="0" baseline="0" noProof="0" dirty="0" smtClean="0">
                <a:ln>
                  <a:noFill/>
                </a:ln>
                <a:solidFill>
                  <a:schemeClr val="accent1">
                    <a:lumMod val="10000"/>
                  </a:schemeClr>
                </a:solidFill>
                <a:effectLst/>
                <a:uLnTx/>
                <a:uFillTx/>
                <a:latin typeface="+mn-lt"/>
                <a:ea typeface="+mn-ea"/>
                <a:cs typeface="+mn-cs"/>
              </a:rPr>
              <a:t>000</a:t>
            </a:r>
            <a:r>
              <a:rPr kumimoji="0" lang="en-GB" sz="2400" b="0" i="0" u="none" strike="noStrike" kern="1200" cap="none" spc="0" normalizeH="0" noProof="0" dirty="0" smtClean="0">
                <a:ln>
                  <a:noFill/>
                </a:ln>
                <a:solidFill>
                  <a:schemeClr val="accent1">
                    <a:lumMod val="10000"/>
                  </a:schemeClr>
                </a:solidFill>
                <a:effectLst/>
                <a:uLnTx/>
                <a:uFillTx/>
                <a:latin typeface="+mn-lt"/>
                <a:ea typeface="+mn-ea"/>
                <a:cs typeface="+mn-cs"/>
              </a:rPr>
              <a:t> companies</a:t>
            </a:r>
            <a:endParaRPr kumimoji="0" lang="en-GB" sz="2400" b="0" i="0" u="none" strike="noStrike" kern="1200" cap="none" spc="0" normalizeH="0" baseline="0" noProof="0" dirty="0" smtClean="0">
              <a:ln>
                <a:noFill/>
              </a:ln>
              <a:solidFill>
                <a:schemeClr val="accent1">
                  <a:lumMod val="10000"/>
                </a:schemeClr>
              </a:solidFill>
              <a:effectLst/>
              <a:uLnTx/>
              <a:uFillTx/>
              <a:latin typeface="+mn-lt"/>
              <a:ea typeface="+mn-ea"/>
              <a:cs typeface="+mn-cs"/>
            </a:endParaRPr>
          </a:p>
          <a:p>
            <a:pPr marL="342900" marR="0" lvl="0" indent="-342900" algn="l" defTabSz="914400" rtl="0" eaLnBrk="0" fontAlgn="auto" latinLnBrk="0" hangingPunct="0">
              <a:lnSpc>
                <a:spcPct val="100000"/>
              </a:lnSpc>
              <a:spcBef>
                <a:spcPct val="5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accent1">
                    <a:lumMod val="10000"/>
                  </a:schemeClr>
                </a:solidFill>
                <a:effectLst/>
                <a:uLnTx/>
                <a:uFillTx/>
                <a:latin typeface="+mn-lt"/>
                <a:ea typeface="+mn-ea"/>
                <a:cs typeface="+mn-cs"/>
              </a:rPr>
              <a:t>4</a:t>
            </a:r>
            <a:r>
              <a:rPr kumimoji="0" lang="en-GB" sz="2400" b="0" i="0" u="none" strike="noStrike" kern="1200" cap="none" spc="0" normalizeH="0" noProof="0" dirty="0" smtClean="0">
                <a:ln>
                  <a:noFill/>
                </a:ln>
                <a:solidFill>
                  <a:schemeClr val="accent1">
                    <a:lumMod val="10000"/>
                  </a:schemeClr>
                </a:solidFill>
                <a:effectLst/>
                <a:uLnTx/>
                <a:uFillTx/>
                <a:latin typeface="+mn-lt"/>
                <a:ea typeface="+mn-ea"/>
                <a:cs typeface="+mn-cs"/>
              </a:rPr>
              <a:t> 000 </a:t>
            </a:r>
            <a:r>
              <a:rPr lang="en-GB" sz="2400" dirty="0" smtClean="0">
                <a:solidFill>
                  <a:schemeClr val="accent1">
                    <a:lumMod val="10000"/>
                  </a:schemeClr>
                </a:solidFill>
                <a:latin typeface="+mn-lt"/>
              </a:rPr>
              <a:t>academic laboratory</a:t>
            </a:r>
            <a:endParaRPr kumimoji="0" lang="en-GB" sz="2400" b="0" i="0" u="none" strike="noStrike" kern="1200" cap="none" spc="0" normalizeH="0" baseline="0" noProof="0" dirty="0" smtClean="0">
              <a:ln>
                <a:noFill/>
              </a:ln>
              <a:solidFill>
                <a:schemeClr val="accent1">
                  <a:lumMod val="10000"/>
                </a:schemeClr>
              </a:solidFill>
              <a:effectLst/>
              <a:uLnTx/>
              <a:uFillTx/>
              <a:latin typeface="+mn-lt"/>
              <a:ea typeface="+mn-ea"/>
              <a:cs typeface="+mn-cs"/>
            </a:endParaRPr>
          </a:p>
          <a:p>
            <a:pPr marL="342900" marR="0" lvl="0" indent="-342900" algn="l" defTabSz="914400" rtl="0" eaLnBrk="0" fontAlgn="auto" latinLnBrk="0" hangingPunct="0">
              <a:lnSpc>
                <a:spcPct val="100000"/>
              </a:lnSpc>
              <a:spcBef>
                <a:spcPct val="5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accent1">
                    <a:lumMod val="10000"/>
                  </a:schemeClr>
                </a:solidFill>
                <a:effectLst/>
                <a:uLnTx/>
                <a:uFillTx/>
                <a:latin typeface="+mn-lt"/>
                <a:ea typeface="+mn-ea"/>
                <a:cs typeface="+mn-cs"/>
              </a:rPr>
              <a:t>More than 2,000 patents</a:t>
            </a:r>
          </a:p>
          <a:p>
            <a:pPr marL="342900" marR="0" lvl="0" indent="-342900" algn="l" defTabSz="914400" rtl="0" eaLnBrk="0" fontAlgn="auto" latinLnBrk="0" hangingPunct="0">
              <a:lnSpc>
                <a:spcPct val="100000"/>
              </a:lnSpc>
              <a:spcBef>
                <a:spcPct val="50000"/>
              </a:spcBef>
              <a:spcAft>
                <a:spcPts val="0"/>
              </a:spcAft>
              <a:buClrTx/>
              <a:buSzTx/>
              <a:buFont typeface="Arial" charset="0"/>
              <a:buNone/>
              <a:tabLst/>
              <a:defRPr/>
            </a:pPr>
            <a:endParaRPr kumimoji="0" lang="en-GB" sz="2400" b="1" i="1" u="none" strike="noStrike" kern="1200" cap="none" spc="0" normalizeH="0" baseline="0" noProof="0" dirty="0" smtClean="0">
              <a:ln>
                <a:noFill/>
              </a:ln>
              <a:solidFill>
                <a:schemeClr val="accent1">
                  <a:lumMod val="10000"/>
                </a:schemeClr>
              </a:solidFill>
              <a:effectLst/>
              <a:uLnTx/>
              <a:uFillTx/>
              <a:latin typeface="+mn-lt"/>
              <a:ea typeface="+mn-ea"/>
              <a:cs typeface="+mn-cs"/>
            </a:endParaRPr>
          </a:p>
          <a:p>
            <a:pPr marL="342900" indent="-342900" eaLnBrk="0" hangingPunct="0">
              <a:spcBef>
                <a:spcPct val="20000"/>
              </a:spcBef>
              <a:defRPr/>
            </a:pPr>
            <a:r>
              <a:rPr lang="en-GB" sz="3200" b="1" dirty="0" smtClean="0">
                <a:latin typeface="+mn-lt"/>
              </a:rPr>
              <a:t>Today</a:t>
            </a:r>
          </a:p>
          <a:p>
            <a:pPr marL="342900" indent="-342900" eaLnBrk="0" fontAlgn="auto" hangingPunct="0">
              <a:spcBef>
                <a:spcPct val="50000"/>
              </a:spcBef>
              <a:spcAft>
                <a:spcPts val="0"/>
              </a:spcAft>
              <a:buFont typeface="Arial" pitchFamily="34" charset="0"/>
              <a:buChar char="•"/>
              <a:defRPr/>
            </a:pPr>
            <a:r>
              <a:rPr lang="en-GB" sz="2500" dirty="0" smtClean="0">
                <a:solidFill>
                  <a:schemeClr val="accent1">
                    <a:lumMod val="10000"/>
                  </a:schemeClr>
                </a:solidFill>
                <a:latin typeface="+mn-lt"/>
              </a:rPr>
              <a:t>3 850 CIFRE are in progress</a:t>
            </a:r>
          </a:p>
          <a:p>
            <a:pPr marL="342900" marR="0" lvl="0" indent="-342900" defTabSz="914400" eaLnBrk="0" fontAlgn="auto" latinLnBrk="0" hangingPunct="0">
              <a:spcBef>
                <a:spcPct val="50000"/>
              </a:spcBef>
              <a:spcAft>
                <a:spcPts val="0"/>
              </a:spcAft>
              <a:buClrTx/>
              <a:buSzTx/>
              <a:buFont typeface="Arial" pitchFamily="34" charset="0"/>
              <a:buChar char="•"/>
              <a:tabLst/>
              <a:defRPr/>
            </a:pPr>
            <a:r>
              <a:rPr lang="en-GB" sz="2500" dirty="0" smtClean="0">
                <a:solidFill>
                  <a:schemeClr val="accent1">
                    <a:lumMod val="10000"/>
                  </a:schemeClr>
                </a:solidFill>
                <a:latin typeface="+mn-lt"/>
              </a:rPr>
              <a:t>1747 application forms received in 2011</a:t>
            </a:r>
          </a:p>
          <a:p>
            <a:pPr marL="342900" marR="0" lvl="0" indent="-342900" defTabSz="914400" eaLnBrk="0" fontAlgn="auto" latinLnBrk="0" hangingPunct="0">
              <a:spcBef>
                <a:spcPct val="50000"/>
              </a:spcBef>
              <a:spcAft>
                <a:spcPts val="0"/>
              </a:spcAft>
              <a:buClrTx/>
              <a:buSzTx/>
              <a:buFont typeface="Arial" pitchFamily="34" charset="0"/>
              <a:buChar char="•"/>
              <a:tabLst/>
              <a:defRPr/>
            </a:pPr>
            <a:r>
              <a:rPr lang="en-GB" sz="2500" dirty="0" smtClean="0">
                <a:solidFill>
                  <a:schemeClr val="accent1">
                    <a:lumMod val="10000"/>
                  </a:schemeClr>
                </a:solidFill>
                <a:latin typeface="+mn-lt"/>
              </a:rPr>
              <a:t>1 300 CIFRE funded  in 2011</a:t>
            </a:r>
          </a:p>
          <a:p>
            <a:pPr marL="342900" indent="-342900" eaLnBrk="0" fontAlgn="auto" hangingPunct="0">
              <a:spcBef>
                <a:spcPct val="50000"/>
              </a:spcBef>
              <a:spcAft>
                <a:spcPts val="0"/>
              </a:spcAft>
              <a:buFont typeface="Arial" pitchFamily="34" charset="0"/>
              <a:buChar char="•"/>
              <a:defRPr/>
            </a:pPr>
            <a:r>
              <a:rPr lang="fr-FR" sz="2400" dirty="0" smtClean="0">
                <a:solidFill>
                  <a:schemeClr val="accent1">
                    <a:lumMod val="10000"/>
                  </a:schemeClr>
                </a:solidFill>
                <a:latin typeface="+mn-lt"/>
              </a:rPr>
              <a:t>1350 CIFRE open in 2012</a:t>
            </a:r>
          </a:p>
          <a:p>
            <a:pPr marL="342900" marR="0" lvl="0" indent="-342900" defTabSz="914400" eaLnBrk="0" fontAlgn="auto" latinLnBrk="0" hangingPunct="0">
              <a:spcBef>
                <a:spcPct val="50000"/>
              </a:spcBef>
              <a:spcAft>
                <a:spcPts val="0"/>
              </a:spcAft>
              <a:buClrTx/>
              <a:buSzTx/>
              <a:tabLst/>
              <a:defRPr/>
            </a:pPr>
            <a:endParaRPr lang="en-GB" sz="2500" dirty="0" smtClean="0">
              <a:solidFill>
                <a:schemeClr val="accent1">
                  <a:lumMod val="10000"/>
                </a:schemeClr>
              </a:solidFill>
              <a:latin typeface="+mn-lt"/>
            </a:endParaRPr>
          </a:p>
          <a:p>
            <a:pPr marL="342900" marR="0" lvl="0" indent="-342900" algn="l" defTabSz="914400" rtl="0" eaLnBrk="0" fontAlgn="base" latinLnBrk="0" hangingPunct="0">
              <a:lnSpc>
                <a:spcPct val="100000"/>
              </a:lnSpc>
              <a:spcBef>
                <a:spcPct val="50000"/>
              </a:spcBef>
              <a:spcAft>
                <a:spcPct val="0"/>
              </a:spcAft>
              <a:buClrTx/>
              <a:buSzTx/>
              <a:buFont typeface="Arial" charset="0"/>
              <a:buBlip>
                <a:blip r:embed="rId3"/>
              </a:buBlip>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Grp="1" noChangeAspect="1" noChangeArrowheads="1"/>
          </p:cNvPicPr>
          <p:nvPr>
            <p:ph idx="1"/>
          </p:nvPr>
        </p:nvPicPr>
        <p:blipFill>
          <a:blip r:embed="rId4" cstate="print"/>
          <a:srcRect/>
          <a:stretch>
            <a:fillRect/>
          </a:stretch>
        </p:blipFill>
        <p:spPr bwMode="auto">
          <a:xfrm>
            <a:off x="5004048" y="1916832"/>
            <a:ext cx="3960440" cy="2845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42875"/>
            <a:ext cx="9144000" cy="1143000"/>
          </a:xfrm>
          <a:prstGeom prst="rect">
            <a:avLst/>
          </a:prstGeom>
          <a:noFill/>
          <a:ln w="9525">
            <a:noFill/>
            <a:miter lim="800000"/>
            <a:headEnd/>
            <a:tailEnd/>
          </a:ln>
        </p:spPr>
        <p:txBody>
          <a:bodyPr anchor="ctr"/>
          <a:lstStyle/>
          <a:p>
            <a:pPr algn="ctr">
              <a:defRPr/>
            </a:pPr>
            <a:endParaRPr lang="fr-FR" sz="3200" i="1" kern="0" dirty="0">
              <a:solidFill>
                <a:schemeClr val="tx2"/>
              </a:solidFill>
              <a:latin typeface="+mj-lt"/>
              <a:ea typeface="+mj-ea"/>
              <a:cs typeface="+mj-cs"/>
            </a:endParaRPr>
          </a:p>
        </p:txBody>
      </p:sp>
      <p:sp>
        <p:nvSpPr>
          <p:cNvPr id="112642" name="Rectangle 2"/>
          <p:cNvSpPr>
            <a:spLocks noGrp="1" noChangeArrowheads="1"/>
          </p:cNvSpPr>
          <p:nvPr>
            <p:ph type="title" idx="4294967295"/>
          </p:nvPr>
        </p:nvSpPr>
        <p:spPr>
          <a:xfrm>
            <a:off x="179512" y="0"/>
            <a:ext cx="8229600" cy="908720"/>
          </a:xfrm>
        </p:spPr>
        <p:txBody>
          <a:bodyPr/>
          <a:lstStyle/>
          <a:p>
            <a:pPr>
              <a:spcBef>
                <a:spcPct val="50000"/>
              </a:spcBef>
              <a:defRPr/>
            </a:pPr>
            <a:r>
              <a:rPr lang="fr-FR" sz="3000" b="1" i="1" dirty="0" err="1" smtClean="0">
                <a:solidFill>
                  <a:srgbClr val="31859C"/>
                </a:solidFill>
              </a:rPr>
              <a:t>Criteria</a:t>
            </a:r>
            <a:r>
              <a:rPr lang="fr-FR" sz="3000" b="1" i="1" dirty="0" smtClean="0">
                <a:solidFill>
                  <a:srgbClr val="31859C"/>
                </a:solidFill>
              </a:rPr>
              <a:t> for </a:t>
            </a:r>
            <a:r>
              <a:rPr lang="fr-FR" sz="3000" b="1" i="1" dirty="0" err="1" smtClean="0">
                <a:solidFill>
                  <a:srgbClr val="31859C"/>
                </a:solidFill>
              </a:rPr>
              <a:t>awarding</a:t>
            </a:r>
            <a:r>
              <a:rPr lang="fr-FR" sz="3000" b="1" i="1" dirty="0" smtClean="0">
                <a:solidFill>
                  <a:srgbClr val="31859C"/>
                </a:solidFill>
              </a:rPr>
              <a:t> a CIFRE</a:t>
            </a:r>
          </a:p>
        </p:txBody>
      </p:sp>
      <p:sp>
        <p:nvSpPr>
          <p:cNvPr id="112643" name="Rectangle 4"/>
          <p:cNvSpPr>
            <a:spLocks noChangeArrowheads="1"/>
          </p:cNvSpPr>
          <p:nvPr/>
        </p:nvSpPr>
        <p:spPr bwMode="auto">
          <a:xfrm>
            <a:off x="0" y="980728"/>
            <a:ext cx="8964488" cy="9818072"/>
          </a:xfrm>
          <a:prstGeom prst="rect">
            <a:avLst/>
          </a:prstGeom>
          <a:noFill/>
          <a:ln w="9525">
            <a:noFill/>
            <a:miter lim="800000"/>
            <a:headEnd/>
            <a:tailEnd/>
          </a:ln>
        </p:spPr>
        <p:txBody>
          <a:bodyPr wrap="square">
            <a:spAutoFit/>
          </a:bodyPr>
          <a:lstStyle/>
          <a:p>
            <a:pPr marL="742950" lvl="1" indent="-285750">
              <a:buFont typeface="Wingdings" pitchFamily="2" charset="2"/>
              <a:buChar char="Ü"/>
            </a:pPr>
            <a:endParaRPr lang="fr-FR" sz="2200" b="1" dirty="0" smtClean="0">
              <a:latin typeface="Calibri" pitchFamily="34" charset="0"/>
              <a:sym typeface="Wingdings" pitchFamily="2" charset="2"/>
            </a:endParaRPr>
          </a:p>
          <a:p>
            <a:pPr marL="742950" lvl="1" indent="-285750"/>
            <a:r>
              <a:rPr lang="fr-FR" sz="2000" b="1" u="sng" dirty="0" smtClean="0">
                <a:latin typeface="Calibri" pitchFamily="34" charset="0"/>
                <a:sym typeface="Wingdings" pitchFamily="2" charset="2"/>
              </a:rPr>
              <a:t>COMPANY</a:t>
            </a:r>
          </a:p>
          <a:p>
            <a:pPr marL="742950" lvl="1" indent="-285750">
              <a:buFont typeface="Wingdings" pitchFamily="2" charset="2"/>
              <a:buChar char="Ü"/>
            </a:pPr>
            <a:r>
              <a:rPr lang="fr-FR" sz="2000" dirty="0" smtClean="0">
                <a:latin typeface="Calibri" pitchFamily="34" charset="0"/>
                <a:sym typeface="Wingdings" pitchFamily="2" charset="2"/>
              </a:rPr>
              <a:t>You must </a:t>
            </a:r>
            <a:r>
              <a:rPr lang="fr-FR" sz="2000" dirty="0" err="1" smtClean="0">
                <a:latin typeface="Calibri" pitchFamily="34" charset="0"/>
                <a:sym typeface="Wingdings" pitchFamily="2" charset="2"/>
              </a:rPr>
              <a:t>be</a:t>
            </a:r>
            <a:r>
              <a:rPr lang="fr-FR" sz="2000" dirty="0" smtClean="0">
                <a:latin typeface="Calibri" pitchFamily="34" charset="0"/>
                <a:sym typeface="Wingdings" pitchFamily="2" charset="2"/>
              </a:rPr>
              <a:t> a </a:t>
            </a:r>
            <a:r>
              <a:rPr lang="fr-FR" sz="2000" dirty="0" err="1" smtClean="0">
                <a:latin typeface="Calibri" pitchFamily="34" charset="0"/>
                <a:sym typeface="Wingdings" pitchFamily="2" charset="2"/>
              </a:rPr>
              <a:t>socio-economic</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outfit</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company</a:t>
            </a:r>
            <a:r>
              <a:rPr lang="fr-FR" sz="2000" dirty="0" smtClean="0">
                <a:latin typeface="Calibri" pitchFamily="34" charset="0"/>
                <a:sym typeface="Wingdings" pitchFamily="2" charset="2"/>
              </a:rPr>
              <a:t>, association, territorial </a:t>
            </a:r>
            <a:r>
              <a:rPr lang="fr-FR" sz="2000" dirty="0" err="1" smtClean="0">
                <a:latin typeface="Calibri" pitchFamily="34" charset="0"/>
                <a:sym typeface="Wingdings" pitchFamily="2" charset="2"/>
              </a:rPr>
              <a:t>authority</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etc</a:t>
            </a:r>
            <a:r>
              <a:rPr lang="fr-FR" sz="2000" dirty="0" smtClean="0">
                <a:latin typeface="Calibri" pitchFamily="34" charset="0"/>
                <a:sym typeface="Wingdings" pitchFamily="2" charset="2"/>
              </a:rPr>
              <a:t>…) </a:t>
            </a:r>
            <a:r>
              <a:rPr lang="fr-FR" sz="2000" b="1" dirty="0" err="1" smtClean="0">
                <a:latin typeface="Calibri" pitchFamily="34" charset="0"/>
                <a:sym typeface="Wingdings" pitchFamily="2" charset="2"/>
              </a:rPr>
              <a:t>under</a:t>
            </a:r>
            <a:r>
              <a:rPr lang="fr-FR" sz="2000" b="1" dirty="0" smtClean="0">
                <a:latin typeface="Calibri" pitchFamily="34" charset="0"/>
                <a:sym typeface="Wingdings" pitchFamily="2" charset="2"/>
              </a:rPr>
              <a:t> French Law</a:t>
            </a:r>
          </a:p>
          <a:p>
            <a:pPr marL="742950" lvl="1" indent="-285750">
              <a:buFont typeface="Wingdings" pitchFamily="2" charset="2"/>
              <a:buChar char="Ü"/>
            </a:pPr>
            <a:endParaRPr lang="fr-FR" sz="2000" dirty="0">
              <a:latin typeface="Calibri" pitchFamily="34" charset="0"/>
              <a:sym typeface="Wingdings" pitchFamily="2" charset="2"/>
            </a:endParaRPr>
          </a:p>
          <a:p>
            <a:pPr marL="742950" lvl="1" indent="-285750"/>
            <a:r>
              <a:rPr lang="fr-FR" sz="2000" b="1" u="sng" dirty="0" err="1" smtClean="0">
                <a:latin typeface="Calibri" pitchFamily="34" charset="0"/>
                <a:sym typeface="Wingdings" pitchFamily="2" charset="2"/>
              </a:rPr>
              <a:t>PhD</a:t>
            </a:r>
            <a:r>
              <a:rPr lang="fr-FR" sz="2000" b="1" u="sng" dirty="0" smtClean="0">
                <a:latin typeface="Calibri" pitchFamily="34" charset="0"/>
                <a:sym typeface="Wingdings" pitchFamily="2" charset="2"/>
              </a:rPr>
              <a:t> STUDENT</a:t>
            </a:r>
          </a:p>
          <a:p>
            <a:pPr marL="742950" lvl="1" indent="-285750">
              <a:buFont typeface="Wingdings" pitchFamily="2" charset="2"/>
              <a:buChar char="Ü"/>
            </a:pPr>
            <a:r>
              <a:rPr lang="fr-FR" sz="2000" b="1" dirty="0" smtClean="0">
                <a:latin typeface="Calibri" pitchFamily="34" charset="0"/>
                <a:sym typeface="Wingdings" pitchFamily="2" charset="2"/>
              </a:rPr>
              <a:t>Not </a:t>
            </a:r>
            <a:r>
              <a:rPr lang="fr-FR" sz="2000" b="1" dirty="0" err="1" smtClean="0">
                <a:latin typeface="Calibri" pitchFamily="34" charset="0"/>
                <a:sym typeface="Wingdings" pitchFamily="2" charset="2"/>
              </a:rPr>
              <a:t>hold</a:t>
            </a:r>
            <a:r>
              <a:rPr lang="fr-FR" sz="2000" b="1" dirty="0" smtClean="0">
                <a:latin typeface="Calibri" pitchFamily="34" charset="0"/>
                <a:sym typeface="Wingdings" pitchFamily="2" charset="2"/>
              </a:rPr>
              <a:t> a </a:t>
            </a:r>
            <a:r>
              <a:rPr lang="fr-FR" sz="2000" b="1" dirty="0" err="1" smtClean="0">
                <a:latin typeface="Calibri" pitchFamily="34" charset="0"/>
                <a:sym typeface="Wingdings" pitchFamily="2" charset="2"/>
              </a:rPr>
              <a:t>Master’s</a:t>
            </a:r>
            <a:r>
              <a:rPr lang="fr-FR" sz="2000" b="1" dirty="0" smtClean="0">
                <a:latin typeface="Calibri" pitchFamily="34" charset="0"/>
                <a:sym typeface="Wingdings" pitchFamily="2" charset="2"/>
              </a:rPr>
              <a:t> </a:t>
            </a:r>
            <a:r>
              <a:rPr lang="fr-FR" sz="2000" b="1" dirty="0" err="1" smtClean="0">
                <a:latin typeface="Calibri" pitchFamily="34" charset="0"/>
                <a:sym typeface="Wingdings" pitchFamily="2" charset="2"/>
              </a:rPr>
              <a:t>degree</a:t>
            </a:r>
            <a:r>
              <a:rPr lang="fr-FR" sz="2000" b="1" dirty="0" smtClean="0">
                <a:latin typeface="Calibri" pitchFamily="34" charset="0"/>
                <a:sym typeface="Wingdings" pitchFamily="2" charset="2"/>
              </a:rPr>
              <a:t> </a:t>
            </a:r>
            <a:r>
              <a:rPr lang="fr-FR" sz="2000" dirty="0" smtClean="0">
                <a:latin typeface="Calibri" pitchFamily="34" charset="0"/>
                <a:sym typeface="Wingdings" pitchFamily="2" charset="2"/>
              </a:rPr>
              <a:t>or </a:t>
            </a:r>
            <a:r>
              <a:rPr lang="fr-FR" sz="2000" dirty="0" err="1" smtClean="0">
                <a:latin typeface="Calibri" pitchFamily="34" charset="0"/>
                <a:sym typeface="Wingdings" pitchFamily="2" charset="2"/>
              </a:rPr>
              <a:t>equivalent</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diploma</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from</a:t>
            </a:r>
            <a:r>
              <a:rPr lang="fr-FR" sz="2000" dirty="0" smtClean="0">
                <a:latin typeface="Calibri" pitchFamily="34" charset="0"/>
                <a:sym typeface="Wingdings" pitchFamily="2" charset="2"/>
              </a:rPr>
              <a:t> an engineering or business </a:t>
            </a:r>
            <a:r>
              <a:rPr lang="fr-FR" sz="2000" dirty="0" err="1" smtClean="0">
                <a:latin typeface="Calibri" pitchFamily="34" charset="0"/>
                <a:sym typeface="Wingdings" pitchFamily="2" charset="2"/>
              </a:rPr>
              <a:t>school</a:t>
            </a:r>
            <a:r>
              <a:rPr lang="fr-FR" sz="2000" dirty="0" smtClean="0">
                <a:latin typeface="Calibri" pitchFamily="34" charset="0"/>
                <a:sym typeface="Wingdings" pitchFamily="2" charset="2"/>
              </a:rPr>
              <a:t> </a:t>
            </a:r>
            <a:r>
              <a:rPr lang="fr-FR" sz="2000" b="1" dirty="0" smtClean="0">
                <a:latin typeface="Calibri" pitchFamily="34" charset="0"/>
                <a:sym typeface="Wingdings" pitchFamily="2" charset="2"/>
              </a:rPr>
              <a:t>for more </a:t>
            </a:r>
            <a:r>
              <a:rPr lang="fr-FR" sz="2000" b="1" dirty="0" err="1" smtClean="0">
                <a:latin typeface="Calibri" pitchFamily="34" charset="0"/>
                <a:sym typeface="Wingdings" pitchFamily="2" charset="2"/>
              </a:rPr>
              <a:t>than</a:t>
            </a:r>
            <a:r>
              <a:rPr lang="fr-FR" sz="2000" b="1" dirty="0" smtClean="0">
                <a:latin typeface="Calibri" pitchFamily="34" charset="0"/>
                <a:sym typeface="Wingdings" pitchFamily="2" charset="2"/>
              </a:rPr>
              <a:t> 3 </a:t>
            </a:r>
            <a:r>
              <a:rPr lang="fr-FR" sz="2000" b="1" dirty="0" err="1" smtClean="0">
                <a:latin typeface="Calibri" pitchFamily="34" charset="0"/>
                <a:sym typeface="Wingdings" pitchFamily="2" charset="2"/>
              </a:rPr>
              <a:t>years</a:t>
            </a:r>
            <a:r>
              <a:rPr lang="fr-FR" sz="2000" b="1" dirty="0" smtClean="0">
                <a:latin typeface="Calibri" pitchFamily="34" charset="0"/>
                <a:sym typeface="Wingdings" pitchFamily="2" charset="2"/>
              </a:rPr>
              <a:t> </a:t>
            </a:r>
            <a:r>
              <a:rPr lang="fr-FR" sz="2000" dirty="0" err="1" smtClean="0">
                <a:latin typeface="Calibri" pitchFamily="34" charset="0"/>
                <a:sym typeface="Wingdings" pitchFamily="2" charset="2"/>
              </a:rPr>
              <a:t>when</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applying</a:t>
            </a:r>
            <a:r>
              <a:rPr lang="fr-FR" sz="2000" dirty="0" smtClean="0">
                <a:latin typeface="Calibri" pitchFamily="34" charset="0"/>
                <a:sym typeface="Wingdings" pitchFamily="2" charset="2"/>
              </a:rPr>
              <a:t> for a CIFRE</a:t>
            </a:r>
            <a:endParaRPr lang="fr-FR" sz="2000" dirty="0">
              <a:latin typeface="Calibri" pitchFamily="34" charset="0"/>
              <a:sym typeface="Wingdings" pitchFamily="2" charset="2"/>
            </a:endParaRPr>
          </a:p>
          <a:p>
            <a:pPr marL="742950" lvl="1" indent="-285750">
              <a:buFont typeface="Wingdings" pitchFamily="2" charset="2"/>
              <a:buChar char="Ü"/>
            </a:pPr>
            <a:r>
              <a:rPr lang="fr-FR" sz="2000" b="1" dirty="0" smtClean="0">
                <a:latin typeface="Calibri" pitchFamily="34" charset="0"/>
                <a:sym typeface="Wingdings" pitchFamily="2" charset="2"/>
              </a:rPr>
              <a:t>Not have been </a:t>
            </a:r>
            <a:r>
              <a:rPr lang="fr-FR" sz="2000" b="1" dirty="0" err="1" smtClean="0">
                <a:latin typeface="Calibri" pitchFamily="34" charset="0"/>
                <a:sym typeface="Wingdings" pitchFamily="2" charset="2"/>
              </a:rPr>
              <a:t>enrolled</a:t>
            </a:r>
            <a:r>
              <a:rPr lang="fr-FR" sz="2000" b="1" dirty="0" smtClean="0">
                <a:latin typeface="Calibri" pitchFamily="34" charset="0"/>
                <a:sym typeface="Wingdings" pitchFamily="2" charset="2"/>
              </a:rPr>
              <a:t> </a:t>
            </a:r>
            <a:r>
              <a:rPr lang="fr-FR" sz="2000" dirty="0" smtClean="0">
                <a:latin typeface="Calibri" pitchFamily="34" charset="0"/>
                <a:sym typeface="Wingdings" pitchFamily="2" charset="2"/>
              </a:rPr>
              <a:t>in a doctoral </a:t>
            </a:r>
            <a:r>
              <a:rPr lang="fr-FR" sz="2000" dirty="0" err="1" smtClean="0">
                <a:latin typeface="Calibri" pitchFamily="34" charset="0"/>
                <a:sym typeface="Wingdings" pitchFamily="2" charset="2"/>
              </a:rPr>
              <a:t>school</a:t>
            </a:r>
            <a:r>
              <a:rPr lang="fr-FR" sz="2000" dirty="0" smtClean="0">
                <a:latin typeface="Calibri" pitchFamily="34" charset="0"/>
                <a:sym typeface="Wingdings" pitchFamily="2" charset="2"/>
              </a:rPr>
              <a:t> </a:t>
            </a:r>
            <a:r>
              <a:rPr lang="fr-FR" sz="2000" b="1" dirty="0" smtClean="0">
                <a:latin typeface="Calibri" pitchFamily="34" charset="0"/>
                <a:sym typeface="Wingdings" pitchFamily="2" charset="2"/>
              </a:rPr>
              <a:t>for more </a:t>
            </a:r>
            <a:r>
              <a:rPr lang="fr-FR" sz="2000" b="1" dirty="0" err="1" smtClean="0">
                <a:latin typeface="Calibri" pitchFamily="34" charset="0"/>
                <a:sym typeface="Wingdings" pitchFamily="2" charset="2"/>
              </a:rPr>
              <a:t>than</a:t>
            </a:r>
            <a:r>
              <a:rPr lang="fr-FR" sz="2000" b="1" dirty="0" smtClean="0">
                <a:latin typeface="Calibri" pitchFamily="34" charset="0"/>
                <a:sym typeface="Wingdings" pitchFamily="2" charset="2"/>
              </a:rPr>
              <a:t> 9 </a:t>
            </a:r>
            <a:r>
              <a:rPr lang="fr-FR" sz="2000" b="1" dirty="0" err="1" smtClean="0">
                <a:latin typeface="Calibri" pitchFamily="34" charset="0"/>
                <a:sym typeface="Wingdings" pitchFamily="2" charset="2"/>
              </a:rPr>
              <a:t>months</a:t>
            </a:r>
            <a:r>
              <a:rPr lang="fr-FR" sz="2000" b="1" dirty="0" smtClean="0">
                <a:latin typeface="Calibri" pitchFamily="34" charset="0"/>
                <a:sym typeface="Wingdings" pitchFamily="2" charset="2"/>
              </a:rPr>
              <a:t> </a:t>
            </a:r>
            <a:r>
              <a:rPr lang="fr-FR" sz="2000" dirty="0" err="1" smtClean="0">
                <a:latin typeface="Calibri" pitchFamily="34" charset="0"/>
                <a:sym typeface="Wingdings" pitchFamily="2" charset="2"/>
              </a:rPr>
              <a:t>when</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applying</a:t>
            </a:r>
            <a:r>
              <a:rPr lang="fr-FR" sz="2000" dirty="0" smtClean="0">
                <a:latin typeface="Calibri" pitchFamily="34" charset="0"/>
                <a:sym typeface="Wingdings" pitchFamily="2" charset="2"/>
              </a:rPr>
              <a:t> for a CIFRE</a:t>
            </a:r>
            <a:endParaRPr lang="fr-FR" sz="2000" dirty="0">
              <a:latin typeface="Calibri" pitchFamily="34" charset="0"/>
              <a:sym typeface="Wingdings" pitchFamily="2" charset="2"/>
            </a:endParaRPr>
          </a:p>
          <a:p>
            <a:pPr marL="742950" lvl="1" indent="-285750">
              <a:buFont typeface="Wingdings" pitchFamily="2" charset="2"/>
              <a:buChar char="Ü"/>
            </a:pPr>
            <a:r>
              <a:rPr lang="fr-FR" sz="2000" b="1" dirty="0" smtClean="0">
                <a:latin typeface="Calibri" pitchFamily="34" charset="0"/>
                <a:sym typeface="Wingdings" pitchFamily="2" charset="2"/>
              </a:rPr>
              <a:t>Not have been </a:t>
            </a:r>
            <a:r>
              <a:rPr lang="fr-FR" sz="2000" b="1" dirty="0" err="1" smtClean="0">
                <a:latin typeface="Calibri" pitchFamily="34" charset="0"/>
                <a:sym typeface="Wingdings" pitchFamily="2" charset="2"/>
              </a:rPr>
              <a:t>employed</a:t>
            </a:r>
            <a:r>
              <a:rPr lang="fr-FR" sz="2000" b="1" dirty="0" smtClean="0">
                <a:latin typeface="Calibri" pitchFamily="34" charset="0"/>
                <a:sym typeface="Wingdings" pitchFamily="2" charset="2"/>
              </a:rPr>
              <a:t> in the </a:t>
            </a:r>
            <a:r>
              <a:rPr lang="fr-FR" sz="2000" b="1" dirty="0" err="1" smtClean="0">
                <a:latin typeface="Calibri" pitchFamily="34" charset="0"/>
                <a:sym typeface="Wingdings" pitchFamily="2" charset="2"/>
              </a:rPr>
              <a:t>company</a:t>
            </a:r>
            <a:r>
              <a:rPr lang="fr-FR" sz="2000" b="1" dirty="0" smtClean="0">
                <a:latin typeface="Calibri" pitchFamily="34" charset="0"/>
                <a:sym typeface="Wingdings" pitchFamily="2" charset="2"/>
              </a:rPr>
              <a:t> for more </a:t>
            </a:r>
            <a:r>
              <a:rPr lang="fr-FR" sz="2000" b="1" dirty="0" err="1" smtClean="0">
                <a:latin typeface="Calibri" pitchFamily="34" charset="0"/>
                <a:sym typeface="Wingdings" pitchFamily="2" charset="2"/>
              </a:rPr>
              <a:t>than</a:t>
            </a:r>
            <a:r>
              <a:rPr lang="fr-FR" sz="2000" b="1" dirty="0" smtClean="0">
                <a:latin typeface="Calibri" pitchFamily="34" charset="0"/>
                <a:sym typeface="Wingdings" pitchFamily="2" charset="2"/>
              </a:rPr>
              <a:t> 9 </a:t>
            </a:r>
            <a:r>
              <a:rPr lang="fr-FR" sz="2000" b="1" dirty="0" err="1" smtClean="0">
                <a:latin typeface="Calibri" pitchFamily="34" charset="0"/>
                <a:sym typeface="Wingdings" pitchFamily="2" charset="2"/>
              </a:rPr>
              <a:t>months</a:t>
            </a:r>
            <a:r>
              <a:rPr lang="fr-FR" sz="2000" b="1" dirty="0" smtClean="0">
                <a:latin typeface="Calibri" pitchFamily="34" charset="0"/>
                <a:sym typeface="Wingdings" pitchFamily="2" charset="2"/>
              </a:rPr>
              <a:t> </a:t>
            </a:r>
            <a:r>
              <a:rPr lang="fr-FR" sz="2000" dirty="0" err="1" smtClean="0">
                <a:latin typeface="Calibri" pitchFamily="34" charset="0"/>
                <a:sym typeface="Wingdings" pitchFamily="2" charset="2"/>
              </a:rPr>
              <a:t>when</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applying</a:t>
            </a:r>
            <a:r>
              <a:rPr lang="fr-FR" sz="2000" dirty="0" smtClean="0">
                <a:latin typeface="Calibri" pitchFamily="34" charset="0"/>
                <a:sym typeface="Wingdings" pitchFamily="2" charset="2"/>
              </a:rPr>
              <a:t> for a CIFRE</a:t>
            </a:r>
            <a:endParaRPr lang="fr-FR" sz="2000" dirty="0">
              <a:latin typeface="Calibri" pitchFamily="34" charset="0"/>
              <a:sym typeface="Wingdings" pitchFamily="2" charset="2"/>
            </a:endParaRPr>
          </a:p>
          <a:p>
            <a:pPr marL="742950" lvl="1" indent="-285750">
              <a:buFont typeface="Wingdings" pitchFamily="2" charset="2"/>
              <a:buChar char="Ü"/>
              <a:defRPr/>
            </a:pPr>
            <a:r>
              <a:rPr lang="fr-FR" sz="2000" dirty="0" smtClean="0">
                <a:latin typeface="Calibri" pitchFamily="34" charset="0"/>
                <a:sym typeface="Wingdings" pitchFamily="2" charset="2"/>
              </a:rPr>
              <a:t>Be of </a:t>
            </a:r>
            <a:r>
              <a:rPr lang="fr-FR" sz="2000" dirty="0" err="1" smtClean="0">
                <a:latin typeface="Calibri" pitchFamily="34" charset="0"/>
                <a:sym typeface="Wingdings" pitchFamily="2" charset="2"/>
              </a:rPr>
              <a:t>any</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nationality</a:t>
            </a:r>
            <a:endParaRPr lang="fr-FR" sz="2000" dirty="0" smtClean="0">
              <a:latin typeface="Calibri" pitchFamily="34" charset="0"/>
              <a:sym typeface="Wingdings" pitchFamily="2" charset="2"/>
            </a:endParaRPr>
          </a:p>
          <a:p>
            <a:pPr marL="742950" lvl="1" indent="-285750">
              <a:buFont typeface="Wingdings" pitchFamily="2" charset="2"/>
              <a:buChar char="Ü"/>
              <a:defRPr/>
            </a:pPr>
            <a:r>
              <a:rPr lang="fr-FR" sz="2000" dirty="0" err="1" smtClean="0">
                <a:latin typeface="Calibri" pitchFamily="34" charset="0"/>
                <a:sym typeface="Wingdings" pitchFamily="2" charset="2"/>
              </a:rPr>
              <a:t>Specialize</a:t>
            </a:r>
            <a:r>
              <a:rPr lang="fr-FR" sz="2000" dirty="0" smtClean="0">
                <a:latin typeface="Calibri" pitchFamily="34" charset="0"/>
                <a:sym typeface="Wingdings" pitchFamily="2" charset="2"/>
              </a:rPr>
              <a:t> in </a:t>
            </a:r>
            <a:r>
              <a:rPr lang="fr-FR" sz="2000" dirty="0" err="1" smtClean="0">
                <a:latin typeface="Calibri" pitchFamily="34" charset="0"/>
                <a:sym typeface="Wingdings" pitchFamily="2" charset="2"/>
              </a:rPr>
              <a:t>any</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field</a:t>
            </a:r>
            <a:endParaRPr lang="fr-FR" sz="2000" dirty="0" smtClean="0">
              <a:latin typeface="Calibri" pitchFamily="34" charset="0"/>
              <a:sym typeface="Wingdings" pitchFamily="2" charset="2"/>
            </a:endParaRPr>
          </a:p>
          <a:p>
            <a:pPr marL="742950" lvl="1" indent="-285750">
              <a:defRPr/>
            </a:pPr>
            <a:endParaRPr lang="fr-FR" sz="2000" dirty="0" smtClean="0">
              <a:latin typeface="Calibri" pitchFamily="34" charset="0"/>
              <a:sym typeface="Wingdings" pitchFamily="2" charset="2"/>
            </a:endParaRPr>
          </a:p>
          <a:p>
            <a:pPr marL="742950" lvl="1" indent="-285750">
              <a:defRPr/>
            </a:pPr>
            <a:r>
              <a:rPr lang="fr-FR" sz="2000" b="1" u="sng" dirty="0" smtClean="0">
                <a:latin typeface="Calibri" pitchFamily="34" charset="0"/>
                <a:sym typeface="Wingdings" pitchFamily="2" charset="2"/>
              </a:rPr>
              <a:t>ACADEMIC RESEARCH LABORATORY</a:t>
            </a:r>
            <a:endParaRPr lang="fr-FR" sz="2000" b="1" u="sng" dirty="0">
              <a:latin typeface="Calibri" pitchFamily="34" charset="0"/>
              <a:sym typeface="Wingdings" pitchFamily="2" charset="2"/>
            </a:endParaRPr>
          </a:p>
          <a:p>
            <a:pPr marL="742950" lvl="1" indent="-285750">
              <a:buFont typeface="Wingdings" pitchFamily="2" charset="2"/>
              <a:buChar char="Ü"/>
            </a:pPr>
            <a:r>
              <a:rPr lang="fr-FR" sz="2000" dirty="0" smtClean="0">
                <a:latin typeface="Calibri" pitchFamily="34" charset="0"/>
                <a:sym typeface="Wingdings" pitchFamily="2" charset="2"/>
              </a:rPr>
              <a:t>You must </a:t>
            </a:r>
            <a:r>
              <a:rPr lang="fr-FR" sz="2000" dirty="0" err="1" smtClean="0">
                <a:latin typeface="Calibri" pitchFamily="34" charset="0"/>
                <a:sym typeface="Wingdings" pitchFamily="2" charset="2"/>
              </a:rPr>
              <a:t>be</a:t>
            </a:r>
            <a:r>
              <a:rPr lang="fr-FR" sz="2000" dirty="0" smtClean="0">
                <a:latin typeface="Calibri" pitchFamily="34" charset="0"/>
                <a:sym typeface="Wingdings" pitchFamily="2" charset="2"/>
              </a:rPr>
              <a:t> a </a:t>
            </a:r>
            <a:r>
              <a:rPr lang="fr-FR" sz="2000" dirty="0" err="1" smtClean="0">
                <a:latin typeface="Calibri" pitchFamily="34" charset="0"/>
                <a:sym typeface="Wingdings" pitchFamily="2" charset="2"/>
              </a:rPr>
              <a:t>research</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laboratory</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that</a:t>
            </a:r>
            <a:r>
              <a:rPr lang="fr-FR" sz="2000" dirty="0" smtClean="0">
                <a:latin typeface="Calibri" pitchFamily="34" charset="0"/>
                <a:sym typeface="Wingdings" pitchFamily="2" charset="2"/>
              </a:rPr>
              <a:t> </a:t>
            </a:r>
            <a:r>
              <a:rPr lang="fr-FR" sz="2000" dirty="0" err="1" smtClean="0">
                <a:latin typeface="Calibri" pitchFamily="34" charset="0"/>
                <a:sym typeface="Wingdings" pitchFamily="2" charset="2"/>
              </a:rPr>
              <a:t>is</a:t>
            </a:r>
            <a:r>
              <a:rPr lang="fr-FR" sz="2000" dirty="0" smtClean="0">
                <a:latin typeface="Calibri" pitchFamily="34" charset="0"/>
                <a:sym typeface="Wingdings" pitchFamily="2" charset="2"/>
              </a:rPr>
              <a:t> part of a </a:t>
            </a:r>
            <a:r>
              <a:rPr lang="fr-FR" sz="2000" dirty="0" err="1" smtClean="0">
                <a:latin typeface="Calibri" pitchFamily="34" charset="0"/>
                <a:sym typeface="Wingdings" pitchFamily="2" charset="2"/>
              </a:rPr>
              <a:t>university</a:t>
            </a:r>
            <a:r>
              <a:rPr lang="fr-FR" sz="2000" dirty="0" smtClean="0">
                <a:latin typeface="Calibri" pitchFamily="34" charset="0"/>
                <a:sym typeface="Wingdings" pitchFamily="2" charset="2"/>
              </a:rPr>
              <a:t>, a </a:t>
            </a:r>
            <a:r>
              <a:rPr lang="fr-FR" sz="2000" dirty="0" err="1" smtClean="0">
                <a:latin typeface="Calibri" pitchFamily="34" charset="0"/>
                <a:sym typeface="Wingdings" pitchFamily="2" charset="2"/>
              </a:rPr>
              <a:t>school</a:t>
            </a:r>
            <a:r>
              <a:rPr lang="fr-FR" sz="2000" dirty="0" smtClean="0">
                <a:latin typeface="Calibri" pitchFamily="34" charset="0"/>
                <a:sym typeface="Wingdings" pitchFamily="2" charset="2"/>
              </a:rPr>
              <a:t> or a public </a:t>
            </a:r>
            <a:r>
              <a:rPr lang="fr-FR" sz="2000" dirty="0" err="1" smtClean="0">
                <a:latin typeface="Calibri" pitchFamily="34" charset="0"/>
                <a:sym typeface="Wingdings" pitchFamily="2" charset="2"/>
              </a:rPr>
              <a:t>research</a:t>
            </a:r>
            <a:r>
              <a:rPr lang="fr-FR" sz="2000" dirty="0" smtClean="0">
                <a:latin typeface="Calibri" pitchFamily="34" charset="0"/>
                <a:sym typeface="Wingdings" pitchFamily="2" charset="2"/>
              </a:rPr>
              <a:t> body</a:t>
            </a:r>
          </a:p>
          <a:p>
            <a:pPr marL="742950" lvl="1" indent="-285750"/>
            <a:endParaRPr lang="fr-FR" sz="1000" dirty="0" smtClean="0">
              <a:latin typeface="Calibri" pitchFamily="34" charset="0"/>
              <a:sym typeface="Wingdings" pitchFamily="2" charset="2"/>
            </a:endParaRPr>
          </a:p>
          <a:p>
            <a:pPr marL="742950" lvl="1" indent="-285750">
              <a:buFont typeface="Wingdings" pitchFamily="2" charset="2"/>
              <a:buChar char="Ü"/>
            </a:pPr>
            <a:endParaRPr lang="fr-FR" sz="2400" dirty="0">
              <a:latin typeface="Calibri" pitchFamily="34" charset="0"/>
              <a:sym typeface="Wingdings" pitchFamily="2" charset="2"/>
            </a:endParaRPr>
          </a:p>
          <a:p>
            <a:pPr marL="742950" lvl="1" indent="-285750">
              <a:buFont typeface="Wingdings" pitchFamily="2" charset="2"/>
              <a:buChar char="Ü"/>
            </a:pPr>
            <a:endParaRPr lang="fr-FR" sz="2400" dirty="0">
              <a:latin typeface="Calibri" pitchFamily="34" charset="0"/>
              <a:sym typeface="Wingdings" pitchFamily="2" charset="2"/>
            </a:endParaRPr>
          </a:p>
          <a:p>
            <a:pPr marL="742950" lvl="1" indent="-285750">
              <a:buFont typeface="Wingdings" pitchFamily="2" charset="2"/>
              <a:buChar char="Ü"/>
            </a:pPr>
            <a:endParaRPr lang="fr-FR" sz="2400" dirty="0">
              <a:latin typeface="Calibri" pitchFamily="34" charset="0"/>
              <a:sym typeface="Wingdings" pitchFamily="2" charset="2"/>
            </a:endParaRPr>
          </a:p>
          <a:p>
            <a:pPr marL="742950" lvl="1" indent="-285750">
              <a:buFont typeface="Wingdings" pitchFamily="2" charset="2"/>
              <a:buChar char="Ü"/>
            </a:pPr>
            <a:endParaRPr lang="fr-FR" sz="2400" dirty="0">
              <a:latin typeface="Calibri" pitchFamily="34" charset="0"/>
              <a:sym typeface="Wingdings" pitchFamily="2" charset="2"/>
            </a:endParaRPr>
          </a:p>
          <a:p>
            <a:pPr>
              <a:buFont typeface="Wingdings" pitchFamily="2" charset="2"/>
              <a:buChar char="Ü"/>
            </a:pPr>
            <a:endParaRPr lang="fr-FR" sz="2400" dirty="0">
              <a:latin typeface="Calibri" pitchFamily="34" charset="0"/>
            </a:endParaRPr>
          </a:p>
          <a:p>
            <a:endParaRPr lang="fr-FR" sz="2000" dirty="0"/>
          </a:p>
          <a:p>
            <a:r>
              <a:rPr lang="fr-FR" sz="2000" b="1" dirty="0"/>
              <a:t> </a:t>
            </a:r>
          </a:p>
          <a:p>
            <a:pPr>
              <a:buFontTx/>
              <a:buChar char="-"/>
            </a:pPr>
            <a:endParaRPr lang="fr-FR" sz="2000" b="1" dirty="0"/>
          </a:p>
          <a:p>
            <a:endParaRPr lang="fr-FR" sz="2000" b="1" dirty="0"/>
          </a:p>
          <a:p>
            <a:endParaRPr lang="fr-FR" sz="2000" dirty="0"/>
          </a:p>
          <a:p>
            <a:endParaRPr lang="fr-FR" sz="2000" dirty="0"/>
          </a:p>
          <a:p>
            <a:pPr>
              <a:buFontTx/>
              <a:buChar char="-"/>
            </a:pPr>
            <a:endParaRPr lang="fr-FR" sz="2000" dirty="0"/>
          </a:p>
        </p:txBody>
      </p:sp>
      <p:pic>
        <p:nvPicPr>
          <p:cNvPr id="112644" name="Picture 7" descr="C:\Program Files\Microsoft Office\MEDIA\CAGCAT10\j0212957.wmf"/>
          <p:cNvPicPr>
            <a:picLocks noChangeAspect="1" noChangeArrowheads="1"/>
          </p:cNvPicPr>
          <p:nvPr/>
        </p:nvPicPr>
        <p:blipFill>
          <a:blip r:embed="rId3" cstate="print"/>
          <a:srcRect/>
          <a:stretch>
            <a:fillRect/>
          </a:stretch>
        </p:blipFill>
        <p:spPr bwMode="auto">
          <a:xfrm>
            <a:off x="7308304" y="188640"/>
            <a:ext cx="1584325" cy="99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9"/>
          <p:cNvSpPr>
            <a:spLocks noGrp="1" noChangeArrowheads="1"/>
          </p:cNvSpPr>
          <p:nvPr>
            <p:ph type="body" idx="4294967295"/>
          </p:nvPr>
        </p:nvSpPr>
        <p:spPr>
          <a:xfrm>
            <a:off x="285750" y="2000250"/>
            <a:ext cx="8715375" cy="2971800"/>
          </a:xfrm>
        </p:spPr>
        <p:txBody>
          <a:bodyPr/>
          <a:lstStyle/>
          <a:p>
            <a:pPr eaLnBrk="1" hangingPunct="1">
              <a:spcBef>
                <a:spcPct val="50000"/>
              </a:spcBef>
              <a:buFontTx/>
              <a:buChar char="-"/>
            </a:pPr>
            <a:r>
              <a:rPr lang="en-GB" sz="2800" dirty="0" smtClean="0"/>
              <a:t>To enable PhDs student to progress in the best scientific working conditions</a:t>
            </a:r>
          </a:p>
          <a:p>
            <a:pPr eaLnBrk="1" hangingPunct="1">
              <a:spcBef>
                <a:spcPct val="50000"/>
              </a:spcBef>
              <a:buNone/>
            </a:pPr>
            <a:endParaRPr lang="en-GB" sz="2800" b="1" dirty="0" smtClean="0">
              <a:solidFill>
                <a:srgbClr val="0C1C1D"/>
              </a:solidFill>
            </a:endParaRPr>
          </a:p>
          <a:p>
            <a:pPr eaLnBrk="1" hangingPunct="1">
              <a:spcBef>
                <a:spcPct val="50000"/>
              </a:spcBef>
              <a:buFontTx/>
              <a:buChar char="-"/>
            </a:pPr>
            <a:r>
              <a:rPr lang="en-US" sz="2800" dirty="0" smtClean="0"/>
              <a:t>To enhance public/private research partnerships between companies and academic research laboratories</a:t>
            </a:r>
            <a:endParaRPr lang="fr-FR" b="1" dirty="0" smtClean="0">
              <a:solidFill>
                <a:srgbClr val="0C1C1D"/>
              </a:solidFill>
            </a:endParaRPr>
          </a:p>
        </p:txBody>
      </p:sp>
      <p:sp>
        <p:nvSpPr>
          <p:cNvPr id="21506" name="Rectangle 2"/>
          <p:cNvSpPr txBox="1">
            <a:spLocks noChangeArrowheads="1"/>
          </p:cNvSpPr>
          <p:nvPr/>
        </p:nvSpPr>
        <p:spPr bwMode="auto">
          <a:xfrm>
            <a:off x="251520" y="476672"/>
            <a:ext cx="8715375" cy="936104"/>
          </a:xfrm>
          <a:prstGeom prst="rect">
            <a:avLst/>
          </a:prstGeom>
          <a:noFill/>
          <a:ln w="9525">
            <a:noFill/>
            <a:miter lim="800000"/>
            <a:headEnd/>
            <a:tailEnd/>
          </a:ln>
        </p:spPr>
        <p:txBody>
          <a:bodyPr/>
          <a:lstStyle/>
          <a:p>
            <a:pPr algn="ctr">
              <a:spcBef>
                <a:spcPct val="50000"/>
              </a:spcBef>
            </a:pPr>
            <a:r>
              <a:rPr lang="fr-FR" sz="3200" b="1" i="1" dirty="0" smtClean="0">
                <a:solidFill>
                  <a:srgbClr val="31859C"/>
                </a:solidFill>
                <a:latin typeface="+mj-lt"/>
                <a:ea typeface="+mj-ea"/>
                <a:cs typeface="+mj-cs"/>
              </a:rPr>
              <a:t>THE PURPOSE OF THE CIFRE </a:t>
            </a:r>
            <a:endParaRPr lang="fr-FR" sz="3200" b="1" i="1" dirty="0">
              <a:solidFill>
                <a:srgbClr val="31859C"/>
              </a:solidFill>
              <a:latin typeface="+mj-lt"/>
              <a:ea typeface="+mj-ea"/>
              <a:cs typeface="+mj-cs"/>
            </a:endParaRPr>
          </a:p>
        </p:txBody>
      </p:sp>
      <p:pic>
        <p:nvPicPr>
          <p:cNvPr id="4" name="Picture 10"/>
          <p:cNvPicPr>
            <a:picLocks noChangeAspect="1" noChangeArrowheads="1"/>
          </p:cNvPicPr>
          <p:nvPr/>
        </p:nvPicPr>
        <p:blipFill>
          <a:blip r:embed="rId3" cstate="print"/>
          <a:srcRect/>
          <a:stretch>
            <a:fillRect/>
          </a:stretch>
        </p:blipFill>
        <p:spPr bwMode="auto">
          <a:xfrm>
            <a:off x="6804248" y="5013176"/>
            <a:ext cx="2159000" cy="15065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42875"/>
            <a:ext cx="9144000" cy="1143000"/>
          </a:xfrm>
          <a:prstGeom prst="rect">
            <a:avLst/>
          </a:prstGeom>
          <a:noFill/>
          <a:ln w="9525">
            <a:noFill/>
            <a:miter lim="800000"/>
            <a:headEnd/>
            <a:tailEnd/>
          </a:ln>
        </p:spPr>
        <p:txBody>
          <a:bodyPr anchor="ctr"/>
          <a:lstStyle/>
          <a:p>
            <a:pPr algn="ctr">
              <a:defRPr/>
            </a:pPr>
            <a:endParaRPr lang="fr-FR" sz="3200" i="1" kern="0" dirty="0">
              <a:solidFill>
                <a:schemeClr val="tx2"/>
              </a:solidFill>
              <a:latin typeface="+mj-lt"/>
              <a:ea typeface="+mj-ea"/>
              <a:cs typeface="+mj-cs"/>
            </a:endParaRPr>
          </a:p>
        </p:txBody>
      </p:sp>
      <p:sp>
        <p:nvSpPr>
          <p:cNvPr id="70658" name="Rectangle 2"/>
          <p:cNvSpPr>
            <a:spLocks noGrp="1" noChangeArrowheads="1"/>
          </p:cNvSpPr>
          <p:nvPr>
            <p:ph type="title"/>
          </p:nvPr>
        </p:nvSpPr>
        <p:spPr>
          <a:xfrm>
            <a:off x="467544" y="332656"/>
            <a:ext cx="8229600" cy="1143000"/>
          </a:xfrm>
        </p:spPr>
        <p:txBody>
          <a:bodyPr/>
          <a:lstStyle/>
          <a:p>
            <a:pPr>
              <a:spcBef>
                <a:spcPct val="50000"/>
              </a:spcBef>
              <a:defRPr/>
            </a:pPr>
            <a:r>
              <a:rPr lang="en-US" sz="3000" b="1" i="1" dirty="0" smtClean="0">
                <a:solidFill>
                  <a:srgbClr val="31859C"/>
                </a:solidFill>
              </a:rPr>
              <a:t>Tools to find partners</a:t>
            </a:r>
          </a:p>
        </p:txBody>
      </p:sp>
      <p:sp>
        <p:nvSpPr>
          <p:cNvPr id="70659" name="Rectangle 4"/>
          <p:cNvSpPr>
            <a:spLocks noChangeArrowheads="1"/>
          </p:cNvSpPr>
          <p:nvPr/>
        </p:nvSpPr>
        <p:spPr bwMode="auto">
          <a:xfrm>
            <a:off x="214313" y="2357438"/>
            <a:ext cx="8786812" cy="2800767"/>
          </a:xfrm>
          <a:prstGeom prst="rect">
            <a:avLst/>
          </a:prstGeom>
          <a:noFill/>
          <a:ln w="9525">
            <a:noFill/>
            <a:miter lim="800000"/>
            <a:headEnd/>
            <a:tailEnd/>
          </a:ln>
        </p:spPr>
        <p:txBody>
          <a:bodyPr>
            <a:spAutoFit/>
          </a:bodyPr>
          <a:lstStyle/>
          <a:p>
            <a:r>
              <a:rPr lang="en-US" sz="3200" b="1" dirty="0" smtClean="0">
                <a:latin typeface="Calibri" pitchFamily="34" charset="0"/>
                <a:sym typeface="Wingdings" pitchFamily="2" charset="2"/>
              </a:rPr>
              <a:t> </a:t>
            </a:r>
            <a:r>
              <a:rPr lang="en-US" sz="3000" dirty="0" smtClean="0">
                <a:latin typeface="Calibri" pitchFamily="34" charset="0"/>
              </a:rPr>
              <a:t>A platform linking partners</a:t>
            </a:r>
          </a:p>
          <a:p>
            <a:endParaRPr lang="fr-FR" sz="2400" dirty="0">
              <a:latin typeface="Calibri" pitchFamily="34" charset="0"/>
            </a:endParaRPr>
          </a:p>
          <a:p>
            <a:r>
              <a:rPr lang="fr-FR" sz="2400" b="1" dirty="0">
                <a:latin typeface="Calibri" pitchFamily="34" charset="0"/>
                <a:sym typeface="Wingdings" pitchFamily="2" charset="2"/>
              </a:rPr>
              <a:t> </a:t>
            </a:r>
            <a:r>
              <a:rPr lang="en-US" sz="3000" dirty="0" smtClean="0">
                <a:latin typeface="Calibri" pitchFamily="34" charset="0"/>
              </a:rPr>
              <a:t>A directory of skills research units</a:t>
            </a:r>
            <a:endParaRPr lang="fr-FR" sz="3000" dirty="0">
              <a:latin typeface="Calibri" pitchFamily="34" charset="0"/>
            </a:endParaRPr>
          </a:p>
          <a:p>
            <a:endParaRPr lang="fr-FR" sz="2400" b="1" dirty="0">
              <a:latin typeface="Calibri" pitchFamily="34" charset="0"/>
            </a:endParaRPr>
          </a:p>
          <a:p>
            <a:endParaRPr lang="fr-FR" sz="2400" dirty="0">
              <a:latin typeface="Calibri" pitchFamily="34" charset="0"/>
            </a:endParaRPr>
          </a:p>
          <a:p>
            <a:endParaRPr lang="fr-FR" sz="2000" dirty="0"/>
          </a:p>
          <a:p>
            <a:pPr>
              <a:buFontTx/>
              <a:buChar char="-"/>
            </a:pPr>
            <a:endParaRPr lang="fr-FR" sz="2000" dirty="0"/>
          </a:p>
        </p:txBody>
      </p:sp>
      <p:pic>
        <p:nvPicPr>
          <p:cNvPr id="70660" name="Picture 12" descr="PE01561_"/>
          <p:cNvPicPr>
            <a:picLocks noChangeAspect="1" noChangeArrowheads="1"/>
          </p:cNvPicPr>
          <p:nvPr/>
        </p:nvPicPr>
        <p:blipFill>
          <a:blip r:embed="rId3" cstate="print"/>
          <a:srcRect/>
          <a:stretch>
            <a:fillRect/>
          </a:stretch>
        </p:blipFill>
        <p:spPr bwMode="auto">
          <a:xfrm>
            <a:off x="2915816" y="4077072"/>
            <a:ext cx="2808288" cy="1862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3" descr="image001"/>
          <p:cNvPicPr>
            <a:picLocks noChangeAspect="1" noChangeArrowheads="1"/>
          </p:cNvPicPr>
          <p:nvPr/>
        </p:nvPicPr>
        <p:blipFill>
          <a:blip r:embed="rId3" cstate="print"/>
          <a:srcRect/>
          <a:stretch>
            <a:fillRect/>
          </a:stretch>
        </p:blipFill>
        <p:spPr bwMode="auto">
          <a:xfrm>
            <a:off x="0" y="0"/>
            <a:ext cx="903649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42875"/>
            <a:ext cx="9144000" cy="1143000"/>
          </a:xfrm>
          <a:prstGeom prst="rect">
            <a:avLst/>
          </a:prstGeom>
          <a:noFill/>
          <a:ln w="9525">
            <a:noFill/>
            <a:miter lim="800000"/>
            <a:headEnd/>
            <a:tailEnd/>
          </a:ln>
        </p:spPr>
        <p:txBody>
          <a:bodyPr anchor="ctr"/>
          <a:lstStyle/>
          <a:p>
            <a:pPr algn="ctr">
              <a:defRPr/>
            </a:pPr>
            <a:endParaRPr lang="fr-FR" sz="3200" i="1" kern="0" dirty="0">
              <a:solidFill>
                <a:schemeClr val="tx2"/>
              </a:solidFill>
              <a:latin typeface="+mj-lt"/>
              <a:ea typeface="+mj-ea"/>
              <a:cs typeface="+mj-cs"/>
            </a:endParaRPr>
          </a:p>
        </p:txBody>
      </p:sp>
      <p:sp>
        <p:nvSpPr>
          <p:cNvPr id="116738" name="Rectangle 2"/>
          <p:cNvSpPr>
            <a:spLocks noGrp="1" noChangeArrowheads="1"/>
          </p:cNvSpPr>
          <p:nvPr>
            <p:ph type="title" idx="4294967295"/>
          </p:nvPr>
        </p:nvSpPr>
        <p:spPr>
          <a:xfrm>
            <a:off x="457200" y="0"/>
            <a:ext cx="8229600" cy="1143000"/>
          </a:xfrm>
        </p:spPr>
        <p:txBody>
          <a:bodyPr/>
          <a:lstStyle/>
          <a:p>
            <a:pPr>
              <a:spcBef>
                <a:spcPct val="50000"/>
              </a:spcBef>
              <a:defRPr/>
            </a:pPr>
            <a:r>
              <a:rPr lang="fr-FR" sz="3000" b="1" i="1" dirty="0" smtClean="0">
                <a:solidFill>
                  <a:srgbClr val="31859C"/>
                </a:solidFill>
              </a:rPr>
              <a:t>Content of the application </a:t>
            </a:r>
            <a:r>
              <a:rPr lang="fr-FR" sz="3000" b="1" i="1" dirty="0" err="1" smtClean="0">
                <a:solidFill>
                  <a:srgbClr val="31859C"/>
                </a:solidFill>
              </a:rPr>
              <a:t>forms</a:t>
            </a:r>
            <a:r>
              <a:rPr lang="fr-FR" sz="3000" b="1" i="1" dirty="0" smtClean="0">
                <a:solidFill>
                  <a:srgbClr val="31859C"/>
                </a:solidFill>
              </a:rPr>
              <a:t> (1/2)</a:t>
            </a:r>
          </a:p>
        </p:txBody>
      </p:sp>
      <p:sp>
        <p:nvSpPr>
          <p:cNvPr id="116739" name="Rectangle 4"/>
          <p:cNvSpPr>
            <a:spLocks noChangeArrowheads="1"/>
          </p:cNvSpPr>
          <p:nvPr/>
        </p:nvSpPr>
        <p:spPr bwMode="auto">
          <a:xfrm>
            <a:off x="179512" y="1196752"/>
            <a:ext cx="8786813" cy="7109639"/>
          </a:xfrm>
          <a:prstGeom prst="rect">
            <a:avLst/>
          </a:prstGeom>
          <a:noFill/>
          <a:ln w="9525">
            <a:noFill/>
            <a:miter lim="800000"/>
            <a:headEnd/>
            <a:tailEnd/>
          </a:ln>
        </p:spPr>
        <p:txBody>
          <a:bodyPr>
            <a:spAutoFit/>
          </a:bodyPr>
          <a:lstStyle/>
          <a:p>
            <a:r>
              <a:rPr lang="en-US" sz="2400" b="1" u="sng" dirty="0" smtClean="0"/>
              <a:t>Summary</a:t>
            </a:r>
            <a:r>
              <a:rPr lang="en-US" sz="2400" dirty="0" smtClean="0"/>
              <a:t> that covers the main points</a:t>
            </a:r>
          </a:p>
          <a:p>
            <a:endParaRPr lang="en-US" sz="2400" dirty="0" smtClean="0">
              <a:latin typeface="Calibri" pitchFamily="34" charset="0"/>
            </a:endParaRPr>
          </a:p>
          <a:p>
            <a:r>
              <a:rPr lang="en-US" sz="2400" b="1" dirty="0" smtClean="0">
                <a:latin typeface="Calibri" pitchFamily="34" charset="0"/>
              </a:rPr>
              <a:t>1.</a:t>
            </a:r>
            <a:r>
              <a:rPr lang="en-US" sz="2400" b="1" i="1" dirty="0" smtClean="0">
                <a:latin typeface="Calibri" pitchFamily="34" charset="0"/>
              </a:rPr>
              <a:t> </a:t>
            </a:r>
            <a:r>
              <a:rPr lang="en-US" sz="2400" b="1" u="sng" dirty="0" smtClean="0">
                <a:latin typeface="Calibri" pitchFamily="34" charset="0"/>
              </a:rPr>
              <a:t>Identity card of the company, conditions of employment of the PhD Student</a:t>
            </a:r>
          </a:p>
          <a:p>
            <a:endParaRPr lang="en-US" sz="2400" b="1" i="1" dirty="0" smtClean="0">
              <a:latin typeface="Calibri" pitchFamily="34" charset="0"/>
            </a:endParaRPr>
          </a:p>
          <a:p>
            <a:r>
              <a:rPr lang="en-US" sz="2400" dirty="0" smtClean="0">
                <a:latin typeface="Calibri" pitchFamily="34" charset="0"/>
                <a:sym typeface="Wingdings" pitchFamily="2" charset="2"/>
              </a:rPr>
              <a:t> We need a letter </a:t>
            </a:r>
            <a:r>
              <a:rPr lang="en-US" sz="2400" dirty="0" smtClean="0">
                <a:latin typeface="Calibri" pitchFamily="34" charset="0"/>
              </a:rPr>
              <a:t>signed by the person with authority to implement the project and supervise the PhD student</a:t>
            </a:r>
          </a:p>
          <a:p>
            <a:r>
              <a:rPr lang="en-US" sz="2400" dirty="0" smtClean="0">
                <a:latin typeface="Calibri" pitchFamily="34" charset="0"/>
                <a:sym typeface="Wingdings" pitchFamily="2" charset="2"/>
              </a:rPr>
              <a:t> </a:t>
            </a:r>
            <a:r>
              <a:rPr lang="en-US" sz="2400" dirty="0" smtClean="0">
                <a:latin typeface="Calibri" pitchFamily="34" charset="0"/>
              </a:rPr>
              <a:t>A presentation of the company</a:t>
            </a:r>
          </a:p>
          <a:p>
            <a:pPr>
              <a:buFontTx/>
              <a:buChar char="-"/>
            </a:pPr>
            <a:endParaRPr lang="en-US" sz="2400" dirty="0" smtClean="0">
              <a:latin typeface="Calibri" pitchFamily="34" charset="0"/>
            </a:endParaRPr>
          </a:p>
          <a:p>
            <a:r>
              <a:rPr lang="en-US" sz="2400" b="1" dirty="0" smtClean="0">
                <a:latin typeface="Calibri" pitchFamily="34" charset="0"/>
              </a:rPr>
              <a:t>2.</a:t>
            </a:r>
            <a:r>
              <a:rPr lang="en-US" sz="2400" b="1" i="1" dirty="0" smtClean="0">
                <a:latin typeface="Calibri" pitchFamily="34" charset="0"/>
              </a:rPr>
              <a:t> </a:t>
            </a:r>
            <a:r>
              <a:rPr lang="en-US" sz="2400" b="1" u="sng" dirty="0" smtClean="0">
                <a:latin typeface="Calibri" pitchFamily="34" charset="0"/>
              </a:rPr>
              <a:t>Presentation of the PhD Student</a:t>
            </a:r>
          </a:p>
          <a:p>
            <a:endParaRPr lang="en-US" sz="2400" b="1" i="1" dirty="0" smtClean="0">
              <a:latin typeface="Calibri" pitchFamily="34" charset="0"/>
            </a:endParaRPr>
          </a:p>
          <a:p>
            <a:pPr>
              <a:buFont typeface="Wingdings" pitchFamily="2" charset="2"/>
              <a:buChar char="Ü"/>
            </a:pPr>
            <a:r>
              <a:rPr lang="en-US" sz="2400" dirty="0" smtClean="0">
                <a:latin typeface="Calibri" pitchFamily="34" charset="0"/>
              </a:rPr>
              <a:t> A detailed chronological CV</a:t>
            </a:r>
          </a:p>
          <a:p>
            <a:pPr>
              <a:buFont typeface="Wingdings" pitchFamily="2" charset="2"/>
              <a:buChar char="Ü"/>
            </a:pPr>
            <a:r>
              <a:rPr lang="en-US" sz="2400" dirty="0" smtClean="0">
                <a:latin typeface="Calibri" pitchFamily="34" charset="0"/>
              </a:rPr>
              <a:t> A cover letter</a:t>
            </a:r>
          </a:p>
          <a:p>
            <a:pPr>
              <a:buFont typeface="Wingdings" pitchFamily="2" charset="2"/>
              <a:buChar char="Ü"/>
            </a:pPr>
            <a:r>
              <a:rPr lang="en-US" sz="2400" dirty="0" smtClean="0">
                <a:latin typeface="Calibri" pitchFamily="34" charset="0"/>
              </a:rPr>
              <a:t> Certificate + Marks</a:t>
            </a:r>
          </a:p>
          <a:p>
            <a:pPr>
              <a:buFontTx/>
              <a:buChar char="-"/>
            </a:pPr>
            <a:endParaRPr lang="en-US" sz="2400" dirty="0" smtClean="0">
              <a:latin typeface="Calibri" pitchFamily="34" charset="0"/>
            </a:endParaRPr>
          </a:p>
          <a:p>
            <a:endParaRPr lang="fr-FR" sz="1600" dirty="0">
              <a:latin typeface="Calibri" pitchFamily="34" charset="0"/>
            </a:endParaRPr>
          </a:p>
          <a:p>
            <a:pPr>
              <a:buFontTx/>
              <a:buChar char="-"/>
            </a:pPr>
            <a:endParaRPr lang="fr-FR" sz="2000" dirty="0"/>
          </a:p>
          <a:p>
            <a:endParaRPr lang="fr-FR" sz="2000" dirty="0"/>
          </a:p>
          <a:p>
            <a:endParaRPr lang="fr-FR" sz="2000" dirty="0"/>
          </a:p>
          <a:p>
            <a:pPr>
              <a:buFontTx/>
              <a:buChar char="-"/>
            </a:pPr>
            <a:endParaRPr lang="fr-F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42875"/>
            <a:ext cx="9144000" cy="1143000"/>
          </a:xfrm>
          <a:prstGeom prst="rect">
            <a:avLst/>
          </a:prstGeom>
          <a:noFill/>
          <a:ln w="9525">
            <a:noFill/>
            <a:miter lim="800000"/>
            <a:headEnd/>
            <a:tailEnd/>
          </a:ln>
        </p:spPr>
        <p:txBody>
          <a:bodyPr anchor="ctr"/>
          <a:lstStyle/>
          <a:p>
            <a:pPr algn="ctr">
              <a:defRPr/>
            </a:pPr>
            <a:endParaRPr lang="fr-FR" sz="3200" i="1" kern="0" dirty="0">
              <a:solidFill>
                <a:schemeClr val="tx2"/>
              </a:solidFill>
              <a:latin typeface="+mj-lt"/>
              <a:ea typeface="+mj-ea"/>
              <a:cs typeface="+mj-cs"/>
            </a:endParaRPr>
          </a:p>
        </p:txBody>
      </p:sp>
      <p:sp>
        <p:nvSpPr>
          <p:cNvPr id="118786" name="Rectangle 2"/>
          <p:cNvSpPr>
            <a:spLocks noGrp="1" noChangeArrowheads="1"/>
          </p:cNvSpPr>
          <p:nvPr>
            <p:ph type="title" idx="4294967295"/>
          </p:nvPr>
        </p:nvSpPr>
        <p:spPr>
          <a:xfrm>
            <a:off x="457200" y="0"/>
            <a:ext cx="8229600" cy="1143000"/>
          </a:xfrm>
        </p:spPr>
        <p:txBody>
          <a:bodyPr/>
          <a:lstStyle/>
          <a:p>
            <a:pPr>
              <a:spcBef>
                <a:spcPct val="50000"/>
              </a:spcBef>
              <a:defRPr/>
            </a:pPr>
            <a:r>
              <a:rPr lang="fr-FR" sz="3000" b="1" i="1" dirty="0" smtClean="0">
                <a:solidFill>
                  <a:srgbClr val="31859C"/>
                </a:solidFill>
              </a:rPr>
              <a:t>Content of the application </a:t>
            </a:r>
            <a:r>
              <a:rPr lang="fr-FR" sz="3000" b="1" i="1" dirty="0" err="1" smtClean="0">
                <a:solidFill>
                  <a:srgbClr val="31859C"/>
                </a:solidFill>
              </a:rPr>
              <a:t>forms</a:t>
            </a:r>
            <a:r>
              <a:rPr lang="fr-FR" sz="3000" b="1" i="1" dirty="0" smtClean="0">
                <a:solidFill>
                  <a:srgbClr val="31859C"/>
                </a:solidFill>
              </a:rPr>
              <a:t> (2/2)</a:t>
            </a:r>
          </a:p>
        </p:txBody>
      </p:sp>
      <p:sp>
        <p:nvSpPr>
          <p:cNvPr id="118787" name="Rectangle 4"/>
          <p:cNvSpPr>
            <a:spLocks noChangeArrowheads="1"/>
          </p:cNvSpPr>
          <p:nvPr/>
        </p:nvSpPr>
        <p:spPr bwMode="auto">
          <a:xfrm>
            <a:off x="179512" y="1124744"/>
            <a:ext cx="8786812" cy="7232749"/>
          </a:xfrm>
          <a:prstGeom prst="rect">
            <a:avLst/>
          </a:prstGeom>
          <a:noFill/>
          <a:ln w="9525">
            <a:noFill/>
            <a:miter lim="800000"/>
            <a:headEnd/>
            <a:tailEnd/>
          </a:ln>
        </p:spPr>
        <p:txBody>
          <a:bodyPr>
            <a:spAutoFit/>
          </a:bodyPr>
          <a:lstStyle/>
          <a:p>
            <a:r>
              <a:rPr lang="fr-FR" sz="2400" b="1" dirty="0" smtClean="0">
                <a:latin typeface="Calibri" pitchFamily="34" charset="0"/>
              </a:rPr>
              <a:t>3. </a:t>
            </a:r>
            <a:r>
              <a:rPr lang="fr-FR" sz="2400" b="1" u="sng" dirty="0" smtClean="0">
                <a:latin typeface="Calibri" pitchFamily="34" charset="0"/>
              </a:rPr>
              <a:t>R&amp;D Project ‘s description</a:t>
            </a:r>
            <a:endParaRPr lang="fr-FR" sz="2400" b="1" u="sng" dirty="0">
              <a:latin typeface="Calibri" pitchFamily="34" charset="0"/>
            </a:endParaRPr>
          </a:p>
          <a:p>
            <a:endParaRPr lang="fr-FR" sz="2400" b="1" i="1" dirty="0">
              <a:latin typeface="Calibri" pitchFamily="34" charset="0"/>
            </a:endParaRPr>
          </a:p>
          <a:p>
            <a:pPr>
              <a:buFont typeface="Wingdings"/>
              <a:buChar char="Ü"/>
            </a:pPr>
            <a:r>
              <a:rPr lang="en-US" sz="2400" dirty="0" smtClean="0">
                <a:latin typeface="Calibri" pitchFamily="34" charset="0"/>
              </a:rPr>
              <a:t> Description of the intended R&amp;D project in 3 or 4 pages : context and needs, scientific goals of the research, progress beyond the state of the art (scientific obstacles to overcome), methodology and work plan for achieving the scientific objectives, economic impact and exploitation potential, bibliography </a:t>
            </a:r>
          </a:p>
          <a:p>
            <a:pPr>
              <a:buFont typeface="Wingdings"/>
              <a:buChar char="Ü"/>
            </a:pPr>
            <a:endParaRPr lang="fr-FR" sz="2400" dirty="0">
              <a:latin typeface="Calibri" pitchFamily="34" charset="0"/>
            </a:endParaRPr>
          </a:p>
          <a:p>
            <a:r>
              <a:rPr lang="fr-FR" sz="2400" b="1" dirty="0" smtClean="0">
                <a:latin typeface="Calibri" pitchFamily="34" charset="0"/>
              </a:rPr>
              <a:t>4</a:t>
            </a:r>
            <a:r>
              <a:rPr lang="fr-FR" sz="2400" dirty="0" smtClean="0">
                <a:latin typeface="Calibri" pitchFamily="34" charset="0"/>
              </a:rPr>
              <a:t>. </a:t>
            </a:r>
            <a:r>
              <a:rPr lang="en-US" sz="2400" b="1" u="sng" dirty="0" smtClean="0">
                <a:latin typeface="Calibri" pitchFamily="34" charset="0"/>
              </a:rPr>
              <a:t>Presentation of the academic research </a:t>
            </a:r>
            <a:r>
              <a:rPr lang="en-US" sz="2400" b="1" u="sng" dirty="0" smtClean="0">
                <a:latin typeface="Calibri" pitchFamily="34" charset="0"/>
              </a:rPr>
              <a:t>laboratory</a:t>
            </a:r>
          </a:p>
          <a:p>
            <a:endParaRPr lang="en-US" sz="2400" b="1" i="1" dirty="0" smtClean="0">
              <a:latin typeface="Calibri" pitchFamily="34" charset="0"/>
            </a:endParaRPr>
          </a:p>
          <a:p>
            <a:r>
              <a:rPr lang="fr-FR" sz="2400" dirty="0" smtClean="0">
                <a:latin typeface="Calibri" pitchFamily="34" charset="0"/>
                <a:sym typeface="Wingdings" pitchFamily="2" charset="2"/>
              </a:rPr>
              <a:t> </a:t>
            </a:r>
            <a:r>
              <a:rPr lang="en-US" sz="2400" dirty="0" smtClean="0">
                <a:latin typeface="Calibri" pitchFamily="34" charset="0"/>
                <a:sym typeface="Wingdings" pitchFamily="2" charset="2"/>
              </a:rPr>
              <a:t> A letter from the director of the laboratory confirming its agreement to supervise the thesis + a presentation of the academic research laboratory</a:t>
            </a:r>
          </a:p>
          <a:p>
            <a:r>
              <a:rPr lang="en-US" sz="2400" dirty="0" smtClean="0">
                <a:latin typeface="Calibri" pitchFamily="34" charset="0"/>
                <a:sym typeface="Wingdings" pitchFamily="2" charset="2"/>
              </a:rPr>
              <a:t> A letter from the director of the doctoral school who agrees to register the PhD student</a:t>
            </a:r>
          </a:p>
          <a:p>
            <a:endParaRPr lang="fr-FR" sz="2400" dirty="0">
              <a:latin typeface="Calibri" pitchFamily="34" charset="0"/>
            </a:endParaRPr>
          </a:p>
          <a:p>
            <a:pPr>
              <a:buFontTx/>
              <a:buChar char="-"/>
            </a:pPr>
            <a:endParaRPr lang="fr-FR" sz="2000" dirty="0"/>
          </a:p>
          <a:p>
            <a:endParaRPr lang="fr-FR" sz="2000" dirty="0"/>
          </a:p>
          <a:p>
            <a:endParaRPr lang="fr-FR" sz="2000" dirty="0"/>
          </a:p>
          <a:p>
            <a:pPr>
              <a:buFontTx/>
              <a:buChar char="-"/>
            </a:pPr>
            <a:endParaRPr lang="fr-F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42875"/>
            <a:ext cx="9144000" cy="1143000"/>
          </a:xfrm>
          <a:prstGeom prst="rect">
            <a:avLst/>
          </a:prstGeom>
          <a:noFill/>
          <a:ln w="9525">
            <a:noFill/>
            <a:miter lim="800000"/>
            <a:headEnd/>
            <a:tailEnd/>
          </a:ln>
        </p:spPr>
        <p:txBody>
          <a:bodyPr anchor="ctr"/>
          <a:lstStyle/>
          <a:p>
            <a:pPr algn="ctr">
              <a:defRPr/>
            </a:pPr>
            <a:endParaRPr lang="fr-FR" sz="3200" i="1" kern="0" dirty="0">
              <a:solidFill>
                <a:schemeClr val="tx2"/>
              </a:solidFill>
              <a:latin typeface="+mj-lt"/>
              <a:ea typeface="+mj-ea"/>
              <a:cs typeface="+mj-cs"/>
            </a:endParaRPr>
          </a:p>
        </p:txBody>
      </p:sp>
      <p:sp>
        <p:nvSpPr>
          <p:cNvPr id="122882" name="Rectangle 2"/>
          <p:cNvSpPr>
            <a:spLocks noGrp="1" noChangeArrowheads="1"/>
          </p:cNvSpPr>
          <p:nvPr>
            <p:ph type="title" idx="4294967295"/>
          </p:nvPr>
        </p:nvSpPr>
        <p:spPr>
          <a:xfrm>
            <a:off x="468313" y="0"/>
            <a:ext cx="8229600" cy="1143000"/>
          </a:xfrm>
        </p:spPr>
        <p:txBody>
          <a:bodyPr/>
          <a:lstStyle/>
          <a:p>
            <a:pPr>
              <a:spcBef>
                <a:spcPct val="50000"/>
              </a:spcBef>
              <a:defRPr/>
            </a:pPr>
            <a:r>
              <a:rPr lang="fr-FR" sz="3000" b="1" i="1" dirty="0" smtClean="0">
                <a:solidFill>
                  <a:srgbClr val="31859C"/>
                </a:solidFill>
              </a:rPr>
              <a:t>Evaluation guidelines</a:t>
            </a:r>
          </a:p>
        </p:txBody>
      </p:sp>
      <p:sp>
        <p:nvSpPr>
          <p:cNvPr id="122883" name="Rectangle 4"/>
          <p:cNvSpPr>
            <a:spLocks noChangeArrowheads="1"/>
          </p:cNvSpPr>
          <p:nvPr/>
        </p:nvSpPr>
        <p:spPr bwMode="auto">
          <a:xfrm>
            <a:off x="251520" y="764704"/>
            <a:ext cx="8535988" cy="7879080"/>
          </a:xfrm>
          <a:prstGeom prst="rect">
            <a:avLst/>
          </a:prstGeom>
          <a:noFill/>
          <a:ln w="9525">
            <a:noFill/>
            <a:miter lim="800000"/>
            <a:headEnd/>
            <a:tailEnd/>
          </a:ln>
        </p:spPr>
        <p:txBody>
          <a:bodyPr>
            <a:spAutoFit/>
          </a:bodyPr>
          <a:lstStyle/>
          <a:p>
            <a:pPr marL="342900" indent="-342900">
              <a:buFontTx/>
              <a:buChar char="-"/>
            </a:pPr>
            <a:endParaRPr lang="fr-FR" sz="2400" dirty="0">
              <a:latin typeface="Calibri" pitchFamily="34" charset="0"/>
            </a:endParaRPr>
          </a:p>
          <a:p>
            <a:pPr marL="342900" indent="-342900">
              <a:buFontTx/>
              <a:buAutoNum type="arabicPeriod"/>
            </a:pPr>
            <a:r>
              <a:rPr lang="en-US" sz="2200" b="1" u="sng" dirty="0" smtClean="0">
                <a:latin typeface="Calibri" pitchFamily="34" charset="0"/>
              </a:rPr>
              <a:t>The quality of the research  project</a:t>
            </a:r>
          </a:p>
          <a:p>
            <a:pPr marL="800100" lvl="1" indent="-342900">
              <a:buFontTx/>
              <a:buChar char="•"/>
            </a:pPr>
            <a:r>
              <a:rPr lang="en-US" sz="2000" dirty="0" smtClean="0">
                <a:latin typeface="Calibri" pitchFamily="34" charset="0"/>
              </a:rPr>
              <a:t>The scientific quality, the originality and degree of innovation and progress beyond the state of the art</a:t>
            </a:r>
          </a:p>
          <a:p>
            <a:pPr marL="800100" lvl="1" indent="-342900">
              <a:buFontTx/>
              <a:buChar char="•"/>
            </a:pPr>
            <a:r>
              <a:rPr lang="en-US" sz="2000" dirty="0" err="1" smtClean="0">
                <a:latin typeface="Calibri" pitchFamily="34" charset="0"/>
              </a:rPr>
              <a:t>Technico</a:t>
            </a:r>
            <a:r>
              <a:rPr lang="en-US" sz="2000" dirty="0" smtClean="0">
                <a:latin typeface="Calibri" pitchFamily="34" charset="0"/>
              </a:rPr>
              <a:t>-economic impact</a:t>
            </a:r>
          </a:p>
          <a:p>
            <a:pPr marL="800100" lvl="1" indent="-342900"/>
            <a:endParaRPr lang="en-US" sz="1000" dirty="0" smtClean="0">
              <a:latin typeface="Calibri" pitchFamily="34" charset="0"/>
            </a:endParaRPr>
          </a:p>
          <a:p>
            <a:pPr marL="342900" indent="-342900">
              <a:buFontTx/>
              <a:buAutoNum type="arabicPeriod"/>
            </a:pPr>
            <a:r>
              <a:rPr lang="en-US" sz="2200" b="1" u="sng" dirty="0" smtClean="0">
                <a:latin typeface="Calibri" pitchFamily="34" charset="0"/>
              </a:rPr>
              <a:t>The company’s commitment and the adequacy of the project and the chosen approach in the industrial context</a:t>
            </a:r>
          </a:p>
          <a:p>
            <a:pPr marL="800100" lvl="1" indent="-342900">
              <a:buFontTx/>
              <a:buChar char="•"/>
            </a:pPr>
            <a:r>
              <a:rPr lang="en-US" sz="2000" dirty="0" smtClean="0">
                <a:latin typeface="Calibri" pitchFamily="34" charset="0"/>
              </a:rPr>
              <a:t>Relevance of the research project for the company</a:t>
            </a:r>
          </a:p>
          <a:p>
            <a:pPr marL="800100" lvl="1" indent="-342900">
              <a:buFontTx/>
              <a:buChar char="•"/>
            </a:pPr>
            <a:r>
              <a:rPr lang="en-US" sz="2000" dirty="0" smtClean="0">
                <a:latin typeface="Calibri" pitchFamily="34" charset="0"/>
              </a:rPr>
              <a:t>Commitment and host conditions of the PhD Student</a:t>
            </a:r>
          </a:p>
          <a:p>
            <a:pPr marL="800100" lvl="1" indent="-342900"/>
            <a:endParaRPr lang="en-US" sz="1000" dirty="0" smtClean="0">
              <a:latin typeface="Calibri" pitchFamily="34" charset="0"/>
            </a:endParaRPr>
          </a:p>
          <a:p>
            <a:pPr marL="342900" indent="-342900">
              <a:buFontTx/>
              <a:buAutoNum type="arabicPeriod"/>
            </a:pPr>
            <a:r>
              <a:rPr lang="en-US" sz="2200" b="1" u="sng" dirty="0" smtClean="0">
                <a:latin typeface="Calibri" pitchFamily="34" charset="0"/>
              </a:rPr>
              <a:t>The adequacy of the laboratory and its relevance in the partnership</a:t>
            </a:r>
          </a:p>
          <a:p>
            <a:pPr marL="800100" lvl="1" indent="-342900">
              <a:buFontTx/>
              <a:buChar char="•"/>
            </a:pPr>
            <a:r>
              <a:rPr lang="en-US" sz="2000" dirty="0" smtClean="0">
                <a:latin typeface="Calibri" pitchFamily="34" charset="0"/>
              </a:rPr>
              <a:t>Can they provide the expected training through research ? </a:t>
            </a:r>
          </a:p>
          <a:p>
            <a:pPr marL="800100" lvl="1" indent="-342900">
              <a:buFontTx/>
              <a:buChar char="•"/>
            </a:pPr>
            <a:r>
              <a:rPr lang="en-US" sz="2000" dirty="0" smtClean="0">
                <a:latin typeface="Calibri" pitchFamily="34" charset="0"/>
              </a:rPr>
              <a:t>Are they competent in the chosen field ?</a:t>
            </a:r>
          </a:p>
          <a:p>
            <a:pPr marL="800100" lvl="1" indent="-342900">
              <a:buFontTx/>
              <a:buChar char="•"/>
            </a:pPr>
            <a:r>
              <a:rPr lang="en-US" sz="2000" dirty="0" smtClean="0">
                <a:latin typeface="Calibri" pitchFamily="34" charset="0"/>
              </a:rPr>
              <a:t>Are they known to be open to collaborations with enterprise ?</a:t>
            </a:r>
          </a:p>
          <a:p>
            <a:pPr marL="342900" lvl="1" indent="-342900"/>
            <a:r>
              <a:rPr lang="en-US" sz="2200" b="1" dirty="0" smtClean="0">
                <a:latin typeface="Calibri" pitchFamily="34" charset="0"/>
              </a:rPr>
              <a:t>4.</a:t>
            </a:r>
            <a:r>
              <a:rPr lang="en-US" sz="2200" b="1" i="1" dirty="0" smtClean="0">
                <a:latin typeface="Calibri" pitchFamily="34" charset="0"/>
              </a:rPr>
              <a:t> </a:t>
            </a:r>
            <a:r>
              <a:rPr lang="en-US" sz="2200" b="1" u="sng" dirty="0" smtClean="0">
                <a:latin typeface="Calibri" pitchFamily="34" charset="0"/>
              </a:rPr>
              <a:t>The quality and adequacy of the curriculum of the PhD Student</a:t>
            </a:r>
          </a:p>
          <a:p>
            <a:pPr marL="800100" lvl="1" indent="-342900">
              <a:buFontTx/>
              <a:buChar char="•"/>
            </a:pPr>
            <a:r>
              <a:rPr lang="en-US" sz="2000" dirty="0" smtClean="0">
                <a:latin typeface="Calibri" pitchFamily="34" charset="0"/>
              </a:rPr>
              <a:t>Is the training  suitable for the research project ? </a:t>
            </a:r>
          </a:p>
          <a:p>
            <a:pPr marL="800100" lvl="1" indent="-342900">
              <a:buFontTx/>
              <a:buChar char="•"/>
            </a:pPr>
            <a:r>
              <a:rPr lang="en-US" sz="2000" dirty="0" smtClean="0">
                <a:latin typeface="Calibri" pitchFamily="34" charset="0"/>
              </a:rPr>
              <a:t>Quality of the curriculum ? </a:t>
            </a:r>
          </a:p>
          <a:p>
            <a:pPr marL="800100" lvl="1" indent="-342900">
              <a:buFontTx/>
              <a:buChar char="•"/>
            </a:pPr>
            <a:r>
              <a:rPr lang="en-US" sz="2000" dirty="0" smtClean="0">
                <a:latin typeface="Calibri" pitchFamily="34" charset="0"/>
              </a:rPr>
              <a:t>Date of the master’s degree ? </a:t>
            </a:r>
          </a:p>
          <a:p>
            <a:pPr marL="342900" indent="-342900">
              <a:buFontTx/>
              <a:buAutoNum type="arabicPeriod"/>
            </a:pPr>
            <a:endParaRPr lang="en-US" sz="2000" dirty="0" smtClean="0">
              <a:latin typeface="Calibri" pitchFamily="34" charset="0"/>
            </a:endParaRPr>
          </a:p>
          <a:p>
            <a:pPr marL="342900" indent="-342900"/>
            <a:endParaRPr lang="fr-FR" sz="2400" dirty="0">
              <a:latin typeface="Calibri" pitchFamily="34" charset="0"/>
            </a:endParaRPr>
          </a:p>
          <a:p>
            <a:pPr marL="342900" indent="-342900">
              <a:buFontTx/>
              <a:buChar char="-"/>
            </a:pPr>
            <a:endParaRPr lang="fr-FR" sz="2000" dirty="0"/>
          </a:p>
          <a:p>
            <a:pPr marL="342900" indent="-342900"/>
            <a:endParaRPr lang="fr-FR" sz="2000" dirty="0"/>
          </a:p>
          <a:p>
            <a:pPr marL="342900" indent="-342900"/>
            <a:endParaRPr lang="fr-FR" sz="2000" dirty="0"/>
          </a:p>
          <a:p>
            <a:pPr marL="342900" indent="-342900">
              <a:buFontTx/>
              <a:buChar char="-"/>
            </a:pPr>
            <a:endParaRPr lang="fr-FR" sz="2000" dirty="0"/>
          </a:p>
        </p:txBody>
      </p:sp>
      <p:pic>
        <p:nvPicPr>
          <p:cNvPr id="122884" name="Picture 2" descr="C:\Program Files\Microsoft Office\MEDIA\CAGCAT10\j0300840.wmf"/>
          <p:cNvPicPr>
            <a:picLocks noChangeAspect="1" noChangeArrowheads="1"/>
          </p:cNvPicPr>
          <p:nvPr/>
        </p:nvPicPr>
        <p:blipFill>
          <a:blip r:embed="rId3" cstate="print"/>
          <a:srcRect/>
          <a:stretch>
            <a:fillRect/>
          </a:stretch>
        </p:blipFill>
        <p:spPr bwMode="auto">
          <a:xfrm>
            <a:off x="7308850" y="188913"/>
            <a:ext cx="1511300" cy="127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idx="4294967295"/>
          </p:nvPr>
        </p:nvSpPr>
        <p:spPr>
          <a:xfrm>
            <a:off x="142875" y="-71438"/>
            <a:ext cx="9144000" cy="1143001"/>
          </a:xfrm>
        </p:spPr>
        <p:txBody>
          <a:bodyPr/>
          <a:lstStyle/>
          <a:p>
            <a:pPr>
              <a:spcBef>
                <a:spcPct val="50000"/>
              </a:spcBef>
              <a:defRPr/>
            </a:pPr>
            <a:r>
              <a:rPr lang="fr-FR" sz="3000" b="1" i="1" dirty="0" smtClean="0">
                <a:solidFill>
                  <a:srgbClr val="31859C"/>
                </a:solidFill>
              </a:rPr>
              <a:t>Registration &amp; </a:t>
            </a:r>
            <a:r>
              <a:rPr lang="fr-FR" sz="3000" b="1" i="1" dirty="0" err="1" smtClean="0">
                <a:solidFill>
                  <a:srgbClr val="31859C"/>
                </a:solidFill>
              </a:rPr>
              <a:t>statement</a:t>
            </a:r>
            <a:r>
              <a:rPr lang="fr-FR" sz="3000" b="1" i="1" dirty="0" smtClean="0">
                <a:solidFill>
                  <a:srgbClr val="31859C"/>
                </a:solidFill>
              </a:rPr>
              <a:t> of an application</a:t>
            </a:r>
          </a:p>
        </p:txBody>
      </p:sp>
      <p:sp>
        <p:nvSpPr>
          <p:cNvPr id="124930" name="ZoneTexte 5"/>
          <p:cNvSpPr txBox="1">
            <a:spLocks noChangeArrowheads="1"/>
          </p:cNvSpPr>
          <p:nvPr/>
        </p:nvSpPr>
        <p:spPr bwMode="auto">
          <a:xfrm>
            <a:off x="357188" y="1784350"/>
            <a:ext cx="8715375" cy="6032421"/>
          </a:xfrm>
          <a:prstGeom prst="rect">
            <a:avLst/>
          </a:prstGeom>
          <a:noFill/>
          <a:ln w="9525">
            <a:noFill/>
            <a:miter lim="800000"/>
            <a:headEnd/>
            <a:tailEnd/>
          </a:ln>
        </p:spPr>
        <p:txBody>
          <a:bodyPr>
            <a:spAutoFit/>
          </a:bodyPr>
          <a:lstStyle/>
          <a:p>
            <a:pPr marL="342900" indent="-342900">
              <a:buFontTx/>
              <a:buChar char="•"/>
            </a:pPr>
            <a:r>
              <a:rPr lang="fr-FR" sz="2400" dirty="0" err="1" smtClean="0">
                <a:solidFill>
                  <a:srgbClr val="0C1C1D"/>
                </a:solidFill>
              </a:rPr>
              <a:t>Requests</a:t>
            </a:r>
            <a:r>
              <a:rPr lang="fr-FR" sz="2400" dirty="0" smtClean="0">
                <a:solidFill>
                  <a:srgbClr val="0C1C1D"/>
                </a:solidFill>
              </a:rPr>
              <a:t> </a:t>
            </a:r>
            <a:r>
              <a:rPr lang="fr-FR" sz="2400" dirty="0" err="1" smtClean="0">
                <a:solidFill>
                  <a:srgbClr val="0C1C1D"/>
                </a:solidFill>
              </a:rPr>
              <a:t>can</a:t>
            </a:r>
            <a:r>
              <a:rPr lang="fr-FR" sz="2400" dirty="0" smtClean="0">
                <a:solidFill>
                  <a:srgbClr val="0C1C1D"/>
                </a:solidFill>
              </a:rPr>
              <a:t> </a:t>
            </a:r>
            <a:r>
              <a:rPr lang="fr-FR" sz="2400" dirty="0" err="1" smtClean="0">
                <a:solidFill>
                  <a:srgbClr val="0C1C1D"/>
                </a:solidFill>
              </a:rPr>
              <a:t>be</a:t>
            </a:r>
            <a:r>
              <a:rPr lang="fr-FR" sz="2400" dirty="0" smtClean="0">
                <a:solidFill>
                  <a:srgbClr val="0C1C1D"/>
                </a:solidFill>
              </a:rPr>
              <a:t> </a:t>
            </a:r>
            <a:r>
              <a:rPr lang="fr-FR" sz="2400" dirty="0" err="1" smtClean="0">
                <a:solidFill>
                  <a:srgbClr val="0C1C1D"/>
                </a:solidFill>
              </a:rPr>
              <a:t>filled</a:t>
            </a:r>
            <a:r>
              <a:rPr lang="fr-FR" sz="2400" dirty="0" smtClean="0">
                <a:solidFill>
                  <a:srgbClr val="0C1C1D"/>
                </a:solidFill>
              </a:rPr>
              <a:t> all </a:t>
            </a:r>
            <a:r>
              <a:rPr lang="fr-FR" sz="2400" dirty="0" err="1" smtClean="0">
                <a:solidFill>
                  <a:srgbClr val="0C1C1D"/>
                </a:solidFill>
              </a:rPr>
              <a:t>year</a:t>
            </a:r>
            <a:endParaRPr lang="fr-FR" sz="2400" dirty="0">
              <a:solidFill>
                <a:srgbClr val="0C1C1D"/>
              </a:solidFill>
            </a:endParaRPr>
          </a:p>
          <a:p>
            <a:pPr marL="342900" indent="-342900">
              <a:buFontTx/>
              <a:buChar char="•"/>
            </a:pPr>
            <a:r>
              <a:rPr lang="fr-FR" sz="2400" dirty="0" err="1" smtClean="0">
                <a:solidFill>
                  <a:srgbClr val="0C1C1D"/>
                </a:solidFill>
              </a:rPr>
              <a:t>Each</a:t>
            </a:r>
            <a:r>
              <a:rPr lang="fr-FR" sz="2400" dirty="0" smtClean="0">
                <a:solidFill>
                  <a:srgbClr val="0C1C1D"/>
                </a:solidFill>
              </a:rPr>
              <a:t> </a:t>
            </a:r>
            <a:r>
              <a:rPr lang="fr-FR" sz="2400" dirty="0" err="1" smtClean="0">
                <a:solidFill>
                  <a:srgbClr val="0C1C1D"/>
                </a:solidFill>
              </a:rPr>
              <a:t>month</a:t>
            </a:r>
            <a:r>
              <a:rPr lang="fr-FR" sz="2400" dirty="0" smtClean="0">
                <a:solidFill>
                  <a:srgbClr val="0C1C1D"/>
                </a:solidFill>
              </a:rPr>
              <a:t>, </a:t>
            </a:r>
            <a:r>
              <a:rPr lang="fr-FR" sz="2400" dirty="0" err="1" smtClean="0">
                <a:solidFill>
                  <a:srgbClr val="0C1C1D"/>
                </a:solidFill>
              </a:rPr>
              <a:t>projects</a:t>
            </a:r>
            <a:r>
              <a:rPr lang="fr-FR" sz="2400" dirty="0" smtClean="0">
                <a:solidFill>
                  <a:srgbClr val="0C1C1D"/>
                </a:solidFill>
              </a:rPr>
              <a:t> are </a:t>
            </a:r>
            <a:r>
              <a:rPr lang="fr-FR" sz="2400" dirty="0" err="1" smtClean="0">
                <a:solidFill>
                  <a:srgbClr val="0C1C1D"/>
                </a:solidFill>
              </a:rPr>
              <a:t>ranked</a:t>
            </a:r>
            <a:r>
              <a:rPr lang="fr-FR" sz="2400" dirty="0" smtClean="0">
                <a:solidFill>
                  <a:srgbClr val="0C1C1D"/>
                </a:solidFill>
              </a:rPr>
              <a:t> by the </a:t>
            </a:r>
            <a:r>
              <a:rPr lang="fr-FR" sz="2400" dirty="0" err="1" smtClean="0">
                <a:solidFill>
                  <a:srgbClr val="0C1C1D"/>
                </a:solidFill>
              </a:rPr>
              <a:t>Committee</a:t>
            </a:r>
            <a:r>
              <a:rPr lang="fr-FR" sz="2400" dirty="0" smtClean="0">
                <a:solidFill>
                  <a:srgbClr val="0C1C1D"/>
                </a:solidFill>
              </a:rPr>
              <a:t> for Evaluation and Monitoring </a:t>
            </a:r>
          </a:p>
          <a:p>
            <a:pPr marL="342900" indent="-342900">
              <a:buFontTx/>
              <a:buChar char="•"/>
            </a:pPr>
            <a:r>
              <a:rPr lang="fr-FR" sz="2400" dirty="0" err="1" smtClean="0">
                <a:solidFill>
                  <a:srgbClr val="0C1C1D"/>
                </a:solidFill>
              </a:rPr>
              <a:t>Response</a:t>
            </a:r>
            <a:r>
              <a:rPr lang="fr-FR" sz="2400" dirty="0" smtClean="0">
                <a:solidFill>
                  <a:srgbClr val="0C1C1D"/>
                </a:solidFill>
              </a:rPr>
              <a:t> to applications </a:t>
            </a:r>
            <a:r>
              <a:rPr lang="fr-FR" sz="2400" dirty="0" err="1" smtClean="0">
                <a:solidFill>
                  <a:srgbClr val="0C1C1D"/>
                </a:solidFill>
              </a:rPr>
              <a:t>within</a:t>
            </a:r>
            <a:r>
              <a:rPr lang="fr-FR" sz="2400" dirty="0" smtClean="0">
                <a:solidFill>
                  <a:srgbClr val="0C1C1D"/>
                </a:solidFill>
              </a:rPr>
              <a:t> 3 </a:t>
            </a:r>
            <a:r>
              <a:rPr lang="fr-FR" sz="2400" dirty="0" err="1" smtClean="0">
                <a:solidFill>
                  <a:srgbClr val="0C1C1D"/>
                </a:solidFill>
              </a:rPr>
              <a:t>months</a:t>
            </a:r>
            <a:endParaRPr lang="fr-FR" sz="2400" dirty="0" smtClean="0">
              <a:solidFill>
                <a:srgbClr val="0C1C1D"/>
              </a:solidFill>
            </a:endParaRPr>
          </a:p>
          <a:p>
            <a:pPr marL="342900" indent="-342900">
              <a:buFontTx/>
              <a:buChar char="•"/>
            </a:pPr>
            <a:r>
              <a:rPr lang="fr-FR" sz="2400" dirty="0" smtClean="0">
                <a:solidFill>
                  <a:srgbClr val="0C1C1D"/>
                </a:solidFill>
              </a:rPr>
              <a:t>Start of the CIFRE </a:t>
            </a:r>
            <a:r>
              <a:rPr lang="fr-FR" sz="2400" dirty="0" err="1" smtClean="0">
                <a:solidFill>
                  <a:srgbClr val="0C1C1D"/>
                </a:solidFill>
              </a:rPr>
              <a:t>within</a:t>
            </a:r>
            <a:r>
              <a:rPr lang="fr-FR" sz="2400" dirty="0" smtClean="0">
                <a:solidFill>
                  <a:srgbClr val="0C1C1D"/>
                </a:solidFill>
              </a:rPr>
              <a:t> 4 </a:t>
            </a:r>
            <a:r>
              <a:rPr lang="fr-FR" sz="2400" dirty="0" err="1" smtClean="0">
                <a:solidFill>
                  <a:srgbClr val="0C1C1D"/>
                </a:solidFill>
              </a:rPr>
              <a:t>months</a:t>
            </a:r>
            <a:endParaRPr lang="fr-FR" sz="2400" dirty="0" smtClean="0">
              <a:solidFill>
                <a:srgbClr val="0C1C1D"/>
              </a:solidFill>
            </a:endParaRPr>
          </a:p>
          <a:p>
            <a:pPr marL="342900" indent="-342900">
              <a:buFontTx/>
              <a:buChar char="•"/>
            </a:pPr>
            <a:r>
              <a:rPr lang="fr-FR" sz="2400" dirty="0" smtClean="0">
                <a:solidFill>
                  <a:srgbClr val="0C1C1D"/>
                </a:solidFill>
              </a:rPr>
              <a:t>No </a:t>
            </a:r>
            <a:r>
              <a:rPr lang="fr-FR" sz="2400" dirty="0" err="1" smtClean="0">
                <a:solidFill>
                  <a:srgbClr val="0C1C1D"/>
                </a:solidFill>
              </a:rPr>
              <a:t>annual</a:t>
            </a:r>
            <a:r>
              <a:rPr lang="fr-FR" sz="2400" dirty="0" smtClean="0">
                <a:solidFill>
                  <a:srgbClr val="0C1C1D"/>
                </a:solidFill>
              </a:rPr>
              <a:t> </a:t>
            </a:r>
            <a:r>
              <a:rPr lang="fr-FR" sz="2400" dirty="0" err="1" smtClean="0">
                <a:solidFill>
                  <a:srgbClr val="0C1C1D"/>
                </a:solidFill>
              </a:rPr>
              <a:t>limit</a:t>
            </a:r>
            <a:r>
              <a:rPr lang="fr-FR" sz="2400" dirty="0" smtClean="0">
                <a:solidFill>
                  <a:srgbClr val="0C1C1D"/>
                </a:solidFill>
              </a:rPr>
              <a:t> to applications per </a:t>
            </a:r>
            <a:r>
              <a:rPr lang="fr-FR" sz="2400" dirty="0" err="1" smtClean="0">
                <a:solidFill>
                  <a:srgbClr val="0C1C1D"/>
                </a:solidFill>
              </a:rPr>
              <a:t>enterprise</a:t>
            </a:r>
            <a:endParaRPr lang="fr-FR" sz="2400" dirty="0" smtClean="0">
              <a:solidFill>
                <a:srgbClr val="0C1C1D"/>
              </a:solidFill>
            </a:endParaRPr>
          </a:p>
          <a:p>
            <a:pPr marL="342900" indent="-342900"/>
            <a:endParaRPr lang="fr-FR" sz="2400" dirty="0" smtClean="0">
              <a:solidFill>
                <a:srgbClr val="0C1C1D"/>
              </a:solidFill>
            </a:endParaRPr>
          </a:p>
          <a:p>
            <a:pPr marL="342900" indent="-342900">
              <a:buFontTx/>
              <a:buChar char="•"/>
            </a:pPr>
            <a:r>
              <a:rPr lang="fr-FR" sz="2400" b="1" i="1" kern="0" dirty="0" err="1" smtClean="0">
                <a:solidFill>
                  <a:srgbClr val="FF0000"/>
                </a:solidFill>
                <a:latin typeface="Arial"/>
              </a:rPr>
              <a:t>Getting</a:t>
            </a:r>
            <a:r>
              <a:rPr lang="fr-FR" sz="2400" b="1" i="1" kern="0" dirty="0" smtClean="0">
                <a:solidFill>
                  <a:srgbClr val="FF0000"/>
                </a:solidFill>
                <a:latin typeface="Arial"/>
              </a:rPr>
              <a:t> </a:t>
            </a:r>
            <a:r>
              <a:rPr lang="fr-FR" sz="2400" b="1" i="1" kern="0" dirty="0" err="1" smtClean="0">
                <a:solidFill>
                  <a:srgbClr val="FF0000"/>
                </a:solidFill>
                <a:latin typeface="Arial"/>
              </a:rPr>
              <a:t>ahead</a:t>
            </a:r>
            <a:r>
              <a:rPr lang="fr-FR" sz="2400" b="1" i="1" kern="0" dirty="0" smtClean="0">
                <a:solidFill>
                  <a:srgbClr val="FF0000"/>
                </a:solidFill>
                <a:latin typeface="Arial"/>
              </a:rPr>
              <a:t> in </a:t>
            </a:r>
            <a:r>
              <a:rPr lang="fr-FR" sz="2400" b="1" i="1" kern="0" dirty="0" err="1" smtClean="0">
                <a:solidFill>
                  <a:srgbClr val="FF0000"/>
                </a:solidFill>
                <a:latin typeface="Arial"/>
              </a:rPr>
              <a:t>advance</a:t>
            </a:r>
            <a:r>
              <a:rPr lang="fr-FR" sz="2400" b="1" i="1" kern="0" dirty="0" smtClean="0">
                <a:solidFill>
                  <a:srgbClr val="FF0000"/>
                </a:solidFill>
                <a:latin typeface="Arial"/>
              </a:rPr>
              <a:t> !!</a:t>
            </a:r>
          </a:p>
          <a:p>
            <a:pPr marL="342900" indent="-342900"/>
            <a:endParaRPr lang="fr-FR" sz="2400" dirty="0">
              <a:solidFill>
                <a:srgbClr val="0C1C1D"/>
              </a:solidFill>
            </a:endParaRPr>
          </a:p>
          <a:p>
            <a:pPr marL="342900" indent="-342900" algn="ctr"/>
            <a:endParaRPr lang="fr-FR" sz="3200" i="1" dirty="0"/>
          </a:p>
          <a:p>
            <a:pPr marL="342900" indent="-342900" algn="ctr"/>
            <a:r>
              <a:rPr lang="fr-FR" sz="3200" i="1" dirty="0">
                <a:solidFill>
                  <a:srgbClr val="0C1C1D"/>
                </a:solidFill>
                <a:hlinkClick r:id="rId3"/>
              </a:rPr>
              <a:t>www.anrt.asso.fr</a:t>
            </a:r>
            <a:endParaRPr lang="fr-FR" sz="3200" i="1" dirty="0">
              <a:solidFill>
                <a:srgbClr val="0C1C1D"/>
              </a:solidFill>
            </a:endParaRPr>
          </a:p>
          <a:p>
            <a:pPr marL="342900" indent="-342900"/>
            <a:endParaRPr lang="fr-FR" sz="2400" i="1" dirty="0">
              <a:solidFill>
                <a:srgbClr val="070D13"/>
              </a:solidFill>
            </a:endParaRPr>
          </a:p>
          <a:p>
            <a:pPr marL="342900" indent="-342900"/>
            <a:endParaRPr lang="fr-FR" sz="3200" i="1" dirty="0">
              <a:solidFill>
                <a:srgbClr val="0C1C1D"/>
              </a:solidFill>
            </a:endParaRPr>
          </a:p>
          <a:p>
            <a:pPr marL="342900" indent="-342900"/>
            <a:endParaRPr lang="fr-FR" sz="3200" i="1" dirty="0">
              <a:solidFill>
                <a:srgbClr val="0C1C1D"/>
              </a:solidFill>
            </a:endParaRPr>
          </a:p>
          <a:p>
            <a:pPr marL="342900" indent="-342900"/>
            <a:endParaRPr lang="fr-FR" dirty="0"/>
          </a:p>
        </p:txBody>
      </p:sp>
      <p:pic>
        <p:nvPicPr>
          <p:cNvPr id="124931" name="Picture 4" descr="C:\Program Files\Microsoft Office\MEDIA\CAGCAT10\j0234131.wmf"/>
          <p:cNvPicPr>
            <a:picLocks noChangeAspect="1" noChangeArrowheads="1"/>
          </p:cNvPicPr>
          <p:nvPr/>
        </p:nvPicPr>
        <p:blipFill>
          <a:blip r:embed="rId4" cstate="print"/>
          <a:srcRect/>
          <a:stretch>
            <a:fillRect/>
          </a:stretch>
        </p:blipFill>
        <p:spPr bwMode="auto">
          <a:xfrm>
            <a:off x="6804248" y="4005064"/>
            <a:ext cx="1952625"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025" name="AutoShape 5"/>
          <p:cNvCxnSpPr>
            <a:cxnSpLocks noChangeShapeType="1"/>
            <a:stCxn id="129062" idx="2"/>
            <a:endCxn id="129057" idx="1"/>
          </p:cNvCxnSpPr>
          <p:nvPr/>
        </p:nvCxnSpPr>
        <p:spPr bwMode="auto">
          <a:xfrm rot="5400000">
            <a:off x="277019" y="3101181"/>
            <a:ext cx="823913" cy="571500"/>
          </a:xfrm>
          <a:prstGeom prst="bentConnector4">
            <a:avLst>
              <a:gd name="adj1" fmla="val 39727"/>
              <a:gd name="adj2" fmla="val 140000"/>
            </a:avLst>
          </a:prstGeom>
          <a:noFill/>
          <a:ln w="0">
            <a:solidFill>
              <a:srgbClr val="000099"/>
            </a:solidFill>
            <a:miter lim="800000"/>
            <a:headEnd/>
            <a:tailEnd/>
          </a:ln>
        </p:spPr>
      </p:cxnSp>
      <p:grpSp>
        <p:nvGrpSpPr>
          <p:cNvPr id="129026" name="Group 62"/>
          <p:cNvGrpSpPr>
            <a:grpSpLocks/>
          </p:cNvGrpSpPr>
          <p:nvPr/>
        </p:nvGrpSpPr>
        <p:grpSpPr bwMode="auto">
          <a:xfrm>
            <a:off x="250825" y="2060575"/>
            <a:ext cx="1866902" cy="3203575"/>
            <a:chOff x="96" y="1296"/>
            <a:chExt cx="1176" cy="2018"/>
          </a:xfrm>
        </p:grpSpPr>
        <p:sp>
          <p:nvSpPr>
            <p:cNvPr id="129057" name="Rectangle 3"/>
            <p:cNvSpPr>
              <a:spLocks noChangeArrowheads="1"/>
            </p:cNvSpPr>
            <p:nvPr/>
          </p:nvSpPr>
          <p:spPr bwMode="auto">
            <a:xfrm>
              <a:off x="192" y="2284"/>
              <a:ext cx="914" cy="213"/>
            </a:xfrm>
            <a:prstGeom prst="rect">
              <a:avLst/>
            </a:prstGeom>
            <a:noFill/>
            <a:ln w="0">
              <a:noFill/>
              <a:miter lim="800000"/>
              <a:headEnd/>
              <a:tailEnd/>
            </a:ln>
          </p:spPr>
          <p:txBody>
            <a:bodyPr wrap="none" anchor="ctr">
              <a:spAutoFit/>
            </a:bodyPr>
            <a:lstStyle/>
            <a:p>
              <a:pPr eaLnBrk="0" hangingPunct="0"/>
              <a:r>
                <a:rPr lang="en-US" sz="1600" b="1" dirty="0" smtClean="0">
                  <a:solidFill>
                    <a:srgbClr val="000099"/>
                  </a:solidFill>
                  <a:latin typeface="Arial Narrow" pitchFamily="34" charset="0"/>
                </a:rPr>
                <a:t>Eligibility check</a:t>
              </a:r>
              <a:endParaRPr lang="en-US" sz="1600" b="1" dirty="0">
                <a:solidFill>
                  <a:srgbClr val="000099"/>
                </a:solidFill>
                <a:latin typeface="Arial Narrow" pitchFamily="34" charset="0"/>
              </a:endParaRPr>
            </a:p>
          </p:txBody>
        </p:sp>
        <p:sp>
          <p:nvSpPr>
            <p:cNvPr id="129058" name="Rectangle 4"/>
            <p:cNvSpPr>
              <a:spLocks noChangeArrowheads="1"/>
            </p:cNvSpPr>
            <p:nvPr/>
          </p:nvSpPr>
          <p:spPr bwMode="auto">
            <a:xfrm>
              <a:off x="192" y="2717"/>
              <a:ext cx="657" cy="212"/>
            </a:xfrm>
            <a:prstGeom prst="rect">
              <a:avLst/>
            </a:prstGeom>
            <a:noFill/>
            <a:ln w="0">
              <a:noFill/>
              <a:miter lim="800000"/>
              <a:headEnd/>
              <a:tailEnd/>
            </a:ln>
          </p:spPr>
          <p:txBody>
            <a:bodyPr wrap="none" anchor="ctr">
              <a:spAutoFit/>
            </a:bodyPr>
            <a:lstStyle/>
            <a:p>
              <a:pPr eaLnBrk="0" hangingPunct="0"/>
              <a:r>
                <a:rPr lang="fr-FR" sz="1600" b="1" dirty="0">
                  <a:solidFill>
                    <a:srgbClr val="000099"/>
                  </a:solidFill>
                  <a:latin typeface="Arial Narrow" pitchFamily="34" charset="0"/>
                </a:rPr>
                <a:t>Instruction</a:t>
              </a:r>
            </a:p>
          </p:txBody>
        </p:sp>
        <p:cxnSp>
          <p:nvCxnSpPr>
            <p:cNvPr id="129059" name="AutoShape 6"/>
            <p:cNvCxnSpPr>
              <a:cxnSpLocks noChangeShapeType="1"/>
              <a:stCxn id="129057" idx="1"/>
              <a:endCxn id="129058" idx="1"/>
            </p:cNvCxnSpPr>
            <p:nvPr/>
          </p:nvCxnSpPr>
          <p:spPr bwMode="auto">
            <a:xfrm rot="10800000" flipV="1">
              <a:off x="192" y="2391"/>
              <a:ext cx="8" cy="432"/>
            </a:xfrm>
            <a:prstGeom prst="bentConnector3">
              <a:avLst>
                <a:gd name="adj1" fmla="val 1800000"/>
              </a:avLst>
            </a:prstGeom>
            <a:noFill/>
            <a:ln w="0">
              <a:solidFill>
                <a:srgbClr val="000099"/>
              </a:solidFill>
              <a:miter lim="800000"/>
              <a:headEnd/>
              <a:tailEnd/>
            </a:ln>
          </p:spPr>
        </p:cxnSp>
        <p:sp>
          <p:nvSpPr>
            <p:cNvPr id="129060" name="Rectangle 11"/>
            <p:cNvSpPr>
              <a:spLocks noChangeArrowheads="1"/>
            </p:cNvSpPr>
            <p:nvPr/>
          </p:nvSpPr>
          <p:spPr bwMode="auto">
            <a:xfrm>
              <a:off x="192" y="2946"/>
              <a:ext cx="1080" cy="368"/>
            </a:xfrm>
            <a:prstGeom prst="rect">
              <a:avLst/>
            </a:prstGeom>
            <a:noFill/>
            <a:ln w="0">
              <a:noFill/>
              <a:miter lim="800000"/>
              <a:headEnd/>
              <a:tailEnd/>
            </a:ln>
          </p:spPr>
          <p:txBody>
            <a:bodyPr wrap="none" anchor="ctr">
              <a:spAutoFit/>
            </a:bodyPr>
            <a:lstStyle/>
            <a:p>
              <a:pPr eaLnBrk="0" hangingPunct="0"/>
              <a:r>
                <a:rPr lang="en-US" sz="1600" b="1" dirty="0" smtClean="0">
                  <a:solidFill>
                    <a:srgbClr val="000099"/>
                  </a:solidFill>
                  <a:latin typeface="Arial Narrow" pitchFamily="34" charset="0"/>
                </a:rPr>
                <a:t>Acknowledgement </a:t>
              </a:r>
            </a:p>
            <a:p>
              <a:pPr eaLnBrk="0" hangingPunct="0"/>
              <a:r>
                <a:rPr lang="en-US" sz="1600" b="1" dirty="0" smtClean="0">
                  <a:solidFill>
                    <a:srgbClr val="000099"/>
                  </a:solidFill>
                  <a:latin typeface="Arial Narrow" pitchFamily="34" charset="0"/>
                </a:rPr>
                <a:t>of receipt</a:t>
              </a:r>
              <a:endParaRPr lang="en-US" sz="1600" b="1" dirty="0">
                <a:solidFill>
                  <a:srgbClr val="000099"/>
                </a:solidFill>
                <a:latin typeface="Arial Narrow" pitchFamily="34" charset="0"/>
              </a:endParaRPr>
            </a:p>
          </p:txBody>
        </p:sp>
        <p:cxnSp>
          <p:nvCxnSpPr>
            <p:cNvPr id="129061" name="AutoShape 12"/>
            <p:cNvCxnSpPr>
              <a:cxnSpLocks noChangeShapeType="1"/>
              <a:stCxn id="129058" idx="1"/>
              <a:endCxn id="129060" idx="1"/>
            </p:cNvCxnSpPr>
            <p:nvPr/>
          </p:nvCxnSpPr>
          <p:spPr bwMode="auto">
            <a:xfrm rot="10800000" flipV="1">
              <a:off x="192" y="2823"/>
              <a:ext cx="8" cy="307"/>
            </a:xfrm>
            <a:prstGeom prst="bentConnector3">
              <a:avLst>
                <a:gd name="adj1" fmla="val 1800000"/>
              </a:avLst>
            </a:prstGeom>
            <a:noFill/>
            <a:ln w="0">
              <a:solidFill>
                <a:srgbClr val="000099"/>
              </a:solidFill>
              <a:miter lim="800000"/>
              <a:headEnd/>
              <a:tailEnd/>
            </a:ln>
          </p:spPr>
        </p:cxnSp>
        <p:sp>
          <p:nvSpPr>
            <p:cNvPr id="129062" name="Rectangle 25"/>
            <p:cNvSpPr>
              <a:spLocks noChangeArrowheads="1"/>
            </p:cNvSpPr>
            <p:nvPr/>
          </p:nvSpPr>
          <p:spPr bwMode="auto">
            <a:xfrm>
              <a:off x="96" y="1296"/>
              <a:ext cx="912" cy="576"/>
            </a:xfrm>
            <a:prstGeom prst="rect">
              <a:avLst/>
            </a:prstGeom>
            <a:solidFill>
              <a:srgbClr val="000099"/>
            </a:solidFill>
            <a:ln w="0">
              <a:solidFill>
                <a:schemeClr val="bg1"/>
              </a:solidFill>
              <a:miter lim="800000"/>
              <a:headEnd/>
              <a:tailEnd/>
            </a:ln>
          </p:spPr>
          <p:txBody>
            <a:bodyPr wrap="none" anchor="ctr"/>
            <a:lstStyle/>
            <a:p>
              <a:pPr algn="ctr" eaLnBrk="0" hangingPunct="0"/>
              <a:r>
                <a:rPr lang="en-US" b="1" dirty="0" smtClean="0">
                  <a:solidFill>
                    <a:schemeClr val="bg1"/>
                  </a:solidFill>
                  <a:latin typeface="Arial Narrow" pitchFamily="34" charset="0"/>
                </a:rPr>
                <a:t>Registration</a:t>
              </a:r>
            </a:p>
            <a:p>
              <a:pPr algn="ctr" eaLnBrk="0" hangingPunct="0"/>
              <a:r>
                <a:rPr lang="en-US" sz="1500" b="1" i="1" dirty="0" smtClean="0">
                  <a:solidFill>
                    <a:schemeClr val="bg1"/>
                  </a:solidFill>
                  <a:latin typeface="Arial Narrow" pitchFamily="34" charset="0"/>
                </a:rPr>
                <a:t>Day by day</a:t>
              </a:r>
              <a:endParaRPr lang="en-US" sz="1500" b="1" i="1" dirty="0">
                <a:solidFill>
                  <a:schemeClr val="bg1"/>
                </a:solidFill>
                <a:latin typeface="Arial Narrow" pitchFamily="34" charset="0"/>
              </a:endParaRPr>
            </a:p>
          </p:txBody>
        </p:sp>
      </p:grpSp>
      <p:grpSp>
        <p:nvGrpSpPr>
          <p:cNvPr id="129027" name="Group 41"/>
          <p:cNvGrpSpPr>
            <a:grpSpLocks/>
          </p:cNvGrpSpPr>
          <p:nvPr/>
        </p:nvGrpSpPr>
        <p:grpSpPr bwMode="auto">
          <a:xfrm>
            <a:off x="4140124" y="3011492"/>
            <a:ext cx="1315922" cy="1282702"/>
            <a:chOff x="2355" y="1872"/>
            <a:chExt cx="828" cy="808"/>
          </a:xfrm>
        </p:grpSpPr>
        <p:sp>
          <p:nvSpPr>
            <p:cNvPr id="129053" name="Rectangle 13"/>
            <p:cNvSpPr>
              <a:spLocks noChangeArrowheads="1"/>
            </p:cNvSpPr>
            <p:nvPr/>
          </p:nvSpPr>
          <p:spPr bwMode="auto">
            <a:xfrm>
              <a:off x="2355" y="2060"/>
              <a:ext cx="828" cy="620"/>
            </a:xfrm>
            <a:prstGeom prst="rect">
              <a:avLst/>
            </a:prstGeom>
            <a:noFill/>
            <a:ln w="0">
              <a:noFill/>
              <a:miter lim="800000"/>
              <a:headEnd/>
              <a:tailEnd/>
            </a:ln>
          </p:spPr>
          <p:txBody>
            <a:bodyPr wrap="none" anchor="ctr">
              <a:spAutoFit/>
            </a:bodyPr>
            <a:lstStyle/>
            <a:p>
              <a:pPr eaLnBrk="0" hangingPunct="0"/>
              <a:endParaRPr lang="fr-FR" sz="1600" b="1" dirty="0">
                <a:solidFill>
                  <a:srgbClr val="000099"/>
                </a:solidFill>
                <a:latin typeface="Arial Narrow" pitchFamily="34" charset="0"/>
              </a:endParaRPr>
            </a:p>
            <a:p>
              <a:pPr eaLnBrk="0" hangingPunct="0"/>
              <a:r>
                <a:rPr lang="en-US" sz="1400" b="1" dirty="0" smtClean="0">
                  <a:solidFill>
                    <a:srgbClr val="000099"/>
                  </a:solidFill>
                  <a:latin typeface="Arial Narrow" pitchFamily="34" charset="0"/>
                </a:rPr>
                <a:t>Starting date :  </a:t>
              </a:r>
            </a:p>
            <a:p>
              <a:pPr eaLnBrk="0" hangingPunct="0"/>
              <a:r>
                <a:rPr lang="en-US" sz="1400" b="1" dirty="0" smtClean="0">
                  <a:solidFill>
                    <a:srgbClr val="000099"/>
                  </a:solidFill>
                  <a:latin typeface="Arial Narrow" pitchFamily="34" charset="0"/>
                </a:rPr>
                <a:t>date of the work</a:t>
              </a:r>
            </a:p>
            <a:p>
              <a:pPr eaLnBrk="0" hangingPunct="0"/>
              <a:r>
                <a:rPr lang="en-US" sz="1400" b="1" dirty="0" smtClean="0">
                  <a:solidFill>
                    <a:srgbClr val="000099"/>
                  </a:solidFill>
                  <a:latin typeface="Arial Narrow" pitchFamily="34" charset="0"/>
                </a:rPr>
                <a:t> contract</a:t>
              </a:r>
              <a:endParaRPr lang="fr-FR" sz="1400" b="1" dirty="0">
                <a:solidFill>
                  <a:srgbClr val="000099"/>
                </a:solidFill>
                <a:latin typeface="Arial Narrow" pitchFamily="34" charset="0"/>
              </a:endParaRPr>
            </a:p>
          </p:txBody>
        </p:sp>
        <p:sp>
          <p:nvSpPr>
            <p:cNvPr id="129054" name="Rectangle 14"/>
            <p:cNvSpPr>
              <a:spLocks noChangeArrowheads="1"/>
            </p:cNvSpPr>
            <p:nvPr/>
          </p:nvSpPr>
          <p:spPr bwMode="auto">
            <a:xfrm>
              <a:off x="2400" y="2448"/>
              <a:ext cx="116" cy="212"/>
            </a:xfrm>
            <a:prstGeom prst="rect">
              <a:avLst/>
            </a:prstGeom>
            <a:noFill/>
            <a:ln w="0">
              <a:noFill/>
              <a:miter lim="800000"/>
              <a:headEnd/>
              <a:tailEnd/>
            </a:ln>
          </p:spPr>
          <p:txBody>
            <a:bodyPr wrap="none" anchor="ctr">
              <a:spAutoFit/>
            </a:bodyPr>
            <a:lstStyle/>
            <a:p>
              <a:pPr eaLnBrk="0" hangingPunct="0"/>
              <a:endParaRPr lang="fr-FR" sz="1600" b="1">
                <a:solidFill>
                  <a:srgbClr val="000066"/>
                </a:solidFill>
                <a:latin typeface="Arial Narrow" pitchFamily="34" charset="0"/>
              </a:endParaRPr>
            </a:p>
          </p:txBody>
        </p:sp>
        <p:cxnSp>
          <p:nvCxnSpPr>
            <p:cNvPr id="129055" name="AutoShape 15"/>
            <p:cNvCxnSpPr>
              <a:cxnSpLocks noChangeShapeType="1"/>
            </p:cNvCxnSpPr>
            <p:nvPr/>
          </p:nvCxnSpPr>
          <p:spPr bwMode="auto">
            <a:xfrm rot="5400000">
              <a:off x="2377" y="1895"/>
              <a:ext cx="405" cy="360"/>
            </a:xfrm>
            <a:prstGeom prst="bentConnector4">
              <a:avLst>
                <a:gd name="adj1" fmla="val 25185"/>
                <a:gd name="adj2" fmla="val 140000"/>
              </a:avLst>
            </a:prstGeom>
            <a:noFill/>
            <a:ln w="0">
              <a:solidFill>
                <a:srgbClr val="000099"/>
              </a:solidFill>
              <a:miter lim="800000"/>
              <a:headEnd/>
              <a:tailEnd/>
            </a:ln>
          </p:spPr>
        </p:cxnSp>
      </p:grpSp>
      <p:sp>
        <p:nvSpPr>
          <p:cNvPr id="129028" name="Rectangle 26"/>
          <p:cNvSpPr>
            <a:spLocks noChangeArrowheads="1"/>
          </p:cNvSpPr>
          <p:nvPr/>
        </p:nvSpPr>
        <p:spPr bwMode="auto">
          <a:xfrm>
            <a:off x="4284663" y="1844675"/>
            <a:ext cx="1300162" cy="1201738"/>
          </a:xfrm>
          <a:prstGeom prst="rect">
            <a:avLst/>
          </a:prstGeom>
          <a:solidFill>
            <a:srgbClr val="000099"/>
          </a:solidFill>
          <a:ln w="0">
            <a:solidFill>
              <a:schemeClr val="bg1"/>
            </a:solidFill>
            <a:miter lim="800000"/>
            <a:headEnd/>
            <a:tailEnd/>
          </a:ln>
        </p:spPr>
        <p:txBody>
          <a:bodyPr wrap="none" anchor="ctr"/>
          <a:lstStyle/>
          <a:p>
            <a:pPr algn="ctr" eaLnBrk="0" hangingPunct="0"/>
            <a:r>
              <a:rPr lang="fr-FR" sz="1700" b="1" dirty="0">
                <a:solidFill>
                  <a:schemeClr val="bg1"/>
                </a:solidFill>
                <a:latin typeface="Arial Narrow" pitchFamily="34" charset="0"/>
              </a:rPr>
              <a:t>Validation </a:t>
            </a:r>
          </a:p>
          <a:p>
            <a:pPr algn="ctr" eaLnBrk="0" hangingPunct="0"/>
            <a:r>
              <a:rPr lang="fr-FR" sz="1700" b="1" dirty="0" smtClean="0">
                <a:solidFill>
                  <a:schemeClr val="bg1"/>
                </a:solidFill>
                <a:latin typeface="Arial Narrow" pitchFamily="34" charset="0"/>
              </a:rPr>
              <a:t>of the CIFRE</a:t>
            </a:r>
            <a:endParaRPr lang="fr-FR" sz="1700" b="1" dirty="0">
              <a:solidFill>
                <a:schemeClr val="bg1"/>
              </a:solidFill>
              <a:latin typeface="Arial Narrow" pitchFamily="34" charset="0"/>
            </a:endParaRPr>
          </a:p>
          <a:p>
            <a:pPr algn="ctr" eaLnBrk="0" hangingPunct="0"/>
            <a:r>
              <a:rPr lang="fr-FR" sz="1500" b="1" dirty="0">
                <a:solidFill>
                  <a:schemeClr val="bg1"/>
                </a:solidFill>
                <a:latin typeface="Arial Narrow" pitchFamily="34" charset="0"/>
              </a:rPr>
              <a:t> </a:t>
            </a:r>
            <a:r>
              <a:rPr lang="fr-FR" sz="1500" b="1" i="1" dirty="0" smtClean="0">
                <a:solidFill>
                  <a:schemeClr val="bg1"/>
                </a:solidFill>
                <a:latin typeface="Arial Narrow" pitchFamily="34" charset="0"/>
              </a:rPr>
              <a:t>1 </a:t>
            </a:r>
            <a:r>
              <a:rPr lang="fr-FR" sz="1500" b="1" i="1" dirty="0" err="1" smtClean="0">
                <a:solidFill>
                  <a:schemeClr val="bg1"/>
                </a:solidFill>
                <a:latin typeface="Arial Narrow" pitchFamily="34" charset="0"/>
              </a:rPr>
              <a:t>month</a:t>
            </a:r>
            <a:endParaRPr lang="fr-FR" sz="1500" b="1" i="1" dirty="0">
              <a:solidFill>
                <a:schemeClr val="bg1"/>
              </a:solidFill>
              <a:latin typeface="Arial Narrow" pitchFamily="34" charset="0"/>
            </a:endParaRPr>
          </a:p>
        </p:txBody>
      </p:sp>
      <p:sp>
        <p:nvSpPr>
          <p:cNvPr id="129029" name="Rectangle 27"/>
          <p:cNvSpPr>
            <a:spLocks noChangeArrowheads="1"/>
          </p:cNvSpPr>
          <p:nvPr/>
        </p:nvSpPr>
        <p:spPr bwMode="auto">
          <a:xfrm>
            <a:off x="2268538" y="2060575"/>
            <a:ext cx="1447800" cy="914400"/>
          </a:xfrm>
          <a:prstGeom prst="rect">
            <a:avLst/>
          </a:prstGeom>
          <a:solidFill>
            <a:srgbClr val="000099"/>
          </a:solidFill>
          <a:ln w="0">
            <a:solidFill>
              <a:schemeClr val="bg1"/>
            </a:solidFill>
            <a:miter lim="800000"/>
            <a:headEnd/>
            <a:tailEnd/>
          </a:ln>
        </p:spPr>
        <p:txBody>
          <a:bodyPr wrap="none" anchor="ctr"/>
          <a:lstStyle/>
          <a:p>
            <a:pPr algn="ctr" eaLnBrk="0" hangingPunct="0"/>
            <a:r>
              <a:rPr lang="en-US" sz="1700" b="1" dirty="0" smtClean="0">
                <a:solidFill>
                  <a:schemeClr val="bg1"/>
                </a:solidFill>
                <a:latin typeface="Arial Narrow" pitchFamily="34" charset="0"/>
              </a:rPr>
              <a:t>Evaluation</a:t>
            </a:r>
          </a:p>
          <a:p>
            <a:pPr algn="ctr" eaLnBrk="0" hangingPunct="0"/>
            <a:r>
              <a:rPr lang="en-US" sz="1500" b="1" i="1" dirty="0" smtClean="0">
                <a:solidFill>
                  <a:schemeClr val="bg1"/>
                </a:solidFill>
                <a:latin typeface="Arial Narrow" pitchFamily="34" charset="0"/>
              </a:rPr>
              <a:t>3 months</a:t>
            </a:r>
            <a:endParaRPr lang="en-US" sz="1500" b="1" i="1" dirty="0">
              <a:solidFill>
                <a:schemeClr val="bg1"/>
              </a:solidFill>
              <a:latin typeface="Arial Narrow" pitchFamily="34" charset="0"/>
            </a:endParaRPr>
          </a:p>
        </p:txBody>
      </p:sp>
      <p:cxnSp>
        <p:nvCxnSpPr>
          <p:cNvPr id="471068" name="AutoShape 28"/>
          <p:cNvCxnSpPr>
            <a:cxnSpLocks noChangeShapeType="1"/>
            <a:stCxn id="129062" idx="3"/>
            <a:endCxn id="129029" idx="1"/>
          </p:cNvCxnSpPr>
          <p:nvPr/>
        </p:nvCxnSpPr>
        <p:spPr bwMode="auto">
          <a:xfrm>
            <a:off x="1698625" y="2517775"/>
            <a:ext cx="569913" cy="0"/>
          </a:xfrm>
          <a:prstGeom prst="straightConnector1">
            <a:avLst/>
          </a:prstGeom>
          <a:noFill/>
          <a:ln w="50800">
            <a:solidFill>
              <a:srgbClr val="000099"/>
            </a:solidFill>
            <a:round/>
            <a:headEnd/>
            <a:tailEnd type="triangle" w="med" len="med"/>
          </a:ln>
        </p:spPr>
      </p:cxnSp>
      <p:sp>
        <p:nvSpPr>
          <p:cNvPr id="129031" name="Rectangle 18"/>
          <p:cNvSpPr>
            <a:spLocks noChangeArrowheads="1"/>
          </p:cNvSpPr>
          <p:nvPr/>
        </p:nvSpPr>
        <p:spPr bwMode="auto">
          <a:xfrm>
            <a:off x="6156176" y="3665349"/>
            <a:ext cx="1419225" cy="1384995"/>
          </a:xfrm>
          <a:prstGeom prst="rect">
            <a:avLst/>
          </a:prstGeom>
          <a:noFill/>
          <a:ln w="0">
            <a:noFill/>
            <a:miter lim="800000"/>
            <a:headEnd/>
            <a:tailEnd/>
          </a:ln>
        </p:spPr>
        <p:txBody>
          <a:bodyPr anchor="ctr">
            <a:spAutoFit/>
          </a:bodyPr>
          <a:lstStyle/>
          <a:p>
            <a:pPr eaLnBrk="0" hangingPunct="0"/>
            <a:r>
              <a:rPr lang="en-US" sz="1400" b="1" dirty="0" smtClean="0">
                <a:solidFill>
                  <a:srgbClr val="000099"/>
                </a:solidFill>
                <a:latin typeface="Arial Narrow" pitchFamily="34" charset="0"/>
              </a:rPr>
              <a:t>Collaborative contract to be signed within 6 months after starting the CIFRE</a:t>
            </a:r>
            <a:endParaRPr lang="en-US" sz="1400" b="1" dirty="0">
              <a:solidFill>
                <a:srgbClr val="000099"/>
              </a:solidFill>
              <a:latin typeface="Arial Narrow" pitchFamily="34" charset="0"/>
            </a:endParaRPr>
          </a:p>
        </p:txBody>
      </p:sp>
      <p:sp>
        <p:nvSpPr>
          <p:cNvPr id="129032" name="Rectangle 24"/>
          <p:cNvSpPr>
            <a:spLocks noChangeArrowheads="1"/>
          </p:cNvSpPr>
          <p:nvPr/>
        </p:nvSpPr>
        <p:spPr bwMode="auto">
          <a:xfrm>
            <a:off x="6011863" y="1268413"/>
            <a:ext cx="1223962" cy="2016125"/>
          </a:xfrm>
          <a:prstGeom prst="rect">
            <a:avLst/>
          </a:prstGeom>
          <a:solidFill>
            <a:srgbClr val="000099"/>
          </a:solidFill>
          <a:ln w="0">
            <a:solidFill>
              <a:schemeClr val="bg1"/>
            </a:solidFill>
            <a:miter lim="800000"/>
            <a:headEnd/>
            <a:tailEnd/>
          </a:ln>
        </p:spPr>
        <p:txBody>
          <a:bodyPr wrap="none" anchor="ctr"/>
          <a:lstStyle/>
          <a:p>
            <a:pPr algn="ctr" eaLnBrk="0" hangingPunct="0"/>
            <a:r>
              <a:rPr lang="en-US" b="1" dirty="0" smtClean="0">
                <a:solidFill>
                  <a:schemeClr val="bg1"/>
                </a:solidFill>
                <a:latin typeface="Arial Narrow" pitchFamily="34" charset="0"/>
              </a:rPr>
              <a:t>Billing/ </a:t>
            </a:r>
          </a:p>
          <a:p>
            <a:pPr algn="ctr" eaLnBrk="0" hangingPunct="0"/>
            <a:r>
              <a:rPr lang="en-US" b="1" dirty="0" smtClean="0">
                <a:solidFill>
                  <a:schemeClr val="bg1"/>
                </a:solidFill>
                <a:latin typeface="Arial Narrow" pitchFamily="34" charset="0"/>
              </a:rPr>
              <a:t>Report/</a:t>
            </a:r>
          </a:p>
          <a:p>
            <a:pPr algn="ctr" eaLnBrk="0" hangingPunct="0"/>
            <a:r>
              <a:rPr lang="en-US" b="1" dirty="0" smtClean="0">
                <a:solidFill>
                  <a:schemeClr val="bg1"/>
                </a:solidFill>
                <a:latin typeface="Arial Narrow" pitchFamily="34" charset="0"/>
              </a:rPr>
              <a:t>Payment</a:t>
            </a:r>
          </a:p>
          <a:p>
            <a:pPr algn="ctr" eaLnBrk="0" hangingPunct="0"/>
            <a:r>
              <a:rPr lang="en-US" sz="1500" b="1" i="1" dirty="0" err="1" smtClean="0">
                <a:solidFill>
                  <a:schemeClr val="bg1"/>
                </a:solidFill>
                <a:latin typeface="Arial Narrow" pitchFamily="34" charset="0"/>
              </a:rPr>
              <a:t>Quaterly</a:t>
            </a:r>
            <a:r>
              <a:rPr lang="en-US" sz="1500" b="1" i="1" dirty="0" smtClean="0">
                <a:solidFill>
                  <a:schemeClr val="bg1"/>
                </a:solidFill>
                <a:latin typeface="Arial Narrow" pitchFamily="34" charset="0"/>
              </a:rPr>
              <a:t> </a:t>
            </a:r>
          </a:p>
          <a:p>
            <a:pPr algn="ctr" eaLnBrk="0" hangingPunct="0"/>
            <a:r>
              <a:rPr lang="en-US" sz="1500" b="1" i="1" dirty="0" smtClean="0">
                <a:solidFill>
                  <a:schemeClr val="bg1"/>
                </a:solidFill>
                <a:latin typeface="Arial Narrow" pitchFamily="34" charset="0"/>
              </a:rPr>
              <a:t>payment</a:t>
            </a:r>
          </a:p>
          <a:p>
            <a:pPr algn="ctr" eaLnBrk="0" hangingPunct="0"/>
            <a:endParaRPr lang="en-US" sz="1500" b="1" i="1" dirty="0">
              <a:solidFill>
                <a:schemeClr val="bg1"/>
              </a:solidFill>
              <a:latin typeface="Arial Narrow" pitchFamily="34" charset="0"/>
            </a:endParaRPr>
          </a:p>
        </p:txBody>
      </p:sp>
      <p:sp>
        <p:nvSpPr>
          <p:cNvPr id="129033" name="Rectangle 30"/>
          <p:cNvSpPr>
            <a:spLocks noChangeArrowheads="1"/>
          </p:cNvSpPr>
          <p:nvPr/>
        </p:nvSpPr>
        <p:spPr bwMode="auto">
          <a:xfrm>
            <a:off x="5724128" y="5347374"/>
            <a:ext cx="1008062" cy="738664"/>
          </a:xfrm>
          <a:prstGeom prst="rect">
            <a:avLst/>
          </a:prstGeom>
          <a:noFill/>
          <a:ln w="0">
            <a:noFill/>
            <a:miter lim="800000"/>
            <a:headEnd/>
            <a:tailEnd/>
          </a:ln>
        </p:spPr>
        <p:txBody>
          <a:bodyPr anchor="ctr">
            <a:spAutoFit/>
          </a:bodyPr>
          <a:lstStyle/>
          <a:p>
            <a:pPr eaLnBrk="0" hangingPunct="0"/>
            <a:r>
              <a:rPr lang="fr-FR" sz="1400" b="1" dirty="0" err="1" smtClean="0">
                <a:solidFill>
                  <a:srgbClr val="000099"/>
                </a:solidFill>
                <a:latin typeface="Arial Narrow" pitchFamily="34" charset="0"/>
              </a:rPr>
              <a:t>Annual</a:t>
            </a:r>
            <a:r>
              <a:rPr lang="fr-FR" sz="1400" b="1" dirty="0" smtClean="0">
                <a:solidFill>
                  <a:srgbClr val="000099"/>
                </a:solidFill>
                <a:latin typeface="Arial Narrow" pitchFamily="34" charset="0"/>
              </a:rPr>
              <a:t> </a:t>
            </a:r>
            <a:r>
              <a:rPr lang="fr-FR" sz="1400" b="1" dirty="0" err="1" smtClean="0">
                <a:solidFill>
                  <a:srgbClr val="000099"/>
                </a:solidFill>
                <a:latin typeface="Arial Narrow" pitchFamily="34" charset="0"/>
              </a:rPr>
              <a:t>progress</a:t>
            </a:r>
            <a:r>
              <a:rPr lang="fr-FR" sz="1400" b="1" dirty="0" smtClean="0">
                <a:solidFill>
                  <a:srgbClr val="000099"/>
                </a:solidFill>
                <a:latin typeface="Arial Narrow" pitchFamily="34" charset="0"/>
              </a:rPr>
              <a:t> report</a:t>
            </a:r>
            <a:endParaRPr lang="fr-FR" sz="1400" b="1" dirty="0">
              <a:solidFill>
                <a:srgbClr val="000099"/>
              </a:solidFill>
              <a:latin typeface="Arial Narrow" pitchFamily="34" charset="0"/>
            </a:endParaRPr>
          </a:p>
        </p:txBody>
      </p:sp>
      <p:sp>
        <p:nvSpPr>
          <p:cNvPr id="129034" name="Rectangle 38"/>
          <p:cNvSpPr>
            <a:spLocks noChangeArrowheads="1"/>
          </p:cNvSpPr>
          <p:nvPr/>
        </p:nvSpPr>
        <p:spPr bwMode="auto">
          <a:xfrm>
            <a:off x="992188" y="404813"/>
            <a:ext cx="7486650" cy="427037"/>
          </a:xfrm>
          <a:prstGeom prst="rect">
            <a:avLst/>
          </a:prstGeom>
          <a:noFill/>
          <a:ln w="12700">
            <a:noFill/>
            <a:miter lim="800000"/>
            <a:headEnd/>
            <a:tailEnd/>
          </a:ln>
        </p:spPr>
        <p:txBody>
          <a:bodyPr>
            <a:spAutoFit/>
          </a:bodyPr>
          <a:lstStyle/>
          <a:p>
            <a:pPr algn="ctr" eaLnBrk="0" hangingPunct="0"/>
            <a:endParaRPr lang="fr-FR" sz="2200" b="1">
              <a:solidFill>
                <a:srgbClr val="800080"/>
              </a:solidFill>
              <a:latin typeface="Arial Narrow" pitchFamily="34" charset="0"/>
              <a:sym typeface="Monotype Sorts"/>
            </a:endParaRPr>
          </a:p>
        </p:txBody>
      </p:sp>
      <p:sp>
        <p:nvSpPr>
          <p:cNvPr id="129035" name="Rectangle 35"/>
          <p:cNvSpPr>
            <a:spLocks noChangeArrowheads="1"/>
          </p:cNvSpPr>
          <p:nvPr/>
        </p:nvSpPr>
        <p:spPr bwMode="auto">
          <a:xfrm>
            <a:off x="7524328" y="1700809"/>
            <a:ext cx="1595860" cy="1150342"/>
          </a:xfrm>
          <a:prstGeom prst="rect">
            <a:avLst/>
          </a:prstGeom>
          <a:solidFill>
            <a:srgbClr val="000099"/>
          </a:solidFill>
          <a:ln w="0">
            <a:solidFill>
              <a:schemeClr val="bg1"/>
            </a:solidFill>
            <a:miter lim="800000"/>
            <a:headEnd/>
            <a:tailEnd/>
          </a:ln>
        </p:spPr>
        <p:txBody>
          <a:bodyPr wrap="none" anchor="ctr"/>
          <a:lstStyle/>
          <a:p>
            <a:pPr algn="ctr" eaLnBrk="0" hangingPunct="0"/>
            <a:r>
              <a:rPr lang="en-US" sz="1700" b="1" dirty="0" smtClean="0">
                <a:solidFill>
                  <a:schemeClr val="bg1"/>
                </a:solidFill>
                <a:latin typeface="Arial Narrow" pitchFamily="34" charset="0"/>
              </a:rPr>
              <a:t>Liquidation/ </a:t>
            </a:r>
          </a:p>
          <a:p>
            <a:pPr algn="ctr" eaLnBrk="0" hangingPunct="0"/>
            <a:r>
              <a:rPr lang="en-US" sz="1700" b="1" dirty="0" smtClean="0">
                <a:solidFill>
                  <a:schemeClr val="bg1"/>
                </a:solidFill>
                <a:latin typeface="Arial Narrow" pitchFamily="34" charset="0"/>
              </a:rPr>
              <a:t>Follow-up</a:t>
            </a:r>
          </a:p>
          <a:p>
            <a:pPr algn="ctr" eaLnBrk="0" hangingPunct="0"/>
            <a:r>
              <a:rPr lang="en-US" sz="1500" b="1" i="1" dirty="0" smtClean="0">
                <a:solidFill>
                  <a:schemeClr val="bg1"/>
                </a:solidFill>
                <a:latin typeface="Arial Narrow" pitchFamily="34" charset="0"/>
              </a:rPr>
              <a:t>1 month before </a:t>
            </a:r>
          </a:p>
          <a:p>
            <a:pPr algn="ctr" eaLnBrk="0" hangingPunct="0"/>
            <a:r>
              <a:rPr lang="en-US" sz="1500" b="1" i="1" dirty="0" smtClean="0">
                <a:solidFill>
                  <a:schemeClr val="bg1"/>
                </a:solidFill>
                <a:latin typeface="Arial Narrow" pitchFamily="34" charset="0"/>
              </a:rPr>
              <a:t>the end</a:t>
            </a:r>
            <a:endParaRPr lang="en-US" sz="1500" b="1" i="1" dirty="0">
              <a:solidFill>
                <a:schemeClr val="bg1"/>
              </a:solidFill>
              <a:latin typeface="Arial Narrow" pitchFamily="34" charset="0"/>
            </a:endParaRPr>
          </a:p>
        </p:txBody>
      </p:sp>
      <p:cxnSp>
        <p:nvCxnSpPr>
          <p:cNvPr id="129036" name="AutoShape 12"/>
          <p:cNvCxnSpPr>
            <a:cxnSpLocks noChangeShapeType="1"/>
          </p:cNvCxnSpPr>
          <p:nvPr/>
        </p:nvCxnSpPr>
        <p:spPr bwMode="auto">
          <a:xfrm rot="10800000" flipH="1" flipV="1">
            <a:off x="7956550" y="4292600"/>
            <a:ext cx="1588" cy="498475"/>
          </a:xfrm>
          <a:prstGeom prst="bentConnector3">
            <a:avLst>
              <a:gd name="adj1" fmla="val -14400005"/>
            </a:avLst>
          </a:prstGeom>
          <a:noFill/>
          <a:ln w="0">
            <a:solidFill>
              <a:srgbClr val="000099"/>
            </a:solidFill>
            <a:miter lim="800000"/>
            <a:headEnd/>
            <a:tailEnd/>
          </a:ln>
        </p:spPr>
      </p:cxnSp>
      <p:sp>
        <p:nvSpPr>
          <p:cNvPr id="129037" name="Rectangle 49"/>
          <p:cNvSpPr>
            <a:spLocks noChangeArrowheads="1"/>
          </p:cNvSpPr>
          <p:nvPr/>
        </p:nvSpPr>
        <p:spPr bwMode="auto">
          <a:xfrm>
            <a:off x="2086581" y="333375"/>
            <a:ext cx="5626861" cy="553998"/>
          </a:xfrm>
          <a:prstGeom prst="rect">
            <a:avLst/>
          </a:prstGeom>
          <a:noFill/>
          <a:ln w="9525">
            <a:noFill/>
            <a:miter lim="800000"/>
            <a:headEnd/>
            <a:tailEnd/>
          </a:ln>
        </p:spPr>
        <p:txBody>
          <a:bodyPr wrap="none">
            <a:spAutoFit/>
          </a:bodyPr>
          <a:lstStyle/>
          <a:p>
            <a:pPr algn="ctr" eaLnBrk="0" hangingPunct="0">
              <a:spcBef>
                <a:spcPct val="50000"/>
              </a:spcBef>
              <a:defRPr/>
            </a:pPr>
            <a:r>
              <a:rPr lang="fr-FR" sz="3000" b="1" i="1" dirty="0" smtClean="0">
                <a:solidFill>
                  <a:srgbClr val="31859C"/>
                </a:solidFill>
                <a:latin typeface="+mj-lt"/>
                <a:ea typeface="+mj-ea"/>
                <a:cs typeface="+mj-cs"/>
              </a:rPr>
              <a:t>Management of the CIFRE </a:t>
            </a:r>
            <a:r>
              <a:rPr lang="fr-FR" sz="3000" b="1" i="1" dirty="0" err="1" smtClean="0">
                <a:solidFill>
                  <a:srgbClr val="31859C"/>
                </a:solidFill>
                <a:latin typeface="+mj-lt"/>
                <a:ea typeface="+mj-ea"/>
                <a:cs typeface="+mj-cs"/>
              </a:rPr>
              <a:t>process</a:t>
            </a:r>
            <a:endParaRPr lang="fr-FR" sz="3000" b="1" i="1" dirty="0">
              <a:solidFill>
                <a:srgbClr val="31859C"/>
              </a:solidFill>
              <a:latin typeface="+mj-lt"/>
              <a:ea typeface="+mj-ea"/>
              <a:cs typeface="+mj-cs"/>
            </a:endParaRPr>
          </a:p>
        </p:txBody>
      </p:sp>
      <p:cxnSp>
        <p:nvCxnSpPr>
          <p:cNvPr id="129038" name="AutoShape 5"/>
          <p:cNvCxnSpPr>
            <a:cxnSpLocks noChangeShapeType="1"/>
          </p:cNvCxnSpPr>
          <p:nvPr/>
        </p:nvCxnSpPr>
        <p:spPr bwMode="auto">
          <a:xfrm rot="5400000">
            <a:off x="2285206" y="3123407"/>
            <a:ext cx="823913" cy="571500"/>
          </a:xfrm>
          <a:prstGeom prst="bentConnector4">
            <a:avLst>
              <a:gd name="adj1" fmla="val 32370"/>
              <a:gd name="adj2" fmla="val 140000"/>
            </a:avLst>
          </a:prstGeom>
          <a:noFill/>
          <a:ln w="0">
            <a:solidFill>
              <a:srgbClr val="000099"/>
            </a:solidFill>
            <a:miter lim="800000"/>
            <a:headEnd/>
            <a:tailEnd/>
          </a:ln>
        </p:spPr>
      </p:cxnSp>
      <p:sp>
        <p:nvSpPr>
          <p:cNvPr id="129039" name="Rectangle 3"/>
          <p:cNvSpPr>
            <a:spLocks noChangeArrowheads="1"/>
          </p:cNvSpPr>
          <p:nvPr/>
        </p:nvSpPr>
        <p:spPr bwMode="auto">
          <a:xfrm>
            <a:off x="2411413" y="3520788"/>
            <a:ext cx="1592103" cy="584775"/>
          </a:xfrm>
          <a:prstGeom prst="rect">
            <a:avLst/>
          </a:prstGeom>
          <a:noFill/>
          <a:ln w="0">
            <a:noFill/>
            <a:miter lim="800000"/>
            <a:headEnd/>
            <a:tailEnd/>
          </a:ln>
        </p:spPr>
        <p:txBody>
          <a:bodyPr wrap="none" anchor="ctr">
            <a:spAutoFit/>
          </a:bodyPr>
          <a:lstStyle/>
          <a:p>
            <a:pPr eaLnBrk="0" hangingPunct="0"/>
            <a:r>
              <a:rPr lang="en-US" sz="1600" b="1" dirty="0" smtClean="0">
                <a:solidFill>
                  <a:srgbClr val="000099"/>
                </a:solidFill>
                <a:latin typeface="Arial Narrow" pitchFamily="34" charset="0"/>
              </a:rPr>
              <a:t>Rating allocation</a:t>
            </a:r>
          </a:p>
          <a:p>
            <a:pPr eaLnBrk="0" hangingPunct="0"/>
            <a:r>
              <a:rPr lang="en-US" sz="1600" b="1" dirty="0" smtClean="0">
                <a:solidFill>
                  <a:srgbClr val="000099"/>
                </a:solidFill>
                <a:latin typeface="Arial Narrow" pitchFamily="34" charset="0"/>
              </a:rPr>
              <a:t>Per criteria</a:t>
            </a:r>
            <a:endParaRPr lang="en-US" sz="1600" b="1" dirty="0">
              <a:solidFill>
                <a:srgbClr val="000099"/>
              </a:solidFill>
              <a:latin typeface="Arial Narrow" pitchFamily="34" charset="0"/>
            </a:endParaRPr>
          </a:p>
        </p:txBody>
      </p:sp>
      <p:cxnSp>
        <p:nvCxnSpPr>
          <p:cNvPr id="129040" name="AutoShape 6"/>
          <p:cNvCxnSpPr>
            <a:cxnSpLocks noChangeShapeType="1"/>
          </p:cNvCxnSpPr>
          <p:nvPr/>
        </p:nvCxnSpPr>
        <p:spPr bwMode="auto">
          <a:xfrm rot="10800000" flipH="1" flipV="1">
            <a:off x="2411413" y="3789363"/>
            <a:ext cx="1587" cy="685800"/>
          </a:xfrm>
          <a:prstGeom prst="bentConnector3">
            <a:avLst>
              <a:gd name="adj1" fmla="val -14400005"/>
            </a:avLst>
          </a:prstGeom>
          <a:noFill/>
          <a:ln w="0">
            <a:solidFill>
              <a:srgbClr val="000099"/>
            </a:solidFill>
            <a:miter lim="800000"/>
            <a:headEnd/>
            <a:tailEnd/>
          </a:ln>
        </p:spPr>
      </p:cxnSp>
      <p:sp>
        <p:nvSpPr>
          <p:cNvPr id="129041" name="Rectangle 4"/>
          <p:cNvSpPr>
            <a:spLocks noChangeArrowheads="1"/>
          </p:cNvSpPr>
          <p:nvPr/>
        </p:nvSpPr>
        <p:spPr bwMode="auto">
          <a:xfrm>
            <a:off x="2411413" y="3922267"/>
            <a:ext cx="1369286" cy="1077218"/>
          </a:xfrm>
          <a:prstGeom prst="rect">
            <a:avLst/>
          </a:prstGeom>
          <a:noFill/>
          <a:ln w="0">
            <a:noFill/>
            <a:miter lim="800000"/>
            <a:headEnd/>
            <a:tailEnd/>
          </a:ln>
        </p:spPr>
        <p:txBody>
          <a:bodyPr wrap="none" anchor="ctr">
            <a:spAutoFit/>
          </a:bodyPr>
          <a:lstStyle/>
          <a:p>
            <a:pPr eaLnBrk="0" hangingPunct="0"/>
            <a:endParaRPr lang="fr-FR" sz="1600" b="1" dirty="0" smtClean="0">
              <a:solidFill>
                <a:srgbClr val="000099"/>
              </a:solidFill>
              <a:latin typeface="Arial Narrow" pitchFamily="34" charset="0"/>
            </a:endParaRPr>
          </a:p>
          <a:p>
            <a:pPr eaLnBrk="0" hangingPunct="0"/>
            <a:r>
              <a:rPr lang="en-US" sz="1600" b="1" dirty="0" smtClean="0">
                <a:solidFill>
                  <a:srgbClr val="000099"/>
                </a:solidFill>
                <a:latin typeface="Arial Narrow" pitchFamily="34" charset="0"/>
              </a:rPr>
              <a:t>Opinion of the </a:t>
            </a:r>
          </a:p>
          <a:p>
            <a:pPr eaLnBrk="0" hangingPunct="0"/>
            <a:r>
              <a:rPr lang="en-US" sz="1600" b="1" dirty="0" smtClean="0">
                <a:solidFill>
                  <a:srgbClr val="000099"/>
                </a:solidFill>
                <a:latin typeface="Arial Narrow" pitchFamily="34" charset="0"/>
              </a:rPr>
              <a:t>Committee</a:t>
            </a:r>
          </a:p>
          <a:p>
            <a:pPr eaLnBrk="0" hangingPunct="0"/>
            <a:endParaRPr lang="fr-FR" sz="1600" b="1" dirty="0">
              <a:solidFill>
                <a:srgbClr val="000099"/>
              </a:solidFill>
              <a:latin typeface="Arial Narrow" pitchFamily="34" charset="0"/>
            </a:endParaRPr>
          </a:p>
        </p:txBody>
      </p:sp>
      <p:cxnSp>
        <p:nvCxnSpPr>
          <p:cNvPr id="129042" name="AutoShape 12"/>
          <p:cNvCxnSpPr>
            <a:cxnSpLocks noChangeShapeType="1"/>
          </p:cNvCxnSpPr>
          <p:nvPr/>
        </p:nvCxnSpPr>
        <p:spPr bwMode="auto">
          <a:xfrm rot="10800000" flipH="1" flipV="1">
            <a:off x="2411413" y="4437063"/>
            <a:ext cx="1587" cy="487362"/>
          </a:xfrm>
          <a:prstGeom prst="bentConnector3">
            <a:avLst>
              <a:gd name="adj1" fmla="val -14400005"/>
            </a:avLst>
          </a:prstGeom>
          <a:noFill/>
          <a:ln w="0">
            <a:solidFill>
              <a:srgbClr val="000099"/>
            </a:solidFill>
            <a:miter lim="800000"/>
            <a:headEnd/>
            <a:tailEnd/>
          </a:ln>
        </p:spPr>
      </p:cxnSp>
      <p:sp>
        <p:nvSpPr>
          <p:cNvPr id="129043" name="Rectangle 4"/>
          <p:cNvSpPr>
            <a:spLocks noChangeArrowheads="1"/>
          </p:cNvSpPr>
          <p:nvPr/>
        </p:nvSpPr>
        <p:spPr bwMode="auto">
          <a:xfrm>
            <a:off x="2484438" y="4796423"/>
            <a:ext cx="1733167" cy="338554"/>
          </a:xfrm>
          <a:prstGeom prst="rect">
            <a:avLst/>
          </a:prstGeom>
          <a:noFill/>
          <a:ln w="0">
            <a:noFill/>
            <a:miter lim="800000"/>
            <a:headEnd/>
            <a:tailEnd/>
          </a:ln>
        </p:spPr>
        <p:txBody>
          <a:bodyPr wrap="none" anchor="ctr">
            <a:spAutoFit/>
          </a:bodyPr>
          <a:lstStyle/>
          <a:p>
            <a:pPr eaLnBrk="0" hangingPunct="0"/>
            <a:r>
              <a:rPr lang="en-US" sz="1600" b="1" dirty="0" smtClean="0">
                <a:solidFill>
                  <a:srgbClr val="000099"/>
                </a:solidFill>
                <a:latin typeface="Arial Narrow" pitchFamily="34" charset="0"/>
              </a:rPr>
              <a:t>Answer : yes or no </a:t>
            </a:r>
            <a:endParaRPr lang="en-US" sz="1600" b="1" dirty="0">
              <a:solidFill>
                <a:srgbClr val="000099"/>
              </a:solidFill>
              <a:latin typeface="Arial Narrow" pitchFamily="34" charset="0"/>
            </a:endParaRPr>
          </a:p>
        </p:txBody>
      </p:sp>
      <p:cxnSp>
        <p:nvCxnSpPr>
          <p:cNvPr id="129044" name="AutoShape 5"/>
          <p:cNvCxnSpPr>
            <a:cxnSpLocks noChangeShapeType="1"/>
          </p:cNvCxnSpPr>
          <p:nvPr/>
        </p:nvCxnSpPr>
        <p:spPr bwMode="auto">
          <a:xfrm rot="5400000">
            <a:off x="6030119" y="3410744"/>
            <a:ext cx="823912" cy="571500"/>
          </a:xfrm>
          <a:prstGeom prst="bentConnector4">
            <a:avLst>
              <a:gd name="adj1" fmla="val 39690"/>
              <a:gd name="adj2" fmla="val 140000"/>
            </a:avLst>
          </a:prstGeom>
          <a:noFill/>
          <a:ln w="0">
            <a:solidFill>
              <a:srgbClr val="000099"/>
            </a:solidFill>
            <a:miter lim="800000"/>
            <a:headEnd/>
            <a:tailEnd/>
          </a:ln>
        </p:spPr>
      </p:cxnSp>
      <p:sp>
        <p:nvSpPr>
          <p:cNvPr id="129046" name="Rectangle 30"/>
          <p:cNvSpPr>
            <a:spLocks noChangeArrowheads="1"/>
          </p:cNvSpPr>
          <p:nvPr/>
        </p:nvSpPr>
        <p:spPr bwMode="auto">
          <a:xfrm>
            <a:off x="7740352" y="3645024"/>
            <a:ext cx="1403648" cy="738664"/>
          </a:xfrm>
          <a:prstGeom prst="rect">
            <a:avLst/>
          </a:prstGeom>
          <a:noFill/>
          <a:ln w="0">
            <a:noFill/>
            <a:miter lim="800000"/>
            <a:headEnd/>
            <a:tailEnd/>
          </a:ln>
        </p:spPr>
        <p:txBody>
          <a:bodyPr wrap="square" anchor="ctr">
            <a:spAutoFit/>
          </a:bodyPr>
          <a:lstStyle/>
          <a:p>
            <a:pPr eaLnBrk="0" hangingPunct="0"/>
            <a:r>
              <a:rPr lang="fr-FR" sz="1400" b="1" dirty="0" smtClean="0">
                <a:solidFill>
                  <a:srgbClr val="000099"/>
                </a:solidFill>
                <a:latin typeface="Arial Narrow" pitchFamily="34" charset="0"/>
              </a:rPr>
              <a:t>Final payement if questionnaire  </a:t>
            </a:r>
            <a:r>
              <a:rPr lang="fr-FR" sz="1400" b="1" dirty="0" err="1" smtClean="0">
                <a:solidFill>
                  <a:srgbClr val="000099"/>
                </a:solidFill>
                <a:latin typeface="Arial Narrow" pitchFamily="34" charset="0"/>
              </a:rPr>
              <a:t>is</a:t>
            </a:r>
            <a:r>
              <a:rPr lang="fr-FR" sz="1400" b="1" dirty="0" smtClean="0">
                <a:solidFill>
                  <a:srgbClr val="000099"/>
                </a:solidFill>
                <a:latin typeface="Arial Narrow" pitchFamily="34" charset="0"/>
              </a:rPr>
              <a:t> back</a:t>
            </a:r>
            <a:endParaRPr lang="fr-FR" sz="1400" b="1" dirty="0">
              <a:solidFill>
                <a:srgbClr val="000099"/>
              </a:solidFill>
              <a:latin typeface="Arial Narrow" pitchFamily="34" charset="0"/>
            </a:endParaRPr>
          </a:p>
        </p:txBody>
      </p:sp>
      <p:cxnSp>
        <p:nvCxnSpPr>
          <p:cNvPr id="129047" name="AutoShape 5"/>
          <p:cNvCxnSpPr>
            <a:cxnSpLocks noChangeShapeType="1"/>
          </p:cNvCxnSpPr>
          <p:nvPr/>
        </p:nvCxnSpPr>
        <p:spPr bwMode="auto">
          <a:xfrm rot="5400000">
            <a:off x="7830344" y="2978944"/>
            <a:ext cx="823912" cy="571500"/>
          </a:xfrm>
          <a:prstGeom prst="bentConnector4">
            <a:avLst>
              <a:gd name="adj1" fmla="val 39690"/>
              <a:gd name="adj2" fmla="val 140000"/>
            </a:avLst>
          </a:prstGeom>
          <a:noFill/>
          <a:ln w="0">
            <a:solidFill>
              <a:srgbClr val="000099"/>
            </a:solidFill>
            <a:miter lim="800000"/>
            <a:headEnd/>
            <a:tailEnd/>
          </a:ln>
        </p:spPr>
      </p:cxnSp>
      <p:sp>
        <p:nvSpPr>
          <p:cNvPr id="129048" name="Rectangle 30"/>
          <p:cNvSpPr>
            <a:spLocks noChangeArrowheads="1"/>
          </p:cNvSpPr>
          <p:nvPr/>
        </p:nvSpPr>
        <p:spPr bwMode="auto">
          <a:xfrm>
            <a:off x="7668344" y="4750986"/>
            <a:ext cx="1296095" cy="1169551"/>
          </a:xfrm>
          <a:prstGeom prst="rect">
            <a:avLst/>
          </a:prstGeom>
          <a:noFill/>
          <a:ln w="0">
            <a:noFill/>
            <a:miter lim="800000"/>
            <a:headEnd/>
            <a:tailEnd/>
          </a:ln>
        </p:spPr>
        <p:txBody>
          <a:bodyPr wrap="square" anchor="ctr">
            <a:spAutoFit/>
          </a:bodyPr>
          <a:lstStyle/>
          <a:p>
            <a:pPr eaLnBrk="0" hangingPunct="0"/>
            <a:r>
              <a:rPr lang="en-US" sz="1400" b="1" dirty="0" smtClean="0">
                <a:solidFill>
                  <a:srgbClr val="000099"/>
                </a:solidFill>
                <a:latin typeface="Arial Narrow" pitchFamily="34" charset="0"/>
              </a:rPr>
              <a:t>Follow-up 6 months after the end if the PhD is unemployed</a:t>
            </a:r>
            <a:endParaRPr lang="fr-FR" sz="1400" b="1" dirty="0">
              <a:solidFill>
                <a:srgbClr val="000099"/>
              </a:solidFill>
              <a:latin typeface="Arial Narrow" pitchFamily="34" charset="0"/>
            </a:endParaRPr>
          </a:p>
        </p:txBody>
      </p:sp>
      <p:cxnSp>
        <p:nvCxnSpPr>
          <p:cNvPr id="129049" name="AutoShape 6"/>
          <p:cNvCxnSpPr>
            <a:cxnSpLocks noChangeShapeType="1"/>
          </p:cNvCxnSpPr>
          <p:nvPr/>
        </p:nvCxnSpPr>
        <p:spPr bwMode="auto">
          <a:xfrm rot="10800000" flipH="1" flipV="1">
            <a:off x="7956550" y="3644900"/>
            <a:ext cx="1588" cy="685800"/>
          </a:xfrm>
          <a:prstGeom prst="bentConnector3">
            <a:avLst>
              <a:gd name="adj1" fmla="val -14400005"/>
            </a:avLst>
          </a:prstGeom>
          <a:noFill/>
          <a:ln w="0">
            <a:solidFill>
              <a:srgbClr val="000099"/>
            </a:solidFill>
            <a:miter lim="800000"/>
            <a:headEnd/>
            <a:tailEnd/>
          </a:ln>
        </p:spPr>
      </p:cxnSp>
      <p:cxnSp>
        <p:nvCxnSpPr>
          <p:cNvPr id="2" name="AutoShape 28"/>
          <p:cNvCxnSpPr>
            <a:cxnSpLocks noChangeShapeType="1"/>
          </p:cNvCxnSpPr>
          <p:nvPr/>
        </p:nvCxnSpPr>
        <p:spPr bwMode="auto">
          <a:xfrm>
            <a:off x="5580063" y="2492375"/>
            <a:ext cx="498475" cy="0"/>
          </a:xfrm>
          <a:prstGeom prst="straightConnector1">
            <a:avLst/>
          </a:prstGeom>
          <a:noFill/>
          <a:ln w="50800">
            <a:solidFill>
              <a:srgbClr val="000099"/>
            </a:solidFill>
            <a:round/>
            <a:headEnd/>
            <a:tailEnd type="triangle" w="med" len="med"/>
          </a:ln>
        </p:spPr>
      </p:cxnSp>
      <p:cxnSp>
        <p:nvCxnSpPr>
          <p:cNvPr id="3" name="AutoShape 28"/>
          <p:cNvCxnSpPr>
            <a:cxnSpLocks noChangeShapeType="1"/>
          </p:cNvCxnSpPr>
          <p:nvPr/>
        </p:nvCxnSpPr>
        <p:spPr bwMode="auto">
          <a:xfrm>
            <a:off x="7164388" y="2492375"/>
            <a:ext cx="498475" cy="0"/>
          </a:xfrm>
          <a:prstGeom prst="straightConnector1">
            <a:avLst/>
          </a:prstGeom>
          <a:noFill/>
          <a:ln w="50800">
            <a:solidFill>
              <a:srgbClr val="000099"/>
            </a:solidFill>
            <a:round/>
            <a:headEnd/>
            <a:tailEnd type="triangle" w="med" len="med"/>
          </a:ln>
        </p:spPr>
      </p:cxnSp>
      <p:cxnSp>
        <p:nvCxnSpPr>
          <p:cNvPr id="4" name="AutoShape 28"/>
          <p:cNvCxnSpPr>
            <a:cxnSpLocks noChangeShapeType="1"/>
          </p:cNvCxnSpPr>
          <p:nvPr/>
        </p:nvCxnSpPr>
        <p:spPr bwMode="auto">
          <a:xfrm>
            <a:off x="3708400" y="2492375"/>
            <a:ext cx="569913" cy="0"/>
          </a:xfrm>
          <a:prstGeom prst="straightConnector1">
            <a:avLst/>
          </a:prstGeom>
          <a:noFill/>
          <a:ln w="50800">
            <a:solidFill>
              <a:srgbClr val="000099"/>
            </a:solidFill>
            <a:round/>
            <a:headEnd/>
            <a:tailEnd type="triangle" w="med" len="med"/>
          </a:ln>
        </p:spPr>
      </p:cxnSp>
      <p:cxnSp>
        <p:nvCxnSpPr>
          <p:cNvPr id="43" name="AutoShape 12"/>
          <p:cNvCxnSpPr>
            <a:cxnSpLocks noChangeShapeType="1"/>
          </p:cNvCxnSpPr>
          <p:nvPr/>
        </p:nvCxnSpPr>
        <p:spPr bwMode="auto">
          <a:xfrm rot="10800000" flipH="1" flipV="1">
            <a:off x="6156176" y="4149080"/>
            <a:ext cx="1587" cy="487362"/>
          </a:xfrm>
          <a:prstGeom prst="bentConnector3">
            <a:avLst>
              <a:gd name="adj1" fmla="val -14400005"/>
            </a:avLst>
          </a:prstGeom>
          <a:noFill/>
          <a:ln w="0">
            <a:solidFill>
              <a:srgbClr val="000099"/>
            </a:solidFill>
            <a:miter lim="800000"/>
            <a:headEnd/>
            <a:tailEnd/>
          </a:ln>
        </p:spPr>
      </p:cxnSp>
      <p:cxnSp>
        <p:nvCxnSpPr>
          <p:cNvPr id="44" name="AutoShape 5"/>
          <p:cNvCxnSpPr>
            <a:cxnSpLocks noChangeShapeType="1"/>
          </p:cNvCxnSpPr>
          <p:nvPr/>
        </p:nvCxnSpPr>
        <p:spPr bwMode="auto">
          <a:xfrm rot="5400000">
            <a:off x="5508104" y="4869160"/>
            <a:ext cx="864096" cy="432048"/>
          </a:xfrm>
          <a:prstGeom prst="bentConnector3">
            <a:avLst>
              <a:gd name="adj1" fmla="val 50000"/>
            </a:avLst>
          </a:prstGeom>
          <a:noFill/>
          <a:ln w="0">
            <a:solidFill>
              <a:srgbClr val="000099"/>
            </a:solidFill>
            <a:miter lim="800000"/>
            <a:headEnd/>
            <a:tailEnd/>
          </a:ln>
        </p:spPr>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304800" y="1752600"/>
            <a:ext cx="8458200" cy="1676400"/>
          </a:xfrm>
        </p:spPr>
        <p:txBody>
          <a:bodyPr/>
          <a:lstStyle/>
          <a:p>
            <a:pPr eaLnBrk="1" hangingPunct="1">
              <a:spcAft>
                <a:spcPct val="20000"/>
              </a:spcAft>
              <a:buClr>
                <a:srgbClr val="FFFF00"/>
              </a:buClr>
              <a:buFont typeface="Monotype Sorts" pitchFamily="1" charset="2"/>
              <a:buChar char="u"/>
              <a:defRPr/>
            </a:pPr>
            <a:endParaRPr lang="en-GB" sz="2800" b="1" smtClean="0">
              <a:solidFill>
                <a:srgbClr val="FFFF00"/>
              </a:solidFill>
              <a:effectLst>
                <a:outerShdw blurRad="38100" dist="38100" dir="2700000" algn="tl">
                  <a:srgbClr val="C0C0C0"/>
                </a:outerShdw>
              </a:effectLst>
            </a:endParaRPr>
          </a:p>
          <a:p>
            <a:pPr eaLnBrk="1" hangingPunct="1">
              <a:buClr>
                <a:srgbClr val="FFFF00"/>
              </a:buClr>
              <a:buFont typeface="Monotype Sorts" pitchFamily="1" charset="2"/>
              <a:buChar char="u"/>
              <a:defRPr/>
            </a:pPr>
            <a:endParaRPr lang="en-GB" b="1" smtClean="0">
              <a:solidFill>
                <a:srgbClr val="FFFF00"/>
              </a:solidFill>
              <a:effectLst>
                <a:outerShdw blurRad="38100" dist="38100" dir="2700000" algn="tl">
                  <a:srgbClr val="C0C0C0"/>
                </a:outerShdw>
              </a:effectLst>
            </a:endParaRPr>
          </a:p>
          <a:p>
            <a:pPr eaLnBrk="1" hangingPunct="1">
              <a:buClr>
                <a:srgbClr val="FFFF00"/>
              </a:buClr>
              <a:buFont typeface="Wingdings" pitchFamily="2" charset="2"/>
              <a:buChar char="l"/>
              <a:defRPr/>
            </a:pPr>
            <a:endParaRPr lang="en-GB" sz="2400" b="1" i="1" smtClean="0">
              <a:solidFill>
                <a:srgbClr val="FFFF00"/>
              </a:solidFill>
              <a:effectLst>
                <a:outerShdw blurRad="38100" dist="38100" dir="2700000" algn="tl">
                  <a:srgbClr val="C0C0C0"/>
                </a:outerShdw>
              </a:effectLst>
            </a:endParaRPr>
          </a:p>
          <a:p>
            <a:pPr eaLnBrk="1" hangingPunct="1">
              <a:buClr>
                <a:srgbClr val="FFFF00"/>
              </a:buClr>
              <a:buFont typeface="Wingdings" pitchFamily="2" charset="2"/>
              <a:buChar char="l"/>
              <a:defRPr/>
            </a:pPr>
            <a:endParaRPr lang="en-GB" sz="2800" b="1" smtClean="0">
              <a:solidFill>
                <a:srgbClr val="FFFF00"/>
              </a:solidFill>
              <a:effectLst>
                <a:outerShdw blurRad="38100" dist="38100" dir="2700000" algn="tl">
                  <a:srgbClr val="C0C0C0"/>
                </a:outerShdw>
              </a:effectLst>
            </a:endParaRPr>
          </a:p>
        </p:txBody>
      </p:sp>
      <p:graphicFrame>
        <p:nvGraphicFramePr>
          <p:cNvPr id="82948" name="Object 3"/>
          <p:cNvGraphicFramePr>
            <a:graphicFrameLocks noChangeAspect="1"/>
          </p:cNvGraphicFramePr>
          <p:nvPr/>
        </p:nvGraphicFramePr>
        <p:xfrm>
          <a:off x="3779912" y="4365104"/>
          <a:ext cx="1004628" cy="2160240"/>
        </p:xfrm>
        <a:graphic>
          <a:graphicData uri="http://schemas.openxmlformats.org/presentationml/2006/ole">
            <p:oleObj spid="_x0000_s82948" name="Clip" r:id="rId4" imgW="1857600" imgH="3995640" progId="">
              <p:embed/>
            </p:oleObj>
          </a:graphicData>
        </a:graphic>
      </p:graphicFrame>
      <p:sp>
        <p:nvSpPr>
          <p:cNvPr id="45060" name="Rectangle 4"/>
          <p:cNvSpPr>
            <a:spLocks noChangeArrowheads="1"/>
          </p:cNvSpPr>
          <p:nvPr/>
        </p:nvSpPr>
        <p:spPr bwMode="auto">
          <a:xfrm>
            <a:off x="838200" y="481013"/>
            <a:ext cx="7315200" cy="2732087"/>
          </a:xfrm>
          <a:prstGeom prst="rect">
            <a:avLst/>
          </a:prstGeom>
          <a:noFill/>
          <a:ln w="9525">
            <a:noFill/>
            <a:miter lim="800000"/>
            <a:headEnd/>
            <a:tailEnd/>
          </a:ln>
        </p:spPr>
        <p:txBody>
          <a:bodyPr/>
          <a:lstStyle/>
          <a:p>
            <a:pPr marL="342900" indent="-342900" algn="ctr">
              <a:spcBef>
                <a:spcPct val="20000"/>
              </a:spcBef>
              <a:buClr>
                <a:srgbClr val="000099"/>
              </a:buClr>
            </a:pPr>
            <a:r>
              <a:rPr lang="en-US" sz="3600" b="1" i="1" dirty="0" smtClean="0">
                <a:latin typeface="Calibri" pitchFamily="34" charset="0"/>
              </a:rPr>
              <a:t>Other companies and laboratories have succeeded ...!</a:t>
            </a:r>
            <a:endParaRPr lang="fr-FR" sz="3600" b="1" i="1" dirty="0">
              <a:latin typeface="Calibri" pitchFamily="34" charset="0"/>
            </a:endParaRPr>
          </a:p>
          <a:p>
            <a:pPr marL="342900" indent="-342900" algn="ctr">
              <a:spcBef>
                <a:spcPct val="20000"/>
              </a:spcBef>
              <a:buFont typeface="Wingdings" pitchFamily="2" charset="2"/>
              <a:buChar char="q"/>
            </a:pPr>
            <a:endParaRPr lang="fr-FR" sz="2100" b="1" dirty="0">
              <a:latin typeface="Comic Sans MS" pitchFamily="66" charset="0"/>
            </a:endParaRPr>
          </a:p>
          <a:p>
            <a:pPr marL="342900" indent="-342900" algn="ctr">
              <a:spcBef>
                <a:spcPct val="20000"/>
              </a:spcBef>
              <a:buClr>
                <a:srgbClr val="000099"/>
              </a:buClr>
              <a:buFont typeface="Wingdings" pitchFamily="2" charset="2"/>
              <a:buNone/>
            </a:pPr>
            <a:endParaRPr lang="fr-FR" sz="2100" b="1" i="1" dirty="0">
              <a:latin typeface="Comic Sans MS" pitchFamily="66" charset="0"/>
            </a:endParaRPr>
          </a:p>
          <a:p>
            <a:pPr marL="342900" indent="-342900" algn="ctr">
              <a:spcBef>
                <a:spcPct val="20000"/>
              </a:spcBef>
              <a:buClr>
                <a:srgbClr val="000099"/>
              </a:buClr>
              <a:buFont typeface="Wingdings" pitchFamily="2" charset="2"/>
              <a:buNone/>
            </a:pPr>
            <a:endParaRPr lang="fr-FR" sz="2100" b="1" i="1" dirty="0">
              <a:latin typeface="Comic Sans MS" pitchFamily="66" charset="0"/>
            </a:endParaRPr>
          </a:p>
          <a:p>
            <a:pPr marL="342900" indent="-342900" algn="ctr">
              <a:spcBef>
                <a:spcPct val="20000"/>
              </a:spcBef>
              <a:buClr>
                <a:srgbClr val="000099"/>
              </a:buClr>
              <a:buFont typeface="Wingdings" pitchFamily="2" charset="2"/>
              <a:buNone/>
            </a:pPr>
            <a:endParaRPr lang="fr-FR" sz="2100" b="1" i="1" dirty="0">
              <a:latin typeface="Comic Sans MS" pitchFamily="66" charset="0"/>
            </a:endParaRPr>
          </a:p>
          <a:p>
            <a:pPr marL="342900" indent="-342900" algn="ctr">
              <a:spcBef>
                <a:spcPct val="20000"/>
              </a:spcBef>
              <a:buClr>
                <a:srgbClr val="000099"/>
              </a:buClr>
              <a:buFont typeface="Wingdings" pitchFamily="2" charset="2"/>
              <a:buNone/>
            </a:pPr>
            <a:endParaRPr lang="fr-FR" sz="2400" b="1" i="1" dirty="0">
              <a:latin typeface="Calibri" pitchFamily="34" charset="0"/>
            </a:endParaRPr>
          </a:p>
          <a:p>
            <a:pPr marL="342900" indent="-342900" algn="ctr">
              <a:spcBef>
                <a:spcPct val="20000"/>
              </a:spcBef>
              <a:buClr>
                <a:srgbClr val="000099"/>
              </a:buClr>
              <a:buFont typeface="Wingdings" pitchFamily="2" charset="2"/>
              <a:buNone/>
            </a:pPr>
            <a:r>
              <a:rPr lang="fr-FR" sz="3600" b="1" i="1" dirty="0" smtClean="0">
                <a:latin typeface="Calibri" pitchFamily="34" charset="0"/>
              </a:rPr>
              <a:t>You </a:t>
            </a:r>
            <a:r>
              <a:rPr lang="fr-FR" sz="3600" b="1" i="1" dirty="0" err="1" smtClean="0">
                <a:latin typeface="Calibri" pitchFamily="34" charset="0"/>
              </a:rPr>
              <a:t>can</a:t>
            </a:r>
            <a:r>
              <a:rPr lang="fr-FR" sz="3600" b="1" i="1" dirty="0" smtClean="0">
                <a:latin typeface="Calibri" pitchFamily="34" charset="0"/>
              </a:rPr>
              <a:t> do </a:t>
            </a:r>
            <a:r>
              <a:rPr lang="fr-FR" sz="3600" b="1" i="1" dirty="0" err="1" smtClean="0">
                <a:latin typeface="Calibri" pitchFamily="34" charset="0"/>
              </a:rPr>
              <a:t>it</a:t>
            </a:r>
            <a:r>
              <a:rPr lang="fr-FR" sz="3600" b="1" i="1" dirty="0" smtClean="0">
                <a:latin typeface="Calibri" pitchFamily="34" charset="0"/>
              </a:rPr>
              <a:t> !</a:t>
            </a:r>
            <a:endParaRPr lang="fr-FR" sz="2000" dirty="0">
              <a:latin typeface="Calibri" pitchFamily="34" charset="0"/>
            </a:endParaRPr>
          </a:p>
        </p:txBody>
      </p:sp>
      <p:pic>
        <p:nvPicPr>
          <p:cNvPr id="82951" name="Picture 5"/>
          <p:cNvPicPr>
            <a:picLocks noChangeAspect="1" noChangeArrowheads="1"/>
          </p:cNvPicPr>
          <p:nvPr/>
        </p:nvPicPr>
        <p:blipFill>
          <a:blip r:embed="rId5" cstate="print"/>
          <a:srcRect/>
          <a:stretch>
            <a:fillRect/>
          </a:stretch>
        </p:blipFill>
        <p:spPr bwMode="auto">
          <a:xfrm>
            <a:off x="1259632" y="2276872"/>
            <a:ext cx="2362200" cy="1347788"/>
          </a:xfrm>
          <a:prstGeom prst="rect">
            <a:avLst/>
          </a:prstGeom>
          <a:noFill/>
          <a:ln w="9525">
            <a:noFill/>
            <a:miter lim="800000"/>
            <a:headEnd/>
            <a:tailEnd/>
          </a:ln>
        </p:spPr>
      </p:pic>
      <p:grpSp>
        <p:nvGrpSpPr>
          <p:cNvPr id="82952" name="Group 6"/>
          <p:cNvGrpSpPr>
            <a:grpSpLocks/>
          </p:cNvGrpSpPr>
          <p:nvPr/>
        </p:nvGrpSpPr>
        <p:grpSpPr bwMode="auto">
          <a:xfrm flipH="1">
            <a:off x="5076056" y="2276872"/>
            <a:ext cx="2743200" cy="1360488"/>
            <a:chOff x="1680" y="192"/>
            <a:chExt cx="964" cy="640"/>
          </a:xfrm>
        </p:grpSpPr>
        <p:sp>
          <p:nvSpPr>
            <p:cNvPr id="82953" name="Freeform 7"/>
            <p:cNvSpPr>
              <a:spLocks/>
            </p:cNvSpPr>
            <p:nvPr/>
          </p:nvSpPr>
          <p:spPr bwMode="auto">
            <a:xfrm>
              <a:off x="2032" y="254"/>
              <a:ext cx="119" cy="111"/>
            </a:xfrm>
            <a:custGeom>
              <a:avLst/>
              <a:gdLst>
                <a:gd name="T0" fmla="*/ 93 w 119"/>
                <a:gd name="T1" fmla="*/ 59 h 111"/>
                <a:gd name="T2" fmla="*/ 87 w 119"/>
                <a:gd name="T3" fmla="*/ 39 h 111"/>
                <a:gd name="T4" fmla="*/ 81 w 119"/>
                <a:gd name="T5" fmla="*/ 29 h 111"/>
                <a:gd name="T6" fmla="*/ 75 w 119"/>
                <a:gd name="T7" fmla="*/ 21 h 111"/>
                <a:gd name="T8" fmla="*/ 68 w 119"/>
                <a:gd name="T9" fmla="*/ 12 h 111"/>
                <a:gd name="T10" fmla="*/ 60 w 119"/>
                <a:gd name="T11" fmla="*/ 6 h 111"/>
                <a:gd name="T12" fmla="*/ 53 w 119"/>
                <a:gd name="T13" fmla="*/ 2 h 111"/>
                <a:gd name="T14" fmla="*/ 44 w 119"/>
                <a:gd name="T15" fmla="*/ 0 h 111"/>
                <a:gd name="T16" fmla="*/ 34 w 119"/>
                <a:gd name="T17" fmla="*/ 0 h 111"/>
                <a:gd name="T18" fmla="*/ 23 w 119"/>
                <a:gd name="T19" fmla="*/ 3 h 111"/>
                <a:gd name="T20" fmla="*/ 16 w 119"/>
                <a:gd name="T21" fmla="*/ 8 h 111"/>
                <a:gd name="T22" fmla="*/ 8 w 119"/>
                <a:gd name="T23" fmla="*/ 16 h 111"/>
                <a:gd name="T24" fmla="*/ 3 w 119"/>
                <a:gd name="T25" fmla="*/ 25 h 111"/>
                <a:gd name="T26" fmla="*/ 0 w 119"/>
                <a:gd name="T27" fmla="*/ 36 h 111"/>
                <a:gd name="T28" fmla="*/ 0 w 119"/>
                <a:gd name="T29" fmla="*/ 48 h 111"/>
                <a:gd name="T30" fmla="*/ 2 w 119"/>
                <a:gd name="T31" fmla="*/ 59 h 111"/>
                <a:gd name="T32" fmla="*/ 7 w 119"/>
                <a:gd name="T33" fmla="*/ 73 h 111"/>
                <a:gd name="T34" fmla="*/ 16 w 119"/>
                <a:gd name="T35" fmla="*/ 85 h 111"/>
                <a:gd name="T36" fmla="*/ 24 w 119"/>
                <a:gd name="T37" fmla="*/ 94 h 111"/>
                <a:gd name="T38" fmla="*/ 36 w 119"/>
                <a:gd name="T39" fmla="*/ 103 h 111"/>
                <a:gd name="T40" fmla="*/ 45 w 119"/>
                <a:gd name="T41" fmla="*/ 108 h 111"/>
                <a:gd name="T42" fmla="*/ 56 w 119"/>
                <a:gd name="T43" fmla="*/ 110 h 111"/>
                <a:gd name="T44" fmla="*/ 65 w 119"/>
                <a:gd name="T45" fmla="*/ 111 h 111"/>
                <a:gd name="T46" fmla="*/ 73 w 119"/>
                <a:gd name="T47" fmla="*/ 110 h 111"/>
                <a:gd name="T48" fmla="*/ 79 w 119"/>
                <a:gd name="T49" fmla="*/ 106 h 111"/>
                <a:gd name="T50" fmla="*/ 85 w 119"/>
                <a:gd name="T51" fmla="*/ 101 h 111"/>
                <a:gd name="T52" fmla="*/ 87 w 119"/>
                <a:gd name="T53" fmla="*/ 95 h 111"/>
                <a:gd name="T54" fmla="*/ 89 w 119"/>
                <a:gd name="T55" fmla="*/ 87 h 111"/>
                <a:gd name="T56" fmla="*/ 90 w 119"/>
                <a:gd name="T57" fmla="*/ 76 h 111"/>
                <a:gd name="T58" fmla="*/ 102 w 119"/>
                <a:gd name="T59" fmla="*/ 83 h 111"/>
                <a:gd name="T60" fmla="*/ 114 w 119"/>
                <a:gd name="T61" fmla="*/ 85 h 111"/>
                <a:gd name="T62" fmla="*/ 119 w 119"/>
                <a:gd name="T63" fmla="*/ 82 h 111"/>
                <a:gd name="T64" fmla="*/ 119 w 119"/>
                <a:gd name="T65" fmla="*/ 76 h 111"/>
                <a:gd name="T66" fmla="*/ 116 w 119"/>
                <a:gd name="T67" fmla="*/ 70 h 111"/>
                <a:gd name="T68" fmla="*/ 109 w 119"/>
                <a:gd name="T69" fmla="*/ 66 h 111"/>
                <a:gd name="T70" fmla="*/ 100 w 119"/>
                <a:gd name="T71" fmla="*/ 64 h 111"/>
                <a:gd name="T72" fmla="*/ 93 w 119"/>
                <a:gd name="T73" fmla="*/ 61 h 111"/>
                <a:gd name="T74" fmla="*/ 93 w 119"/>
                <a:gd name="T75" fmla="*/ 59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9"/>
                <a:gd name="T115" fmla="*/ 0 h 111"/>
                <a:gd name="T116" fmla="*/ 119 w 119"/>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9" h="111">
                  <a:moveTo>
                    <a:pt x="93" y="59"/>
                  </a:moveTo>
                  <a:lnTo>
                    <a:pt x="87" y="39"/>
                  </a:lnTo>
                  <a:lnTo>
                    <a:pt x="81" y="29"/>
                  </a:lnTo>
                  <a:lnTo>
                    <a:pt x="75" y="21"/>
                  </a:lnTo>
                  <a:lnTo>
                    <a:pt x="68" y="12"/>
                  </a:lnTo>
                  <a:lnTo>
                    <a:pt x="60" y="6"/>
                  </a:lnTo>
                  <a:lnTo>
                    <a:pt x="53" y="2"/>
                  </a:lnTo>
                  <a:lnTo>
                    <a:pt x="44" y="0"/>
                  </a:lnTo>
                  <a:lnTo>
                    <a:pt x="34" y="0"/>
                  </a:lnTo>
                  <a:lnTo>
                    <a:pt x="23" y="3"/>
                  </a:lnTo>
                  <a:lnTo>
                    <a:pt x="16" y="8"/>
                  </a:lnTo>
                  <a:lnTo>
                    <a:pt x="8" y="16"/>
                  </a:lnTo>
                  <a:lnTo>
                    <a:pt x="3" y="25"/>
                  </a:lnTo>
                  <a:lnTo>
                    <a:pt x="0" y="36"/>
                  </a:lnTo>
                  <a:lnTo>
                    <a:pt x="0" y="48"/>
                  </a:lnTo>
                  <a:lnTo>
                    <a:pt x="2" y="59"/>
                  </a:lnTo>
                  <a:lnTo>
                    <a:pt x="7" y="73"/>
                  </a:lnTo>
                  <a:lnTo>
                    <a:pt x="16" y="85"/>
                  </a:lnTo>
                  <a:lnTo>
                    <a:pt x="24" y="94"/>
                  </a:lnTo>
                  <a:lnTo>
                    <a:pt x="36" y="103"/>
                  </a:lnTo>
                  <a:lnTo>
                    <a:pt x="45" y="108"/>
                  </a:lnTo>
                  <a:lnTo>
                    <a:pt x="56" y="110"/>
                  </a:lnTo>
                  <a:lnTo>
                    <a:pt x="65" y="111"/>
                  </a:lnTo>
                  <a:lnTo>
                    <a:pt x="73" y="110"/>
                  </a:lnTo>
                  <a:lnTo>
                    <a:pt x="79" y="106"/>
                  </a:lnTo>
                  <a:lnTo>
                    <a:pt x="85" y="101"/>
                  </a:lnTo>
                  <a:lnTo>
                    <a:pt x="87" y="95"/>
                  </a:lnTo>
                  <a:lnTo>
                    <a:pt x="89" y="87"/>
                  </a:lnTo>
                  <a:lnTo>
                    <a:pt x="90" y="76"/>
                  </a:lnTo>
                  <a:lnTo>
                    <a:pt x="102" y="83"/>
                  </a:lnTo>
                  <a:lnTo>
                    <a:pt x="114" y="85"/>
                  </a:lnTo>
                  <a:lnTo>
                    <a:pt x="119" y="82"/>
                  </a:lnTo>
                  <a:lnTo>
                    <a:pt x="119" y="76"/>
                  </a:lnTo>
                  <a:lnTo>
                    <a:pt x="116" y="70"/>
                  </a:lnTo>
                  <a:lnTo>
                    <a:pt x="109" y="66"/>
                  </a:lnTo>
                  <a:lnTo>
                    <a:pt x="100" y="64"/>
                  </a:lnTo>
                  <a:lnTo>
                    <a:pt x="93" y="61"/>
                  </a:lnTo>
                  <a:lnTo>
                    <a:pt x="93" y="59"/>
                  </a:lnTo>
                  <a:close/>
                </a:path>
              </a:pathLst>
            </a:custGeom>
            <a:solidFill>
              <a:srgbClr val="000000"/>
            </a:solidFill>
            <a:ln w="9525">
              <a:noFill/>
              <a:round/>
              <a:headEnd/>
              <a:tailEnd/>
            </a:ln>
          </p:spPr>
          <p:txBody>
            <a:bodyPr/>
            <a:lstStyle/>
            <a:p>
              <a:endParaRPr lang="fr-FR"/>
            </a:p>
          </p:txBody>
        </p:sp>
        <p:sp>
          <p:nvSpPr>
            <p:cNvPr id="82954" name="Freeform 8"/>
            <p:cNvSpPr>
              <a:spLocks/>
            </p:cNvSpPr>
            <p:nvPr/>
          </p:nvSpPr>
          <p:spPr bwMode="auto">
            <a:xfrm>
              <a:off x="2078" y="397"/>
              <a:ext cx="130" cy="242"/>
            </a:xfrm>
            <a:custGeom>
              <a:avLst/>
              <a:gdLst>
                <a:gd name="T0" fmla="*/ 5 w 130"/>
                <a:gd name="T1" fmla="*/ 18 h 242"/>
                <a:gd name="T2" fmla="*/ 10 w 130"/>
                <a:gd name="T3" fmla="*/ 10 h 242"/>
                <a:gd name="T4" fmla="*/ 17 w 130"/>
                <a:gd name="T5" fmla="*/ 4 h 242"/>
                <a:gd name="T6" fmla="*/ 26 w 130"/>
                <a:gd name="T7" fmla="*/ 0 h 242"/>
                <a:gd name="T8" fmla="*/ 38 w 130"/>
                <a:gd name="T9" fmla="*/ 0 h 242"/>
                <a:gd name="T10" fmla="*/ 49 w 130"/>
                <a:gd name="T11" fmla="*/ 0 h 242"/>
                <a:gd name="T12" fmla="*/ 60 w 130"/>
                <a:gd name="T13" fmla="*/ 3 h 242"/>
                <a:gd name="T14" fmla="*/ 71 w 130"/>
                <a:gd name="T15" fmla="*/ 9 h 242"/>
                <a:gd name="T16" fmla="*/ 81 w 130"/>
                <a:gd name="T17" fmla="*/ 17 h 242"/>
                <a:gd name="T18" fmla="*/ 91 w 130"/>
                <a:gd name="T19" fmla="*/ 29 h 242"/>
                <a:gd name="T20" fmla="*/ 100 w 130"/>
                <a:gd name="T21" fmla="*/ 43 h 242"/>
                <a:gd name="T22" fmla="*/ 107 w 130"/>
                <a:gd name="T23" fmla="*/ 57 h 242"/>
                <a:gd name="T24" fmla="*/ 113 w 130"/>
                <a:gd name="T25" fmla="*/ 72 h 242"/>
                <a:gd name="T26" fmla="*/ 118 w 130"/>
                <a:gd name="T27" fmla="*/ 87 h 242"/>
                <a:gd name="T28" fmla="*/ 121 w 130"/>
                <a:gd name="T29" fmla="*/ 101 h 242"/>
                <a:gd name="T30" fmla="*/ 125 w 130"/>
                <a:gd name="T31" fmla="*/ 117 h 242"/>
                <a:gd name="T32" fmla="*/ 128 w 130"/>
                <a:gd name="T33" fmla="*/ 133 h 242"/>
                <a:gd name="T34" fmla="*/ 130 w 130"/>
                <a:gd name="T35" fmla="*/ 149 h 242"/>
                <a:gd name="T36" fmla="*/ 130 w 130"/>
                <a:gd name="T37" fmla="*/ 164 h 242"/>
                <a:gd name="T38" fmla="*/ 130 w 130"/>
                <a:gd name="T39" fmla="*/ 178 h 242"/>
                <a:gd name="T40" fmla="*/ 128 w 130"/>
                <a:gd name="T41" fmla="*/ 192 h 242"/>
                <a:gd name="T42" fmla="*/ 126 w 130"/>
                <a:gd name="T43" fmla="*/ 205 h 242"/>
                <a:gd name="T44" fmla="*/ 121 w 130"/>
                <a:gd name="T45" fmla="*/ 216 h 242"/>
                <a:gd name="T46" fmla="*/ 115 w 130"/>
                <a:gd name="T47" fmla="*/ 224 h 242"/>
                <a:gd name="T48" fmla="*/ 108 w 130"/>
                <a:gd name="T49" fmla="*/ 230 h 242"/>
                <a:gd name="T50" fmla="*/ 100 w 130"/>
                <a:gd name="T51" fmla="*/ 235 h 242"/>
                <a:gd name="T52" fmla="*/ 90 w 130"/>
                <a:gd name="T53" fmla="*/ 239 h 242"/>
                <a:gd name="T54" fmla="*/ 80 w 130"/>
                <a:gd name="T55" fmla="*/ 242 h 242"/>
                <a:gd name="T56" fmla="*/ 69 w 130"/>
                <a:gd name="T57" fmla="*/ 242 h 242"/>
                <a:gd name="T58" fmla="*/ 59 w 130"/>
                <a:gd name="T59" fmla="*/ 241 h 242"/>
                <a:gd name="T60" fmla="*/ 50 w 130"/>
                <a:gd name="T61" fmla="*/ 238 h 242"/>
                <a:gd name="T62" fmla="*/ 44 w 130"/>
                <a:gd name="T63" fmla="*/ 235 h 242"/>
                <a:gd name="T64" fmla="*/ 38 w 130"/>
                <a:gd name="T65" fmla="*/ 229 h 242"/>
                <a:gd name="T66" fmla="*/ 35 w 130"/>
                <a:gd name="T67" fmla="*/ 223 h 242"/>
                <a:gd name="T68" fmla="*/ 32 w 130"/>
                <a:gd name="T69" fmla="*/ 213 h 242"/>
                <a:gd name="T70" fmla="*/ 31 w 130"/>
                <a:gd name="T71" fmla="*/ 205 h 242"/>
                <a:gd name="T72" fmla="*/ 32 w 130"/>
                <a:gd name="T73" fmla="*/ 192 h 242"/>
                <a:gd name="T74" fmla="*/ 33 w 130"/>
                <a:gd name="T75" fmla="*/ 182 h 242"/>
                <a:gd name="T76" fmla="*/ 37 w 130"/>
                <a:gd name="T77" fmla="*/ 172 h 242"/>
                <a:gd name="T78" fmla="*/ 41 w 130"/>
                <a:gd name="T79" fmla="*/ 163 h 242"/>
                <a:gd name="T80" fmla="*/ 42 w 130"/>
                <a:gd name="T81" fmla="*/ 152 h 242"/>
                <a:gd name="T82" fmla="*/ 43 w 130"/>
                <a:gd name="T83" fmla="*/ 140 h 242"/>
                <a:gd name="T84" fmla="*/ 40 w 130"/>
                <a:gd name="T85" fmla="*/ 126 h 242"/>
                <a:gd name="T86" fmla="*/ 33 w 130"/>
                <a:gd name="T87" fmla="*/ 113 h 242"/>
                <a:gd name="T88" fmla="*/ 25 w 130"/>
                <a:gd name="T89" fmla="*/ 100 h 242"/>
                <a:gd name="T90" fmla="*/ 14 w 130"/>
                <a:gd name="T91" fmla="*/ 89 h 242"/>
                <a:gd name="T92" fmla="*/ 8 w 130"/>
                <a:gd name="T93" fmla="*/ 80 h 242"/>
                <a:gd name="T94" fmla="*/ 3 w 130"/>
                <a:gd name="T95" fmla="*/ 68 h 242"/>
                <a:gd name="T96" fmla="*/ 1 w 130"/>
                <a:gd name="T97" fmla="*/ 54 h 242"/>
                <a:gd name="T98" fmla="*/ 0 w 130"/>
                <a:gd name="T99" fmla="*/ 41 h 242"/>
                <a:gd name="T100" fmla="*/ 1 w 130"/>
                <a:gd name="T101" fmla="*/ 28 h 242"/>
                <a:gd name="T102" fmla="*/ 5 w 130"/>
                <a:gd name="T103" fmla="*/ 18 h 2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
                <a:gd name="T157" fmla="*/ 0 h 242"/>
                <a:gd name="T158" fmla="*/ 130 w 130"/>
                <a:gd name="T159" fmla="*/ 242 h 2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 h="242">
                  <a:moveTo>
                    <a:pt x="5" y="18"/>
                  </a:moveTo>
                  <a:lnTo>
                    <a:pt x="10" y="10"/>
                  </a:lnTo>
                  <a:lnTo>
                    <a:pt x="17" y="4"/>
                  </a:lnTo>
                  <a:lnTo>
                    <a:pt x="26" y="0"/>
                  </a:lnTo>
                  <a:lnTo>
                    <a:pt x="38" y="0"/>
                  </a:lnTo>
                  <a:lnTo>
                    <a:pt x="49" y="0"/>
                  </a:lnTo>
                  <a:lnTo>
                    <a:pt x="60" y="3"/>
                  </a:lnTo>
                  <a:lnTo>
                    <a:pt x="71" y="9"/>
                  </a:lnTo>
                  <a:lnTo>
                    <a:pt x="81" y="17"/>
                  </a:lnTo>
                  <a:lnTo>
                    <a:pt x="91" y="29"/>
                  </a:lnTo>
                  <a:lnTo>
                    <a:pt x="100" y="43"/>
                  </a:lnTo>
                  <a:lnTo>
                    <a:pt x="107" y="57"/>
                  </a:lnTo>
                  <a:lnTo>
                    <a:pt x="113" y="72"/>
                  </a:lnTo>
                  <a:lnTo>
                    <a:pt x="118" y="87"/>
                  </a:lnTo>
                  <a:lnTo>
                    <a:pt x="121" y="101"/>
                  </a:lnTo>
                  <a:lnTo>
                    <a:pt x="125" y="117"/>
                  </a:lnTo>
                  <a:lnTo>
                    <a:pt x="128" y="133"/>
                  </a:lnTo>
                  <a:lnTo>
                    <a:pt x="130" y="149"/>
                  </a:lnTo>
                  <a:lnTo>
                    <a:pt x="130" y="164"/>
                  </a:lnTo>
                  <a:lnTo>
                    <a:pt x="130" y="178"/>
                  </a:lnTo>
                  <a:lnTo>
                    <a:pt x="128" y="192"/>
                  </a:lnTo>
                  <a:lnTo>
                    <a:pt x="126" y="205"/>
                  </a:lnTo>
                  <a:lnTo>
                    <a:pt x="121" y="216"/>
                  </a:lnTo>
                  <a:lnTo>
                    <a:pt x="115" y="224"/>
                  </a:lnTo>
                  <a:lnTo>
                    <a:pt x="108" y="230"/>
                  </a:lnTo>
                  <a:lnTo>
                    <a:pt x="100" y="235"/>
                  </a:lnTo>
                  <a:lnTo>
                    <a:pt x="90" y="239"/>
                  </a:lnTo>
                  <a:lnTo>
                    <a:pt x="80" y="242"/>
                  </a:lnTo>
                  <a:lnTo>
                    <a:pt x="69" y="242"/>
                  </a:lnTo>
                  <a:lnTo>
                    <a:pt x="59" y="241"/>
                  </a:lnTo>
                  <a:lnTo>
                    <a:pt x="50" y="238"/>
                  </a:lnTo>
                  <a:lnTo>
                    <a:pt x="44" y="235"/>
                  </a:lnTo>
                  <a:lnTo>
                    <a:pt x="38" y="229"/>
                  </a:lnTo>
                  <a:lnTo>
                    <a:pt x="35" y="223"/>
                  </a:lnTo>
                  <a:lnTo>
                    <a:pt x="32" y="213"/>
                  </a:lnTo>
                  <a:lnTo>
                    <a:pt x="31" y="205"/>
                  </a:lnTo>
                  <a:lnTo>
                    <a:pt x="32" y="192"/>
                  </a:lnTo>
                  <a:lnTo>
                    <a:pt x="33" y="182"/>
                  </a:lnTo>
                  <a:lnTo>
                    <a:pt x="37" y="172"/>
                  </a:lnTo>
                  <a:lnTo>
                    <a:pt x="41" y="163"/>
                  </a:lnTo>
                  <a:lnTo>
                    <a:pt x="42" y="152"/>
                  </a:lnTo>
                  <a:lnTo>
                    <a:pt x="43" y="140"/>
                  </a:lnTo>
                  <a:lnTo>
                    <a:pt x="40" y="126"/>
                  </a:lnTo>
                  <a:lnTo>
                    <a:pt x="33" y="113"/>
                  </a:lnTo>
                  <a:lnTo>
                    <a:pt x="25" y="100"/>
                  </a:lnTo>
                  <a:lnTo>
                    <a:pt x="14" y="89"/>
                  </a:lnTo>
                  <a:lnTo>
                    <a:pt x="8" y="80"/>
                  </a:lnTo>
                  <a:lnTo>
                    <a:pt x="3" y="68"/>
                  </a:lnTo>
                  <a:lnTo>
                    <a:pt x="1" y="54"/>
                  </a:lnTo>
                  <a:lnTo>
                    <a:pt x="0" y="41"/>
                  </a:lnTo>
                  <a:lnTo>
                    <a:pt x="1" y="28"/>
                  </a:lnTo>
                  <a:lnTo>
                    <a:pt x="5" y="18"/>
                  </a:lnTo>
                  <a:close/>
                </a:path>
              </a:pathLst>
            </a:custGeom>
            <a:solidFill>
              <a:srgbClr val="000000"/>
            </a:solidFill>
            <a:ln w="9525">
              <a:noFill/>
              <a:round/>
              <a:headEnd/>
              <a:tailEnd/>
            </a:ln>
          </p:spPr>
          <p:txBody>
            <a:bodyPr/>
            <a:lstStyle/>
            <a:p>
              <a:endParaRPr lang="fr-FR"/>
            </a:p>
          </p:txBody>
        </p:sp>
        <p:sp>
          <p:nvSpPr>
            <p:cNvPr id="82955" name="Freeform 9"/>
            <p:cNvSpPr>
              <a:spLocks/>
            </p:cNvSpPr>
            <p:nvPr/>
          </p:nvSpPr>
          <p:spPr bwMode="auto">
            <a:xfrm>
              <a:off x="2114" y="192"/>
              <a:ext cx="205" cy="222"/>
            </a:xfrm>
            <a:custGeom>
              <a:avLst/>
              <a:gdLst>
                <a:gd name="T0" fmla="*/ 25 w 205"/>
                <a:gd name="T1" fmla="*/ 191 h 222"/>
                <a:gd name="T2" fmla="*/ 76 w 205"/>
                <a:gd name="T3" fmla="*/ 169 h 222"/>
                <a:gd name="T4" fmla="*/ 111 w 205"/>
                <a:gd name="T5" fmla="*/ 159 h 222"/>
                <a:gd name="T6" fmla="*/ 116 w 205"/>
                <a:gd name="T7" fmla="*/ 134 h 222"/>
                <a:gd name="T8" fmla="*/ 124 w 205"/>
                <a:gd name="T9" fmla="*/ 94 h 222"/>
                <a:gd name="T10" fmla="*/ 147 w 205"/>
                <a:gd name="T11" fmla="*/ 59 h 222"/>
                <a:gd name="T12" fmla="*/ 152 w 205"/>
                <a:gd name="T13" fmla="*/ 35 h 222"/>
                <a:gd name="T14" fmla="*/ 152 w 205"/>
                <a:gd name="T15" fmla="*/ 30 h 222"/>
                <a:gd name="T16" fmla="*/ 150 w 205"/>
                <a:gd name="T17" fmla="*/ 25 h 222"/>
                <a:gd name="T18" fmla="*/ 146 w 205"/>
                <a:gd name="T19" fmla="*/ 22 h 222"/>
                <a:gd name="T20" fmla="*/ 142 w 205"/>
                <a:gd name="T21" fmla="*/ 20 h 222"/>
                <a:gd name="T22" fmla="*/ 137 w 205"/>
                <a:gd name="T23" fmla="*/ 17 h 222"/>
                <a:gd name="T24" fmla="*/ 134 w 205"/>
                <a:gd name="T25" fmla="*/ 12 h 222"/>
                <a:gd name="T26" fmla="*/ 134 w 205"/>
                <a:gd name="T27" fmla="*/ 7 h 222"/>
                <a:gd name="T28" fmla="*/ 136 w 205"/>
                <a:gd name="T29" fmla="*/ 3 h 222"/>
                <a:gd name="T30" fmla="*/ 141 w 205"/>
                <a:gd name="T31" fmla="*/ 0 h 222"/>
                <a:gd name="T32" fmla="*/ 146 w 205"/>
                <a:gd name="T33" fmla="*/ 1 h 222"/>
                <a:gd name="T34" fmla="*/ 150 w 205"/>
                <a:gd name="T35" fmla="*/ 3 h 222"/>
                <a:gd name="T36" fmla="*/ 154 w 205"/>
                <a:gd name="T37" fmla="*/ 7 h 222"/>
                <a:gd name="T38" fmla="*/ 156 w 205"/>
                <a:gd name="T39" fmla="*/ 12 h 222"/>
                <a:gd name="T40" fmla="*/ 158 w 205"/>
                <a:gd name="T41" fmla="*/ 17 h 222"/>
                <a:gd name="T42" fmla="*/ 160 w 205"/>
                <a:gd name="T43" fmla="*/ 21 h 222"/>
                <a:gd name="T44" fmla="*/ 165 w 205"/>
                <a:gd name="T45" fmla="*/ 24 h 222"/>
                <a:gd name="T46" fmla="*/ 169 w 205"/>
                <a:gd name="T47" fmla="*/ 20 h 222"/>
                <a:gd name="T48" fmla="*/ 171 w 205"/>
                <a:gd name="T49" fmla="*/ 16 h 222"/>
                <a:gd name="T50" fmla="*/ 172 w 205"/>
                <a:gd name="T51" fmla="*/ 11 h 222"/>
                <a:gd name="T52" fmla="*/ 177 w 205"/>
                <a:gd name="T53" fmla="*/ 6 h 222"/>
                <a:gd name="T54" fmla="*/ 182 w 205"/>
                <a:gd name="T55" fmla="*/ 5 h 222"/>
                <a:gd name="T56" fmla="*/ 186 w 205"/>
                <a:gd name="T57" fmla="*/ 5 h 222"/>
                <a:gd name="T58" fmla="*/ 190 w 205"/>
                <a:gd name="T59" fmla="*/ 9 h 222"/>
                <a:gd name="T60" fmla="*/ 191 w 205"/>
                <a:gd name="T61" fmla="*/ 14 h 222"/>
                <a:gd name="T62" fmla="*/ 187 w 205"/>
                <a:gd name="T63" fmla="*/ 18 h 222"/>
                <a:gd name="T64" fmla="*/ 183 w 205"/>
                <a:gd name="T65" fmla="*/ 22 h 222"/>
                <a:gd name="T66" fmla="*/ 179 w 205"/>
                <a:gd name="T67" fmla="*/ 26 h 222"/>
                <a:gd name="T68" fmla="*/ 176 w 205"/>
                <a:gd name="T69" fmla="*/ 31 h 222"/>
                <a:gd name="T70" fmla="*/ 178 w 205"/>
                <a:gd name="T71" fmla="*/ 35 h 222"/>
                <a:gd name="T72" fmla="*/ 183 w 205"/>
                <a:gd name="T73" fmla="*/ 35 h 222"/>
                <a:gd name="T74" fmla="*/ 189 w 205"/>
                <a:gd name="T75" fmla="*/ 33 h 222"/>
                <a:gd name="T76" fmla="*/ 194 w 205"/>
                <a:gd name="T77" fmla="*/ 32 h 222"/>
                <a:gd name="T78" fmla="*/ 199 w 205"/>
                <a:gd name="T79" fmla="*/ 33 h 222"/>
                <a:gd name="T80" fmla="*/ 204 w 205"/>
                <a:gd name="T81" fmla="*/ 36 h 222"/>
                <a:gd name="T82" fmla="*/ 205 w 205"/>
                <a:gd name="T83" fmla="*/ 41 h 222"/>
                <a:gd name="T84" fmla="*/ 202 w 205"/>
                <a:gd name="T85" fmla="*/ 46 h 222"/>
                <a:gd name="T86" fmla="*/ 197 w 205"/>
                <a:gd name="T87" fmla="*/ 48 h 222"/>
                <a:gd name="T88" fmla="*/ 192 w 205"/>
                <a:gd name="T89" fmla="*/ 49 h 222"/>
                <a:gd name="T90" fmla="*/ 185 w 205"/>
                <a:gd name="T91" fmla="*/ 50 h 222"/>
                <a:gd name="T92" fmla="*/ 181 w 205"/>
                <a:gd name="T93" fmla="*/ 49 h 222"/>
                <a:gd name="T94" fmla="*/ 176 w 205"/>
                <a:gd name="T95" fmla="*/ 49 h 222"/>
                <a:gd name="T96" fmla="*/ 171 w 205"/>
                <a:gd name="T97" fmla="*/ 51 h 222"/>
                <a:gd name="T98" fmla="*/ 160 w 205"/>
                <a:gd name="T99" fmla="*/ 58 h 222"/>
                <a:gd name="T100" fmla="*/ 138 w 205"/>
                <a:gd name="T101" fmla="*/ 101 h 222"/>
                <a:gd name="T102" fmla="*/ 135 w 205"/>
                <a:gd name="T103" fmla="*/ 157 h 222"/>
                <a:gd name="T104" fmla="*/ 127 w 205"/>
                <a:gd name="T105" fmla="*/ 175 h 222"/>
                <a:gd name="T106" fmla="*/ 92 w 205"/>
                <a:gd name="T107" fmla="*/ 191 h 222"/>
                <a:gd name="T108" fmla="*/ 54 w 205"/>
                <a:gd name="T109" fmla="*/ 207 h 222"/>
                <a:gd name="T110" fmla="*/ 19 w 205"/>
                <a:gd name="T111" fmla="*/ 222 h 222"/>
                <a:gd name="T112" fmla="*/ 0 w 205"/>
                <a:gd name="T113" fmla="*/ 217 h 2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5"/>
                <a:gd name="T172" fmla="*/ 0 h 222"/>
                <a:gd name="T173" fmla="*/ 205 w 205"/>
                <a:gd name="T174" fmla="*/ 222 h 2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5" h="222">
                  <a:moveTo>
                    <a:pt x="1" y="212"/>
                  </a:moveTo>
                  <a:lnTo>
                    <a:pt x="13" y="201"/>
                  </a:lnTo>
                  <a:lnTo>
                    <a:pt x="25" y="191"/>
                  </a:lnTo>
                  <a:lnTo>
                    <a:pt x="43" y="181"/>
                  </a:lnTo>
                  <a:lnTo>
                    <a:pt x="60" y="174"/>
                  </a:lnTo>
                  <a:lnTo>
                    <a:pt x="76" y="169"/>
                  </a:lnTo>
                  <a:lnTo>
                    <a:pt x="94" y="164"/>
                  </a:lnTo>
                  <a:lnTo>
                    <a:pt x="105" y="161"/>
                  </a:lnTo>
                  <a:lnTo>
                    <a:pt x="111" y="159"/>
                  </a:lnTo>
                  <a:lnTo>
                    <a:pt x="113" y="155"/>
                  </a:lnTo>
                  <a:lnTo>
                    <a:pt x="114" y="149"/>
                  </a:lnTo>
                  <a:lnTo>
                    <a:pt x="116" y="134"/>
                  </a:lnTo>
                  <a:lnTo>
                    <a:pt x="117" y="120"/>
                  </a:lnTo>
                  <a:lnTo>
                    <a:pt x="121" y="106"/>
                  </a:lnTo>
                  <a:lnTo>
                    <a:pt x="124" y="94"/>
                  </a:lnTo>
                  <a:lnTo>
                    <a:pt x="131" y="80"/>
                  </a:lnTo>
                  <a:lnTo>
                    <a:pt x="138" y="71"/>
                  </a:lnTo>
                  <a:lnTo>
                    <a:pt x="147" y="59"/>
                  </a:lnTo>
                  <a:lnTo>
                    <a:pt x="152" y="49"/>
                  </a:lnTo>
                  <a:lnTo>
                    <a:pt x="153" y="42"/>
                  </a:lnTo>
                  <a:lnTo>
                    <a:pt x="152" y="35"/>
                  </a:lnTo>
                  <a:lnTo>
                    <a:pt x="153" y="33"/>
                  </a:lnTo>
                  <a:lnTo>
                    <a:pt x="153" y="32"/>
                  </a:lnTo>
                  <a:lnTo>
                    <a:pt x="152" y="30"/>
                  </a:lnTo>
                  <a:lnTo>
                    <a:pt x="151" y="29"/>
                  </a:lnTo>
                  <a:lnTo>
                    <a:pt x="150" y="27"/>
                  </a:lnTo>
                  <a:lnTo>
                    <a:pt x="150" y="25"/>
                  </a:lnTo>
                  <a:lnTo>
                    <a:pt x="149" y="24"/>
                  </a:lnTo>
                  <a:lnTo>
                    <a:pt x="147" y="23"/>
                  </a:lnTo>
                  <a:lnTo>
                    <a:pt x="146" y="22"/>
                  </a:lnTo>
                  <a:lnTo>
                    <a:pt x="145" y="21"/>
                  </a:lnTo>
                  <a:lnTo>
                    <a:pt x="143" y="21"/>
                  </a:lnTo>
                  <a:lnTo>
                    <a:pt x="142" y="20"/>
                  </a:lnTo>
                  <a:lnTo>
                    <a:pt x="140" y="19"/>
                  </a:lnTo>
                  <a:lnTo>
                    <a:pt x="138" y="18"/>
                  </a:lnTo>
                  <a:lnTo>
                    <a:pt x="137" y="17"/>
                  </a:lnTo>
                  <a:lnTo>
                    <a:pt x="136" y="16"/>
                  </a:lnTo>
                  <a:lnTo>
                    <a:pt x="134" y="14"/>
                  </a:lnTo>
                  <a:lnTo>
                    <a:pt x="134" y="12"/>
                  </a:lnTo>
                  <a:lnTo>
                    <a:pt x="134" y="11"/>
                  </a:lnTo>
                  <a:lnTo>
                    <a:pt x="134" y="9"/>
                  </a:lnTo>
                  <a:lnTo>
                    <a:pt x="134" y="7"/>
                  </a:lnTo>
                  <a:lnTo>
                    <a:pt x="134" y="6"/>
                  </a:lnTo>
                  <a:lnTo>
                    <a:pt x="135" y="4"/>
                  </a:lnTo>
                  <a:lnTo>
                    <a:pt x="136" y="3"/>
                  </a:lnTo>
                  <a:lnTo>
                    <a:pt x="138" y="2"/>
                  </a:lnTo>
                  <a:lnTo>
                    <a:pt x="139" y="1"/>
                  </a:lnTo>
                  <a:lnTo>
                    <a:pt x="141" y="0"/>
                  </a:lnTo>
                  <a:lnTo>
                    <a:pt x="143" y="0"/>
                  </a:lnTo>
                  <a:lnTo>
                    <a:pt x="144" y="0"/>
                  </a:lnTo>
                  <a:lnTo>
                    <a:pt x="146" y="1"/>
                  </a:lnTo>
                  <a:lnTo>
                    <a:pt x="147" y="1"/>
                  </a:lnTo>
                  <a:lnTo>
                    <a:pt x="149" y="2"/>
                  </a:lnTo>
                  <a:lnTo>
                    <a:pt x="150" y="3"/>
                  </a:lnTo>
                  <a:lnTo>
                    <a:pt x="151" y="5"/>
                  </a:lnTo>
                  <a:lnTo>
                    <a:pt x="153" y="6"/>
                  </a:lnTo>
                  <a:lnTo>
                    <a:pt x="154" y="7"/>
                  </a:lnTo>
                  <a:lnTo>
                    <a:pt x="155" y="9"/>
                  </a:lnTo>
                  <a:lnTo>
                    <a:pt x="155" y="11"/>
                  </a:lnTo>
                  <a:lnTo>
                    <a:pt x="156" y="12"/>
                  </a:lnTo>
                  <a:lnTo>
                    <a:pt x="157" y="14"/>
                  </a:lnTo>
                  <a:lnTo>
                    <a:pt x="157" y="16"/>
                  </a:lnTo>
                  <a:lnTo>
                    <a:pt x="158" y="17"/>
                  </a:lnTo>
                  <a:lnTo>
                    <a:pt x="158" y="19"/>
                  </a:lnTo>
                  <a:lnTo>
                    <a:pt x="159" y="20"/>
                  </a:lnTo>
                  <a:lnTo>
                    <a:pt x="160" y="21"/>
                  </a:lnTo>
                  <a:lnTo>
                    <a:pt x="162" y="22"/>
                  </a:lnTo>
                  <a:lnTo>
                    <a:pt x="163" y="23"/>
                  </a:lnTo>
                  <a:lnTo>
                    <a:pt x="165" y="24"/>
                  </a:lnTo>
                  <a:lnTo>
                    <a:pt x="166" y="23"/>
                  </a:lnTo>
                  <a:lnTo>
                    <a:pt x="168" y="22"/>
                  </a:lnTo>
                  <a:lnTo>
                    <a:pt x="169" y="20"/>
                  </a:lnTo>
                  <a:lnTo>
                    <a:pt x="170" y="19"/>
                  </a:lnTo>
                  <a:lnTo>
                    <a:pt x="171" y="17"/>
                  </a:lnTo>
                  <a:lnTo>
                    <a:pt x="171" y="16"/>
                  </a:lnTo>
                  <a:lnTo>
                    <a:pt x="171" y="14"/>
                  </a:lnTo>
                  <a:lnTo>
                    <a:pt x="172" y="12"/>
                  </a:lnTo>
                  <a:lnTo>
                    <a:pt x="172" y="11"/>
                  </a:lnTo>
                  <a:lnTo>
                    <a:pt x="173" y="9"/>
                  </a:lnTo>
                  <a:lnTo>
                    <a:pt x="175" y="7"/>
                  </a:lnTo>
                  <a:lnTo>
                    <a:pt x="177" y="6"/>
                  </a:lnTo>
                  <a:lnTo>
                    <a:pt x="178" y="5"/>
                  </a:lnTo>
                  <a:lnTo>
                    <a:pt x="180" y="5"/>
                  </a:lnTo>
                  <a:lnTo>
                    <a:pt x="182" y="5"/>
                  </a:lnTo>
                  <a:lnTo>
                    <a:pt x="183" y="5"/>
                  </a:lnTo>
                  <a:lnTo>
                    <a:pt x="185" y="5"/>
                  </a:lnTo>
                  <a:lnTo>
                    <a:pt x="186" y="5"/>
                  </a:lnTo>
                  <a:lnTo>
                    <a:pt x="188" y="6"/>
                  </a:lnTo>
                  <a:lnTo>
                    <a:pt x="190" y="7"/>
                  </a:lnTo>
                  <a:lnTo>
                    <a:pt x="190" y="9"/>
                  </a:lnTo>
                  <a:lnTo>
                    <a:pt x="190" y="11"/>
                  </a:lnTo>
                  <a:lnTo>
                    <a:pt x="191" y="12"/>
                  </a:lnTo>
                  <a:lnTo>
                    <a:pt x="191" y="14"/>
                  </a:lnTo>
                  <a:lnTo>
                    <a:pt x="190" y="16"/>
                  </a:lnTo>
                  <a:lnTo>
                    <a:pt x="189" y="17"/>
                  </a:lnTo>
                  <a:lnTo>
                    <a:pt x="187" y="18"/>
                  </a:lnTo>
                  <a:lnTo>
                    <a:pt x="186" y="20"/>
                  </a:lnTo>
                  <a:lnTo>
                    <a:pt x="184" y="21"/>
                  </a:lnTo>
                  <a:lnTo>
                    <a:pt x="183" y="22"/>
                  </a:lnTo>
                  <a:lnTo>
                    <a:pt x="182" y="24"/>
                  </a:lnTo>
                  <a:lnTo>
                    <a:pt x="180" y="25"/>
                  </a:lnTo>
                  <a:lnTo>
                    <a:pt x="179" y="26"/>
                  </a:lnTo>
                  <a:lnTo>
                    <a:pt x="178" y="28"/>
                  </a:lnTo>
                  <a:lnTo>
                    <a:pt x="177" y="30"/>
                  </a:lnTo>
                  <a:lnTo>
                    <a:pt x="176" y="31"/>
                  </a:lnTo>
                  <a:lnTo>
                    <a:pt x="176" y="33"/>
                  </a:lnTo>
                  <a:lnTo>
                    <a:pt x="176" y="35"/>
                  </a:lnTo>
                  <a:lnTo>
                    <a:pt x="178" y="35"/>
                  </a:lnTo>
                  <a:lnTo>
                    <a:pt x="179" y="36"/>
                  </a:lnTo>
                  <a:lnTo>
                    <a:pt x="181" y="35"/>
                  </a:lnTo>
                  <a:lnTo>
                    <a:pt x="183" y="35"/>
                  </a:lnTo>
                  <a:lnTo>
                    <a:pt x="184" y="35"/>
                  </a:lnTo>
                  <a:lnTo>
                    <a:pt x="186" y="34"/>
                  </a:lnTo>
                  <a:lnTo>
                    <a:pt x="189" y="33"/>
                  </a:lnTo>
                  <a:lnTo>
                    <a:pt x="190" y="33"/>
                  </a:lnTo>
                  <a:lnTo>
                    <a:pt x="192" y="32"/>
                  </a:lnTo>
                  <a:lnTo>
                    <a:pt x="194" y="32"/>
                  </a:lnTo>
                  <a:lnTo>
                    <a:pt x="196" y="32"/>
                  </a:lnTo>
                  <a:lnTo>
                    <a:pt x="197" y="32"/>
                  </a:lnTo>
                  <a:lnTo>
                    <a:pt x="199" y="33"/>
                  </a:lnTo>
                  <a:lnTo>
                    <a:pt x="202" y="33"/>
                  </a:lnTo>
                  <a:lnTo>
                    <a:pt x="203" y="35"/>
                  </a:lnTo>
                  <a:lnTo>
                    <a:pt x="204" y="36"/>
                  </a:lnTo>
                  <a:lnTo>
                    <a:pt x="205" y="38"/>
                  </a:lnTo>
                  <a:lnTo>
                    <a:pt x="205" y="40"/>
                  </a:lnTo>
                  <a:lnTo>
                    <a:pt x="205" y="41"/>
                  </a:lnTo>
                  <a:lnTo>
                    <a:pt x="204" y="43"/>
                  </a:lnTo>
                  <a:lnTo>
                    <a:pt x="203" y="44"/>
                  </a:lnTo>
                  <a:lnTo>
                    <a:pt x="202" y="46"/>
                  </a:lnTo>
                  <a:lnTo>
                    <a:pt x="200" y="46"/>
                  </a:lnTo>
                  <a:lnTo>
                    <a:pt x="198" y="48"/>
                  </a:lnTo>
                  <a:lnTo>
                    <a:pt x="197" y="48"/>
                  </a:lnTo>
                  <a:lnTo>
                    <a:pt x="195" y="49"/>
                  </a:lnTo>
                  <a:lnTo>
                    <a:pt x="193" y="49"/>
                  </a:lnTo>
                  <a:lnTo>
                    <a:pt x="192" y="49"/>
                  </a:lnTo>
                  <a:lnTo>
                    <a:pt x="190" y="49"/>
                  </a:lnTo>
                  <a:lnTo>
                    <a:pt x="187" y="50"/>
                  </a:lnTo>
                  <a:lnTo>
                    <a:pt x="185" y="50"/>
                  </a:lnTo>
                  <a:lnTo>
                    <a:pt x="184" y="50"/>
                  </a:lnTo>
                  <a:lnTo>
                    <a:pt x="182" y="50"/>
                  </a:lnTo>
                  <a:lnTo>
                    <a:pt x="181" y="49"/>
                  </a:lnTo>
                  <a:lnTo>
                    <a:pt x="179" y="49"/>
                  </a:lnTo>
                  <a:lnTo>
                    <a:pt x="178" y="49"/>
                  </a:lnTo>
                  <a:lnTo>
                    <a:pt x="176" y="49"/>
                  </a:lnTo>
                  <a:lnTo>
                    <a:pt x="174" y="50"/>
                  </a:lnTo>
                  <a:lnTo>
                    <a:pt x="173" y="50"/>
                  </a:lnTo>
                  <a:lnTo>
                    <a:pt x="171" y="51"/>
                  </a:lnTo>
                  <a:lnTo>
                    <a:pt x="169" y="53"/>
                  </a:lnTo>
                  <a:lnTo>
                    <a:pt x="168" y="54"/>
                  </a:lnTo>
                  <a:lnTo>
                    <a:pt x="160" y="58"/>
                  </a:lnTo>
                  <a:lnTo>
                    <a:pt x="151" y="70"/>
                  </a:lnTo>
                  <a:lnTo>
                    <a:pt x="145" y="82"/>
                  </a:lnTo>
                  <a:lnTo>
                    <a:pt x="138" y="101"/>
                  </a:lnTo>
                  <a:lnTo>
                    <a:pt x="136" y="118"/>
                  </a:lnTo>
                  <a:lnTo>
                    <a:pt x="135" y="142"/>
                  </a:lnTo>
                  <a:lnTo>
                    <a:pt x="135" y="157"/>
                  </a:lnTo>
                  <a:lnTo>
                    <a:pt x="134" y="164"/>
                  </a:lnTo>
                  <a:lnTo>
                    <a:pt x="130" y="170"/>
                  </a:lnTo>
                  <a:lnTo>
                    <a:pt x="127" y="175"/>
                  </a:lnTo>
                  <a:lnTo>
                    <a:pt x="120" y="179"/>
                  </a:lnTo>
                  <a:lnTo>
                    <a:pt x="107" y="186"/>
                  </a:lnTo>
                  <a:lnTo>
                    <a:pt x="92" y="191"/>
                  </a:lnTo>
                  <a:lnTo>
                    <a:pt x="80" y="196"/>
                  </a:lnTo>
                  <a:lnTo>
                    <a:pt x="69" y="201"/>
                  </a:lnTo>
                  <a:lnTo>
                    <a:pt x="54" y="207"/>
                  </a:lnTo>
                  <a:lnTo>
                    <a:pt x="41" y="212"/>
                  </a:lnTo>
                  <a:lnTo>
                    <a:pt x="31" y="219"/>
                  </a:lnTo>
                  <a:lnTo>
                    <a:pt x="19" y="222"/>
                  </a:lnTo>
                  <a:lnTo>
                    <a:pt x="10" y="222"/>
                  </a:lnTo>
                  <a:lnTo>
                    <a:pt x="4" y="220"/>
                  </a:lnTo>
                  <a:lnTo>
                    <a:pt x="0" y="217"/>
                  </a:lnTo>
                  <a:lnTo>
                    <a:pt x="1" y="212"/>
                  </a:lnTo>
                  <a:close/>
                </a:path>
              </a:pathLst>
            </a:custGeom>
            <a:solidFill>
              <a:srgbClr val="000000"/>
            </a:solidFill>
            <a:ln w="9525">
              <a:noFill/>
              <a:round/>
              <a:headEnd/>
              <a:tailEnd/>
            </a:ln>
          </p:spPr>
          <p:txBody>
            <a:bodyPr/>
            <a:lstStyle/>
            <a:p>
              <a:endParaRPr lang="fr-FR"/>
            </a:p>
          </p:txBody>
        </p:sp>
        <p:sp>
          <p:nvSpPr>
            <p:cNvPr id="82956" name="Freeform 10"/>
            <p:cNvSpPr>
              <a:spLocks/>
            </p:cNvSpPr>
            <p:nvPr/>
          </p:nvSpPr>
          <p:spPr bwMode="auto">
            <a:xfrm>
              <a:off x="1826" y="322"/>
              <a:ext cx="280" cy="123"/>
            </a:xfrm>
            <a:custGeom>
              <a:avLst/>
              <a:gdLst>
                <a:gd name="T0" fmla="*/ 272 w 280"/>
                <a:gd name="T1" fmla="*/ 82 h 123"/>
                <a:gd name="T2" fmla="*/ 268 w 280"/>
                <a:gd name="T3" fmla="*/ 108 h 123"/>
                <a:gd name="T4" fmla="*/ 205 w 280"/>
                <a:gd name="T5" fmla="*/ 116 h 123"/>
                <a:gd name="T6" fmla="*/ 159 w 280"/>
                <a:gd name="T7" fmla="*/ 123 h 123"/>
                <a:gd name="T8" fmla="*/ 134 w 280"/>
                <a:gd name="T9" fmla="*/ 92 h 123"/>
                <a:gd name="T10" fmla="*/ 91 w 280"/>
                <a:gd name="T11" fmla="*/ 64 h 123"/>
                <a:gd name="T12" fmla="*/ 61 w 280"/>
                <a:gd name="T13" fmla="*/ 59 h 123"/>
                <a:gd name="T14" fmla="*/ 53 w 280"/>
                <a:gd name="T15" fmla="*/ 61 h 123"/>
                <a:gd name="T16" fmla="*/ 46 w 280"/>
                <a:gd name="T17" fmla="*/ 67 h 123"/>
                <a:gd name="T18" fmla="*/ 41 w 280"/>
                <a:gd name="T19" fmla="*/ 73 h 123"/>
                <a:gd name="T20" fmla="*/ 34 w 280"/>
                <a:gd name="T21" fmla="*/ 79 h 123"/>
                <a:gd name="T22" fmla="*/ 26 w 280"/>
                <a:gd name="T23" fmla="*/ 81 h 123"/>
                <a:gd name="T24" fmla="*/ 19 w 280"/>
                <a:gd name="T25" fmla="*/ 78 h 123"/>
                <a:gd name="T26" fmla="*/ 15 w 280"/>
                <a:gd name="T27" fmla="*/ 72 h 123"/>
                <a:gd name="T28" fmla="*/ 20 w 280"/>
                <a:gd name="T29" fmla="*/ 66 h 123"/>
                <a:gd name="T30" fmla="*/ 28 w 280"/>
                <a:gd name="T31" fmla="*/ 63 h 123"/>
                <a:gd name="T32" fmla="*/ 35 w 280"/>
                <a:gd name="T33" fmla="*/ 59 h 123"/>
                <a:gd name="T34" fmla="*/ 41 w 280"/>
                <a:gd name="T35" fmla="*/ 56 h 123"/>
                <a:gd name="T36" fmla="*/ 40 w 280"/>
                <a:gd name="T37" fmla="*/ 51 h 123"/>
                <a:gd name="T38" fmla="*/ 33 w 280"/>
                <a:gd name="T39" fmla="*/ 49 h 123"/>
                <a:gd name="T40" fmla="*/ 26 w 280"/>
                <a:gd name="T41" fmla="*/ 49 h 123"/>
                <a:gd name="T42" fmla="*/ 20 w 280"/>
                <a:gd name="T43" fmla="*/ 49 h 123"/>
                <a:gd name="T44" fmla="*/ 12 w 280"/>
                <a:gd name="T45" fmla="*/ 49 h 123"/>
                <a:gd name="T46" fmla="*/ 5 w 280"/>
                <a:gd name="T47" fmla="*/ 48 h 123"/>
                <a:gd name="T48" fmla="*/ 0 w 280"/>
                <a:gd name="T49" fmla="*/ 42 h 123"/>
                <a:gd name="T50" fmla="*/ 2 w 280"/>
                <a:gd name="T51" fmla="*/ 35 h 123"/>
                <a:gd name="T52" fmla="*/ 10 w 280"/>
                <a:gd name="T53" fmla="*/ 31 h 123"/>
                <a:gd name="T54" fmla="*/ 18 w 280"/>
                <a:gd name="T55" fmla="*/ 30 h 123"/>
                <a:gd name="T56" fmla="*/ 26 w 280"/>
                <a:gd name="T57" fmla="*/ 30 h 123"/>
                <a:gd name="T58" fmla="*/ 32 w 280"/>
                <a:gd name="T59" fmla="*/ 33 h 123"/>
                <a:gd name="T60" fmla="*/ 40 w 280"/>
                <a:gd name="T61" fmla="*/ 36 h 123"/>
                <a:gd name="T62" fmla="*/ 46 w 280"/>
                <a:gd name="T63" fmla="*/ 39 h 123"/>
                <a:gd name="T64" fmla="*/ 53 w 280"/>
                <a:gd name="T65" fmla="*/ 39 h 123"/>
                <a:gd name="T66" fmla="*/ 56 w 280"/>
                <a:gd name="T67" fmla="*/ 33 h 123"/>
                <a:gd name="T68" fmla="*/ 55 w 280"/>
                <a:gd name="T69" fmla="*/ 26 h 123"/>
                <a:gd name="T70" fmla="*/ 53 w 280"/>
                <a:gd name="T71" fmla="*/ 19 h 123"/>
                <a:gd name="T72" fmla="*/ 52 w 280"/>
                <a:gd name="T73" fmla="*/ 12 h 123"/>
                <a:gd name="T74" fmla="*/ 55 w 280"/>
                <a:gd name="T75" fmla="*/ 5 h 123"/>
                <a:gd name="T76" fmla="*/ 61 w 280"/>
                <a:gd name="T77" fmla="*/ 1 h 123"/>
                <a:gd name="T78" fmla="*/ 67 w 280"/>
                <a:gd name="T79" fmla="*/ 0 h 123"/>
                <a:gd name="T80" fmla="*/ 74 w 280"/>
                <a:gd name="T81" fmla="*/ 3 h 123"/>
                <a:gd name="T82" fmla="*/ 76 w 280"/>
                <a:gd name="T83" fmla="*/ 10 h 123"/>
                <a:gd name="T84" fmla="*/ 76 w 280"/>
                <a:gd name="T85" fmla="*/ 17 h 123"/>
                <a:gd name="T86" fmla="*/ 75 w 280"/>
                <a:gd name="T87" fmla="*/ 24 h 123"/>
                <a:gd name="T88" fmla="*/ 72 w 280"/>
                <a:gd name="T89" fmla="*/ 30 h 123"/>
                <a:gd name="T90" fmla="*/ 70 w 280"/>
                <a:gd name="T91" fmla="*/ 37 h 123"/>
                <a:gd name="T92" fmla="*/ 73 w 280"/>
                <a:gd name="T93" fmla="*/ 43 h 123"/>
                <a:gd name="T94" fmla="*/ 114 w 280"/>
                <a:gd name="T95" fmla="*/ 57 h 123"/>
                <a:gd name="T96" fmla="*/ 164 w 280"/>
                <a:gd name="T97" fmla="*/ 94 h 123"/>
                <a:gd name="T98" fmla="*/ 202 w 280"/>
                <a:gd name="T99" fmla="*/ 101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0"/>
                <a:gd name="T151" fmla="*/ 0 h 123"/>
                <a:gd name="T152" fmla="*/ 280 w 280"/>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0" h="123">
                  <a:moveTo>
                    <a:pt x="226" y="93"/>
                  </a:moveTo>
                  <a:lnTo>
                    <a:pt x="244" y="86"/>
                  </a:lnTo>
                  <a:lnTo>
                    <a:pt x="261" y="82"/>
                  </a:lnTo>
                  <a:lnTo>
                    <a:pt x="272" y="82"/>
                  </a:lnTo>
                  <a:lnTo>
                    <a:pt x="277" y="85"/>
                  </a:lnTo>
                  <a:lnTo>
                    <a:pt x="280" y="93"/>
                  </a:lnTo>
                  <a:lnTo>
                    <a:pt x="278" y="101"/>
                  </a:lnTo>
                  <a:lnTo>
                    <a:pt x="268" y="108"/>
                  </a:lnTo>
                  <a:lnTo>
                    <a:pt x="257" y="111"/>
                  </a:lnTo>
                  <a:lnTo>
                    <a:pt x="243" y="113"/>
                  </a:lnTo>
                  <a:lnTo>
                    <a:pt x="225" y="114"/>
                  </a:lnTo>
                  <a:lnTo>
                    <a:pt x="205" y="116"/>
                  </a:lnTo>
                  <a:lnTo>
                    <a:pt x="187" y="119"/>
                  </a:lnTo>
                  <a:lnTo>
                    <a:pt x="171" y="122"/>
                  </a:lnTo>
                  <a:lnTo>
                    <a:pt x="161" y="122"/>
                  </a:lnTo>
                  <a:lnTo>
                    <a:pt x="159" y="123"/>
                  </a:lnTo>
                  <a:lnTo>
                    <a:pt x="152" y="120"/>
                  </a:lnTo>
                  <a:lnTo>
                    <a:pt x="148" y="113"/>
                  </a:lnTo>
                  <a:lnTo>
                    <a:pt x="143" y="105"/>
                  </a:lnTo>
                  <a:lnTo>
                    <a:pt x="134" y="92"/>
                  </a:lnTo>
                  <a:lnTo>
                    <a:pt x="125" y="83"/>
                  </a:lnTo>
                  <a:lnTo>
                    <a:pt x="115" y="75"/>
                  </a:lnTo>
                  <a:lnTo>
                    <a:pt x="101" y="69"/>
                  </a:lnTo>
                  <a:lnTo>
                    <a:pt x="91" y="64"/>
                  </a:lnTo>
                  <a:lnTo>
                    <a:pt x="89" y="64"/>
                  </a:lnTo>
                  <a:lnTo>
                    <a:pt x="73" y="59"/>
                  </a:lnTo>
                  <a:lnTo>
                    <a:pt x="62" y="58"/>
                  </a:lnTo>
                  <a:lnTo>
                    <a:pt x="61" y="59"/>
                  </a:lnTo>
                  <a:lnTo>
                    <a:pt x="59" y="59"/>
                  </a:lnTo>
                  <a:lnTo>
                    <a:pt x="57" y="59"/>
                  </a:lnTo>
                  <a:lnTo>
                    <a:pt x="55" y="60"/>
                  </a:lnTo>
                  <a:lnTo>
                    <a:pt x="53" y="61"/>
                  </a:lnTo>
                  <a:lnTo>
                    <a:pt x="52" y="63"/>
                  </a:lnTo>
                  <a:lnTo>
                    <a:pt x="50" y="64"/>
                  </a:lnTo>
                  <a:lnTo>
                    <a:pt x="48" y="66"/>
                  </a:lnTo>
                  <a:lnTo>
                    <a:pt x="46" y="67"/>
                  </a:lnTo>
                  <a:lnTo>
                    <a:pt x="45" y="69"/>
                  </a:lnTo>
                  <a:lnTo>
                    <a:pt x="44" y="70"/>
                  </a:lnTo>
                  <a:lnTo>
                    <a:pt x="42" y="71"/>
                  </a:lnTo>
                  <a:lnTo>
                    <a:pt x="41" y="73"/>
                  </a:lnTo>
                  <a:lnTo>
                    <a:pt x="39" y="75"/>
                  </a:lnTo>
                  <a:lnTo>
                    <a:pt x="37" y="76"/>
                  </a:lnTo>
                  <a:lnTo>
                    <a:pt x="36" y="78"/>
                  </a:lnTo>
                  <a:lnTo>
                    <a:pt x="34" y="79"/>
                  </a:lnTo>
                  <a:lnTo>
                    <a:pt x="32" y="80"/>
                  </a:lnTo>
                  <a:lnTo>
                    <a:pt x="30" y="80"/>
                  </a:lnTo>
                  <a:lnTo>
                    <a:pt x="28" y="80"/>
                  </a:lnTo>
                  <a:lnTo>
                    <a:pt x="26" y="81"/>
                  </a:lnTo>
                  <a:lnTo>
                    <a:pt x="25" y="81"/>
                  </a:lnTo>
                  <a:lnTo>
                    <a:pt x="23" y="80"/>
                  </a:lnTo>
                  <a:lnTo>
                    <a:pt x="20" y="80"/>
                  </a:lnTo>
                  <a:lnTo>
                    <a:pt x="19" y="78"/>
                  </a:lnTo>
                  <a:lnTo>
                    <a:pt x="17" y="77"/>
                  </a:lnTo>
                  <a:lnTo>
                    <a:pt x="16" y="75"/>
                  </a:lnTo>
                  <a:lnTo>
                    <a:pt x="15" y="74"/>
                  </a:lnTo>
                  <a:lnTo>
                    <a:pt x="15" y="72"/>
                  </a:lnTo>
                  <a:lnTo>
                    <a:pt x="16" y="71"/>
                  </a:lnTo>
                  <a:lnTo>
                    <a:pt x="17" y="69"/>
                  </a:lnTo>
                  <a:lnTo>
                    <a:pt x="18" y="69"/>
                  </a:lnTo>
                  <a:lnTo>
                    <a:pt x="20" y="66"/>
                  </a:lnTo>
                  <a:lnTo>
                    <a:pt x="23" y="65"/>
                  </a:lnTo>
                  <a:lnTo>
                    <a:pt x="24" y="65"/>
                  </a:lnTo>
                  <a:lnTo>
                    <a:pt x="26" y="64"/>
                  </a:lnTo>
                  <a:lnTo>
                    <a:pt x="28" y="63"/>
                  </a:lnTo>
                  <a:lnTo>
                    <a:pt x="29" y="62"/>
                  </a:lnTo>
                  <a:lnTo>
                    <a:pt x="31" y="61"/>
                  </a:lnTo>
                  <a:lnTo>
                    <a:pt x="32" y="60"/>
                  </a:lnTo>
                  <a:lnTo>
                    <a:pt x="35" y="59"/>
                  </a:lnTo>
                  <a:lnTo>
                    <a:pt x="36" y="59"/>
                  </a:lnTo>
                  <a:lnTo>
                    <a:pt x="38" y="58"/>
                  </a:lnTo>
                  <a:lnTo>
                    <a:pt x="40" y="57"/>
                  </a:lnTo>
                  <a:lnTo>
                    <a:pt x="41" y="56"/>
                  </a:lnTo>
                  <a:lnTo>
                    <a:pt x="42" y="55"/>
                  </a:lnTo>
                  <a:lnTo>
                    <a:pt x="42" y="53"/>
                  </a:lnTo>
                  <a:lnTo>
                    <a:pt x="41" y="52"/>
                  </a:lnTo>
                  <a:lnTo>
                    <a:pt x="40" y="51"/>
                  </a:lnTo>
                  <a:lnTo>
                    <a:pt x="38" y="50"/>
                  </a:lnTo>
                  <a:lnTo>
                    <a:pt x="36" y="49"/>
                  </a:lnTo>
                  <a:lnTo>
                    <a:pt x="35" y="49"/>
                  </a:lnTo>
                  <a:lnTo>
                    <a:pt x="33" y="49"/>
                  </a:lnTo>
                  <a:lnTo>
                    <a:pt x="31" y="49"/>
                  </a:lnTo>
                  <a:lnTo>
                    <a:pt x="30" y="49"/>
                  </a:lnTo>
                  <a:lnTo>
                    <a:pt x="28" y="49"/>
                  </a:lnTo>
                  <a:lnTo>
                    <a:pt x="26" y="49"/>
                  </a:lnTo>
                  <a:lnTo>
                    <a:pt x="25" y="49"/>
                  </a:lnTo>
                  <a:lnTo>
                    <a:pt x="23" y="49"/>
                  </a:lnTo>
                  <a:lnTo>
                    <a:pt x="22" y="49"/>
                  </a:lnTo>
                  <a:lnTo>
                    <a:pt x="20" y="49"/>
                  </a:lnTo>
                  <a:lnTo>
                    <a:pt x="18" y="49"/>
                  </a:lnTo>
                  <a:lnTo>
                    <a:pt x="16" y="49"/>
                  </a:lnTo>
                  <a:lnTo>
                    <a:pt x="13" y="49"/>
                  </a:lnTo>
                  <a:lnTo>
                    <a:pt x="12" y="49"/>
                  </a:lnTo>
                  <a:lnTo>
                    <a:pt x="10" y="49"/>
                  </a:lnTo>
                  <a:lnTo>
                    <a:pt x="9" y="49"/>
                  </a:lnTo>
                  <a:lnTo>
                    <a:pt x="6" y="48"/>
                  </a:lnTo>
                  <a:lnTo>
                    <a:pt x="5" y="48"/>
                  </a:lnTo>
                  <a:lnTo>
                    <a:pt x="3" y="47"/>
                  </a:lnTo>
                  <a:lnTo>
                    <a:pt x="2" y="46"/>
                  </a:lnTo>
                  <a:lnTo>
                    <a:pt x="1" y="43"/>
                  </a:lnTo>
                  <a:lnTo>
                    <a:pt x="0" y="42"/>
                  </a:lnTo>
                  <a:lnTo>
                    <a:pt x="0" y="40"/>
                  </a:lnTo>
                  <a:lnTo>
                    <a:pt x="1" y="38"/>
                  </a:lnTo>
                  <a:lnTo>
                    <a:pt x="1" y="37"/>
                  </a:lnTo>
                  <a:lnTo>
                    <a:pt x="2" y="35"/>
                  </a:lnTo>
                  <a:lnTo>
                    <a:pt x="4" y="34"/>
                  </a:lnTo>
                  <a:lnTo>
                    <a:pt x="5" y="33"/>
                  </a:lnTo>
                  <a:lnTo>
                    <a:pt x="7" y="33"/>
                  </a:lnTo>
                  <a:lnTo>
                    <a:pt x="10" y="31"/>
                  </a:lnTo>
                  <a:lnTo>
                    <a:pt x="12" y="31"/>
                  </a:lnTo>
                  <a:lnTo>
                    <a:pt x="14" y="31"/>
                  </a:lnTo>
                  <a:lnTo>
                    <a:pt x="16" y="30"/>
                  </a:lnTo>
                  <a:lnTo>
                    <a:pt x="18" y="30"/>
                  </a:lnTo>
                  <a:lnTo>
                    <a:pt x="20" y="30"/>
                  </a:lnTo>
                  <a:lnTo>
                    <a:pt x="22" y="30"/>
                  </a:lnTo>
                  <a:lnTo>
                    <a:pt x="24" y="30"/>
                  </a:lnTo>
                  <a:lnTo>
                    <a:pt x="26" y="30"/>
                  </a:lnTo>
                  <a:lnTo>
                    <a:pt x="27" y="30"/>
                  </a:lnTo>
                  <a:lnTo>
                    <a:pt x="29" y="31"/>
                  </a:lnTo>
                  <a:lnTo>
                    <a:pt x="31" y="32"/>
                  </a:lnTo>
                  <a:lnTo>
                    <a:pt x="32" y="33"/>
                  </a:lnTo>
                  <a:lnTo>
                    <a:pt x="35" y="34"/>
                  </a:lnTo>
                  <a:lnTo>
                    <a:pt x="36" y="34"/>
                  </a:lnTo>
                  <a:lnTo>
                    <a:pt x="38" y="35"/>
                  </a:lnTo>
                  <a:lnTo>
                    <a:pt x="40" y="36"/>
                  </a:lnTo>
                  <a:lnTo>
                    <a:pt x="41" y="37"/>
                  </a:lnTo>
                  <a:lnTo>
                    <a:pt x="43" y="38"/>
                  </a:lnTo>
                  <a:lnTo>
                    <a:pt x="44" y="38"/>
                  </a:lnTo>
                  <a:lnTo>
                    <a:pt x="46" y="39"/>
                  </a:lnTo>
                  <a:lnTo>
                    <a:pt x="48" y="40"/>
                  </a:lnTo>
                  <a:lnTo>
                    <a:pt x="49" y="40"/>
                  </a:lnTo>
                  <a:lnTo>
                    <a:pt x="51" y="40"/>
                  </a:lnTo>
                  <a:lnTo>
                    <a:pt x="53" y="39"/>
                  </a:lnTo>
                  <a:lnTo>
                    <a:pt x="54" y="38"/>
                  </a:lnTo>
                  <a:lnTo>
                    <a:pt x="55" y="36"/>
                  </a:lnTo>
                  <a:lnTo>
                    <a:pt x="56" y="35"/>
                  </a:lnTo>
                  <a:lnTo>
                    <a:pt x="56" y="33"/>
                  </a:lnTo>
                  <a:lnTo>
                    <a:pt x="56" y="31"/>
                  </a:lnTo>
                  <a:lnTo>
                    <a:pt x="56" y="29"/>
                  </a:lnTo>
                  <a:lnTo>
                    <a:pt x="56" y="28"/>
                  </a:lnTo>
                  <a:lnTo>
                    <a:pt x="55" y="26"/>
                  </a:lnTo>
                  <a:lnTo>
                    <a:pt x="54" y="24"/>
                  </a:lnTo>
                  <a:lnTo>
                    <a:pt x="54" y="22"/>
                  </a:lnTo>
                  <a:lnTo>
                    <a:pt x="53" y="21"/>
                  </a:lnTo>
                  <a:lnTo>
                    <a:pt x="53" y="19"/>
                  </a:lnTo>
                  <a:lnTo>
                    <a:pt x="52" y="18"/>
                  </a:lnTo>
                  <a:lnTo>
                    <a:pt x="52" y="16"/>
                  </a:lnTo>
                  <a:lnTo>
                    <a:pt x="52" y="14"/>
                  </a:lnTo>
                  <a:lnTo>
                    <a:pt x="52" y="12"/>
                  </a:lnTo>
                  <a:lnTo>
                    <a:pt x="53" y="11"/>
                  </a:lnTo>
                  <a:lnTo>
                    <a:pt x="53" y="9"/>
                  </a:lnTo>
                  <a:lnTo>
                    <a:pt x="54" y="6"/>
                  </a:lnTo>
                  <a:lnTo>
                    <a:pt x="55" y="5"/>
                  </a:lnTo>
                  <a:lnTo>
                    <a:pt x="57" y="4"/>
                  </a:lnTo>
                  <a:lnTo>
                    <a:pt x="58" y="3"/>
                  </a:lnTo>
                  <a:lnTo>
                    <a:pt x="60" y="2"/>
                  </a:lnTo>
                  <a:lnTo>
                    <a:pt x="61" y="1"/>
                  </a:lnTo>
                  <a:lnTo>
                    <a:pt x="63" y="0"/>
                  </a:lnTo>
                  <a:lnTo>
                    <a:pt x="64" y="0"/>
                  </a:lnTo>
                  <a:lnTo>
                    <a:pt x="66" y="0"/>
                  </a:lnTo>
                  <a:lnTo>
                    <a:pt x="67" y="0"/>
                  </a:lnTo>
                  <a:lnTo>
                    <a:pt x="69" y="1"/>
                  </a:lnTo>
                  <a:lnTo>
                    <a:pt x="71" y="2"/>
                  </a:lnTo>
                  <a:lnTo>
                    <a:pt x="72" y="3"/>
                  </a:lnTo>
                  <a:lnTo>
                    <a:pt x="74" y="3"/>
                  </a:lnTo>
                  <a:lnTo>
                    <a:pt x="74" y="5"/>
                  </a:lnTo>
                  <a:lnTo>
                    <a:pt x="75" y="6"/>
                  </a:lnTo>
                  <a:lnTo>
                    <a:pt x="75" y="9"/>
                  </a:lnTo>
                  <a:lnTo>
                    <a:pt x="76" y="10"/>
                  </a:lnTo>
                  <a:lnTo>
                    <a:pt x="76" y="12"/>
                  </a:lnTo>
                  <a:lnTo>
                    <a:pt x="76" y="14"/>
                  </a:lnTo>
                  <a:lnTo>
                    <a:pt x="76" y="16"/>
                  </a:lnTo>
                  <a:lnTo>
                    <a:pt x="76" y="17"/>
                  </a:lnTo>
                  <a:lnTo>
                    <a:pt x="76" y="19"/>
                  </a:lnTo>
                  <a:lnTo>
                    <a:pt x="76" y="20"/>
                  </a:lnTo>
                  <a:lnTo>
                    <a:pt x="75" y="22"/>
                  </a:lnTo>
                  <a:lnTo>
                    <a:pt x="75" y="24"/>
                  </a:lnTo>
                  <a:lnTo>
                    <a:pt x="74" y="25"/>
                  </a:lnTo>
                  <a:lnTo>
                    <a:pt x="73" y="27"/>
                  </a:lnTo>
                  <a:lnTo>
                    <a:pt x="73" y="29"/>
                  </a:lnTo>
                  <a:lnTo>
                    <a:pt x="72" y="30"/>
                  </a:lnTo>
                  <a:lnTo>
                    <a:pt x="71" y="33"/>
                  </a:lnTo>
                  <a:lnTo>
                    <a:pt x="70" y="34"/>
                  </a:lnTo>
                  <a:lnTo>
                    <a:pt x="70" y="36"/>
                  </a:lnTo>
                  <a:lnTo>
                    <a:pt x="70" y="37"/>
                  </a:lnTo>
                  <a:lnTo>
                    <a:pt x="70" y="39"/>
                  </a:lnTo>
                  <a:lnTo>
                    <a:pt x="70" y="40"/>
                  </a:lnTo>
                  <a:lnTo>
                    <a:pt x="71" y="42"/>
                  </a:lnTo>
                  <a:lnTo>
                    <a:pt x="73" y="43"/>
                  </a:lnTo>
                  <a:lnTo>
                    <a:pt x="74" y="45"/>
                  </a:lnTo>
                  <a:lnTo>
                    <a:pt x="83" y="48"/>
                  </a:lnTo>
                  <a:lnTo>
                    <a:pt x="100" y="52"/>
                  </a:lnTo>
                  <a:lnTo>
                    <a:pt x="114" y="57"/>
                  </a:lnTo>
                  <a:lnTo>
                    <a:pt x="127" y="65"/>
                  </a:lnTo>
                  <a:lnTo>
                    <a:pt x="139" y="74"/>
                  </a:lnTo>
                  <a:lnTo>
                    <a:pt x="152" y="84"/>
                  </a:lnTo>
                  <a:lnTo>
                    <a:pt x="164" y="94"/>
                  </a:lnTo>
                  <a:lnTo>
                    <a:pt x="172" y="99"/>
                  </a:lnTo>
                  <a:lnTo>
                    <a:pt x="179" y="102"/>
                  </a:lnTo>
                  <a:lnTo>
                    <a:pt x="187" y="103"/>
                  </a:lnTo>
                  <a:lnTo>
                    <a:pt x="202" y="101"/>
                  </a:lnTo>
                  <a:lnTo>
                    <a:pt x="214" y="98"/>
                  </a:lnTo>
                  <a:lnTo>
                    <a:pt x="226" y="93"/>
                  </a:lnTo>
                  <a:close/>
                </a:path>
              </a:pathLst>
            </a:custGeom>
            <a:solidFill>
              <a:srgbClr val="000000"/>
            </a:solidFill>
            <a:ln w="9525">
              <a:noFill/>
              <a:round/>
              <a:headEnd/>
              <a:tailEnd/>
            </a:ln>
          </p:spPr>
          <p:txBody>
            <a:bodyPr/>
            <a:lstStyle/>
            <a:p>
              <a:endParaRPr lang="fr-FR"/>
            </a:p>
          </p:txBody>
        </p:sp>
        <p:sp>
          <p:nvSpPr>
            <p:cNvPr id="82957" name="Freeform 11"/>
            <p:cNvSpPr>
              <a:spLocks/>
            </p:cNvSpPr>
            <p:nvPr/>
          </p:nvSpPr>
          <p:spPr bwMode="auto">
            <a:xfrm>
              <a:off x="2001" y="602"/>
              <a:ext cx="156" cy="154"/>
            </a:xfrm>
            <a:custGeom>
              <a:avLst/>
              <a:gdLst>
                <a:gd name="T0" fmla="*/ 118 w 156"/>
                <a:gd name="T1" fmla="*/ 23 h 154"/>
                <a:gd name="T2" fmla="*/ 122 w 156"/>
                <a:gd name="T3" fmla="*/ 5 h 154"/>
                <a:gd name="T4" fmla="*/ 140 w 156"/>
                <a:gd name="T5" fmla="*/ 0 h 154"/>
                <a:gd name="T6" fmla="*/ 152 w 156"/>
                <a:gd name="T7" fmla="*/ 6 h 154"/>
                <a:gd name="T8" fmla="*/ 156 w 156"/>
                <a:gd name="T9" fmla="*/ 30 h 154"/>
                <a:gd name="T10" fmla="*/ 152 w 156"/>
                <a:gd name="T11" fmla="*/ 70 h 154"/>
                <a:gd name="T12" fmla="*/ 146 w 156"/>
                <a:gd name="T13" fmla="*/ 107 h 154"/>
                <a:gd name="T14" fmla="*/ 138 w 156"/>
                <a:gd name="T15" fmla="*/ 133 h 154"/>
                <a:gd name="T16" fmla="*/ 124 w 156"/>
                <a:gd name="T17" fmla="*/ 150 h 154"/>
                <a:gd name="T18" fmla="*/ 108 w 156"/>
                <a:gd name="T19" fmla="*/ 154 h 154"/>
                <a:gd name="T20" fmla="*/ 89 w 156"/>
                <a:gd name="T21" fmla="*/ 148 h 154"/>
                <a:gd name="T22" fmla="*/ 73 w 156"/>
                <a:gd name="T23" fmla="*/ 128 h 154"/>
                <a:gd name="T24" fmla="*/ 60 w 156"/>
                <a:gd name="T25" fmla="*/ 104 h 154"/>
                <a:gd name="T26" fmla="*/ 47 w 156"/>
                <a:gd name="T27" fmla="*/ 77 h 154"/>
                <a:gd name="T28" fmla="*/ 32 w 156"/>
                <a:gd name="T29" fmla="*/ 59 h 154"/>
                <a:gd name="T30" fmla="*/ 23 w 156"/>
                <a:gd name="T31" fmla="*/ 57 h 154"/>
                <a:gd name="T32" fmla="*/ 29 w 156"/>
                <a:gd name="T33" fmla="*/ 87 h 154"/>
                <a:gd name="T34" fmla="*/ 35 w 156"/>
                <a:gd name="T35" fmla="*/ 98 h 154"/>
                <a:gd name="T36" fmla="*/ 21 w 156"/>
                <a:gd name="T37" fmla="*/ 109 h 154"/>
                <a:gd name="T38" fmla="*/ 3 w 156"/>
                <a:gd name="T39" fmla="*/ 108 h 154"/>
                <a:gd name="T40" fmla="*/ 1 w 156"/>
                <a:gd name="T41" fmla="*/ 86 h 154"/>
                <a:gd name="T42" fmla="*/ 6 w 156"/>
                <a:gd name="T43" fmla="*/ 53 h 154"/>
                <a:gd name="T44" fmla="*/ 5 w 156"/>
                <a:gd name="T45" fmla="*/ 24 h 154"/>
                <a:gd name="T46" fmla="*/ 18 w 156"/>
                <a:gd name="T47" fmla="*/ 15 h 154"/>
                <a:gd name="T48" fmla="*/ 29 w 156"/>
                <a:gd name="T49" fmla="*/ 22 h 154"/>
                <a:gd name="T50" fmla="*/ 38 w 156"/>
                <a:gd name="T51" fmla="*/ 40 h 154"/>
                <a:gd name="T52" fmla="*/ 55 w 156"/>
                <a:gd name="T53" fmla="*/ 58 h 154"/>
                <a:gd name="T54" fmla="*/ 70 w 156"/>
                <a:gd name="T55" fmla="*/ 78 h 154"/>
                <a:gd name="T56" fmla="*/ 88 w 156"/>
                <a:gd name="T57" fmla="*/ 102 h 154"/>
                <a:gd name="T58" fmla="*/ 103 w 156"/>
                <a:gd name="T59" fmla="*/ 120 h 154"/>
                <a:gd name="T60" fmla="*/ 112 w 156"/>
                <a:gd name="T61" fmla="*/ 123 h 154"/>
                <a:gd name="T62" fmla="*/ 120 w 156"/>
                <a:gd name="T63" fmla="*/ 110 h 154"/>
                <a:gd name="T64" fmla="*/ 120 w 156"/>
                <a:gd name="T65" fmla="*/ 80 h 154"/>
                <a:gd name="T66" fmla="*/ 120 w 156"/>
                <a:gd name="T67" fmla="*/ 59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
                <a:gd name="T103" fmla="*/ 0 h 154"/>
                <a:gd name="T104" fmla="*/ 156 w 156"/>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 h="154">
                  <a:moveTo>
                    <a:pt x="120" y="59"/>
                  </a:moveTo>
                  <a:lnTo>
                    <a:pt x="118" y="23"/>
                  </a:lnTo>
                  <a:lnTo>
                    <a:pt x="118" y="12"/>
                  </a:lnTo>
                  <a:lnTo>
                    <a:pt x="122" y="5"/>
                  </a:lnTo>
                  <a:lnTo>
                    <a:pt x="129" y="1"/>
                  </a:lnTo>
                  <a:lnTo>
                    <a:pt x="140" y="0"/>
                  </a:lnTo>
                  <a:lnTo>
                    <a:pt x="148" y="2"/>
                  </a:lnTo>
                  <a:lnTo>
                    <a:pt x="152" y="6"/>
                  </a:lnTo>
                  <a:lnTo>
                    <a:pt x="156" y="16"/>
                  </a:lnTo>
                  <a:lnTo>
                    <a:pt x="156" y="30"/>
                  </a:lnTo>
                  <a:lnTo>
                    <a:pt x="154" y="49"/>
                  </a:lnTo>
                  <a:lnTo>
                    <a:pt x="152" y="70"/>
                  </a:lnTo>
                  <a:lnTo>
                    <a:pt x="149" y="88"/>
                  </a:lnTo>
                  <a:lnTo>
                    <a:pt x="146" y="107"/>
                  </a:lnTo>
                  <a:lnTo>
                    <a:pt x="143" y="121"/>
                  </a:lnTo>
                  <a:lnTo>
                    <a:pt x="138" y="133"/>
                  </a:lnTo>
                  <a:lnTo>
                    <a:pt x="132" y="142"/>
                  </a:lnTo>
                  <a:lnTo>
                    <a:pt x="124" y="150"/>
                  </a:lnTo>
                  <a:lnTo>
                    <a:pt x="117" y="152"/>
                  </a:lnTo>
                  <a:lnTo>
                    <a:pt x="108" y="154"/>
                  </a:lnTo>
                  <a:lnTo>
                    <a:pt x="99" y="153"/>
                  </a:lnTo>
                  <a:lnTo>
                    <a:pt x="89" y="148"/>
                  </a:lnTo>
                  <a:lnTo>
                    <a:pt x="81" y="139"/>
                  </a:lnTo>
                  <a:lnTo>
                    <a:pt x="73" y="128"/>
                  </a:lnTo>
                  <a:lnTo>
                    <a:pt x="66" y="117"/>
                  </a:lnTo>
                  <a:lnTo>
                    <a:pt x="60" y="104"/>
                  </a:lnTo>
                  <a:lnTo>
                    <a:pt x="53" y="88"/>
                  </a:lnTo>
                  <a:lnTo>
                    <a:pt x="47" y="77"/>
                  </a:lnTo>
                  <a:lnTo>
                    <a:pt x="41" y="68"/>
                  </a:lnTo>
                  <a:lnTo>
                    <a:pt x="32" y="59"/>
                  </a:lnTo>
                  <a:lnTo>
                    <a:pt x="26" y="55"/>
                  </a:lnTo>
                  <a:lnTo>
                    <a:pt x="23" y="57"/>
                  </a:lnTo>
                  <a:lnTo>
                    <a:pt x="25" y="74"/>
                  </a:lnTo>
                  <a:lnTo>
                    <a:pt x="29" y="87"/>
                  </a:lnTo>
                  <a:lnTo>
                    <a:pt x="34" y="94"/>
                  </a:lnTo>
                  <a:lnTo>
                    <a:pt x="35" y="98"/>
                  </a:lnTo>
                  <a:lnTo>
                    <a:pt x="33" y="104"/>
                  </a:lnTo>
                  <a:lnTo>
                    <a:pt x="21" y="109"/>
                  </a:lnTo>
                  <a:lnTo>
                    <a:pt x="13" y="110"/>
                  </a:lnTo>
                  <a:lnTo>
                    <a:pt x="3" y="108"/>
                  </a:lnTo>
                  <a:lnTo>
                    <a:pt x="0" y="100"/>
                  </a:lnTo>
                  <a:lnTo>
                    <a:pt x="1" y="86"/>
                  </a:lnTo>
                  <a:lnTo>
                    <a:pt x="5" y="67"/>
                  </a:lnTo>
                  <a:lnTo>
                    <a:pt x="6" y="53"/>
                  </a:lnTo>
                  <a:lnTo>
                    <a:pt x="5" y="39"/>
                  </a:lnTo>
                  <a:lnTo>
                    <a:pt x="5" y="24"/>
                  </a:lnTo>
                  <a:lnTo>
                    <a:pt x="9" y="17"/>
                  </a:lnTo>
                  <a:lnTo>
                    <a:pt x="18" y="15"/>
                  </a:lnTo>
                  <a:lnTo>
                    <a:pt x="25" y="17"/>
                  </a:lnTo>
                  <a:lnTo>
                    <a:pt x="29" y="22"/>
                  </a:lnTo>
                  <a:lnTo>
                    <a:pt x="34" y="33"/>
                  </a:lnTo>
                  <a:lnTo>
                    <a:pt x="38" y="40"/>
                  </a:lnTo>
                  <a:lnTo>
                    <a:pt x="47" y="50"/>
                  </a:lnTo>
                  <a:lnTo>
                    <a:pt x="55" y="58"/>
                  </a:lnTo>
                  <a:lnTo>
                    <a:pt x="63" y="68"/>
                  </a:lnTo>
                  <a:lnTo>
                    <a:pt x="70" y="78"/>
                  </a:lnTo>
                  <a:lnTo>
                    <a:pt x="79" y="92"/>
                  </a:lnTo>
                  <a:lnTo>
                    <a:pt x="88" y="102"/>
                  </a:lnTo>
                  <a:lnTo>
                    <a:pt x="96" y="113"/>
                  </a:lnTo>
                  <a:lnTo>
                    <a:pt x="103" y="120"/>
                  </a:lnTo>
                  <a:lnTo>
                    <a:pt x="109" y="123"/>
                  </a:lnTo>
                  <a:lnTo>
                    <a:pt x="112" y="123"/>
                  </a:lnTo>
                  <a:lnTo>
                    <a:pt x="117" y="119"/>
                  </a:lnTo>
                  <a:lnTo>
                    <a:pt x="120" y="110"/>
                  </a:lnTo>
                  <a:lnTo>
                    <a:pt x="121" y="94"/>
                  </a:lnTo>
                  <a:lnTo>
                    <a:pt x="120" y="80"/>
                  </a:lnTo>
                  <a:lnTo>
                    <a:pt x="120" y="67"/>
                  </a:lnTo>
                  <a:lnTo>
                    <a:pt x="120" y="59"/>
                  </a:lnTo>
                  <a:close/>
                </a:path>
              </a:pathLst>
            </a:custGeom>
            <a:solidFill>
              <a:srgbClr val="000000"/>
            </a:solidFill>
            <a:ln w="9525">
              <a:noFill/>
              <a:round/>
              <a:headEnd/>
              <a:tailEnd/>
            </a:ln>
          </p:spPr>
          <p:txBody>
            <a:bodyPr/>
            <a:lstStyle/>
            <a:p>
              <a:endParaRPr lang="fr-FR"/>
            </a:p>
          </p:txBody>
        </p:sp>
        <p:sp>
          <p:nvSpPr>
            <p:cNvPr id="82958" name="Freeform 12"/>
            <p:cNvSpPr>
              <a:spLocks/>
            </p:cNvSpPr>
            <p:nvPr/>
          </p:nvSpPr>
          <p:spPr bwMode="auto">
            <a:xfrm>
              <a:off x="2140" y="601"/>
              <a:ext cx="134" cy="231"/>
            </a:xfrm>
            <a:custGeom>
              <a:avLst/>
              <a:gdLst>
                <a:gd name="T0" fmla="*/ 30 w 134"/>
                <a:gd name="T1" fmla="*/ 2 h 231"/>
                <a:gd name="T2" fmla="*/ 47 w 134"/>
                <a:gd name="T3" fmla="*/ 4 h 231"/>
                <a:gd name="T4" fmla="*/ 74 w 134"/>
                <a:gd name="T5" fmla="*/ 9 h 231"/>
                <a:gd name="T6" fmla="*/ 95 w 134"/>
                <a:gd name="T7" fmla="*/ 15 h 231"/>
                <a:gd name="T8" fmla="*/ 112 w 134"/>
                <a:gd name="T9" fmla="*/ 21 h 231"/>
                <a:gd name="T10" fmla="*/ 125 w 134"/>
                <a:gd name="T11" fmla="*/ 30 h 231"/>
                <a:gd name="T12" fmla="*/ 130 w 134"/>
                <a:gd name="T13" fmla="*/ 35 h 231"/>
                <a:gd name="T14" fmla="*/ 133 w 134"/>
                <a:gd name="T15" fmla="*/ 41 h 231"/>
                <a:gd name="T16" fmla="*/ 134 w 134"/>
                <a:gd name="T17" fmla="*/ 48 h 231"/>
                <a:gd name="T18" fmla="*/ 131 w 134"/>
                <a:gd name="T19" fmla="*/ 57 h 231"/>
                <a:gd name="T20" fmla="*/ 127 w 134"/>
                <a:gd name="T21" fmla="*/ 66 h 231"/>
                <a:gd name="T22" fmla="*/ 119 w 134"/>
                <a:gd name="T23" fmla="*/ 76 h 231"/>
                <a:gd name="T24" fmla="*/ 108 w 134"/>
                <a:gd name="T25" fmla="*/ 91 h 231"/>
                <a:gd name="T26" fmla="*/ 98 w 134"/>
                <a:gd name="T27" fmla="*/ 104 h 231"/>
                <a:gd name="T28" fmla="*/ 93 w 134"/>
                <a:gd name="T29" fmla="*/ 116 h 231"/>
                <a:gd name="T30" fmla="*/ 86 w 134"/>
                <a:gd name="T31" fmla="*/ 131 h 231"/>
                <a:gd name="T32" fmla="*/ 82 w 134"/>
                <a:gd name="T33" fmla="*/ 146 h 231"/>
                <a:gd name="T34" fmla="*/ 80 w 134"/>
                <a:gd name="T35" fmla="*/ 160 h 231"/>
                <a:gd name="T36" fmla="*/ 80 w 134"/>
                <a:gd name="T37" fmla="*/ 171 h 231"/>
                <a:gd name="T38" fmla="*/ 82 w 134"/>
                <a:gd name="T39" fmla="*/ 177 h 231"/>
                <a:gd name="T40" fmla="*/ 90 w 134"/>
                <a:gd name="T41" fmla="*/ 183 h 231"/>
                <a:gd name="T42" fmla="*/ 102 w 134"/>
                <a:gd name="T43" fmla="*/ 188 h 231"/>
                <a:gd name="T44" fmla="*/ 113 w 134"/>
                <a:gd name="T45" fmla="*/ 195 h 231"/>
                <a:gd name="T46" fmla="*/ 122 w 134"/>
                <a:gd name="T47" fmla="*/ 205 h 231"/>
                <a:gd name="T48" fmla="*/ 124 w 134"/>
                <a:gd name="T49" fmla="*/ 213 h 231"/>
                <a:gd name="T50" fmla="*/ 123 w 134"/>
                <a:gd name="T51" fmla="*/ 219 h 231"/>
                <a:gd name="T52" fmla="*/ 119 w 134"/>
                <a:gd name="T53" fmla="*/ 223 h 231"/>
                <a:gd name="T54" fmla="*/ 106 w 134"/>
                <a:gd name="T55" fmla="*/ 231 h 231"/>
                <a:gd name="T56" fmla="*/ 100 w 134"/>
                <a:gd name="T57" fmla="*/ 230 h 231"/>
                <a:gd name="T58" fmla="*/ 97 w 134"/>
                <a:gd name="T59" fmla="*/ 224 h 231"/>
                <a:gd name="T60" fmla="*/ 96 w 134"/>
                <a:gd name="T61" fmla="*/ 215 h 231"/>
                <a:gd name="T62" fmla="*/ 89 w 134"/>
                <a:gd name="T63" fmla="*/ 205 h 231"/>
                <a:gd name="T64" fmla="*/ 79 w 134"/>
                <a:gd name="T65" fmla="*/ 197 h 231"/>
                <a:gd name="T66" fmla="*/ 70 w 134"/>
                <a:gd name="T67" fmla="*/ 193 h 231"/>
                <a:gd name="T68" fmla="*/ 59 w 134"/>
                <a:gd name="T69" fmla="*/ 191 h 231"/>
                <a:gd name="T70" fmla="*/ 52 w 134"/>
                <a:gd name="T71" fmla="*/ 186 h 231"/>
                <a:gd name="T72" fmla="*/ 50 w 134"/>
                <a:gd name="T73" fmla="*/ 179 h 231"/>
                <a:gd name="T74" fmla="*/ 51 w 134"/>
                <a:gd name="T75" fmla="*/ 171 h 231"/>
                <a:gd name="T76" fmla="*/ 57 w 134"/>
                <a:gd name="T77" fmla="*/ 164 h 231"/>
                <a:gd name="T78" fmla="*/ 62 w 134"/>
                <a:gd name="T79" fmla="*/ 155 h 231"/>
                <a:gd name="T80" fmla="*/ 66 w 134"/>
                <a:gd name="T81" fmla="*/ 144 h 231"/>
                <a:gd name="T82" fmla="*/ 69 w 134"/>
                <a:gd name="T83" fmla="*/ 128 h 231"/>
                <a:gd name="T84" fmla="*/ 72 w 134"/>
                <a:gd name="T85" fmla="*/ 111 h 231"/>
                <a:gd name="T86" fmla="*/ 75 w 134"/>
                <a:gd name="T87" fmla="*/ 96 h 231"/>
                <a:gd name="T88" fmla="*/ 79 w 134"/>
                <a:gd name="T89" fmla="*/ 82 h 231"/>
                <a:gd name="T90" fmla="*/ 84 w 134"/>
                <a:gd name="T91" fmla="*/ 71 h 231"/>
                <a:gd name="T92" fmla="*/ 92 w 134"/>
                <a:gd name="T93" fmla="*/ 59 h 231"/>
                <a:gd name="T94" fmla="*/ 97 w 134"/>
                <a:gd name="T95" fmla="*/ 51 h 231"/>
                <a:gd name="T96" fmla="*/ 97 w 134"/>
                <a:gd name="T97" fmla="*/ 47 h 231"/>
                <a:gd name="T98" fmla="*/ 92 w 134"/>
                <a:gd name="T99" fmla="*/ 42 h 231"/>
                <a:gd name="T100" fmla="*/ 69 w 134"/>
                <a:gd name="T101" fmla="*/ 42 h 231"/>
                <a:gd name="T102" fmla="*/ 48 w 134"/>
                <a:gd name="T103" fmla="*/ 38 h 231"/>
                <a:gd name="T104" fmla="*/ 32 w 134"/>
                <a:gd name="T105" fmla="*/ 35 h 231"/>
                <a:gd name="T106" fmla="*/ 18 w 134"/>
                <a:gd name="T107" fmla="*/ 32 h 231"/>
                <a:gd name="T108" fmla="*/ 7 w 134"/>
                <a:gd name="T109" fmla="*/ 27 h 231"/>
                <a:gd name="T110" fmla="*/ 1 w 134"/>
                <a:gd name="T111" fmla="*/ 19 h 231"/>
                <a:gd name="T112" fmla="*/ 0 w 134"/>
                <a:gd name="T113" fmla="*/ 9 h 231"/>
                <a:gd name="T114" fmla="*/ 5 w 134"/>
                <a:gd name="T115" fmla="*/ 1 h 231"/>
                <a:gd name="T116" fmla="*/ 14 w 134"/>
                <a:gd name="T117" fmla="*/ 0 h 231"/>
                <a:gd name="T118" fmla="*/ 30 w 134"/>
                <a:gd name="T119" fmla="*/ 2 h 2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231"/>
                <a:gd name="T182" fmla="*/ 134 w 134"/>
                <a:gd name="T183" fmla="*/ 231 h 2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231">
                  <a:moveTo>
                    <a:pt x="30" y="2"/>
                  </a:moveTo>
                  <a:lnTo>
                    <a:pt x="47" y="4"/>
                  </a:lnTo>
                  <a:lnTo>
                    <a:pt x="74" y="9"/>
                  </a:lnTo>
                  <a:lnTo>
                    <a:pt x="95" y="15"/>
                  </a:lnTo>
                  <a:lnTo>
                    <a:pt x="112" y="21"/>
                  </a:lnTo>
                  <a:lnTo>
                    <a:pt x="125" y="30"/>
                  </a:lnTo>
                  <a:lnTo>
                    <a:pt x="130" y="35"/>
                  </a:lnTo>
                  <a:lnTo>
                    <a:pt x="133" y="41"/>
                  </a:lnTo>
                  <a:lnTo>
                    <a:pt x="134" y="48"/>
                  </a:lnTo>
                  <a:lnTo>
                    <a:pt x="131" y="57"/>
                  </a:lnTo>
                  <a:lnTo>
                    <a:pt x="127" y="66"/>
                  </a:lnTo>
                  <a:lnTo>
                    <a:pt x="119" y="76"/>
                  </a:lnTo>
                  <a:lnTo>
                    <a:pt x="108" y="91"/>
                  </a:lnTo>
                  <a:lnTo>
                    <a:pt x="98" y="104"/>
                  </a:lnTo>
                  <a:lnTo>
                    <a:pt x="93" y="116"/>
                  </a:lnTo>
                  <a:lnTo>
                    <a:pt x="86" y="131"/>
                  </a:lnTo>
                  <a:lnTo>
                    <a:pt x="82" y="146"/>
                  </a:lnTo>
                  <a:lnTo>
                    <a:pt x="80" y="160"/>
                  </a:lnTo>
                  <a:lnTo>
                    <a:pt x="80" y="171"/>
                  </a:lnTo>
                  <a:lnTo>
                    <a:pt x="82" y="177"/>
                  </a:lnTo>
                  <a:lnTo>
                    <a:pt x="90" y="183"/>
                  </a:lnTo>
                  <a:lnTo>
                    <a:pt x="102" y="188"/>
                  </a:lnTo>
                  <a:lnTo>
                    <a:pt x="113" y="195"/>
                  </a:lnTo>
                  <a:lnTo>
                    <a:pt x="122" y="205"/>
                  </a:lnTo>
                  <a:lnTo>
                    <a:pt x="124" y="213"/>
                  </a:lnTo>
                  <a:lnTo>
                    <a:pt x="123" y="219"/>
                  </a:lnTo>
                  <a:lnTo>
                    <a:pt x="119" y="223"/>
                  </a:lnTo>
                  <a:lnTo>
                    <a:pt x="106" y="231"/>
                  </a:lnTo>
                  <a:lnTo>
                    <a:pt x="100" y="230"/>
                  </a:lnTo>
                  <a:lnTo>
                    <a:pt x="97" y="224"/>
                  </a:lnTo>
                  <a:lnTo>
                    <a:pt x="96" y="215"/>
                  </a:lnTo>
                  <a:lnTo>
                    <a:pt x="89" y="205"/>
                  </a:lnTo>
                  <a:lnTo>
                    <a:pt x="79" y="197"/>
                  </a:lnTo>
                  <a:lnTo>
                    <a:pt x="70" y="193"/>
                  </a:lnTo>
                  <a:lnTo>
                    <a:pt x="59" y="191"/>
                  </a:lnTo>
                  <a:lnTo>
                    <a:pt x="52" y="186"/>
                  </a:lnTo>
                  <a:lnTo>
                    <a:pt x="50" y="179"/>
                  </a:lnTo>
                  <a:lnTo>
                    <a:pt x="51" y="171"/>
                  </a:lnTo>
                  <a:lnTo>
                    <a:pt x="57" y="164"/>
                  </a:lnTo>
                  <a:lnTo>
                    <a:pt x="62" y="155"/>
                  </a:lnTo>
                  <a:lnTo>
                    <a:pt x="66" y="144"/>
                  </a:lnTo>
                  <a:lnTo>
                    <a:pt x="69" y="128"/>
                  </a:lnTo>
                  <a:lnTo>
                    <a:pt x="72" y="111"/>
                  </a:lnTo>
                  <a:lnTo>
                    <a:pt x="75" y="96"/>
                  </a:lnTo>
                  <a:lnTo>
                    <a:pt x="79" y="82"/>
                  </a:lnTo>
                  <a:lnTo>
                    <a:pt x="84" y="71"/>
                  </a:lnTo>
                  <a:lnTo>
                    <a:pt x="92" y="59"/>
                  </a:lnTo>
                  <a:lnTo>
                    <a:pt x="97" y="51"/>
                  </a:lnTo>
                  <a:lnTo>
                    <a:pt x="97" y="47"/>
                  </a:lnTo>
                  <a:lnTo>
                    <a:pt x="92" y="42"/>
                  </a:lnTo>
                  <a:lnTo>
                    <a:pt x="69" y="42"/>
                  </a:lnTo>
                  <a:lnTo>
                    <a:pt x="48" y="38"/>
                  </a:lnTo>
                  <a:lnTo>
                    <a:pt x="32" y="35"/>
                  </a:lnTo>
                  <a:lnTo>
                    <a:pt x="18" y="32"/>
                  </a:lnTo>
                  <a:lnTo>
                    <a:pt x="7" y="27"/>
                  </a:lnTo>
                  <a:lnTo>
                    <a:pt x="1" y="19"/>
                  </a:lnTo>
                  <a:lnTo>
                    <a:pt x="0" y="9"/>
                  </a:lnTo>
                  <a:lnTo>
                    <a:pt x="5" y="1"/>
                  </a:lnTo>
                  <a:lnTo>
                    <a:pt x="14" y="0"/>
                  </a:lnTo>
                  <a:lnTo>
                    <a:pt x="30" y="2"/>
                  </a:lnTo>
                  <a:close/>
                </a:path>
              </a:pathLst>
            </a:custGeom>
            <a:solidFill>
              <a:srgbClr val="000000"/>
            </a:solidFill>
            <a:ln w="9525">
              <a:noFill/>
              <a:round/>
              <a:headEnd/>
              <a:tailEnd/>
            </a:ln>
          </p:spPr>
          <p:txBody>
            <a:bodyPr/>
            <a:lstStyle/>
            <a:p>
              <a:endParaRPr lang="fr-FR"/>
            </a:p>
          </p:txBody>
        </p:sp>
        <p:sp>
          <p:nvSpPr>
            <p:cNvPr id="82959" name="Freeform 13"/>
            <p:cNvSpPr>
              <a:spLocks/>
            </p:cNvSpPr>
            <p:nvPr/>
          </p:nvSpPr>
          <p:spPr bwMode="auto">
            <a:xfrm>
              <a:off x="1704" y="510"/>
              <a:ext cx="929" cy="138"/>
            </a:xfrm>
            <a:custGeom>
              <a:avLst/>
              <a:gdLst>
                <a:gd name="T0" fmla="*/ 611 w 929"/>
                <a:gd name="T1" fmla="*/ 37 h 138"/>
                <a:gd name="T2" fmla="*/ 665 w 929"/>
                <a:gd name="T3" fmla="*/ 54 h 138"/>
                <a:gd name="T4" fmla="*/ 733 w 929"/>
                <a:gd name="T5" fmla="*/ 52 h 138"/>
                <a:gd name="T6" fmla="*/ 784 w 929"/>
                <a:gd name="T7" fmla="*/ 41 h 138"/>
                <a:gd name="T8" fmla="*/ 839 w 929"/>
                <a:gd name="T9" fmla="*/ 26 h 138"/>
                <a:gd name="T10" fmla="*/ 882 w 929"/>
                <a:gd name="T11" fmla="*/ 27 h 138"/>
                <a:gd name="T12" fmla="*/ 929 w 929"/>
                <a:gd name="T13" fmla="*/ 47 h 138"/>
                <a:gd name="T14" fmla="*/ 899 w 929"/>
                <a:gd name="T15" fmla="*/ 50 h 138"/>
                <a:gd name="T16" fmla="*/ 843 w 929"/>
                <a:gd name="T17" fmla="*/ 52 h 138"/>
                <a:gd name="T18" fmla="*/ 775 w 929"/>
                <a:gd name="T19" fmla="*/ 71 h 138"/>
                <a:gd name="T20" fmla="*/ 723 w 929"/>
                <a:gd name="T21" fmla="*/ 86 h 138"/>
                <a:gd name="T22" fmla="*/ 651 w 929"/>
                <a:gd name="T23" fmla="*/ 89 h 138"/>
                <a:gd name="T24" fmla="*/ 595 w 929"/>
                <a:gd name="T25" fmla="*/ 83 h 138"/>
                <a:gd name="T26" fmla="*/ 545 w 929"/>
                <a:gd name="T27" fmla="*/ 66 h 138"/>
                <a:gd name="T28" fmla="*/ 490 w 929"/>
                <a:gd name="T29" fmla="*/ 53 h 138"/>
                <a:gd name="T30" fmla="*/ 429 w 929"/>
                <a:gd name="T31" fmla="*/ 48 h 138"/>
                <a:gd name="T32" fmla="*/ 372 w 929"/>
                <a:gd name="T33" fmla="*/ 48 h 138"/>
                <a:gd name="T34" fmla="*/ 316 w 929"/>
                <a:gd name="T35" fmla="*/ 60 h 138"/>
                <a:gd name="T36" fmla="*/ 264 w 929"/>
                <a:gd name="T37" fmla="*/ 77 h 138"/>
                <a:gd name="T38" fmla="*/ 196 w 929"/>
                <a:gd name="T39" fmla="*/ 99 h 138"/>
                <a:gd name="T40" fmla="*/ 148 w 929"/>
                <a:gd name="T41" fmla="*/ 126 h 138"/>
                <a:gd name="T42" fmla="*/ 129 w 929"/>
                <a:gd name="T43" fmla="*/ 134 h 138"/>
                <a:gd name="T44" fmla="*/ 109 w 929"/>
                <a:gd name="T45" fmla="*/ 138 h 138"/>
                <a:gd name="T46" fmla="*/ 59 w 929"/>
                <a:gd name="T47" fmla="*/ 138 h 138"/>
                <a:gd name="T48" fmla="*/ 23 w 929"/>
                <a:gd name="T49" fmla="*/ 132 h 138"/>
                <a:gd name="T50" fmla="*/ 6 w 929"/>
                <a:gd name="T51" fmla="*/ 124 h 138"/>
                <a:gd name="T52" fmla="*/ 21 w 929"/>
                <a:gd name="T53" fmla="*/ 119 h 138"/>
                <a:gd name="T54" fmla="*/ 74 w 929"/>
                <a:gd name="T55" fmla="*/ 108 h 138"/>
                <a:gd name="T56" fmla="*/ 118 w 929"/>
                <a:gd name="T57" fmla="*/ 93 h 138"/>
                <a:gd name="T58" fmla="*/ 179 w 929"/>
                <a:gd name="T59" fmla="*/ 65 h 138"/>
                <a:gd name="T60" fmla="*/ 226 w 929"/>
                <a:gd name="T61" fmla="*/ 45 h 138"/>
                <a:gd name="T62" fmla="*/ 290 w 929"/>
                <a:gd name="T63" fmla="*/ 25 h 138"/>
                <a:gd name="T64" fmla="*/ 340 w 929"/>
                <a:gd name="T65" fmla="*/ 12 h 138"/>
                <a:gd name="T66" fmla="*/ 400 w 929"/>
                <a:gd name="T67" fmla="*/ 3 h 138"/>
                <a:gd name="T68" fmla="*/ 453 w 929"/>
                <a:gd name="T69" fmla="*/ 0 h 138"/>
                <a:gd name="T70" fmla="*/ 503 w 929"/>
                <a:gd name="T71" fmla="*/ 3 h 138"/>
                <a:gd name="T72" fmla="*/ 549 w 929"/>
                <a:gd name="T73" fmla="*/ 11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9"/>
                <a:gd name="T112" fmla="*/ 0 h 138"/>
                <a:gd name="T113" fmla="*/ 929 w 929"/>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9" h="138">
                  <a:moveTo>
                    <a:pt x="567" y="17"/>
                  </a:moveTo>
                  <a:lnTo>
                    <a:pt x="611" y="37"/>
                  </a:lnTo>
                  <a:lnTo>
                    <a:pt x="643" y="50"/>
                  </a:lnTo>
                  <a:lnTo>
                    <a:pt x="665" y="54"/>
                  </a:lnTo>
                  <a:lnTo>
                    <a:pt x="698" y="55"/>
                  </a:lnTo>
                  <a:lnTo>
                    <a:pt x="733" y="52"/>
                  </a:lnTo>
                  <a:lnTo>
                    <a:pt x="759" y="46"/>
                  </a:lnTo>
                  <a:lnTo>
                    <a:pt x="784" y="41"/>
                  </a:lnTo>
                  <a:lnTo>
                    <a:pt x="813" y="34"/>
                  </a:lnTo>
                  <a:lnTo>
                    <a:pt x="839" y="26"/>
                  </a:lnTo>
                  <a:lnTo>
                    <a:pt x="860" y="25"/>
                  </a:lnTo>
                  <a:lnTo>
                    <a:pt x="882" y="27"/>
                  </a:lnTo>
                  <a:lnTo>
                    <a:pt x="905" y="36"/>
                  </a:lnTo>
                  <a:lnTo>
                    <a:pt x="929" y="47"/>
                  </a:lnTo>
                  <a:lnTo>
                    <a:pt x="922" y="51"/>
                  </a:lnTo>
                  <a:lnTo>
                    <a:pt x="899" y="50"/>
                  </a:lnTo>
                  <a:lnTo>
                    <a:pt x="865" y="48"/>
                  </a:lnTo>
                  <a:lnTo>
                    <a:pt x="843" y="52"/>
                  </a:lnTo>
                  <a:lnTo>
                    <a:pt x="811" y="60"/>
                  </a:lnTo>
                  <a:lnTo>
                    <a:pt x="775" y="71"/>
                  </a:lnTo>
                  <a:lnTo>
                    <a:pt x="748" y="79"/>
                  </a:lnTo>
                  <a:lnTo>
                    <a:pt x="723" y="86"/>
                  </a:lnTo>
                  <a:lnTo>
                    <a:pt x="694" y="88"/>
                  </a:lnTo>
                  <a:lnTo>
                    <a:pt x="651" y="89"/>
                  </a:lnTo>
                  <a:lnTo>
                    <a:pt x="621" y="87"/>
                  </a:lnTo>
                  <a:lnTo>
                    <a:pt x="595" y="83"/>
                  </a:lnTo>
                  <a:lnTo>
                    <a:pt x="569" y="76"/>
                  </a:lnTo>
                  <a:lnTo>
                    <a:pt x="545" y="66"/>
                  </a:lnTo>
                  <a:lnTo>
                    <a:pt x="519" y="59"/>
                  </a:lnTo>
                  <a:lnTo>
                    <a:pt x="490" y="53"/>
                  </a:lnTo>
                  <a:lnTo>
                    <a:pt x="463" y="49"/>
                  </a:lnTo>
                  <a:lnTo>
                    <a:pt x="429" y="48"/>
                  </a:lnTo>
                  <a:lnTo>
                    <a:pt x="396" y="48"/>
                  </a:lnTo>
                  <a:lnTo>
                    <a:pt x="372" y="48"/>
                  </a:lnTo>
                  <a:lnTo>
                    <a:pt x="345" y="53"/>
                  </a:lnTo>
                  <a:lnTo>
                    <a:pt x="316" y="60"/>
                  </a:lnTo>
                  <a:lnTo>
                    <a:pt x="286" y="68"/>
                  </a:lnTo>
                  <a:lnTo>
                    <a:pt x="264" y="77"/>
                  </a:lnTo>
                  <a:lnTo>
                    <a:pt x="228" y="87"/>
                  </a:lnTo>
                  <a:lnTo>
                    <a:pt x="196" y="99"/>
                  </a:lnTo>
                  <a:lnTo>
                    <a:pt x="169" y="114"/>
                  </a:lnTo>
                  <a:lnTo>
                    <a:pt x="148" y="126"/>
                  </a:lnTo>
                  <a:lnTo>
                    <a:pt x="131" y="133"/>
                  </a:lnTo>
                  <a:lnTo>
                    <a:pt x="129" y="134"/>
                  </a:lnTo>
                  <a:lnTo>
                    <a:pt x="111" y="137"/>
                  </a:lnTo>
                  <a:lnTo>
                    <a:pt x="109" y="138"/>
                  </a:lnTo>
                  <a:lnTo>
                    <a:pt x="84" y="138"/>
                  </a:lnTo>
                  <a:lnTo>
                    <a:pt x="59" y="138"/>
                  </a:lnTo>
                  <a:lnTo>
                    <a:pt x="38" y="135"/>
                  </a:lnTo>
                  <a:lnTo>
                    <a:pt x="23" y="132"/>
                  </a:lnTo>
                  <a:lnTo>
                    <a:pt x="8" y="124"/>
                  </a:lnTo>
                  <a:lnTo>
                    <a:pt x="6" y="124"/>
                  </a:lnTo>
                  <a:lnTo>
                    <a:pt x="0" y="119"/>
                  </a:lnTo>
                  <a:lnTo>
                    <a:pt x="21" y="119"/>
                  </a:lnTo>
                  <a:lnTo>
                    <a:pt x="49" y="114"/>
                  </a:lnTo>
                  <a:lnTo>
                    <a:pt x="74" y="108"/>
                  </a:lnTo>
                  <a:lnTo>
                    <a:pt x="94" y="102"/>
                  </a:lnTo>
                  <a:lnTo>
                    <a:pt x="118" y="93"/>
                  </a:lnTo>
                  <a:lnTo>
                    <a:pt x="147" y="81"/>
                  </a:lnTo>
                  <a:lnTo>
                    <a:pt x="179" y="65"/>
                  </a:lnTo>
                  <a:lnTo>
                    <a:pt x="202" y="55"/>
                  </a:lnTo>
                  <a:lnTo>
                    <a:pt x="226" y="45"/>
                  </a:lnTo>
                  <a:lnTo>
                    <a:pt x="256" y="36"/>
                  </a:lnTo>
                  <a:lnTo>
                    <a:pt x="290" y="25"/>
                  </a:lnTo>
                  <a:lnTo>
                    <a:pt x="318" y="17"/>
                  </a:lnTo>
                  <a:lnTo>
                    <a:pt x="340" y="12"/>
                  </a:lnTo>
                  <a:lnTo>
                    <a:pt x="367" y="6"/>
                  </a:lnTo>
                  <a:lnTo>
                    <a:pt x="400" y="3"/>
                  </a:lnTo>
                  <a:lnTo>
                    <a:pt x="422" y="0"/>
                  </a:lnTo>
                  <a:lnTo>
                    <a:pt x="453" y="0"/>
                  </a:lnTo>
                  <a:lnTo>
                    <a:pt x="482" y="0"/>
                  </a:lnTo>
                  <a:lnTo>
                    <a:pt x="503" y="3"/>
                  </a:lnTo>
                  <a:lnTo>
                    <a:pt x="528" y="6"/>
                  </a:lnTo>
                  <a:lnTo>
                    <a:pt x="549" y="11"/>
                  </a:lnTo>
                  <a:lnTo>
                    <a:pt x="567" y="17"/>
                  </a:lnTo>
                  <a:close/>
                </a:path>
              </a:pathLst>
            </a:custGeom>
            <a:solidFill>
              <a:srgbClr val="FF0033"/>
            </a:solidFill>
            <a:ln w="9525">
              <a:noFill/>
              <a:round/>
              <a:headEnd/>
              <a:tailEnd/>
            </a:ln>
          </p:spPr>
          <p:txBody>
            <a:bodyPr/>
            <a:lstStyle/>
            <a:p>
              <a:endParaRPr lang="fr-FR"/>
            </a:p>
          </p:txBody>
        </p:sp>
        <p:sp>
          <p:nvSpPr>
            <p:cNvPr id="82960" name="Freeform 14"/>
            <p:cNvSpPr>
              <a:spLocks/>
            </p:cNvSpPr>
            <p:nvPr/>
          </p:nvSpPr>
          <p:spPr bwMode="auto">
            <a:xfrm>
              <a:off x="1687" y="507"/>
              <a:ext cx="957" cy="129"/>
            </a:xfrm>
            <a:custGeom>
              <a:avLst/>
              <a:gdLst>
                <a:gd name="T0" fmla="*/ 895 w 957"/>
                <a:gd name="T1" fmla="*/ 33 h 129"/>
                <a:gd name="T2" fmla="*/ 850 w 957"/>
                <a:gd name="T3" fmla="*/ 35 h 129"/>
                <a:gd name="T4" fmla="*/ 803 w 957"/>
                <a:gd name="T5" fmla="*/ 47 h 129"/>
                <a:gd name="T6" fmla="*/ 764 w 957"/>
                <a:gd name="T7" fmla="*/ 56 h 129"/>
                <a:gd name="T8" fmla="*/ 725 w 957"/>
                <a:gd name="T9" fmla="*/ 62 h 129"/>
                <a:gd name="T10" fmla="*/ 691 w 957"/>
                <a:gd name="T11" fmla="*/ 63 h 129"/>
                <a:gd name="T12" fmla="*/ 657 w 957"/>
                <a:gd name="T13" fmla="*/ 58 h 129"/>
                <a:gd name="T14" fmla="*/ 622 w 957"/>
                <a:gd name="T15" fmla="*/ 41 h 129"/>
                <a:gd name="T16" fmla="*/ 584 w 957"/>
                <a:gd name="T17" fmla="*/ 25 h 129"/>
                <a:gd name="T18" fmla="*/ 535 w 957"/>
                <a:gd name="T19" fmla="*/ 11 h 129"/>
                <a:gd name="T20" fmla="*/ 482 w 957"/>
                <a:gd name="T21" fmla="*/ 6 h 129"/>
                <a:gd name="T22" fmla="*/ 425 w 957"/>
                <a:gd name="T23" fmla="*/ 8 h 129"/>
                <a:gd name="T24" fmla="*/ 371 w 957"/>
                <a:gd name="T25" fmla="*/ 17 h 129"/>
                <a:gd name="T26" fmla="*/ 296 w 957"/>
                <a:gd name="T27" fmla="*/ 35 h 129"/>
                <a:gd name="T28" fmla="*/ 222 w 957"/>
                <a:gd name="T29" fmla="*/ 60 h 129"/>
                <a:gd name="T30" fmla="*/ 192 w 957"/>
                <a:gd name="T31" fmla="*/ 74 h 129"/>
                <a:gd name="T32" fmla="*/ 151 w 957"/>
                <a:gd name="T33" fmla="*/ 94 h 129"/>
                <a:gd name="T34" fmla="*/ 111 w 957"/>
                <a:gd name="T35" fmla="*/ 111 h 129"/>
                <a:gd name="T36" fmla="*/ 87 w 957"/>
                <a:gd name="T37" fmla="*/ 117 h 129"/>
                <a:gd name="T38" fmla="*/ 67 w 957"/>
                <a:gd name="T39" fmla="*/ 123 h 129"/>
                <a:gd name="T40" fmla="*/ 28 w 957"/>
                <a:gd name="T41" fmla="*/ 128 h 129"/>
                <a:gd name="T42" fmla="*/ 19 w 957"/>
                <a:gd name="T43" fmla="*/ 128 h 129"/>
                <a:gd name="T44" fmla="*/ 0 w 957"/>
                <a:gd name="T45" fmla="*/ 119 h 129"/>
                <a:gd name="T46" fmla="*/ 7 w 957"/>
                <a:gd name="T47" fmla="*/ 116 h 129"/>
                <a:gd name="T48" fmla="*/ 43 w 957"/>
                <a:gd name="T49" fmla="*/ 117 h 129"/>
                <a:gd name="T50" fmla="*/ 78 w 957"/>
                <a:gd name="T51" fmla="*/ 110 h 129"/>
                <a:gd name="T52" fmla="*/ 121 w 957"/>
                <a:gd name="T53" fmla="*/ 97 h 129"/>
                <a:gd name="T54" fmla="*/ 166 w 957"/>
                <a:gd name="T55" fmla="*/ 77 h 129"/>
                <a:gd name="T56" fmla="*/ 212 w 957"/>
                <a:gd name="T57" fmla="*/ 55 h 129"/>
                <a:gd name="T58" fmla="*/ 257 w 957"/>
                <a:gd name="T59" fmla="*/ 39 h 129"/>
                <a:gd name="T60" fmla="*/ 303 w 957"/>
                <a:gd name="T61" fmla="*/ 25 h 129"/>
                <a:gd name="T62" fmla="*/ 355 w 957"/>
                <a:gd name="T63" fmla="*/ 11 h 129"/>
                <a:gd name="T64" fmla="*/ 400 w 957"/>
                <a:gd name="T65" fmla="*/ 4 h 129"/>
                <a:gd name="T66" fmla="*/ 455 w 957"/>
                <a:gd name="T67" fmla="*/ 0 h 129"/>
                <a:gd name="T68" fmla="*/ 519 w 957"/>
                <a:gd name="T69" fmla="*/ 1 h 129"/>
                <a:gd name="T70" fmla="*/ 557 w 957"/>
                <a:gd name="T71" fmla="*/ 8 h 129"/>
                <a:gd name="T72" fmla="*/ 594 w 957"/>
                <a:gd name="T73" fmla="*/ 20 h 129"/>
                <a:gd name="T74" fmla="*/ 628 w 957"/>
                <a:gd name="T75" fmla="*/ 35 h 129"/>
                <a:gd name="T76" fmla="*/ 661 w 957"/>
                <a:gd name="T77" fmla="*/ 49 h 129"/>
                <a:gd name="T78" fmla="*/ 687 w 957"/>
                <a:gd name="T79" fmla="*/ 55 h 129"/>
                <a:gd name="T80" fmla="*/ 729 w 957"/>
                <a:gd name="T81" fmla="*/ 53 h 129"/>
                <a:gd name="T82" fmla="*/ 764 w 957"/>
                <a:gd name="T83" fmla="*/ 47 h 129"/>
                <a:gd name="T84" fmla="*/ 813 w 957"/>
                <a:gd name="T85" fmla="*/ 37 h 129"/>
                <a:gd name="T86" fmla="*/ 858 w 957"/>
                <a:gd name="T87" fmla="*/ 25 h 129"/>
                <a:gd name="T88" fmla="*/ 889 w 957"/>
                <a:gd name="T89" fmla="*/ 24 h 129"/>
                <a:gd name="T90" fmla="*/ 917 w 957"/>
                <a:gd name="T91" fmla="*/ 31 h 129"/>
                <a:gd name="T92" fmla="*/ 952 w 957"/>
                <a:gd name="T93" fmla="*/ 47 h 129"/>
                <a:gd name="T94" fmla="*/ 956 w 957"/>
                <a:gd name="T95" fmla="*/ 51 h 129"/>
                <a:gd name="T96" fmla="*/ 940 w 957"/>
                <a:gd name="T97" fmla="*/ 51 h 129"/>
                <a:gd name="T98" fmla="*/ 918 w 957"/>
                <a:gd name="T99" fmla="*/ 41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7"/>
                <a:gd name="T151" fmla="*/ 0 h 129"/>
                <a:gd name="T152" fmla="*/ 957 w 957"/>
                <a:gd name="T153" fmla="*/ 129 h 1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7" h="129">
                  <a:moveTo>
                    <a:pt x="918" y="41"/>
                  </a:moveTo>
                  <a:lnTo>
                    <a:pt x="895" y="33"/>
                  </a:lnTo>
                  <a:lnTo>
                    <a:pt x="873" y="32"/>
                  </a:lnTo>
                  <a:lnTo>
                    <a:pt x="850" y="35"/>
                  </a:lnTo>
                  <a:lnTo>
                    <a:pt x="831" y="41"/>
                  </a:lnTo>
                  <a:lnTo>
                    <a:pt x="803" y="47"/>
                  </a:lnTo>
                  <a:lnTo>
                    <a:pt x="784" y="52"/>
                  </a:lnTo>
                  <a:lnTo>
                    <a:pt x="764" y="56"/>
                  </a:lnTo>
                  <a:lnTo>
                    <a:pt x="742" y="61"/>
                  </a:lnTo>
                  <a:lnTo>
                    <a:pt x="725" y="62"/>
                  </a:lnTo>
                  <a:lnTo>
                    <a:pt x="710" y="63"/>
                  </a:lnTo>
                  <a:lnTo>
                    <a:pt x="691" y="63"/>
                  </a:lnTo>
                  <a:lnTo>
                    <a:pt x="672" y="61"/>
                  </a:lnTo>
                  <a:lnTo>
                    <a:pt x="657" y="58"/>
                  </a:lnTo>
                  <a:lnTo>
                    <a:pt x="641" y="51"/>
                  </a:lnTo>
                  <a:lnTo>
                    <a:pt x="622" y="41"/>
                  </a:lnTo>
                  <a:lnTo>
                    <a:pt x="602" y="32"/>
                  </a:lnTo>
                  <a:lnTo>
                    <a:pt x="584" y="25"/>
                  </a:lnTo>
                  <a:lnTo>
                    <a:pt x="563" y="17"/>
                  </a:lnTo>
                  <a:lnTo>
                    <a:pt x="535" y="11"/>
                  </a:lnTo>
                  <a:lnTo>
                    <a:pt x="513" y="8"/>
                  </a:lnTo>
                  <a:lnTo>
                    <a:pt x="482" y="6"/>
                  </a:lnTo>
                  <a:lnTo>
                    <a:pt x="455" y="6"/>
                  </a:lnTo>
                  <a:lnTo>
                    <a:pt x="425" y="8"/>
                  </a:lnTo>
                  <a:lnTo>
                    <a:pt x="398" y="11"/>
                  </a:lnTo>
                  <a:lnTo>
                    <a:pt x="371" y="17"/>
                  </a:lnTo>
                  <a:lnTo>
                    <a:pt x="335" y="24"/>
                  </a:lnTo>
                  <a:lnTo>
                    <a:pt x="296" y="35"/>
                  </a:lnTo>
                  <a:lnTo>
                    <a:pt x="259" y="46"/>
                  </a:lnTo>
                  <a:lnTo>
                    <a:pt x="222" y="60"/>
                  </a:lnTo>
                  <a:lnTo>
                    <a:pt x="194" y="73"/>
                  </a:lnTo>
                  <a:lnTo>
                    <a:pt x="192" y="74"/>
                  </a:lnTo>
                  <a:lnTo>
                    <a:pt x="169" y="85"/>
                  </a:lnTo>
                  <a:lnTo>
                    <a:pt x="151" y="94"/>
                  </a:lnTo>
                  <a:lnTo>
                    <a:pt x="131" y="103"/>
                  </a:lnTo>
                  <a:lnTo>
                    <a:pt x="111" y="111"/>
                  </a:lnTo>
                  <a:lnTo>
                    <a:pt x="89" y="116"/>
                  </a:lnTo>
                  <a:lnTo>
                    <a:pt x="87" y="117"/>
                  </a:lnTo>
                  <a:lnTo>
                    <a:pt x="69" y="123"/>
                  </a:lnTo>
                  <a:lnTo>
                    <a:pt x="67" y="123"/>
                  </a:lnTo>
                  <a:lnTo>
                    <a:pt x="48" y="126"/>
                  </a:lnTo>
                  <a:lnTo>
                    <a:pt x="28" y="128"/>
                  </a:lnTo>
                  <a:lnTo>
                    <a:pt x="27" y="129"/>
                  </a:lnTo>
                  <a:lnTo>
                    <a:pt x="19" y="128"/>
                  </a:lnTo>
                  <a:lnTo>
                    <a:pt x="9" y="124"/>
                  </a:lnTo>
                  <a:lnTo>
                    <a:pt x="0" y="119"/>
                  </a:lnTo>
                  <a:lnTo>
                    <a:pt x="2" y="116"/>
                  </a:lnTo>
                  <a:lnTo>
                    <a:pt x="7" y="116"/>
                  </a:lnTo>
                  <a:lnTo>
                    <a:pt x="23" y="117"/>
                  </a:lnTo>
                  <a:lnTo>
                    <a:pt x="43" y="117"/>
                  </a:lnTo>
                  <a:lnTo>
                    <a:pt x="59" y="115"/>
                  </a:lnTo>
                  <a:lnTo>
                    <a:pt x="78" y="110"/>
                  </a:lnTo>
                  <a:lnTo>
                    <a:pt x="104" y="104"/>
                  </a:lnTo>
                  <a:lnTo>
                    <a:pt x="121" y="97"/>
                  </a:lnTo>
                  <a:lnTo>
                    <a:pt x="143" y="87"/>
                  </a:lnTo>
                  <a:lnTo>
                    <a:pt x="166" y="77"/>
                  </a:lnTo>
                  <a:lnTo>
                    <a:pt x="186" y="66"/>
                  </a:lnTo>
                  <a:lnTo>
                    <a:pt x="212" y="55"/>
                  </a:lnTo>
                  <a:lnTo>
                    <a:pt x="236" y="46"/>
                  </a:lnTo>
                  <a:lnTo>
                    <a:pt x="257" y="39"/>
                  </a:lnTo>
                  <a:lnTo>
                    <a:pt x="281" y="32"/>
                  </a:lnTo>
                  <a:lnTo>
                    <a:pt x="303" y="25"/>
                  </a:lnTo>
                  <a:lnTo>
                    <a:pt x="331" y="17"/>
                  </a:lnTo>
                  <a:lnTo>
                    <a:pt x="355" y="11"/>
                  </a:lnTo>
                  <a:lnTo>
                    <a:pt x="374" y="8"/>
                  </a:lnTo>
                  <a:lnTo>
                    <a:pt x="400" y="4"/>
                  </a:lnTo>
                  <a:lnTo>
                    <a:pt x="430" y="1"/>
                  </a:lnTo>
                  <a:lnTo>
                    <a:pt x="455" y="0"/>
                  </a:lnTo>
                  <a:lnTo>
                    <a:pt x="486" y="0"/>
                  </a:lnTo>
                  <a:lnTo>
                    <a:pt x="519" y="1"/>
                  </a:lnTo>
                  <a:lnTo>
                    <a:pt x="538" y="4"/>
                  </a:lnTo>
                  <a:lnTo>
                    <a:pt x="557" y="8"/>
                  </a:lnTo>
                  <a:lnTo>
                    <a:pt x="576" y="14"/>
                  </a:lnTo>
                  <a:lnTo>
                    <a:pt x="594" y="20"/>
                  </a:lnTo>
                  <a:lnTo>
                    <a:pt x="612" y="27"/>
                  </a:lnTo>
                  <a:lnTo>
                    <a:pt x="628" y="35"/>
                  </a:lnTo>
                  <a:lnTo>
                    <a:pt x="646" y="43"/>
                  </a:lnTo>
                  <a:lnTo>
                    <a:pt x="661" y="49"/>
                  </a:lnTo>
                  <a:lnTo>
                    <a:pt x="673" y="52"/>
                  </a:lnTo>
                  <a:lnTo>
                    <a:pt x="687" y="55"/>
                  </a:lnTo>
                  <a:lnTo>
                    <a:pt x="709" y="54"/>
                  </a:lnTo>
                  <a:lnTo>
                    <a:pt x="729" y="53"/>
                  </a:lnTo>
                  <a:lnTo>
                    <a:pt x="748" y="51"/>
                  </a:lnTo>
                  <a:lnTo>
                    <a:pt x="764" y="47"/>
                  </a:lnTo>
                  <a:lnTo>
                    <a:pt x="792" y="42"/>
                  </a:lnTo>
                  <a:lnTo>
                    <a:pt x="813" y="37"/>
                  </a:lnTo>
                  <a:lnTo>
                    <a:pt x="839" y="30"/>
                  </a:lnTo>
                  <a:lnTo>
                    <a:pt x="858" y="25"/>
                  </a:lnTo>
                  <a:lnTo>
                    <a:pt x="874" y="24"/>
                  </a:lnTo>
                  <a:lnTo>
                    <a:pt x="889" y="24"/>
                  </a:lnTo>
                  <a:lnTo>
                    <a:pt x="897" y="25"/>
                  </a:lnTo>
                  <a:lnTo>
                    <a:pt x="917" y="31"/>
                  </a:lnTo>
                  <a:lnTo>
                    <a:pt x="938" y="40"/>
                  </a:lnTo>
                  <a:lnTo>
                    <a:pt x="952" y="47"/>
                  </a:lnTo>
                  <a:lnTo>
                    <a:pt x="957" y="50"/>
                  </a:lnTo>
                  <a:lnTo>
                    <a:pt x="956" y="51"/>
                  </a:lnTo>
                  <a:lnTo>
                    <a:pt x="951" y="53"/>
                  </a:lnTo>
                  <a:lnTo>
                    <a:pt x="940" y="51"/>
                  </a:lnTo>
                  <a:lnTo>
                    <a:pt x="926" y="45"/>
                  </a:lnTo>
                  <a:lnTo>
                    <a:pt x="918" y="41"/>
                  </a:lnTo>
                  <a:close/>
                </a:path>
              </a:pathLst>
            </a:custGeom>
            <a:solidFill>
              <a:srgbClr val="800000"/>
            </a:solidFill>
            <a:ln w="9525">
              <a:noFill/>
              <a:round/>
              <a:headEnd/>
              <a:tailEnd/>
            </a:ln>
          </p:spPr>
          <p:txBody>
            <a:bodyPr/>
            <a:lstStyle/>
            <a:p>
              <a:endParaRPr lang="fr-FR"/>
            </a:p>
          </p:txBody>
        </p:sp>
        <p:sp>
          <p:nvSpPr>
            <p:cNvPr id="82961" name="Freeform 15"/>
            <p:cNvSpPr>
              <a:spLocks/>
            </p:cNvSpPr>
            <p:nvPr/>
          </p:nvSpPr>
          <p:spPr bwMode="auto">
            <a:xfrm>
              <a:off x="1693" y="553"/>
              <a:ext cx="950" cy="99"/>
            </a:xfrm>
            <a:custGeom>
              <a:avLst/>
              <a:gdLst>
                <a:gd name="T0" fmla="*/ 923 w 950"/>
                <a:gd name="T1" fmla="*/ 5 h 99"/>
                <a:gd name="T2" fmla="*/ 886 w 950"/>
                <a:gd name="T3" fmla="*/ 0 h 99"/>
                <a:gd name="T4" fmla="*/ 847 w 950"/>
                <a:gd name="T5" fmla="*/ 5 h 99"/>
                <a:gd name="T6" fmla="*/ 799 w 950"/>
                <a:gd name="T7" fmla="*/ 20 h 99"/>
                <a:gd name="T8" fmla="*/ 758 w 950"/>
                <a:gd name="T9" fmla="*/ 32 h 99"/>
                <a:gd name="T10" fmla="*/ 739 w 950"/>
                <a:gd name="T11" fmla="*/ 36 h 99"/>
                <a:gd name="T12" fmla="*/ 698 w 950"/>
                <a:gd name="T13" fmla="*/ 40 h 99"/>
                <a:gd name="T14" fmla="*/ 673 w 950"/>
                <a:gd name="T15" fmla="*/ 41 h 99"/>
                <a:gd name="T16" fmla="*/ 614 w 950"/>
                <a:gd name="T17" fmla="*/ 37 h 99"/>
                <a:gd name="T18" fmla="*/ 583 w 950"/>
                <a:gd name="T19" fmla="*/ 29 h 99"/>
                <a:gd name="T20" fmla="*/ 544 w 950"/>
                <a:gd name="T21" fmla="*/ 14 h 99"/>
                <a:gd name="T22" fmla="*/ 508 w 950"/>
                <a:gd name="T23" fmla="*/ 6 h 99"/>
                <a:gd name="T24" fmla="*/ 450 w 950"/>
                <a:gd name="T25" fmla="*/ 1 h 99"/>
                <a:gd name="T26" fmla="*/ 392 w 950"/>
                <a:gd name="T27" fmla="*/ 0 h 99"/>
                <a:gd name="T28" fmla="*/ 351 w 950"/>
                <a:gd name="T29" fmla="*/ 6 h 99"/>
                <a:gd name="T30" fmla="*/ 306 w 950"/>
                <a:gd name="T31" fmla="*/ 18 h 99"/>
                <a:gd name="T32" fmla="*/ 259 w 950"/>
                <a:gd name="T33" fmla="*/ 34 h 99"/>
                <a:gd name="T34" fmla="*/ 210 w 950"/>
                <a:gd name="T35" fmla="*/ 51 h 99"/>
                <a:gd name="T36" fmla="*/ 173 w 950"/>
                <a:gd name="T37" fmla="*/ 70 h 99"/>
                <a:gd name="T38" fmla="*/ 143 w 950"/>
                <a:gd name="T39" fmla="*/ 85 h 99"/>
                <a:gd name="T40" fmla="*/ 110 w 950"/>
                <a:gd name="T41" fmla="*/ 91 h 99"/>
                <a:gd name="T42" fmla="*/ 89 w 950"/>
                <a:gd name="T43" fmla="*/ 91 h 99"/>
                <a:gd name="T44" fmla="*/ 47 w 950"/>
                <a:gd name="T45" fmla="*/ 87 h 99"/>
                <a:gd name="T46" fmla="*/ 25 w 950"/>
                <a:gd name="T47" fmla="*/ 78 h 99"/>
                <a:gd name="T48" fmla="*/ 2 w 950"/>
                <a:gd name="T49" fmla="*/ 78 h 99"/>
                <a:gd name="T50" fmla="*/ 26 w 950"/>
                <a:gd name="T51" fmla="*/ 91 h 99"/>
                <a:gd name="T52" fmla="*/ 55 w 950"/>
                <a:gd name="T53" fmla="*/ 97 h 99"/>
                <a:gd name="T54" fmla="*/ 95 w 950"/>
                <a:gd name="T55" fmla="*/ 99 h 99"/>
                <a:gd name="T56" fmla="*/ 131 w 950"/>
                <a:gd name="T57" fmla="*/ 97 h 99"/>
                <a:gd name="T58" fmla="*/ 168 w 950"/>
                <a:gd name="T59" fmla="*/ 85 h 99"/>
                <a:gd name="T60" fmla="*/ 202 w 950"/>
                <a:gd name="T61" fmla="*/ 66 h 99"/>
                <a:gd name="T62" fmla="*/ 243 w 950"/>
                <a:gd name="T63" fmla="*/ 48 h 99"/>
                <a:gd name="T64" fmla="*/ 287 w 950"/>
                <a:gd name="T65" fmla="*/ 34 h 99"/>
                <a:gd name="T66" fmla="*/ 338 w 950"/>
                <a:gd name="T67" fmla="*/ 19 h 99"/>
                <a:gd name="T68" fmla="*/ 374 w 950"/>
                <a:gd name="T69" fmla="*/ 12 h 99"/>
                <a:gd name="T70" fmla="*/ 413 w 950"/>
                <a:gd name="T71" fmla="*/ 9 h 99"/>
                <a:gd name="T72" fmla="*/ 473 w 950"/>
                <a:gd name="T73" fmla="*/ 12 h 99"/>
                <a:gd name="T74" fmla="*/ 526 w 950"/>
                <a:gd name="T75" fmla="*/ 19 h 99"/>
                <a:gd name="T76" fmla="*/ 565 w 950"/>
                <a:gd name="T77" fmla="*/ 31 h 99"/>
                <a:gd name="T78" fmla="*/ 601 w 950"/>
                <a:gd name="T79" fmla="*/ 43 h 99"/>
                <a:gd name="T80" fmla="*/ 641 w 950"/>
                <a:gd name="T81" fmla="*/ 49 h 99"/>
                <a:gd name="T82" fmla="*/ 679 w 950"/>
                <a:gd name="T83" fmla="*/ 50 h 99"/>
                <a:gd name="T84" fmla="*/ 724 w 950"/>
                <a:gd name="T85" fmla="*/ 48 h 99"/>
                <a:gd name="T86" fmla="*/ 764 w 950"/>
                <a:gd name="T87" fmla="*/ 41 h 99"/>
                <a:gd name="T88" fmla="*/ 795 w 950"/>
                <a:gd name="T89" fmla="*/ 30 h 99"/>
                <a:gd name="T90" fmla="*/ 836 w 950"/>
                <a:gd name="T91" fmla="*/ 17 h 99"/>
                <a:gd name="T92" fmla="*/ 869 w 950"/>
                <a:gd name="T93" fmla="*/ 10 h 99"/>
                <a:gd name="T94" fmla="*/ 894 w 950"/>
                <a:gd name="T95" fmla="*/ 9 h 99"/>
                <a:gd name="T96" fmla="*/ 925 w 950"/>
                <a:gd name="T97" fmla="*/ 12 h 99"/>
                <a:gd name="T98" fmla="*/ 944 w 950"/>
                <a:gd name="T99" fmla="*/ 10 h 99"/>
                <a:gd name="T100" fmla="*/ 950 w 950"/>
                <a:gd name="T101" fmla="*/ 4 h 99"/>
                <a:gd name="T102" fmla="*/ 936 w 950"/>
                <a:gd name="T103" fmla="*/ 5 h 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0"/>
                <a:gd name="T157" fmla="*/ 0 h 99"/>
                <a:gd name="T158" fmla="*/ 950 w 950"/>
                <a:gd name="T159" fmla="*/ 99 h 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0" h="99">
                  <a:moveTo>
                    <a:pt x="936" y="5"/>
                  </a:moveTo>
                  <a:lnTo>
                    <a:pt x="923" y="5"/>
                  </a:lnTo>
                  <a:lnTo>
                    <a:pt x="905" y="3"/>
                  </a:lnTo>
                  <a:lnTo>
                    <a:pt x="886" y="0"/>
                  </a:lnTo>
                  <a:lnTo>
                    <a:pt x="868" y="1"/>
                  </a:lnTo>
                  <a:lnTo>
                    <a:pt x="847" y="5"/>
                  </a:lnTo>
                  <a:lnTo>
                    <a:pt x="821" y="13"/>
                  </a:lnTo>
                  <a:lnTo>
                    <a:pt x="799" y="20"/>
                  </a:lnTo>
                  <a:lnTo>
                    <a:pt x="777" y="26"/>
                  </a:lnTo>
                  <a:lnTo>
                    <a:pt x="758" y="32"/>
                  </a:lnTo>
                  <a:lnTo>
                    <a:pt x="741" y="36"/>
                  </a:lnTo>
                  <a:lnTo>
                    <a:pt x="739" y="36"/>
                  </a:lnTo>
                  <a:lnTo>
                    <a:pt x="720" y="39"/>
                  </a:lnTo>
                  <a:lnTo>
                    <a:pt x="698" y="40"/>
                  </a:lnTo>
                  <a:lnTo>
                    <a:pt x="675" y="41"/>
                  </a:lnTo>
                  <a:lnTo>
                    <a:pt x="673" y="41"/>
                  </a:lnTo>
                  <a:lnTo>
                    <a:pt x="643" y="40"/>
                  </a:lnTo>
                  <a:lnTo>
                    <a:pt x="614" y="37"/>
                  </a:lnTo>
                  <a:lnTo>
                    <a:pt x="601" y="35"/>
                  </a:lnTo>
                  <a:lnTo>
                    <a:pt x="583" y="29"/>
                  </a:lnTo>
                  <a:lnTo>
                    <a:pt x="564" y="21"/>
                  </a:lnTo>
                  <a:lnTo>
                    <a:pt x="544" y="14"/>
                  </a:lnTo>
                  <a:lnTo>
                    <a:pt x="526" y="10"/>
                  </a:lnTo>
                  <a:lnTo>
                    <a:pt x="508" y="6"/>
                  </a:lnTo>
                  <a:lnTo>
                    <a:pt x="480" y="3"/>
                  </a:lnTo>
                  <a:lnTo>
                    <a:pt x="450" y="1"/>
                  </a:lnTo>
                  <a:lnTo>
                    <a:pt x="421" y="0"/>
                  </a:lnTo>
                  <a:lnTo>
                    <a:pt x="392" y="0"/>
                  </a:lnTo>
                  <a:lnTo>
                    <a:pt x="374" y="2"/>
                  </a:lnTo>
                  <a:lnTo>
                    <a:pt x="351" y="6"/>
                  </a:lnTo>
                  <a:lnTo>
                    <a:pt x="331" y="12"/>
                  </a:lnTo>
                  <a:lnTo>
                    <a:pt x="306" y="18"/>
                  </a:lnTo>
                  <a:lnTo>
                    <a:pt x="283" y="26"/>
                  </a:lnTo>
                  <a:lnTo>
                    <a:pt x="259" y="34"/>
                  </a:lnTo>
                  <a:lnTo>
                    <a:pt x="232" y="42"/>
                  </a:lnTo>
                  <a:lnTo>
                    <a:pt x="210" y="51"/>
                  </a:lnTo>
                  <a:lnTo>
                    <a:pt x="192" y="60"/>
                  </a:lnTo>
                  <a:lnTo>
                    <a:pt x="173" y="70"/>
                  </a:lnTo>
                  <a:lnTo>
                    <a:pt x="157" y="80"/>
                  </a:lnTo>
                  <a:lnTo>
                    <a:pt x="143" y="85"/>
                  </a:lnTo>
                  <a:lnTo>
                    <a:pt x="125" y="89"/>
                  </a:lnTo>
                  <a:lnTo>
                    <a:pt x="110" y="91"/>
                  </a:lnTo>
                  <a:lnTo>
                    <a:pt x="108" y="90"/>
                  </a:lnTo>
                  <a:lnTo>
                    <a:pt x="89" y="91"/>
                  </a:lnTo>
                  <a:lnTo>
                    <a:pt x="68" y="90"/>
                  </a:lnTo>
                  <a:lnTo>
                    <a:pt x="47" y="87"/>
                  </a:lnTo>
                  <a:lnTo>
                    <a:pt x="34" y="84"/>
                  </a:lnTo>
                  <a:lnTo>
                    <a:pt x="25" y="78"/>
                  </a:lnTo>
                  <a:lnTo>
                    <a:pt x="0" y="74"/>
                  </a:lnTo>
                  <a:lnTo>
                    <a:pt x="2" y="78"/>
                  </a:lnTo>
                  <a:lnTo>
                    <a:pt x="14" y="85"/>
                  </a:lnTo>
                  <a:lnTo>
                    <a:pt x="26" y="91"/>
                  </a:lnTo>
                  <a:lnTo>
                    <a:pt x="40" y="95"/>
                  </a:lnTo>
                  <a:lnTo>
                    <a:pt x="55" y="97"/>
                  </a:lnTo>
                  <a:lnTo>
                    <a:pt x="74" y="98"/>
                  </a:lnTo>
                  <a:lnTo>
                    <a:pt x="95" y="99"/>
                  </a:lnTo>
                  <a:lnTo>
                    <a:pt x="109" y="98"/>
                  </a:lnTo>
                  <a:lnTo>
                    <a:pt x="131" y="97"/>
                  </a:lnTo>
                  <a:lnTo>
                    <a:pt x="149" y="93"/>
                  </a:lnTo>
                  <a:lnTo>
                    <a:pt x="168" y="85"/>
                  </a:lnTo>
                  <a:lnTo>
                    <a:pt x="182" y="76"/>
                  </a:lnTo>
                  <a:lnTo>
                    <a:pt x="202" y="66"/>
                  </a:lnTo>
                  <a:lnTo>
                    <a:pt x="224" y="55"/>
                  </a:lnTo>
                  <a:lnTo>
                    <a:pt x="243" y="48"/>
                  </a:lnTo>
                  <a:lnTo>
                    <a:pt x="264" y="42"/>
                  </a:lnTo>
                  <a:lnTo>
                    <a:pt x="287" y="34"/>
                  </a:lnTo>
                  <a:lnTo>
                    <a:pt x="314" y="25"/>
                  </a:lnTo>
                  <a:lnTo>
                    <a:pt x="338" y="19"/>
                  </a:lnTo>
                  <a:lnTo>
                    <a:pt x="358" y="14"/>
                  </a:lnTo>
                  <a:lnTo>
                    <a:pt x="374" y="12"/>
                  </a:lnTo>
                  <a:lnTo>
                    <a:pt x="392" y="10"/>
                  </a:lnTo>
                  <a:lnTo>
                    <a:pt x="413" y="9"/>
                  </a:lnTo>
                  <a:lnTo>
                    <a:pt x="444" y="10"/>
                  </a:lnTo>
                  <a:lnTo>
                    <a:pt x="473" y="12"/>
                  </a:lnTo>
                  <a:lnTo>
                    <a:pt x="502" y="14"/>
                  </a:lnTo>
                  <a:lnTo>
                    <a:pt x="526" y="19"/>
                  </a:lnTo>
                  <a:lnTo>
                    <a:pt x="546" y="24"/>
                  </a:lnTo>
                  <a:lnTo>
                    <a:pt x="565" y="31"/>
                  </a:lnTo>
                  <a:lnTo>
                    <a:pt x="583" y="38"/>
                  </a:lnTo>
                  <a:lnTo>
                    <a:pt x="601" y="43"/>
                  </a:lnTo>
                  <a:lnTo>
                    <a:pt x="620" y="46"/>
                  </a:lnTo>
                  <a:lnTo>
                    <a:pt x="641" y="49"/>
                  </a:lnTo>
                  <a:lnTo>
                    <a:pt x="659" y="50"/>
                  </a:lnTo>
                  <a:lnTo>
                    <a:pt x="679" y="50"/>
                  </a:lnTo>
                  <a:lnTo>
                    <a:pt x="703" y="49"/>
                  </a:lnTo>
                  <a:lnTo>
                    <a:pt x="724" y="48"/>
                  </a:lnTo>
                  <a:lnTo>
                    <a:pt x="745" y="46"/>
                  </a:lnTo>
                  <a:lnTo>
                    <a:pt x="764" y="41"/>
                  </a:lnTo>
                  <a:lnTo>
                    <a:pt x="782" y="34"/>
                  </a:lnTo>
                  <a:lnTo>
                    <a:pt x="795" y="30"/>
                  </a:lnTo>
                  <a:lnTo>
                    <a:pt x="816" y="23"/>
                  </a:lnTo>
                  <a:lnTo>
                    <a:pt x="836" y="17"/>
                  </a:lnTo>
                  <a:lnTo>
                    <a:pt x="854" y="12"/>
                  </a:lnTo>
                  <a:lnTo>
                    <a:pt x="869" y="10"/>
                  </a:lnTo>
                  <a:lnTo>
                    <a:pt x="881" y="9"/>
                  </a:lnTo>
                  <a:lnTo>
                    <a:pt x="894" y="9"/>
                  </a:lnTo>
                  <a:lnTo>
                    <a:pt x="911" y="11"/>
                  </a:lnTo>
                  <a:lnTo>
                    <a:pt x="925" y="12"/>
                  </a:lnTo>
                  <a:lnTo>
                    <a:pt x="937" y="13"/>
                  </a:lnTo>
                  <a:lnTo>
                    <a:pt x="944" y="10"/>
                  </a:lnTo>
                  <a:lnTo>
                    <a:pt x="950" y="7"/>
                  </a:lnTo>
                  <a:lnTo>
                    <a:pt x="950" y="4"/>
                  </a:lnTo>
                  <a:lnTo>
                    <a:pt x="947" y="3"/>
                  </a:lnTo>
                  <a:lnTo>
                    <a:pt x="936" y="5"/>
                  </a:lnTo>
                  <a:close/>
                </a:path>
              </a:pathLst>
            </a:custGeom>
            <a:solidFill>
              <a:srgbClr val="800000"/>
            </a:solidFill>
            <a:ln w="9525">
              <a:noFill/>
              <a:round/>
              <a:headEnd/>
              <a:tailEnd/>
            </a:ln>
          </p:spPr>
          <p:txBody>
            <a:bodyPr/>
            <a:lstStyle/>
            <a:p>
              <a:endParaRPr lang="fr-FR"/>
            </a:p>
          </p:txBody>
        </p:sp>
        <p:sp>
          <p:nvSpPr>
            <p:cNvPr id="82962" name="Freeform 16"/>
            <p:cNvSpPr>
              <a:spLocks/>
            </p:cNvSpPr>
            <p:nvPr/>
          </p:nvSpPr>
          <p:spPr bwMode="auto">
            <a:xfrm>
              <a:off x="1680" y="396"/>
              <a:ext cx="103" cy="20"/>
            </a:xfrm>
            <a:custGeom>
              <a:avLst/>
              <a:gdLst>
                <a:gd name="T0" fmla="*/ 103 w 103"/>
                <a:gd name="T1" fmla="*/ 8 h 20"/>
                <a:gd name="T2" fmla="*/ 19 w 103"/>
                <a:gd name="T3" fmla="*/ 0 h 20"/>
                <a:gd name="T4" fmla="*/ 17 w 103"/>
                <a:gd name="T5" fmla="*/ 1 h 20"/>
                <a:gd name="T6" fmla="*/ 15 w 103"/>
                <a:gd name="T7" fmla="*/ 1 h 20"/>
                <a:gd name="T8" fmla="*/ 13 w 103"/>
                <a:gd name="T9" fmla="*/ 2 h 20"/>
                <a:gd name="T10" fmla="*/ 11 w 103"/>
                <a:gd name="T11" fmla="*/ 2 h 20"/>
                <a:gd name="T12" fmla="*/ 8 w 103"/>
                <a:gd name="T13" fmla="*/ 3 h 20"/>
                <a:gd name="T14" fmla="*/ 6 w 103"/>
                <a:gd name="T15" fmla="*/ 4 h 20"/>
                <a:gd name="T16" fmla="*/ 4 w 103"/>
                <a:gd name="T17" fmla="*/ 5 h 20"/>
                <a:gd name="T18" fmla="*/ 4 w 103"/>
                <a:gd name="T19" fmla="*/ 7 h 20"/>
                <a:gd name="T20" fmla="*/ 1 w 103"/>
                <a:gd name="T21" fmla="*/ 8 h 20"/>
                <a:gd name="T22" fmla="*/ 0 w 103"/>
                <a:gd name="T23" fmla="*/ 10 h 20"/>
                <a:gd name="T24" fmla="*/ 0 w 103"/>
                <a:gd name="T25" fmla="*/ 12 h 20"/>
                <a:gd name="T26" fmla="*/ 1 w 103"/>
                <a:gd name="T27" fmla="*/ 15 h 20"/>
                <a:gd name="T28" fmla="*/ 3 w 103"/>
                <a:gd name="T29" fmla="*/ 16 h 20"/>
                <a:gd name="T30" fmla="*/ 5 w 103"/>
                <a:gd name="T31" fmla="*/ 18 h 20"/>
                <a:gd name="T32" fmla="*/ 7 w 103"/>
                <a:gd name="T33" fmla="*/ 19 h 20"/>
                <a:gd name="T34" fmla="*/ 9 w 103"/>
                <a:gd name="T35" fmla="*/ 20 h 20"/>
                <a:gd name="T36" fmla="*/ 12 w 103"/>
                <a:gd name="T37" fmla="*/ 20 h 20"/>
                <a:gd name="T38" fmla="*/ 14 w 103"/>
                <a:gd name="T39" fmla="*/ 20 h 20"/>
                <a:gd name="T40" fmla="*/ 17 w 103"/>
                <a:gd name="T41" fmla="*/ 20 h 20"/>
                <a:gd name="T42" fmla="*/ 101 w 103"/>
                <a:gd name="T43" fmla="*/ 13 h 20"/>
                <a:gd name="T44" fmla="*/ 103 w 103"/>
                <a:gd name="T45" fmla="*/ 8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20"/>
                <a:gd name="T71" fmla="*/ 103 w 103"/>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20">
                  <a:moveTo>
                    <a:pt x="103" y="8"/>
                  </a:moveTo>
                  <a:lnTo>
                    <a:pt x="19" y="0"/>
                  </a:lnTo>
                  <a:lnTo>
                    <a:pt x="17" y="1"/>
                  </a:lnTo>
                  <a:lnTo>
                    <a:pt x="15" y="1"/>
                  </a:lnTo>
                  <a:lnTo>
                    <a:pt x="13" y="2"/>
                  </a:lnTo>
                  <a:lnTo>
                    <a:pt x="11" y="2"/>
                  </a:lnTo>
                  <a:lnTo>
                    <a:pt x="8" y="3"/>
                  </a:lnTo>
                  <a:lnTo>
                    <a:pt x="6" y="4"/>
                  </a:lnTo>
                  <a:lnTo>
                    <a:pt x="4" y="5"/>
                  </a:lnTo>
                  <a:lnTo>
                    <a:pt x="4" y="7"/>
                  </a:lnTo>
                  <a:lnTo>
                    <a:pt x="1" y="8"/>
                  </a:lnTo>
                  <a:lnTo>
                    <a:pt x="0" y="10"/>
                  </a:lnTo>
                  <a:lnTo>
                    <a:pt x="0" y="12"/>
                  </a:lnTo>
                  <a:lnTo>
                    <a:pt x="1" y="15"/>
                  </a:lnTo>
                  <a:lnTo>
                    <a:pt x="3" y="16"/>
                  </a:lnTo>
                  <a:lnTo>
                    <a:pt x="5" y="18"/>
                  </a:lnTo>
                  <a:lnTo>
                    <a:pt x="7" y="19"/>
                  </a:lnTo>
                  <a:lnTo>
                    <a:pt x="9" y="20"/>
                  </a:lnTo>
                  <a:lnTo>
                    <a:pt x="12" y="20"/>
                  </a:lnTo>
                  <a:lnTo>
                    <a:pt x="14" y="20"/>
                  </a:lnTo>
                  <a:lnTo>
                    <a:pt x="17" y="20"/>
                  </a:lnTo>
                  <a:lnTo>
                    <a:pt x="101" y="13"/>
                  </a:lnTo>
                  <a:lnTo>
                    <a:pt x="103" y="8"/>
                  </a:lnTo>
                  <a:close/>
                </a:path>
              </a:pathLst>
            </a:custGeom>
            <a:solidFill>
              <a:srgbClr val="5F5F5F"/>
            </a:solidFill>
            <a:ln w="9525">
              <a:noFill/>
              <a:round/>
              <a:headEnd/>
              <a:tailEnd/>
            </a:ln>
          </p:spPr>
          <p:txBody>
            <a:bodyPr/>
            <a:lstStyle/>
            <a:p>
              <a:endParaRPr lang="fr-FR"/>
            </a:p>
          </p:txBody>
        </p:sp>
        <p:sp>
          <p:nvSpPr>
            <p:cNvPr id="82963" name="Freeform 17"/>
            <p:cNvSpPr>
              <a:spLocks/>
            </p:cNvSpPr>
            <p:nvPr/>
          </p:nvSpPr>
          <p:spPr bwMode="auto">
            <a:xfrm>
              <a:off x="1713" y="502"/>
              <a:ext cx="96" cy="43"/>
            </a:xfrm>
            <a:custGeom>
              <a:avLst/>
              <a:gdLst>
                <a:gd name="T0" fmla="*/ 96 w 96"/>
                <a:gd name="T1" fmla="*/ 0 h 43"/>
                <a:gd name="T2" fmla="*/ 15 w 96"/>
                <a:gd name="T3" fmla="*/ 22 h 43"/>
                <a:gd name="T4" fmla="*/ 13 w 96"/>
                <a:gd name="T5" fmla="*/ 23 h 43"/>
                <a:gd name="T6" fmla="*/ 11 w 96"/>
                <a:gd name="T7" fmla="*/ 24 h 43"/>
                <a:gd name="T8" fmla="*/ 9 w 96"/>
                <a:gd name="T9" fmla="*/ 25 h 43"/>
                <a:gd name="T10" fmla="*/ 7 w 96"/>
                <a:gd name="T11" fmla="*/ 26 h 43"/>
                <a:gd name="T12" fmla="*/ 5 w 96"/>
                <a:gd name="T13" fmla="*/ 27 h 43"/>
                <a:gd name="T14" fmla="*/ 4 w 96"/>
                <a:gd name="T15" fmla="*/ 30 h 43"/>
                <a:gd name="T16" fmla="*/ 2 w 96"/>
                <a:gd name="T17" fmla="*/ 31 h 43"/>
                <a:gd name="T18" fmla="*/ 2 w 96"/>
                <a:gd name="T19" fmla="*/ 33 h 43"/>
                <a:gd name="T20" fmla="*/ 1 w 96"/>
                <a:gd name="T21" fmla="*/ 35 h 43"/>
                <a:gd name="T22" fmla="*/ 0 w 96"/>
                <a:gd name="T23" fmla="*/ 38 h 43"/>
                <a:gd name="T24" fmla="*/ 1 w 96"/>
                <a:gd name="T25" fmla="*/ 40 h 43"/>
                <a:gd name="T26" fmla="*/ 2 w 96"/>
                <a:gd name="T27" fmla="*/ 42 h 43"/>
                <a:gd name="T28" fmla="*/ 5 w 96"/>
                <a:gd name="T29" fmla="*/ 42 h 43"/>
                <a:gd name="T30" fmla="*/ 7 w 96"/>
                <a:gd name="T31" fmla="*/ 43 h 43"/>
                <a:gd name="T32" fmla="*/ 10 w 96"/>
                <a:gd name="T33" fmla="*/ 43 h 43"/>
                <a:gd name="T34" fmla="*/ 12 w 96"/>
                <a:gd name="T35" fmla="*/ 43 h 43"/>
                <a:gd name="T36" fmla="*/ 15 w 96"/>
                <a:gd name="T37" fmla="*/ 42 h 43"/>
                <a:gd name="T38" fmla="*/ 17 w 96"/>
                <a:gd name="T39" fmla="*/ 42 h 43"/>
                <a:gd name="T40" fmla="*/ 19 w 96"/>
                <a:gd name="T41" fmla="*/ 41 h 43"/>
                <a:gd name="T42" fmla="*/ 96 w 96"/>
                <a:gd name="T43" fmla="*/ 6 h 43"/>
                <a:gd name="T44" fmla="*/ 96 w 96"/>
                <a:gd name="T45" fmla="*/ 0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43"/>
                <a:gd name="T71" fmla="*/ 96 w 96"/>
                <a:gd name="T72" fmla="*/ 43 h 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43">
                  <a:moveTo>
                    <a:pt x="96" y="0"/>
                  </a:moveTo>
                  <a:lnTo>
                    <a:pt x="15" y="22"/>
                  </a:lnTo>
                  <a:lnTo>
                    <a:pt x="13" y="23"/>
                  </a:lnTo>
                  <a:lnTo>
                    <a:pt x="11" y="24"/>
                  </a:lnTo>
                  <a:lnTo>
                    <a:pt x="9" y="25"/>
                  </a:lnTo>
                  <a:lnTo>
                    <a:pt x="7" y="26"/>
                  </a:lnTo>
                  <a:lnTo>
                    <a:pt x="5" y="27"/>
                  </a:lnTo>
                  <a:lnTo>
                    <a:pt x="4" y="30"/>
                  </a:lnTo>
                  <a:lnTo>
                    <a:pt x="2" y="31"/>
                  </a:lnTo>
                  <a:lnTo>
                    <a:pt x="2" y="33"/>
                  </a:lnTo>
                  <a:lnTo>
                    <a:pt x="1" y="35"/>
                  </a:lnTo>
                  <a:lnTo>
                    <a:pt x="0" y="38"/>
                  </a:lnTo>
                  <a:lnTo>
                    <a:pt x="1" y="40"/>
                  </a:lnTo>
                  <a:lnTo>
                    <a:pt x="2" y="42"/>
                  </a:lnTo>
                  <a:lnTo>
                    <a:pt x="5" y="42"/>
                  </a:lnTo>
                  <a:lnTo>
                    <a:pt x="7" y="43"/>
                  </a:lnTo>
                  <a:lnTo>
                    <a:pt x="10" y="43"/>
                  </a:lnTo>
                  <a:lnTo>
                    <a:pt x="12" y="43"/>
                  </a:lnTo>
                  <a:lnTo>
                    <a:pt x="15" y="42"/>
                  </a:lnTo>
                  <a:lnTo>
                    <a:pt x="17" y="42"/>
                  </a:lnTo>
                  <a:lnTo>
                    <a:pt x="19" y="41"/>
                  </a:lnTo>
                  <a:lnTo>
                    <a:pt x="96" y="6"/>
                  </a:lnTo>
                  <a:lnTo>
                    <a:pt x="96" y="0"/>
                  </a:lnTo>
                  <a:close/>
                </a:path>
              </a:pathLst>
            </a:custGeom>
            <a:solidFill>
              <a:srgbClr val="5F5F5F"/>
            </a:solidFill>
            <a:ln w="9525">
              <a:noFill/>
              <a:round/>
              <a:headEnd/>
              <a:tailEnd/>
            </a:ln>
          </p:spPr>
          <p:txBody>
            <a:bodyPr/>
            <a:lstStyle/>
            <a:p>
              <a:endParaRPr lang="fr-FR"/>
            </a:p>
          </p:txBody>
        </p:sp>
        <p:sp>
          <p:nvSpPr>
            <p:cNvPr id="82964" name="Freeform 18"/>
            <p:cNvSpPr>
              <a:spLocks/>
            </p:cNvSpPr>
            <p:nvPr/>
          </p:nvSpPr>
          <p:spPr bwMode="auto">
            <a:xfrm>
              <a:off x="2353" y="314"/>
              <a:ext cx="99" cy="39"/>
            </a:xfrm>
            <a:custGeom>
              <a:avLst/>
              <a:gdLst>
                <a:gd name="T0" fmla="*/ 0 w 99"/>
                <a:gd name="T1" fmla="*/ 35 h 39"/>
                <a:gd name="T2" fmla="*/ 78 w 99"/>
                <a:gd name="T3" fmla="*/ 1 h 39"/>
                <a:gd name="T4" fmla="*/ 80 w 99"/>
                <a:gd name="T5" fmla="*/ 1 h 39"/>
                <a:gd name="T6" fmla="*/ 82 w 99"/>
                <a:gd name="T7" fmla="*/ 1 h 39"/>
                <a:gd name="T8" fmla="*/ 84 w 99"/>
                <a:gd name="T9" fmla="*/ 1 h 39"/>
                <a:gd name="T10" fmla="*/ 86 w 99"/>
                <a:gd name="T11" fmla="*/ 0 h 39"/>
                <a:gd name="T12" fmla="*/ 88 w 99"/>
                <a:gd name="T13" fmla="*/ 0 h 39"/>
                <a:gd name="T14" fmla="*/ 91 w 99"/>
                <a:gd name="T15" fmla="*/ 1 h 39"/>
                <a:gd name="T16" fmla="*/ 93 w 99"/>
                <a:gd name="T17" fmla="*/ 1 h 39"/>
                <a:gd name="T18" fmla="*/ 94 w 99"/>
                <a:gd name="T19" fmla="*/ 2 h 39"/>
                <a:gd name="T20" fmla="*/ 97 w 99"/>
                <a:gd name="T21" fmla="*/ 3 h 39"/>
                <a:gd name="T22" fmla="*/ 99 w 99"/>
                <a:gd name="T23" fmla="*/ 5 h 39"/>
                <a:gd name="T24" fmla="*/ 99 w 99"/>
                <a:gd name="T25" fmla="*/ 7 h 39"/>
                <a:gd name="T26" fmla="*/ 99 w 99"/>
                <a:gd name="T27" fmla="*/ 9 h 39"/>
                <a:gd name="T28" fmla="*/ 98 w 99"/>
                <a:gd name="T29" fmla="*/ 11 h 39"/>
                <a:gd name="T30" fmla="*/ 96 w 99"/>
                <a:gd name="T31" fmla="*/ 14 h 39"/>
                <a:gd name="T32" fmla="*/ 94 w 99"/>
                <a:gd name="T33" fmla="*/ 15 h 39"/>
                <a:gd name="T34" fmla="*/ 93 w 99"/>
                <a:gd name="T35" fmla="*/ 17 h 39"/>
                <a:gd name="T36" fmla="*/ 90 w 99"/>
                <a:gd name="T37" fmla="*/ 17 h 39"/>
                <a:gd name="T38" fmla="*/ 88 w 99"/>
                <a:gd name="T39" fmla="*/ 19 h 39"/>
                <a:gd name="T40" fmla="*/ 86 w 99"/>
                <a:gd name="T41" fmla="*/ 19 h 39"/>
                <a:gd name="T42" fmla="*/ 3 w 99"/>
                <a:gd name="T43" fmla="*/ 39 h 39"/>
                <a:gd name="T44" fmla="*/ 0 w 99"/>
                <a:gd name="T45" fmla="*/ 35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9"/>
                <a:gd name="T70" fmla="*/ 0 h 39"/>
                <a:gd name="T71" fmla="*/ 99 w 99"/>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9" h="39">
                  <a:moveTo>
                    <a:pt x="0" y="35"/>
                  </a:moveTo>
                  <a:lnTo>
                    <a:pt x="78" y="1"/>
                  </a:lnTo>
                  <a:lnTo>
                    <a:pt x="80" y="1"/>
                  </a:lnTo>
                  <a:lnTo>
                    <a:pt x="82" y="1"/>
                  </a:lnTo>
                  <a:lnTo>
                    <a:pt x="84" y="1"/>
                  </a:lnTo>
                  <a:lnTo>
                    <a:pt x="86" y="0"/>
                  </a:lnTo>
                  <a:lnTo>
                    <a:pt x="88" y="0"/>
                  </a:lnTo>
                  <a:lnTo>
                    <a:pt x="91" y="1"/>
                  </a:lnTo>
                  <a:lnTo>
                    <a:pt x="93" y="1"/>
                  </a:lnTo>
                  <a:lnTo>
                    <a:pt x="94" y="2"/>
                  </a:lnTo>
                  <a:lnTo>
                    <a:pt x="97" y="3"/>
                  </a:lnTo>
                  <a:lnTo>
                    <a:pt x="99" y="5"/>
                  </a:lnTo>
                  <a:lnTo>
                    <a:pt x="99" y="7"/>
                  </a:lnTo>
                  <a:lnTo>
                    <a:pt x="99" y="9"/>
                  </a:lnTo>
                  <a:lnTo>
                    <a:pt x="98" y="11"/>
                  </a:lnTo>
                  <a:lnTo>
                    <a:pt x="96" y="14"/>
                  </a:lnTo>
                  <a:lnTo>
                    <a:pt x="94" y="15"/>
                  </a:lnTo>
                  <a:lnTo>
                    <a:pt x="93" y="17"/>
                  </a:lnTo>
                  <a:lnTo>
                    <a:pt x="90" y="17"/>
                  </a:lnTo>
                  <a:lnTo>
                    <a:pt x="88" y="19"/>
                  </a:lnTo>
                  <a:lnTo>
                    <a:pt x="86" y="19"/>
                  </a:lnTo>
                  <a:lnTo>
                    <a:pt x="3" y="39"/>
                  </a:lnTo>
                  <a:lnTo>
                    <a:pt x="0" y="35"/>
                  </a:lnTo>
                  <a:close/>
                </a:path>
              </a:pathLst>
            </a:custGeom>
            <a:solidFill>
              <a:srgbClr val="5F5F5F"/>
            </a:solidFill>
            <a:ln w="9525">
              <a:noFill/>
              <a:round/>
              <a:headEnd/>
              <a:tailEnd/>
            </a:ln>
          </p:spPr>
          <p:txBody>
            <a:bodyPr/>
            <a:lstStyle/>
            <a:p>
              <a:endParaRPr lang="fr-FR"/>
            </a:p>
          </p:txBody>
        </p:sp>
        <p:sp>
          <p:nvSpPr>
            <p:cNvPr id="82965" name="Freeform 19"/>
            <p:cNvSpPr>
              <a:spLocks/>
            </p:cNvSpPr>
            <p:nvPr/>
          </p:nvSpPr>
          <p:spPr bwMode="auto">
            <a:xfrm>
              <a:off x="2360" y="442"/>
              <a:ext cx="96" cy="43"/>
            </a:xfrm>
            <a:custGeom>
              <a:avLst/>
              <a:gdLst>
                <a:gd name="T0" fmla="*/ 0 w 96"/>
                <a:gd name="T1" fmla="*/ 0 h 43"/>
                <a:gd name="T2" fmla="*/ 81 w 96"/>
                <a:gd name="T3" fmla="*/ 22 h 43"/>
                <a:gd name="T4" fmla="*/ 83 w 96"/>
                <a:gd name="T5" fmla="*/ 23 h 43"/>
                <a:gd name="T6" fmla="*/ 85 w 96"/>
                <a:gd name="T7" fmla="*/ 24 h 43"/>
                <a:gd name="T8" fmla="*/ 87 w 96"/>
                <a:gd name="T9" fmla="*/ 25 h 43"/>
                <a:gd name="T10" fmla="*/ 89 w 96"/>
                <a:gd name="T11" fmla="*/ 26 h 43"/>
                <a:gd name="T12" fmla="*/ 91 w 96"/>
                <a:gd name="T13" fmla="*/ 27 h 43"/>
                <a:gd name="T14" fmla="*/ 92 w 96"/>
                <a:gd name="T15" fmla="*/ 30 h 43"/>
                <a:gd name="T16" fmla="*/ 94 w 96"/>
                <a:gd name="T17" fmla="*/ 31 h 43"/>
                <a:gd name="T18" fmla="*/ 94 w 96"/>
                <a:gd name="T19" fmla="*/ 33 h 43"/>
                <a:gd name="T20" fmla="*/ 95 w 96"/>
                <a:gd name="T21" fmla="*/ 35 h 43"/>
                <a:gd name="T22" fmla="*/ 96 w 96"/>
                <a:gd name="T23" fmla="*/ 38 h 43"/>
                <a:gd name="T24" fmla="*/ 95 w 96"/>
                <a:gd name="T25" fmla="*/ 40 h 43"/>
                <a:gd name="T26" fmla="*/ 94 w 96"/>
                <a:gd name="T27" fmla="*/ 42 h 43"/>
                <a:gd name="T28" fmla="*/ 91 w 96"/>
                <a:gd name="T29" fmla="*/ 42 h 43"/>
                <a:gd name="T30" fmla="*/ 89 w 96"/>
                <a:gd name="T31" fmla="*/ 43 h 43"/>
                <a:gd name="T32" fmla="*/ 86 w 96"/>
                <a:gd name="T33" fmla="*/ 43 h 43"/>
                <a:gd name="T34" fmla="*/ 84 w 96"/>
                <a:gd name="T35" fmla="*/ 43 h 43"/>
                <a:gd name="T36" fmla="*/ 81 w 96"/>
                <a:gd name="T37" fmla="*/ 42 h 43"/>
                <a:gd name="T38" fmla="*/ 79 w 96"/>
                <a:gd name="T39" fmla="*/ 42 h 43"/>
                <a:gd name="T40" fmla="*/ 77 w 96"/>
                <a:gd name="T41" fmla="*/ 41 h 43"/>
                <a:gd name="T42" fmla="*/ 0 w 96"/>
                <a:gd name="T43" fmla="*/ 6 h 43"/>
                <a:gd name="T44" fmla="*/ 0 w 96"/>
                <a:gd name="T45" fmla="*/ 0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43"/>
                <a:gd name="T71" fmla="*/ 96 w 96"/>
                <a:gd name="T72" fmla="*/ 43 h 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43">
                  <a:moveTo>
                    <a:pt x="0" y="0"/>
                  </a:moveTo>
                  <a:lnTo>
                    <a:pt x="81" y="22"/>
                  </a:lnTo>
                  <a:lnTo>
                    <a:pt x="83" y="23"/>
                  </a:lnTo>
                  <a:lnTo>
                    <a:pt x="85" y="24"/>
                  </a:lnTo>
                  <a:lnTo>
                    <a:pt x="87" y="25"/>
                  </a:lnTo>
                  <a:lnTo>
                    <a:pt x="89" y="26"/>
                  </a:lnTo>
                  <a:lnTo>
                    <a:pt x="91" y="27"/>
                  </a:lnTo>
                  <a:lnTo>
                    <a:pt x="92" y="30"/>
                  </a:lnTo>
                  <a:lnTo>
                    <a:pt x="94" y="31"/>
                  </a:lnTo>
                  <a:lnTo>
                    <a:pt x="94" y="33"/>
                  </a:lnTo>
                  <a:lnTo>
                    <a:pt x="95" y="35"/>
                  </a:lnTo>
                  <a:lnTo>
                    <a:pt x="96" y="38"/>
                  </a:lnTo>
                  <a:lnTo>
                    <a:pt x="95" y="40"/>
                  </a:lnTo>
                  <a:lnTo>
                    <a:pt x="94" y="42"/>
                  </a:lnTo>
                  <a:lnTo>
                    <a:pt x="91" y="42"/>
                  </a:lnTo>
                  <a:lnTo>
                    <a:pt x="89" y="43"/>
                  </a:lnTo>
                  <a:lnTo>
                    <a:pt x="86" y="43"/>
                  </a:lnTo>
                  <a:lnTo>
                    <a:pt x="84" y="43"/>
                  </a:lnTo>
                  <a:lnTo>
                    <a:pt x="81" y="42"/>
                  </a:lnTo>
                  <a:lnTo>
                    <a:pt x="79" y="42"/>
                  </a:lnTo>
                  <a:lnTo>
                    <a:pt x="77" y="41"/>
                  </a:lnTo>
                  <a:lnTo>
                    <a:pt x="0" y="6"/>
                  </a:lnTo>
                  <a:lnTo>
                    <a:pt x="0" y="0"/>
                  </a:lnTo>
                  <a:close/>
                </a:path>
              </a:pathLst>
            </a:custGeom>
            <a:solidFill>
              <a:srgbClr val="5F5F5F"/>
            </a:solidFill>
            <a:ln w="9525">
              <a:noFill/>
              <a:round/>
              <a:headEnd/>
              <a:tailEnd/>
            </a:ln>
          </p:spPr>
          <p:txBody>
            <a:bodyPr/>
            <a:lstStyle/>
            <a:p>
              <a:endParaRPr lang="fr-F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nodePh="1">
                                  <p:stCondLst>
                                    <p:cond delay="0"/>
                                  </p:stCondLst>
                                  <p:endCondLst>
                                    <p:cond evt="begin" delay="0">
                                      <p:tn val="5"/>
                                    </p:cond>
                                  </p:endCondLst>
                                  <p:childTnLst>
                                    <p:set>
                                      <p:cBhvr>
                                        <p:cTn id="6" dur="1" fill="hold">
                                          <p:stCondLst>
                                            <p:cond delay="0"/>
                                          </p:stCondLst>
                                        </p:cTn>
                                        <p:tgtEl>
                                          <p:spTgt spid="45058"/>
                                        </p:tgtEl>
                                        <p:attrNameLst>
                                          <p:attrName>style.visibility</p:attrName>
                                        </p:attrNameLst>
                                      </p:cBhvr>
                                      <p:to>
                                        <p:strVal val="visible"/>
                                      </p:to>
                                    </p:set>
                                    <p:animEffect transition="in" filter="box(out)">
                                      <p:cBhvr>
                                        <p:cTn id="7" dur="500"/>
                                        <p:tgtEl>
                                          <p:spTgt spid="45058"/>
                                        </p:tgtEl>
                                      </p:cBhvr>
                                    </p:animEffect>
                                  </p:childTnLst>
                                </p:cTn>
                              </p:par>
                            </p:childTnLst>
                          </p:cTn>
                        </p:par>
                        <p:par>
                          <p:cTn id="8" fill="hold">
                            <p:stCondLst>
                              <p:cond delay="500"/>
                            </p:stCondLst>
                            <p:childTnLst>
                              <p:par>
                                <p:cTn id="9" presetID="19" presetClass="entr" presetSubtype="10" fill="hold" grpId="0" nodeType="afterEffect">
                                  <p:stCondLst>
                                    <p:cond delay="1000"/>
                                  </p:stCondLst>
                                  <p:childTnLst>
                                    <p:set>
                                      <p:cBhvr>
                                        <p:cTn id="10" dur="1" fill="hold">
                                          <p:stCondLst>
                                            <p:cond delay="0"/>
                                          </p:stCondLst>
                                        </p:cTn>
                                        <p:tgtEl>
                                          <p:spTgt spid="45060"/>
                                        </p:tgtEl>
                                        <p:attrNameLst>
                                          <p:attrName>style.visibility</p:attrName>
                                        </p:attrNameLst>
                                      </p:cBhvr>
                                      <p:to>
                                        <p:strVal val="visible"/>
                                      </p:to>
                                    </p:set>
                                    <p:anim calcmode="lin" valueType="num">
                                      <p:cBhvr>
                                        <p:cTn id="11" dur="5000" fill="hold"/>
                                        <p:tgtEl>
                                          <p:spTgt spid="45060"/>
                                        </p:tgtEl>
                                        <p:attrNameLst>
                                          <p:attrName>ppt_w</p:attrName>
                                        </p:attrNameLst>
                                      </p:cBhvr>
                                      <p:tavLst>
                                        <p:tav tm="0" fmla="#ppt_w*sin(2.5*pi*$)">
                                          <p:val>
                                            <p:fltVal val="0"/>
                                          </p:val>
                                        </p:tav>
                                        <p:tav tm="100000">
                                          <p:val>
                                            <p:fltVal val="1"/>
                                          </p:val>
                                        </p:tav>
                                      </p:tavLst>
                                    </p:anim>
                                    <p:anim calcmode="lin" valueType="num">
                                      <p:cBhvr>
                                        <p:cTn id="12" dur="5000" fill="hold"/>
                                        <p:tgtEl>
                                          <p:spTgt spid="450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6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ctrTitle"/>
          </p:nvPr>
        </p:nvSpPr>
        <p:spPr/>
        <p:txBody>
          <a:bodyPr/>
          <a:lstStyle/>
          <a:p>
            <a:pPr eaLnBrk="1" hangingPunct="1"/>
            <a:endParaRPr lang="fr-FR" smtClean="0"/>
          </a:p>
        </p:txBody>
      </p:sp>
      <p:sp>
        <p:nvSpPr>
          <p:cNvPr id="25603"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fr-FR" smtClean="0"/>
          </a:p>
        </p:txBody>
      </p:sp>
      <p:pic>
        <p:nvPicPr>
          <p:cNvPr id="146435" name="Picture 5" descr="masque_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4037" name="Text Box 7"/>
          <p:cNvSpPr txBox="1">
            <a:spLocks noChangeArrowheads="1"/>
          </p:cNvSpPr>
          <p:nvPr/>
        </p:nvSpPr>
        <p:spPr bwMode="auto">
          <a:xfrm>
            <a:off x="2195513" y="1989138"/>
            <a:ext cx="4429125" cy="2043112"/>
          </a:xfrm>
          <a:prstGeom prst="rect">
            <a:avLst/>
          </a:prstGeom>
          <a:solidFill>
            <a:schemeClr val="bg2">
              <a:lumMod val="90000"/>
            </a:schemeClr>
          </a:solidFill>
          <a:ln w="9525">
            <a:noFill/>
            <a:miter lim="800000"/>
            <a:headEnd/>
            <a:tailEnd/>
          </a:ln>
        </p:spPr>
        <p:txBody>
          <a:bodyPr>
            <a:spAutoFit/>
          </a:bodyPr>
          <a:lstStyle/>
          <a:p>
            <a:pPr algn="ctr">
              <a:spcBef>
                <a:spcPct val="50000"/>
              </a:spcBef>
              <a:defRPr/>
            </a:pPr>
            <a:r>
              <a:rPr lang="fr-FR" sz="3200" b="1" i="1" dirty="0" smtClean="0">
                <a:solidFill>
                  <a:srgbClr val="4A452A"/>
                </a:solidFill>
                <a:latin typeface="Franklin Gothic Book" pitchFamily="34" charset="0"/>
              </a:rPr>
              <a:t>For more information : </a:t>
            </a:r>
            <a:endParaRPr lang="fr-FR" sz="3200" b="1" i="1" dirty="0">
              <a:solidFill>
                <a:srgbClr val="4A452A"/>
              </a:solidFill>
              <a:latin typeface="Franklin Gothic Book" pitchFamily="34" charset="0"/>
            </a:endParaRPr>
          </a:p>
          <a:p>
            <a:pPr algn="ctr">
              <a:spcBef>
                <a:spcPct val="50000"/>
              </a:spcBef>
              <a:defRPr/>
            </a:pPr>
            <a:r>
              <a:rPr lang="fr-FR" sz="3200" b="1" dirty="0">
                <a:solidFill>
                  <a:schemeClr val="bg1"/>
                </a:solidFill>
                <a:latin typeface="Franklin Gothic Book" pitchFamily="34" charset="0"/>
                <a:hlinkClick r:id="rId4"/>
              </a:rPr>
              <a:t>www.anrt.asso.fr</a:t>
            </a:r>
            <a:endParaRPr lang="fr-FR" sz="3200" b="1" dirty="0">
              <a:solidFill>
                <a:schemeClr val="bg1"/>
              </a:solidFill>
              <a:latin typeface="Franklin Gothic Book" pitchFamily="34" charset="0"/>
            </a:endParaRPr>
          </a:p>
          <a:p>
            <a:pPr algn="ctr">
              <a:spcBef>
                <a:spcPct val="50000"/>
              </a:spcBef>
              <a:defRPr/>
            </a:pPr>
            <a:r>
              <a:rPr lang="fr-FR" sz="3200" b="1" dirty="0">
                <a:solidFill>
                  <a:schemeClr val="bg1"/>
                </a:solidFill>
                <a:latin typeface="Franklin Gothic Book" pitchFamily="34" charset="0"/>
                <a:hlinkClick r:id="rId5"/>
              </a:rPr>
              <a:t>cifre@anrt.asso.fr</a:t>
            </a:r>
            <a:endParaRPr lang="fr-FR" sz="3200" b="1" dirty="0">
              <a:latin typeface="Franklin Gothic Book" pitchFamily="34" charset="0"/>
            </a:endParaRPr>
          </a:p>
        </p:txBody>
      </p:sp>
      <p:pic>
        <p:nvPicPr>
          <p:cNvPr id="25607" name="Picture 9"/>
          <p:cNvPicPr>
            <a:picLocks noChangeAspect="1" noChangeArrowheads="1"/>
          </p:cNvPicPr>
          <p:nvPr/>
        </p:nvPicPr>
        <p:blipFill>
          <a:blip r:embed="rId6" cstate="print"/>
          <a:srcRect/>
          <a:stretch>
            <a:fillRect/>
          </a:stretch>
        </p:blipFill>
        <p:spPr bwMode="auto">
          <a:xfrm>
            <a:off x="7715250" y="5143500"/>
            <a:ext cx="1285875" cy="1500188"/>
          </a:xfrm>
          <a:prstGeom prst="rect">
            <a:avLst/>
          </a:prstGeom>
          <a:noFill/>
          <a:ln w="9525">
            <a:noFill/>
            <a:miter lim="800000"/>
            <a:headEnd/>
            <a:tailEnd/>
          </a:ln>
        </p:spPr>
      </p:pic>
      <p:pic>
        <p:nvPicPr>
          <p:cNvPr id="146438" name="Picture 2"/>
          <p:cNvPicPr>
            <a:picLocks noChangeAspect="1" noChangeArrowheads="1"/>
          </p:cNvPicPr>
          <p:nvPr/>
        </p:nvPicPr>
        <p:blipFill>
          <a:blip r:embed="rId7" cstate="print"/>
          <a:srcRect/>
          <a:stretch>
            <a:fillRect/>
          </a:stretch>
        </p:blipFill>
        <p:spPr bwMode="auto">
          <a:xfrm>
            <a:off x="357188" y="642938"/>
            <a:ext cx="2000250" cy="1092200"/>
          </a:xfrm>
          <a:prstGeom prst="rect">
            <a:avLst/>
          </a:prstGeom>
          <a:noFill/>
          <a:ln w="9525">
            <a:noFill/>
            <a:miter lim="800000"/>
            <a:headEnd/>
            <a:tailEnd/>
          </a:ln>
        </p:spPr>
      </p:pic>
      <p:sp>
        <p:nvSpPr>
          <p:cNvPr id="9" name="ZoneTexte 8"/>
          <p:cNvSpPr txBox="1">
            <a:spLocks noChangeArrowheads="1"/>
          </p:cNvSpPr>
          <p:nvPr/>
        </p:nvSpPr>
        <p:spPr bwMode="auto">
          <a:xfrm>
            <a:off x="169863" y="6072188"/>
            <a:ext cx="5554265" cy="707886"/>
          </a:xfrm>
          <a:prstGeom prst="rect">
            <a:avLst/>
          </a:prstGeom>
          <a:noFill/>
          <a:ln w="9525">
            <a:noFill/>
            <a:miter lim="800000"/>
            <a:headEnd/>
            <a:tailEnd/>
          </a:ln>
        </p:spPr>
        <p:txBody>
          <a:bodyPr wrap="square">
            <a:spAutoFit/>
          </a:bodyPr>
          <a:lstStyle/>
          <a:p>
            <a:r>
              <a:rPr lang="fr-FR" sz="2000" b="1" i="1" dirty="0" smtClean="0">
                <a:solidFill>
                  <a:schemeClr val="bg1"/>
                </a:solidFill>
              </a:rPr>
              <a:t>CIFRE are </a:t>
            </a:r>
            <a:r>
              <a:rPr lang="fr-FR" sz="2000" b="1" i="1" dirty="0" err="1" smtClean="0">
                <a:solidFill>
                  <a:schemeClr val="bg1"/>
                </a:solidFill>
              </a:rPr>
              <a:t>funded</a:t>
            </a:r>
            <a:r>
              <a:rPr lang="fr-FR" sz="2000" b="1" i="1" dirty="0" smtClean="0">
                <a:solidFill>
                  <a:schemeClr val="bg1"/>
                </a:solidFill>
              </a:rPr>
              <a:t> by the French </a:t>
            </a:r>
            <a:r>
              <a:rPr lang="fr-FR" sz="2000" b="1" i="1" dirty="0" err="1" smtClean="0">
                <a:solidFill>
                  <a:schemeClr val="bg1"/>
                </a:solidFill>
              </a:rPr>
              <a:t>Ministry</a:t>
            </a:r>
            <a:r>
              <a:rPr lang="fr-FR" sz="2000" b="1" i="1" dirty="0" smtClean="0">
                <a:solidFill>
                  <a:schemeClr val="bg1"/>
                </a:solidFill>
              </a:rPr>
              <a:t> </a:t>
            </a:r>
          </a:p>
          <a:p>
            <a:r>
              <a:rPr lang="fr-FR" sz="2000" b="1" i="1" dirty="0" smtClean="0">
                <a:solidFill>
                  <a:schemeClr val="bg1"/>
                </a:solidFill>
              </a:rPr>
              <a:t>of </a:t>
            </a:r>
            <a:r>
              <a:rPr lang="fr-FR" sz="2000" b="1" i="1" dirty="0" err="1" smtClean="0">
                <a:solidFill>
                  <a:schemeClr val="bg1"/>
                </a:solidFill>
              </a:rPr>
              <a:t>higher</a:t>
            </a:r>
            <a:r>
              <a:rPr lang="fr-FR" sz="2000" b="1" i="1" dirty="0" smtClean="0">
                <a:solidFill>
                  <a:schemeClr val="bg1"/>
                </a:solidFill>
              </a:rPr>
              <a:t> </a:t>
            </a:r>
            <a:r>
              <a:rPr lang="fr-FR" sz="2000" b="1" i="1" dirty="0" err="1" smtClean="0">
                <a:solidFill>
                  <a:schemeClr val="bg1"/>
                </a:solidFill>
              </a:rPr>
              <a:t>education</a:t>
            </a:r>
            <a:r>
              <a:rPr lang="fr-FR" sz="2000" b="1" i="1" dirty="0" smtClean="0">
                <a:solidFill>
                  <a:schemeClr val="bg1"/>
                </a:solidFill>
              </a:rPr>
              <a:t> and </a:t>
            </a:r>
            <a:r>
              <a:rPr lang="fr-FR" sz="2000" b="1" i="1" dirty="0" err="1" smtClean="0">
                <a:solidFill>
                  <a:schemeClr val="bg1"/>
                </a:solidFill>
              </a:rPr>
              <a:t>research</a:t>
            </a:r>
            <a:endParaRPr lang="fr-FR" sz="20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vertical)">
                                      <p:cBhvr>
                                        <p:cTn id="7" dur="2000"/>
                                        <p:tgtEl>
                                          <p:spTgt spid="9"/>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25607"/>
                                        </p:tgtEl>
                                        <p:attrNameLst>
                                          <p:attrName>style.visibility</p:attrName>
                                        </p:attrNameLst>
                                      </p:cBhvr>
                                      <p:to>
                                        <p:strVal val="visible"/>
                                      </p:to>
                                    </p:set>
                                    <p:animEffect transition="in" filter="box(out)">
                                      <p:cBhvr>
                                        <p:cTn id="11"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2564904"/>
            <a:ext cx="3347864" cy="93610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 name="Rectangle 21"/>
          <p:cNvSpPr/>
          <p:nvPr/>
        </p:nvSpPr>
        <p:spPr>
          <a:xfrm>
            <a:off x="0" y="1556792"/>
            <a:ext cx="3347864" cy="92298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fr-FR" dirty="0"/>
          </a:p>
        </p:txBody>
      </p:sp>
      <p:sp>
        <p:nvSpPr>
          <p:cNvPr id="23555" name="Rectangle 2"/>
          <p:cNvSpPr>
            <a:spLocks noGrp="1" noChangeArrowheads="1"/>
          </p:cNvSpPr>
          <p:nvPr>
            <p:ph type="title"/>
          </p:nvPr>
        </p:nvSpPr>
        <p:spPr>
          <a:xfrm>
            <a:off x="468313" y="260648"/>
            <a:ext cx="8675687" cy="864096"/>
          </a:xfrm>
        </p:spPr>
        <p:txBody>
          <a:bodyPr/>
          <a:lstStyle/>
          <a:p>
            <a:pPr eaLnBrk="1" hangingPunct="1"/>
            <a:r>
              <a:rPr lang="fr-FR" sz="3200" b="1" i="1" dirty="0" smtClean="0">
                <a:solidFill>
                  <a:srgbClr val="31859C"/>
                </a:solidFill>
              </a:rPr>
              <a:t>WHAT IS THE CIFRE SCHEME ?</a:t>
            </a:r>
            <a:r>
              <a:rPr lang="fr-FR" sz="3600" b="1" i="1" dirty="0" smtClean="0">
                <a:solidFill>
                  <a:srgbClr val="31859C"/>
                </a:solidFill>
              </a:rPr>
              <a:t> </a:t>
            </a:r>
            <a:br>
              <a:rPr lang="fr-FR" sz="3600" b="1" i="1" dirty="0" smtClean="0">
                <a:solidFill>
                  <a:srgbClr val="31859C"/>
                </a:solidFill>
              </a:rPr>
            </a:br>
            <a:endParaRPr lang="fr-FR" sz="3600" b="1" i="1" dirty="0" smtClean="0">
              <a:solidFill>
                <a:srgbClr val="31859C"/>
              </a:solidFill>
            </a:endParaRPr>
          </a:p>
        </p:txBody>
      </p:sp>
      <p:sp>
        <p:nvSpPr>
          <p:cNvPr id="4114" name="Line 18"/>
          <p:cNvSpPr>
            <a:spLocks noChangeShapeType="1"/>
          </p:cNvSpPr>
          <p:nvPr/>
        </p:nvSpPr>
        <p:spPr bwMode="auto">
          <a:xfrm>
            <a:off x="3707904" y="1340768"/>
            <a:ext cx="2153468" cy="1515169"/>
          </a:xfrm>
          <a:prstGeom prst="line">
            <a:avLst/>
          </a:prstGeom>
          <a:noFill/>
          <a:ln w="38100" cmpd="dbl">
            <a:solidFill>
              <a:schemeClr val="tx1"/>
            </a:solidFill>
            <a:round/>
            <a:headEnd/>
            <a:tailEnd/>
          </a:ln>
        </p:spPr>
        <p:txBody>
          <a:bodyPr/>
          <a:lstStyle/>
          <a:p>
            <a:endParaRPr lang="fr-FR" dirty="0"/>
          </a:p>
        </p:txBody>
      </p:sp>
      <p:sp>
        <p:nvSpPr>
          <p:cNvPr id="4115" name="Text Box 19"/>
          <p:cNvSpPr txBox="1">
            <a:spLocks noChangeArrowheads="1"/>
          </p:cNvSpPr>
          <p:nvPr/>
        </p:nvSpPr>
        <p:spPr bwMode="auto">
          <a:xfrm>
            <a:off x="251520" y="908720"/>
            <a:ext cx="6109429" cy="646331"/>
          </a:xfrm>
          <a:prstGeom prst="rect">
            <a:avLst/>
          </a:prstGeom>
          <a:noFill/>
          <a:ln w="9525">
            <a:noFill/>
            <a:miter lim="800000"/>
            <a:headEnd/>
            <a:tailEnd/>
          </a:ln>
        </p:spPr>
        <p:txBody>
          <a:bodyPr wrap="none">
            <a:spAutoFit/>
          </a:bodyPr>
          <a:lstStyle/>
          <a:p>
            <a:r>
              <a:rPr lang="fr-FR" b="1" dirty="0" smtClean="0">
                <a:latin typeface="Calibri" pitchFamily="34" charset="0"/>
              </a:rPr>
              <a:t>ANRT </a:t>
            </a:r>
            <a:r>
              <a:rPr lang="fr-FR" b="1" dirty="0" err="1" smtClean="0">
                <a:latin typeface="Calibri" pitchFamily="34" charset="0"/>
              </a:rPr>
              <a:t>runs</a:t>
            </a:r>
            <a:r>
              <a:rPr lang="fr-FR" b="1" dirty="0" smtClean="0">
                <a:latin typeface="Calibri" pitchFamily="34" charset="0"/>
              </a:rPr>
              <a:t> the CIFRE </a:t>
            </a:r>
            <a:r>
              <a:rPr lang="fr-FR" b="1" dirty="0" err="1" smtClean="0">
                <a:latin typeface="Calibri" pitchFamily="34" charset="0"/>
              </a:rPr>
              <a:t>scheme</a:t>
            </a:r>
            <a:r>
              <a:rPr lang="fr-FR" b="1" dirty="0" smtClean="0">
                <a:latin typeface="Calibri" pitchFamily="34" charset="0"/>
              </a:rPr>
              <a:t> on </a:t>
            </a:r>
            <a:r>
              <a:rPr lang="fr-FR" b="1" dirty="0" err="1" smtClean="0">
                <a:latin typeface="Calibri" pitchFamily="34" charset="0"/>
              </a:rPr>
              <a:t>behalf</a:t>
            </a:r>
            <a:r>
              <a:rPr lang="fr-FR" b="1" dirty="0" smtClean="0">
                <a:latin typeface="Calibri" pitchFamily="34" charset="0"/>
              </a:rPr>
              <a:t> of the French </a:t>
            </a:r>
            <a:r>
              <a:rPr lang="fr-FR" b="1" dirty="0" err="1" smtClean="0">
                <a:latin typeface="Calibri" pitchFamily="34" charset="0"/>
              </a:rPr>
              <a:t>Ministry</a:t>
            </a:r>
            <a:r>
              <a:rPr lang="fr-FR" b="1" dirty="0" smtClean="0">
                <a:latin typeface="Calibri" pitchFamily="34" charset="0"/>
              </a:rPr>
              <a:t> </a:t>
            </a:r>
          </a:p>
          <a:p>
            <a:r>
              <a:rPr lang="fr-FR" b="1" dirty="0" smtClean="0">
                <a:latin typeface="Calibri" pitchFamily="34" charset="0"/>
              </a:rPr>
              <a:t>of </a:t>
            </a:r>
            <a:r>
              <a:rPr lang="fr-FR" b="1" dirty="0" err="1" smtClean="0">
                <a:latin typeface="Calibri" pitchFamily="34" charset="0"/>
              </a:rPr>
              <a:t>Higher</a:t>
            </a:r>
            <a:r>
              <a:rPr lang="fr-FR" b="1" dirty="0" smtClean="0">
                <a:latin typeface="Calibri" pitchFamily="34" charset="0"/>
              </a:rPr>
              <a:t> Education and </a:t>
            </a:r>
            <a:r>
              <a:rPr lang="fr-FR" b="1" dirty="0" err="1" smtClean="0">
                <a:latin typeface="Calibri" pitchFamily="34" charset="0"/>
              </a:rPr>
              <a:t>Research</a:t>
            </a:r>
            <a:r>
              <a:rPr lang="fr-FR" b="1" dirty="0" smtClean="0">
                <a:latin typeface="Calibri" pitchFamily="34" charset="0"/>
              </a:rPr>
              <a:t> </a:t>
            </a:r>
            <a:endParaRPr lang="fr-FR" b="1" dirty="0">
              <a:latin typeface="Calibri" pitchFamily="34" charset="0"/>
            </a:endParaRPr>
          </a:p>
        </p:txBody>
      </p:sp>
      <p:sp>
        <p:nvSpPr>
          <p:cNvPr id="4116" name="Text Box 20"/>
          <p:cNvSpPr txBox="1">
            <a:spLocks noChangeArrowheads="1"/>
          </p:cNvSpPr>
          <p:nvPr/>
        </p:nvSpPr>
        <p:spPr bwMode="auto">
          <a:xfrm>
            <a:off x="0" y="1556792"/>
            <a:ext cx="3277692" cy="954107"/>
          </a:xfrm>
          <a:prstGeom prst="rect">
            <a:avLst/>
          </a:prstGeom>
          <a:noFill/>
          <a:ln w="9525">
            <a:noFill/>
            <a:miter lim="800000"/>
            <a:headEnd/>
            <a:tailEnd/>
          </a:ln>
        </p:spPr>
        <p:txBody>
          <a:bodyPr wrap="none">
            <a:spAutoFit/>
          </a:bodyPr>
          <a:lstStyle/>
          <a:p>
            <a:r>
              <a:rPr lang="en-US" sz="1400" b="1" u="sng" dirty="0" smtClean="0">
                <a:latin typeface="Calibri" pitchFamily="34" charset="0"/>
              </a:rPr>
              <a:t>Scientific expertise means </a:t>
            </a:r>
            <a:r>
              <a:rPr lang="en-US" sz="1400" b="1" dirty="0" smtClean="0">
                <a:latin typeface="Calibri" pitchFamily="34" charset="0"/>
              </a:rPr>
              <a:t>: </a:t>
            </a:r>
          </a:p>
          <a:p>
            <a:r>
              <a:rPr lang="en-US" sz="1400" b="1" dirty="0" smtClean="0">
                <a:latin typeface="Calibri" pitchFamily="34" charset="0"/>
              </a:rPr>
              <a:t>Evaluation of the quality of the research </a:t>
            </a:r>
          </a:p>
          <a:p>
            <a:r>
              <a:rPr lang="en-US" sz="1400" b="1" dirty="0" smtClean="0">
                <a:latin typeface="Calibri" pitchFamily="34" charset="0"/>
              </a:rPr>
              <a:t>project and how appropriate it is to the </a:t>
            </a:r>
          </a:p>
          <a:p>
            <a:r>
              <a:rPr lang="en-US" sz="1400" b="1" dirty="0" smtClean="0">
                <a:latin typeface="Calibri" pitchFamily="34" charset="0"/>
              </a:rPr>
              <a:t>doctoral training and the business sectors</a:t>
            </a:r>
          </a:p>
        </p:txBody>
      </p:sp>
      <p:sp>
        <p:nvSpPr>
          <p:cNvPr id="23572" name="Text Box 22"/>
          <p:cNvSpPr txBox="1">
            <a:spLocks noChangeArrowheads="1"/>
          </p:cNvSpPr>
          <p:nvPr/>
        </p:nvSpPr>
        <p:spPr bwMode="auto">
          <a:xfrm>
            <a:off x="5724525" y="1603375"/>
            <a:ext cx="184150" cy="366713"/>
          </a:xfrm>
          <a:prstGeom prst="rect">
            <a:avLst/>
          </a:prstGeom>
          <a:noFill/>
          <a:ln w="9525">
            <a:noFill/>
            <a:miter lim="800000"/>
            <a:headEnd/>
            <a:tailEnd/>
          </a:ln>
        </p:spPr>
        <p:txBody>
          <a:bodyPr>
            <a:spAutoFit/>
          </a:bodyPr>
          <a:lstStyle/>
          <a:p>
            <a:pPr>
              <a:spcBef>
                <a:spcPct val="50000"/>
              </a:spcBef>
            </a:pPr>
            <a:endParaRPr lang="fr-FR" dirty="0"/>
          </a:p>
        </p:txBody>
      </p:sp>
      <p:grpSp>
        <p:nvGrpSpPr>
          <p:cNvPr id="25" name="Groupe 24"/>
          <p:cNvGrpSpPr/>
          <p:nvPr/>
        </p:nvGrpSpPr>
        <p:grpSpPr>
          <a:xfrm>
            <a:off x="2123728" y="2708920"/>
            <a:ext cx="6840760" cy="3825453"/>
            <a:chOff x="1619672" y="2276872"/>
            <a:chExt cx="7344816" cy="4464496"/>
          </a:xfrm>
        </p:grpSpPr>
        <p:sp>
          <p:nvSpPr>
            <p:cNvPr id="4101" name="Oval 5"/>
            <p:cNvSpPr>
              <a:spLocks noChangeArrowheads="1"/>
            </p:cNvSpPr>
            <p:nvPr/>
          </p:nvSpPr>
          <p:spPr bwMode="auto">
            <a:xfrm>
              <a:off x="1619672" y="2276872"/>
              <a:ext cx="7344816" cy="4464496"/>
            </a:xfrm>
            <a:prstGeom prst="ellipse">
              <a:avLst/>
            </a:prstGeom>
            <a:noFill/>
            <a:ln w="9525">
              <a:solidFill>
                <a:schemeClr val="tx1"/>
              </a:solidFill>
              <a:round/>
              <a:headEnd/>
              <a:tailEnd/>
            </a:ln>
          </p:spPr>
          <p:txBody>
            <a:bodyPr wrap="none" anchor="ctr"/>
            <a:lstStyle/>
            <a:p>
              <a:endParaRPr lang="fr-FR" dirty="0"/>
            </a:p>
          </p:txBody>
        </p:sp>
        <p:sp>
          <p:nvSpPr>
            <p:cNvPr id="4102" name="Oval 6"/>
            <p:cNvSpPr>
              <a:spLocks noChangeArrowheads="1"/>
            </p:cNvSpPr>
            <p:nvPr/>
          </p:nvSpPr>
          <p:spPr bwMode="auto">
            <a:xfrm>
              <a:off x="2449513" y="3403600"/>
              <a:ext cx="2520950" cy="863600"/>
            </a:xfrm>
            <a:prstGeom prst="ellipse">
              <a:avLst/>
            </a:prstGeom>
            <a:noFill/>
            <a:ln w="9525">
              <a:solidFill>
                <a:schemeClr val="tx1"/>
              </a:solidFill>
              <a:round/>
              <a:headEnd/>
              <a:tailEnd/>
            </a:ln>
          </p:spPr>
          <p:txBody>
            <a:bodyPr wrap="none" anchor="ctr"/>
            <a:lstStyle/>
            <a:p>
              <a:endParaRPr lang="fr-FR" dirty="0"/>
            </a:p>
          </p:txBody>
        </p:sp>
        <p:sp>
          <p:nvSpPr>
            <p:cNvPr id="4103" name="Text Box 7"/>
            <p:cNvSpPr txBox="1">
              <a:spLocks noChangeArrowheads="1"/>
            </p:cNvSpPr>
            <p:nvPr/>
          </p:nvSpPr>
          <p:spPr bwMode="auto">
            <a:xfrm>
              <a:off x="2847222" y="3429000"/>
              <a:ext cx="1507632" cy="897976"/>
            </a:xfrm>
            <a:prstGeom prst="rect">
              <a:avLst/>
            </a:prstGeom>
            <a:noFill/>
            <a:ln w="9525">
              <a:noFill/>
              <a:miter lim="800000"/>
              <a:headEnd/>
              <a:tailEnd/>
            </a:ln>
          </p:spPr>
          <p:txBody>
            <a:bodyPr wrap="none">
              <a:spAutoFit/>
            </a:bodyPr>
            <a:lstStyle/>
            <a:p>
              <a:pPr algn="ctr"/>
              <a:r>
                <a:rPr lang="fr-FR" sz="2200" b="1" dirty="0" smtClean="0">
                  <a:solidFill>
                    <a:srgbClr val="0000FF"/>
                  </a:solidFill>
                  <a:latin typeface="Calibri" pitchFamily="34" charset="0"/>
                </a:rPr>
                <a:t>FRENCH</a:t>
              </a:r>
            </a:p>
            <a:p>
              <a:pPr algn="ctr"/>
              <a:r>
                <a:rPr lang="fr-FR" sz="2200" b="1" dirty="0" smtClean="0">
                  <a:solidFill>
                    <a:srgbClr val="0000FF"/>
                  </a:solidFill>
                  <a:latin typeface="Calibri" pitchFamily="34" charset="0"/>
                </a:rPr>
                <a:t>COMPANY</a:t>
              </a:r>
              <a:endParaRPr lang="fr-FR" sz="2200" b="1" dirty="0">
                <a:solidFill>
                  <a:srgbClr val="0000FF"/>
                </a:solidFill>
                <a:latin typeface="Calibri" pitchFamily="34" charset="0"/>
              </a:endParaRPr>
            </a:p>
          </p:txBody>
        </p:sp>
        <p:sp>
          <p:nvSpPr>
            <p:cNvPr id="4104" name="Oval 8"/>
            <p:cNvSpPr>
              <a:spLocks noChangeArrowheads="1"/>
            </p:cNvSpPr>
            <p:nvPr/>
          </p:nvSpPr>
          <p:spPr bwMode="auto">
            <a:xfrm>
              <a:off x="5618163" y="3332163"/>
              <a:ext cx="2520950" cy="863600"/>
            </a:xfrm>
            <a:prstGeom prst="ellipse">
              <a:avLst/>
            </a:prstGeom>
            <a:noFill/>
            <a:ln w="9525">
              <a:solidFill>
                <a:schemeClr val="tx1"/>
              </a:solidFill>
              <a:round/>
              <a:headEnd/>
              <a:tailEnd/>
            </a:ln>
          </p:spPr>
          <p:txBody>
            <a:bodyPr wrap="none" anchor="ctr"/>
            <a:lstStyle/>
            <a:p>
              <a:endParaRPr lang="fr-FR" dirty="0"/>
            </a:p>
          </p:txBody>
        </p:sp>
        <p:sp>
          <p:nvSpPr>
            <p:cNvPr id="4105" name="Text Box 9"/>
            <p:cNvSpPr txBox="1">
              <a:spLocks noChangeArrowheads="1"/>
            </p:cNvSpPr>
            <p:nvPr/>
          </p:nvSpPr>
          <p:spPr bwMode="auto">
            <a:xfrm>
              <a:off x="6026562" y="3285315"/>
              <a:ext cx="2160240" cy="897976"/>
            </a:xfrm>
            <a:prstGeom prst="rect">
              <a:avLst/>
            </a:prstGeom>
            <a:noFill/>
            <a:ln w="9525">
              <a:noFill/>
              <a:miter lim="800000"/>
              <a:headEnd/>
              <a:tailEnd/>
            </a:ln>
          </p:spPr>
          <p:txBody>
            <a:bodyPr wrap="square">
              <a:spAutoFit/>
            </a:bodyPr>
            <a:lstStyle/>
            <a:p>
              <a:r>
                <a:rPr lang="fr-FR" sz="2200" b="1" dirty="0" smtClean="0">
                  <a:solidFill>
                    <a:srgbClr val="FFC000"/>
                  </a:solidFill>
                  <a:latin typeface="Calibri" pitchFamily="34" charset="0"/>
                </a:rPr>
                <a:t>ACADEMIC</a:t>
              </a:r>
            </a:p>
            <a:p>
              <a:r>
                <a:rPr lang="fr-FR" sz="2200" b="1" dirty="0" smtClean="0">
                  <a:solidFill>
                    <a:srgbClr val="FFC000"/>
                  </a:solidFill>
                  <a:latin typeface="Calibri" pitchFamily="34" charset="0"/>
                </a:rPr>
                <a:t>LABORATORY</a:t>
              </a:r>
              <a:endParaRPr lang="fr-FR" sz="2200" b="1" dirty="0">
                <a:solidFill>
                  <a:srgbClr val="FFC000"/>
                </a:solidFill>
                <a:latin typeface="Calibri" pitchFamily="34" charset="0"/>
              </a:endParaRPr>
            </a:p>
          </p:txBody>
        </p:sp>
        <p:sp>
          <p:nvSpPr>
            <p:cNvPr id="4106" name="Oval 10"/>
            <p:cNvSpPr>
              <a:spLocks noChangeArrowheads="1"/>
            </p:cNvSpPr>
            <p:nvPr/>
          </p:nvSpPr>
          <p:spPr bwMode="auto">
            <a:xfrm>
              <a:off x="3889375" y="4987925"/>
              <a:ext cx="2520950" cy="863600"/>
            </a:xfrm>
            <a:prstGeom prst="ellipse">
              <a:avLst/>
            </a:prstGeom>
            <a:noFill/>
            <a:ln w="9525">
              <a:solidFill>
                <a:schemeClr val="tx1"/>
              </a:solidFill>
              <a:round/>
              <a:headEnd/>
              <a:tailEnd/>
            </a:ln>
          </p:spPr>
          <p:txBody>
            <a:bodyPr wrap="none" anchor="ctr"/>
            <a:lstStyle/>
            <a:p>
              <a:endParaRPr lang="fr-FR" dirty="0"/>
            </a:p>
          </p:txBody>
        </p:sp>
        <p:sp>
          <p:nvSpPr>
            <p:cNvPr id="4107" name="Text Box 11"/>
            <p:cNvSpPr txBox="1">
              <a:spLocks noChangeArrowheads="1"/>
            </p:cNvSpPr>
            <p:nvPr/>
          </p:nvSpPr>
          <p:spPr bwMode="auto">
            <a:xfrm>
              <a:off x="4139952" y="5229200"/>
              <a:ext cx="1957739" cy="502867"/>
            </a:xfrm>
            <a:prstGeom prst="rect">
              <a:avLst/>
            </a:prstGeom>
            <a:noFill/>
            <a:ln w="9525">
              <a:noFill/>
              <a:miter lim="800000"/>
              <a:headEnd/>
              <a:tailEnd/>
            </a:ln>
          </p:spPr>
          <p:txBody>
            <a:bodyPr wrap="none">
              <a:spAutoFit/>
            </a:bodyPr>
            <a:lstStyle/>
            <a:p>
              <a:r>
                <a:rPr lang="fr-FR" sz="2200" b="1" dirty="0" err="1" smtClean="0">
                  <a:solidFill>
                    <a:srgbClr val="00B050"/>
                  </a:solidFill>
                  <a:latin typeface="Calibri" pitchFamily="34" charset="0"/>
                </a:rPr>
                <a:t>PhD</a:t>
              </a:r>
              <a:r>
                <a:rPr lang="fr-FR" sz="2200" b="1" dirty="0" smtClean="0">
                  <a:solidFill>
                    <a:srgbClr val="00B050"/>
                  </a:solidFill>
                  <a:latin typeface="Calibri" pitchFamily="34" charset="0"/>
                </a:rPr>
                <a:t> STUDENT</a:t>
              </a:r>
              <a:endParaRPr lang="fr-FR" sz="2200" b="1" dirty="0">
                <a:solidFill>
                  <a:srgbClr val="00B050"/>
                </a:solidFill>
                <a:latin typeface="Calibri" pitchFamily="34" charset="0"/>
              </a:endParaRPr>
            </a:p>
          </p:txBody>
        </p:sp>
        <p:sp>
          <p:nvSpPr>
            <p:cNvPr id="4108" name="Line 12"/>
            <p:cNvSpPr>
              <a:spLocks noChangeShapeType="1"/>
            </p:cNvSpPr>
            <p:nvPr/>
          </p:nvSpPr>
          <p:spPr bwMode="auto">
            <a:xfrm>
              <a:off x="4970463" y="3835400"/>
              <a:ext cx="647700" cy="0"/>
            </a:xfrm>
            <a:prstGeom prst="line">
              <a:avLst/>
            </a:prstGeom>
            <a:noFill/>
            <a:ln w="25400">
              <a:solidFill>
                <a:schemeClr val="tx1"/>
              </a:solidFill>
              <a:round/>
              <a:headEnd/>
              <a:tailEnd/>
            </a:ln>
          </p:spPr>
          <p:txBody>
            <a:bodyPr/>
            <a:lstStyle/>
            <a:p>
              <a:endParaRPr lang="fr-FR" dirty="0"/>
            </a:p>
          </p:txBody>
        </p:sp>
        <p:sp>
          <p:nvSpPr>
            <p:cNvPr id="4109" name="Line 13"/>
            <p:cNvSpPr>
              <a:spLocks noChangeShapeType="1"/>
            </p:cNvSpPr>
            <p:nvPr/>
          </p:nvSpPr>
          <p:spPr bwMode="auto">
            <a:xfrm>
              <a:off x="3817938" y="4267200"/>
              <a:ext cx="647700" cy="792163"/>
            </a:xfrm>
            <a:prstGeom prst="line">
              <a:avLst/>
            </a:prstGeom>
            <a:noFill/>
            <a:ln w="25400">
              <a:solidFill>
                <a:schemeClr val="tx1"/>
              </a:solidFill>
              <a:round/>
              <a:headEnd/>
              <a:tailEnd/>
            </a:ln>
          </p:spPr>
          <p:txBody>
            <a:bodyPr/>
            <a:lstStyle/>
            <a:p>
              <a:endParaRPr lang="fr-FR" dirty="0"/>
            </a:p>
          </p:txBody>
        </p:sp>
        <p:sp>
          <p:nvSpPr>
            <p:cNvPr id="4110" name="Line 14"/>
            <p:cNvSpPr>
              <a:spLocks noChangeShapeType="1"/>
            </p:cNvSpPr>
            <p:nvPr/>
          </p:nvSpPr>
          <p:spPr bwMode="auto">
            <a:xfrm flipH="1">
              <a:off x="5978525" y="4195763"/>
              <a:ext cx="647700" cy="863600"/>
            </a:xfrm>
            <a:prstGeom prst="line">
              <a:avLst/>
            </a:prstGeom>
            <a:noFill/>
            <a:ln w="25400">
              <a:solidFill>
                <a:schemeClr val="tx1"/>
              </a:solidFill>
              <a:round/>
              <a:headEnd/>
              <a:tailEnd/>
            </a:ln>
          </p:spPr>
          <p:txBody>
            <a:bodyPr/>
            <a:lstStyle/>
            <a:p>
              <a:endParaRPr lang="fr-FR" dirty="0"/>
            </a:p>
          </p:txBody>
        </p:sp>
        <p:sp>
          <p:nvSpPr>
            <p:cNvPr id="4111" name="Text Box 15"/>
            <p:cNvSpPr txBox="1">
              <a:spLocks noChangeArrowheads="1"/>
            </p:cNvSpPr>
            <p:nvPr/>
          </p:nvSpPr>
          <p:spPr bwMode="auto">
            <a:xfrm>
              <a:off x="2051720" y="4509121"/>
              <a:ext cx="1728192" cy="610624"/>
            </a:xfrm>
            <a:prstGeom prst="rect">
              <a:avLst/>
            </a:prstGeom>
            <a:noFill/>
            <a:ln w="9525">
              <a:noFill/>
              <a:miter lim="800000"/>
              <a:headEnd/>
              <a:tailEnd/>
            </a:ln>
          </p:spPr>
          <p:txBody>
            <a:bodyPr wrap="square">
              <a:spAutoFit/>
            </a:bodyPr>
            <a:lstStyle/>
            <a:p>
              <a:pPr algn="ctr"/>
              <a:r>
                <a:rPr lang="en-US" sz="1400" b="1" dirty="0" smtClean="0">
                  <a:latin typeface="Calibri" pitchFamily="34" charset="0"/>
                </a:rPr>
                <a:t>Gives the PhD </a:t>
              </a:r>
            </a:p>
            <a:p>
              <a:pPr algn="ctr"/>
              <a:r>
                <a:rPr lang="en-US" sz="1400" b="1" dirty="0" smtClean="0">
                  <a:latin typeface="Calibri" pitchFamily="34" charset="0"/>
                </a:rPr>
                <a:t>a research project</a:t>
              </a:r>
              <a:endParaRPr lang="en-US" sz="1400" b="1" dirty="0">
                <a:latin typeface="Calibri" pitchFamily="34" charset="0"/>
              </a:endParaRPr>
            </a:p>
          </p:txBody>
        </p:sp>
        <p:sp>
          <p:nvSpPr>
            <p:cNvPr id="4112" name="Text Box 16"/>
            <p:cNvSpPr txBox="1">
              <a:spLocks noChangeArrowheads="1"/>
            </p:cNvSpPr>
            <p:nvPr/>
          </p:nvSpPr>
          <p:spPr bwMode="auto">
            <a:xfrm>
              <a:off x="6440489" y="4432299"/>
              <a:ext cx="2091951" cy="862058"/>
            </a:xfrm>
            <a:prstGeom prst="rect">
              <a:avLst/>
            </a:prstGeom>
            <a:noFill/>
            <a:ln w="9525">
              <a:noFill/>
              <a:miter lim="800000"/>
              <a:headEnd/>
              <a:tailEnd/>
            </a:ln>
          </p:spPr>
          <p:txBody>
            <a:bodyPr wrap="square">
              <a:spAutoFit/>
            </a:bodyPr>
            <a:lstStyle/>
            <a:p>
              <a:r>
                <a:rPr lang="en-US" sz="1400" b="1" dirty="0" smtClean="0">
                  <a:latin typeface="Calibri" pitchFamily="34" charset="0"/>
                </a:rPr>
                <a:t>Supervises the thesis </a:t>
              </a:r>
            </a:p>
            <a:p>
              <a:r>
                <a:rPr lang="en-US" sz="1400" b="1" dirty="0" smtClean="0">
                  <a:latin typeface="Calibri" pitchFamily="34" charset="0"/>
                </a:rPr>
                <a:t>from an academic point of view</a:t>
              </a:r>
              <a:endParaRPr lang="en-US" sz="1400" b="1" dirty="0">
                <a:latin typeface="Calibri" pitchFamily="34" charset="0"/>
              </a:endParaRPr>
            </a:p>
          </p:txBody>
        </p:sp>
        <p:sp>
          <p:nvSpPr>
            <p:cNvPr id="4113" name="Text Box 17"/>
            <p:cNvSpPr txBox="1">
              <a:spLocks noChangeArrowheads="1"/>
            </p:cNvSpPr>
            <p:nvPr/>
          </p:nvSpPr>
          <p:spPr bwMode="auto">
            <a:xfrm>
              <a:off x="4093715" y="2949168"/>
              <a:ext cx="2293000" cy="307777"/>
            </a:xfrm>
            <a:prstGeom prst="rect">
              <a:avLst/>
            </a:prstGeom>
            <a:noFill/>
            <a:ln w="9525">
              <a:noFill/>
              <a:miter lim="800000"/>
              <a:headEnd/>
              <a:tailEnd/>
            </a:ln>
          </p:spPr>
          <p:txBody>
            <a:bodyPr wrap="none">
              <a:spAutoFit/>
            </a:bodyPr>
            <a:lstStyle/>
            <a:p>
              <a:pPr algn="ctr"/>
              <a:r>
                <a:rPr lang="fr-FR" sz="1400" b="1" dirty="0" err="1" smtClean="0">
                  <a:latin typeface="Calibri" pitchFamily="34" charset="0"/>
                </a:rPr>
                <a:t>Partnership</a:t>
              </a:r>
              <a:r>
                <a:rPr lang="fr-FR" sz="1400" b="1" dirty="0" smtClean="0">
                  <a:latin typeface="Calibri" pitchFamily="34" charset="0"/>
                </a:rPr>
                <a:t> </a:t>
              </a:r>
              <a:r>
                <a:rPr lang="fr-FR" sz="1400" b="1" dirty="0" err="1" smtClean="0">
                  <a:latin typeface="Calibri" pitchFamily="34" charset="0"/>
                </a:rPr>
                <a:t>research</a:t>
              </a:r>
              <a:r>
                <a:rPr lang="fr-FR" sz="1400" b="1" dirty="0" smtClean="0">
                  <a:latin typeface="Calibri" pitchFamily="34" charset="0"/>
                </a:rPr>
                <a:t> </a:t>
              </a:r>
              <a:r>
                <a:rPr lang="fr-FR" sz="1400" b="1" dirty="0" err="1" smtClean="0">
                  <a:latin typeface="Calibri" pitchFamily="34" charset="0"/>
                </a:rPr>
                <a:t>project</a:t>
              </a:r>
              <a:endParaRPr lang="fr-FR" sz="1400" b="1" dirty="0">
                <a:latin typeface="Calibri" pitchFamily="34" charset="0"/>
              </a:endParaRPr>
            </a:p>
          </p:txBody>
        </p:sp>
        <p:sp>
          <p:nvSpPr>
            <p:cNvPr id="4119" name="Text Box 23"/>
            <p:cNvSpPr txBox="1">
              <a:spLocks noChangeArrowheads="1"/>
            </p:cNvSpPr>
            <p:nvPr/>
          </p:nvSpPr>
          <p:spPr bwMode="auto">
            <a:xfrm>
              <a:off x="4716016" y="4149080"/>
              <a:ext cx="1122363" cy="579437"/>
            </a:xfrm>
            <a:prstGeom prst="rect">
              <a:avLst/>
            </a:prstGeom>
            <a:noFill/>
            <a:ln w="9525">
              <a:noFill/>
              <a:miter lim="800000"/>
              <a:headEnd/>
              <a:tailEnd/>
            </a:ln>
            <a:effectLst/>
          </p:spPr>
          <p:txBody>
            <a:bodyPr wrap="none">
              <a:spAutoFit/>
            </a:bodyPr>
            <a:lstStyle/>
            <a:p>
              <a:pPr>
                <a:defRPr/>
              </a:pPr>
              <a:r>
                <a:rPr lang="fr-FR" sz="3200" b="1" dirty="0">
                  <a:effectLst>
                    <a:outerShdw blurRad="38100" dist="38100" dir="2700000" algn="tl">
                      <a:srgbClr val="C0C0C0"/>
                    </a:outerShdw>
                  </a:effectLst>
                  <a:latin typeface="Calibri" pitchFamily="34" charset="0"/>
                </a:rPr>
                <a:t>CIFRE</a:t>
              </a:r>
            </a:p>
          </p:txBody>
        </p:sp>
      </p:grpSp>
      <p:sp>
        <p:nvSpPr>
          <p:cNvPr id="21" name="Text Box 20"/>
          <p:cNvSpPr txBox="1">
            <a:spLocks noChangeArrowheads="1"/>
          </p:cNvSpPr>
          <p:nvPr/>
        </p:nvSpPr>
        <p:spPr bwMode="auto">
          <a:xfrm>
            <a:off x="0" y="2564904"/>
            <a:ext cx="3456384" cy="954107"/>
          </a:xfrm>
          <a:prstGeom prst="rect">
            <a:avLst/>
          </a:prstGeom>
          <a:noFill/>
          <a:ln w="9525">
            <a:noFill/>
            <a:miter lim="800000"/>
            <a:headEnd/>
            <a:tailEnd/>
          </a:ln>
        </p:spPr>
        <p:txBody>
          <a:bodyPr wrap="square">
            <a:spAutoFit/>
          </a:bodyPr>
          <a:lstStyle/>
          <a:p>
            <a:r>
              <a:rPr lang="en-GB" sz="1400" b="1" u="sng" dirty="0" smtClean="0">
                <a:latin typeface="Calibri" pitchFamily="34" charset="0"/>
              </a:rPr>
              <a:t>Economic expertise means </a:t>
            </a:r>
            <a:r>
              <a:rPr lang="en-GB" sz="1400" b="1" dirty="0" smtClean="0">
                <a:latin typeface="Calibri" pitchFamily="34" charset="0"/>
              </a:rPr>
              <a:t>: Evaluation of the company ‘s commitment, the  company’s financial health and its capacity to support the PhD ‘s scientific training</a:t>
            </a:r>
            <a:endParaRPr lang="en-GB" sz="1400" b="1" dirty="0">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60648"/>
            <a:ext cx="9144000" cy="882352"/>
          </a:xfrm>
        </p:spPr>
        <p:txBody>
          <a:bodyPr rtlCol="0">
            <a:normAutofit/>
          </a:bodyPr>
          <a:lstStyle/>
          <a:p>
            <a:pPr eaLnBrk="1" fontAlgn="auto" hangingPunct="1">
              <a:spcAft>
                <a:spcPts val="0"/>
              </a:spcAft>
              <a:defRPr/>
            </a:pPr>
            <a:r>
              <a:rPr lang="fr-FR" sz="3200" b="1" i="1" dirty="0" smtClean="0">
                <a:solidFill>
                  <a:srgbClr val="31859C"/>
                </a:solidFill>
              </a:rPr>
              <a:t>WHAT IS THE CIFRE PROCESS ? </a:t>
            </a:r>
          </a:p>
        </p:txBody>
      </p:sp>
      <p:grpSp>
        <p:nvGrpSpPr>
          <p:cNvPr id="22" name="Groupe 21"/>
          <p:cNvGrpSpPr/>
          <p:nvPr/>
        </p:nvGrpSpPr>
        <p:grpSpPr>
          <a:xfrm>
            <a:off x="1763688" y="2132856"/>
            <a:ext cx="7160204" cy="4464050"/>
            <a:chOff x="1083684" y="1928813"/>
            <a:chExt cx="7160204" cy="4464050"/>
          </a:xfrm>
        </p:grpSpPr>
        <p:sp>
          <p:nvSpPr>
            <p:cNvPr id="4100" name="Oval 6"/>
            <p:cNvSpPr>
              <a:spLocks noChangeArrowheads="1"/>
            </p:cNvSpPr>
            <p:nvPr/>
          </p:nvSpPr>
          <p:spPr bwMode="auto">
            <a:xfrm>
              <a:off x="1763713" y="3081338"/>
              <a:ext cx="2520950" cy="863600"/>
            </a:xfrm>
            <a:prstGeom prst="ellipse">
              <a:avLst/>
            </a:prstGeom>
            <a:noFill/>
            <a:ln w="9525">
              <a:solidFill>
                <a:schemeClr val="tx1"/>
              </a:solidFill>
              <a:round/>
              <a:headEnd/>
              <a:tailEnd/>
            </a:ln>
          </p:spPr>
          <p:txBody>
            <a:bodyPr wrap="none" anchor="ctr"/>
            <a:lstStyle/>
            <a:p>
              <a:endParaRPr lang="fr-FR" dirty="0"/>
            </a:p>
          </p:txBody>
        </p:sp>
        <p:grpSp>
          <p:nvGrpSpPr>
            <p:cNvPr id="21" name="Groupe 20"/>
            <p:cNvGrpSpPr/>
            <p:nvPr/>
          </p:nvGrpSpPr>
          <p:grpSpPr>
            <a:xfrm>
              <a:off x="1083684" y="1928813"/>
              <a:ext cx="7160204" cy="4464050"/>
              <a:chOff x="1083684" y="1928813"/>
              <a:chExt cx="7160204" cy="4464050"/>
            </a:xfrm>
          </p:grpSpPr>
          <p:sp>
            <p:nvSpPr>
              <p:cNvPr id="4099" name="Oval 5"/>
              <p:cNvSpPr>
                <a:spLocks noChangeArrowheads="1"/>
              </p:cNvSpPr>
              <p:nvPr/>
            </p:nvSpPr>
            <p:spPr bwMode="auto">
              <a:xfrm>
                <a:off x="1083684" y="1928813"/>
                <a:ext cx="7160204" cy="4464050"/>
              </a:xfrm>
              <a:prstGeom prst="ellipse">
                <a:avLst/>
              </a:prstGeom>
              <a:noFill/>
              <a:ln w="9525">
                <a:solidFill>
                  <a:schemeClr val="tx1"/>
                </a:solidFill>
                <a:round/>
                <a:headEnd/>
                <a:tailEnd/>
              </a:ln>
            </p:spPr>
            <p:txBody>
              <a:bodyPr wrap="none" anchor="ctr"/>
              <a:lstStyle/>
              <a:p>
                <a:endParaRPr lang="fr-FR" dirty="0"/>
              </a:p>
            </p:txBody>
          </p:sp>
          <p:sp>
            <p:nvSpPr>
              <p:cNvPr id="4101" name="Text Box 7"/>
              <p:cNvSpPr txBox="1">
                <a:spLocks noChangeArrowheads="1"/>
              </p:cNvSpPr>
              <p:nvPr/>
            </p:nvSpPr>
            <p:spPr bwMode="auto">
              <a:xfrm>
                <a:off x="2270757" y="3080941"/>
                <a:ext cx="1514454" cy="830997"/>
              </a:xfrm>
              <a:prstGeom prst="rect">
                <a:avLst/>
              </a:prstGeom>
              <a:noFill/>
              <a:ln w="9525">
                <a:noFill/>
                <a:miter lim="800000"/>
                <a:headEnd/>
                <a:tailEnd/>
              </a:ln>
            </p:spPr>
            <p:txBody>
              <a:bodyPr wrap="none">
                <a:spAutoFit/>
              </a:bodyPr>
              <a:lstStyle/>
              <a:p>
                <a:pPr algn="ctr"/>
                <a:r>
                  <a:rPr lang="fr-FR" sz="2400" b="1" dirty="0" smtClean="0">
                    <a:solidFill>
                      <a:srgbClr val="0000FF"/>
                    </a:solidFill>
                    <a:latin typeface="Calibri" pitchFamily="34" charset="0"/>
                  </a:rPr>
                  <a:t>FRENCH</a:t>
                </a:r>
              </a:p>
              <a:p>
                <a:pPr algn="ctr"/>
                <a:r>
                  <a:rPr lang="fr-FR" sz="2400" b="1" dirty="0" smtClean="0">
                    <a:solidFill>
                      <a:srgbClr val="0000FF"/>
                    </a:solidFill>
                    <a:latin typeface="Calibri" pitchFamily="34" charset="0"/>
                  </a:rPr>
                  <a:t>COMPANY</a:t>
                </a:r>
                <a:endParaRPr lang="fr-FR" sz="2400" b="1" dirty="0">
                  <a:solidFill>
                    <a:srgbClr val="0000FF"/>
                  </a:solidFill>
                  <a:latin typeface="Calibri" pitchFamily="34" charset="0"/>
                </a:endParaRPr>
              </a:p>
            </p:txBody>
          </p:sp>
          <p:sp>
            <p:nvSpPr>
              <p:cNvPr id="4102" name="Oval 8"/>
              <p:cNvSpPr>
                <a:spLocks noChangeArrowheads="1"/>
              </p:cNvSpPr>
              <p:nvPr/>
            </p:nvSpPr>
            <p:spPr bwMode="auto">
              <a:xfrm>
                <a:off x="4932363" y="3009900"/>
                <a:ext cx="2520950" cy="863600"/>
              </a:xfrm>
              <a:prstGeom prst="ellipse">
                <a:avLst/>
              </a:prstGeom>
              <a:noFill/>
              <a:ln w="9525">
                <a:solidFill>
                  <a:schemeClr val="tx1"/>
                </a:solidFill>
                <a:round/>
                <a:headEnd/>
                <a:tailEnd/>
              </a:ln>
            </p:spPr>
            <p:txBody>
              <a:bodyPr wrap="none" anchor="ctr"/>
              <a:lstStyle/>
              <a:p>
                <a:endParaRPr lang="fr-FR" dirty="0"/>
              </a:p>
            </p:txBody>
          </p:sp>
          <p:sp>
            <p:nvSpPr>
              <p:cNvPr id="4103" name="Text Box 9"/>
              <p:cNvSpPr txBox="1">
                <a:spLocks noChangeArrowheads="1"/>
              </p:cNvSpPr>
              <p:nvPr/>
            </p:nvSpPr>
            <p:spPr bwMode="auto">
              <a:xfrm>
                <a:off x="5332156" y="3008933"/>
                <a:ext cx="2016224" cy="830997"/>
              </a:xfrm>
              <a:prstGeom prst="rect">
                <a:avLst/>
              </a:prstGeom>
              <a:noFill/>
              <a:ln w="9525">
                <a:noFill/>
                <a:miter lim="800000"/>
                <a:headEnd/>
                <a:tailEnd/>
              </a:ln>
            </p:spPr>
            <p:txBody>
              <a:bodyPr wrap="square">
                <a:spAutoFit/>
              </a:bodyPr>
              <a:lstStyle/>
              <a:p>
                <a:r>
                  <a:rPr lang="fr-FR" sz="2400" b="1" dirty="0" smtClean="0">
                    <a:solidFill>
                      <a:srgbClr val="FFC000"/>
                    </a:solidFill>
                    <a:latin typeface="Calibri" pitchFamily="34" charset="0"/>
                  </a:rPr>
                  <a:t>ACADEMIC</a:t>
                </a:r>
              </a:p>
              <a:p>
                <a:r>
                  <a:rPr lang="fr-FR" sz="2400" b="1" dirty="0" smtClean="0">
                    <a:solidFill>
                      <a:srgbClr val="FFC000"/>
                    </a:solidFill>
                    <a:latin typeface="Calibri" pitchFamily="34" charset="0"/>
                  </a:rPr>
                  <a:t>LABORATORY</a:t>
                </a:r>
                <a:endParaRPr lang="fr-FR" sz="2400" b="1" dirty="0">
                  <a:solidFill>
                    <a:srgbClr val="FFC000"/>
                  </a:solidFill>
                  <a:latin typeface="Calibri" pitchFamily="34" charset="0"/>
                </a:endParaRPr>
              </a:p>
            </p:txBody>
          </p:sp>
          <p:sp>
            <p:nvSpPr>
              <p:cNvPr id="4104" name="Oval 10"/>
              <p:cNvSpPr>
                <a:spLocks noChangeArrowheads="1"/>
              </p:cNvSpPr>
              <p:nvPr/>
            </p:nvSpPr>
            <p:spPr bwMode="auto">
              <a:xfrm>
                <a:off x="3203575" y="4665663"/>
                <a:ext cx="2520950" cy="863600"/>
              </a:xfrm>
              <a:prstGeom prst="ellipse">
                <a:avLst/>
              </a:prstGeom>
              <a:noFill/>
              <a:ln w="9525">
                <a:solidFill>
                  <a:schemeClr val="tx1"/>
                </a:solidFill>
                <a:round/>
                <a:headEnd/>
                <a:tailEnd/>
              </a:ln>
            </p:spPr>
            <p:txBody>
              <a:bodyPr wrap="none" anchor="ctr"/>
              <a:lstStyle/>
              <a:p>
                <a:endParaRPr lang="fr-FR" dirty="0"/>
              </a:p>
            </p:txBody>
          </p:sp>
          <p:sp>
            <p:nvSpPr>
              <p:cNvPr id="4105" name="Text Box 11"/>
              <p:cNvSpPr txBox="1">
                <a:spLocks noChangeArrowheads="1"/>
              </p:cNvSpPr>
              <p:nvPr/>
            </p:nvSpPr>
            <p:spPr bwMode="auto">
              <a:xfrm>
                <a:off x="3491880" y="4797152"/>
                <a:ext cx="1970604" cy="461665"/>
              </a:xfrm>
              <a:prstGeom prst="rect">
                <a:avLst/>
              </a:prstGeom>
              <a:noFill/>
              <a:ln w="9525">
                <a:noFill/>
                <a:miter lim="800000"/>
                <a:headEnd/>
                <a:tailEnd/>
              </a:ln>
            </p:spPr>
            <p:txBody>
              <a:bodyPr wrap="none">
                <a:spAutoFit/>
              </a:bodyPr>
              <a:lstStyle/>
              <a:p>
                <a:r>
                  <a:rPr lang="fr-FR" sz="2400" b="1" dirty="0" err="1" smtClean="0">
                    <a:solidFill>
                      <a:srgbClr val="00B050"/>
                    </a:solidFill>
                    <a:latin typeface="Calibri" pitchFamily="34" charset="0"/>
                  </a:rPr>
                  <a:t>PhD</a:t>
                </a:r>
                <a:r>
                  <a:rPr lang="fr-FR" sz="2400" b="1" dirty="0" smtClean="0">
                    <a:solidFill>
                      <a:srgbClr val="00B050"/>
                    </a:solidFill>
                    <a:latin typeface="Calibri" pitchFamily="34" charset="0"/>
                  </a:rPr>
                  <a:t> STUDENT</a:t>
                </a:r>
                <a:endParaRPr lang="fr-FR" sz="2400" b="1" dirty="0">
                  <a:solidFill>
                    <a:srgbClr val="00B050"/>
                  </a:solidFill>
                  <a:latin typeface="Calibri" pitchFamily="34" charset="0"/>
                </a:endParaRPr>
              </a:p>
            </p:txBody>
          </p:sp>
          <p:sp>
            <p:nvSpPr>
              <p:cNvPr id="4106" name="Line 12"/>
              <p:cNvSpPr>
                <a:spLocks noChangeShapeType="1"/>
              </p:cNvSpPr>
              <p:nvPr/>
            </p:nvSpPr>
            <p:spPr bwMode="auto">
              <a:xfrm>
                <a:off x="4284663" y="3513138"/>
                <a:ext cx="647700" cy="0"/>
              </a:xfrm>
              <a:prstGeom prst="line">
                <a:avLst/>
              </a:prstGeom>
              <a:noFill/>
              <a:ln w="38100">
                <a:solidFill>
                  <a:schemeClr val="tx1"/>
                </a:solidFill>
                <a:round/>
                <a:headEnd type="triangle" w="med" len="med"/>
                <a:tailEnd type="triangle" w="med" len="med"/>
              </a:ln>
            </p:spPr>
            <p:txBody>
              <a:bodyPr/>
              <a:lstStyle/>
              <a:p>
                <a:endParaRPr lang="fr-FR" dirty="0"/>
              </a:p>
            </p:txBody>
          </p:sp>
          <p:sp>
            <p:nvSpPr>
              <p:cNvPr id="4107" name="Line 13"/>
              <p:cNvSpPr>
                <a:spLocks noChangeShapeType="1"/>
              </p:cNvSpPr>
              <p:nvPr/>
            </p:nvSpPr>
            <p:spPr bwMode="auto">
              <a:xfrm>
                <a:off x="3132138" y="3944938"/>
                <a:ext cx="647700" cy="792162"/>
              </a:xfrm>
              <a:prstGeom prst="line">
                <a:avLst/>
              </a:prstGeom>
              <a:noFill/>
              <a:ln w="38100">
                <a:solidFill>
                  <a:schemeClr val="tx1"/>
                </a:solidFill>
                <a:round/>
                <a:headEnd type="triangle" w="med" len="med"/>
                <a:tailEnd type="triangle" w="med" len="med"/>
              </a:ln>
            </p:spPr>
            <p:txBody>
              <a:bodyPr/>
              <a:lstStyle/>
              <a:p>
                <a:endParaRPr lang="fr-FR" dirty="0"/>
              </a:p>
            </p:txBody>
          </p:sp>
          <p:sp>
            <p:nvSpPr>
              <p:cNvPr id="4108" name="Line 14"/>
              <p:cNvSpPr>
                <a:spLocks noChangeShapeType="1"/>
              </p:cNvSpPr>
              <p:nvPr/>
            </p:nvSpPr>
            <p:spPr bwMode="auto">
              <a:xfrm flipH="1">
                <a:off x="5292080" y="3873500"/>
                <a:ext cx="648345" cy="923652"/>
              </a:xfrm>
              <a:prstGeom prst="line">
                <a:avLst/>
              </a:prstGeom>
              <a:noFill/>
              <a:ln w="38100">
                <a:solidFill>
                  <a:schemeClr val="tx1"/>
                </a:solidFill>
                <a:round/>
                <a:headEnd type="triangle" w="med" len="med"/>
                <a:tailEnd type="triangle" w="med" len="med"/>
              </a:ln>
            </p:spPr>
            <p:txBody>
              <a:bodyPr/>
              <a:lstStyle/>
              <a:p>
                <a:endParaRPr lang="fr-FR" dirty="0"/>
              </a:p>
            </p:txBody>
          </p:sp>
          <p:sp>
            <p:nvSpPr>
              <p:cNvPr id="4109" name="Text Box 15"/>
              <p:cNvSpPr txBox="1">
                <a:spLocks noChangeArrowheads="1"/>
              </p:cNvSpPr>
              <p:nvPr/>
            </p:nvSpPr>
            <p:spPr bwMode="auto">
              <a:xfrm>
                <a:off x="1227700" y="4089053"/>
                <a:ext cx="2162263" cy="954107"/>
              </a:xfrm>
              <a:prstGeom prst="rect">
                <a:avLst/>
              </a:prstGeom>
              <a:noFill/>
              <a:ln w="9525">
                <a:noFill/>
                <a:miter lim="800000"/>
                <a:headEnd/>
                <a:tailEnd/>
              </a:ln>
            </p:spPr>
            <p:txBody>
              <a:bodyPr wrap="square">
                <a:spAutoFit/>
              </a:bodyPr>
              <a:lstStyle/>
              <a:p>
                <a:pPr algn="ctr"/>
                <a:r>
                  <a:rPr lang="fr-FR" sz="1400" b="1" dirty="0" err="1" smtClean="0"/>
                  <a:t>Fixed</a:t>
                </a:r>
                <a:r>
                  <a:rPr lang="fr-FR" sz="1400" b="1" dirty="0" smtClean="0"/>
                  <a:t>-</a:t>
                </a:r>
                <a:r>
                  <a:rPr lang="fr-FR" sz="1400" b="1" dirty="0" err="1" smtClean="0"/>
                  <a:t>term</a:t>
                </a:r>
                <a:r>
                  <a:rPr lang="fr-FR" sz="1400" b="1" dirty="0" smtClean="0"/>
                  <a:t> </a:t>
                </a:r>
                <a:r>
                  <a:rPr lang="fr-FR" sz="1400" b="1" dirty="0" err="1" smtClean="0"/>
                  <a:t>contract</a:t>
                </a:r>
                <a:r>
                  <a:rPr lang="fr-FR" sz="1400" b="1" dirty="0" smtClean="0"/>
                  <a:t> of 3 </a:t>
                </a:r>
                <a:r>
                  <a:rPr lang="fr-FR" sz="1400" b="1" dirty="0" err="1" smtClean="0"/>
                  <a:t>years</a:t>
                </a:r>
                <a:r>
                  <a:rPr lang="fr-FR" sz="1400" b="1" dirty="0" smtClean="0"/>
                  <a:t> </a:t>
                </a:r>
              </a:p>
              <a:p>
                <a:pPr algn="ctr"/>
                <a:r>
                  <a:rPr lang="fr-FR" sz="1400" b="1" dirty="0" smtClean="0"/>
                  <a:t>or permanent </a:t>
                </a:r>
                <a:r>
                  <a:rPr lang="fr-FR" sz="1400" b="1" dirty="0" err="1" smtClean="0"/>
                  <a:t>contract</a:t>
                </a:r>
                <a:r>
                  <a:rPr lang="fr-FR" sz="1400" b="1" dirty="0" smtClean="0"/>
                  <a:t> </a:t>
                </a:r>
                <a:endParaRPr lang="fr-FR" sz="1400" b="1" dirty="0"/>
              </a:p>
              <a:p>
                <a:pPr algn="ctr"/>
                <a:r>
                  <a:rPr lang="fr-FR" sz="1400" b="1" dirty="0" smtClean="0"/>
                  <a:t>23,484 </a:t>
                </a:r>
                <a:r>
                  <a:rPr lang="fr-FR" sz="1400" b="1" dirty="0"/>
                  <a:t>€ /an mini</a:t>
                </a:r>
              </a:p>
            </p:txBody>
          </p:sp>
          <p:sp>
            <p:nvSpPr>
              <p:cNvPr id="4110" name="Text Box 16"/>
              <p:cNvSpPr txBox="1">
                <a:spLocks noChangeArrowheads="1"/>
              </p:cNvSpPr>
              <p:nvPr/>
            </p:nvSpPr>
            <p:spPr bwMode="auto">
              <a:xfrm>
                <a:off x="5754688" y="4110038"/>
                <a:ext cx="2345703" cy="1169551"/>
              </a:xfrm>
              <a:prstGeom prst="rect">
                <a:avLst/>
              </a:prstGeom>
              <a:noFill/>
              <a:ln w="9525">
                <a:noFill/>
                <a:miter lim="800000"/>
                <a:headEnd/>
                <a:tailEnd/>
              </a:ln>
            </p:spPr>
            <p:txBody>
              <a:bodyPr wrap="square">
                <a:spAutoFit/>
              </a:bodyPr>
              <a:lstStyle/>
              <a:p>
                <a:r>
                  <a:rPr lang="en-US" sz="1400" b="1" dirty="0" smtClean="0"/>
                  <a:t>Annual registration</a:t>
                </a:r>
                <a:br>
                  <a:rPr lang="en-US" sz="1400" b="1" dirty="0" smtClean="0"/>
                </a:br>
                <a:r>
                  <a:rPr lang="en-US" sz="1400" b="1" dirty="0" smtClean="0"/>
                  <a:t> in the doctoral school attached to the academic laboratory</a:t>
                </a:r>
                <a:br>
                  <a:rPr lang="en-US" sz="1400" b="1" dirty="0" smtClean="0"/>
                </a:br>
                <a:endParaRPr lang="fr-FR" sz="1400" b="1" dirty="0"/>
              </a:p>
            </p:txBody>
          </p:sp>
        </p:grpSp>
        <p:sp>
          <p:nvSpPr>
            <p:cNvPr id="4111" name="Text Box 17"/>
            <p:cNvSpPr txBox="1">
              <a:spLocks noChangeArrowheads="1"/>
            </p:cNvSpPr>
            <p:nvPr/>
          </p:nvSpPr>
          <p:spPr bwMode="auto">
            <a:xfrm>
              <a:off x="3531956" y="2792909"/>
              <a:ext cx="2073003" cy="307777"/>
            </a:xfrm>
            <a:prstGeom prst="rect">
              <a:avLst/>
            </a:prstGeom>
            <a:noFill/>
            <a:ln w="9525">
              <a:noFill/>
              <a:miter lim="800000"/>
              <a:headEnd/>
              <a:tailEnd/>
            </a:ln>
          </p:spPr>
          <p:txBody>
            <a:bodyPr wrap="none">
              <a:spAutoFit/>
            </a:bodyPr>
            <a:lstStyle/>
            <a:p>
              <a:pPr algn="ctr"/>
              <a:r>
                <a:rPr lang="fr-FR" sz="1400" b="1" dirty="0" smtClean="0"/>
                <a:t>Collaborative </a:t>
              </a:r>
              <a:r>
                <a:rPr lang="fr-FR" sz="1400" b="1" dirty="0" err="1" smtClean="0"/>
                <a:t>contract</a:t>
              </a:r>
              <a:endParaRPr lang="fr-FR" sz="1400" b="1" dirty="0"/>
            </a:p>
          </p:txBody>
        </p:sp>
      </p:grpSp>
      <p:sp>
        <p:nvSpPr>
          <p:cNvPr id="4112" name="Line 18"/>
          <p:cNvSpPr>
            <a:spLocks noChangeShapeType="1"/>
          </p:cNvSpPr>
          <p:nvPr/>
        </p:nvSpPr>
        <p:spPr bwMode="auto">
          <a:xfrm>
            <a:off x="2763394" y="1700808"/>
            <a:ext cx="1117758" cy="1584176"/>
          </a:xfrm>
          <a:prstGeom prst="line">
            <a:avLst/>
          </a:prstGeom>
          <a:noFill/>
          <a:ln w="38100" cmpd="dbl">
            <a:solidFill>
              <a:schemeClr val="tx1"/>
            </a:solidFill>
            <a:round/>
            <a:headEnd type="triangle" w="med" len="med"/>
            <a:tailEnd type="triangle" w="med" len="med"/>
          </a:ln>
        </p:spPr>
        <p:txBody>
          <a:bodyPr/>
          <a:lstStyle/>
          <a:p>
            <a:endParaRPr lang="fr-FR" dirty="0"/>
          </a:p>
        </p:txBody>
      </p:sp>
      <p:sp>
        <p:nvSpPr>
          <p:cNvPr id="4113" name="Text Box 19"/>
          <p:cNvSpPr txBox="1">
            <a:spLocks noChangeArrowheads="1"/>
          </p:cNvSpPr>
          <p:nvPr/>
        </p:nvSpPr>
        <p:spPr bwMode="auto">
          <a:xfrm>
            <a:off x="323528" y="1340768"/>
            <a:ext cx="4030719" cy="369332"/>
          </a:xfrm>
          <a:prstGeom prst="rect">
            <a:avLst/>
          </a:prstGeom>
          <a:noFill/>
          <a:ln w="9525">
            <a:noFill/>
            <a:miter lim="800000"/>
            <a:headEnd/>
            <a:tailEnd/>
          </a:ln>
        </p:spPr>
        <p:txBody>
          <a:bodyPr wrap="none">
            <a:spAutoFit/>
          </a:bodyPr>
          <a:lstStyle/>
          <a:p>
            <a:r>
              <a:rPr lang="fr-FR" b="1" dirty="0" smtClean="0">
                <a:solidFill>
                  <a:srgbClr val="FF0000"/>
                </a:solidFill>
                <a:latin typeface="Calibri" pitchFamily="34" charset="0"/>
              </a:rPr>
              <a:t>ANRT </a:t>
            </a:r>
            <a:r>
              <a:rPr lang="fr-FR" b="1" dirty="0" err="1" smtClean="0">
                <a:solidFill>
                  <a:srgbClr val="FF0000"/>
                </a:solidFill>
                <a:latin typeface="Calibri" pitchFamily="34" charset="0"/>
              </a:rPr>
              <a:t>signs</a:t>
            </a:r>
            <a:r>
              <a:rPr lang="fr-FR" b="1" dirty="0" smtClean="0">
                <a:solidFill>
                  <a:srgbClr val="FF0000"/>
                </a:solidFill>
                <a:latin typeface="Calibri" pitchFamily="34" charset="0"/>
              </a:rPr>
              <a:t> the CIFRE </a:t>
            </a:r>
            <a:r>
              <a:rPr lang="fr-FR" b="1" dirty="0" err="1" smtClean="0">
                <a:solidFill>
                  <a:srgbClr val="FF0000"/>
                </a:solidFill>
                <a:latin typeface="Calibri" pitchFamily="34" charset="0"/>
              </a:rPr>
              <a:t>with</a:t>
            </a:r>
            <a:r>
              <a:rPr lang="fr-FR" b="1" dirty="0" smtClean="0">
                <a:solidFill>
                  <a:srgbClr val="FF0000"/>
                </a:solidFill>
                <a:latin typeface="Calibri" pitchFamily="34" charset="0"/>
              </a:rPr>
              <a:t> the </a:t>
            </a:r>
            <a:r>
              <a:rPr lang="fr-FR" b="1" dirty="0" err="1" smtClean="0">
                <a:solidFill>
                  <a:srgbClr val="FF0000"/>
                </a:solidFill>
                <a:latin typeface="Calibri" pitchFamily="34" charset="0"/>
              </a:rPr>
              <a:t>company</a:t>
            </a:r>
            <a:r>
              <a:rPr lang="fr-FR" b="1" dirty="0" smtClean="0">
                <a:solidFill>
                  <a:srgbClr val="FF0000"/>
                </a:solidFill>
                <a:latin typeface="Calibri" pitchFamily="34" charset="0"/>
              </a:rPr>
              <a:t> </a:t>
            </a:r>
          </a:p>
        </p:txBody>
      </p:sp>
      <p:sp>
        <p:nvSpPr>
          <p:cNvPr id="4114" name="Text Box 20"/>
          <p:cNvSpPr txBox="1">
            <a:spLocks noChangeArrowheads="1"/>
          </p:cNvSpPr>
          <p:nvPr/>
        </p:nvSpPr>
        <p:spPr bwMode="auto">
          <a:xfrm>
            <a:off x="467544" y="1844824"/>
            <a:ext cx="2497800" cy="1169551"/>
          </a:xfrm>
          <a:prstGeom prst="rect">
            <a:avLst/>
          </a:prstGeom>
          <a:noFill/>
          <a:ln w="9525">
            <a:noFill/>
            <a:miter lim="800000"/>
            <a:headEnd/>
            <a:tailEnd/>
          </a:ln>
        </p:spPr>
        <p:txBody>
          <a:bodyPr wrap="none">
            <a:spAutoFit/>
          </a:bodyPr>
          <a:lstStyle/>
          <a:p>
            <a:r>
              <a:rPr lang="fr-FR" sz="1400" b="1" dirty="0" smtClean="0"/>
              <a:t>14,000 </a:t>
            </a:r>
            <a:r>
              <a:rPr lang="fr-FR" sz="1400" b="1" dirty="0"/>
              <a:t>€ </a:t>
            </a:r>
            <a:r>
              <a:rPr lang="fr-FR" sz="1400" b="1" dirty="0" smtClean="0"/>
              <a:t>per </a:t>
            </a:r>
            <a:r>
              <a:rPr lang="fr-FR" sz="1400" b="1" dirty="0" err="1" smtClean="0"/>
              <a:t>year</a:t>
            </a:r>
            <a:endParaRPr lang="fr-FR" sz="1400" b="1" dirty="0"/>
          </a:p>
          <a:p>
            <a:r>
              <a:rPr lang="fr-FR" sz="1400" b="1" dirty="0" err="1" smtClean="0"/>
              <a:t>during</a:t>
            </a:r>
            <a:r>
              <a:rPr lang="fr-FR" sz="1400" b="1" dirty="0" smtClean="0"/>
              <a:t> 3 </a:t>
            </a:r>
            <a:r>
              <a:rPr lang="fr-FR" sz="1400" b="1" dirty="0" err="1" smtClean="0"/>
              <a:t>years</a:t>
            </a:r>
            <a:endParaRPr lang="fr-FR" sz="1400" b="1" dirty="0" smtClean="0"/>
          </a:p>
          <a:p>
            <a:endParaRPr lang="fr-FR" sz="1400" b="1" dirty="0" smtClean="0"/>
          </a:p>
          <a:p>
            <a:r>
              <a:rPr lang="fr-FR" sz="1400" b="1" dirty="0" smtClean="0"/>
              <a:t>+ </a:t>
            </a:r>
            <a:r>
              <a:rPr lang="fr-FR" sz="1400" b="1" dirty="0" err="1" smtClean="0"/>
              <a:t>Research</a:t>
            </a:r>
            <a:r>
              <a:rPr lang="fr-FR" sz="1400" b="1" dirty="0" smtClean="0"/>
              <a:t> </a:t>
            </a:r>
            <a:r>
              <a:rPr lang="fr-FR" sz="1400" b="1" dirty="0" err="1" smtClean="0"/>
              <a:t>tax</a:t>
            </a:r>
            <a:r>
              <a:rPr lang="fr-FR" sz="1400" b="1" dirty="0" smtClean="0"/>
              <a:t> </a:t>
            </a:r>
            <a:r>
              <a:rPr lang="fr-FR" sz="1400" b="1" dirty="0" err="1" smtClean="0"/>
              <a:t>Credit</a:t>
            </a:r>
            <a:r>
              <a:rPr lang="fr-FR" sz="1400" b="1" dirty="0" smtClean="0"/>
              <a:t> (CIR)</a:t>
            </a:r>
          </a:p>
          <a:p>
            <a:r>
              <a:rPr lang="fr-FR" sz="1400" b="1" dirty="0" smtClean="0"/>
              <a:t>For </a:t>
            </a:r>
            <a:r>
              <a:rPr lang="fr-FR" sz="1400" b="1" dirty="0" err="1" smtClean="0"/>
              <a:t>at</a:t>
            </a:r>
            <a:r>
              <a:rPr lang="fr-FR" sz="1400" b="1" dirty="0" smtClean="0"/>
              <a:t> least 10,595 €</a:t>
            </a:r>
            <a:endParaRPr lang="fr-FR" sz="1400" b="1" dirty="0"/>
          </a:p>
        </p:txBody>
      </p:sp>
      <p:sp>
        <p:nvSpPr>
          <p:cNvPr id="4115" name="Text Box 22"/>
          <p:cNvSpPr txBox="1">
            <a:spLocks noChangeArrowheads="1"/>
          </p:cNvSpPr>
          <p:nvPr/>
        </p:nvSpPr>
        <p:spPr bwMode="auto">
          <a:xfrm>
            <a:off x="5724525" y="1603375"/>
            <a:ext cx="184150" cy="366713"/>
          </a:xfrm>
          <a:prstGeom prst="rect">
            <a:avLst/>
          </a:prstGeom>
          <a:noFill/>
          <a:ln w="9525">
            <a:noFill/>
            <a:miter lim="800000"/>
            <a:headEnd/>
            <a:tailEnd/>
          </a:ln>
        </p:spPr>
        <p:txBody>
          <a:bodyPr>
            <a:spAutoFit/>
          </a:bodyPr>
          <a:lstStyle/>
          <a:p>
            <a:pPr>
              <a:spcBef>
                <a:spcPct val="50000"/>
              </a:spcBef>
            </a:pPr>
            <a:endParaRPr lang="fr-FR" dirty="0"/>
          </a:p>
        </p:txBody>
      </p:sp>
      <p:sp>
        <p:nvSpPr>
          <p:cNvPr id="4119" name="Text Box 23"/>
          <p:cNvSpPr txBox="1">
            <a:spLocks noChangeArrowheads="1"/>
          </p:cNvSpPr>
          <p:nvPr/>
        </p:nvSpPr>
        <p:spPr bwMode="auto">
          <a:xfrm>
            <a:off x="4499992" y="4077072"/>
            <a:ext cx="1403350" cy="579438"/>
          </a:xfrm>
          <a:prstGeom prst="rect">
            <a:avLst/>
          </a:prstGeom>
          <a:noFill/>
          <a:ln w="9525">
            <a:noFill/>
            <a:miter lim="800000"/>
            <a:headEnd/>
            <a:tailEnd/>
          </a:ln>
          <a:effectLst/>
        </p:spPr>
        <p:txBody>
          <a:bodyPr wrap="none">
            <a:spAutoFit/>
          </a:bodyPr>
          <a:lstStyle/>
          <a:p>
            <a:pPr>
              <a:defRPr/>
            </a:pPr>
            <a:r>
              <a:rPr lang="fr-FR" sz="3200" b="1" dirty="0">
                <a:effectLst>
                  <a:outerShdw blurRad="38100" dist="38100" dir="2700000" algn="tl">
                    <a:srgbClr val="C0C0C0"/>
                  </a:outerShdw>
                </a:effectLst>
              </a:rPr>
              <a:t>CIFRE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95536" y="260648"/>
            <a:ext cx="8229600" cy="926976"/>
          </a:xfrm>
        </p:spPr>
        <p:txBody>
          <a:bodyPr/>
          <a:lstStyle/>
          <a:p>
            <a:pPr eaLnBrk="1" fontAlgn="auto" hangingPunct="1">
              <a:spcAft>
                <a:spcPts val="0"/>
              </a:spcAft>
              <a:defRPr/>
            </a:pPr>
            <a:r>
              <a:rPr lang="en-GB" sz="3200" b="1" i="1" dirty="0" smtClean="0">
                <a:solidFill>
                  <a:srgbClr val="31859C"/>
                </a:solidFill>
              </a:rPr>
              <a:t>Companies appreciate the CIFRE scheme to…</a:t>
            </a:r>
          </a:p>
        </p:txBody>
      </p:sp>
      <p:sp>
        <p:nvSpPr>
          <p:cNvPr id="27650" name="Text Box 9"/>
          <p:cNvSpPr>
            <a:spLocks noGrp="1" noChangeArrowheads="1"/>
          </p:cNvSpPr>
          <p:nvPr>
            <p:ph idx="1"/>
          </p:nvPr>
        </p:nvSpPr>
        <p:spPr>
          <a:xfrm>
            <a:off x="251520" y="1340768"/>
            <a:ext cx="8572500" cy="5184576"/>
          </a:xfrm>
        </p:spPr>
        <p:txBody>
          <a:bodyPr/>
          <a:lstStyle/>
          <a:p>
            <a:pPr eaLnBrk="1" hangingPunct="1">
              <a:spcBef>
                <a:spcPct val="50000"/>
              </a:spcBef>
              <a:buFontTx/>
              <a:buChar char="-"/>
            </a:pPr>
            <a:endParaRPr lang="fr-FR" sz="2400" b="1" dirty="0" smtClean="0">
              <a:solidFill>
                <a:srgbClr val="070D13"/>
              </a:solidFill>
            </a:endParaRPr>
          </a:p>
          <a:p>
            <a:pPr eaLnBrk="1" hangingPunct="1">
              <a:spcBef>
                <a:spcPct val="50000"/>
              </a:spcBef>
              <a:buFontTx/>
              <a:buChar char="-"/>
            </a:pPr>
            <a:r>
              <a:rPr lang="en-US" sz="2400" b="1" dirty="0" smtClean="0"/>
              <a:t>Create a team of talents regardless of nationality</a:t>
            </a:r>
          </a:p>
          <a:p>
            <a:pPr eaLnBrk="1" hangingPunct="1">
              <a:spcBef>
                <a:spcPct val="50000"/>
              </a:spcBef>
              <a:buFontTx/>
              <a:buChar char="-"/>
            </a:pPr>
            <a:r>
              <a:rPr lang="en-US" sz="2400" dirty="0" smtClean="0"/>
              <a:t>Access to the best public research in all fields of science and technology</a:t>
            </a:r>
          </a:p>
          <a:p>
            <a:pPr eaLnBrk="1" hangingPunct="1">
              <a:spcBef>
                <a:spcPct val="50000"/>
              </a:spcBef>
              <a:buFontTx/>
              <a:buChar char="-"/>
            </a:pPr>
            <a:r>
              <a:rPr lang="fr-FR" sz="2400" dirty="0" err="1" smtClean="0">
                <a:solidFill>
                  <a:srgbClr val="070D13"/>
                </a:solidFill>
              </a:rPr>
              <a:t>Work</a:t>
            </a:r>
            <a:r>
              <a:rPr lang="fr-FR" sz="2400" dirty="0" smtClean="0">
                <a:solidFill>
                  <a:srgbClr val="070D13"/>
                </a:solidFill>
              </a:rPr>
              <a:t> </a:t>
            </a:r>
            <a:r>
              <a:rPr lang="fr-FR" sz="2400" dirty="0" err="1" smtClean="0">
                <a:solidFill>
                  <a:srgbClr val="070D13"/>
                </a:solidFill>
              </a:rPr>
              <a:t>with</a:t>
            </a:r>
            <a:r>
              <a:rPr lang="fr-FR" sz="2400" dirty="0" smtClean="0">
                <a:solidFill>
                  <a:srgbClr val="070D13"/>
                </a:solidFill>
              </a:rPr>
              <a:t> a French and </a:t>
            </a:r>
            <a:r>
              <a:rPr lang="fr-FR" sz="2400" dirty="0" err="1" smtClean="0">
                <a:solidFill>
                  <a:srgbClr val="070D13"/>
                </a:solidFill>
              </a:rPr>
              <a:t>foreign</a:t>
            </a:r>
            <a:r>
              <a:rPr lang="fr-FR" sz="2400" dirty="0" smtClean="0">
                <a:solidFill>
                  <a:srgbClr val="070D13"/>
                </a:solidFill>
              </a:rPr>
              <a:t> </a:t>
            </a:r>
            <a:r>
              <a:rPr lang="fr-FR" sz="2400" dirty="0" err="1" smtClean="0">
                <a:solidFill>
                  <a:srgbClr val="070D13"/>
                </a:solidFill>
              </a:rPr>
              <a:t>laboratory</a:t>
            </a:r>
            <a:endParaRPr lang="fr-FR" sz="2400" dirty="0" smtClean="0">
              <a:solidFill>
                <a:srgbClr val="070D13"/>
              </a:solidFill>
            </a:endParaRPr>
          </a:p>
          <a:p>
            <a:pPr eaLnBrk="1" hangingPunct="1">
              <a:spcBef>
                <a:spcPct val="50000"/>
              </a:spcBef>
              <a:buFontTx/>
              <a:buChar char="-"/>
            </a:pPr>
            <a:r>
              <a:rPr lang="fr-FR" sz="2400" dirty="0" err="1" smtClean="0">
                <a:solidFill>
                  <a:srgbClr val="070D13"/>
                </a:solidFill>
              </a:rPr>
              <a:t>Benefit</a:t>
            </a:r>
            <a:r>
              <a:rPr lang="fr-FR" sz="2400" dirty="0" smtClean="0">
                <a:solidFill>
                  <a:srgbClr val="070D13"/>
                </a:solidFill>
              </a:rPr>
              <a:t> </a:t>
            </a:r>
            <a:r>
              <a:rPr lang="fr-FR" sz="2400" dirty="0" err="1" smtClean="0">
                <a:solidFill>
                  <a:srgbClr val="070D13"/>
                </a:solidFill>
              </a:rPr>
              <a:t>from</a:t>
            </a:r>
            <a:r>
              <a:rPr lang="fr-FR" sz="2400" dirty="0" smtClean="0">
                <a:solidFill>
                  <a:srgbClr val="070D13"/>
                </a:solidFill>
              </a:rPr>
              <a:t> an </a:t>
            </a:r>
            <a:r>
              <a:rPr lang="fr-FR" sz="2400" dirty="0" err="1" smtClean="0">
                <a:solidFill>
                  <a:srgbClr val="070D13"/>
                </a:solidFill>
              </a:rPr>
              <a:t>annual</a:t>
            </a:r>
            <a:r>
              <a:rPr lang="fr-FR" sz="2400" dirty="0" smtClean="0">
                <a:solidFill>
                  <a:srgbClr val="070D13"/>
                </a:solidFill>
              </a:rPr>
              <a:t> </a:t>
            </a:r>
            <a:r>
              <a:rPr lang="fr-FR" sz="2400" dirty="0" err="1" smtClean="0">
                <a:solidFill>
                  <a:srgbClr val="070D13"/>
                </a:solidFill>
              </a:rPr>
              <a:t>grant</a:t>
            </a:r>
            <a:r>
              <a:rPr lang="fr-FR" sz="2400" dirty="0" smtClean="0">
                <a:solidFill>
                  <a:srgbClr val="070D13"/>
                </a:solidFill>
              </a:rPr>
              <a:t> of 14,000 €</a:t>
            </a:r>
          </a:p>
          <a:p>
            <a:pPr eaLnBrk="1" hangingPunct="1">
              <a:spcBef>
                <a:spcPct val="50000"/>
              </a:spcBef>
              <a:buFontTx/>
              <a:buChar char="-"/>
            </a:pPr>
            <a:r>
              <a:rPr lang="fr-FR" sz="2400" dirty="0" err="1" smtClean="0">
                <a:solidFill>
                  <a:srgbClr val="070D13"/>
                </a:solidFill>
              </a:rPr>
              <a:t>Benefit</a:t>
            </a:r>
            <a:r>
              <a:rPr lang="fr-FR" sz="2400" dirty="0" smtClean="0">
                <a:solidFill>
                  <a:srgbClr val="070D13"/>
                </a:solidFill>
              </a:rPr>
              <a:t> </a:t>
            </a:r>
            <a:r>
              <a:rPr lang="fr-FR" sz="2400" dirty="0" err="1" smtClean="0">
                <a:solidFill>
                  <a:srgbClr val="070D13"/>
                </a:solidFill>
              </a:rPr>
              <a:t>from</a:t>
            </a:r>
            <a:r>
              <a:rPr lang="fr-FR" sz="2400" dirty="0" smtClean="0">
                <a:solidFill>
                  <a:srgbClr val="070D13"/>
                </a:solidFill>
              </a:rPr>
              <a:t> the French </a:t>
            </a:r>
            <a:r>
              <a:rPr lang="fr-FR" sz="2400" dirty="0" err="1" smtClean="0">
                <a:solidFill>
                  <a:srgbClr val="070D13"/>
                </a:solidFill>
              </a:rPr>
              <a:t>Tax</a:t>
            </a:r>
            <a:r>
              <a:rPr lang="fr-FR" sz="2400" dirty="0" smtClean="0">
                <a:solidFill>
                  <a:srgbClr val="070D13"/>
                </a:solidFill>
              </a:rPr>
              <a:t> </a:t>
            </a:r>
            <a:r>
              <a:rPr lang="fr-FR" sz="2400" dirty="0" err="1" smtClean="0">
                <a:solidFill>
                  <a:srgbClr val="070D13"/>
                </a:solidFill>
              </a:rPr>
              <a:t>Research</a:t>
            </a:r>
            <a:r>
              <a:rPr lang="fr-FR" sz="2400" dirty="0" smtClean="0">
                <a:solidFill>
                  <a:srgbClr val="070D13"/>
                </a:solidFill>
              </a:rPr>
              <a:t> </a:t>
            </a:r>
            <a:r>
              <a:rPr lang="fr-FR" sz="2400" dirty="0" err="1" smtClean="0">
                <a:solidFill>
                  <a:srgbClr val="070D13"/>
                </a:solidFill>
              </a:rPr>
              <a:t>Credit</a:t>
            </a:r>
            <a:r>
              <a:rPr lang="fr-FR" sz="2400" dirty="0" smtClean="0">
                <a:solidFill>
                  <a:srgbClr val="070D13"/>
                </a:solidFill>
              </a:rPr>
              <a:t> (CIR) for </a:t>
            </a:r>
            <a:r>
              <a:rPr lang="fr-FR" sz="2400" dirty="0" err="1" smtClean="0">
                <a:solidFill>
                  <a:srgbClr val="070D13"/>
                </a:solidFill>
              </a:rPr>
              <a:t>at</a:t>
            </a:r>
            <a:r>
              <a:rPr lang="fr-FR" sz="2400" dirty="0" smtClean="0">
                <a:solidFill>
                  <a:srgbClr val="070D13"/>
                </a:solidFill>
              </a:rPr>
              <a:t> least 10,595 </a:t>
            </a:r>
            <a:r>
              <a:rPr lang="fr-FR" sz="2800" dirty="0" smtClean="0">
                <a:solidFill>
                  <a:srgbClr val="070D13"/>
                </a:solidFill>
              </a:rPr>
              <a:t>€</a:t>
            </a:r>
          </a:p>
          <a:p>
            <a:pPr eaLnBrk="1" hangingPunct="1">
              <a:spcBef>
                <a:spcPct val="50000"/>
              </a:spcBef>
              <a:buFontTx/>
              <a:buChar char="-"/>
            </a:pPr>
            <a:r>
              <a:rPr lang="fr-FR" sz="2400" b="1" dirty="0" err="1" smtClean="0">
                <a:solidFill>
                  <a:srgbClr val="070D13"/>
                </a:solidFill>
              </a:rPr>
              <a:t>Resquests</a:t>
            </a:r>
            <a:r>
              <a:rPr lang="fr-FR" sz="2400" b="1" dirty="0" smtClean="0">
                <a:solidFill>
                  <a:srgbClr val="070D13"/>
                </a:solidFill>
              </a:rPr>
              <a:t> </a:t>
            </a:r>
            <a:r>
              <a:rPr lang="fr-FR" sz="2400" b="1" dirty="0" err="1" smtClean="0">
                <a:solidFill>
                  <a:srgbClr val="070D13"/>
                </a:solidFill>
              </a:rPr>
              <a:t>can</a:t>
            </a:r>
            <a:r>
              <a:rPr lang="fr-FR" sz="2400" b="1" dirty="0" smtClean="0">
                <a:solidFill>
                  <a:srgbClr val="070D13"/>
                </a:solidFill>
              </a:rPr>
              <a:t> </a:t>
            </a:r>
            <a:r>
              <a:rPr lang="fr-FR" sz="2400" b="1" dirty="0" err="1" smtClean="0">
                <a:solidFill>
                  <a:srgbClr val="070D13"/>
                </a:solidFill>
              </a:rPr>
              <a:t>be</a:t>
            </a:r>
            <a:r>
              <a:rPr lang="fr-FR" sz="2400" b="1" dirty="0" smtClean="0">
                <a:solidFill>
                  <a:srgbClr val="070D13"/>
                </a:solidFill>
              </a:rPr>
              <a:t> </a:t>
            </a:r>
            <a:r>
              <a:rPr lang="fr-FR" sz="2400" b="1" dirty="0" err="1" smtClean="0">
                <a:solidFill>
                  <a:srgbClr val="070D13"/>
                </a:solidFill>
              </a:rPr>
              <a:t>filled</a:t>
            </a:r>
            <a:r>
              <a:rPr lang="fr-FR" sz="2400" b="1" dirty="0" smtClean="0">
                <a:solidFill>
                  <a:srgbClr val="070D13"/>
                </a:solidFill>
              </a:rPr>
              <a:t> all </a:t>
            </a:r>
            <a:r>
              <a:rPr lang="fr-FR" sz="2400" b="1" dirty="0" err="1" smtClean="0">
                <a:solidFill>
                  <a:srgbClr val="070D13"/>
                </a:solidFill>
              </a:rPr>
              <a:t>year</a:t>
            </a:r>
            <a:r>
              <a:rPr lang="fr-FR" sz="2400" b="1" dirty="0" smtClean="0">
                <a:solidFill>
                  <a:srgbClr val="070D13"/>
                </a:solidFill>
              </a:rPr>
              <a:t> ! </a:t>
            </a:r>
            <a:endParaRPr lang="fr-FR" sz="2400" dirty="0" smtClean="0">
              <a:solidFill>
                <a:srgbClr val="070D13"/>
              </a:solidFill>
            </a:endParaRPr>
          </a:p>
          <a:p>
            <a:pPr eaLnBrk="1" hangingPunct="1">
              <a:spcBef>
                <a:spcPct val="50000"/>
              </a:spcBef>
              <a:buFontTx/>
              <a:buChar char="-"/>
            </a:pPr>
            <a:endParaRPr lang="fr-FR" sz="2400" dirty="0" smtClean="0">
              <a:solidFill>
                <a:srgbClr val="070D13"/>
              </a:solidFill>
            </a:endParaRPr>
          </a:p>
          <a:p>
            <a:pPr eaLnBrk="1" hangingPunct="1">
              <a:spcBef>
                <a:spcPct val="50000"/>
              </a:spcBef>
              <a:buFont typeface="Arial" charset="0"/>
              <a:buNone/>
            </a:pPr>
            <a:endParaRPr lang="fr-FR" sz="2400" b="1" i="1" dirty="0" smtClean="0">
              <a:solidFill>
                <a:srgbClr val="070D13"/>
              </a:solidFill>
            </a:endParaRPr>
          </a:p>
          <a:p>
            <a:pPr eaLnBrk="1" hangingPunct="1">
              <a:spcBef>
                <a:spcPct val="50000"/>
              </a:spcBef>
              <a:buFontTx/>
              <a:buNone/>
            </a:pPr>
            <a:endParaRPr lang="fr-FR" sz="2800" b="1" i="1" dirty="0" smtClean="0">
              <a:solidFill>
                <a:srgbClr val="070D13"/>
              </a:solidFill>
            </a:endParaRPr>
          </a:p>
          <a:p>
            <a:pPr eaLnBrk="1" hangingPunct="1">
              <a:spcBef>
                <a:spcPct val="50000"/>
              </a:spcBef>
              <a:buFontTx/>
              <a:buChar char="-"/>
            </a:pPr>
            <a:endParaRPr lang="fr-FR" sz="2800" b="1" i="1" dirty="0" smtClean="0">
              <a:solidFill>
                <a:srgbClr val="070D13"/>
              </a:solidFill>
            </a:endParaRPr>
          </a:p>
          <a:p>
            <a:pPr eaLnBrk="1" hangingPunct="1">
              <a:spcBef>
                <a:spcPct val="50000"/>
              </a:spcBef>
              <a:buFontTx/>
              <a:buChar char="-"/>
            </a:pPr>
            <a:endParaRPr lang="fr-FR" sz="2800" b="1" i="1" dirty="0" smtClean="0">
              <a:solidFill>
                <a:srgbClr val="070D13"/>
              </a:solidFill>
            </a:endParaRPr>
          </a:p>
          <a:p>
            <a:pPr eaLnBrk="1" hangingPunct="1">
              <a:spcBef>
                <a:spcPct val="50000"/>
              </a:spcBef>
              <a:buFontTx/>
              <a:buChar char="-"/>
            </a:pPr>
            <a:endParaRPr lang="fr-FR" sz="2800" b="1" i="1" dirty="0" smtClean="0">
              <a:solidFill>
                <a:srgbClr val="070D13"/>
              </a:solidFill>
            </a:endParaRPr>
          </a:p>
          <a:p>
            <a:pPr eaLnBrk="1" hangingPunct="1">
              <a:spcBef>
                <a:spcPct val="50000"/>
              </a:spcBef>
              <a:buFontTx/>
              <a:buChar char="-"/>
            </a:pPr>
            <a:endParaRPr lang="fr-FR" sz="2800" b="1" i="1" dirty="0" smtClean="0">
              <a:solidFill>
                <a:srgbClr val="070D13"/>
              </a:solidFill>
            </a:endParaRPr>
          </a:p>
          <a:p>
            <a:pPr eaLnBrk="1" hangingPunct="1">
              <a:spcBef>
                <a:spcPct val="50000"/>
              </a:spcBef>
              <a:buFontTx/>
              <a:buChar char="-"/>
            </a:pPr>
            <a:endParaRPr lang="fr-FR" sz="2800" b="1" i="1" dirty="0" smtClean="0">
              <a:solidFill>
                <a:srgbClr val="070D13"/>
              </a:solidFill>
            </a:endParaRPr>
          </a:p>
          <a:p>
            <a:pPr eaLnBrk="1" hangingPunct="1">
              <a:spcBef>
                <a:spcPct val="50000"/>
              </a:spcBef>
              <a:buFontTx/>
              <a:buChar char="-"/>
            </a:pPr>
            <a:endParaRPr lang="fr-FR" b="1" i="1" dirty="0" smtClean="0">
              <a:solidFill>
                <a:srgbClr val="070D13"/>
              </a:solidFill>
            </a:endParaRPr>
          </a:p>
          <a:p>
            <a:pPr eaLnBrk="1" hangingPunct="1">
              <a:spcBef>
                <a:spcPct val="50000"/>
              </a:spcBef>
              <a:buFontTx/>
              <a:buChar char="-"/>
            </a:pPr>
            <a:endParaRPr lang="fr-FR" b="1" i="1" dirty="0" smtClean="0">
              <a:solidFill>
                <a:srgbClr val="070D13"/>
              </a:solidFill>
            </a:endParaRPr>
          </a:p>
          <a:p>
            <a:pPr eaLnBrk="1" hangingPunct="1">
              <a:spcBef>
                <a:spcPct val="50000"/>
              </a:spcBef>
              <a:buFontTx/>
              <a:buChar char="-"/>
            </a:pPr>
            <a:endParaRPr lang="fr-FR" b="1" i="1" dirty="0" smtClean="0">
              <a:solidFill>
                <a:srgbClr val="070D13"/>
              </a:solidFill>
            </a:endParaRPr>
          </a:p>
        </p:txBody>
      </p:sp>
      <p:pic>
        <p:nvPicPr>
          <p:cNvPr id="27651" name="Picture 4" descr="j0078745"/>
          <p:cNvPicPr>
            <a:picLocks noChangeAspect="1" noChangeArrowheads="1"/>
          </p:cNvPicPr>
          <p:nvPr/>
        </p:nvPicPr>
        <p:blipFill>
          <a:blip r:embed="rId3" cstate="print"/>
          <a:srcRect/>
          <a:stretch>
            <a:fillRect/>
          </a:stretch>
        </p:blipFill>
        <p:spPr bwMode="auto">
          <a:xfrm>
            <a:off x="7020272" y="2852936"/>
            <a:ext cx="1584176" cy="1579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0"/>
            <a:ext cx="9144000" cy="1143000"/>
          </a:xfrm>
        </p:spPr>
        <p:txBody>
          <a:bodyPr/>
          <a:lstStyle/>
          <a:p>
            <a:pPr eaLnBrk="1" fontAlgn="auto" hangingPunct="1">
              <a:spcAft>
                <a:spcPts val="0"/>
              </a:spcAft>
              <a:defRPr/>
            </a:pPr>
            <a:r>
              <a:rPr lang="fr-FR" sz="3200" b="1" i="1" dirty="0" smtClean="0">
                <a:solidFill>
                  <a:srgbClr val="31859C"/>
                </a:solidFill>
              </a:rPr>
              <a:t>Co-tutorial agreement </a:t>
            </a:r>
            <a:r>
              <a:rPr lang="fr-FR" sz="3200" b="1" i="1" dirty="0" err="1" smtClean="0">
                <a:solidFill>
                  <a:srgbClr val="31859C"/>
                </a:solidFill>
              </a:rPr>
              <a:t>with</a:t>
            </a:r>
            <a:r>
              <a:rPr lang="fr-FR" sz="3200" b="1" i="1" dirty="0" smtClean="0">
                <a:solidFill>
                  <a:srgbClr val="31859C"/>
                </a:solidFill>
              </a:rPr>
              <a:t> a </a:t>
            </a:r>
            <a:r>
              <a:rPr lang="fr-FR" sz="3200" b="1" i="1" dirty="0" err="1" smtClean="0">
                <a:solidFill>
                  <a:srgbClr val="31859C"/>
                </a:solidFill>
              </a:rPr>
              <a:t>foreign</a:t>
            </a:r>
            <a:r>
              <a:rPr lang="fr-FR" sz="3200" b="1" i="1" dirty="0" smtClean="0">
                <a:solidFill>
                  <a:srgbClr val="31859C"/>
                </a:solidFill>
              </a:rPr>
              <a:t> </a:t>
            </a:r>
            <a:r>
              <a:rPr lang="fr-FR" sz="3200" b="1" i="1" dirty="0" err="1" smtClean="0">
                <a:solidFill>
                  <a:srgbClr val="31859C"/>
                </a:solidFill>
              </a:rPr>
              <a:t>laboratory</a:t>
            </a:r>
            <a:r>
              <a:rPr lang="fr-FR" sz="3200" b="1" i="1" dirty="0" smtClean="0">
                <a:solidFill>
                  <a:srgbClr val="31859C"/>
                </a:solidFill>
              </a:rPr>
              <a:t>…</a:t>
            </a:r>
          </a:p>
        </p:txBody>
      </p:sp>
      <p:sp>
        <p:nvSpPr>
          <p:cNvPr id="25" name="Triangle isocèle 24"/>
          <p:cNvSpPr/>
          <p:nvPr/>
        </p:nvSpPr>
        <p:spPr>
          <a:xfrm>
            <a:off x="2123728" y="2276872"/>
            <a:ext cx="2592288" cy="2232248"/>
          </a:xfrm>
          <a:prstGeom prst="triangle">
            <a:avLst/>
          </a:prstGeom>
          <a:solidFill>
            <a:schemeClr val="accent3">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ZoneTexte 25"/>
          <p:cNvSpPr txBox="1"/>
          <p:nvPr/>
        </p:nvSpPr>
        <p:spPr>
          <a:xfrm>
            <a:off x="2627784" y="1484784"/>
            <a:ext cx="1512168" cy="338554"/>
          </a:xfrm>
          <a:prstGeom prst="rect">
            <a:avLst/>
          </a:prstGeom>
          <a:noFill/>
        </p:spPr>
        <p:txBody>
          <a:bodyPr wrap="square" rtlCol="0">
            <a:spAutoFit/>
          </a:bodyPr>
          <a:lstStyle/>
          <a:p>
            <a:r>
              <a:rPr lang="en-GB" sz="1600" b="1" dirty="0" err="1" smtClean="0"/>
              <a:t>Phd</a:t>
            </a:r>
            <a:r>
              <a:rPr lang="en-GB" sz="1600" b="1" dirty="0" smtClean="0"/>
              <a:t> Student</a:t>
            </a:r>
            <a:endParaRPr lang="en-GB" sz="1600" b="1" dirty="0"/>
          </a:p>
        </p:txBody>
      </p:sp>
      <p:sp>
        <p:nvSpPr>
          <p:cNvPr id="27" name="ZoneTexte 26"/>
          <p:cNvSpPr txBox="1"/>
          <p:nvPr/>
        </p:nvSpPr>
        <p:spPr>
          <a:xfrm>
            <a:off x="611560" y="4427820"/>
            <a:ext cx="1296144" cy="584775"/>
          </a:xfrm>
          <a:prstGeom prst="rect">
            <a:avLst/>
          </a:prstGeom>
          <a:noFill/>
        </p:spPr>
        <p:txBody>
          <a:bodyPr wrap="square" rtlCol="0">
            <a:spAutoFit/>
          </a:bodyPr>
          <a:lstStyle/>
          <a:p>
            <a:r>
              <a:rPr lang="en-GB" sz="1600" b="1" dirty="0" smtClean="0"/>
              <a:t>French</a:t>
            </a:r>
          </a:p>
          <a:p>
            <a:r>
              <a:rPr lang="en-GB" sz="1600" b="1" dirty="0" smtClean="0"/>
              <a:t>company</a:t>
            </a:r>
          </a:p>
        </p:txBody>
      </p:sp>
      <p:sp>
        <p:nvSpPr>
          <p:cNvPr id="28" name="ZoneTexte 27"/>
          <p:cNvSpPr txBox="1"/>
          <p:nvPr/>
        </p:nvSpPr>
        <p:spPr>
          <a:xfrm>
            <a:off x="3779912" y="4941168"/>
            <a:ext cx="2304256" cy="584775"/>
          </a:xfrm>
          <a:prstGeom prst="rect">
            <a:avLst/>
          </a:prstGeom>
          <a:noFill/>
        </p:spPr>
        <p:txBody>
          <a:bodyPr wrap="square" rtlCol="0">
            <a:spAutoFit/>
          </a:bodyPr>
          <a:lstStyle/>
          <a:p>
            <a:r>
              <a:rPr lang="en-GB" sz="1600" b="1" dirty="0" smtClean="0"/>
              <a:t>French</a:t>
            </a:r>
          </a:p>
          <a:p>
            <a:r>
              <a:rPr lang="en-GB" sz="1600" b="1" dirty="0" smtClean="0"/>
              <a:t>academic laboratory</a:t>
            </a:r>
          </a:p>
        </p:txBody>
      </p:sp>
      <p:pic>
        <p:nvPicPr>
          <p:cNvPr id="29" name="Picture 4" descr="C:\Program Files\Microsoft Office\MEDIA\CAGCAT10\j0285360.wmf"/>
          <p:cNvPicPr>
            <a:picLocks noChangeAspect="1" noChangeArrowheads="1"/>
          </p:cNvPicPr>
          <p:nvPr/>
        </p:nvPicPr>
        <p:blipFill>
          <a:blip r:embed="rId3" cstate="print"/>
          <a:srcRect/>
          <a:stretch>
            <a:fillRect/>
          </a:stretch>
        </p:blipFill>
        <p:spPr bwMode="auto">
          <a:xfrm>
            <a:off x="1763688" y="3861048"/>
            <a:ext cx="875832" cy="1080120"/>
          </a:xfrm>
          <a:prstGeom prst="rect">
            <a:avLst/>
          </a:prstGeom>
          <a:noFill/>
        </p:spPr>
      </p:pic>
      <p:sp>
        <p:nvSpPr>
          <p:cNvPr id="30" name="ZoneTexte 29"/>
          <p:cNvSpPr txBox="1"/>
          <p:nvPr/>
        </p:nvSpPr>
        <p:spPr>
          <a:xfrm>
            <a:off x="2987824" y="3356992"/>
            <a:ext cx="936104" cy="369332"/>
          </a:xfrm>
          <a:prstGeom prst="rect">
            <a:avLst/>
          </a:prstGeom>
          <a:noFill/>
        </p:spPr>
        <p:txBody>
          <a:bodyPr wrap="square" rtlCol="0">
            <a:spAutoFit/>
          </a:bodyPr>
          <a:lstStyle/>
          <a:p>
            <a:r>
              <a:rPr lang="en-GB" b="1" dirty="0" smtClean="0">
                <a:solidFill>
                  <a:schemeClr val="bg1"/>
                </a:solidFill>
              </a:rPr>
              <a:t>CIFRE</a:t>
            </a:r>
            <a:endParaRPr lang="en-GB" b="1" dirty="0">
              <a:solidFill>
                <a:schemeClr val="bg1"/>
              </a:solidFill>
            </a:endParaRPr>
          </a:p>
        </p:txBody>
      </p:sp>
      <p:sp>
        <p:nvSpPr>
          <p:cNvPr id="31" name="Triangle isocèle 30"/>
          <p:cNvSpPr/>
          <p:nvPr/>
        </p:nvSpPr>
        <p:spPr>
          <a:xfrm rot="17977113">
            <a:off x="3086526" y="1759025"/>
            <a:ext cx="2592288" cy="2232248"/>
          </a:xfrm>
          <a:prstGeom prst="triangle">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2" descr="C:\Program Files\Microsoft Office\MEDIA\CAGCAT10\j0195812.wmf"/>
          <p:cNvPicPr>
            <a:picLocks noChangeAspect="1" noChangeArrowheads="1"/>
          </p:cNvPicPr>
          <p:nvPr/>
        </p:nvPicPr>
        <p:blipFill>
          <a:blip r:embed="rId4" cstate="print"/>
          <a:srcRect/>
          <a:stretch>
            <a:fillRect/>
          </a:stretch>
        </p:blipFill>
        <p:spPr bwMode="auto">
          <a:xfrm>
            <a:off x="2987824" y="1844824"/>
            <a:ext cx="813225" cy="836712"/>
          </a:xfrm>
          <a:prstGeom prst="rect">
            <a:avLst/>
          </a:prstGeom>
          <a:noFill/>
        </p:spPr>
      </p:pic>
      <p:sp>
        <p:nvSpPr>
          <p:cNvPr id="33" name="ZoneTexte 32"/>
          <p:cNvSpPr txBox="1"/>
          <p:nvPr/>
        </p:nvSpPr>
        <p:spPr>
          <a:xfrm>
            <a:off x="6372200" y="1484784"/>
            <a:ext cx="1944216" cy="584775"/>
          </a:xfrm>
          <a:prstGeom prst="rect">
            <a:avLst/>
          </a:prstGeom>
          <a:noFill/>
        </p:spPr>
        <p:txBody>
          <a:bodyPr wrap="square" rtlCol="0">
            <a:spAutoFit/>
          </a:bodyPr>
          <a:lstStyle/>
          <a:p>
            <a:r>
              <a:rPr lang="en-GB" sz="1600" b="1" dirty="0" smtClean="0"/>
              <a:t>Foreign academic laboratory</a:t>
            </a:r>
          </a:p>
        </p:txBody>
      </p:sp>
      <p:grpSp>
        <p:nvGrpSpPr>
          <p:cNvPr id="2" name="Groupe 33"/>
          <p:cNvGrpSpPr/>
          <p:nvPr/>
        </p:nvGrpSpPr>
        <p:grpSpPr>
          <a:xfrm>
            <a:off x="4067944" y="5589240"/>
            <a:ext cx="936104" cy="648072"/>
            <a:chOff x="1835696" y="5013176"/>
            <a:chExt cx="1080120" cy="792088"/>
          </a:xfrm>
        </p:grpSpPr>
        <p:sp>
          <p:nvSpPr>
            <p:cNvPr id="35" name="Rectangle 34"/>
            <p:cNvSpPr/>
            <p:nvPr/>
          </p:nvSpPr>
          <p:spPr>
            <a:xfrm>
              <a:off x="1835696" y="5013176"/>
              <a:ext cx="360040" cy="79208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195736" y="5013176"/>
              <a:ext cx="36004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2555776" y="5013176"/>
              <a:ext cx="360040" cy="7920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9" name="Picture 6" descr="C:\Program Files\Microsoft Office\MEDIA\CAGCAT10\j0199755.wmf"/>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5580112" y="1772816"/>
            <a:ext cx="846589" cy="864096"/>
          </a:xfrm>
          <a:prstGeom prst="rect">
            <a:avLst/>
          </a:prstGeom>
          <a:noFill/>
          <a:ln>
            <a:noFill/>
          </a:ln>
        </p:spPr>
      </p:pic>
      <p:pic>
        <p:nvPicPr>
          <p:cNvPr id="40" name="Picture 3" descr="C:\Program Files\Microsoft Office\MEDIA\CAGCAT10\j0199755.wmf"/>
          <p:cNvPicPr>
            <a:picLocks noChangeAspect="1" noChangeArrowheads="1"/>
          </p:cNvPicPr>
          <p:nvPr/>
        </p:nvPicPr>
        <p:blipFill>
          <a:blip r:embed="rId5" cstate="print"/>
          <a:srcRect/>
          <a:stretch>
            <a:fillRect/>
          </a:stretch>
        </p:blipFill>
        <p:spPr bwMode="auto">
          <a:xfrm>
            <a:off x="4211960" y="4221088"/>
            <a:ext cx="776040" cy="792088"/>
          </a:xfrm>
          <a:prstGeom prst="rect">
            <a:avLst/>
          </a:prstGeom>
          <a:noFill/>
        </p:spPr>
      </p:pic>
      <p:grpSp>
        <p:nvGrpSpPr>
          <p:cNvPr id="3" name="Groupe 40"/>
          <p:cNvGrpSpPr/>
          <p:nvPr/>
        </p:nvGrpSpPr>
        <p:grpSpPr>
          <a:xfrm>
            <a:off x="683568" y="5229200"/>
            <a:ext cx="936104" cy="648072"/>
            <a:chOff x="1835696" y="5013176"/>
            <a:chExt cx="1080120" cy="792088"/>
          </a:xfrm>
        </p:grpSpPr>
        <p:sp>
          <p:nvSpPr>
            <p:cNvPr id="42" name="Rectangle 41"/>
            <p:cNvSpPr/>
            <p:nvPr/>
          </p:nvSpPr>
          <p:spPr>
            <a:xfrm>
              <a:off x="1835696" y="5013176"/>
              <a:ext cx="360040" cy="79208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195736" y="5013176"/>
              <a:ext cx="36004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2555776" y="5013176"/>
              <a:ext cx="360040" cy="7920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ZoneTexte 44"/>
          <p:cNvSpPr txBox="1"/>
          <p:nvPr/>
        </p:nvSpPr>
        <p:spPr>
          <a:xfrm>
            <a:off x="3923928" y="2420888"/>
            <a:ext cx="1656184" cy="923330"/>
          </a:xfrm>
          <a:prstGeom prst="rect">
            <a:avLst/>
          </a:prstGeom>
          <a:noFill/>
        </p:spPr>
        <p:txBody>
          <a:bodyPr wrap="square" rtlCol="0">
            <a:spAutoFit/>
          </a:bodyPr>
          <a:lstStyle/>
          <a:p>
            <a:endParaRPr lang="en-GB" b="1" dirty="0" smtClean="0">
              <a:solidFill>
                <a:schemeClr val="bg1"/>
              </a:solidFill>
            </a:endParaRPr>
          </a:p>
          <a:p>
            <a:r>
              <a:rPr lang="en-GB" b="1" dirty="0" smtClean="0">
                <a:solidFill>
                  <a:schemeClr val="bg1"/>
                </a:solidFill>
              </a:rPr>
              <a:t>Co-tutorial</a:t>
            </a:r>
          </a:p>
          <a:p>
            <a:r>
              <a:rPr lang="en-GB" b="1" dirty="0" smtClean="0">
                <a:solidFill>
                  <a:schemeClr val="bg1"/>
                </a:solidFill>
              </a:rPr>
              <a:t>agreement</a:t>
            </a:r>
            <a:endParaRPr lang="en-GB" b="1" dirty="0">
              <a:solidFill>
                <a:schemeClr val="bg1"/>
              </a:solidFill>
            </a:endParaRPr>
          </a:p>
        </p:txBody>
      </p:sp>
      <p:pic>
        <p:nvPicPr>
          <p:cNvPr id="23" name="Picture 2" descr="C:\Program Files\Microsoft Office\MEDIA\CAGCAT10\j0335112.wmf"/>
          <p:cNvPicPr>
            <a:picLocks noChangeAspect="1" noChangeArrowheads="1"/>
          </p:cNvPicPr>
          <p:nvPr/>
        </p:nvPicPr>
        <p:blipFill>
          <a:blip r:embed="rId6" cstate="print"/>
          <a:srcRect/>
          <a:stretch>
            <a:fillRect/>
          </a:stretch>
        </p:blipFill>
        <p:spPr bwMode="auto">
          <a:xfrm>
            <a:off x="6557122" y="2276872"/>
            <a:ext cx="895198" cy="8951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0" y="260648"/>
            <a:ext cx="9144000" cy="1143000"/>
          </a:xfrm>
        </p:spPr>
        <p:txBody>
          <a:bodyPr/>
          <a:lstStyle/>
          <a:p>
            <a:pPr eaLnBrk="1" fontAlgn="auto" hangingPunct="1">
              <a:spcAft>
                <a:spcPts val="0"/>
              </a:spcAft>
              <a:defRPr/>
            </a:pPr>
            <a:r>
              <a:rPr lang="fr-FR" sz="3200" b="1" i="1" dirty="0" smtClean="0">
                <a:solidFill>
                  <a:srgbClr val="31859C"/>
                </a:solidFill>
              </a:rPr>
              <a:t>Breakdown of </a:t>
            </a:r>
            <a:r>
              <a:rPr lang="fr-FR" sz="3200" b="1" i="1" dirty="0" err="1" smtClean="0">
                <a:solidFill>
                  <a:srgbClr val="31859C"/>
                </a:solidFill>
              </a:rPr>
              <a:t>results</a:t>
            </a:r>
            <a:r>
              <a:rPr lang="fr-FR" sz="3200" b="1" i="1" dirty="0" smtClean="0">
                <a:solidFill>
                  <a:srgbClr val="31859C"/>
                </a:solidFill>
              </a:rPr>
              <a:t> </a:t>
            </a:r>
            <a:r>
              <a:rPr lang="fr-FR" sz="3200" b="1" i="1" dirty="0" err="1" smtClean="0">
                <a:solidFill>
                  <a:srgbClr val="31859C"/>
                </a:solidFill>
              </a:rPr>
              <a:t>identified</a:t>
            </a:r>
            <a:r>
              <a:rPr lang="fr-FR" sz="3200" b="1" i="1" dirty="0" smtClean="0">
                <a:solidFill>
                  <a:srgbClr val="31859C"/>
                </a:solidFill>
              </a:rPr>
              <a:t> by </a:t>
            </a:r>
            <a:r>
              <a:rPr lang="fr-FR" sz="3200" b="1" i="1" dirty="0" err="1" smtClean="0">
                <a:solidFill>
                  <a:srgbClr val="31859C"/>
                </a:solidFill>
              </a:rPr>
              <a:t>companies</a:t>
            </a:r>
            <a:r>
              <a:rPr lang="fr-FR" sz="3200" b="1" i="1" dirty="0" smtClean="0">
                <a:solidFill>
                  <a:srgbClr val="31859C"/>
                </a:solidFill>
              </a:rPr>
              <a:t/>
            </a:r>
            <a:br>
              <a:rPr lang="fr-FR" sz="3200" b="1" i="1" dirty="0" smtClean="0">
                <a:solidFill>
                  <a:srgbClr val="31859C"/>
                </a:solidFill>
              </a:rPr>
            </a:br>
            <a:r>
              <a:rPr lang="fr-FR" sz="1600" b="1" i="1" dirty="0" smtClean="0">
                <a:solidFill>
                  <a:srgbClr val="31859C"/>
                </a:solidFill>
              </a:rPr>
              <a:t>(</a:t>
            </a:r>
            <a:r>
              <a:rPr lang="fr-FR" sz="1600" b="1" i="1" dirty="0" err="1" smtClean="0">
                <a:solidFill>
                  <a:srgbClr val="31859C"/>
                </a:solidFill>
              </a:rPr>
              <a:t>Results</a:t>
            </a:r>
            <a:r>
              <a:rPr lang="fr-FR" sz="1600" b="1" i="1" dirty="0" smtClean="0">
                <a:solidFill>
                  <a:srgbClr val="31859C"/>
                </a:solidFill>
              </a:rPr>
              <a:t> for 11,808 </a:t>
            </a:r>
            <a:r>
              <a:rPr lang="fr-FR" sz="1600" b="1" i="1" dirty="0" err="1" smtClean="0">
                <a:solidFill>
                  <a:srgbClr val="31859C"/>
                </a:solidFill>
              </a:rPr>
              <a:t>CIFREs</a:t>
            </a:r>
            <a:r>
              <a:rPr lang="fr-FR" sz="1600" b="1" i="1" dirty="0" smtClean="0">
                <a:solidFill>
                  <a:srgbClr val="31859C"/>
                </a:solidFill>
              </a:rPr>
              <a:t> </a:t>
            </a:r>
            <a:r>
              <a:rPr lang="fr-FR" sz="1600" b="1" i="1" dirty="0" err="1" smtClean="0">
                <a:solidFill>
                  <a:srgbClr val="31859C"/>
                </a:solidFill>
              </a:rPr>
              <a:t>since</a:t>
            </a:r>
            <a:r>
              <a:rPr lang="fr-FR" sz="1600" b="1" i="1" dirty="0" smtClean="0">
                <a:solidFill>
                  <a:srgbClr val="31859C"/>
                </a:solidFill>
              </a:rPr>
              <a:t> 1981)</a:t>
            </a:r>
          </a:p>
        </p:txBody>
      </p:sp>
      <p:sp>
        <p:nvSpPr>
          <p:cNvPr id="3075" name="Text Box 9"/>
          <p:cNvSpPr>
            <a:spLocks noGrp="1" noChangeArrowheads="1"/>
          </p:cNvSpPr>
          <p:nvPr>
            <p:ph idx="4294967295"/>
          </p:nvPr>
        </p:nvSpPr>
        <p:spPr>
          <a:xfrm>
            <a:off x="71438" y="1571625"/>
            <a:ext cx="9072562" cy="5026025"/>
          </a:xfrm>
        </p:spPr>
        <p:txBody>
          <a:bodyPr rtlCol="0">
            <a:normAutofit/>
          </a:bodyPr>
          <a:lstStyle/>
          <a:p>
            <a:pPr fontAlgn="auto">
              <a:spcBef>
                <a:spcPct val="50000"/>
              </a:spcBef>
              <a:spcAft>
                <a:spcPts val="0"/>
              </a:spcAft>
              <a:buFont typeface="Arial" pitchFamily="34" charset="0"/>
              <a:buNone/>
              <a:defRPr/>
            </a:pPr>
            <a:endParaRPr lang="fr-FR" b="1" i="1" dirty="0" smtClean="0">
              <a:solidFill>
                <a:schemeClr val="accent1">
                  <a:lumMod val="10000"/>
                </a:schemeClr>
              </a:solidFill>
            </a:endParaRPr>
          </a:p>
          <a:p>
            <a:pPr fontAlgn="auto">
              <a:spcBef>
                <a:spcPct val="50000"/>
              </a:spcBef>
              <a:spcAft>
                <a:spcPts val="0"/>
              </a:spcAft>
              <a:buNone/>
              <a:defRPr/>
            </a:pPr>
            <a:endParaRPr lang="fr-FR" b="1" i="1" dirty="0" smtClean="0">
              <a:solidFill>
                <a:schemeClr val="accent1">
                  <a:lumMod val="10000"/>
                </a:schemeClr>
              </a:solidFill>
            </a:endParaRPr>
          </a:p>
        </p:txBody>
      </p:sp>
      <p:graphicFrame>
        <p:nvGraphicFramePr>
          <p:cNvPr id="8" name="Graphique 7"/>
          <p:cNvGraphicFramePr/>
          <p:nvPr/>
        </p:nvGraphicFramePr>
        <p:xfrm>
          <a:off x="263812" y="1340768"/>
          <a:ext cx="8340636"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528" y="332656"/>
            <a:ext cx="8715375" cy="1143000"/>
          </a:xfrm>
          <a:prstGeom prst="rect">
            <a:avLst/>
          </a:prstGeom>
        </p:spPr>
        <p:txBody>
          <a:bodyPr/>
          <a:lstStyle/>
          <a:p>
            <a:pPr algn="ctr">
              <a:spcBef>
                <a:spcPct val="50000"/>
              </a:spcBef>
              <a:defRPr/>
            </a:pPr>
            <a:r>
              <a:rPr lang="en-GB" sz="3200" b="1" i="1" dirty="0" smtClean="0">
                <a:solidFill>
                  <a:srgbClr val="31859C"/>
                </a:solidFill>
                <a:latin typeface="+mj-lt"/>
                <a:ea typeface="+mj-ea"/>
                <a:cs typeface="+mj-cs"/>
              </a:rPr>
              <a:t>Scientific production (1/2)</a:t>
            </a:r>
            <a:endParaRPr lang="en-GB" sz="3200" b="1" i="1" dirty="0">
              <a:solidFill>
                <a:srgbClr val="31859C"/>
              </a:solidFill>
              <a:latin typeface="+mj-lt"/>
              <a:ea typeface="+mj-ea"/>
              <a:cs typeface="+mj-cs"/>
            </a:endParaRPr>
          </a:p>
        </p:txBody>
      </p:sp>
      <p:graphicFrame>
        <p:nvGraphicFramePr>
          <p:cNvPr id="6" name="Graphique 5"/>
          <p:cNvGraphicFramePr/>
          <p:nvPr/>
        </p:nvGraphicFramePr>
        <p:xfrm>
          <a:off x="3131840" y="3429000"/>
          <a:ext cx="5400600"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nvGraphicFramePr>
        <p:xfrm>
          <a:off x="179512" y="980728"/>
          <a:ext cx="8716572" cy="58772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528" y="332656"/>
            <a:ext cx="8715375" cy="1143000"/>
          </a:xfrm>
          <a:prstGeom prst="rect">
            <a:avLst/>
          </a:prstGeom>
        </p:spPr>
        <p:txBody>
          <a:bodyPr/>
          <a:lstStyle/>
          <a:p>
            <a:pPr algn="ctr">
              <a:spcBef>
                <a:spcPct val="50000"/>
              </a:spcBef>
              <a:defRPr/>
            </a:pPr>
            <a:r>
              <a:rPr lang="en-GB" sz="3200" b="1" i="1" dirty="0" smtClean="0">
                <a:solidFill>
                  <a:srgbClr val="31859C"/>
                </a:solidFill>
                <a:latin typeface="+mj-lt"/>
                <a:ea typeface="+mj-ea"/>
                <a:cs typeface="+mj-cs"/>
              </a:rPr>
              <a:t>Scientific production (2/2)</a:t>
            </a:r>
            <a:endParaRPr lang="en-GB" sz="3200" b="1" i="1" dirty="0">
              <a:solidFill>
                <a:srgbClr val="31859C"/>
              </a:solidFill>
              <a:latin typeface="+mj-lt"/>
              <a:ea typeface="+mj-ea"/>
              <a:cs typeface="+mj-cs"/>
            </a:endParaRPr>
          </a:p>
        </p:txBody>
      </p:sp>
      <p:graphicFrame>
        <p:nvGraphicFramePr>
          <p:cNvPr id="6" name="Graphique 5"/>
          <p:cNvGraphicFramePr/>
          <p:nvPr/>
        </p:nvGraphicFramePr>
        <p:xfrm>
          <a:off x="3131840" y="3429000"/>
          <a:ext cx="5400600"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nvGraphicFramePr>
        <p:xfrm>
          <a:off x="1043608" y="1412776"/>
          <a:ext cx="7050732" cy="48603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phique 4"/>
          <p:cNvGraphicFramePr/>
          <p:nvPr/>
        </p:nvGraphicFramePr>
        <p:xfrm>
          <a:off x="179512" y="1066288"/>
          <a:ext cx="8784976" cy="55810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6412</TotalTime>
  <Words>1525</Words>
  <Application>Microsoft Office PowerPoint</Application>
  <PresentationFormat>Affichage à l'écran (4:3)</PresentationFormat>
  <Paragraphs>422</Paragraphs>
  <Slides>28</Slides>
  <Notes>28</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0" baseType="lpstr">
      <vt:lpstr>Thème Office</vt:lpstr>
      <vt:lpstr>Clip</vt:lpstr>
      <vt:lpstr>Diapositive 1</vt:lpstr>
      <vt:lpstr>Diapositive 2</vt:lpstr>
      <vt:lpstr>WHAT IS THE CIFRE SCHEME ?  </vt:lpstr>
      <vt:lpstr>WHAT IS THE CIFRE PROCESS ? </vt:lpstr>
      <vt:lpstr>Companies appreciate the CIFRE scheme to…</vt:lpstr>
      <vt:lpstr>Co-tutorial agreement with a foreign laboratory…</vt:lpstr>
      <vt:lpstr>Breakdown of results identified by companies (Results for 11,808 CIFREs since 1981)</vt:lpstr>
      <vt:lpstr>Diapositive 8</vt:lpstr>
      <vt:lpstr>Diapositive 9</vt:lpstr>
      <vt:lpstr>Business activities involved in 2010</vt:lpstr>
      <vt:lpstr>Diapositive 11</vt:lpstr>
      <vt:lpstr>Diapositive 12</vt:lpstr>
      <vt:lpstr>Diapositive 13</vt:lpstr>
      <vt:lpstr>How doctors are employed after completing a CIFRE ?  (figures of 2010) </vt:lpstr>
      <vt:lpstr>Diapositive 15</vt:lpstr>
      <vt:lpstr>Diapositive 16</vt:lpstr>
      <vt:lpstr>Diapositive 17</vt:lpstr>
      <vt:lpstr> The CIFRE Scheme is 30 years’old ! </vt:lpstr>
      <vt:lpstr>Criteria for awarding a CIFRE</vt:lpstr>
      <vt:lpstr>Tools to find partners</vt:lpstr>
      <vt:lpstr>Diapositive 21</vt:lpstr>
      <vt:lpstr>Content of the application forms (1/2)</vt:lpstr>
      <vt:lpstr>Content of the application forms (2/2)</vt:lpstr>
      <vt:lpstr>Evaluation guidelines</vt:lpstr>
      <vt:lpstr>Registration &amp; statement of an application</vt:lpstr>
      <vt:lpstr>Diapositive 26</vt:lpstr>
      <vt:lpstr>Diapositive 27</vt:lpstr>
      <vt:lpstr>Diapositive 28</vt:lpstr>
    </vt:vector>
  </TitlesOfParts>
  <Company>ANRT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 </dc:creator>
  <cp:lastModifiedBy>Miranda</cp:lastModifiedBy>
  <cp:revision>1138</cp:revision>
  <dcterms:created xsi:type="dcterms:W3CDTF">2007-10-31T09:09:55Z</dcterms:created>
  <dcterms:modified xsi:type="dcterms:W3CDTF">2012-04-26T10:11:38Z</dcterms:modified>
</cp:coreProperties>
</file>