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C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6A307-0A22-4B64-963F-1F4D2C4E8A21}" type="datetimeFigureOut">
              <a:rPr lang="fr-FR" smtClean="0"/>
              <a:pPr/>
              <a:t>27/04/2012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8FF9F-2DAC-46CE-87B0-F78ADC031C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FF9F-2DAC-46CE-87B0-F78ADC031C8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14CD-5898-4C14-BD5A-9671F4D59EA4}" type="datetimeFigureOut">
              <a:rPr lang="fr-FR" smtClean="0"/>
              <a:pPr/>
              <a:t>27/04/2012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5F87-83ED-4ED8-ACB3-5FDAA79AE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F8EF-8093-403A-8AB0-EC12FD445BC1}" type="datetimeFigureOut">
              <a:rPr lang="fr-FR" smtClean="0"/>
              <a:pPr/>
              <a:t>27/04/2012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C6A7-122B-4B59-ACEE-589C781CD3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14CD-5898-4C14-BD5A-9671F4D59EA4}" type="datetimeFigureOut">
              <a:rPr lang="fr-FR" smtClean="0"/>
              <a:pPr/>
              <a:t>27/04/2012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duval@subatech.in2p3.fr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45F87-83ED-4ED8-ACB3-5FDAA79AE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pengatecollaboration.org/" TargetMode="Externa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1560" y="5865224"/>
            <a:ext cx="7848872" cy="76210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8" descr="logo_S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826" y="4005064"/>
            <a:ext cx="1479108" cy="605610"/>
          </a:xfrm>
          <a:prstGeom prst="rect">
            <a:avLst/>
          </a:prstGeom>
          <a:noFill/>
        </p:spPr>
      </p:pic>
      <p:pic>
        <p:nvPicPr>
          <p:cNvPr id="6" name="Picture 9" descr="logo-e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7" y="563378"/>
            <a:ext cx="1869493" cy="603321"/>
          </a:xfrm>
          <a:prstGeom prst="rect">
            <a:avLst/>
          </a:prstGeom>
          <a:noFill/>
        </p:spPr>
      </p:pic>
      <p:pic>
        <p:nvPicPr>
          <p:cNvPr id="7" name="Picture 11" descr="logo_uni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1814220" cy="1008112"/>
          </a:xfrm>
          <a:prstGeom prst="rect">
            <a:avLst/>
          </a:prstGeom>
          <a:noFill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63708"/>
            <a:ext cx="1091015" cy="60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3139836" y="4654877"/>
            <a:ext cx="301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/>
              <a:t>Presented</a:t>
            </a:r>
            <a:r>
              <a:rPr lang="fr-FR" b="1" dirty="0" smtClean="0"/>
              <a:t> by Samuel DUVAL</a:t>
            </a:r>
          </a:p>
          <a:p>
            <a:pPr algn="ctr"/>
            <a:r>
              <a:rPr lang="fr-FR" b="1" dirty="0" smtClean="0"/>
              <a:t>On </a:t>
            </a:r>
            <a:r>
              <a:rPr lang="fr-FR" b="1" dirty="0" err="1" smtClean="0"/>
              <a:t>behalf</a:t>
            </a:r>
            <a:r>
              <a:rPr lang="fr-FR" b="1" dirty="0" smtClean="0"/>
              <a:t> of the Xénon group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251520" y="5892262"/>
            <a:ext cx="8559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 smtClean="0"/>
              <a:t>Industry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Academia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Matching</a:t>
            </a:r>
            <a:r>
              <a:rPr lang="fr-FR" sz="2000" b="1" dirty="0" smtClean="0"/>
              <a:t> Event on Micro-Pattern </a:t>
            </a:r>
            <a:r>
              <a:rPr lang="fr-FR" sz="2000" b="1" dirty="0" err="1" smtClean="0"/>
              <a:t>Gaseous</a:t>
            </a:r>
            <a:r>
              <a:rPr lang="fr-FR" sz="2000" b="1" dirty="0" smtClean="0"/>
              <a:t> Detectors </a:t>
            </a:r>
          </a:p>
          <a:p>
            <a:pPr algn="ctr"/>
            <a:r>
              <a:rPr lang="fr-FR" sz="2000" dirty="0" smtClean="0"/>
              <a:t>26-27 April 2012, Annecy-le-Vieux</a:t>
            </a:r>
            <a:endParaRPr lang="fr-FR" sz="2000" dirty="0"/>
          </a:p>
        </p:txBody>
      </p:sp>
      <p:pic>
        <p:nvPicPr>
          <p:cNvPr id="12" name="Picture 10" descr="logoPdLMod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48680"/>
            <a:ext cx="18002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59632" y="1772816"/>
            <a:ext cx="6840760" cy="14700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fr-FR" sz="4000" dirty="0" err="1" smtClean="0">
                <a:solidFill>
                  <a:srgbClr val="2B1CF2"/>
                </a:solidFill>
                <a:latin typeface="+mn-lt"/>
              </a:rPr>
              <a:t>Toward</a:t>
            </a:r>
            <a:r>
              <a:rPr lang="fr-FR" sz="4000" dirty="0" smtClean="0">
                <a:solidFill>
                  <a:srgbClr val="2B1CF2"/>
                </a:solidFill>
                <a:latin typeface="+mn-lt"/>
              </a:rPr>
              <a:t> a new gamma </a:t>
            </a:r>
            <a:r>
              <a:rPr lang="fr-FR" sz="4000" dirty="0" err="1" smtClean="0">
                <a:solidFill>
                  <a:srgbClr val="2B1CF2"/>
                </a:solidFill>
                <a:latin typeface="+mn-lt"/>
              </a:rPr>
              <a:t>medical</a:t>
            </a:r>
            <a:r>
              <a:rPr lang="fr-FR" sz="4000" dirty="0" smtClean="0">
                <a:solidFill>
                  <a:srgbClr val="2B1CF2"/>
                </a:solidFill>
                <a:latin typeface="+mn-lt"/>
              </a:rPr>
              <a:t> </a:t>
            </a:r>
            <a:r>
              <a:rPr lang="fr-FR" sz="4000" dirty="0" err="1" smtClean="0">
                <a:solidFill>
                  <a:srgbClr val="2B1CF2"/>
                </a:solidFill>
                <a:latin typeface="+mn-lt"/>
              </a:rPr>
              <a:t>imaging</a:t>
            </a:r>
            <a:r>
              <a:rPr lang="fr-FR" sz="4000" dirty="0" smtClean="0">
                <a:solidFill>
                  <a:srgbClr val="2B1CF2"/>
                </a:solidFill>
                <a:latin typeface="+mn-lt"/>
              </a:rPr>
              <a:t> technique:</a:t>
            </a:r>
            <a:br>
              <a:rPr lang="fr-FR" sz="4000" dirty="0" smtClean="0">
                <a:solidFill>
                  <a:srgbClr val="2B1CF2"/>
                </a:solidFill>
                <a:latin typeface="+mn-lt"/>
              </a:rPr>
            </a:br>
            <a:r>
              <a:rPr lang="fr-FR" sz="1600" b="1" dirty="0" smtClean="0">
                <a:solidFill>
                  <a:srgbClr val="2B1CF2"/>
                </a:solidFill>
                <a:latin typeface="+mn-lt"/>
              </a:rPr>
              <a:t/>
            </a:r>
            <a:br>
              <a:rPr lang="fr-FR" sz="1600" b="1" dirty="0" smtClean="0">
                <a:solidFill>
                  <a:srgbClr val="2B1CF2"/>
                </a:solidFill>
                <a:latin typeface="+mn-lt"/>
              </a:rPr>
            </a:br>
            <a:r>
              <a:rPr lang="fr-FR" sz="4000" b="1" dirty="0" smtClean="0">
                <a:solidFill>
                  <a:srgbClr val="2B1CF2"/>
                </a:solidFill>
                <a:latin typeface="+mn-lt"/>
              </a:rPr>
              <a:t>the XEMIS </a:t>
            </a:r>
            <a:r>
              <a:rPr lang="fr-FR" sz="4000" b="1" dirty="0" err="1" smtClean="0">
                <a:solidFill>
                  <a:srgbClr val="2B1CF2"/>
                </a:solidFill>
                <a:latin typeface="+mn-lt"/>
              </a:rPr>
              <a:t>project</a:t>
            </a:r>
            <a:endParaRPr lang="fr-FR" sz="4000" b="1" dirty="0" smtClean="0">
              <a:solidFill>
                <a:srgbClr val="2B1CF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536" y="288578"/>
            <a:ext cx="6048672" cy="6921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Monitoring of  liquid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xenon purity</a:t>
            </a:r>
          </a:p>
        </p:txBody>
      </p:sp>
      <p:pic>
        <p:nvPicPr>
          <p:cNvPr id="4" name="Picture 3" descr="attenuation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8245" y="2592536"/>
            <a:ext cx="556101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ectre_att0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445" y="1798786"/>
            <a:ext cx="2916237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pectre_att11_trans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00674"/>
            <a:ext cx="29876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2194620" y="2421086"/>
            <a:ext cx="16557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2123182" y="5662761"/>
            <a:ext cx="61928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47370" y="3141811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FF3300"/>
                </a:solidFill>
                <a:latin typeface="Garamond" pitchFamily="18" charset="0"/>
              </a:rPr>
              <a:t>λ</a:t>
            </a:r>
            <a:r>
              <a:rPr lang="en-US" sz="2400" b="1">
                <a:solidFill>
                  <a:srgbClr val="FF3300"/>
                </a:solidFill>
                <a:latin typeface="Garamond" pitchFamily="18" charset="0"/>
              </a:rPr>
              <a:t> = 19.52 ± 0.16 cm</a:t>
            </a:r>
            <a:endParaRPr lang="fr-FR" sz="2400" b="1">
              <a:solidFill>
                <a:srgbClr val="FF3300"/>
              </a:solidFill>
              <a:latin typeface="Garamond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1382" y="1749574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Garamond" pitchFamily="18" charset="0"/>
              </a:rPr>
              <a:t>S = 1.746 ± 0.006 V</a:t>
            </a:r>
            <a:endParaRPr lang="fr-FR" b="1">
              <a:solidFill>
                <a:srgbClr val="FF3300"/>
              </a:solidFill>
              <a:latin typeface="Garamond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3895" y="4149874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Garamond" pitchFamily="18" charset="0"/>
              </a:rPr>
              <a:t>S = 1.130 ± 0.004 V</a:t>
            </a:r>
            <a:endParaRPr lang="fr-FR" b="1">
              <a:solidFill>
                <a:srgbClr val="FF3300"/>
              </a:solidFill>
              <a:latin typeface="Garamond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83568" y="1046064"/>
            <a:ext cx="6192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Electronegative impurities </a:t>
            </a:r>
            <a:r>
              <a:rPr lang="en-US" b="1" smtClean="0">
                <a:latin typeface="Times New Roman" pitchFamily="18" charset="0"/>
              </a:rPr>
              <a:t>absorbe drifting electrons</a:t>
            </a:r>
            <a:endParaRPr lang="en-US" b="1">
              <a:latin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38935" y="1557511"/>
          <a:ext cx="2516188" cy="839787"/>
        </p:xfrm>
        <a:graphic>
          <a:graphicData uri="http://schemas.openxmlformats.org/presentationml/2006/ole">
            <p:oleObj spid="_x0000_s3074" name="Equation" r:id="rId6" imgW="812520" imgH="342720" progId="Equation.3">
              <p:embed/>
            </p:oleObj>
          </a:graphicData>
        </a:graphic>
      </p:graphicFrame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092280" y="332656"/>
            <a:ext cx="1568450" cy="1871663"/>
            <a:chOff x="4558" y="391"/>
            <a:chExt cx="1034" cy="1225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8" y="391"/>
              <a:ext cx="1034" cy="1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5555" y="527"/>
              <a:ext cx="1" cy="76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5550" y="1353"/>
              <a:ext cx="1" cy="99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5375" y="845"/>
            <a:ext cx="147" cy="134"/>
          </p:xfrm>
          <a:graphic>
            <a:graphicData uri="http://schemas.openxmlformats.org/presentationml/2006/ole">
              <p:oleObj spid="_x0000_s3075" r:id="rId8" imgW="317160" imgH="266400" progId="Equation.3">
                <p:embed/>
              </p:oleObj>
            </a:graphicData>
          </a:graphic>
        </p:graphicFrame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121" y="645"/>
              <a:ext cx="1" cy="807"/>
            </a:xfrm>
            <a:prstGeom prst="line">
              <a:avLst/>
            </a:prstGeom>
            <a:noFill/>
            <a:ln w="38160">
              <a:solidFill>
                <a:srgbClr val="000099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5062" y="558"/>
              <a:ext cx="117" cy="129"/>
            </a:xfrm>
            <a:prstGeom prst="irregularSeal2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21" y="831"/>
              <a:ext cx="196" cy="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97" y="1067"/>
              <a:ext cx="255" cy="1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5317" y="1334"/>
            <a:ext cx="215" cy="119"/>
          </p:xfrm>
          <a:graphic>
            <a:graphicData uri="http://schemas.openxmlformats.org/presentationml/2006/ole">
              <p:oleObj spid="_x0000_s3076" r:id="rId11" imgW="507960" imgH="253800" progId="Equation.3">
                <p:embed/>
              </p:oleObj>
            </a:graphicData>
          </a:graphic>
        </p:graphicFrame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4653" y="580"/>
              <a:ext cx="1" cy="8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337702" y="973730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Garamond" pitchFamily="18" charset="0"/>
              </a:rPr>
              <a:t>Z</a:t>
            </a:r>
            <a:endParaRPr lang="fr-FR" b="1" dirty="0">
              <a:latin typeface="Garamond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542532" y="2690961"/>
            <a:ext cx="450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Garamond" pitchFamily="18" charset="0"/>
              </a:rPr>
              <a:t>S</a:t>
            </a:r>
            <a:r>
              <a:rPr lang="en-US" sz="2400" b="1" baseline="-25000">
                <a:solidFill>
                  <a:srgbClr val="FF3300"/>
                </a:solidFill>
                <a:latin typeface="Garamond" pitchFamily="18" charset="0"/>
              </a:rPr>
              <a:t>0</a:t>
            </a:r>
            <a:r>
              <a:rPr lang="en-US" sz="2400" b="1">
                <a:solidFill>
                  <a:srgbClr val="FF3300"/>
                </a:solidFill>
                <a:latin typeface="Garamond" pitchFamily="18" charset="0"/>
              </a:rPr>
              <a:t> = 1.7623 ± 0.0015 V @511 keV</a:t>
            </a:r>
            <a:endParaRPr lang="fr-FR" sz="2400" b="1">
              <a:solidFill>
                <a:srgbClr val="FF3300"/>
              </a:solidFill>
              <a:latin typeface="Garamond" pitchFamily="18" charset="0"/>
            </a:endParaRPr>
          </a:p>
        </p:txBody>
      </p:sp>
      <p:cxnSp>
        <p:nvCxnSpPr>
          <p:cNvPr id="28" name="Connecteur droit 27"/>
          <p:cNvCxnSpPr>
            <a:stCxn id="24" idx="0"/>
          </p:cNvCxnSpPr>
          <p:nvPr/>
        </p:nvCxnSpPr>
        <p:spPr>
          <a:xfrm>
            <a:off x="7238528" y="620688"/>
            <a:ext cx="6458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835696" y="72554"/>
            <a:ext cx="4968552" cy="6921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Ionisation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yield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@ 511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keV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2B1CF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0" descr="YieldVsField_v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8047038" cy="4525962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59784" y="5897563"/>
            <a:ext cx="4113754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Good agreement with the Thomas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44000" cy="6921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Measured and corrected energy resolution (511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keV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4" name="Picture 3" descr="ResolutionVsField_v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85974"/>
            <a:ext cx="8569325" cy="50704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550223"/>
            <a:ext cx="2289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GB" sz="1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Oger</a:t>
            </a:r>
            <a:r>
              <a:rPr lang="en-GB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et al.</a:t>
            </a:r>
            <a:r>
              <a:rPr lang="en-GB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NIM A (2011</a:t>
            </a:r>
            <a:r>
              <a:rPr lang="en-GB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52700" y="6048524"/>
            <a:ext cx="4467572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/>
              <a:t>Very promising measured energy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9632" y="72554"/>
            <a:ext cx="6911975" cy="6921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XEMIS1 : what have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 learned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until now 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07904" y="6192539"/>
            <a:ext cx="1728192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b="1" dirty="0" err="1"/>
              <a:t>Toward</a:t>
            </a:r>
            <a:r>
              <a:rPr lang="fr-FR" b="1" dirty="0"/>
              <a:t> </a:t>
            </a:r>
            <a:r>
              <a:rPr lang="fr-FR" b="1" dirty="0" smtClean="0"/>
              <a:t>XEMIS2</a:t>
            </a:r>
            <a:endParaRPr lang="fr-FR" b="1" dirty="0"/>
          </a:p>
        </p:txBody>
      </p:sp>
      <p:sp>
        <p:nvSpPr>
          <p:cNvPr id="6" name="Text Box 92"/>
          <p:cNvSpPr txBox="1">
            <a:spLocks noChangeArrowheads="1"/>
          </p:cNvSpPr>
          <p:nvPr/>
        </p:nvSpPr>
        <p:spPr bwMode="auto">
          <a:xfrm>
            <a:off x="72082" y="908720"/>
            <a:ext cx="867638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“Technical”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concept: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buFontTx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Intrinsic ionization energy resolution of liquid xenon is achievable with the low noise front-end electronics we developed</a:t>
            </a:r>
          </a:p>
          <a:p>
            <a:pPr marL="1143000" lvl="2" indent="-228600">
              <a:buFontTx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Required spatial resolution for Compton reconstruction is achievable with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Micromegas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liquid xenon</a:t>
            </a:r>
          </a:p>
          <a:p>
            <a:pPr marL="1143000" lvl="2" indent="-228600">
              <a:buFontTx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Purification of an important liquid xenon volume is achievable by reproducing the methods used in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fundamental researches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(XENON100, ...)</a:t>
            </a:r>
          </a:p>
          <a:p>
            <a:pPr marL="1143000" lvl="2" indent="-228600">
              <a:buFontTx/>
              <a:buChar char="•"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 is missing to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finish the phase I?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buFontTx/>
              <a:buChar char="•"/>
            </a:pPr>
            <a:r>
              <a:rPr lang="en-US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anode granularity in order to record </a:t>
            </a:r>
            <a:r>
              <a:rPr lang="en-US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the whole Compton sequence without unknown corners effect (2012 program)</a:t>
            </a:r>
          </a:p>
          <a:p>
            <a:endParaRPr lang="en-US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 is missing to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start the phase II?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buFontTx/>
              <a:buChar char="•"/>
            </a:pPr>
            <a:r>
              <a:rPr lang="en-US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Industrial competences to </a:t>
            </a:r>
            <a:r>
              <a:rPr lang="en-US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extend </a:t>
            </a:r>
            <a:r>
              <a:rPr lang="en-US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the use of </a:t>
            </a:r>
            <a:r>
              <a:rPr lang="en-US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cryogenic liquids</a:t>
            </a:r>
            <a:endParaRPr lang="en-US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buFontTx/>
              <a:buChar char="•"/>
            </a:pPr>
            <a:r>
              <a:rPr lang="en-US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A wise choice of camera design </a:t>
            </a:r>
            <a:endParaRPr lang="en-US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6512" y="0"/>
            <a:ext cx="9504287" cy="9080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rgbClr val="2B1CF2"/>
                </a:solidFill>
                <a:latin typeface="+mj-lt"/>
              </a:rPr>
              <a:t>XEMIS2 pre-design study for small animal imaging </a:t>
            </a:r>
          </a:p>
          <a:p>
            <a:pPr algn="ctr"/>
            <a:r>
              <a:rPr lang="en-US" sz="3200" b="1" dirty="0">
                <a:solidFill>
                  <a:srgbClr val="2B1CF2"/>
                </a:solidFill>
                <a:latin typeface="+mj-lt"/>
              </a:rPr>
              <a:t>with </a:t>
            </a:r>
            <a:r>
              <a:rPr lang="en-US" sz="3200" b="1" dirty="0" smtClean="0">
                <a:solidFill>
                  <a:srgbClr val="2B1CF2"/>
                </a:solidFill>
                <a:latin typeface="+mj-lt"/>
              </a:rPr>
              <a:t>GATE</a:t>
            </a:r>
            <a:r>
              <a:rPr lang="en-US" sz="3200" b="1" baseline="30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3200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ZoneTexte 34"/>
          <p:cNvSpPr txBox="1">
            <a:spLocks noChangeArrowheads="1"/>
          </p:cNvSpPr>
          <p:nvPr/>
        </p:nvSpPr>
        <p:spPr bwMode="auto">
          <a:xfrm>
            <a:off x="4140002" y="1196752"/>
            <a:ext cx="47879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Cylindrical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</a:rPr>
              <a:t> camera XEMIS2 (~ 100 kg </a:t>
            </a:r>
            <a:r>
              <a:rPr lang="fr-FR" b="1" dirty="0" err="1">
                <a:solidFill>
                  <a:srgbClr val="FF0000"/>
                </a:solidFill>
                <a:latin typeface="Calibri" pitchFamily="34" charset="0"/>
              </a:rPr>
              <a:t>LXe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fr-FR" b="1" dirty="0">
              <a:latin typeface="Calibri" pitchFamily="34" charset="0"/>
            </a:endParaRPr>
          </a:p>
          <a:p>
            <a:pPr marL="179388" indent="-179388"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Radius </a:t>
            </a:r>
            <a:r>
              <a:rPr lang="en-US" sz="1600" dirty="0">
                <a:latin typeface="Calibri" pitchFamily="34" charset="0"/>
              </a:rPr>
              <a:t>8 &lt; r &lt; 20 cm  </a:t>
            </a:r>
          </a:p>
          <a:p>
            <a:pPr marL="179388" indent="-179388">
              <a:buFont typeface="Arial" charset="0"/>
              <a:buChar char="•"/>
            </a:pPr>
            <a:r>
              <a:rPr lang="en-US" sz="1600" dirty="0" smtClean="0">
                <a:latin typeface="Calibri" pitchFamily="34" charset="0"/>
              </a:rPr>
              <a:t>Length </a:t>
            </a:r>
            <a:r>
              <a:rPr lang="en-US" sz="1600" dirty="0">
                <a:latin typeface="Calibri" pitchFamily="34" charset="0"/>
              </a:rPr>
              <a:t>= 2×12 cm</a:t>
            </a:r>
          </a:p>
          <a:p>
            <a:pPr marL="179388" indent="-179388"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Electric Field in z direction 2 kV/cm</a:t>
            </a:r>
          </a:p>
          <a:p>
            <a:pPr marL="179388" indent="-179388"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192 </a:t>
            </a:r>
            <a:r>
              <a:rPr lang="en-US" sz="1600" dirty="0" smtClean="0">
                <a:latin typeface="Calibri" pitchFamily="34" charset="0"/>
              </a:rPr>
              <a:t>PMTs (also for local trigger)</a:t>
            </a:r>
            <a:endParaRPr lang="en-US" sz="1600" dirty="0">
              <a:latin typeface="Calibri" pitchFamily="34" charset="0"/>
            </a:endParaRPr>
          </a:p>
          <a:p>
            <a:pPr marL="179388" indent="-179388">
              <a:buFont typeface="Arial" charset="0"/>
              <a:buChar char="•"/>
            </a:pPr>
            <a:r>
              <a:rPr lang="en-US" sz="1600" dirty="0" err="1">
                <a:latin typeface="Calibri" pitchFamily="34" charset="0"/>
              </a:rPr>
              <a:t>Micromegas</a:t>
            </a:r>
            <a:r>
              <a:rPr lang="en-US" sz="1600" dirty="0">
                <a:latin typeface="Calibri" pitchFamily="34" charset="0"/>
              </a:rPr>
              <a:t> ionization read-out</a:t>
            </a:r>
          </a:p>
          <a:p>
            <a:pPr marL="179388" indent="-179388"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FEE </a:t>
            </a:r>
            <a:r>
              <a:rPr lang="en-US" sz="1600" dirty="0" err="1">
                <a:latin typeface="Calibri" pitchFamily="34" charset="0"/>
              </a:rPr>
              <a:t>Idef</a:t>
            </a:r>
            <a:r>
              <a:rPr lang="en-US" sz="1600" dirty="0">
                <a:latin typeface="Calibri" pitchFamily="34" charset="0"/>
              </a:rPr>
              <a:t>-X, pixels 3.175x3.175 mm</a:t>
            </a:r>
            <a:r>
              <a:rPr lang="en-US" sz="1600" baseline="30000" dirty="0">
                <a:latin typeface="Calibri" pitchFamily="34" charset="0"/>
              </a:rPr>
              <a:t>2 </a:t>
            </a:r>
            <a:r>
              <a:rPr lang="en-US" sz="1600" dirty="0">
                <a:latin typeface="Calibri" pitchFamily="34" charset="0"/>
              </a:rPr>
              <a:t>(~25k channels)</a:t>
            </a:r>
            <a:endParaRPr lang="en-US" sz="1600" baseline="300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fr-FR" sz="1600" dirty="0">
              <a:latin typeface="Calibri" pitchFamily="34" charset="0"/>
            </a:endParaRPr>
          </a:p>
          <a:p>
            <a:r>
              <a:rPr lang="fr-FR" dirty="0">
                <a:latin typeface="Calibri" pitchFamily="34" charset="0"/>
              </a:rPr>
              <a:t>  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03152" y="4451126"/>
            <a:ext cx="6919913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cs typeface="+mn-cs"/>
              </a:rPr>
              <a:t>Performances (simulation in progress, </a:t>
            </a:r>
            <a:r>
              <a:rPr lang="fr-FR" sz="1200" i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PhD</a:t>
            </a:r>
            <a:r>
              <a:rPr lang="fr-FR" sz="1200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200" i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student</a:t>
            </a:r>
            <a:r>
              <a:rPr lang="fr-FR" sz="1200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: A.F. Mohamad Hadi</a:t>
            </a:r>
            <a:r>
              <a:rPr lang="en-US" b="1" dirty="0">
                <a:solidFill>
                  <a:srgbClr val="FF0000"/>
                </a:solidFill>
                <a:latin typeface="+mn-lt"/>
                <a:cs typeface="+mn-cs"/>
              </a:rPr>
              <a:t>)</a:t>
            </a:r>
          </a:p>
          <a:p>
            <a:pPr indent="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Efficiency to measure LOR: 30% </a:t>
            </a:r>
          </a:p>
          <a:p>
            <a:pPr indent="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Efficiency to measure 1.157 </a:t>
            </a:r>
            <a:r>
              <a:rPr lang="en-US" sz="1600" dirty="0" err="1">
                <a:latin typeface="+mn-lt"/>
                <a:cs typeface="+mn-cs"/>
              </a:rPr>
              <a:t>MeV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>
                <a:latin typeface="Symbol" pitchFamily="18" charset="2"/>
                <a:cs typeface="+mn-cs"/>
              </a:rPr>
              <a:t>g</a:t>
            </a:r>
            <a:r>
              <a:rPr lang="en-US" sz="1600" dirty="0">
                <a:latin typeface="+mn-lt"/>
                <a:cs typeface="+mn-cs"/>
              </a:rPr>
              <a:t>-rays: 43%</a:t>
            </a:r>
          </a:p>
          <a:p>
            <a:pPr indent="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3 photons efficiency  (after selection):  </a:t>
            </a:r>
            <a:r>
              <a:rPr lang="en-US" sz="1600">
                <a:solidFill>
                  <a:srgbClr val="00B050"/>
                </a:solidFill>
                <a:latin typeface="+mn-lt"/>
                <a:cs typeface="+mn-cs"/>
              </a:rPr>
              <a:t>~</a:t>
            </a:r>
            <a:r>
              <a:rPr lang="en-US" sz="1600" smtClean="0">
                <a:solidFill>
                  <a:srgbClr val="00B050"/>
                </a:solidFill>
                <a:latin typeface="+mn-lt"/>
                <a:cs typeface="+mn-cs"/>
              </a:rPr>
              <a:t>5%</a:t>
            </a:r>
            <a:endParaRPr lang="en-US" sz="1600" dirty="0">
              <a:solidFill>
                <a:srgbClr val="00B050"/>
              </a:solidFill>
              <a:latin typeface="+mn-lt"/>
              <a:cs typeface="+mn-cs"/>
            </a:endParaRPr>
          </a:p>
          <a:p>
            <a:pPr indent="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Precision on localization along LOR  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+mn-cs"/>
              </a:rPr>
              <a:t>~ 1 cm (FWHM)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ZoneTexte 78"/>
          <p:cNvSpPr txBox="1">
            <a:spLocks noChangeArrowheads="1"/>
          </p:cNvSpPr>
          <p:nvPr/>
        </p:nvSpPr>
        <p:spPr bwMode="auto">
          <a:xfrm>
            <a:off x="4211960" y="3215298"/>
            <a:ext cx="388189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TPC characteristics </a:t>
            </a:r>
          </a:p>
          <a:p>
            <a:pPr indent="179388"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Intrinsic energy resolution:  5% @ 511 </a:t>
            </a:r>
            <a:r>
              <a:rPr lang="en-US" sz="1600" dirty="0" err="1">
                <a:latin typeface="Calibri" pitchFamily="34" charset="0"/>
              </a:rPr>
              <a:t>keV</a:t>
            </a:r>
            <a:endParaRPr lang="en-US" sz="1600" dirty="0">
              <a:latin typeface="Calibri" pitchFamily="34" charset="0"/>
            </a:endParaRPr>
          </a:p>
          <a:p>
            <a:pPr indent="179388"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Spatial resolution: 0.5 mm  (X, Y and Z)</a:t>
            </a:r>
          </a:p>
        </p:txBody>
      </p:sp>
      <p:grpSp>
        <p:nvGrpSpPr>
          <p:cNvPr id="7" name="Groupe 92"/>
          <p:cNvGrpSpPr>
            <a:grpSpLocks/>
          </p:cNvGrpSpPr>
          <p:nvPr/>
        </p:nvGrpSpPr>
        <p:grpSpPr bwMode="auto">
          <a:xfrm>
            <a:off x="251520" y="908720"/>
            <a:ext cx="3398838" cy="3413125"/>
            <a:chOff x="755576" y="764704"/>
            <a:chExt cx="3398665" cy="3412461"/>
          </a:xfrm>
        </p:grpSpPr>
        <p:pic>
          <p:nvPicPr>
            <p:cNvPr id="8" name="Image 27" descr="Captur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764704"/>
              <a:ext cx="3384376" cy="341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Connecteur droit avec flèche 8"/>
            <p:cNvCxnSpPr/>
            <p:nvPr/>
          </p:nvCxnSpPr>
          <p:spPr>
            <a:xfrm flipH="1">
              <a:off x="2700165" y="1124996"/>
              <a:ext cx="503211" cy="43171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>
              <a:off x="2916054" y="1124996"/>
              <a:ext cx="287322" cy="792009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755576" y="764704"/>
              <a:ext cx="1373118" cy="3079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latin typeface="+mn-lt"/>
                  <a:cs typeface="+mn-cs"/>
                </a:rPr>
                <a:t>XEMIS2 </a:t>
              </a:r>
              <a:r>
                <a:rPr lang="fr-FR" sz="1400" b="1" dirty="0" err="1">
                  <a:latin typeface="+mn-lt"/>
                  <a:cs typeface="+mn-cs"/>
                </a:rPr>
                <a:t>LXe</a:t>
              </a:r>
              <a:r>
                <a:rPr lang="fr-FR" sz="1400" b="1" dirty="0">
                  <a:latin typeface="+mn-lt"/>
                  <a:cs typeface="+mn-cs"/>
                </a:rPr>
                <a:t> TPC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V="1">
              <a:off x="1260375" y="2780437"/>
              <a:ext cx="934990" cy="865019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50"/>
            <p:cNvSpPr txBox="1">
              <a:spLocks noChangeArrowheads="1"/>
            </p:cNvSpPr>
            <p:nvPr/>
          </p:nvSpPr>
          <p:spPr bwMode="auto">
            <a:xfrm>
              <a:off x="899592" y="3645024"/>
              <a:ext cx="11317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bg1"/>
                  </a:solidFill>
                  <a:latin typeface="Calibri" pitchFamily="34" charset="0"/>
                </a:rPr>
                <a:t>Rat Phantom</a:t>
              </a: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H="1" flipV="1">
              <a:off x="2700165" y="3861313"/>
              <a:ext cx="287322" cy="7142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 flipV="1">
              <a:off x="3347832" y="2853448"/>
              <a:ext cx="287322" cy="57615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61"/>
            <p:cNvSpPr txBox="1">
              <a:spLocks noChangeArrowheads="1"/>
            </p:cNvSpPr>
            <p:nvPr/>
          </p:nvSpPr>
          <p:spPr bwMode="auto">
            <a:xfrm>
              <a:off x="3347864" y="3356992"/>
              <a:ext cx="8001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bg1"/>
                  </a:solidFill>
                  <a:latin typeface="Calibri" pitchFamily="34" charset="0"/>
                </a:rPr>
                <a:t>Cathode</a:t>
              </a:r>
            </a:p>
          </p:txBody>
        </p:sp>
        <p:sp>
          <p:nvSpPr>
            <p:cNvPr id="17" name="ZoneTexte 73"/>
            <p:cNvSpPr txBox="1">
              <a:spLocks noChangeArrowheads="1"/>
            </p:cNvSpPr>
            <p:nvPr/>
          </p:nvSpPr>
          <p:spPr bwMode="auto">
            <a:xfrm>
              <a:off x="2915816" y="3789040"/>
              <a:ext cx="6623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bg1"/>
                  </a:solidFill>
                  <a:latin typeface="Calibri" pitchFamily="34" charset="0"/>
                </a:rPr>
                <a:t>Anode</a:t>
              </a:r>
            </a:p>
          </p:txBody>
        </p:sp>
        <p:sp>
          <p:nvSpPr>
            <p:cNvPr id="18" name="ZoneTexte 74"/>
            <p:cNvSpPr txBox="1">
              <a:spLocks noChangeArrowheads="1"/>
            </p:cNvSpPr>
            <p:nvPr/>
          </p:nvSpPr>
          <p:spPr bwMode="auto">
            <a:xfrm>
              <a:off x="3491880" y="1268760"/>
              <a:ext cx="6623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bg1"/>
                  </a:solidFill>
                  <a:latin typeface="Calibri" pitchFamily="34" charset="0"/>
                </a:rPr>
                <a:t>Anode</a:t>
              </a: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>
              <a:off x="3492287" y="1556712"/>
              <a:ext cx="287323" cy="36029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80"/>
            <p:cNvSpPr txBox="1">
              <a:spLocks noChangeArrowheads="1"/>
            </p:cNvSpPr>
            <p:nvPr/>
          </p:nvSpPr>
          <p:spPr bwMode="auto">
            <a:xfrm>
              <a:off x="3059832" y="836712"/>
              <a:ext cx="5768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bg1"/>
                  </a:solidFill>
                  <a:latin typeface="Calibri" pitchFamily="34" charset="0"/>
                </a:rPr>
                <a:t>PMTs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1179417" y="1602741"/>
              <a:ext cx="1295334" cy="93485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84"/>
            <p:cNvSpPr txBox="1">
              <a:spLocks noChangeArrowheads="1"/>
            </p:cNvSpPr>
            <p:nvPr/>
          </p:nvSpPr>
          <p:spPr bwMode="auto">
            <a:xfrm>
              <a:off x="899592" y="1340768"/>
              <a:ext cx="463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aseline="30000">
                  <a:solidFill>
                    <a:schemeClr val="bg1"/>
                  </a:solidFill>
                  <a:latin typeface="Calibri" pitchFamily="34" charset="0"/>
                </a:rPr>
                <a:t>44</a:t>
              </a:r>
              <a:r>
                <a:rPr lang="fr-FR" sz="1400">
                  <a:solidFill>
                    <a:schemeClr val="bg1"/>
                  </a:solidFill>
                  <a:latin typeface="Calibri" pitchFamily="34" charset="0"/>
                </a:rPr>
                <a:t>Sc</a:t>
              </a:r>
            </a:p>
          </p:txBody>
        </p:sp>
      </p:grpSp>
      <p:sp>
        <p:nvSpPr>
          <p:cNvPr id="23" name="ZoneTexte 93"/>
          <p:cNvSpPr txBox="1">
            <a:spLocks noChangeArrowheads="1"/>
          </p:cNvSpPr>
          <p:nvPr/>
        </p:nvSpPr>
        <p:spPr bwMode="auto">
          <a:xfrm>
            <a:off x="1396802" y="5807348"/>
            <a:ext cx="69199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Simulation status:</a:t>
            </a:r>
          </a:p>
          <a:p>
            <a:pPr indent="179388">
              <a:buFont typeface="Arial" charset="0"/>
              <a:buChar char="•"/>
            </a:pPr>
            <a:r>
              <a:rPr lang="en-US" sz="1600" dirty="0" err="1">
                <a:latin typeface="Calibri" pitchFamily="34" charset="0"/>
              </a:rPr>
              <a:t>LXe</a:t>
            </a:r>
            <a:r>
              <a:rPr lang="en-US" sz="1600" dirty="0">
                <a:latin typeface="Calibri" pitchFamily="34" charset="0"/>
              </a:rPr>
              <a:t> Compton Telescope already implemented in GATE</a:t>
            </a:r>
          </a:p>
          <a:p>
            <a:pPr indent="179388"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Future =&gt; Simulation </a:t>
            </a:r>
            <a:r>
              <a:rPr lang="en-US" sz="1600" dirty="0" smtClean="0">
                <a:latin typeface="Calibri" pitchFamily="34" charset="0"/>
              </a:rPr>
              <a:t>with </a:t>
            </a:r>
            <a:r>
              <a:rPr lang="en-US" sz="1600" dirty="0">
                <a:latin typeface="Calibri" pitchFamily="34" charset="0"/>
              </a:rPr>
              <a:t>test </a:t>
            </a:r>
            <a:r>
              <a:rPr lang="en-US" sz="1600" dirty="0" smtClean="0">
                <a:latin typeface="Calibri" pitchFamily="34" charset="0"/>
              </a:rPr>
              <a:t>phantoms </a:t>
            </a:r>
            <a:r>
              <a:rPr lang="en-US" sz="1600" dirty="0">
                <a:latin typeface="Calibri" pitchFamily="34" charset="0"/>
              </a:rPr>
              <a:t>(NEMA, </a:t>
            </a:r>
            <a:r>
              <a:rPr lang="en-US" sz="1600" dirty="0" err="1">
                <a:latin typeface="Calibri" pitchFamily="34" charset="0"/>
              </a:rPr>
              <a:t>Derenzo</a:t>
            </a:r>
            <a:r>
              <a:rPr lang="en-US" sz="1600" dirty="0">
                <a:latin typeface="Calibri" pitchFamily="34" charset="0"/>
              </a:rPr>
              <a:t>…) with XEMIS2</a:t>
            </a:r>
          </a:p>
        </p:txBody>
      </p:sp>
      <p:pic>
        <p:nvPicPr>
          <p:cNvPr id="24" name="Image 88" descr="pixtur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73405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83"/>
          <p:cNvSpPr>
            <a:spLocks noChangeArrowheads="1"/>
          </p:cNvSpPr>
          <p:nvPr/>
        </p:nvSpPr>
        <p:spPr bwMode="auto">
          <a:xfrm>
            <a:off x="-76621" y="6610746"/>
            <a:ext cx="457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aseline="300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fr-FR" sz="1200" dirty="0">
                <a:solidFill>
                  <a:srgbClr val="FF0000"/>
                </a:solidFill>
                <a:latin typeface="Calibri" pitchFamily="34" charset="0"/>
              </a:rPr>
              <a:t>OpenGATE collaboration: </a:t>
            </a:r>
            <a:r>
              <a:rPr lang="fr-FR" sz="1200" i="1" dirty="0">
                <a:solidFill>
                  <a:srgbClr val="FF0000"/>
                </a:solidFill>
                <a:latin typeface="Calibri" pitchFamily="34" charset="0"/>
                <a:hlinkClick r:id="rId5"/>
              </a:rPr>
              <a:t>http://www.opengatecollaboration.org/</a:t>
            </a: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hoto"/>
          <p:cNvPicPr>
            <a:picLocks noChangeAspect="1" noChangeArrowheads="1"/>
          </p:cNvPicPr>
          <p:nvPr/>
        </p:nvPicPr>
        <p:blipFill>
          <a:blip r:embed="rId2" cstate="print"/>
          <a:srcRect l="27780" r="27599"/>
          <a:stretch>
            <a:fillRect/>
          </a:stretch>
        </p:blipFill>
        <p:spPr bwMode="auto">
          <a:xfrm>
            <a:off x="4140200" y="288032"/>
            <a:ext cx="4703763" cy="5903913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9342" y="4077295"/>
            <a:ext cx="444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Expected to run at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Subatech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2014-15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Nantes Hospital in 2015-16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527925" y="2564407"/>
            <a:ext cx="161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33CC33"/>
                </a:solidFill>
                <a:latin typeface="Times New Roman" pitchFamily="18" charset="0"/>
              </a:rPr>
              <a:t>Rat phantom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7451725" y="2996207"/>
            <a:ext cx="433388" cy="28892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011863" y="692745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FF"/>
                </a:solidFill>
                <a:latin typeface="Times New Roman" pitchFamily="18" charset="0"/>
              </a:rPr>
              <a:t>PMTs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372225" y="5588595"/>
            <a:ext cx="2185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solidFill>
                  <a:srgbClr val="0000FF"/>
                </a:solidFill>
                <a:latin typeface="Times New Roman" pitchFamily="18" charset="0"/>
              </a:rPr>
              <a:t>FEE for ionisation</a:t>
            </a:r>
          </a:p>
          <a:p>
            <a:pPr algn="ctr"/>
            <a:r>
              <a:rPr lang="fr-FR" sz="2000" b="1">
                <a:solidFill>
                  <a:srgbClr val="0000FF"/>
                </a:solidFill>
                <a:latin typeface="Times New Roman" pitchFamily="18" charset="0"/>
              </a:rPr>
              <a:t>read-out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 flipV="1">
            <a:off x="5724525" y="4364632"/>
            <a:ext cx="1079500" cy="12239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7596188" y="5372695"/>
            <a:ext cx="1079500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8675688" y="4148732"/>
            <a:ext cx="0" cy="12239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H="1">
            <a:off x="8459788" y="4148732"/>
            <a:ext cx="215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53844" y="548282"/>
            <a:ext cx="43944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Funding issues almost adressed</a:t>
            </a:r>
          </a:p>
          <a:p>
            <a:pPr algn="ctr"/>
            <a:r>
              <a:rPr lang="fr-FR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the ARRONAXPLUS EQUIPEX 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38881" y="3068960"/>
            <a:ext cx="34243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But some unknowns to solve :</a:t>
            </a:r>
          </a:p>
          <a:p>
            <a:r>
              <a:rPr lang="en-US" sz="2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	- DAQ cost</a:t>
            </a:r>
          </a:p>
          <a:p>
            <a:r>
              <a:rPr lang="en-US" sz="2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	- PMTs cost</a:t>
            </a: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6732588" y="2204045"/>
            <a:ext cx="792162" cy="2305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flipH="1" flipV="1">
            <a:off x="6732588" y="2492970"/>
            <a:ext cx="360362" cy="863600"/>
          </a:xfrm>
          <a:prstGeom prst="line">
            <a:avLst/>
          </a:prstGeom>
          <a:noFill/>
          <a:ln w="28575">
            <a:solidFill>
              <a:srgbClr val="FBB0A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019925" y="3645495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Times New Roman" pitchFamily="18" charset="0"/>
              </a:rPr>
              <a:t>511 keV  LOR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262688" y="2962870"/>
            <a:ext cx="69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BB0A3"/>
                </a:solidFill>
              </a:rPr>
              <a:t>3rd </a:t>
            </a:r>
            <a:r>
              <a:rPr lang="fr-FR" b="1">
                <a:solidFill>
                  <a:srgbClr val="FBB0A3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34129" y="1413470"/>
            <a:ext cx="4033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Improved reliability and safety :</a:t>
            </a:r>
          </a:p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ReStoX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(liquid xenon station)</a:t>
            </a:r>
          </a:p>
        </p:txBody>
      </p:sp>
      <p:pic>
        <p:nvPicPr>
          <p:cNvPr id="21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928" y="2205632"/>
            <a:ext cx="1447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5886" y="2134195"/>
            <a:ext cx="16700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Line 29"/>
          <p:cNvSpPr>
            <a:spLocks noChangeShapeType="1"/>
          </p:cNvSpPr>
          <p:nvPr/>
        </p:nvSpPr>
        <p:spPr bwMode="auto">
          <a:xfrm>
            <a:off x="395536" y="4623064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6164386" y="2132856"/>
            <a:ext cx="936104" cy="36004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7246929" y="1783449"/>
            <a:ext cx="847502" cy="296416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475473" y="201010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371468" y="166890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2" y="5157192"/>
            <a:ext cx="489654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5013176"/>
            <a:ext cx="4680520" cy="1368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R&amp;D on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photodetection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as an alternative of vacuum PMTs</a:t>
            </a:r>
            <a:endParaRPr lang="en-US" sz="2800" b="1" baseline="30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67220" y="116632"/>
            <a:ext cx="5985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2B1CF2"/>
                </a:solidFill>
                <a:latin typeface="+mj-lt"/>
                <a:cs typeface="Aharoni" pitchFamily="2" charset="-79"/>
              </a:rPr>
              <a:t>Gaseous Photomultiplier principle</a:t>
            </a:r>
            <a:endParaRPr lang="en-US" sz="3200" b="1" dirty="0">
              <a:solidFill>
                <a:srgbClr val="2B1CF2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44242" y="2251745"/>
            <a:ext cx="5256212" cy="30241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 sz="1800" baseline="30000">
              <a:latin typeface="+mj-lt"/>
            </a:endParaRPr>
          </a:p>
        </p:txBody>
      </p:sp>
      <p:grpSp>
        <p:nvGrpSpPr>
          <p:cNvPr id="2" name="Groupe 100"/>
          <p:cNvGrpSpPr>
            <a:grpSpLocks/>
          </p:cNvGrpSpPr>
          <p:nvPr/>
        </p:nvGrpSpPr>
        <p:grpSpPr bwMode="auto">
          <a:xfrm>
            <a:off x="107504" y="3151857"/>
            <a:ext cx="4711700" cy="508000"/>
            <a:chOff x="117456" y="3550833"/>
            <a:chExt cx="4711030" cy="507909"/>
          </a:xfrm>
        </p:grpSpPr>
        <p:sp>
          <p:nvSpPr>
            <p:cNvPr id="6" name="Oval 152"/>
            <p:cNvSpPr>
              <a:spLocks noChangeArrowheads="1"/>
            </p:cNvSpPr>
            <p:nvPr/>
          </p:nvSpPr>
          <p:spPr bwMode="auto">
            <a:xfrm>
              <a:off x="4260161" y="3612654"/>
              <a:ext cx="568325" cy="446088"/>
            </a:xfrm>
            <a:prstGeom prst="ellipse">
              <a:avLst/>
            </a:prstGeom>
            <a:solidFill>
              <a:srgbClr val="FF00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Freeform 18"/>
            <p:cNvSpPr>
              <a:spLocks noChangeAspect="1"/>
            </p:cNvSpPr>
            <p:nvPr/>
          </p:nvSpPr>
          <p:spPr bwMode="auto">
            <a:xfrm rot="10800000">
              <a:off x="4512619" y="3622258"/>
              <a:ext cx="63491" cy="215861"/>
            </a:xfrm>
            <a:custGeom>
              <a:avLst/>
              <a:gdLst>
                <a:gd name="T0" fmla="*/ 2147483647 w 651"/>
                <a:gd name="T1" fmla="*/ 2147483647 h 1969"/>
                <a:gd name="T2" fmla="*/ 2147483647 w 651"/>
                <a:gd name="T3" fmla="*/ 2147483647 h 1969"/>
                <a:gd name="T4" fmla="*/ 2147483647 w 651"/>
                <a:gd name="T5" fmla="*/ 2147483647 h 1969"/>
                <a:gd name="T6" fmla="*/ 2147483647 w 651"/>
                <a:gd name="T7" fmla="*/ 2147483647 h 1969"/>
                <a:gd name="T8" fmla="*/ 2147483647 w 651"/>
                <a:gd name="T9" fmla="*/ 2147483647 h 1969"/>
                <a:gd name="T10" fmla="*/ 2147483647 w 651"/>
                <a:gd name="T11" fmla="*/ 2147483647 h 1969"/>
                <a:gd name="T12" fmla="*/ 2147483647 w 651"/>
                <a:gd name="T13" fmla="*/ 2147483647 h 1969"/>
                <a:gd name="T14" fmla="*/ 2147483647 w 651"/>
                <a:gd name="T15" fmla="*/ 2147483647 h 1969"/>
                <a:gd name="T16" fmla="*/ 2147483647 w 651"/>
                <a:gd name="T17" fmla="*/ 2147483647 h 1969"/>
                <a:gd name="T18" fmla="*/ 2147483647 w 651"/>
                <a:gd name="T19" fmla="*/ 2147483647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/>
            <a:lstStyle/>
            <a:p>
              <a:pPr>
                <a:defRPr/>
              </a:pPr>
              <a:endParaRPr lang="fr-FR" sz="1800">
                <a:latin typeface="+mj-lt"/>
              </a:endParaRPr>
            </a:p>
          </p:txBody>
        </p:sp>
        <p:sp>
          <p:nvSpPr>
            <p:cNvPr id="8" name="AutoShape 87"/>
            <p:cNvSpPr>
              <a:spLocks noChangeArrowheads="1"/>
            </p:cNvSpPr>
            <p:nvPr/>
          </p:nvSpPr>
          <p:spPr bwMode="auto">
            <a:xfrm>
              <a:off x="117456" y="3550833"/>
              <a:ext cx="1692275" cy="2873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  <a:cs typeface="Arial" charset="0"/>
                </a:rPr>
                <a:t>Collection  (THGEM)</a:t>
              </a:r>
            </a:p>
          </p:txBody>
        </p:sp>
      </p:grpSp>
      <p:sp>
        <p:nvSpPr>
          <p:cNvPr id="9" name="Oval 126"/>
          <p:cNvSpPr>
            <a:spLocks noChangeArrowheads="1"/>
          </p:cNvSpPr>
          <p:nvPr/>
        </p:nvSpPr>
        <p:spPr bwMode="auto">
          <a:xfrm>
            <a:off x="2787204" y="2554957"/>
            <a:ext cx="1368425" cy="4206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44242" y="1783432"/>
            <a:ext cx="5256212" cy="4683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15679" y="3256632"/>
            <a:ext cx="720725" cy="1444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879279" y="3256632"/>
            <a:ext cx="720725" cy="1444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744467" y="3256632"/>
            <a:ext cx="720725" cy="1444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608067" y="3256632"/>
            <a:ext cx="720725" cy="1444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471667" y="3256632"/>
            <a:ext cx="720725" cy="1444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336854" y="3256632"/>
            <a:ext cx="720725" cy="1444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053779" y="3223295"/>
            <a:ext cx="647700" cy="36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917379" y="3223295"/>
            <a:ext cx="647700" cy="36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782567" y="3223295"/>
            <a:ext cx="647700" cy="36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646167" y="3223295"/>
            <a:ext cx="647700" cy="36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509767" y="3223295"/>
            <a:ext cx="647700" cy="36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6374954" y="3223295"/>
            <a:ext cx="647700" cy="36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2055367" y="3401095"/>
            <a:ext cx="647700" cy="36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2918967" y="3401095"/>
            <a:ext cx="647700" cy="36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3784154" y="3401095"/>
            <a:ext cx="647700" cy="36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647754" y="3401095"/>
            <a:ext cx="647700" cy="36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5511354" y="3401095"/>
            <a:ext cx="647700" cy="36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6376542" y="3401095"/>
            <a:ext cx="647700" cy="36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2053779" y="3194720"/>
            <a:ext cx="647700" cy="3651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2917379" y="3194720"/>
            <a:ext cx="647700" cy="3651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3782567" y="3194720"/>
            <a:ext cx="647700" cy="3651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32" name="Rectangle 47"/>
          <p:cNvSpPr>
            <a:spLocks noChangeArrowheads="1"/>
          </p:cNvSpPr>
          <p:nvPr/>
        </p:nvSpPr>
        <p:spPr bwMode="auto">
          <a:xfrm>
            <a:off x="4646167" y="3194720"/>
            <a:ext cx="647700" cy="3651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5509767" y="3194720"/>
            <a:ext cx="647700" cy="3651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6374954" y="3194720"/>
            <a:ext cx="647700" cy="3651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35" name="Rectangle 50"/>
          <p:cNvSpPr>
            <a:spLocks noChangeArrowheads="1"/>
          </p:cNvSpPr>
          <p:nvPr/>
        </p:nvSpPr>
        <p:spPr bwMode="auto">
          <a:xfrm>
            <a:off x="1944242" y="991270"/>
            <a:ext cx="5256212" cy="8286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 sz="1800" baseline="30000">
              <a:latin typeface="+mj-lt"/>
            </a:endParaRPr>
          </a:p>
        </p:txBody>
      </p:sp>
      <p:sp>
        <p:nvSpPr>
          <p:cNvPr id="36" name="Line 51"/>
          <p:cNvSpPr>
            <a:spLocks noChangeShapeType="1"/>
          </p:cNvSpPr>
          <p:nvPr/>
        </p:nvSpPr>
        <p:spPr bwMode="auto">
          <a:xfrm>
            <a:off x="1944242" y="2353345"/>
            <a:ext cx="52562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37" name="Line 52"/>
          <p:cNvSpPr>
            <a:spLocks noChangeShapeType="1"/>
          </p:cNvSpPr>
          <p:nvPr/>
        </p:nvSpPr>
        <p:spPr bwMode="auto">
          <a:xfrm flipV="1">
            <a:off x="1871217" y="2467645"/>
            <a:ext cx="0" cy="619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38" name="Rectangle 53"/>
          <p:cNvSpPr>
            <a:spLocks noChangeArrowheads="1"/>
          </p:cNvSpPr>
          <p:nvPr/>
        </p:nvSpPr>
        <p:spPr bwMode="auto">
          <a:xfrm>
            <a:off x="1944242" y="5275932"/>
            <a:ext cx="5256212" cy="714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39" name="Line 55"/>
          <p:cNvSpPr>
            <a:spLocks noChangeShapeType="1"/>
          </p:cNvSpPr>
          <p:nvPr/>
        </p:nvSpPr>
        <p:spPr bwMode="auto">
          <a:xfrm flipV="1">
            <a:off x="1871217" y="3467770"/>
            <a:ext cx="0" cy="619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40" name="Line 56"/>
          <p:cNvSpPr>
            <a:spLocks noChangeShapeType="1"/>
          </p:cNvSpPr>
          <p:nvPr/>
        </p:nvSpPr>
        <p:spPr bwMode="auto">
          <a:xfrm flipV="1">
            <a:off x="1871217" y="4332957"/>
            <a:ext cx="0" cy="619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41" name="Line 57"/>
          <p:cNvSpPr>
            <a:spLocks noChangeShapeType="1"/>
          </p:cNvSpPr>
          <p:nvPr/>
        </p:nvSpPr>
        <p:spPr bwMode="auto">
          <a:xfrm flipV="1">
            <a:off x="7305229" y="3158207"/>
            <a:ext cx="0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42" name="Line 58"/>
          <p:cNvSpPr>
            <a:spLocks noChangeShapeType="1"/>
          </p:cNvSpPr>
          <p:nvPr/>
        </p:nvSpPr>
        <p:spPr bwMode="auto">
          <a:xfrm flipV="1">
            <a:off x="7333804" y="4042445"/>
            <a:ext cx="0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43" name="Text Box 60"/>
          <p:cNvSpPr txBox="1">
            <a:spLocks noChangeArrowheads="1"/>
          </p:cNvSpPr>
          <p:nvPr/>
        </p:nvSpPr>
        <p:spPr bwMode="auto">
          <a:xfrm>
            <a:off x="7325867" y="3134395"/>
            <a:ext cx="67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tx1"/>
                </a:solidFill>
                <a:latin typeface="+mj-lt"/>
              </a:rPr>
              <a:t>E</a:t>
            </a:r>
            <a:r>
              <a:rPr lang="en-US" sz="1800" b="1" baseline="-25000">
                <a:solidFill>
                  <a:schemeClr val="tx1"/>
                </a:solidFill>
                <a:latin typeface="+mj-lt"/>
              </a:rPr>
              <a:t>ampl</a:t>
            </a:r>
          </a:p>
        </p:txBody>
      </p:sp>
      <p:sp>
        <p:nvSpPr>
          <p:cNvPr id="44" name="Text Box 62"/>
          <p:cNvSpPr txBox="1">
            <a:spLocks noChangeArrowheads="1"/>
          </p:cNvSpPr>
          <p:nvPr/>
        </p:nvSpPr>
        <p:spPr bwMode="auto">
          <a:xfrm>
            <a:off x="821879" y="2575595"/>
            <a:ext cx="903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E</a:t>
            </a:r>
            <a:r>
              <a:rPr lang="en-US" sz="1800" b="1" baseline="-25000" dirty="0" err="1">
                <a:solidFill>
                  <a:schemeClr val="tx1"/>
                </a:solidFill>
                <a:latin typeface="+mj-lt"/>
              </a:rPr>
              <a:t>coll</a:t>
            </a:r>
            <a:r>
              <a:rPr lang="en-US" sz="1800" b="1" baseline="-25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~ 0</a:t>
            </a:r>
          </a:p>
        </p:txBody>
      </p:sp>
      <p:sp>
        <p:nvSpPr>
          <p:cNvPr id="45" name="Text Box 63"/>
          <p:cNvSpPr txBox="1">
            <a:spLocks noChangeArrowheads="1"/>
          </p:cNvSpPr>
          <p:nvPr/>
        </p:nvSpPr>
        <p:spPr bwMode="auto">
          <a:xfrm>
            <a:off x="821879" y="3621757"/>
            <a:ext cx="67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tx1"/>
                </a:solidFill>
                <a:latin typeface="+mj-lt"/>
              </a:rPr>
              <a:t>E</a:t>
            </a:r>
            <a:r>
              <a:rPr lang="en-US" sz="1800" b="1" baseline="-25000">
                <a:solidFill>
                  <a:schemeClr val="tx1"/>
                </a:solidFill>
                <a:latin typeface="+mj-lt"/>
              </a:rPr>
              <a:t>trans</a:t>
            </a:r>
          </a:p>
        </p:txBody>
      </p:sp>
      <p:sp>
        <p:nvSpPr>
          <p:cNvPr id="46" name="Text Box 64"/>
          <p:cNvSpPr txBox="1">
            <a:spLocks noChangeArrowheads="1"/>
          </p:cNvSpPr>
          <p:nvPr/>
        </p:nvSpPr>
        <p:spPr bwMode="auto">
          <a:xfrm>
            <a:off x="821879" y="4447257"/>
            <a:ext cx="552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tx1"/>
                </a:solidFill>
                <a:latin typeface="+mj-lt"/>
              </a:rPr>
              <a:t>E</a:t>
            </a:r>
            <a:r>
              <a:rPr lang="en-US" sz="1800" b="1" baseline="-25000">
                <a:solidFill>
                  <a:schemeClr val="tx1"/>
                </a:solidFill>
                <a:latin typeface="+mj-lt"/>
              </a:rPr>
              <a:t>ind</a:t>
            </a:r>
          </a:p>
        </p:txBody>
      </p:sp>
      <p:sp>
        <p:nvSpPr>
          <p:cNvPr id="47" name="Text Box 65"/>
          <p:cNvSpPr txBox="1">
            <a:spLocks noChangeArrowheads="1"/>
          </p:cNvSpPr>
          <p:nvPr/>
        </p:nvSpPr>
        <p:spPr bwMode="auto">
          <a:xfrm>
            <a:off x="1925192" y="1889795"/>
            <a:ext cx="2740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atin typeface="+mj-lt"/>
              </a:rPr>
              <a:t>Entrance window (MgF</a:t>
            </a:r>
            <a:r>
              <a:rPr lang="en-US" sz="1400" b="1" baseline="-25000" dirty="0">
                <a:latin typeface="+mj-lt"/>
              </a:rPr>
              <a:t>2 </a:t>
            </a:r>
            <a:r>
              <a:rPr lang="en-US" sz="1400" b="1" dirty="0" err="1">
                <a:latin typeface="+mj-lt"/>
              </a:rPr>
              <a:t>ou</a:t>
            </a:r>
            <a:r>
              <a:rPr lang="en-US" sz="1400" b="1" dirty="0">
                <a:latin typeface="+mj-lt"/>
              </a:rPr>
              <a:t> SiO</a:t>
            </a:r>
            <a:r>
              <a:rPr lang="en-US" sz="1400" b="1" baseline="-25000" dirty="0">
                <a:latin typeface="+mj-lt"/>
              </a:rPr>
              <a:t>2</a:t>
            </a:r>
            <a:r>
              <a:rPr lang="en-US" sz="1400" b="1" dirty="0">
                <a:latin typeface="+mj-lt"/>
              </a:rPr>
              <a:t>)</a:t>
            </a:r>
            <a:endParaRPr lang="en-US" sz="1400" b="1" baseline="-25000" dirty="0">
              <a:latin typeface="+mj-lt"/>
            </a:endParaRP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1982342" y="1016670"/>
            <a:ext cx="120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atin typeface="+mj-lt"/>
              </a:rPr>
              <a:t>Liquid xenon</a:t>
            </a:r>
            <a:endParaRPr lang="en-US" sz="1400" b="1" baseline="-25000" dirty="0">
              <a:latin typeface="+mj-lt"/>
            </a:endParaRPr>
          </a:p>
        </p:txBody>
      </p:sp>
      <p:sp>
        <p:nvSpPr>
          <p:cNvPr id="49" name="Text Box 67"/>
          <p:cNvSpPr txBox="1">
            <a:spLocks noChangeArrowheads="1"/>
          </p:cNvSpPr>
          <p:nvPr/>
        </p:nvSpPr>
        <p:spPr bwMode="auto">
          <a:xfrm>
            <a:off x="7200454" y="2135857"/>
            <a:ext cx="1017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Cathode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4111834" y="5264633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j-lt"/>
              </a:rPr>
              <a:t>Anode</a:t>
            </a:r>
          </a:p>
        </p:txBody>
      </p:sp>
      <p:sp>
        <p:nvSpPr>
          <p:cNvPr id="51" name="Text Box 69"/>
          <p:cNvSpPr txBox="1">
            <a:spLocks noChangeArrowheads="1"/>
          </p:cNvSpPr>
          <p:nvPr/>
        </p:nvSpPr>
        <p:spPr bwMode="auto">
          <a:xfrm>
            <a:off x="2845942" y="2580357"/>
            <a:ext cx="1319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Ne mixtures</a:t>
            </a:r>
            <a:endParaRPr lang="en-US" sz="1800" baseline="-25000" dirty="0">
              <a:latin typeface="+mj-lt"/>
            </a:endParaRPr>
          </a:p>
        </p:txBody>
      </p:sp>
      <p:sp>
        <p:nvSpPr>
          <p:cNvPr id="52" name="Text Box 78"/>
          <p:cNvSpPr txBox="1">
            <a:spLocks noChangeArrowheads="1"/>
          </p:cNvSpPr>
          <p:nvPr/>
        </p:nvSpPr>
        <p:spPr bwMode="auto">
          <a:xfrm>
            <a:off x="4496942" y="1215107"/>
            <a:ext cx="1025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Energy loss</a:t>
            </a:r>
          </a:p>
        </p:txBody>
      </p:sp>
      <p:sp>
        <p:nvSpPr>
          <p:cNvPr id="54" name="Line 90"/>
          <p:cNvSpPr>
            <a:spLocks noChangeAspect="1" noChangeShapeType="1"/>
          </p:cNvSpPr>
          <p:nvPr/>
        </p:nvSpPr>
        <p:spPr bwMode="auto">
          <a:xfrm>
            <a:off x="1942654" y="4086895"/>
            <a:ext cx="5257800" cy="1587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55" name="Rectangle 92"/>
          <p:cNvSpPr>
            <a:spLocks noChangeAspect="1" noChangeArrowheads="1"/>
          </p:cNvSpPr>
          <p:nvPr/>
        </p:nvSpPr>
        <p:spPr bwMode="auto">
          <a:xfrm>
            <a:off x="2633217" y="4091657"/>
            <a:ext cx="112712" cy="203200"/>
          </a:xfrm>
          <a:prstGeom prst="rect">
            <a:avLst/>
          </a:prstGeom>
          <a:solidFill>
            <a:srgbClr val="3399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56" name="Line 98"/>
          <p:cNvSpPr>
            <a:spLocks noChangeAspect="1" noChangeShapeType="1"/>
          </p:cNvSpPr>
          <p:nvPr/>
        </p:nvSpPr>
        <p:spPr bwMode="auto">
          <a:xfrm>
            <a:off x="1922017" y="4304382"/>
            <a:ext cx="525780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57" name="Rectangle 101"/>
          <p:cNvSpPr>
            <a:spLocks noChangeAspect="1" noChangeArrowheads="1"/>
          </p:cNvSpPr>
          <p:nvPr/>
        </p:nvSpPr>
        <p:spPr bwMode="auto">
          <a:xfrm>
            <a:off x="6449567" y="4091657"/>
            <a:ext cx="117475" cy="203200"/>
          </a:xfrm>
          <a:prstGeom prst="rect">
            <a:avLst/>
          </a:prstGeom>
          <a:solidFill>
            <a:srgbClr val="3399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grpSp>
        <p:nvGrpSpPr>
          <p:cNvPr id="5" name="Groupe 101"/>
          <p:cNvGrpSpPr>
            <a:grpSpLocks/>
          </p:cNvGrpSpPr>
          <p:nvPr/>
        </p:nvGrpSpPr>
        <p:grpSpPr bwMode="auto">
          <a:xfrm>
            <a:off x="107504" y="3618582"/>
            <a:ext cx="6948488" cy="1898650"/>
            <a:chOff x="117456" y="4017558"/>
            <a:chExt cx="6948488" cy="1898650"/>
          </a:xfrm>
        </p:grpSpPr>
        <p:sp>
          <p:nvSpPr>
            <p:cNvPr id="59" name="Freeform 18"/>
            <p:cNvSpPr>
              <a:spLocks noChangeAspect="1"/>
            </p:cNvSpPr>
            <p:nvPr/>
          </p:nvSpPr>
          <p:spPr bwMode="auto">
            <a:xfrm rot="10800000">
              <a:off x="4400531" y="4514446"/>
              <a:ext cx="360363" cy="182562"/>
            </a:xfrm>
            <a:custGeom>
              <a:avLst/>
              <a:gdLst>
                <a:gd name="T0" fmla="*/ 2147483647 w 651"/>
                <a:gd name="T1" fmla="*/ 2147483647 h 1969"/>
                <a:gd name="T2" fmla="*/ 2147483647 w 651"/>
                <a:gd name="T3" fmla="*/ 2147483647 h 1969"/>
                <a:gd name="T4" fmla="*/ 2147483647 w 651"/>
                <a:gd name="T5" fmla="*/ 2147483647 h 1969"/>
                <a:gd name="T6" fmla="*/ 2147483647 w 651"/>
                <a:gd name="T7" fmla="*/ 2147483647 h 1969"/>
                <a:gd name="T8" fmla="*/ 2147483647 w 651"/>
                <a:gd name="T9" fmla="*/ 2147483647 h 1969"/>
                <a:gd name="T10" fmla="*/ 2147483647 w 651"/>
                <a:gd name="T11" fmla="*/ 2147483647 h 1969"/>
                <a:gd name="T12" fmla="*/ 2147483647 w 651"/>
                <a:gd name="T13" fmla="*/ 2147483647 h 1969"/>
                <a:gd name="T14" fmla="*/ 2147483647 w 651"/>
                <a:gd name="T15" fmla="*/ 2147483647 h 1969"/>
                <a:gd name="T16" fmla="*/ 2147483647 w 651"/>
                <a:gd name="T17" fmla="*/ 2147483647 h 1969"/>
                <a:gd name="T18" fmla="*/ 2147483647 w 651"/>
                <a:gd name="T19" fmla="*/ 2147483647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/>
            <a:lstStyle/>
            <a:p>
              <a:pPr>
                <a:defRPr/>
              </a:pPr>
              <a:endParaRPr lang="fr-FR" sz="1800">
                <a:latin typeface="+mj-lt"/>
              </a:endParaRPr>
            </a:p>
          </p:txBody>
        </p:sp>
        <p:sp>
          <p:nvSpPr>
            <p:cNvPr id="60" name="Freeform 18"/>
            <p:cNvSpPr>
              <a:spLocks noChangeAspect="1"/>
            </p:cNvSpPr>
            <p:nvPr/>
          </p:nvSpPr>
          <p:spPr bwMode="auto">
            <a:xfrm rot="10800000">
              <a:off x="4306869" y="5476471"/>
              <a:ext cx="587375" cy="177800"/>
            </a:xfrm>
            <a:custGeom>
              <a:avLst/>
              <a:gdLst>
                <a:gd name="T0" fmla="*/ 2147483647 w 651"/>
                <a:gd name="T1" fmla="*/ 2147483647 h 1969"/>
                <a:gd name="T2" fmla="*/ 2147483647 w 651"/>
                <a:gd name="T3" fmla="*/ 2147483647 h 1969"/>
                <a:gd name="T4" fmla="*/ 2147483647 w 651"/>
                <a:gd name="T5" fmla="*/ 2147483647 h 1969"/>
                <a:gd name="T6" fmla="*/ 2147483647 w 651"/>
                <a:gd name="T7" fmla="*/ 2147483647 h 1969"/>
                <a:gd name="T8" fmla="*/ 2147483647 w 651"/>
                <a:gd name="T9" fmla="*/ 2147483647 h 1969"/>
                <a:gd name="T10" fmla="*/ 2147483647 w 651"/>
                <a:gd name="T11" fmla="*/ 2147483647 h 1969"/>
                <a:gd name="T12" fmla="*/ 2147483647 w 651"/>
                <a:gd name="T13" fmla="*/ 2147483647 h 1969"/>
                <a:gd name="T14" fmla="*/ 2147483647 w 651"/>
                <a:gd name="T15" fmla="*/ 2147483647 h 1969"/>
                <a:gd name="T16" fmla="*/ 2147483647 w 651"/>
                <a:gd name="T17" fmla="*/ 2147483647 h 1969"/>
                <a:gd name="T18" fmla="*/ 2147483647 w 651"/>
                <a:gd name="T19" fmla="*/ 2147483647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/>
            <a:lstStyle/>
            <a:p>
              <a:pPr>
                <a:defRPr/>
              </a:pPr>
              <a:endParaRPr lang="fr-FR" sz="1800">
                <a:latin typeface="+mj-lt"/>
              </a:endParaRPr>
            </a:p>
          </p:txBody>
        </p:sp>
        <p:sp>
          <p:nvSpPr>
            <p:cNvPr id="61" name="AutoShape 73"/>
            <p:cNvSpPr>
              <a:spLocks noChangeArrowheads="1"/>
            </p:cNvSpPr>
            <p:nvPr/>
          </p:nvSpPr>
          <p:spPr bwMode="auto">
            <a:xfrm>
              <a:off x="5370494" y="4017558"/>
              <a:ext cx="1655763" cy="285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  <a:cs typeface="Arial" charset="0"/>
                </a:rPr>
                <a:t>Transfer gap</a:t>
              </a:r>
            </a:p>
          </p:txBody>
        </p:sp>
        <p:sp>
          <p:nvSpPr>
            <p:cNvPr id="62" name="AutoShape 74"/>
            <p:cNvSpPr>
              <a:spLocks noChangeArrowheads="1"/>
            </p:cNvSpPr>
            <p:nvPr/>
          </p:nvSpPr>
          <p:spPr bwMode="auto">
            <a:xfrm>
              <a:off x="190481" y="5373283"/>
              <a:ext cx="1619250" cy="5429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  <a:cs typeface="Arial" charset="0"/>
                </a:rPr>
                <a:t>Induction </a:t>
              </a:r>
            </a:p>
            <a:p>
              <a:pPr algn="ctr"/>
              <a:r>
                <a:rPr lang="en-US" sz="1400">
                  <a:latin typeface="Arial" charset="0"/>
                  <a:cs typeface="Arial" charset="0"/>
                </a:rPr>
                <a:t>(MICROMEGAS)</a:t>
              </a:r>
            </a:p>
          </p:txBody>
        </p:sp>
        <p:sp>
          <p:nvSpPr>
            <p:cNvPr id="63" name="AutoShape 88"/>
            <p:cNvSpPr>
              <a:spLocks noChangeArrowheads="1"/>
            </p:cNvSpPr>
            <p:nvPr/>
          </p:nvSpPr>
          <p:spPr bwMode="auto">
            <a:xfrm>
              <a:off x="117456" y="4485870"/>
              <a:ext cx="1692275" cy="2873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  <a:cs typeface="Arial" charset="0"/>
                </a:rPr>
                <a:t>Amplification (PIM)</a:t>
              </a:r>
            </a:p>
          </p:txBody>
        </p:sp>
        <p:sp>
          <p:nvSpPr>
            <p:cNvPr id="64" name="AutoShape 103"/>
            <p:cNvSpPr>
              <a:spLocks noChangeArrowheads="1"/>
            </p:cNvSpPr>
            <p:nvPr/>
          </p:nvSpPr>
          <p:spPr bwMode="auto">
            <a:xfrm>
              <a:off x="5410181" y="4943070"/>
              <a:ext cx="1655763" cy="285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  <a:cs typeface="Arial" charset="0"/>
                </a:rPr>
                <a:t>Transfer gap</a:t>
              </a:r>
            </a:p>
          </p:txBody>
        </p:sp>
      </p:grpSp>
      <p:sp>
        <p:nvSpPr>
          <p:cNvPr id="65" name="Line 105"/>
          <p:cNvSpPr>
            <a:spLocks noChangeAspect="1" noChangeShapeType="1"/>
          </p:cNvSpPr>
          <p:nvPr/>
        </p:nvSpPr>
        <p:spPr bwMode="auto">
          <a:xfrm>
            <a:off x="1947417" y="5047332"/>
            <a:ext cx="5232400" cy="0"/>
          </a:xfrm>
          <a:prstGeom prst="line">
            <a:avLst/>
          </a:prstGeom>
          <a:noFill/>
          <a:ln w="25400">
            <a:solidFill>
              <a:srgbClr val="FF9933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66" name="Rectangle 109"/>
          <p:cNvSpPr>
            <a:spLocks noChangeAspect="1" noChangeArrowheads="1"/>
          </p:cNvSpPr>
          <p:nvPr/>
        </p:nvSpPr>
        <p:spPr bwMode="auto">
          <a:xfrm>
            <a:off x="3568254" y="5066382"/>
            <a:ext cx="112713" cy="201613"/>
          </a:xfrm>
          <a:prstGeom prst="rect">
            <a:avLst/>
          </a:prstGeom>
          <a:solidFill>
            <a:srgbClr val="3399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67" name="Text Box 123"/>
          <p:cNvSpPr txBox="1">
            <a:spLocks noChangeArrowheads="1"/>
          </p:cNvSpPr>
          <p:nvPr/>
        </p:nvSpPr>
        <p:spPr bwMode="auto">
          <a:xfrm>
            <a:off x="7325867" y="4026570"/>
            <a:ext cx="67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tx1"/>
                </a:solidFill>
                <a:latin typeface="+mj-lt"/>
              </a:rPr>
              <a:t>E</a:t>
            </a:r>
            <a:r>
              <a:rPr lang="en-US" sz="1800" b="1" baseline="-25000">
                <a:solidFill>
                  <a:schemeClr val="tx1"/>
                </a:solidFill>
                <a:latin typeface="+mj-lt"/>
              </a:rPr>
              <a:t>ampl</a:t>
            </a:r>
          </a:p>
        </p:txBody>
      </p:sp>
      <p:sp>
        <p:nvSpPr>
          <p:cNvPr id="68" name="Text Box 124"/>
          <p:cNvSpPr txBox="1">
            <a:spLocks noChangeArrowheads="1"/>
          </p:cNvSpPr>
          <p:nvPr/>
        </p:nvSpPr>
        <p:spPr bwMode="auto">
          <a:xfrm>
            <a:off x="7325867" y="4963195"/>
            <a:ext cx="67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tx1"/>
                </a:solidFill>
                <a:latin typeface="+mj-lt"/>
              </a:rPr>
              <a:t>E</a:t>
            </a:r>
            <a:r>
              <a:rPr lang="en-US" sz="1800" b="1" baseline="-25000">
                <a:solidFill>
                  <a:schemeClr val="tx1"/>
                </a:solidFill>
                <a:latin typeface="+mj-lt"/>
              </a:rPr>
              <a:t>ampl</a:t>
            </a:r>
          </a:p>
        </p:txBody>
      </p:sp>
      <p:sp>
        <p:nvSpPr>
          <p:cNvPr id="69" name="Line 125"/>
          <p:cNvSpPr>
            <a:spLocks noChangeShapeType="1"/>
          </p:cNvSpPr>
          <p:nvPr/>
        </p:nvSpPr>
        <p:spPr bwMode="auto">
          <a:xfrm flipV="1">
            <a:off x="7332217" y="5012407"/>
            <a:ext cx="0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grpSp>
        <p:nvGrpSpPr>
          <p:cNvPr id="58" name="Group 94"/>
          <p:cNvGrpSpPr>
            <a:grpSpLocks/>
          </p:cNvGrpSpPr>
          <p:nvPr/>
        </p:nvGrpSpPr>
        <p:grpSpPr bwMode="auto">
          <a:xfrm rot="2800902">
            <a:off x="4995417" y="946820"/>
            <a:ext cx="857250" cy="190500"/>
            <a:chOff x="2016" y="2352"/>
            <a:chExt cx="778" cy="74"/>
          </a:xfrm>
        </p:grpSpPr>
        <p:sp>
          <p:nvSpPr>
            <p:cNvPr id="71" name="Freeform 95"/>
            <p:cNvSpPr>
              <a:spLocks/>
            </p:cNvSpPr>
            <p:nvPr/>
          </p:nvSpPr>
          <p:spPr bwMode="auto">
            <a:xfrm>
              <a:off x="2016" y="2352"/>
              <a:ext cx="768" cy="66"/>
            </a:xfrm>
            <a:custGeom>
              <a:avLst/>
              <a:gdLst>
                <a:gd name="T0" fmla="*/ 0 w 768"/>
                <a:gd name="T1" fmla="*/ 1 h 112"/>
                <a:gd name="T2" fmla="*/ 48 w 768"/>
                <a:gd name="T3" fmla="*/ 1 h 112"/>
                <a:gd name="T4" fmla="*/ 144 w 768"/>
                <a:gd name="T5" fmla="*/ 1 h 112"/>
                <a:gd name="T6" fmla="*/ 240 w 768"/>
                <a:gd name="T7" fmla="*/ 1 h 112"/>
                <a:gd name="T8" fmla="*/ 336 w 768"/>
                <a:gd name="T9" fmla="*/ 1 h 112"/>
                <a:gd name="T10" fmla="*/ 432 w 768"/>
                <a:gd name="T11" fmla="*/ 1 h 112"/>
                <a:gd name="T12" fmla="*/ 528 w 768"/>
                <a:gd name="T13" fmla="*/ 1 h 112"/>
                <a:gd name="T14" fmla="*/ 624 w 768"/>
                <a:gd name="T15" fmla="*/ 1 h 112"/>
                <a:gd name="T16" fmla="*/ 720 w 768"/>
                <a:gd name="T17" fmla="*/ 1 h 112"/>
                <a:gd name="T18" fmla="*/ 768 w 768"/>
                <a:gd name="T19" fmla="*/ 1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8"/>
                <a:gd name="T31" fmla="*/ 0 h 112"/>
                <a:gd name="T32" fmla="*/ 768 w 768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8" h="112">
                  <a:moveTo>
                    <a:pt x="0" y="56"/>
                  </a:moveTo>
                  <a:cubicBezTo>
                    <a:pt x="12" y="28"/>
                    <a:pt x="24" y="0"/>
                    <a:pt x="48" y="8"/>
                  </a:cubicBezTo>
                  <a:cubicBezTo>
                    <a:pt x="72" y="16"/>
                    <a:pt x="112" y="104"/>
                    <a:pt x="144" y="104"/>
                  </a:cubicBezTo>
                  <a:cubicBezTo>
                    <a:pt x="176" y="104"/>
                    <a:pt x="208" y="8"/>
                    <a:pt x="240" y="8"/>
                  </a:cubicBezTo>
                  <a:cubicBezTo>
                    <a:pt x="272" y="8"/>
                    <a:pt x="304" y="104"/>
                    <a:pt x="336" y="104"/>
                  </a:cubicBezTo>
                  <a:cubicBezTo>
                    <a:pt x="368" y="104"/>
                    <a:pt x="400" y="8"/>
                    <a:pt x="432" y="8"/>
                  </a:cubicBezTo>
                  <a:cubicBezTo>
                    <a:pt x="464" y="8"/>
                    <a:pt x="496" y="104"/>
                    <a:pt x="528" y="104"/>
                  </a:cubicBezTo>
                  <a:cubicBezTo>
                    <a:pt x="560" y="104"/>
                    <a:pt x="592" y="8"/>
                    <a:pt x="624" y="8"/>
                  </a:cubicBezTo>
                  <a:cubicBezTo>
                    <a:pt x="656" y="8"/>
                    <a:pt x="696" y="96"/>
                    <a:pt x="720" y="104"/>
                  </a:cubicBezTo>
                  <a:cubicBezTo>
                    <a:pt x="744" y="112"/>
                    <a:pt x="756" y="84"/>
                    <a:pt x="768" y="56"/>
                  </a:cubicBezTo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96"/>
            <p:cNvSpPr>
              <a:spLocks/>
            </p:cNvSpPr>
            <p:nvPr/>
          </p:nvSpPr>
          <p:spPr bwMode="auto">
            <a:xfrm>
              <a:off x="2746" y="2382"/>
              <a:ext cx="48" cy="44"/>
            </a:xfrm>
            <a:custGeom>
              <a:avLst/>
              <a:gdLst>
                <a:gd name="T0" fmla="*/ 0 w 48"/>
                <a:gd name="T1" fmla="*/ 2 h 44"/>
                <a:gd name="T2" fmla="*/ 38 w 48"/>
                <a:gd name="T3" fmla="*/ 4 h 44"/>
                <a:gd name="T4" fmla="*/ 46 w 48"/>
                <a:gd name="T5" fmla="*/ 34 h 44"/>
                <a:gd name="T6" fmla="*/ 48 w 48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4"/>
                <a:gd name="T14" fmla="*/ 48 w 48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4">
                  <a:moveTo>
                    <a:pt x="0" y="2"/>
                  </a:moveTo>
                  <a:cubicBezTo>
                    <a:pt x="13" y="3"/>
                    <a:pt x="26" y="0"/>
                    <a:pt x="38" y="4"/>
                  </a:cubicBezTo>
                  <a:cubicBezTo>
                    <a:pt x="42" y="5"/>
                    <a:pt x="45" y="30"/>
                    <a:pt x="46" y="34"/>
                  </a:cubicBezTo>
                  <a:cubicBezTo>
                    <a:pt x="47" y="37"/>
                    <a:pt x="48" y="44"/>
                    <a:pt x="48" y="44"/>
                  </a:cubicBezTo>
                </a:path>
              </a:pathLst>
            </a:custGeom>
            <a:noFill/>
            <a:ln w="1905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4" name="AutoShape 98"/>
          <p:cNvSpPr>
            <a:spLocks noChangeArrowheads="1"/>
          </p:cNvSpPr>
          <p:nvPr/>
        </p:nvSpPr>
        <p:spPr bwMode="auto">
          <a:xfrm>
            <a:off x="5573267" y="1253207"/>
            <a:ext cx="287337" cy="215900"/>
          </a:xfrm>
          <a:prstGeom prst="irregularSeal2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ZoneTexte 84"/>
          <p:cNvSpPr txBox="1">
            <a:spLocks noChangeArrowheads="1"/>
          </p:cNvSpPr>
          <p:nvPr/>
        </p:nvSpPr>
        <p:spPr bwMode="auto">
          <a:xfrm>
            <a:off x="1983929" y="3807495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500 lpi</a:t>
            </a:r>
          </a:p>
        </p:txBody>
      </p:sp>
      <p:sp>
        <p:nvSpPr>
          <p:cNvPr id="76" name="ZoneTexte 85"/>
          <p:cNvSpPr txBox="1">
            <a:spLocks noChangeArrowheads="1"/>
          </p:cNvSpPr>
          <p:nvPr/>
        </p:nvSpPr>
        <p:spPr bwMode="auto">
          <a:xfrm>
            <a:off x="1995042" y="4263107"/>
            <a:ext cx="715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670 lpi</a:t>
            </a:r>
          </a:p>
        </p:txBody>
      </p:sp>
      <p:sp>
        <p:nvSpPr>
          <p:cNvPr id="77" name="ZoneTexte 86"/>
          <p:cNvSpPr txBox="1">
            <a:spLocks noChangeArrowheads="1"/>
          </p:cNvSpPr>
          <p:nvPr/>
        </p:nvSpPr>
        <p:spPr bwMode="auto">
          <a:xfrm>
            <a:off x="2022029" y="4753645"/>
            <a:ext cx="985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CERN grid</a:t>
            </a:r>
          </a:p>
        </p:txBody>
      </p:sp>
      <p:grpSp>
        <p:nvGrpSpPr>
          <p:cNvPr id="70" name="Groupe 103"/>
          <p:cNvGrpSpPr/>
          <p:nvPr/>
        </p:nvGrpSpPr>
        <p:grpSpPr>
          <a:xfrm>
            <a:off x="4535042" y="991270"/>
            <a:ext cx="2644775" cy="2243137"/>
            <a:chOff x="4535042" y="991270"/>
            <a:chExt cx="2644775" cy="2243137"/>
          </a:xfrm>
        </p:grpSpPr>
        <p:sp>
          <p:nvSpPr>
            <p:cNvPr id="53" name="Text Box 79"/>
            <p:cNvSpPr txBox="1">
              <a:spLocks noChangeArrowheads="1"/>
            </p:cNvSpPr>
            <p:nvPr/>
          </p:nvSpPr>
          <p:spPr bwMode="auto">
            <a:xfrm>
              <a:off x="5687567" y="1850107"/>
              <a:ext cx="13033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FF33CC"/>
                  </a:solidFill>
                  <a:latin typeface="+mj-lt"/>
                </a:rPr>
                <a:t>UV photons</a:t>
              </a:r>
            </a:p>
          </p:txBody>
        </p:sp>
        <p:grpSp>
          <p:nvGrpSpPr>
            <p:cNvPr id="73" name="Groupe 99"/>
            <p:cNvGrpSpPr>
              <a:grpSpLocks/>
            </p:cNvGrpSpPr>
            <p:nvPr/>
          </p:nvGrpSpPr>
          <p:grpSpPr bwMode="auto">
            <a:xfrm>
              <a:off x="4535042" y="991270"/>
              <a:ext cx="2644775" cy="2243137"/>
              <a:chOff x="4544994" y="1390245"/>
              <a:chExt cx="2644775" cy="2243138"/>
            </a:xfrm>
          </p:grpSpPr>
          <p:sp>
            <p:nvSpPr>
              <p:cNvPr id="79" name="Freeform 70"/>
              <p:cNvSpPr>
                <a:spLocks/>
              </p:cNvSpPr>
              <p:nvPr/>
            </p:nvSpPr>
            <p:spPr bwMode="auto">
              <a:xfrm>
                <a:off x="4544994" y="3360333"/>
                <a:ext cx="431800" cy="273050"/>
              </a:xfrm>
              <a:custGeom>
                <a:avLst/>
                <a:gdLst>
                  <a:gd name="T0" fmla="*/ 0 w 272"/>
                  <a:gd name="T1" fmla="*/ 212 h 212"/>
                  <a:gd name="T2" fmla="*/ 45 w 272"/>
                  <a:gd name="T3" fmla="*/ 30 h 212"/>
                  <a:gd name="T4" fmla="*/ 227 w 272"/>
                  <a:gd name="T5" fmla="*/ 30 h 212"/>
                  <a:gd name="T6" fmla="*/ 272 w 272"/>
                  <a:gd name="T7" fmla="*/ 166 h 2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2"/>
                  <a:gd name="T13" fmla="*/ 0 h 212"/>
                  <a:gd name="T14" fmla="*/ 272 w 272"/>
                  <a:gd name="T15" fmla="*/ 212 h 2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" h="212">
                    <a:moveTo>
                      <a:pt x="0" y="212"/>
                    </a:moveTo>
                    <a:cubicBezTo>
                      <a:pt x="3" y="136"/>
                      <a:pt x="7" y="60"/>
                      <a:pt x="45" y="30"/>
                    </a:cubicBezTo>
                    <a:cubicBezTo>
                      <a:pt x="83" y="0"/>
                      <a:pt x="189" y="7"/>
                      <a:pt x="227" y="30"/>
                    </a:cubicBezTo>
                    <a:cubicBezTo>
                      <a:pt x="265" y="53"/>
                      <a:pt x="265" y="136"/>
                      <a:pt x="272" y="166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800">
                  <a:latin typeface="+mj-lt"/>
                </a:endParaRPr>
              </a:p>
            </p:txBody>
          </p:sp>
          <p:grpSp>
            <p:nvGrpSpPr>
              <p:cNvPr id="78" name="Groupe 98"/>
              <p:cNvGrpSpPr>
                <a:grpSpLocks/>
              </p:cNvGrpSpPr>
              <p:nvPr/>
            </p:nvGrpSpPr>
            <p:grpSpPr bwMode="auto">
              <a:xfrm>
                <a:off x="4967269" y="1390245"/>
                <a:ext cx="2222500" cy="2182813"/>
                <a:chOff x="4967269" y="1390245"/>
                <a:chExt cx="2222500" cy="2182813"/>
              </a:xfrm>
            </p:grpSpPr>
            <p:sp>
              <p:nvSpPr>
                <p:cNvPr id="8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5595919" y="1750607"/>
                  <a:ext cx="101600" cy="431800"/>
                </a:xfrm>
                <a:prstGeom prst="line">
                  <a:avLst/>
                </a:prstGeom>
                <a:noFill/>
                <a:ln w="9525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latin typeface="+mj-lt"/>
                  </a:endParaRPr>
                </a:p>
              </p:txBody>
            </p:sp>
            <p:sp>
              <p:nvSpPr>
                <p:cNvPr id="8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5453044" y="2182407"/>
                  <a:ext cx="142875" cy="431800"/>
                </a:xfrm>
                <a:prstGeom prst="line">
                  <a:avLst/>
                </a:prstGeom>
                <a:noFill/>
                <a:ln w="9525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latin typeface="+mj-lt"/>
                  </a:endParaRPr>
                </a:p>
              </p:txBody>
            </p:sp>
            <p:sp>
              <p:nvSpPr>
                <p:cNvPr id="8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4967269" y="2614208"/>
                  <a:ext cx="485775" cy="958850"/>
                </a:xfrm>
                <a:prstGeom prst="line">
                  <a:avLst/>
                </a:prstGeom>
                <a:noFill/>
                <a:ln w="9525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latin typeface="+mj-lt"/>
                  </a:endParaRPr>
                </a:p>
              </p:txBody>
            </p:sp>
            <p:sp>
              <p:nvSpPr>
                <p:cNvPr id="85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5264131" y="1760132"/>
                  <a:ext cx="409575" cy="458788"/>
                </a:xfrm>
                <a:prstGeom prst="line">
                  <a:avLst/>
                </a:prstGeom>
                <a:noFill/>
                <a:ln w="9525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latin typeface="+mj-lt"/>
                  </a:endParaRPr>
                </a:p>
              </p:txBody>
            </p:sp>
            <p:sp>
              <p:nvSpPr>
                <p:cNvPr id="86" name="Line 82"/>
                <p:cNvSpPr>
                  <a:spLocks noChangeShapeType="1"/>
                </p:cNvSpPr>
                <p:nvPr/>
              </p:nvSpPr>
              <p:spPr bwMode="auto">
                <a:xfrm>
                  <a:off x="5729269" y="1790295"/>
                  <a:ext cx="438150" cy="185737"/>
                </a:xfrm>
                <a:prstGeom prst="line">
                  <a:avLst/>
                </a:prstGeom>
                <a:noFill/>
                <a:ln w="9525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latin typeface="+mj-lt"/>
                  </a:endParaRPr>
                </a:p>
              </p:txBody>
            </p:sp>
            <p:sp>
              <p:nvSpPr>
                <p:cNvPr id="87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730856" y="1390245"/>
                  <a:ext cx="303213" cy="334962"/>
                </a:xfrm>
                <a:prstGeom prst="line">
                  <a:avLst/>
                </a:prstGeom>
                <a:noFill/>
                <a:ln w="9525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latin typeface="+mj-lt"/>
                  </a:endParaRPr>
                </a:p>
              </p:txBody>
            </p:sp>
            <p:sp>
              <p:nvSpPr>
                <p:cNvPr id="88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789594" y="1652182"/>
                  <a:ext cx="412750" cy="98425"/>
                </a:xfrm>
                <a:prstGeom prst="line">
                  <a:avLst/>
                </a:prstGeom>
                <a:noFill/>
                <a:ln w="9525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latin typeface="+mj-lt"/>
                  </a:endParaRPr>
                </a:p>
              </p:txBody>
            </p:sp>
            <p:sp>
              <p:nvSpPr>
                <p:cNvPr id="89" name="Line 82"/>
                <p:cNvSpPr>
                  <a:spLocks noChangeShapeType="1"/>
                </p:cNvSpPr>
                <p:nvPr/>
              </p:nvSpPr>
              <p:spPr bwMode="auto">
                <a:xfrm>
                  <a:off x="4976794" y="1390245"/>
                  <a:ext cx="652462" cy="355600"/>
                </a:xfrm>
                <a:prstGeom prst="line">
                  <a:avLst/>
                </a:prstGeom>
                <a:noFill/>
                <a:ln w="9525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latin typeface="+mj-lt"/>
                  </a:endParaRPr>
                </a:p>
              </p:txBody>
            </p:sp>
            <p:sp>
              <p:nvSpPr>
                <p:cNvPr id="90" name="Line 82"/>
                <p:cNvSpPr>
                  <a:spLocks noChangeShapeType="1"/>
                </p:cNvSpPr>
                <p:nvPr/>
              </p:nvSpPr>
              <p:spPr bwMode="auto">
                <a:xfrm>
                  <a:off x="5729269" y="1796645"/>
                  <a:ext cx="234950" cy="422275"/>
                </a:xfrm>
                <a:prstGeom prst="line">
                  <a:avLst/>
                </a:prstGeom>
                <a:noFill/>
                <a:ln w="9525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latin typeface="+mj-lt"/>
                  </a:endParaRPr>
                </a:p>
              </p:txBody>
            </p:sp>
            <p:sp>
              <p:nvSpPr>
                <p:cNvPr id="91" name="Line 82"/>
                <p:cNvSpPr>
                  <a:spLocks noChangeShapeType="1"/>
                </p:cNvSpPr>
                <p:nvPr/>
              </p:nvSpPr>
              <p:spPr bwMode="auto">
                <a:xfrm>
                  <a:off x="5968981" y="2218920"/>
                  <a:ext cx="377825" cy="431800"/>
                </a:xfrm>
                <a:prstGeom prst="line">
                  <a:avLst/>
                </a:prstGeom>
                <a:noFill/>
                <a:ln w="9525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latin typeface="+mj-lt"/>
                  </a:endParaRPr>
                </a:p>
              </p:txBody>
            </p:sp>
            <p:sp>
              <p:nvSpPr>
                <p:cNvPr id="92" name="Line 82"/>
                <p:cNvSpPr>
                  <a:spLocks noChangeShapeType="1"/>
                </p:cNvSpPr>
                <p:nvPr/>
              </p:nvSpPr>
              <p:spPr bwMode="auto">
                <a:xfrm>
                  <a:off x="6346806" y="2650721"/>
                  <a:ext cx="842963" cy="835025"/>
                </a:xfrm>
                <a:prstGeom prst="line">
                  <a:avLst/>
                </a:prstGeom>
                <a:noFill/>
                <a:ln w="9525">
                  <a:solidFill>
                    <a:srgbClr val="FF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latin typeface="+mj-lt"/>
                  </a:endParaRPr>
                </a:p>
              </p:txBody>
            </p:sp>
          </p:grpSp>
          <p:sp>
            <p:nvSpPr>
              <p:cNvPr id="81" name="AutoShape 71"/>
              <p:cNvSpPr>
                <a:spLocks noChangeArrowheads="1"/>
              </p:cNvSpPr>
              <p:nvPr/>
            </p:nvSpPr>
            <p:spPr bwMode="auto">
              <a:xfrm>
                <a:off x="5337156" y="2974570"/>
                <a:ext cx="1728788" cy="28733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Arial" charset="0"/>
                    <a:cs typeface="Arial" charset="0"/>
                  </a:rPr>
                  <a:t>Photoelectric effect</a:t>
                </a:r>
              </a:p>
            </p:txBody>
          </p:sp>
        </p:grpSp>
      </p:grpSp>
      <p:sp>
        <p:nvSpPr>
          <p:cNvPr id="93" name="ZoneTexte 96"/>
          <p:cNvSpPr txBox="1">
            <a:spLocks noChangeArrowheads="1"/>
          </p:cNvSpPr>
          <p:nvPr/>
        </p:nvSpPr>
        <p:spPr bwMode="auto">
          <a:xfrm>
            <a:off x="1961704" y="2918495"/>
            <a:ext cx="769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THGEM</a:t>
            </a:r>
          </a:p>
        </p:txBody>
      </p:sp>
      <p:sp>
        <p:nvSpPr>
          <p:cNvPr id="94" name="Line 75"/>
          <p:cNvSpPr>
            <a:spLocks noChangeShapeType="1"/>
          </p:cNvSpPr>
          <p:nvPr/>
        </p:nvSpPr>
        <p:spPr bwMode="auto">
          <a:xfrm flipV="1">
            <a:off x="6746429" y="2749425"/>
            <a:ext cx="695920" cy="45640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stealth" w="med" len="med"/>
            <a:tailEnd/>
          </a:ln>
        </p:spPr>
        <p:txBody>
          <a:bodyPr/>
          <a:lstStyle/>
          <a:p>
            <a:pPr>
              <a:defRPr/>
            </a:pPr>
            <a:endParaRPr lang="fr-FR" sz="1800">
              <a:latin typeface="+mj-lt"/>
            </a:endParaRPr>
          </a:p>
        </p:txBody>
      </p:sp>
      <p:sp>
        <p:nvSpPr>
          <p:cNvPr id="95" name="Text Box 76"/>
          <p:cNvSpPr txBox="1">
            <a:spLocks noChangeArrowheads="1"/>
          </p:cNvSpPr>
          <p:nvPr/>
        </p:nvSpPr>
        <p:spPr bwMode="auto">
          <a:xfrm>
            <a:off x="7366824" y="2449461"/>
            <a:ext cx="1597664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8000"/>
                </a:solidFill>
                <a:latin typeface="+mj-lt"/>
              </a:rPr>
              <a:t>Reflective CsI </a:t>
            </a:r>
          </a:p>
          <a:p>
            <a:pPr algn="ctr">
              <a:defRPr/>
            </a:pPr>
            <a:r>
              <a:rPr lang="en-US" sz="1800" dirty="0">
                <a:solidFill>
                  <a:srgbClr val="008000"/>
                </a:solidFill>
                <a:latin typeface="+mj-lt"/>
              </a:rPr>
              <a:t>photocathode </a:t>
            </a:r>
          </a:p>
        </p:txBody>
      </p:sp>
      <p:grpSp>
        <p:nvGrpSpPr>
          <p:cNvPr id="80" name="Groupe 102"/>
          <p:cNvGrpSpPr/>
          <p:nvPr/>
        </p:nvGrpSpPr>
        <p:grpSpPr>
          <a:xfrm>
            <a:off x="1331640" y="5745450"/>
            <a:ext cx="6816406" cy="707886"/>
            <a:chOff x="1331640" y="5745450"/>
            <a:chExt cx="6816406" cy="707886"/>
          </a:xfrm>
        </p:grpSpPr>
        <p:sp>
          <p:nvSpPr>
            <p:cNvPr id="102" name="Rectangle à coins arrondis 101"/>
            <p:cNvSpPr/>
            <p:nvPr/>
          </p:nvSpPr>
          <p:spPr>
            <a:xfrm>
              <a:off x="1331640" y="5780554"/>
              <a:ext cx="6768752" cy="648072"/>
            </a:xfrm>
            <a:prstGeom prst="roundRect">
              <a:avLst>
                <a:gd name="adj" fmla="val 142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96" name="ZoneTexte 95"/>
            <p:cNvSpPr txBox="1">
              <a:spLocks noChangeArrowheads="1"/>
            </p:cNvSpPr>
            <p:nvPr/>
          </p:nvSpPr>
          <p:spPr bwMode="auto">
            <a:xfrm>
              <a:off x="1438645" y="5745450"/>
              <a:ext cx="6709401" cy="70788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/>
                <a:t>THGEM</a:t>
              </a:r>
              <a:r>
                <a:rPr lang="fr-FR" sz="2000" dirty="0"/>
                <a:t>: Efficient </a:t>
              </a:r>
              <a:r>
                <a:rPr lang="fr-FR" sz="2000" b="1" dirty="0" err="1">
                  <a:solidFill>
                    <a:srgbClr val="FF0000"/>
                  </a:solidFill>
                </a:rPr>
                <a:t>photoelectron</a:t>
              </a:r>
              <a:r>
                <a:rPr lang="fr-FR" sz="2000" b="1" dirty="0">
                  <a:solidFill>
                    <a:srgbClr val="FF0000"/>
                  </a:solidFill>
                </a:rPr>
                <a:t> collection </a:t>
              </a:r>
              <a:r>
                <a:rPr lang="fr-FR" sz="2000" dirty="0"/>
                <a:t>+ </a:t>
              </a:r>
              <a:r>
                <a:rPr lang="fr-FR" sz="2000" dirty="0" err="1"/>
                <a:t>low</a:t>
              </a:r>
              <a:r>
                <a:rPr lang="fr-FR" sz="2000" dirty="0"/>
                <a:t> gain</a:t>
              </a:r>
            </a:p>
            <a:p>
              <a:r>
                <a:rPr lang="fr-FR" sz="2000" b="1" dirty="0"/>
                <a:t>PIM/MICROMEGAS</a:t>
              </a:r>
              <a:r>
                <a:rPr lang="fr-FR" sz="2000" dirty="0"/>
                <a:t>: </a:t>
              </a:r>
              <a:r>
                <a:rPr lang="fr-FR" sz="2000" b="1" dirty="0">
                  <a:solidFill>
                    <a:srgbClr val="FF0000"/>
                  </a:solidFill>
                </a:rPr>
                <a:t>ion </a:t>
              </a:r>
              <a:r>
                <a:rPr lang="fr-FR" sz="2000" b="1" dirty="0" err="1">
                  <a:solidFill>
                    <a:srgbClr val="FF0000"/>
                  </a:solidFill>
                </a:rPr>
                <a:t>blocking</a:t>
              </a:r>
              <a:r>
                <a:rPr lang="fr-FR" sz="2000" b="1" dirty="0">
                  <a:solidFill>
                    <a:srgbClr val="FF0000"/>
                  </a:solidFill>
                </a:rPr>
                <a:t> </a:t>
              </a:r>
              <a:r>
                <a:rPr lang="fr-FR" sz="2000" dirty="0" smtClean="0"/>
                <a:t>(</a:t>
              </a:r>
              <a:r>
                <a:rPr lang="fr-FR" sz="2000" dirty="0" err="1" smtClean="0"/>
                <a:t>prevents</a:t>
              </a:r>
              <a:r>
                <a:rPr lang="fr-FR" sz="2000" dirty="0" smtClean="0"/>
                <a:t> </a:t>
              </a:r>
              <a:r>
                <a:rPr lang="fr-FR" sz="2000" dirty="0" err="1"/>
                <a:t>CsI</a:t>
              </a:r>
              <a:r>
                <a:rPr lang="fr-FR" sz="2000" dirty="0"/>
                <a:t> damage) &amp; gain</a:t>
              </a:r>
            </a:p>
          </p:txBody>
        </p:sp>
      </p:grpSp>
      <p:sp>
        <p:nvSpPr>
          <p:cNvPr id="97" name="Rectangle 96"/>
          <p:cNvSpPr/>
          <p:nvPr/>
        </p:nvSpPr>
        <p:spPr>
          <a:xfrm>
            <a:off x="0" y="6550223"/>
            <a:ext cx="8244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GB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S. Duval et al.</a:t>
            </a:r>
            <a:r>
              <a:rPr lang="en-GB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2009 JINST </a:t>
            </a:r>
            <a:r>
              <a:rPr lang="en-GB" sz="14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en-GB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P12008 &amp; S. Duval et al., 2011 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JINST </a:t>
            </a:r>
            <a:r>
              <a:rPr lang="en-US" sz="14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P04007</a:t>
            </a:r>
            <a:r>
              <a:rPr lang="fr-FR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GB" sz="14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 descr="p1000063"/>
          <p:cNvPicPr>
            <a:picLocks noChangeAspect="1" noChangeArrowheads="1"/>
          </p:cNvPicPr>
          <p:nvPr/>
        </p:nvPicPr>
        <p:blipFill>
          <a:blip r:embed="rId2" cstate="print"/>
          <a:srcRect l="11800" t="4724" r="18478"/>
          <a:stretch>
            <a:fillRect/>
          </a:stretch>
        </p:blipFill>
        <p:spPr bwMode="auto">
          <a:xfrm>
            <a:off x="293240" y="890290"/>
            <a:ext cx="2417763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67"/>
          <p:cNvGrpSpPr>
            <a:grpSpLocks/>
          </p:cNvGrpSpPr>
          <p:nvPr/>
        </p:nvGrpSpPr>
        <p:grpSpPr bwMode="auto">
          <a:xfrm>
            <a:off x="1077465" y="2055515"/>
            <a:ext cx="8247063" cy="3867150"/>
            <a:chOff x="766233" y="1970390"/>
            <a:chExt cx="8246305" cy="3867277"/>
          </a:xfrm>
        </p:grpSpPr>
        <p:pic>
          <p:nvPicPr>
            <p:cNvPr id="3" name="Picture 4" descr="img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233" y="1970390"/>
              <a:ext cx="4847057" cy="377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6" descr="img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9492" y="2001137"/>
              <a:ext cx="1462329" cy="3836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6867111" y="2432857"/>
              <a:ext cx="13099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THGEM</a:t>
              </a:r>
              <a:r>
                <a:rPr lang="en-US" sz="1000"/>
                <a:t> + supports</a:t>
              </a:r>
            </a:p>
          </p:txBody>
        </p: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7078995" y="3220041"/>
              <a:ext cx="99738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500 lpi grid</a:t>
              </a:r>
              <a:r>
                <a:rPr lang="en-US" sz="1000" b="1" baseline="30000"/>
                <a:t>*</a:t>
              </a:r>
              <a:endParaRPr lang="en-US" sz="1000" baseline="30000"/>
            </a:p>
          </p:txBody>
        </p: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7057729" y="3898610"/>
              <a:ext cx="99738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670 lpi grid</a:t>
              </a:r>
              <a:r>
                <a:rPr lang="en-US" sz="1000" b="1" baseline="30000"/>
                <a:t>*</a:t>
              </a:r>
              <a:endParaRPr lang="en-US" sz="1000" baseline="30000"/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7078995" y="3561401"/>
              <a:ext cx="19335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Kapton spacer </a:t>
              </a:r>
              <a:r>
                <a:rPr lang="en-US" sz="1000"/>
                <a:t>(125 microns)</a:t>
              </a: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7078995" y="4414800"/>
              <a:ext cx="18582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MICROMEGAS</a:t>
              </a:r>
              <a:r>
                <a:rPr lang="en-US" sz="1000"/>
                <a:t> (50 microns)</a:t>
              </a: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7078995" y="4813890"/>
              <a:ext cx="12105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Anode</a:t>
              </a:r>
              <a:r>
                <a:rPr lang="en-US" sz="1000"/>
                <a:t> (ROGERS)</a:t>
              </a: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7078995" y="5282004"/>
              <a:ext cx="1471444" cy="27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Base (stainless steel)</a:t>
              </a:r>
            </a:p>
          </p:txBody>
        </p:sp>
        <p:sp>
          <p:nvSpPr>
            <p:cNvPr id="12" name="AutoShape 28"/>
            <p:cNvSpPr>
              <a:spLocks noChangeArrowheads="1"/>
            </p:cNvSpPr>
            <p:nvPr/>
          </p:nvSpPr>
          <p:spPr bwMode="auto">
            <a:xfrm rot="10800000">
              <a:off x="4967593" y="3685344"/>
              <a:ext cx="783926" cy="213265"/>
            </a:xfrm>
            <a:prstGeom prst="leftArrow">
              <a:avLst>
                <a:gd name="adj1" fmla="val 50000"/>
                <a:gd name="adj2" fmla="val 166723"/>
              </a:avLst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00"/>
            </a:p>
          </p:txBody>
        </p:sp>
        <p:sp>
          <p:nvSpPr>
            <p:cNvPr id="13" name="AutoShape 36"/>
            <p:cNvSpPr>
              <a:spLocks/>
            </p:cNvSpPr>
            <p:nvPr/>
          </p:nvSpPr>
          <p:spPr bwMode="auto">
            <a:xfrm rot="10800000">
              <a:off x="6630505" y="2111953"/>
              <a:ext cx="236605" cy="991072"/>
            </a:xfrm>
            <a:prstGeom prst="leftBrace">
              <a:avLst>
                <a:gd name="adj1" fmla="val 415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00"/>
            </a:p>
          </p:txBody>
        </p:sp>
        <p:cxnSp>
          <p:nvCxnSpPr>
            <p:cNvPr id="14" name="Connecteur droit avec flèche 61"/>
            <p:cNvCxnSpPr>
              <a:cxnSpLocks noChangeShapeType="1"/>
            </p:cNvCxnSpPr>
            <p:nvPr/>
          </p:nvCxnSpPr>
          <p:spPr bwMode="auto">
            <a:xfrm rot="10800000">
              <a:off x="6790000" y="3349246"/>
              <a:ext cx="236606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Connecteur droit avec flèche 62"/>
            <p:cNvCxnSpPr>
              <a:cxnSpLocks noChangeShapeType="1"/>
            </p:cNvCxnSpPr>
            <p:nvPr/>
          </p:nvCxnSpPr>
          <p:spPr bwMode="auto">
            <a:xfrm rot="10800000">
              <a:off x="6790000" y="3683757"/>
              <a:ext cx="236606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Connecteur droit avec flèche 63"/>
            <p:cNvCxnSpPr>
              <a:cxnSpLocks noChangeShapeType="1"/>
            </p:cNvCxnSpPr>
            <p:nvPr/>
          </p:nvCxnSpPr>
          <p:spPr bwMode="auto">
            <a:xfrm rot="10800000">
              <a:off x="6790001" y="4034028"/>
              <a:ext cx="236606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Connecteur droit avec flèche 64"/>
            <p:cNvCxnSpPr>
              <a:cxnSpLocks noChangeShapeType="1"/>
            </p:cNvCxnSpPr>
            <p:nvPr/>
          </p:nvCxnSpPr>
          <p:spPr bwMode="auto">
            <a:xfrm rot="10800000">
              <a:off x="6790001" y="4542417"/>
              <a:ext cx="236606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Connecteur droit avec flèche 65"/>
            <p:cNvCxnSpPr>
              <a:cxnSpLocks noChangeShapeType="1"/>
            </p:cNvCxnSpPr>
            <p:nvPr/>
          </p:nvCxnSpPr>
          <p:spPr bwMode="auto">
            <a:xfrm rot="10800000">
              <a:off x="6790001" y="4968626"/>
              <a:ext cx="236606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Connecteur droit avec flèche 66"/>
            <p:cNvCxnSpPr>
              <a:cxnSpLocks noChangeShapeType="1"/>
            </p:cNvCxnSpPr>
            <p:nvPr/>
          </p:nvCxnSpPr>
          <p:spPr bwMode="auto">
            <a:xfrm rot="10800000">
              <a:off x="6790001" y="5435152"/>
              <a:ext cx="236606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1" name="AutoShape 22"/>
          <p:cNvSpPr>
            <a:spLocks noChangeArrowheads="1"/>
          </p:cNvSpPr>
          <p:nvPr/>
        </p:nvSpPr>
        <p:spPr bwMode="auto">
          <a:xfrm rot="8677105">
            <a:off x="1601340" y="1655465"/>
            <a:ext cx="917575" cy="80962"/>
          </a:xfrm>
          <a:prstGeom prst="rightArrow">
            <a:avLst>
              <a:gd name="adj1" fmla="val 50000"/>
              <a:gd name="adj2" fmla="val 19864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93240" y="3088977"/>
            <a:ext cx="2487613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 err="1">
                <a:latin typeface="+mj-lt"/>
              </a:rPr>
              <a:t>LXe</a:t>
            </a:r>
            <a:r>
              <a:rPr lang="fr-FR" sz="1400" dirty="0">
                <a:latin typeface="+mj-lt"/>
              </a:rPr>
              <a:t> GPM prototype (</a:t>
            </a:r>
            <a:r>
              <a:rPr lang="fr-FR" sz="1400" dirty="0" err="1">
                <a:latin typeface="+mj-lt"/>
              </a:rPr>
              <a:t>LXe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err="1">
                <a:latin typeface="+mj-lt"/>
              </a:rPr>
              <a:t>side</a:t>
            </a:r>
            <a:r>
              <a:rPr lang="fr-FR" sz="1400" dirty="0">
                <a:latin typeface="+mj-lt"/>
              </a:rPr>
              <a:t>)</a:t>
            </a:r>
          </a:p>
        </p:txBody>
      </p:sp>
      <p:grpSp>
        <p:nvGrpSpPr>
          <p:cNvPr id="20" name="Groupe 58"/>
          <p:cNvGrpSpPr>
            <a:grpSpLocks/>
          </p:cNvGrpSpPr>
          <p:nvPr/>
        </p:nvGrpSpPr>
        <p:grpSpPr bwMode="auto">
          <a:xfrm>
            <a:off x="383728" y="4287540"/>
            <a:ext cx="2841625" cy="2309812"/>
            <a:chOff x="104108" y="4794249"/>
            <a:chExt cx="2164135" cy="1795046"/>
          </a:xfrm>
        </p:grpSpPr>
        <p:pic>
          <p:nvPicPr>
            <p:cNvPr id="24" name="Picture 7" descr="Axo-externe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033" y="4794249"/>
              <a:ext cx="1301750" cy="1665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1278060" y="6300607"/>
              <a:ext cx="990183" cy="2640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 dirty="0">
                  <a:latin typeface="+mj-lt"/>
                </a:rPr>
                <a:t>Vacuum </a:t>
              </a:r>
              <a:r>
                <a:rPr lang="fr-FR" sz="1600" dirty="0" err="1">
                  <a:latin typeface="+mj-lt"/>
                </a:rPr>
                <a:t>side</a:t>
              </a:r>
              <a:endParaRPr lang="fr-FR" sz="1600" dirty="0">
                <a:latin typeface="+mj-lt"/>
              </a:endParaRPr>
            </a:p>
          </p:txBody>
        </p:sp>
        <p:sp>
          <p:nvSpPr>
            <p:cNvPr id="26" name="AutoShape 37"/>
            <p:cNvSpPr>
              <a:spLocks noChangeArrowheads="1"/>
            </p:cNvSpPr>
            <p:nvPr/>
          </p:nvSpPr>
          <p:spPr bwMode="auto">
            <a:xfrm rot="-816878">
              <a:off x="104108" y="6216649"/>
              <a:ext cx="331788" cy="46038"/>
            </a:xfrm>
            <a:prstGeom prst="rightArrow">
              <a:avLst>
                <a:gd name="adj1" fmla="val 50000"/>
                <a:gd name="adj2" fmla="val 172063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AutoShape 40"/>
            <p:cNvSpPr>
              <a:spLocks noChangeArrowheads="1"/>
            </p:cNvSpPr>
            <p:nvPr/>
          </p:nvSpPr>
          <p:spPr bwMode="auto">
            <a:xfrm rot="10060142">
              <a:off x="353346" y="5473699"/>
              <a:ext cx="504825" cy="73025"/>
            </a:xfrm>
            <a:prstGeom prst="rightArrow">
              <a:avLst>
                <a:gd name="adj1" fmla="val 50000"/>
                <a:gd name="adj2" fmla="val 172826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Flèche courbée vers la gauche 28"/>
            <p:cNvSpPr>
              <a:spLocks noChangeArrowheads="1"/>
            </p:cNvSpPr>
            <p:nvPr/>
          </p:nvSpPr>
          <p:spPr bwMode="auto">
            <a:xfrm rot="10587097">
              <a:off x="212058" y="5841999"/>
              <a:ext cx="341313" cy="460375"/>
            </a:xfrm>
            <a:prstGeom prst="curvedLeftArrow">
              <a:avLst>
                <a:gd name="adj1" fmla="val 10897"/>
                <a:gd name="adj2" fmla="val 31279"/>
                <a:gd name="adj3" fmla="val 32963"/>
              </a:avLst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50051" y="6349955"/>
              <a:ext cx="354241" cy="2393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dirty="0" err="1">
                  <a:latin typeface="+mj-lt"/>
                </a:rPr>
                <a:t>Gas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34333" y="4838663"/>
              <a:ext cx="467889" cy="2615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100" dirty="0">
                  <a:latin typeface="+mj-lt"/>
                </a:rPr>
                <a:t>SHV</a:t>
              </a:r>
            </a:p>
          </p:txBody>
        </p:sp>
      </p:grp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03390" y="1344315"/>
            <a:ext cx="2687638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THGEM/PIM/MICROMEGAS</a:t>
            </a:r>
          </a:p>
          <a:p>
            <a:pPr algn="ctr"/>
            <a:r>
              <a:rPr lang="en-US" sz="1400"/>
              <a:t>Internal structure</a:t>
            </a: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3844070" flipV="1">
            <a:off x="3191221" y="1818184"/>
            <a:ext cx="919163" cy="69850"/>
          </a:xfrm>
          <a:prstGeom prst="rightArrow">
            <a:avLst>
              <a:gd name="adj1" fmla="val 50000"/>
              <a:gd name="adj2" fmla="val 20116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403028" y="1228427"/>
            <a:ext cx="165735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 err="1">
                <a:latin typeface="+mj-lt"/>
              </a:rPr>
              <a:t>Viewport</a:t>
            </a:r>
            <a:r>
              <a:rPr lang="fr-FR" sz="1600" dirty="0">
                <a:latin typeface="+mj-lt"/>
              </a:rPr>
              <a:t> (MgF</a:t>
            </a:r>
            <a:r>
              <a:rPr lang="fr-FR" sz="1600" baseline="-25000" dirty="0">
                <a:latin typeface="+mj-lt"/>
              </a:rPr>
              <a:t>2</a:t>
            </a:r>
            <a:r>
              <a:rPr lang="fr-FR" sz="1600" dirty="0">
                <a:latin typeface="+mj-lt"/>
              </a:rPr>
              <a:t>) </a:t>
            </a:r>
          </a:p>
        </p:txBody>
      </p:sp>
      <p:sp>
        <p:nvSpPr>
          <p:cNvPr id="34" name="Flèche angle droit à deux pointes 33"/>
          <p:cNvSpPr/>
          <p:nvPr/>
        </p:nvSpPr>
        <p:spPr bwMode="auto">
          <a:xfrm>
            <a:off x="2457003" y="5325765"/>
            <a:ext cx="1603375" cy="501650"/>
          </a:xfrm>
          <a:prstGeom prst="leftUp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059832" y="184466"/>
            <a:ext cx="2561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2B1CF2"/>
                </a:solidFill>
                <a:latin typeface="+mj-lt"/>
                <a:cs typeface="Aharoni" pitchFamily="2" charset="-79"/>
              </a:rPr>
              <a:t>GPM detector</a:t>
            </a:r>
            <a:endParaRPr lang="en-US" sz="3200" b="1" dirty="0">
              <a:solidFill>
                <a:srgbClr val="2B1CF2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0" descr="Photo 066"/>
          <p:cNvPicPr>
            <a:picLocks noChangeAspect="1" noChangeArrowheads="1"/>
          </p:cNvPicPr>
          <p:nvPr/>
        </p:nvPicPr>
        <p:blipFill>
          <a:blip r:embed="rId2" cstate="print"/>
          <a:srcRect l="36172" t="17354" r="7401" b="9358"/>
          <a:stretch>
            <a:fillRect/>
          </a:stretch>
        </p:blipFill>
        <p:spPr bwMode="auto">
          <a:xfrm>
            <a:off x="107504" y="1484784"/>
            <a:ext cx="43624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ectangle à coins arrondis 93"/>
          <p:cNvSpPr/>
          <p:nvPr/>
        </p:nvSpPr>
        <p:spPr>
          <a:xfrm>
            <a:off x="755576" y="6135828"/>
            <a:ext cx="7344816" cy="432048"/>
          </a:xfrm>
          <a:prstGeom prst="roundRect">
            <a:avLst>
              <a:gd name="adj" fmla="val 1423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766758" y="4858527"/>
            <a:ext cx="25922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Line 8"/>
          <p:cNvSpPr>
            <a:spLocks noChangeShapeType="1"/>
          </p:cNvSpPr>
          <p:nvPr/>
        </p:nvSpPr>
        <p:spPr bwMode="auto">
          <a:xfrm flipV="1">
            <a:off x="4809290" y="3274351"/>
            <a:ext cx="39528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>
            <a:off x="4499992" y="2924944"/>
            <a:ext cx="68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935417" y="188640"/>
            <a:ext cx="7164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2B1CF2"/>
                </a:solidFill>
                <a:latin typeface="+mj-lt"/>
                <a:cs typeface="Aharoni" pitchFamily="2" charset="-79"/>
              </a:rPr>
              <a:t>Experiments in single-phase liquid-xenon</a:t>
            </a:r>
            <a:endParaRPr lang="en-US" sz="3200" b="1" dirty="0">
              <a:solidFill>
                <a:srgbClr val="2B1CF2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11" name="Text Box 90"/>
          <p:cNvSpPr txBox="1">
            <a:spLocks noChangeArrowheads="1"/>
          </p:cNvSpPr>
          <p:nvPr/>
        </p:nvSpPr>
        <p:spPr bwMode="auto">
          <a:xfrm>
            <a:off x="827584" y="6153831"/>
            <a:ext cx="7560840" cy="3715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GPM </a:t>
            </a:r>
            <a:r>
              <a:rPr lang="en-US" dirty="0">
                <a:solidFill>
                  <a:srgbClr val="FF0000"/>
                </a:solidFill>
              </a:rPr>
              <a:t>= 1100 mbar, T = 171 K,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Xe</a:t>
            </a:r>
            <a:r>
              <a:rPr lang="en-US" dirty="0">
                <a:solidFill>
                  <a:srgbClr val="FF0000"/>
                </a:solidFill>
              </a:rPr>
              <a:t> = 1200 </a:t>
            </a:r>
            <a:r>
              <a:rPr lang="en-US" dirty="0" smtClean="0">
                <a:solidFill>
                  <a:srgbClr val="FF0000"/>
                </a:solidFill>
              </a:rPr>
              <a:t>mbar, flow rate &lt; 2 </a:t>
            </a:r>
            <a:r>
              <a:rPr lang="en-US" dirty="0" err="1" smtClean="0">
                <a:solidFill>
                  <a:srgbClr val="FF0000"/>
                </a:solidFill>
              </a:rPr>
              <a:t>ln</a:t>
            </a:r>
            <a:r>
              <a:rPr lang="en-US" dirty="0" smtClean="0">
                <a:solidFill>
                  <a:srgbClr val="FF0000"/>
                </a:solidFill>
              </a:rPr>
              <a:t>/h, </a:t>
            </a:r>
            <a:r>
              <a:rPr lang="fr-FR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dirty="0" err="1" smtClean="0">
                <a:solidFill>
                  <a:srgbClr val="FF0000"/>
                </a:solidFill>
              </a:rPr>
              <a:t>T</a:t>
            </a:r>
            <a:r>
              <a:rPr lang="fr-FR" baseline="-25000" dirty="0" err="1" smtClean="0">
                <a:solidFill>
                  <a:srgbClr val="FF0000"/>
                </a:solidFill>
              </a:rPr>
              <a:t>in</a:t>
            </a:r>
            <a:r>
              <a:rPr lang="fr-FR" baseline="-25000" dirty="0" smtClean="0">
                <a:solidFill>
                  <a:srgbClr val="FF0000"/>
                </a:solidFill>
              </a:rPr>
              <a:t>/out</a:t>
            </a:r>
            <a:r>
              <a:rPr lang="fr-FR" dirty="0" smtClean="0">
                <a:solidFill>
                  <a:srgbClr val="FF0000"/>
                </a:solidFill>
              </a:rPr>
              <a:t> ~ 2K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642261" y="2054126"/>
            <a:ext cx="2524125" cy="20367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977223" y="2404964"/>
            <a:ext cx="1839913" cy="1352550"/>
          </a:xfrm>
          <a:prstGeom prst="rect">
            <a:avLst/>
          </a:prstGeom>
          <a:solidFill>
            <a:srgbClr val="00CC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 rot="5400000">
            <a:off x="5944680" y="3215382"/>
            <a:ext cx="36512" cy="11747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 rot="5400000">
            <a:off x="5563679" y="2989958"/>
            <a:ext cx="1011237" cy="1524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 rot="5400000">
            <a:off x="6014530" y="3077270"/>
            <a:ext cx="331787" cy="2857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 rot="5400000">
            <a:off x="5908167" y="3023295"/>
            <a:ext cx="384175" cy="13176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 rot="5400000">
            <a:off x="6142323" y="2858989"/>
            <a:ext cx="76200" cy="5715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 rot="5400000">
            <a:off x="6139942" y="3267770"/>
            <a:ext cx="77788" cy="5715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 rot="5400000">
            <a:off x="5965317" y="3204270"/>
            <a:ext cx="9525" cy="14128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 rot="5400000">
            <a:off x="5943886" y="2844701"/>
            <a:ext cx="38100" cy="11747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 rot="5400000">
            <a:off x="5966904" y="2831208"/>
            <a:ext cx="9525" cy="144462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960815" y="4077072"/>
            <a:ext cx="9316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</a:rPr>
              <a:t>Gas </a:t>
            </a:r>
            <a:r>
              <a:rPr lang="en-US" sz="1600" dirty="0" smtClean="0">
                <a:latin typeface="Times New Roman" pitchFamily="18" charset="0"/>
              </a:rPr>
              <a:t>flow</a:t>
            </a:r>
          </a:p>
          <a:p>
            <a:pPr algn="ctr"/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</a:rPr>
              <a:t>meters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5580112" y="4581128"/>
            <a:ext cx="2012429" cy="60483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7956376" y="5328261"/>
            <a:ext cx="398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rot="10800000">
            <a:off x="7370291" y="4241403"/>
            <a:ext cx="0" cy="339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580112" y="4705399"/>
            <a:ext cx="2075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</a:rPr>
              <a:t>Pressure </a:t>
            </a:r>
            <a:r>
              <a:rPr lang="fr-FR" sz="1600" dirty="0" err="1" smtClean="0">
                <a:solidFill>
                  <a:schemeClr val="bg1"/>
                </a:solidFill>
                <a:latin typeface="Times New Roman" pitchFamily="18" charset="0"/>
              </a:rPr>
              <a:t>regulator</a:t>
            </a:r>
            <a:endParaRPr lang="fr-FR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6300192" y="4193778"/>
            <a:ext cx="10246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Gas outlet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 rot="5400000">
            <a:off x="5159661" y="2811363"/>
            <a:ext cx="171450" cy="200025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 rot="16200000">
            <a:off x="5358892" y="2812157"/>
            <a:ext cx="171450" cy="198438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5547011" y="2909789"/>
            <a:ext cx="398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" name="AutoShape 33"/>
          <p:cNvSpPr>
            <a:spLocks noChangeArrowheads="1"/>
          </p:cNvSpPr>
          <p:nvPr/>
        </p:nvSpPr>
        <p:spPr bwMode="auto">
          <a:xfrm rot="5400000">
            <a:off x="5159661" y="3166963"/>
            <a:ext cx="171450" cy="200025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AutoShape 34"/>
          <p:cNvSpPr>
            <a:spLocks noChangeArrowheads="1"/>
          </p:cNvSpPr>
          <p:nvPr/>
        </p:nvSpPr>
        <p:spPr bwMode="auto">
          <a:xfrm rot="16200000">
            <a:off x="5358892" y="3167757"/>
            <a:ext cx="171450" cy="198438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8170515" y="4631731"/>
            <a:ext cx="598488" cy="338137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V="1">
            <a:off x="6925754" y="1609626"/>
            <a:ext cx="0" cy="795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V="1">
            <a:off x="6793992" y="1777901"/>
            <a:ext cx="0" cy="627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 flipV="1">
            <a:off x="7244048" y="1624393"/>
            <a:ext cx="930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7420261" y="1441351"/>
            <a:ext cx="638175" cy="3397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7374223" y="1425476"/>
            <a:ext cx="657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Times New Roman" pitchFamily="18" charset="0"/>
              </a:rPr>
              <a:t>Pump</a:t>
            </a:r>
            <a:endParaRPr lang="fr-FR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V="1">
            <a:off x="7394861" y="2233514"/>
            <a:ext cx="930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V="1">
            <a:off x="7415978" y="2211289"/>
            <a:ext cx="0" cy="225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V="1">
            <a:off x="8298148" y="1919189"/>
            <a:ext cx="1588" cy="328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8164798" y="1412776"/>
            <a:ext cx="552450" cy="57308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8099082" y="1528664"/>
            <a:ext cx="699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Getter</a:t>
            </a:r>
            <a:endParaRPr lang="fr-FR" sz="1600">
              <a:latin typeface="Times New Roman" pitchFamily="18" charset="0"/>
            </a:endParaRPr>
          </a:p>
        </p:txBody>
      </p:sp>
      <p:sp>
        <p:nvSpPr>
          <p:cNvPr id="56" name="Line 66"/>
          <p:cNvSpPr>
            <a:spLocks noChangeShapeType="1"/>
          </p:cNvSpPr>
          <p:nvPr/>
        </p:nvSpPr>
        <p:spPr bwMode="auto">
          <a:xfrm>
            <a:off x="7945743" y="4807785"/>
            <a:ext cx="266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" name="Rectangle 67"/>
          <p:cNvSpPr>
            <a:spLocks noChangeArrowheads="1"/>
          </p:cNvSpPr>
          <p:nvPr/>
        </p:nvSpPr>
        <p:spPr bwMode="auto">
          <a:xfrm>
            <a:off x="5983573" y="2414489"/>
            <a:ext cx="1820863" cy="14605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 flipV="1">
            <a:off x="7261511" y="1609626"/>
            <a:ext cx="0" cy="1076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" name="Text Box 73"/>
          <p:cNvSpPr txBox="1">
            <a:spLocks noChangeArrowheads="1"/>
          </p:cNvSpPr>
          <p:nvPr/>
        </p:nvSpPr>
        <p:spPr bwMode="auto">
          <a:xfrm>
            <a:off x="6588224" y="1484784"/>
            <a:ext cx="576064" cy="33855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</a:rPr>
              <a:t>PTR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4" name="Rectangle 79"/>
          <p:cNvSpPr>
            <a:spLocks noChangeArrowheads="1"/>
          </p:cNvSpPr>
          <p:nvPr/>
        </p:nvSpPr>
        <p:spPr bwMode="auto">
          <a:xfrm>
            <a:off x="8176865" y="5171481"/>
            <a:ext cx="598488" cy="33972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Text Box 80"/>
          <p:cNvSpPr txBox="1">
            <a:spLocks noChangeArrowheads="1"/>
          </p:cNvSpPr>
          <p:nvPr/>
        </p:nvSpPr>
        <p:spPr bwMode="auto">
          <a:xfrm>
            <a:off x="8244408" y="5157192"/>
            <a:ext cx="446254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Ne</a:t>
            </a:r>
          </a:p>
        </p:txBody>
      </p:sp>
      <p:sp>
        <p:nvSpPr>
          <p:cNvPr id="66" name="Text Box 81"/>
          <p:cNvSpPr txBox="1">
            <a:spLocks noChangeArrowheads="1"/>
          </p:cNvSpPr>
          <p:nvPr/>
        </p:nvSpPr>
        <p:spPr bwMode="auto">
          <a:xfrm>
            <a:off x="8214246" y="4595217"/>
            <a:ext cx="489534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CF</a:t>
            </a:r>
            <a:r>
              <a:rPr lang="en-US" baseline="-25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7" name="Text Box 85"/>
          <p:cNvSpPr txBox="1">
            <a:spLocks noChangeArrowheads="1"/>
          </p:cNvSpPr>
          <p:nvPr/>
        </p:nvSpPr>
        <p:spPr bwMode="auto">
          <a:xfrm>
            <a:off x="6512211" y="3382864"/>
            <a:ext cx="128592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" pitchFamily="18" charset="0"/>
              </a:rPr>
              <a:t>Liquid xenon</a:t>
            </a:r>
          </a:p>
        </p:txBody>
      </p:sp>
      <p:sp>
        <p:nvSpPr>
          <p:cNvPr id="68" name="Line 86"/>
          <p:cNvSpPr>
            <a:spLocks noChangeShapeType="1"/>
          </p:cNvSpPr>
          <p:nvPr/>
        </p:nvSpPr>
        <p:spPr bwMode="auto">
          <a:xfrm>
            <a:off x="4499992" y="5466490"/>
            <a:ext cx="345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" name="Rectangle 88"/>
          <p:cNvSpPr>
            <a:spLocks noChangeArrowheads="1"/>
          </p:cNvSpPr>
          <p:nvPr/>
        </p:nvSpPr>
        <p:spPr bwMode="auto">
          <a:xfrm>
            <a:off x="5004048" y="5319944"/>
            <a:ext cx="947324" cy="325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Text Box 89"/>
          <p:cNvSpPr txBox="1">
            <a:spLocks noChangeArrowheads="1"/>
          </p:cNvSpPr>
          <p:nvPr/>
        </p:nvSpPr>
        <p:spPr bwMode="auto">
          <a:xfrm>
            <a:off x="5148064" y="5303110"/>
            <a:ext cx="699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Getter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71" name="Line 91"/>
          <p:cNvSpPr>
            <a:spLocks noChangeShapeType="1"/>
          </p:cNvSpPr>
          <p:nvPr/>
        </p:nvSpPr>
        <p:spPr bwMode="auto">
          <a:xfrm>
            <a:off x="7956376" y="4797152"/>
            <a:ext cx="0" cy="68408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7" name="Line 8"/>
          <p:cNvSpPr>
            <a:spLocks noChangeShapeType="1"/>
          </p:cNvSpPr>
          <p:nvPr/>
        </p:nvSpPr>
        <p:spPr bwMode="auto">
          <a:xfrm flipV="1">
            <a:off x="5550186" y="3270151"/>
            <a:ext cx="39528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" name="Line 86"/>
          <p:cNvSpPr>
            <a:spLocks noChangeShapeType="1"/>
          </p:cNvSpPr>
          <p:nvPr/>
        </p:nvSpPr>
        <p:spPr bwMode="auto">
          <a:xfrm>
            <a:off x="4521258" y="2944067"/>
            <a:ext cx="0" cy="2520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89" name="Connecteur droit 88"/>
          <p:cNvCxnSpPr/>
          <p:nvPr/>
        </p:nvCxnSpPr>
        <p:spPr>
          <a:xfrm>
            <a:off x="4788024" y="3253085"/>
            <a:ext cx="0" cy="15841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H="1">
            <a:off x="2555776" y="1340768"/>
            <a:ext cx="2160240" cy="18722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>
            <a:off x="5004048" y="1340768"/>
            <a:ext cx="1080120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à coins arrondis 102"/>
          <p:cNvSpPr/>
          <p:nvPr/>
        </p:nvSpPr>
        <p:spPr>
          <a:xfrm>
            <a:off x="4222593" y="849768"/>
            <a:ext cx="1296144" cy="648072"/>
          </a:xfrm>
          <a:prstGeom prst="roundRect">
            <a:avLst>
              <a:gd name="adj" fmla="val 142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4355976" y="836712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GPM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44325"/>
            <a:ext cx="5796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GB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S. Duval et al., 2011 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JINST </a:t>
            </a:r>
            <a:r>
              <a:rPr lang="en-US" sz="14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P04007</a:t>
            </a:r>
            <a:endParaRPr lang="fr-FR" sz="14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92153" y="188640"/>
            <a:ext cx="5760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2B1CF2"/>
                </a:solidFill>
                <a:latin typeface="+mj-lt"/>
                <a:cs typeface="Aharoni" pitchFamily="2" charset="-79"/>
              </a:rPr>
              <a:t>LXe</a:t>
            </a:r>
            <a:r>
              <a:rPr lang="en-US" sz="3200" b="1" dirty="0" smtClean="0">
                <a:solidFill>
                  <a:srgbClr val="2B1CF2"/>
                </a:solidFill>
                <a:latin typeface="+mj-lt"/>
                <a:cs typeface="Aharoni" pitchFamily="2" charset="-79"/>
              </a:rPr>
              <a:t> Scintillation pulses recording</a:t>
            </a:r>
            <a:endParaRPr lang="en-US" sz="3200" b="1" dirty="0">
              <a:solidFill>
                <a:srgbClr val="2B1CF2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899592" y="1124744"/>
            <a:ext cx="2952328" cy="432048"/>
          </a:xfrm>
          <a:prstGeom prst="roundRect">
            <a:avLst>
              <a:gd name="adj" fmla="val 1423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5" name="Image 68" descr="238PuHybridGPMCryo.gif"/>
          <p:cNvPicPr>
            <a:picLocks noChangeAspect="1"/>
          </p:cNvPicPr>
          <p:nvPr/>
        </p:nvPicPr>
        <p:blipFill>
          <a:blip r:embed="rId2" cstate="print"/>
          <a:srcRect l="1459" r="7105" b="49833"/>
          <a:stretch>
            <a:fillRect/>
          </a:stretch>
        </p:blipFill>
        <p:spPr bwMode="auto">
          <a:xfrm>
            <a:off x="179512" y="4005064"/>
            <a:ext cx="44644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69"/>
          <p:cNvSpPr txBox="1">
            <a:spLocks noChangeArrowheads="1"/>
          </p:cNvSpPr>
          <p:nvPr/>
        </p:nvSpPr>
        <p:spPr bwMode="auto">
          <a:xfrm>
            <a:off x="2771800" y="4869160"/>
            <a:ext cx="1004887" cy="57598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000"/>
              <a:t>Ne/CF</a:t>
            </a:r>
            <a:r>
              <a:rPr lang="fr-FR" sz="1000" baseline="-25000"/>
              <a:t>4</a:t>
            </a:r>
            <a:r>
              <a:rPr lang="fr-FR" sz="1000"/>
              <a:t> (90:10)</a:t>
            </a:r>
          </a:p>
          <a:p>
            <a:r>
              <a:rPr lang="fr-FR" sz="1000"/>
              <a:t>T = 173K</a:t>
            </a:r>
          </a:p>
          <a:p>
            <a:r>
              <a:rPr lang="fr-FR" sz="1000"/>
              <a:t>P = 1100mbar</a:t>
            </a:r>
          </a:p>
        </p:txBody>
      </p:sp>
      <p:sp>
        <p:nvSpPr>
          <p:cNvPr id="28" name="ZoneTexte 4"/>
          <p:cNvSpPr txBox="1">
            <a:spLocks noChangeArrowheads="1"/>
          </p:cNvSpPr>
          <p:nvPr/>
        </p:nvSpPr>
        <p:spPr bwMode="auto">
          <a:xfrm>
            <a:off x="980183" y="5248077"/>
            <a:ext cx="819150" cy="24606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>
                <a:solidFill>
                  <a:srgbClr val="0000FF"/>
                </a:solidFill>
              </a:rPr>
              <a:t>GPM pulse</a:t>
            </a:r>
          </a:p>
        </p:txBody>
      </p:sp>
      <p:pic>
        <p:nvPicPr>
          <p:cNvPr id="29" name="Picture 122" descr="Photo 017"/>
          <p:cNvPicPr>
            <a:picLocks noChangeAspect="1" noChangeArrowheads="1"/>
          </p:cNvPicPr>
          <p:nvPr/>
        </p:nvPicPr>
        <p:blipFill>
          <a:blip r:embed="rId3" cstate="print"/>
          <a:srcRect l="26479" t="19684" r="28796" b="28210"/>
          <a:stretch>
            <a:fillRect/>
          </a:stretch>
        </p:blipFill>
        <p:spPr bwMode="auto">
          <a:xfrm>
            <a:off x="5019713" y="4149080"/>
            <a:ext cx="2455862" cy="2120900"/>
          </a:xfrm>
          <a:prstGeom prst="rect">
            <a:avLst/>
          </a:prstGeom>
          <a:noFill/>
        </p:spPr>
      </p:pic>
      <p:sp>
        <p:nvSpPr>
          <p:cNvPr id="30" name="Text Box 125"/>
          <p:cNvSpPr txBox="1">
            <a:spLocks noChangeArrowheads="1"/>
          </p:cNvSpPr>
          <p:nvPr/>
        </p:nvSpPr>
        <p:spPr bwMode="auto">
          <a:xfrm>
            <a:off x="7223199" y="5229200"/>
            <a:ext cx="1165225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Source </a:t>
            </a:r>
            <a:r>
              <a:rPr lang="en-US" sz="1400" baseline="30000">
                <a:solidFill>
                  <a:schemeClr val="tx1"/>
                </a:solidFill>
              </a:rPr>
              <a:t>238</a:t>
            </a:r>
            <a:r>
              <a:rPr lang="en-US" sz="1400">
                <a:solidFill>
                  <a:schemeClr val="tx1"/>
                </a:solidFill>
              </a:rPr>
              <a:t>Pu</a:t>
            </a:r>
          </a:p>
        </p:txBody>
      </p:sp>
      <p:sp>
        <p:nvSpPr>
          <p:cNvPr id="31" name="Text Box 126"/>
          <p:cNvSpPr txBox="1">
            <a:spLocks noChangeArrowheads="1"/>
          </p:cNvSpPr>
          <p:nvPr/>
        </p:nvSpPr>
        <p:spPr bwMode="auto">
          <a:xfrm>
            <a:off x="6876256" y="4221088"/>
            <a:ext cx="1997075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PMT Hamamatsu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(R7600-06MOD-ASSY) </a:t>
            </a:r>
          </a:p>
        </p:txBody>
      </p: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5004048" y="1052736"/>
            <a:ext cx="3456383" cy="3024336"/>
            <a:chOff x="1169" y="1710"/>
            <a:chExt cx="2241" cy="2092"/>
          </a:xfrm>
        </p:grpSpPr>
        <p:pic>
          <p:nvPicPr>
            <p:cNvPr id="33" name="Picture 113" descr="p1000062"/>
            <p:cNvPicPr>
              <a:picLocks noChangeAspect="1" noChangeArrowheads="1"/>
            </p:cNvPicPr>
            <p:nvPr/>
          </p:nvPicPr>
          <p:blipFill>
            <a:blip r:embed="rId4" cstate="print"/>
            <a:srcRect r="19704"/>
            <a:stretch>
              <a:fillRect/>
            </a:stretch>
          </p:blipFill>
          <p:spPr bwMode="auto">
            <a:xfrm>
              <a:off x="1169" y="1710"/>
              <a:ext cx="2241" cy="2092"/>
            </a:xfrm>
            <a:prstGeom prst="rect">
              <a:avLst/>
            </a:prstGeom>
            <a:noFill/>
          </p:spPr>
        </p:pic>
        <p:sp>
          <p:nvSpPr>
            <p:cNvPr id="34" name="Text Box 115"/>
            <p:cNvSpPr txBox="1">
              <a:spLocks noChangeArrowheads="1"/>
            </p:cNvSpPr>
            <p:nvPr/>
          </p:nvSpPr>
          <p:spPr bwMode="auto">
            <a:xfrm>
              <a:off x="2660" y="3089"/>
              <a:ext cx="750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GPM viewport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 Box 118"/>
            <p:cNvSpPr txBox="1">
              <a:spLocks noChangeArrowheads="1"/>
            </p:cNvSpPr>
            <p:nvPr/>
          </p:nvSpPr>
          <p:spPr bwMode="auto">
            <a:xfrm>
              <a:off x="1636" y="3055"/>
              <a:ext cx="345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GPM</a:t>
              </a:r>
            </a:p>
          </p:txBody>
        </p:sp>
        <p:sp>
          <p:nvSpPr>
            <p:cNvPr id="36" name="Text Box 119"/>
            <p:cNvSpPr txBox="1">
              <a:spLocks noChangeArrowheads="1"/>
            </p:cNvSpPr>
            <p:nvPr/>
          </p:nvSpPr>
          <p:spPr bwMode="auto">
            <a:xfrm>
              <a:off x="2149" y="2108"/>
              <a:ext cx="335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PMT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971600" y="1146689"/>
            <a:ext cx="28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First pulse of a GPM in </a:t>
            </a:r>
            <a:r>
              <a:rPr lang="fr-FR" b="1" dirty="0" err="1" smtClean="0">
                <a:solidFill>
                  <a:srgbClr val="FF0000"/>
                </a:solidFill>
              </a:rPr>
              <a:t>LXe</a:t>
            </a:r>
            <a:r>
              <a:rPr lang="fr-FR" b="1" dirty="0" smtClean="0">
                <a:solidFill>
                  <a:srgbClr val="FF0000"/>
                </a:solidFill>
              </a:rPr>
              <a:t> !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8" name="Image 68" descr="238PuHybridGPMCryo.gif"/>
          <p:cNvPicPr>
            <a:picLocks noChangeAspect="1"/>
          </p:cNvPicPr>
          <p:nvPr/>
        </p:nvPicPr>
        <p:blipFill>
          <a:blip r:embed="rId2" cstate="print"/>
          <a:srcRect l="1459" t="49990" r="5802"/>
          <a:stretch>
            <a:fillRect/>
          </a:stretch>
        </p:blipFill>
        <p:spPr bwMode="auto">
          <a:xfrm>
            <a:off x="179512" y="1708259"/>
            <a:ext cx="4528120" cy="23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oneTexte 4"/>
          <p:cNvSpPr txBox="1">
            <a:spLocks noChangeArrowheads="1"/>
          </p:cNvSpPr>
          <p:nvPr/>
        </p:nvSpPr>
        <p:spPr bwMode="auto">
          <a:xfrm>
            <a:off x="2051720" y="2852936"/>
            <a:ext cx="1443037" cy="24606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>
                <a:solidFill>
                  <a:srgbClr val="0000FF"/>
                </a:solidFill>
              </a:rPr>
              <a:t>Vacuum PMT pulse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08224" y="5349466"/>
            <a:ext cx="216024" cy="72008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ext Box 125"/>
          <p:cNvSpPr txBox="1">
            <a:spLocks noChangeArrowheads="1"/>
          </p:cNvSpPr>
          <p:nvPr/>
        </p:nvSpPr>
        <p:spPr bwMode="auto">
          <a:xfrm>
            <a:off x="7236296" y="5877272"/>
            <a:ext cx="545342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GPM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H="1" flipV="1">
            <a:off x="4283968" y="3284984"/>
            <a:ext cx="1656184" cy="122413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4211960" y="5805264"/>
            <a:ext cx="108012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19"/>
          <p:cNvSpPr txBox="1">
            <a:spLocks noChangeArrowheads="1"/>
          </p:cNvSpPr>
          <p:nvPr/>
        </p:nvSpPr>
        <p:spPr bwMode="auto">
          <a:xfrm>
            <a:off x="5085381" y="1124744"/>
            <a:ext cx="1790875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Coincidence assembly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/>
          <a:p>
            <a:r>
              <a:rPr lang="fr-FR"/>
              <a:t>ICTR-PHE 2012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80528" y="-27383"/>
            <a:ext cx="9612560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2B1CF2"/>
                </a:solidFill>
              </a:rPr>
              <a:t>Compton </a:t>
            </a:r>
            <a:r>
              <a:rPr lang="en-US" sz="2800" b="1" dirty="0">
                <a:solidFill>
                  <a:srgbClr val="2B1CF2"/>
                </a:solidFill>
              </a:rPr>
              <a:t>interactions could </a:t>
            </a:r>
            <a:r>
              <a:rPr lang="en-US" sz="2800" b="1" dirty="0" smtClean="0">
                <a:solidFill>
                  <a:srgbClr val="2B1CF2"/>
                </a:solidFill>
              </a:rPr>
              <a:t>be also helpful  </a:t>
            </a:r>
            <a:r>
              <a:rPr lang="en-US" sz="2800" b="1" dirty="0">
                <a:solidFill>
                  <a:srgbClr val="2B1CF2"/>
                </a:solidFill>
              </a:rPr>
              <a:t>for </a:t>
            </a:r>
            <a:r>
              <a:rPr lang="en-US" sz="2800" b="1" dirty="0" smtClean="0">
                <a:solidFill>
                  <a:srgbClr val="2B1CF2"/>
                </a:solidFill>
                <a:latin typeface="Symbol" pitchFamily="18" charset="2"/>
              </a:rPr>
              <a:t>g</a:t>
            </a:r>
            <a:r>
              <a:rPr lang="en-US" sz="2800" b="1" dirty="0" smtClean="0">
                <a:solidFill>
                  <a:srgbClr val="2B1CF2"/>
                </a:solidFill>
              </a:rPr>
              <a:t>-rays </a:t>
            </a:r>
            <a:r>
              <a:rPr lang="en-US" sz="2800" b="1" dirty="0">
                <a:solidFill>
                  <a:srgbClr val="2B1CF2"/>
                </a:solidFill>
              </a:rPr>
              <a:t>imaging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578225" y="1990725"/>
            <a:ext cx="4905375" cy="3328988"/>
          </a:xfrm>
          <a:prstGeom prst="cube">
            <a:avLst>
              <a:gd name="adj" fmla="val 25000"/>
            </a:avLst>
          </a:prstGeom>
          <a:solidFill>
            <a:srgbClr val="0066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043613" y="4313238"/>
            <a:ext cx="719138" cy="180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773738" y="4087813"/>
            <a:ext cx="449263" cy="449263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054600" y="3548063"/>
            <a:ext cx="944563" cy="765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 flipV="1">
            <a:off x="1903413" y="982663"/>
            <a:ext cx="3240088" cy="26543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5278438" y="3187700"/>
            <a:ext cx="1484313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E</a:t>
            </a:r>
            <a:r>
              <a:rPr lang="en-US" sz="1400" baseline="-25000">
                <a:latin typeface="Verdana" pitchFamily="34" charset="0"/>
              </a:rPr>
              <a:t>1</a:t>
            </a:r>
            <a:r>
              <a:rPr lang="en-US" sz="1400">
                <a:latin typeface="Verdana" pitchFamily="34" charset="0"/>
              </a:rPr>
              <a:t>, x</a:t>
            </a:r>
            <a:r>
              <a:rPr lang="en-US" sz="1400" baseline="-25000">
                <a:latin typeface="Verdana" pitchFamily="34" charset="0"/>
              </a:rPr>
              <a:t>1</a:t>
            </a:r>
            <a:r>
              <a:rPr lang="en-US" sz="1400">
                <a:latin typeface="Verdana" pitchFamily="34" charset="0"/>
              </a:rPr>
              <a:t>, y</a:t>
            </a:r>
            <a:r>
              <a:rPr lang="en-US" sz="1400" baseline="-25000">
                <a:latin typeface="Verdana" pitchFamily="34" charset="0"/>
              </a:rPr>
              <a:t>1</a:t>
            </a:r>
            <a:r>
              <a:rPr lang="en-US" sz="1400">
                <a:latin typeface="Verdana" pitchFamily="34" charset="0"/>
              </a:rPr>
              <a:t>, z</a:t>
            </a:r>
            <a:r>
              <a:rPr lang="en-US" sz="1400" baseline="-25000">
                <a:latin typeface="Verdana" pitchFamily="34" charset="0"/>
              </a:rPr>
              <a:t>1</a:t>
            </a:r>
            <a:endParaRPr lang="fr-FR" sz="1400" baseline="-25000">
              <a:latin typeface="Verdana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603750" y="4583113"/>
            <a:ext cx="1484313" cy="314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E</a:t>
            </a:r>
            <a:r>
              <a:rPr lang="en-US" sz="1400" baseline="-25000">
                <a:latin typeface="Verdana" pitchFamily="34" charset="0"/>
              </a:rPr>
              <a:t>2</a:t>
            </a:r>
            <a:r>
              <a:rPr lang="en-US" sz="1400">
                <a:latin typeface="Verdana" pitchFamily="34" charset="0"/>
              </a:rPr>
              <a:t>, x</a:t>
            </a:r>
            <a:r>
              <a:rPr lang="en-US" sz="1400" baseline="-25000">
                <a:latin typeface="Verdana" pitchFamily="34" charset="0"/>
              </a:rPr>
              <a:t>2</a:t>
            </a:r>
            <a:r>
              <a:rPr lang="en-US" sz="1400">
                <a:latin typeface="Verdana" pitchFamily="34" charset="0"/>
              </a:rPr>
              <a:t>, y</a:t>
            </a:r>
            <a:r>
              <a:rPr lang="en-US" sz="1400" baseline="-25000">
                <a:latin typeface="Verdana" pitchFamily="34" charset="0"/>
              </a:rPr>
              <a:t>2</a:t>
            </a:r>
            <a:r>
              <a:rPr lang="en-US" sz="1400">
                <a:latin typeface="Verdana" pitchFamily="34" charset="0"/>
              </a:rPr>
              <a:t>, z</a:t>
            </a:r>
            <a:r>
              <a:rPr lang="en-US" sz="1400" baseline="-25000">
                <a:latin typeface="Verdana" pitchFamily="34" charset="0"/>
              </a:rPr>
              <a:t>2</a:t>
            </a:r>
            <a:endParaRPr lang="fr-FR" sz="1400" baseline="-25000">
              <a:latin typeface="Verdana" pitchFamily="34" charset="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 rot="8321713">
            <a:off x="2043113" y="1674813"/>
            <a:ext cx="2678113" cy="97472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rot="10800000" wrap="none" anchor="ctr"/>
          <a:lstStyle/>
          <a:p>
            <a:endParaRPr lang="fr-FR"/>
          </a:p>
        </p:txBody>
      </p:sp>
      <p:graphicFrame>
        <p:nvGraphicFramePr>
          <p:cNvPr id="15" name="Object 26"/>
          <p:cNvGraphicFramePr>
            <a:graphicFrameLocks noChangeAspect="1"/>
          </p:cNvGraphicFramePr>
          <p:nvPr/>
        </p:nvGraphicFramePr>
        <p:xfrm>
          <a:off x="365556" y="4210149"/>
          <a:ext cx="2595334" cy="514995"/>
        </p:xfrm>
        <a:graphic>
          <a:graphicData uri="http://schemas.openxmlformats.org/presentationml/2006/ole">
            <p:oleObj spid="_x0000_s1026" name="Équation" r:id="rId3" imgW="1714320" imgH="431640" progId="Equation.3">
              <p:embed/>
            </p:oleObj>
          </a:graphicData>
        </a:graphic>
      </p:graphicFrame>
      <p:sp>
        <p:nvSpPr>
          <p:cNvPr id="16" name="Line 12"/>
          <p:cNvSpPr>
            <a:spLocks noChangeShapeType="1"/>
          </p:cNvSpPr>
          <p:nvPr/>
        </p:nvSpPr>
        <p:spPr bwMode="auto">
          <a:xfrm flipH="1" flipV="1">
            <a:off x="4225925" y="549275"/>
            <a:ext cx="855663" cy="30146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Arc 13"/>
          <p:cNvSpPr>
            <a:spLocks/>
          </p:cNvSpPr>
          <p:nvPr/>
        </p:nvSpPr>
        <p:spPr bwMode="auto">
          <a:xfrm rot="10582817" flipV="1">
            <a:off x="1812925" y="1619250"/>
            <a:ext cx="946150" cy="1298575"/>
          </a:xfrm>
          <a:custGeom>
            <a:avLst/>
            <a:gdLst>
              <a:gd name="T0" fmla="*/ 91987 w 21600"/>
              <a:gd name="T1" fmla="*/ 0 h 21498"/>
              <a:gd name="T2" fmla="*/ 946150 w 21600"/>
              <a:gd name="T3" fmla="*/ 1298575 h 21498"/>
              <a:gd name="T4" fmla="*/ 0 w 21600"/>
              <a:gd name="T5" fmla="*/ 1298575 h 21498"/>
              <a:gd name="T6" fmla="*/ 0 60000 65536"/>
              <a:gd name="T7" fmla="*/ 0 60000 65536"/>
              <a:gd name="T8" fmla="*/ 0 60000 65536"/>
              <a:gd name="T9" fmla="*/ 0 w 21600"/>
              <a:gd name="T10" fmla="*/ 0 h 21498"/>
              <a:gd name="T11" fmla="*/ 21600 w 21600"/>
              <a:gd name="T12" fmla="*/ 21498 h 21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98" fill="none" extrusionOk="0">
                <a:moveTo>
                  <a:pt x="2099" y="0"/>
                </a:moveTo>
                <a:cubicBezTo>
                  <a:pt x="13163" y="1081"/>
                  <a:pt x="21600" y="10381"/>
                  <a:pt x="21600" y="21498"/>
                </a:cubicBezTo>
              </a:path>
              <a:path w="21600" h="21498" stroke="0" extrusionOk="0">
                <a:moveTo>
                  <a:pt x="2099" y="0"/>
                </a:moveTo>
                <a:cubicBezTo>
                  <a:pt x="13163" y="1081"/>
                  <a:pt x="21600" y="10381"/>
                  <a:pt x="21600" y="21498"/>
                </a:cubicBezTo>
                <a:lnTo>
                  <a:pt x="0" y="21498"/>
                </a:lnTo>
                <a:close/>
              </a:path>
            </a:pathLst>
          </a:custGeom>
          <a:noFill/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677988" y="1882775"/>
            <a:ext cx="49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006600"/>
                </a:solidFill>
                <a:latin typeface="Verdana" pitchFamily="34" charset="0"/>
              </a:rPr>
              <a:t>θ</a:t>
            </a: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88975" y="2332038"/>
            <a:ext cx="1079500" cy="184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4802188" y="3417888"/>
            <a:ext cx="495300" cy="406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09575" y="2692400"/>
            <a:ext cx="4635500" cy="9445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122759" y="3278311"/>
            <a:ext cx="229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Incident MeV </a:t>
            </a:r>
            <a:r>
              <a:rPr lang="fr-FR" b="1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fr-FR" b="1" dirty="0" err="1">
                <a:solidFill>
                  <a:srgbClr val="FF0000"/>
                </a:solidFill>
              </a:rPr>
              <a:t>-rays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39750" y="5349875"/>
            <a:ext cx="83120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Good angular resolution (~ 1°) : </a:t>
            </a:r>
            <a:r>
              <a:rPr lang="en-US" sz="2000" b="1" dirty="0">
                <a:solidFill>
                  <a:srgbClr val="00CC00"/>
                </a:solidFill>
                <a:latin typeface="Times New Roman" pitchFamily="18" charset="0"/>
              </a:rPr>
              <a:t>good energy resolution ( ~ a few %)</a:t>
            </a:r>
          </a:p>
          <a:p>
            <a:r>
              <a:rPr lang="en-US" sz="2000" b="1" dirty="0">
                <a:solidFill>
                  <a:srgbClr val="00CC00"/>
                </a:solidFill>
                <a:latin typeface="Times New Roman" pitchFamily="18" charset="0"/>
              </a:rPr>
              <a:t>			            good spatial resolution (&lt; 0.5 mm in </a:t>
            </a:r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</a:rPr>
              <a:t>3D</a:t>
            </a:r>
            <a:r>
              <a:rPr lang="en-US" sz="2000" b="1" dirty="0">
                <a:solidFill>
                  <a:srgbClr val="00CC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179512" y="6165304"/>
            <a:ext cx="8788405" cy="400050"/>
            <a:chOff x="430" y="3822"/>
            <a:chExt cx="5536" cy="252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30" y="3947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748" y="3822"/>
              <a:ext cx="52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</a:rPr>
                <a:t>Enough sensitive for </a:t>
              </a:r>
              <a:r>
                <a:rPr lang="en-US" sz="2000" b="1" dirty="0">
                  <a:latin typeface="Symbol" pitchFamily="18" charset="2"/>
                </a:rPr>
                <a:t>g</a:t>
              </a:r>
              <a:r>
                <a:rPr lang="en-US" sz="2000" b="1" dirty="0">
                  <a:latin typeface="Times New Roman" pitchFamily="18" charset="0"/>
                </a:rPr>
                <a:t>-rays imaging ?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 if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</a:rPr>
                <a:t>depth of the detector is sufficient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499992" y="692696"/>
            <a:ext cx="4581703" cy="70788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</a:rPr>
              <a:t>With </a:t>
            </a:r>
            <a:r>
              <a:rPr lang="en-US" sz="2000" b="1" dirty="0" smtClean="0">
                <a:latin typeface="Times New Roman" pitchFamily="18" charset="0"/>
              </a:rPr>
              <a:t>instrument </a:t>
            </a:r>
            <a:r>
              <a:rPr lang="en-US" sz="2000" b="1" dirty="0">
                <a:latin typeface="Times New Roman" pitchFamily="18" charset="0"/>
              </a:rPr>
              <a:t>containing </a:t>
            </a:r>
          </a:p>
          <a:p>
            <a:pPr algn="ctr"/>
            <a:r>
              <a:rPr lang="en-US" sz="2000" b="1" dirty="0">
                <a:latin typeface="Times New Roman" pitchFamily="18" charset="0"/>
              </a:rPr>
              <a:t>dense </a:t>
            </a:r>
            <a:r>
              <a:rPr lang="en-US" sz="2000" b="1" dirty="0" smtClean="0">
                <a:latin typeface="Times New Roman" pitchFamily="18" charset="0"/>
              </a:rPr>
              <a:t>liquid (</a:t>
            </a:r>
            <a:r>
              <a:rPr lang="en-US" sz="2000" b="1" dirty="0" err="1" smtClean="0">
                <a:latin typeface="Times New Roman" pitchFamily="18" charset="0"/>
              </a:rPr>
              <a:t>LXe</a:t>
            </a:r>
            <a:r>
              <a:rPr lang="en-US" sz="2000" b="1" dirty="0" smtClean="0">
                <a:latin typeface="Times New Roman" pitchFamily="18" charset="0"/>
              </a:rPr>
              <a:t>) </a:t>
            </a:r>
            <a:r>
              <a:rPr lang="en-US" sz="2000" b="1" dirty="0">
                <a:latin typeface="Times New Roman" pitchFamily="18" charset="0"/>
              </a:rPr>
              <a:t>as detection medium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23528" y="2276872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E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endParaRPr lang="fr-FR" sz="24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45864"/>
            <a:ext cx="50653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GB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S. Duval et al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NIM A (2011), 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doi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10.1016/j.nima.2011.11.018</a:t>
            </a:r>
            <a:endParaRPr lang="en-GB" sz="1400" i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Image 8" descr="THGEMPIMMICRO_Ne_90_CF4_10_LXeT2_50Ohm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6230540" cy="466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633989" y="260648"/>
            <a:ext cx="5314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2B1CF2"/>
                </a:solidFill>
                <a:latin typeface="+mj-lt"/>
                <a:cs typeface="Aharoni" pitchFamily="2" charset="-79"/>
              </a:rPr>
              <a:t>Gain measurements with </a:t>
            </a:r>
            <a:r>
              <a:rPr lang="en-US" sz="3200" b="1" baseline="30000" dirty="0" smtClean="0">
                <a:solidFill>
                  <a:srgbClr val="2B1CF2"/>
                </a:solidFill>
                <a:latin typeface="+mj-lt"/>
                <a:cs typeface="Aharoni" pitchFamily="2" charset="-79"/>
              </a:rPr>
              <a:t>55</a:t>
            </a:r>
            <a:r>
              <a:rPr lang="en-US" sz="3200" b="1" dirty="0" smtClean="0">
                <a:solidFill>
                  <a:srgbClr val="2B1CF2"/>
                </a:solidFill>
                <a:latin typeface="+mj-lt"/>
                <a:cs typeface="Aharoni" pitchFamily="2" charset="-79"/>
              </a:rPr>
              <a:t>Fe </a:t>
            </a:r>
            <a:endParaRPr lang="en-US" sz="3200" b="1" dirty="0">
              <a:solidFill>
                <a:srgbClr val="2B1CF2"/>
              </a:solidFill>
              <a:latin typeface="+mj-lt"/>
              <a:cs typeface="Aharoni" pitchFamily="2" charset="-79"/>
            </a:endParaRPr>
          </a:p>
        </p:txBody>
      </p:sp>
      <p:grpSp>
        <p:nvGrpSpPr>
          <p:cNvPr id="2" name="Groupe 64"/>
          <p:cNvGrpSpPr/>
          <p:nvPr/>
        </p:nvGrpSpPr>
        <p:grpSpPr>
          <a:xfrm>
            <a:off x="6588224" y="2974713"/>
            <a:ext cx="2407468" cy="2830551"/>
            <a:chOff x="6876256" y="3133975"/>
            <a:chExt cx="1903412" cy="2333488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6876256" y="3429000"/>
              <a:ext cx="1511373" cy="17541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 baseline="300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6879532" y="3685077"/>
              <a:ext cx="1485164" cy="338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6876256" y="3163898"/>
              <a:ext cx="1511373" cy="26397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1800" baseline="3000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7225706" y="3430128"/>
              <a:ext cx="697808" cy="609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6876256" y="5183184"/>
              <a:ext cx="1511373" cy="76710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7130699" y="3133975"/>
              <a:ext cx="826669" cy="240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 baseline="30000" dirty="0">
                  <a:solidFill>
                    <a:schemeClr val="tx1"/>
                  </a:solidFill>
                </a:rPr>
                <a:t>55</a:t>
              </a:r>
              <a:r>
                <a:rPr lang="en-US" sz="1600" dirty="0">
                  <a:solidFill>
                    <a:schemeClr val="tx1"/>
                  </a:solidFill>
                </a:rPr>
                <a:t>Fe source</a:t>
              </a:r>
            </a:p>
          </p:txBody>
        </p:sp>
        <p:grpSp>
          <p:nvGrpSpPr>
            <p:cNvPr id="3" name="Groupe 84"/>
            <p:cNvGrpSpPr>
              <a:grpSpLocks/>
            </p:cNvGrpSpPr>
            <p:nvPr/>
          </p:nvGrpSpPr>
          <p:grpSpPr bwMode="auto">
            <a:xfrm>
              <a:off x="8381077" y="4616881"/>
              <a:ext cx="398591" cy="282023"/>
              <a:chOff x="7742239" y="4582575"/>
              <a:chExt cx="579437" cy="398051"/>
            </a:xfrm>
          </p:grpSpPr>
          <p:sp>
            <p:nvSpPr>
              <p:cNvPr id="18" name="Line 47"/>
              <p:cNvSpPr>
                <a:spLocks noChangeShapeType="1"/>
              </p:cNvSpPr>
              <p:nvPr/>
            </p:nvSpPr>
            <p:spPr bwMode="auto">
              <a:xfrm flipH="1">
                <a:off x="7742239" y="4583750"/>
                <a:ext cx="3270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9"/>
              <p:cNvSpPr>
                <a:spLocks noChangeShapeType="1"/>
              </p:cNvSpPr>
              <p:nvPr/>
            </p:nvSpPr>
            <p:spPr bwMode="auto">
              <a:xfrm>
                <a:off x="8065325" y="4582575"/>
                <a:ext cx="0" cy="98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utoShape 50"/>
              <p:cNvSpPr>
                <a:spLocks noChangeArrowheads="1"/>
              </p:cNvSpPr>
              <p:nvPr/>
            </p:nvSpPr>
            <p:spPr bwMode="auto">
              <a:xfrm rot="5400000">
                <a:off x="7996238" y="4655188"/>
                <a:ext cx="350838" cy="300038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2" name="Line 54"/>
            <p:cNvSpPr>
              <a:spLocks noChangeAspect="1" noChangeShapeType="1"/>
            </p:cNvSpPr>
            <p:nvPr/>
          </p:nvSpPr>
          <p:spPr bwMode="auto">
            <a:xfrm>
              <a:off x="6922121" y="4725178"/>
              <a:ext cx="146332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5"/>
            <p:cNvSpPr>
              <a:spLocks noChangeAspect="1" noChangeShapeType="1"/>
            </p:cNvSpPr>
            <p:nvPr/>
          </p:nvSpPr>
          <p:spPr bwMode="auto">
            <a:xfrm>
              <a:off x="6923213" y="4616881"/>
              <a:ext cx="1462232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56"/>
            <p:cNvSpPr>
              <a:spLocks noChangeAspect="1" noChangeShapeType="1"/>
            </p:cNvSpPr>
            <p:nvPr/>
          </p:nvSpPr>
          <p:spPr bwMode="auto">
            <a:xfrm>
              <a:off x="6906833" y="5070374"/>
              <a:ext cx="1474244" cy="0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5"/>
            <p:cNvSpPr>
              <a:spLocks noChangeShapeType="1"/>
            </p:cNvSpPr>
            <p:nvPr/>
          </p:nvSpPr>
          <p:spPr bwMode="auto">
            <a:xfrm flipV="1">
              <a:off x="7104490" y="4306656"/>
              <a:ext cx="0" cy="25607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6"/>
            <p:cNvSpPr>
              <a:spLocks noChangeShapeType="1"/>
            </p:cNvSpPr>
            <p:nvPr/>
          </p:nvSpPr>
          <p:spPr bwMode="auto">
            <a:xfrm flipV="1">
              <a:off x="7111043" y="4766918"/>
              <a:ext cx="0" cy="25607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7109951" y="4288607"/>
              <a:ext cx="468482" cy="26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chemeClr val="tx1"/>
                  </a:solidFill>
                  <a:latin typeface="Times New Roman" pitchFamily="18" charset="0"/>
                </a:rPr>
                <a:t>E</a:t>
              </a:r>
              <a:r>
                <a:rPr lang="fr-FR" sz="1800" b="1" baseline="-25000">
                  <a:solidFill>
                    <a:schemeClr val="tx1"/>
                  </a:solidFill>
                  <a:latin typeface="Times New Roman" pitchFamily="18" charset="0"/>
                </a:rPr>
                <a:t>extr1</a:t>
              </a:r>
              <a:endParaRPr lang="fr-FR" sz="18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8" name="Text Box 68"/>
            <p:cNvSpPr txBox="1">
              <a:spLocks noChangeArrowheads="1"/>
            </p:cNvSpPr>
            <p:nvPr/>
          </p:nvSpPr>
          <p:spPr bwMode="auto">
            <a:xfrm>
              <a:off x="7109951" y="4753381"/>
              <a:ext cx="468482" cy="26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chemeClr val="tx1"/>
                  </a:solidFill>
                  <a:latin typeface="Times New Roman" pitchFamily="18" charset="0"/>
                </a:rPr>
                <a:t>E</a:t>
              </a:r>
              <a:r>
                <a:rPr lang="fr-FR" sz="1800" b="1" baseline="-25000">
                  <a:solidFill>
                    <a:schemeClr val="tx1"/>
                  </a:solidFill>
                  <a:latin typeface="Times New Roman" pitchFamily="18" charset="0"/>
                </a:rPr>
                <a:t>extr2</a:t>
              </a:r>
              <a:endParaRPr lang="fr-FR" sz="18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9" name="Rectangle 103"/>
            <p:cNvSpPr>
              <a:spLocks noChangeArrowheads="1"/>
            </p:cNvSpPr>
            <p:nvPr/>
          </p:nvSpPr>
          <p:spPr bwMode="auto">
            <a:xfrm>
              <a:off x="7025864" y="4092319"/>
              <a:ext cx="323242" cy="225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104"/>
            <p:cNvSpPr>
              <a:spLocks noChangeArrowheads="1"/>
            </p:cNvSpPr>
            <p:nvPr/>
          </p:nvSpPr>
          <p:spPr bwMode="auto">
            <a:xfrm>
              <a:off x="7489978" y="4092319"/>
              <a:ext cx="324333" cy="225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105"/>
            <p:cNvSpPr>
              <a:spLocks noChangeArrowheads="1"/>
            </p:cNvSpPr>
            <p:nvPr/>
          </p:nvSpPr>
          <p:spPr bwMode="auto">
            <a:xfrm>
              <a:off x="7026956" y="4187078"/>
              <a:ext cx="323242" cy="225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106"/>
            <p:cNvSpPr>
              <a:spLocks noChangeArrowheads="1"/>
            </p:cNvSpPr>
            <p:nvPr/>
          </p:nvSpPr>
          <p:spPr bwMode="auto">
            <a:xfrm>
              <a:off x="7491070" y="4187078"/>
              <a:ext cx="323242" cy="225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109"/>
            <p:cNvSpPr>
              <a:spLocks noChangeArrowheads="1"/>
            </p:cNvSpPr>
            <p:nvPr/>
          </p:nvSpPr>
          <p:spPr bwMode="auto">
            <a:xfrm>
              <a:off x="7007300" y="4111496"/>
              <a:ext cx="359278" cy="767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Rectangle 110"/>
            <p:cNvSpPr>
              <a:spLocks noChangeArrowheads="1"/>
            </p:cNvSpPr>
            <p:nvPr/>
          </p:nvSpPr>
          <p:spPr bwMode="auto">
            <a:xfrm>
              <a:off x="7471413" y="4111496"/>
              <a:ext cx="360371" cy="767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Rectangle 111"/>
            <p:cNvSpPr>
              <a:spLocks noChangeArrowheads="1"/>
            </p:cNvSpPr>
            <p:nvPr/>
          </p:nvSpPr>
          <p:spPr bwMode="auto">
            <a:xfrm>
              <a:off x="7973748" y="4094575"/>
              <a:ext cx="324334" cy="225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112"/>
            <p:cNvSpPr>
              <a:spLocks noChangeArrowheads="1"/>
            </p:cNvSpPr>
            <p:nvPr/>
          </p:nvSpPr>
          <p:spPr bwMode="auto">
            <a:xfrm>
              <a:off x="7974841" y="4182566"/>
              <a:ext cx="323242" cy="225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Rectangle 114"/>
            <p:cNvSpPr>
              <a:spLocks noChangeArrowheads="1"/>
            </p:cNvSpPr>
            <p:nvPr/>
          </p:nvSpPr>
          <p:spPr bwMode="auto">
            <a:xfrm>
              <a:off x="7955184" y="4113752"/>
              <a:ext cx="360371" cy="767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" name="Groupe 98"/>
            <p:cNvGrpSpPr>
              <a:grpSpLocks/>
            </p:cNvGrpSpPr>
            <p:nvPr/>
          </p:nvGrpSpPr>
          <p:grpSpPr bwMode="auto">
            <a:xfrm>
              <a:off x="8381077" y="4730819"/>
              <a:ext cx="398591" cy="283151"/>
              <a:chOff x="7742239" y="4582575"/>
              <a:chExt cx="579437" cy="398051"/>
            </a:xfrm>
          </p:grpSpPr>
          <p:sp>
            <p:nvSpPr>
              <p:cNvPr id="39" name="Line 47"/>
              <p:cNvSpPr>
                <a:spLocks noChangeShapeType="1"/>
              </p:cNvSpPr>
              <p:nvPr/>
            </p:nvSpPr>
            <p:spPr bwMode="auto">
              <a:xfrm flipH="1">
                <a:off x="7742239" y="4583750"/>
                <a:ext cx="3270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9"/>
              <p:cNvSpPr>
                <a:spLocks noChangeShapeType="1"/>
              </p:cNvSpPr>
              <p:nvPr/>
            </p:nvSpPr>
            <p:spPr bwMode="auto">
              <a:xfrm>
                <a:off x="8065325" y="4582575"/>
                <a:ext cx="0" cy="98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AutoShape 50"/>
              <p:cNvSpPr>
                <a:spLocks noChangeArrowheads="1"/>
              </p:cNvSpPr>
              <p:nvPr/>
            </p:nvSpPr>
            <p:spPr bwMode="auto">
              <a:xfrm rot="5400000">
                <a:off x="7996238" y="4655188"/>
                <a:ext cx="350838" cy="300038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" name="Groupe 102"/>
            <p:cNvGrpSpPr>
              <a:grpSpLocks/>
            </p:cNvGrpSpPr>
            <p:nvPr/>
          </p:nvGrpSpPr>
          <p:grpSpPr bwMode="auto">
            <a:xfrm>
              <a:off x="8381077" y="5184312"/>
              <a:ext cx="398591" cy="283151"/>
              <a:chOff x="7742239" y="4582575"/>
              <a:chExt cx="579437" cy="398051"/>
            </a:xfrm>
          </p:grpSpPr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 flipH="1">
                <a:off x="7742239" y="4583750"/>
                <a:ext cx="3270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9"/>
              <p:cNvSpPr>
                <a:spLocks noChangeShapeType="1"/>
              </p:cNvSpPr>
              <p:nvPr/>
            </p:nvSpPr>
            <p:spPr bwMode="auto">
              <a:xfrm>
                <a:off x="8065325" y="4582575"/>
                <a:ext cx="0" cy="98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AutoShape 50"/>
              <p:cNvSpPr>
                <a:spLocks noChangeArrowheads="1"/>
              </p:cNvSpPr>
              <p:nvPr/>
            </p:nvSpPr>
            <p:spPr bwMode="auto">
              <a:xfrm rot="5400000">
                <a:off x="7996238" y="4655188"/>
                <a:ext cx="350838" cy="300038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6" name="Line 65"/>
            <p:cNvSpPr>
              <a:spLocks noChangeShapeType="1"/>
            </p:cNvSpPr>
            <p:nvPr/>
          </p:nvSpPr>
          <p:spPr bwMode="auto">
            <a:xfrm flipV="1">
              <a:off x="7071729" y="3741481"/>
              <a:ext cx="0" cy="25607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67"/>
            <p:cNvSpPr txBox="1">
              <a:spLocks noChangeArrowheads="1"/>
            </p:cNvSpPr>
            <p:nvPr/>
          </p:nvSpPr>
          <p:spPr bwMode="auto">
            <a:xfrm>
              <a:off x="7077190" y="3723432"/>
              <a:ext cx="393132" cy="26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0000CC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CC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chemeClr val="tx1"/>
                  </a:solidFill>
                  <a:latin typeface="Times New Roman" pitchFamily="18" charset="0"/>
                </a:rPr>
                <a:t>E</a:t>
              </a:r>
              <a:r>
                <a:rPr lang="fr-FR" sz="1800" b="1" baseline="-25000">
                  <a:solidFill>
                    <a:schemeClr val="tx1"/>
                  </a:solidFill>
                  <a:latin typeface="Times New Roman" pitchFamily="18" charset="0"/>
                </a:rPr>
                <a:t>coll</a:t>
              </a:r>
              <a:endParaRPr lang="fr-FR" sz="18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e 79"/>
            <p:cNvGrpSpPr>
              <a:grpSpLocks/>
            </p:cNvGrpSpPr>
            <p:nvPr/>
          </p:nvGrpSpPr>
          <p:grpSpPr bwMode="auto">
            <a:xfrm>
              <a:off x="7556592" y="3462843"/>
              <a:ext cx="536188" cy="643013"/>
              <a:chOff x="7042049" y="1272084"/>
              <a:chExt cx="2232025" cy="2089150"/>
            </a:xfrm>
          </p:grpSpPr>
          <p:sp>
            <p:nvSpPr>
              <p:cNvPr id="50" name="Freeform 63"/>
              <p:cNvSpPr>
                <a:spLocks/>
              </p:cNvSpPr>
              <p:nvPr/>
            </p:nvSpPr>
            <p:spPr bwMode="auto">
              <a:xfrm rot="4217149">
                <a:off x="6580086" y="1734047"/>
                <a:ext cx="1285875" cy="361950"/>
              </a:xfrm>
              <a:custGeom>
                <a:avLst/>
                <a:gdLst>
                  <a:gd name="T0" fmla="*/ 0 w 1497"/>
                  <a:gd name="T1" fmla="*/ 2147483647 h 279"/>
                  <a:gd name="T2" fmla="*/ 2147483647 w 1497"/>
                  <a:gd name="T3" fmla="*/ 2147483647 h 279"/>
                  <a:gd name="T4" fmla="*/ 2147483647 w 1497"/>
                  <a:gd name="T5" fmla="*/ 2147483647 h 279"/>
                  <a:gd name="T6" fmla="*/ 2147483647 w 1497"/>
                  <a:gd name="T7" fmla="*/ 2147483647 h 279"/>
                  <a:gd name="T8" fmla="*/ 2147483647 w 1497"/>
                  <a:gd name="T9" fmla="*/ 2147483647 h 279"/>
                  <a:gd name="T10" fmla="*/ 2147483647 w 1497"/>
                  <a:gd name="T11" fmla="*/ 2147483647 h 279"/>
                  <a:gd name="T12" fmla="*/ 2147483647 w 1497"/>
                  <a:gd name="T13" fmla="*/ 2147483647 h 279"/>
                  <a:gd name="T14" fmla="*/ 2147483647 w 1497"/>
                  <a:gd name="T15" fmla="*/ 2147483647 h 2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97"/>
                  <a:gd name="T25" fmla="*/ 0 h 279"/>
                  <a:gd name="T26" fmla="*/ 1497 w 1497"/>
                  <a:gd name="T27" fmla="*/ 279 h 2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97" h="279">
                    <a:moveTo>
                      <a:pt x="0" y="279"/>
                    </a:moveTo>
                    <a:cubicBezTo>
                      <a:pt x="75" y="143"/>
                      <a:pt x="151" y="7"/>
                      <a:pt x="227" y="7"/>
                    </a:cubicBezTo>
                    <a:cubicBezTo>
                      <a:pt x="303" y="7"/>
                      <a:pt x="379" y="279"/>
                      <a:pt x="454" y="279"/>
                    </a:cubicBezTo>
                    <a:cubicBezTo>
                      <a:pt x="529" y="279"/>
                      <a:pt x="605" y="7"/>
                      <a:pt x="680" y="7"/>
                    </a:cubicBezTo>
                    <a:cubicBezTo>
                      <a:pt x="755" y="7"/>
                      <a:pt x="839" y="279"/>
                      <a:pt x="907" y="279"/>
                    </a:cubicBezTo>
                    <a:cubicBezTo>
                      <a:pt x="975" y="279"/>
                      <a:pt x="1021" y="14"/>
                      <a:pt x="1089" y="7"/>
                    </a:cubicBezTo>
                    <a:cubicBezTo>
                      <a:pt x="1157" y="0"/>
                      <a:pt x="1247" y="234"/>
                      <a:pt x="1315" y="234"/>
                    </a:cubicBezTo>
                    <a:cubicBezTo>
                      <a:pt x="1383" y="234"/>
                      <a:pt x="1440" y="120"/>
                      <a:pt x="1497" y="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5"/>
              <p:cNvSpPr>
                <a:spLocks noChangeShapeType="1"/>
              </p:cNvSpPr>
              <p:nvPr/>
            </p:nvSpPr>
            <p:spPr bwMode="auto">
              <a:xfrm>
                <a:off x="7618311" y="2497634"/>
                <a:ext cx="1584325" cy="35877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71"/>
              <p:cNvSpPr>
                <a:spLocks/>
              </p:cNvSpPr>
              <p:nvPr/>
            </p:nvSpPr>
            <p:spPr bwMode="auto">
              <a:xfrm>
                <a:off x="7608786" y="2521446"/>
                <a:ext cx="863600" cy="792163"/>
              </a:xfrm>
              <a:custGeom>
                <a:avLst/>
                <a:gdLst>
                  <a:gd name="T0" fmla="*/ 0 w 544"/>
                  <a:gd name="T1" fmla="*/ 0 h 499"/>
                  <a:gd name="T2" fmla="*/ 2147483647 w 544"/>
                  <a:gd name="T3" fmla="*/ 2147483647 h 499"/>
                  <a:gd name="T4" fmla="*/ 2147483647 w 544"/>
                  <a:gd name="T5" fmla="*/ 2147483647 h 499"/>
                  <a:gd name="T6" fmla="*/ 2147483647 w 544"/>
                  <a:gd name="T7" fmla="*/ 2147483647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4"/>
                  <a:gd name="T13" fmla="*/ 0 h 499"/>
                  <a:gd name="T14" fmla="*/ 544 w 544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4" h="499">
                    <a:moveTo>
                      <a:pt x="0" y="0"/>
                    </a:moveTo>
                    <a:cubicBezTo>
                      <a:pt x="117" y="41"/>
                      <a:pt x="235" y="83"/>
                      <a:pt x="318" y="136"/>
                    </a:cubicBezTo>
                    <a:cubicBezTo>
                      <a:pt x="401" y="189"/>
                      <a:pt x="461" y="257"/>
                      <a:pt x="499" y="317"/>
                    </a:cubicBezTo>
                    <a:cubicBezTo>
                      <a:pt x="537" y="377"/>
                      <a:pt x="540" y="438"/>
                      <a:pt x="544" y="49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72"/>
              <p:cNvSpPr>
                <a:spLocks/>
              </p:cNvSpPr>
              <p:nvPr/>
            </p:nvSpPr>
            <p:spPr bwMode="auto">
              <a:xfrm>
                <a:off x="8554936" y="2856409"/>
                <a:ext cx="576263" cy="433387"/>
              </a:xfrm>
              <a:custGeom>
                <a:avLst/>
                <a:gdLst>
                  <a:gd name="T0" fmla="*/ 2147483647 w 363"/>
                  <a:gd name="T1" fmla="*/ 0 h 273"/>
                  <a:gd name="T2" fmla="*/ 2147483647 w 363"/>
                  <a:gd name="T3" fmla="*/ 2147483647 h 273"/>
                  <a:gd name="T4" fmla="*/ 0 w 363"/>
                  <a:gd name="T5" fmla="*/ 2147483647 h 273"/>
                  <a:gd name="T6" fmla="*/ 0 60000 65536"/>
                  <a:gd name="T7" fmla="*/ 0 60000 65536"/>
                  <a:gd name="T8" fmla="*/ 0 60000 65536"/>
                  <a:gd name="T9" fmla="*/ 0 w 363"/>
                  <a:gd name="T10" fmla="*/ 0 h 273"/>
                  <a:gd name="T11" fmla="*/ 363 w 363"/>
                  <a:gd name="T12" fmla="*/ 273 h 2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3" h="273">
                    <a:moveTo>
                      <a:pt x="363" y="0"/>
                    </a:moveTo>
                    <a:cubicBezTo>
                      <a:pt x="256" y="22"/>
                      <a:pt x="150" y="45"/>
                      <a:pt x="90" y="91"/>
                    </a:cubicBezTo>
                    <a:cubicBezTo>
                      <a:pt x="30" y="137"/>
                      <a:pt x="15" y="205"/>
                      <a:pt x="0" y="27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73"/>
              <p:cNvSpPr>
                <a:spLocks/>
              </p:cNvSpPr>
              <p:nvPr/>
            </p:nvSpPr>
            <p:spPr bwMode="auto">
              <a:xfrm>
                <a:off x="8050111" y="2640509"/>
                <a:ext cx="504825" cy="649287"/>
              </a:xfrm>
              <a:custGeom>
                <a:avLst/>
                <a:gdLst>
                  <a:gd name="T0" fmla="*/ 0 w 318"/>
                  <a:gd name="T1" fmla="*/ 0 h 409"/>
                  <a:gd name="T2" fmla="*/ 2147483647 w 318"/>
                  <a:gd name="T3" fmla="*/ 2147483647 h 409"/>
                  <a:gd name="T4" fmla="*/ 2147483647 w 318"/>
                  <a:gd name="T5" fmla="*/ 2147483647 h 409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409"/>
                  <a:gd name="T11" fmla="*/ 318 w 318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409">
                    <a:moveTo>
                      <a:pt x="0" y="0"/>
                    </a:moveTo>
                    <a:cubicBezTo>
                      <a:pt x="87" y="34"/>
                      <a:pt x="174" y="68"/>
                      <a:pt x="227" y="136"/>
                    </a:cubicBezTo>
                    <a:cubicBezTo>
                      <a:pt x="280" y="204"/>
                      <a:pt x="299" y="306"/>
                      <a:pt x="318" y="40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74"/>
              <p:cNvSpPr>
                <a:spLocks/>
              </p:cNvSpPr>
              <p:nvPr/>
            </p:nvSpPr>
            <p:spPr bwMode="auto">
              <a:xfrm>
                <a:off x="8445399" y="2784971"/>
                <a:ext cx="252412" cy="576263"/>
              </a:xfrm>
              <a:custGeom>
                <a:avLst/>
                <a:gdLst>
                  <a:gd name="T0" fmla="*/ 2147483647 w 159"/>
                  <a:gd name="T1" fmla="*/ 0 h 363"/>
                  <a:gd name="T2" fmla="*/ 2147483647 w 159"/>
                  <a:gd name="T3" fmla="*/ 2147483647 h 363"/>
                  <a:gd name="T4" fmla="*/ 2147483647 w 159"/>
                  <a:gd name="T5" fmla="*/ 2147483647 h 363"/>
                  <a:gd name="T6" fmla="*/ 0 60000 65536"/>
                  <a:gd name="T7" fmla="*/ 0 60000 65536"/>
                  <a:gd name="T8" fmla="*/ 0 60000 65536"/>
                  <a:gd name="T9" fmla="*/ 0 w 159"/>
                  <a:gd name="T10" fmla="*/ 0 h 363"/>
                  <a:gd name="T11" fmla="*/ 159 w 159"/>
                  <a:gd name="T12" fmla="*/ 363 h 3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" h="363">
                    <a:moveTo>
                      <a:pt x="159" y="0"/>
                    </a:moveTo>
                    <a:cubicBezTo>
                      <a:pt x="102" y="83"/>
                      <a:pt x="46" y="166"/>
                      <a:pt x="23" y="227"/>
                    </a:cubicBezTo>
                    <a:cubicBezTo>
                      <a:pt x="0" y="288"/>
                      <a:pt x="11" y="325"/>
                      <a:pt x="23" y="36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75"/>
              <p:cNvGrpSpPr>
                <a:grpSpLocks/>
              </p:cNvGrpSpPr>
              <p:nvPr/>
            </p:nvGrpSpPr>
            <p:grpSpPr bwMode="auto">
              <a:xfrm>
                <a:off x="7473849" y="2353171"/>
                <a:ext cx="1800225" cy="595313"/>
                <a:chOff x="2789" y="754"/>
                <a:chExt cx="1134" cy="375"/>
              </a:xfrm>
            </p:grpSpPr>
            <p:sp>
              <p:nvSpPr>
                <p:cNvPr id="57" name="AutoShape 64"/>
                <p:cNvSpPr>
                  <a:spLocks noChangeArrowheads="1"/>
                </p:cNvSpPr>
                <p:nvPr/>
              </p:nvSpPr>
              <p:spPr bwMode="auto">
                <a:xfrm>
                  <a:off x="2789" y="754"/>
                  <a:ext cx="136" cy="137"/>
                </a:xfrm>
                <a:prstGeom prst="irregularSeal2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8" name="AutoShape 66"/>
                <p:cNvSpPr>
                  <a:spLocks noChangeArrowheads="1"/>
                </p:cNvSpPr>
                <p:nvPr/>
              </p:nvSpPr>
              <p:spPr bwMode="auto">
                <a:xfrm>
                  <a:off x="3062" y="844"/>
                  <a:ext cx="136" cy="137"/>
                </a:xfrm>
                <a:prstGeom prst="irregularSeal2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9" name="AutoShape 67"/>
                <p:cNvSpPr>
                  <a:spLocks noChangeArrowheads="1"/>
                </p:cNvSpPr>
                <p:nvPr/>
              </p:nvSpPr>
              <p:spPr bwMode="auto">
                <a:xfrm>
                  <a:off x="3198" y="867"/>
                  <a:ext cx="136" cy="137"/>
                </a:xfrm>
                <a:prstGeom prst="irregularSeal2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0" name="AutoShape 68"/>
                <p:cNvSpPr>
                  <a:spLocks noChangeArrowheads="1"/>
                </p:cNvSpPr>
                <p:nvPr/>
              </p:nvSpPr>
              <p:spPr bwMode="auto">
                <a:xfrm>
                  <a:off x="3515" y="935"/>
                  <a:ext cx="136" cy="137"/>
                </a:xfrm>
                <a:prstGeom prst="irregularSeal2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1" name="AutoShape 69"/>
                <p:cNvSpPr>
                  <a:spLocks noChangeArrowheads="1"/>
                </p:cNvSpPr>
                <p:nvPr/>
              </p:nvSpPr>
              <p:spPr bwMode="auto">
                <a:xfrm>
                  <a:off x="3787" y="992"/>
                  <a:ext cx="136" cy="137"/>
                </a:xfrm>
                <a:prstGeom prst="irregularSeal2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62" name="Freeform 18"/>
            <p:cNvSpPr>
              <a:spLocks/>
            </p:cNvSpPr>
            <p:nvPr/>
          </p:nvSpPr>
          <p:spPr bwMode="auto">
            <a:xfrm rot="10800000">
              <a:off x="7855809" y="4097959"/>
              <a:ext cx="88455" cy="111682"/>
            </a:xfrm>
            <a:custGeom>
              <a:avLst/>
              <a:gdLst>
                <a:gd name="T0" fmla="*/ 2147483647 w 651"/>
                <a:gd name="T1" fmla="*/ 2147483647 h 1969"/>
                <a:gd name="T2" fmla="*/ 2147483647 w 651"/>
                <a:gd name="T3" fmla="*/ 2147483647 h 1969"/>
                <a:gd name="T4" fmla="*/ 2147483647 w 651"/>
                <a:gd name="T5" fmla="*/ 2147483647 h 1969"/>
                <a:gd name="T6" fmla="*/ 2147483647 w 651"/>
                <a:gd name="T7" fmla="*/ 2147483647 h 1969"/>
                <a:gd name="T8" fmla="*/ 2147483647 w 651"/>
                <a:gd name="T9" fmla="*/ 2147483647 h 1969"/>
                <a:gd name="T10" fmla="*/ 2147483647 w 651"/>
                <a:gd name="T11" fmla="*/ 2147483647 h 1969"/>
                <a:gd name="T12" fmla="*/ 2147483647 w 651"/>
                <a:gd name="T13" fmla="*/ 2147483647 h 1969"/>
                <a:gd name="T14" fmla="*/ 2147483647 w 651"/>
                <a:gd name="T15" fmla="*/ 2147483647 h 1969"/>
                <a:gd name="T16" fmla="*/ 2147483647 w 651"/>
                <a:gd name="T17" fmla="*/ 2147483647 h 1969"/>
                <a:gd name="T18" fmla="*/ 2147483647 w 651"/>
                <a:gd name="T19" fmla="*/ 2147483647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/>
            <a:lstStyle/>
            <a:p>
              <a:endParaRPr lang="en-US"/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 rot="10800000">
              <a:off x="7811036" y="4616881"/>
              <a:ext cx="168173" cy="108297"/>
            </a:xfrm>
            <a:custGeom>
              <a:avLst/>
              <a:gdLst>
                <a:gd name="T0" fmla="*/ 2147483647 w 651"/>
                <a:gd name="T1" fmla="*/ 2147483647 h 1969"/>
                <a:gd name="T2" fmla="*/ 2147483647 w 651"/>
                <a:gd name="T3" fmla="*/ 2147483647 h 1969"/>
                <a:gd name="T4" fmla="*/ 2147483647 w 651"/>
                <a:gd name="T5" fmla="*/ 2147483647 h 1969"/>
                <a:gd name="T6" fmla="*/ 2147483647 w 651"/>
                <a:gd name="T7" fmla="*/ 2147483647 h 1969"/>
                <a:gd name="T8" fmla="*/ 2147483647 w 651"/>
                <a:gd name="T9" fmla="*/ 2147483647 h 1969"/>
                <a:gd name="T10" fmla="*/ 2147483647 w 651"/>
                <a:gd name="T11" fmla="*/ 2147483647 h 1969"/>
                <a:gd name="T12" fmla="*/ 2147483647 w 651"/>
                <a:gd name="T13" fmla="*/ 2147483647 h 1969"/>
                <a:gd name="T14" fmla="*/ 2147483647 w 651"/>
                <a:gd name="T15" fmla="*/ 2147483647 h 1969"/>
                <a:gd name="T16" fmla="*/ 2147483647 w 651"/>
                <a:gd name="T17" fmla="*/ 2147483647 h 1969"/>
                <a:gd name="T18" fmla="*/ 2147483647 w 651"/>
                <a:gd name="T19" fmla="*/ 2147483647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/>
            <a:lstStyle/>
            <a:p>
              <a:endParaRPr lang="en-US"/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 rot="10800000">
              <a:off x="7783735" y="5074887"/>
              <a:ext cx="273008" cy="108297"/>
            </a:xfrm>
            <a:custGeom>
              <a:avLst/>
              <a:gdLst>
                <a:gd name="T0" fmla="*/ 2147483647 w 651"/>
                <a:gd name="T1" fmla="*/ 2147483647 h 1969"/>
                <a:gd name="T2" fmla="*/ 2147483647 w 651"/>
                <a:gd name="T3" fmla="*/ 2147483647 h 1969"/>
                <a:gd name="T4" fmla="*/ 2147483647 w 651"/>
                <a:gd name="T5" fmla="*/ 2147483647 h 1969"/>
                <a:gd name="T6" fmla="*/ 2147483647 w 651"/>
                <a:gd name="T7" fmla="*/ 2147483647 h 1969"/>
                <a:gd name="T8" fmla="*/ 2147483647 w 651"/>
                <a:gd name="T9" fmla="*/ 2147483647 h 1969"/>
                <a:gd name="T10" fmla="*/ 2147483647 w 651"/>
                <a:gd name="T11" fmla="*/ 2147483647 h 1969"/>
                <a:gd name="T12" fmla="*/ 2147483647 w 651"/>
                <a:gd name="T13" fmla="*/ 2147483647 h 1969"/>
                <a:gd name="T14" fmla="*/ 2147483647 w 651"/>
                <a:gd name="T15" fmla="*/ 2147483647 h 1969"/>
                <a:gd name="T16" fmla="*/ 2147483647 w 651"/>
                <a:gd name="T17" fmla="*/ 2147483647 h 1969"/>
                <a:gd name="T18" fmla="*/ 2147483647 w 651"/>
                <a:gd name="T19" fmla="*/ 2147483647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/>
            <a:lstStyle/>
            <a:p>
              <a:endParaRPr lang="en-US"/>
            </a:p>
          </p:txBody>
        </p:sp>
      </p:grpSp>
      <p:grpSp>
        <p:nvGrpSpPr>
          <p:cNvPr id="10" name="Groupe 71"/>
          <p:cNvGrpSpPr/>
          <p:nvPr/>
        </p:nvGrpSpPr>
        <p:grpSpPr>
          <a:xfrm>
            <a:off x="1907704" y="1844824"/>
            <a:ext cx="6840760" cy="792088"/>
            <a:chOff x="1907704" y="1844824"/>
            <a:chExt cx="6840760" cy="792088"/>
          </a:xfrm>
        </p:grpSpPr>
        <p:grpSp>
          <p:nvGrpSpPr>
            <p:cNvPr id="17" name="Groupe 70"/>
            <p:cNvGrpSpPr/>
            <p:nvPr/>
          </p:nvGrpSpPr>
          <p:grpSpPr>
            <a:xfrm>
              <a:off x="1907704" y="1844824"/>
              <a:ext cx="6840760" cy="792088"/>
              <a:chOff x="1907704" y="1844824"/>
              <a:chExt cx="6840760" cy="792088"/>
            </a:xfrm>
          </p:grpSpPr>
          <p:grpSp>
            <p:nvGrpSpPr>
              <p:cNvPr id="2048" name="Groupe 66"/>
              <p:cNvGrpSpPr/>
              <p:nvPr/>
            </p:nvGrpSpPr>
            <p:grpSpPr>
              <a:xfrm>
                <a:off x="1907704" y="1844824"/>
                <a:ext cx="5472608" cy="792088"/>
                <a:chOff x="1907704" y="1844824"/>
                <a:chExt cx="5472608" cy="792088"/>
              </a:xfrm>
            </p:grpSpPr>
            <p:cxnSp>
              <p:nvCxnSpPr>
                <p:cNvPr id="21" name="Connecteur droit 20"/>
                <p:cNvCxnSpPr/>
                <p:nvPr/>
              </p:nvCxnSpPr>
              <p:spPr>
                <a:xfrm>
                  <a:off x="1907704" y="2420888"/>
                  <a:ext cx="5472608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Ellipse 65"/>
                <p:cNvSpPr/>
                <p:nvPr/>
              </p:nvSpPr>
              <p:spPr>
                <a:xfrm>
                  <a:off x="4211202" y="1844824"/>
                  <a:ext cx="1008112" cy="792088"/>
                </a:xfrm>
                <a:prstGeom prst="ellipse">
                  <a:avLst/>
                </a:prstGeom>
                <a:solidFill>
                  <a:srgbClr val="FF0000">
                    <a:alpha val="49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9" name="Rectangle à coins arrondis 68"/>
              <p:cNvSpPr/>
              <p:nvPr/>
            </p:nvSpPr>
            <p:spPr>
              <a:xfrm>
                <a:off x="6300192" y="2132856"/>
                <a:ext cx="2448272" cy="432048"/>
              </a:xfrm>
              <a:prstGeom prst="roundRect">
                <a:avLst>
                  <a:gd name="adj" fmla="val 14234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6465011" y="2176746"/>
              <a:ext cx="217707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Total gain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above</a:t>
              </a:r>
              <a:r>
                <a:rPr lang="fr-FR" b="1" dirty="0" smtClean="0">
                  <a:solidFill>
                    <a:srgbClr val="FF0000"/>
                  </a:solidFill>
                </a:rPr>
                <a:t> 10</a:t>
              </a:r>
              <a:r>
                <a:rPr lang="fr-FR" b="1" baseline="30000" dirty="0" smtClean="0">
                  <a:solidFill>
                    <a:srgbClr val="FF0000"/>
                  </a:solidFill>
                </a:rPr>
                <a:t>6</a:t>
              </a:r>
              <a:r>
                <a:rPr lang="fr-FR" b="1" dirty="0" smtClean="0">
                  <a:solidFill>
                    <a:srgbClr val="FF0000"/>
                  </a:solidFill>
                </a:rPr>
                <a:t>!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à coins arrondis 33"/>
          <p:cNvSpPr/>
          <p:nvPr/>
        </p:nvSpPr>
        <p:spPr>
          <a:xfrm>
            <a:off x="251520" y="996494"/>
            <a:ext cx="7704856" cy="5368701"/>
          </a:xfrm>
          <a:prstGeom prst="roundRect">
            <a:avLst>
              <a:gd name="adj" fmla="val 3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355060" y="1100035"/>
            <a:ext cx="7056784" cy="5184576"/>
            <a:chOff x="2441575" y="1608138"/>
            <a:chExt cx="6438900" cy="4832350"/>
          </a:xfrm>
        </p:grpSpPr>
        <p:pic>
          <p:nvPicPr>
            <p:cNvPr id="3" name="Picture 3" descr="50Ohms_2290V2020V1120V980V490V350V0V_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41575" y="1608138"/>
              <a:ext cx="6438900" cy="483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Connecteur droit avec flèche 7"/>
            <p:cNvCxnSpPr>
              <a:cxnSpLocks noChangeShapeType="1"/>
            </p:cNvCxnSpPr>
            <p:nvPr/>
          </p:nvCxnSpPr>
          <p:spPr bwMode="auto">
            <a:xfrm flipH="1">
              <a:off x="5346020" y="2883341"/>
              <a:ext cx="249302" cy="201349"/>
            </a:xfrm>
            <a:prstGeom prst="straightConnector1">
              <a:avLst/>
            </a:prstGeom>
            <a:noFill/>
            <a:ln w="28575" algn="ctr">
              <a:solidFill>
                <a:srgbClr val="E719B1"/>
              </a:solidFill>
              <a:round/>
              <a:headEnd/>
              <a:tailEnd type="arrow" w="med" len="med"/>
            </a:ln>
          </p:spPr>
        </p:cxnSp>
        <p:sp>
          <p:nvSpPr>
            <p:cNvPr id="7" name="ZoneTexte 9"/>
            <p:cNvSpPr txBox="1">
              <a:spLocks noChangeArrowheads="1"/>
            </p:cNvSpPr>
            <p:nvPr/>
          </p:nvSpPr>
          <p:spPr bwMode="auto">
            <a:xfrm>
              <a:off x="5398213" y="2480646"/>
              <a:ext cx="30591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baseline="30000" dirty="0">
                  <a:solidFill>
                    <a:srgbClr val="E719B1"/>
                  </a:solidFill>
                </a:rPr>
                <a:t>55</a:t>
              </a:r>
              <a:r>
                <a:rPr lang="fr-FR" sz="2400" b="1" dirty="0">
                  <a:solidFill>
                    <a:srgbClr val="E719B1"/>
                  </a:solidFill>
                </a:rPr>
                <a:t>Fe </a:t>
              </a:r>
              <a:r>
                <a:rPr lang="fr-FR" sz="2400" b="1" dirty="0" err="1">
                  <a:solidFill>
                    <a:srgbClr val="E719B1"/>
                  </a:solidFill>
                </a:rPr>
                <a:t>Hybrid</a:t>
              </a:r>
              <a:r>
                <a:rPr lang="fr-FR" sz="2400" b="1" dirty="0">
                  <a:solidFill>
                    <a:srgbClr val="E719B1"/>
                  </a:solidFill>
                </a:rPr>
                <a:t> GPM pulse</a:t>
              </a:r>
            </a:p>
          </p:txBody>
        </p:sp>
        <p:cxnSp>
          <p:nvCxnSpPr>
            <p:cNvPr id="8" name="Connecteur droit 13"/>
            <p:cNvCxnSpPr>
              <a:cxnSpLocks noChangeShapeType="1"/>
            </p:cNvCxnSpPr>
            <p:nvPr/>
          </p:nvCxnSpPr>
          <p:spPr bwMode="auto">
            <a:xfrm rot="5400000">
              <a:off x="4294981" y="3637757"/>
              <a:ext cx="1597025" cy="1588"/>
            </a:xfrm>
            <a:prstGeom prst="line">
              <a:avLst/>
            </a:prstGeom>
            <a:noFill/>
            <a:ln w="9525" algn="ctr">
              <a:solidFill>
                <a:srgbClr val="E719B1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Connecteur droit 14"/>
            <p:cNvCxnSpPr>
              <a:cxnSpLocks noChangeShapeType="1"/>
            </p:cNvCxnSpPr>
            <p:nvPr/>
          </p:nvCxnSpPr>
          <p:spPr bwMode="auto">
            <a:xfrm rot="5400000">
              <a:off x="4524375" y="3633788"/>
              <a:ext cx="1589087" cy="1588"/>
            </a:xfrm>
            <a:prstGeom prst="line">
              <a:avLst/>
            </a:prstGeom>
            <a:noFill/>
            <a:ln w="9525" algn="ctr">
              <a:solidFill>
                <a:srgbClr val="E719B1"/>
              </a:solidFill>
              <a:prstDash val="dash"/>
              <a:round/>
              <a:headEnd/>
              <a:tailEnd/>
            </a:ln>
          </p:spPr>
        </p:cxnSp>
        <p:cxnSp>
          <p:nvCxnSpPr>
            <p:cNvPr id="10" name="Connecteur droit avec flèche 17"/>
            <p:cNvCxnSpPr>
              <a:cxnSpLocks noChangeShapeType="1"/>
            </p:cNvCxnSpPr>
            <p:nvPr/>
          </p:nvCxnSpPr>
          <p:spPr bwMode="auto">
            <a:xfrm flipV="1">
              <a:off x="5078413" y="4429125"/>
              <a:ext cx="249237" cy="7938"/>
            </a:xfrm>
            <a:prstGeom prst="straightConnector1">
              <a:avLst/>
            </a:prstGeom>
            <a:noFill/>
            <a:ln w="19050" algn="ctr">
              <a:solidFill>
                <a:srgbClr val="E719B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1" name="ZoneTexte 19"/>
            <p:cNvSpPr txBox="1">
              <a:spLocks noChangeArrowheads="1"/>
            </p:cNvSpPr>
            <p:nvPr/>
          </p:nvSpPr>
          <p:spPr bwMode="auto">
            <a:xfrm>
              <a:off x="4948238" y="4452938"/>
              <a:ext cx="61436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rgbClr val="E719B1"/>
                  </a:solidFill>
                </a:rPr>
                <a:t>25ns</a:t>
              </a:r>
            </a:p>
          </p:txBody>
        </p:sp>
        <p:sp>
          <p:nvSpPr>
            <p:cNvPr id="12" name="ZoneTexte 48"/>
            <p:cNvSpPr txBox="1">
              <a:spLocks noChangeArrowheads="1"/>
            </p:cNvSpPr>
            <p:nvPr/>
          </p:nvSpPr>
          <p:spPr bwMode="auto">
            <a:xfrm>
              <a:off x="5562600" y="5619750"/>
              <a:ext cx="2018566" cy="400110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Really </a:t>
              </a:r>
              <a:r>
                <a:rPr lang="en-US" sz="2000" dirty="0"/>
                <a:t>like a PMT!</a:t>
              </a:r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035042" y="2348880"/>
            <a:ext cx="1057696" cy="695546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4" name="Connecteur droit 14"/>
          <p:cNvCxnSpPr>
            <a:cxnSpLocks noChangeShapeType="1"/>
          </p:cNvCxnSpPr>
          <p:nvPr/>
        </p:nvCxnSpPr>
        <p:spPr bwMode="auto">
          <a:xfrm rot="5400000">
            <a:off x="8504967" y="3403068"/>
            <a:ext cx="718971" cy="1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Connecteur droit 19"/>
          <p:cNvCxnSpPr>
            <a:cxnSpLocks noChangeShapeType="1"/>
          </p:cNvCxnSpPr>
          <p:nvPr/>
        </p:nvCxnSpPr>
        <p:spPr bwMode="auto">
          <a:xfrm rot="16200000" flipH="1">
            <a:off x="8581491" y="5519658"/>
            <a:ext cx="56761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Connecteur droit 34"/>
          <p:cNvCxnSpPr>
            <a:cxnSpLocks noChangeShapeType="1"/>
          </p:cNvCxnSpPr>
          <p:nvPr/>
        </p:nvCxnSpPr>
        <p:spPr bwMode="auto">
          <a:xfrm rot="10800000">
            <a:off x="8737091" y="5803463"/>
            <a:ext cx="286776" cy="1801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ZoneTexte 35"/>
          <p:cNvSpPr txBox="1">
            <a:spLocks noChangeArrowheads="1"/>
          </p:cNvSpPr>
          <p:nvPr/>
        </p:nvSpPr>
        <p:spPr bwMode="auto">
          <a:xfrm>
            <a:off x="8029807" y="2409534"/>
            <a:ext cx="10070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200" dirty="0"/>
              <a:t>GPM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-24847" y="6545864"/>
            <a:ext cx="5115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GB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S. Duval et al.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NIM A (2011), 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doi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10.1016/j.nima.2011.11.018</a:t>
            </a:r>
            <a:endParaRPr lang="en-GB" sz="1400" i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094243" y="169476"/>
            <a:ext cx="4462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2B1CF2"/>
                </a:solidFill>
                <a:cs typeface="Aharoni" pitchFamily="2" charset="-79"/>
              </a:rPr>
              <a:t>Fast </a:t>
            </a:r>
            <a:r>
              <a:rPr lang="en-US" sz="3200" b="1" dirty="0" smtClean="0">
                <a:solidFill>
                  <a:srgbClr val="2B1CF2"/>
                </a:solidFill>
                <a:cs typeface="Aharoni" pitchFamily="2" charset="-79"/>
              </a:rPr>
              <a:t>signal direct readout</a:t>
            </a:r>
            <a:endParaRPr lang="en-US" sz="3200" b="1" dirty="0">
              <a:solidFill>
                <a:srgbClr val="2B1CF2"/>
              </a:solidFill>
              <a:cs typeface="Aharoni" pitchFamily="2" charset="-79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8745525" y="3763396"/>
            <a:ext cx="255475" cy="1537811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ZoneTexte 46"/>
          <p:cNvSpPr txBox="1">
            <a:spLocks noChangeArrowheads="1"/>
          </p:cNvSpPr>
          <p:nvPr/>
        </p:nvSpPr>
        <p:spPr bwMode="auto">
          <a:xfrm rot="16200000">
            <a:off x="8215012" y="4229611"/>
            <a:ext cx="1315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50 Ohms</a:t>
            </a:r>
            <a:endParaRPr lang="fr-FR" sz="2000" dirty="0"/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7812360" y="3429000"/>
            <a:ext cx="1044624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7812360" y="5517232"/>
            <a:ext cx="1044624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48064" y="692696"/>
            <a:ext cx="4067944" cy="4744914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339752" y="5445224"/>
            <a:ext cx="4536504" cy="936104"/>
          </a:xfrm>
          <a:prstGeom prst="roundRect">
            <a:avLst>
              <a:gd name="adj" fmla="val 2371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52320" y="51571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5” window</a:t>
            </a:r>
            <a:endParaRPr lang="en-US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5427221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Toward</a:t>
            </a:r>
            <a:r>
              <a:rPr lang="fr-FR" sz="2800" dirty="0" smtClean="0"/>
              <a:t> 20 </a:t>
            </a:r>
            <a:r>
              <a:rPr lang="fr-FR" sz="2800" dirty="0" err="1" smtClean="0"/>
              <a:t>inches</a:t>
            </a:r>
            <a:r>
              <a:rPr lang="fr-FR" sz="2800" dirty="0" smtClean="0"/>
              <a:t> </a:t>
            </a:r>
            <a:r>
              <a:rPr lang="fr-FR" sz="2800" dirty="0" err="1" smtClean="0"/>
              <a:t>diameter</a:t>
            </a:r>
            <a:r>
              <a:rPr lang="fr-FR" sz="2800" dirty="0" smtClean="0"/>
              <a:t> </a:t>
            </a:r>
            <a:r>
              <a:rPr lang="fr-FR" sz="2800" dirty="0" err="1" smtClean="0"/>
              <a:t>window</a:t>
            </a:r>
            <a:r>
              <a:rPr lang="fr-FR" sz="2800" dirty="0" smtClean="0"/>
              <a:t> or </a:t>
            </a:r>
            <a:r>
              <a:rPr lang="fr-FR" sz="2800" dirty="0" err="1" smtClean="0"/>
              <a:t>cylindrical</a:t>
            </a:r>
            <a:r>
              <a:rPr lang="fr-FR" sz="2800" dirty="0" smtClean="0"/>
              <a:t> one …</a:t>
            </a:r>
            <a:endParaRPr lang="fr-FR" sz="2800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07504" y="908720"/>
            <a:ext cx="5559425" cy="44526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Proof of concept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(2010)</a:t>
            </a:r>
          </a:p>
          <a:p>
            <a:pPr>
              <a:buFontTx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High </a:t>
            </a:r>
            <a:r>
              <a:rPr lang="en-US" sz="2000" dirty="0">
                <a:solidFill>
                  <a:srgbClr val="0000FF"/>
                </a:solidFill>
              </a:rPr>
              <a:t>gains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at </a:t>
            </a:r>
            <a:r>
              <a:rPr lang="en-US" sz="2000" dirty="0" err="1">
                <a:solidFill>
                  <a:srgbClr val="0000FF"/>
                </a:solidFill>
              </a:rPr>
              <a:t>LXe</a:t>
            </a:r>
            <a:r>
              <a:rPr lang="en-US" sz="2000" dirty="0">
                <a:solidFill>
                  <a:srgbClr val="0000FF"/>
                </a:solidFill>
              </a:rPr>
              <a:t> T</a:t>
            </a:r>
            <a:r>
              <a:rPr lang="en-US" sz="2000" dirty="0">
                <a:solidFill>
                  <a:schemeClr val="tx1"/>
                </a:solidFill>
              </a:rPr>
              <a:t> ~</a:t>
            </a: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</a:rPr>
              <a:t>6</a:t>
            </a:r>
            <a:r>
              <a:rPr lang="en-US" sz="2000" dirty="0" smtClean="0">
                <a:solidFill>
                  <a:schemeClr val="tx1"/>
                </a:solidFill>
              </a:rPr>
              <a:t> (2011)</a:t>
            </a:r>
            <a:endParaRPr lang="en-US" sz="2000" baseline="30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Efficient ion blocking</a:t>
            </a:r>
            <a:r>
              <a:rPr lang="en-US" sz="2000" dirty="0">
                <a:solidFill>
                  <a:schemeClr val="tx1"/>
                </a:solidFill>
              </a:rPr>
              <a:t> expected also in </a:t>
            </a:r>
            <a:r>
              <a:rPr lang="en-US" sz="2000" dirty="0" smtClean="0">
                <a:solidFill>
                  <a:schemeClr val="tx1"/>
                </a:solidFill>
              </a:rPr>
              <a:t>Ne-mixtures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CsI</a:t>
            </a:r>
            <a:r>
              <a:rPr lang="en-US" sz="2000" dirty="0">
                <a:solidFill>
                  <a:srgbClr val="0000FF"/>
                </a:solidFill>
              </a:rPr>
              <a:t> photocathode studies </a:t>
            </a: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dirty="0" smtClean="0">
                <a:solidFill>
                  <a:schemeClr val="tx1"/>
                </a:solidFill>
              </a:rPr>
              <a:t>progress* 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Large-size prototype </a:t>
            </a:r>
            <a:r>
              <a:rPr lang="en-US" sz="2000" dirty="0" smtClean="0"/>
              <a:t>is designed and ready for being assembled </a:t>
            </a:r>
          </a:p>
          <a:p>
            <a:pPr>
              <a:lnSpc>
                <a:spcPct val="110000"/>
              </a:lnSpc>
              <a:buFontTx/>
              <a:buChar char="•"/>
            </a:pPr>
            <a:endParaRPr lang="en-US" sz="2000" dirty="0" smtClean="0"/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Bulk-MICROMEGAS will be tested for future large-size cryogenic applications : </a:t>
            </a:r>
            <a:r>
              <a:rPr lang="en-US" sz="3200" dirty="0" smtClean="0">
                <a:solidFill>
                  <a:srgbClr val="2B1CF2"/>
                </a:solidFill>
              </a:rPr>
              <a:t>SPLAM ANR</a:t>
            </a:r>
            <a:endParaRPr lang="en-US" sz="3200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6545864"/>
            <a:ext cx="89641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GB" sz="14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*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Breskin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et al., NIMA 639 (2011) 117-120 &amp; </a:t>
            </a:r>
            <a:r>
              <a:rPr lang="fr-FR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S. Duval et al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NIM A (2011), 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doi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10.1016/j.nima.2011.11.018</a:t>
            </a:r>
            <a:endParaRPr lang="en-GB" sz="1400" i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83768" y="116632"/>
            <a:ext cx="416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2B1CF2"/>
                </a:solidFill>
                <a:latin typeface="+mj-lt"/>
                <a:cs typeface="Aharoni" pitchFamily="2" charset="-79"/>
              </a:rPr>
              <a:t>Conclusion &amp; Prospects</a:t>
            </a:r>
            <a:endParaRPr lang="en-US" sz="3200" b="1" dirty="0">
              <a:solidFill>
                <a:srgbClr val="2B1CF2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97650"/>
            <a:ext cx="2133600" cy="260350"/>
          </a:xfrm>
        </p:spPr>
        <p:txBody>
          <a:bodyPr/>
          <a:lstStyle/>
          <a:p>
            <a:fld id="{54830AE8-EA17-4C99-A71E-CB5D57B056BC}" type="slidenum">
              <a:rPr lang="fr-FR"/>
              <a:pPr/>
              <a:t>3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15987"/>
            <a:ext cx="9144000" cy="720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2B1CF2"/>
                </a:solidFill>
              </a:rPr>
              <a:t>The XEMIS </a:t>
            </a:r>
            <a:r>
              <a:rPr lang="en-US" sz="3600" b="1" dirty="0" smtClean="0">
                <a:solidFill>
                  <a:srgbClr val="2B1CF2"/>
                </a:solidFill>
              </a:rPr>
              <a:t>project</a:t>
            </a:r>
            <a:endParaRPr lang="en-US" sz="3600" b="1" dirty="0">
              <a:solidFill>
                <a:srgbClr val="2B1CF2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855663"/>
            <a:ext cx="70221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</a:rPr>
              <a:t>R&amp;D focusing on </a:t>
            </a:r>
            <a:r>
              <a:rPr lang="en-US" sz="2000" b="1" dirty="0" err="1">
                <a:latin typeface="Times New Roman" pitchFamily="18" charset="0"/>
              </a:rPr>
              <a:t>MeV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>
                <a:latin typeface="Symbol" pitchFamily="18" charset="2"/>
              </a:rPr>
              <a:t>g</a:t>
            </a:r>
            <a:r>
              <a:rPr lang="en-US" sz="2000" b="1" dirty="0">
                <a:latin typeface="Times New Roman" pitchFamily="18" charset="0"/>
              </a:rPr>
              <a:t>-rays </a:t>
            </a:r>
            <a:r>
              <a:rPr lang="en-US" sz="2000" b="1" dirty="0" smtClean="0">
                <a:latin typeface="Times New Roman" pitchFamily="18" charset="0"/>
              </a:rPr>
              <a:t>imaging </a:t>
            </a:r>
            <a:r>
              <a:rPr lang="en-US" sz="2000" b="1" dirty="0">
                <a:latin typeface="Times New Roman" pitchFamily="18" charset="0"/>
              </a:rPr>
              <a:t>with liquid xenon</a:t>
            </a:r>
          </a:p>
          <a:p>
            <a:pPr algn="ctr"/>
            <a:r>
              <a:rPr lang="en-US" sz="2000" b="1" dirty="0">
                <a:latin typeface="Times New Roman" pitchFamily="18" charset="0"/>
              </a:rPr>
              <a:t>and new </a:t>
            </a:r>
            <a:r>
              <a:rPr lang="en-US" sz="2000" b="1" dirty="0" smtClean="0">
                <a:latin typeface="Times New Roman" pitchFamily="18" charset="0"/>
              </a:rPr>
              <a:t>radioisotopes </a:t>
            </a:r>
            <a:r>
              <a:rPr lang="en-US" sz="2000" b="1" dirty="0">
                <a:latin typeface="Times New Roman" pitchFamily="18" charset="0"/>
              </a:rPr>
              <a:t>produced by the ARRONAX cyclotron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835150" y="1628775"/>
            <a:ext cx="541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CC00"/>
                </a:solidFill>
                <a:latin typeface="Times New Roman" pitchFamily="18" charset="0"/>
              </a:rPr>
              <a:t>The « gold » new </a:t>
            </a:r>
            <a:r>
              <a:rPr lang="fr-FR" sz="2000" b="1" dirty="0" smtClean="0">
                <a:solidFill>
                  <a:srgbClr val="00CC00"/>
                </a:solidFill>
                <a:latin typeface="Times New Roman" pitchFamily="18" charset="0"/>
              </a:rPr>
              <a:t>prospect: </a:t>
            </a:r>
            <a:r>
              <a:rPr lang="fr-FR" sz="2000" b="1" dirty="0">
                <a:solidFill>
                  <a:srgbClr val="00CC00"/>
                </a:solidFill>
                <a:latin typeface="Times New Roman" pitchFamily="18" charset="0"/>
              </a:rPr>
              <a:t>3</a:t>
            </a:r>
            <a:r>
              <a:rPr lang="fr-FR" sz="2000" b="1" dirty="0">
                <a:solidFill>
                  <a:srgbClr val="00CC00"/>
                </a:solidFill>
                <a:latin typeface="Symbol" pitchFamily="18" charset="2"/>
              </a:rPr>
              <a:t>g</a:t>
            </a:r>
            <a:r>
              <a:rPr lang="fr-FR" sz="2000" b="1" dirty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fr-FR" sz="2000" b="1" dirty="0" err="1">
                <a:solidFill>
                  <a:srgbClr val="00CC00"/>
                </a:solidFill>
                <a:latin typeface="Times New Roman" pitchFamily="18" charset="0"/>
              </a:rPr>
              <a:t>imaging</a:t>
            </a:r>
            <a:r>
              <a:rPr lang="fr-FR" sz="2000" b="1" dirty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fr-FR" sz="2000" b="1" dirty="0" err="1">
                <a:solidFill>
                  <a:srgbClr val="00CC00"/>
                </a:solidFill>
                <a:latin typeface="Times New Roman" pitchFamily="18" charset="0"/>
              </a:rPr>
              <a:t>with</a:t>
            </a:r>
            <a:r>
              <a:rPr lang="fr-FR" sz="2000" b="1" dirty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fr-FR" sz="2000" b="1" baseline="30000" dirty="0">
                <a:solidFill>
                  <a:srgbClr val="00CC00"/>
                </a:solidFill>
                <a:latin typeface="Times New Roman" pitchFamily="18" charset="0"/>
              </a:rPr>
              <a:t>44</a:t>
            </a:r>
            <a:r>
              <a:rPr lang="fr-FR" sz="2000" b="1" dirty="0">
                <a:solidFill>
                  <a:srgbClr val="00CC00"/>
                </a:solidFill>
                <a:latin typeface="Times New Roman" pitchFamily="18" charset="0"/>
              </a:rPr>
              <a:t>Sc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813" y="2132856"/>
            <a:ext cx="66595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logo_arronax_car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0485" y="314796"/>
            <a:ext cx="11699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644008" y="4653136"/>
            <a:ext cx="4235450" cy="701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baseline="30000" dirty="0">
                <a:solidFill>
                  <a:srgbClr val="FF66CC"/>
                </a:solidFill>
                <a:latin typeface="Times New Roman" pitchFamily="18" charset="0"/>
              </a:rPr>
              <a:t>44</a:t>
            </a:r>
            <a:r>
              <a:rPr lang="en-US" sz="2000" b="1" dirty="0">
                <a:solidFill>
                  <a:srgbClr val="FF66CC"/>
                </a:solidFill>
                <a:latin typeface="Times New Roman" pitchFamily="18" charset="0"/>
              </a:rPr>
              <a:t>Sc : detection of the 3</a:t>
            </a:r>
            <a:r>
              <a:rPr lang="en-US" sz="2000" b="1" baseline="30000" dirty="0">
                <a:solidFill>
                  <a:srgbClr val="FF66CC"/>
                </a:solidFill>
                <a:latin typeface="Times New Roman" pitchFamily="18" charset="0"/>
              </a:rPr>
              <a:t>rd</a:t>
            </a:r>
            <a:r>
              <a:rPr lang="en-US" sz="2000" b="1" dirty="0">
                <a:solidFill>
                  <a:srgbClr val="FF66CC"/>
                </a:solidFill>
                <a:latin typeface="Times New Roman" pitchFamily="18" charset="0"/>
              </a:rPr>
              <a:t> 1.154 </a:t>
            </a:r>
            <a:r>
              <a:rPr lang="en-US" sz="2000" b="1" dirty="0" err="1">
                <a:solidFill>
                  <a:srgbClr val="FF66CC"/>
                </a:solidFill>
                <a:latin typeface="Times New Roman" pitchFamily="18" charset="0"/>
              </a:rPr>
              <a:t>MeV</a:t>
            </a:r>
            <a:r>
              <a:rPr lang="en-US" sz="2000" b="1" dirty="0">
                <a:solidFill>
                  <a:srgbClr val="FF66CC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66CC"/>
                </a:solidFill>
                <a:latin typeface="Symbol" pitchFamily="18" charset="2"/>
              </a:rPr>
              <a:t>g</a:t>
            </a:r>
          </a:p>
          <a:p>
            <a:pPr algn="ctr"/>
            <a:r>
              <a:rPr lang="en-US" sz="2000" b="1" dirty="0">
                <a:solidFill>
                  <a:srgbClr val="FF66CC"/>
                </a:solidFill>
                <a:latin typeface="Times New Roman" pitchFamily="18" charset="0"/>
              </a:rPr>
              <a:t>in coincidence with the </a:t>
            </a:r>
            <a:r>
              <a:rPr lang="en-US" sz="2000" b="1" dirty="0">
                <a:solidFill>
                  <a:srgbClr val="FF66CC"/>
                </a:solidFill>
                <a:latin typeface="Symbol" pitchFamily="18" charset="2"/>
              </a:rPr>
              <a:t>b</a:t>
            </a:r>
            <a:r>
              <a:rPr lang="en-US" sz="2000" b="1" baseline="30000" dirty="0">
                <a:solidFill>
                  <a:srgbClr val="FF66CC"/>
                </a:solidFill>
                <a:latin typeface="Times New Roman" pitchFamily="18" charset="0"/>
              </a:rPr>
              <a:t>+</a:t>
            </a:r>
            <a:r>
              <a:rPr lang="en-US" sz="2000" b="1" dirty="0">
                <a:solidFill>
                  <a:srgbClr val="FF66CC"/>
                </a:solidFill>
                <a:latin typeface="Times New Roman" pitchFamily="18" charset="0"/>
              </a:rPr>
              <a:t> decay  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858269" y="6048524"/>
            <a:ext cx="4602163" cy="404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~1 cm resolution along the LOR achievable ?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-36512" y="6577607"/>
            <a:ext cx="3074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1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Grignon</a:t>
            </a:r>
            <a:r>
              <a:rPr lang="en-US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et al., </a:t>
            </a:r>
            <a:r>
              <a:rPr lang="en-US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NIM A 571 (2007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20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2B1CF2"/>
                </a:solidFill>
              </a:rPr>
              <a:t>XEMIS </a:t>
            </a:r>
            <a:r>
              <a:rPr lang="en-US" sz="3600" b="1" dirty="0" smtClean="0">
                <a:solidFill>
                  <a:srgbClr val="2B1CF2"/>
                </a:solidFill>
              </a:rPr>
              <a:t>1</a:t>
            </a:r>
            <a:endParaRPr lang="en-US" sz="3600" b="1" dirty="0">
              <a:solidFill>
                <a:srgbClr val="2B1CF2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54653" y="583853"/>
            <a:ext cx="3485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</a:rPr>
              <a:t>“technical” proof </a:t>
            </a:r>
            <a:r>
              <a:rPr lang="en-US" sz="2000" b="1" dirty="0">
                <a:latin typeface="Times New Roman" pitchFamily="18" charset="0"/>
              </a:rPr>
              <a:t>of feasibility</a:t>
            </a: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50825" y="1052513"/>
            <a:ext cx="7488238" cy="5475287"/>
            <a:chOff x="68" y="618"/>
            <a:chExt cx="4552" cy="3358"/>
          </a:xfrm>
        </p:grpSpPr>
        <p:pic>
          <p:nvPicPr>
            <p:cNvPr id="8" name="Picture 4" descr="Protoglob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9" y="1058"/>
              <a:ext cx="3651" cy="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prot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" y="618"/>
              <a:ext cx="3515" cy="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352675" y="2774950"/>
            <a:ext cx="1439863" cy="14398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09800" y="4287838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Times New Roman" pitchFamily="18" charset="0"/>
              </a:rPr>
              <a:t>Cryostat</a:t>
            </a:r>
            <a:endParaRPr lang="fr-FR" sz="16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7650" y="1865313"/>
            <a:ext cx="1846263" cy="32845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68275" y="5168900"/>
            <a:ext cx="2030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Times New Roman" pitchFamily="18" charset="0"/>
              </a:rPr>
              <a:t>Closed gaseous purification circuit</a:t>
            </a:r>
            <a:endParaRPr lang="fr-FR" sz="16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375150" y="1052513"/>
            <a:ext cx="1492250" cy="20256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211638" y="3141663"/>
            <a:ext cx="165576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Times New Roman" pitchFamily="18" charset="0"/>
              </a:rPr>
              <a:t>Liquefaction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Times New Roman" pitchFamily="18" charset="0"/>
              </a:rPr>
              <a:t>tower</a:t>
            </a: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7888" y="981075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905625" y="1427163"/>
            <a:ext cx="2051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T. Haruyama team</a:t>
            </a:r>
            <a:endParaRPr lang="fr-FR" sz="1600" b="1">
              <a:latin typeface="Times New Roman" pitchFamily="18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5508625" y="1341438"/>
            <a:ext cx="1584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135688" y="13604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PTR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1438"/>
            <a:ext cx="9144000" cy="6921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2B1CF2"/>
                </a:solidFill>
                <a:latin typeface="+mj-lt"/>
                <a:ea typeface="+mj-ea"/>
                <a:cs typeface="+mj-cs"/>
              </a:rPr>
              <a:t>XEMIS 1 cryostat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2B1CF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Photo 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836613"/>
            <a:ext cx="7712075" cy="5688012"/>
          </a:xfrm>
          <a:prstGeom prst="rect">
            <a:avLst/>
          </a:prstGeom>
          <a:noFill/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H="1" flipV="1">
            <a:off x="4572000" y="3789363"/>
            <a:ext cx="1079500" cy="18002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6463" y="5589588"/>
            <a:ext cx="2160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chemeClr val="bg1"/>
                </a:solidFill>
                <a:latin typeface="Verdana" pitchFamily="34" charset="0"/>
              </a:rPr>
              <a:t>Front-End Electronics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3282950" y="5605463"/>
            <a:ext cx="215900" cy="431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058988" y="6037263"/>
            <a:ext cx="2519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>
                <a:solidFill>
                  <a:schemeClr val="bg1"/>
                </a:solidFill>
                <a:latin typeface="Verdana" pitchFamily="34" charset="0"/>
              </a:rPr>
              <a:t>Insulating vacuum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843213" y="4292600"/>
            <a:ext cx="1512887" cy="730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71550" y="4076700"/>
            <a:ext cx="2305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>
                <a:solidFill>
                  <a:schemeClr val="bg1"/>
                </a:solidFill>
                <a:latin typeface="Verdana" pitchFamily="34" charset="0"/>
              </a:rPr>
              <a:t>High Volatge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843213" y="4365625"/>
            <a:ext cx="187325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2771775" y="3141663"/>
            <a:ext cx="1873250" cy="9350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 flipV="1">
            <a:off x="6659563" y="1989138"/>
            <a:ext cx="601662" cy="9350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300788" y="2852738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dirty="0" err="1">
                <a:solidFill>
                  <a:schemeClr val="bg1"/>
                </a:solidFill>
                <a:latin typeface="Verdana" pitchFamily="34" charset="0"/>
              </a:rPr>
              <a:t>Xenon</a:t>
            </a:r>
            <a:r>
              <a:rPr lang="fr-FR" sz="12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  <a:latin typeface="Verdana" pitchFamily="34" charset="0"/>
              </a:rPr>
              <a:t>outlet</a:t>
            </a:r>
            <a:endParaRPr lang="fr-FR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411413" y="1773238"/>
            <a:ext cx="8382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71550" y="1570186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dirty="0" err="1" smtClean="0">
                <a:solidFill>
                  <a:schemeClr val="bg1"/>
                </a:solidFill>
                <a:latin typeface="Verdana" pitchFamily="34" charset="0"/>
              </a:rPr>
              <a:t>Xenon</a:t>
            </a:r>
            <a:r>
              <a:rPr lang="fr-FR" sz="12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  <a:latin typeface="Verdana" pitchFamily="34" charset="0"/>
              </a:rPr>
              <a:t>inlet</a:t>
            </a:r>
            <a:endParaRPr lang="fr-FR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5580063" y="1844675"/>
            <a:ext cx="457200" cy="457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267325" y="1570038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>
                <a:solidFill>
                  <a:schemeClr val="bg1"/>
                </a:solidFill>
                <a:latin typeface="Verdana" pitchFamily="34" charset="0"/>
              </a:rPr>
              <a:t>MLI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2843213" y="4076700"/>
            <a:ext cx="792162" cy="144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LXe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TPC with MICROMEGAS readout 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2B1CF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Photo 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835025"/>
            <a:ext cx="40846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149850" y="2963863"/>
            <a:ext cx="1727200" cy="17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003800" y="5300663"/>
            <a:ext cx="1728788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56413" y="2943225"/>
            <a:ext cx="2287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 smtClean="0">
                <a:latin typeface="Garamond" pitchFamily="18" charset="0"/>
              </a:rPr>
              <a:t>Shaping</a:t>
            </a:r>
            <a:r>
              <a:rPr lang="fr-FR" b="1" dirty="0" smtClean="0">
                <a:latin typeface="Garamond" pitchFamily="18" charset="0"/>
              </a:rPr>
              <a:t> </a:t>
            </a:r>
            <a:r>
              <a:rPr lang="fr-FR" b="1" dirty="0">
                <a:latin typeface="Garamond" pitchFamily="18" charset="0"/>
              </a:rPr>
              <a:t>rings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76256" y="5877272"/>
            <a:ext cx="22875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Segmented anode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6.35 x 6.35 mm</a:t>
            </a:r>
            <a:r>
              <a:rPr lang="en-US" b="1" baseline="30000" dirty="0">
                <a:latin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</a:rPr>
              <a:t> pitch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64163" y="2682875"/>
            <a:ext cx="0" cy="2459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292725" y="3709988"/>
            <a:ext cx="1025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000FF"/>
                </a:solidFill>
                <a:latin typeface="Verdana" pitchFamily="34" charset="0"/>
              </a:rPr>
              <a:t>12 cm</a:t>
            </a:r>
          </a:p>
        </p:txBody>
      </p:sp>
      <p:pic>
        <p:nvPicPr>
          <p:cNvPr id="11" name="Picture 10" descr="AnodeSegment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489325"/>
            <a:ext cx="220186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596634" y="3730426"/>
            <a:ext cx="1439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1" dirty="0" smtClean="0">
                <a:latin typeface="Verdana" pitchFamily="34" charset="0"/>
              </a:rPr>
              <a:t>2.54 cm</a:t>
            </a:r>
            <a:endParaRPr lang="fr-FR" sz="1200" i="1" dirty="0">
              <a:latin typeface="Verdana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7493000" y="3956050"/>
            <a:ext cx="941388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14" name="Picture 13" descr="grille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868863"/>
            <a:ext cx="20256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1908175" y="4294188"/>
            <a:ext cx="2232025" cy="863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0" y="3933056"/>
            <a:ext cx="2287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>
                <a:latin typeface="Garamond" pitchFamily="18" charset="0"/>
              </a:rPr>
              <a:t>Micromegas</a:t>
            </a:r>
            <a:r>
              <a:rPr lang="fr-FR" b="1" dirty="0">
                <a:latin typeface="Garamond" pitchFamily="18" charset="0"/>
              </a:rPr>
              <a:t> </a:t>
            </a:r>
            <a:r>
              <a:rPr lang="fr-FR" b="1" dirty="0" err="1" smtClean="0">
                <a:latin typeface="Garamond" pitchFamily="18" charset="0"/>
              </a:rPr>
              <a:t>Grid</a:t>
            </a:r>
            <a:endParaRPr lang="fr-FR" b="1" dirty="0">
              <a:latin typeface="Garamond" pitchFamily="18" charset="0"/>
            </a:endParaRPr>
          </a:p>
        </p:txBody>
      </p:sp>
      <p:pic>
        <p:nvPicPr>
          <p:cNvPr id="17" name="Picture 9" descr="Photo 051b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1262063"/>
            <a:ext cx="226853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0" y="3213100"/>
            <a:ext cx="260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0000"/>
                </a:solidFill>
                <a:latin typeface="Garamond" pitchFamily="18" charset="0"/>
              </a:rPr>
              <a:t>PMT</a:t>
            </a:r>
          </a:p>
        </p:txBody>
      </p:sp>
      <p:pic>
        <p:nvPicPr>
          <p:cNvPr id="19" name="Picture 21" descr="sourceAlp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833438"/>
            <a:ext cx="2305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2339975" y="2060575"/>
            <a:ext cx="2232025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6" descr="ZA 1p - Axo - v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8706" y="2206570"/>
            <a:ext cx="279819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87824" y="44624"/>
            <a:ext cx="2592288" cy="6921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TPC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principle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2B1CF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91"/>
          <p:cNvSpPr txBox="1">
            <a:spLocks noChangeArrowheads="1"/>
          </p:cNvSpPr>
          <p:nvPr/>
        </p:nvSpPr>
        <p:spPr bwMode="auto">
          <a:xfrm>
            <a:off x="6243322" y="2415984"/>
            <a:ext cx="2808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Garamond" pitchFamily="18" charset="0"/>
              </a:rPr>
              <a:t>Time of </a:t>
            </a:r>
            <a:r>
              <a:rPr lang="fr-FR" b="1" dirty="0" smtClean="0">
                <a:latin typeface="Garamond" pitchFamily="18" charset="0"/>
              </a:rPr>
              <a:t>interaction:</a:t>
            </a:r>
            <a:endParaRPr lang="fr-FR" b="1" dirty="0">
              <a:latin typeface="Garamond" pitchFamily="18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Garamond" pitchFamily="18" charset="0"/>
              </a:rPr>
              <a:t>Scintillation light (PMT) </a:t>
            </a:r>
          </a:p>
          <a:p>
            <a:r>
              <a:rPr lang="fr-FR" b="1" dirty="0">
                <a:solidFill>
                  <a:srgbClr val="0000FF"/>
                </a:solidFill>
                <a:latin typeface="Garamond" pitchFamily="18" charset="0"/>
              </a:rPr>
              <a:t>T</a:t>
            </a:r>
            <a:r>
              <a:rPr lang="fr-FR" b="1" baseline="-25000" dirty="0">
                <a:solidFill>
                  <a:srgbClr val="0000FF"/>
                </a:solidFill>
                <a:latin typeface="Garamond" pitchFamily="18" charset="0"/>
              </a:rPr>
              <a:t>0 </a:t>
            </a:r>
            <a:r>
              <a:rPr lang="fr-FR" b="1" dirty="0" err="1">
                <a:solidFill>
                  <a:srgbClr val="0000FF"/>
                </a:solidFill>
                <a:latin typeface="Garamond" pitchFamily="18" charset="0"/>
              </a:rPr>
              <a:t>measurement</a:t>
            </a:r>
            <a:endParaRPr lang="fr-FR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6" name="Text Box 92"/>
          <p:cNvSpPr txBox="1">
            <a:spLocks noChangeArrowheads="1"/>
          </p:cNvSpPr>
          <p:nvPr/>
        </p:nvSpPr>
        <p:spPr bwMode="auto">
          <a:xfrm>
            <a:off x="6243322" y="4360671"/>
            <a:ext cx="3024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Garamond" pitchFamily="18" charset="0"/>
              </a:rPr>
              <a:t>Energy </a:t>
            </a:r>
            <a:r>
              <a:rPr lang="en-US" b="1" dirty="0" smtClean="0">
                <a:latin typeface="Garamond" pitchFamily="18" charset="0"/>
              </a:rPr>
              <a:t>and position:</a:t>
            </a:r>
            <a:endParaRPr lang="en-US" b="1" dirty="0">
              <a:latin typeface="Garamond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Ionization with </a:t>
            </a:r>
            <a:r>
              <a:rPr lang="en-US" b="1" dirty="0" err="1">
                <a:solidFill>
                  <a:srgbClr val="FF0000"/>
                </a:solidFill>
                <a:latin typeface="Garamond" pitchFamily="18" charset="0"/>
              </a:rPr>
              <a:t>Micromegas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 and FEE</a:t>
            </a:r>
          </a:p>
          <a:p>
            <a:r>
              <a:rPr lang="en-US" b="1" dirty="0">
                <a:solidFill>
                  <a:srgbClr val="0000FF"/>
                </a:solidFill>
                <a:latin typeface="Garamond" pitchFamily="18" charset="0"/>
              </a:rPr>
              <a:t>Drift time T</a:t>
            </a:r>
            <a:r>
              <a:rPr lang="en-US" b="1" baseline="-25000" dirty="0">
                <a:solidFill>
                  <a:srgbClr val="0000FF"/>
                </a:solidFill>
                <a:latin typeface="Garamond" pitchFamily="18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Garamond" pitchFamily="18" charset="0"/>
              </a:rPr>
              <a:t>, E, x et y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642772" y="1912746"/>
            <a:ext cx="3656610" cy="3744913"/>
            <a:chOff x="4127" y="572"/>
            <a:chExt cx="1670" cy="1690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288" y="2084"/>
              <a:ext cx="144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latin typeface="Verdana" pitchFamily="34" charset="0"/>
                </a:rPr>
                <a:t>Field rings</a:t>
              </a:r>
            </a:p>
          </p:txBody>
        </p:sp>
        <p:pic>
          <p:nvPicPr>
            <p:cNvPr id="9" name="Picture 42" descr="schemaIon4peti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7" y="572"/>
              <a:ext cx="1611" cy="1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47"/>
            <p:cNvSpPr>
              <a:spLocks noChangeShapeType="1"/>
            </p:cNvSpPr>
            <p:nvPr/>
          </p:nvSpPr>
          <p:spPr bwMode="auto">
            <a:xfrm flipV="1">
              <a:off x="4225" y="737"/>
              <a:ext cx="0" cy="10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48"/>
            <p:cNvSpPr>
              <a:spLocks noChangeShapeType="1"/>
            </p:cNvSpPr>
            <p:nvPr/>
          </p:nvSpPr>
          <p:spPr bwMode="auto">
            <a:xfrm flipV="1">
              <a:off x="4225" y="1880"/>
              <a:ext cx="0" cy="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12" name="Object 49"/>
            <p:cNvGraphicFramePr>
              <a:graphicFrameLocks noChangeAspect="1"/>
            </p:cNvGraphicFramePr>
            <p:nvPr/>
          </p:nvGraphicFramePr>
          <p:xfrm>
            <a:off x="4293" y="1208"/>
            <a:ext cx="229" cy="186"/>
          </p:xfrm>
          <a:graphic>
            <a:graphicData uri="http://schemas.openxmlformats.org/presentationml/2006/ole">
              <p:oleObj spid="_x0000_s2050" name="Equation" r:id="rId5" imgW="317160" imgH="266400" progId="Equation.3">
                <p:embed/>
              </p:oleObj>
            </a:graphicData>
          </a:graphic>
        </p:graphicFrame>
        <p:sp>
          <p:nvSpPr>
            <p:cNvPr id="13" name="Line 65"/>
            <p:cNvSpPr>
              <a:spLocks noChangeShapeType="1"/>
            </p:cNvSpPr>
            <p:nvPr/>
          </p:nvSpPr>
          <p:spPr bwMode="auto">
            <a:xfrm>
              <a:off x="5005" y="922"/>
              <a:ext cx="0" cy="1113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AutoShape 64"/>
            <p:cNvSpPr>
              <a:spLocks noChangeArrowheads="1"/>
            </p:cNvSpPr>
            <p:nvPr/>
          </p:nvSpPr>
          <p:spPr bwMode="auto">
            <a:xfrm>
              <a:off x="4914" y="804"/>
              <a:ext cx="183" cy="177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Verdana" pitchFamily="34" charset="0"/>
              </a:endParaRPr>
            </a:p>
          </p:txBody>
        </p:sp>
        <p:pic>
          <p:nvPicPr>
            <p:cNvPr id="15" name="Picture 66" descr="electron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48" y="1191"/>
              <a:ext cx="30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9" descr="electro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11" y="1516"/>
              <a:ext cx="39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" name="Object 83"/>
            <p:cNvGraphicFramePr>
              <a:graphicFrameLocks noChangeAspect="1"/>
            </p:cNvGraphicFramePr>
            <p:nvPr/>
          </p:nvGraphicFramePr>
          <p:xfrm>
            <a:off x="4271" y="1882"/>
            <a:ext cx="335" cy="165"/>
          </p:xfrm>
          <a:graphic>
            <a:graphicData uri="http://schemas.openxmlformats.org/presentationml/2006/ole">
              <p:oleObj spid="_x0000_s2051" name="Equation" r:id="rId8" imgW="507960" imgH="253800" progId="Equation.3">
                <p:embed/>
              </p:oleObj>
            </a:graphicData>
          </a:graphic>
        </p:graphicFrame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5635" y="737"/>
              <a:ext cx="0" cy="10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5635" y="1897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5307" y="1201"/>
              <a:ext cx="393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Verdana" pitchFamily="34" charset="0"/>
                </a:rPr>
                <a:t>12 cm</a:t>
              </a:r>
              <a:endParaRPr lang="fr-FR" sz="1000">
                <a:latin typeface="Verdana" pitchFamily="34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5336" y="1897"/>
              <a:ext cx="46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>
                  <a:latin typeface="Verdana" pitchFamily="34" charset="0"/>
                </a:rPr>
                <a:t>300 </a:t>
              </a:r>
              <a:r>
                <a:rPr lang="en-US" sz="1000" dirty="0">
                  <a:latin typeface="Verdana" pitchFamily="34" charset="0"/>
                  <a:sym typeface="Symbol" pitchFamily="18" charset="2"/>
                </a:rPr>
                <a:t></a:t>
              </a:r>
              <a:r>
                <a:rPr lang="en-US" sz="1000" dirty="0">
                  <a:latin typeface="Verdana" pitchFamily="34" charset="0"/>
                </a:rPr>
                <a:t>m</a:t>
              </a:r>
              <a:endParaRPr lang="fr-FR" sz="1000" dirty="0">
                <a:latin typeface="Verdana" pitchFamily="34" charset="0"/>
              </a:endParaRPr>
            </a:p>
          </p:txBody>
        </p:sp>
      </p:grpSp>
      <p:sp>
        <p:nvSpPr>
          <p:cNvPr id="23" name="Line 87"/>
          <p:cNvSpPr>
            <a:spLocks noChangeShapeType="1"/>
          </p:cNvSpPr>
          <p:nvPr/>
        </p:nvSpPr>
        <p:spPr bwMode="auto">
          <a:xfrm flipH="1">
            <a:off x="1346630" y="3281395"/>
            <a:ext cx="1296144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411518" y="184123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CC00"/>
                </a:solidFill>
                <a:latin typeface="Times New Roman" pitchFamily="18" charset="0"/>
              </a:rPr>
              <a:t>Active volume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900113" y="830039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Recoil electrons create both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scintillation</a:t>
            </a:r>
            <a:r>
              <a:rPr lang="en-US" b="1" dirty="0">
                <a:latin typeface="Times New Roman" pitchFamily="18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ionization</a:t>
            </a:r>
            <a:r>
              <a:rPr lang="en-US" b="1" dirty="0">
                <a:latin typeface="Times New Roman" pitchFamily="18" charset="0"/>
              </a:rPr>
              <a:t> in liquid xenon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42774" y="1481195"/>
            <a:ext cx="352839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857804" y="1397139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PMT</a:t>
            </a:r>
            <a:endParaRPr lang="fr-FR" sz="3600" b="1" dirty="0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 flipV="1">
            <a:off x="4566434" y="2633322"/>
            <a:ext cx="1373718" cy="446808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Box 88"/>
          <p:cNvSpPr txBox="1">
            <a:spLocks noChangeArrowheads="1"/>
          </p:cNvSpPr>
          <p:nvPr/>
        </p:nvSpPr>
        <p:spPr bwMode="auto">
          <a:xfrm>
            <a:off x="1418340" y="5957598"/>
            <a:ext cx="59769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Depth inferred from T</a:t>
            </a:r>
            <a:r>
              <a:rPr lang="en-US" b="1" baseline="-25000" dirty="0">
                <a:latin typeface="Times New Roman" pitchFamily="18" charset="0"/>
              </a:rPr>
              <a:t>0</a:t>
            </a:r>
            <a:r>
              <a:rPr lang="en-US" b="1" dirty="0">
                <a:latin typeface="Times New Roman" pitchFamily="18" charset="0"/>
              </a:rPr>
              <a:t>, T</a:t>
            </a:r>
            <a:r>
              <a:rPr lang="en-US" b="1" baseline="-25000" dirty="0">
                <a:latin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</a:rPr>
              <a:t> and the electron drift velocity :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z = (T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– T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)·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b="1" baseline="-25000" dirty="0" err="1">
                <a:solidFill>
                  <a:srgbClr val="FF0000"/>
                </a:solidFill>
                <a:latin typeface="Times New Roman" pitchFamily="18" charset="0"/>
              </a:rPr>
              <a:t>drift</a:t>
            </a:r>
            <a:r>
              <a:rPr lang="en-US" b="1" dirty="0">
                <a:latin typeface="Times New Roman" pitchFamily="18" charset="0"/>
              </a:rPr>
              <a:t> </a:t>
            </a:r>
          </a:p>
        </p:txBody>
      </p:sp>
      <p:sp>
        <p:nvSpPr>
          <p:cNvPr id="29" name="Line 65"/>
          <p:cNvSpPr>
            <a:spLocks noChangeShapeType="1"/>
          </p:cNvSpPr>
          <p:nvPr/>
        </p:nvSpPr>
        <p:spPr bwMode="auto">
          <a:xfrm>
            <a:off x="3925464" y="3084300"/>
            <a:ext cx="18216" cy="207289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" name="AutoShape 64"/>
          <p:cNvSpPr>
            <a:spLocks noChangeArrowheads="1"/>
          </p:cNvSpPr>
          <p:nvPr/>
        </p:nvSpPr>
        <p:spPr bwMode="auto">
          <a:xfrm>
            <a:off x="3726211" y="2822821"/>
            <a:ext cx="400694" cy="392219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Verdana" pitchFamily="34" charset="0"/>
            </a:endParaRPr>
          </a:p>
        </p:txBody>
      </p:sp>
      <p:pic>
        <p:nvPicPr>
          <p:cNvPr id="31" name="Picture 66" descr="electron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5916" y="3789040"/>
            <a:ext cx="667824" cy="28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17"/>
          <p:cNvSpPr>
            <a:spLocks noChangeShapeType="1"/>
          </p:cNvSpPr>
          <p:nvPr/>
        </p:nvSpPr>
        <p:spPr bwMode="auto">
          <a:xfrm flipH="1">
            <a:off x="3824882" y="2708919"/>
            <a:ext cx="648072" cy="36004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36512" y="216570"/>
            <a:ext cx="9144000" cy="6921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511 </a:t>
            </a:r>
            <a:r>
              <a:rPr kumimoji="0" lang="en-US" sz="3200" b="1" i="0" u="none" strike="noStrike" kern="1200" cap="none" spc="0" normalizeH="0" baseline="0" dirty="0" err="1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keV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coincidence</a:t>
            </a: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setup</a:t>
            </a:r>
            <a:endParaRPr kumimoji="0" lang="en-US" sz="3200" b="1" i="0" u="none" strike="noStrike" kern="1200" cap="none" spc="0" normalizeH="0" baseline="0" dirty="0" smtClean="0">
              <a:ln>
                <a:noFill/>
              </a:ln>
              <a:solidFill>
                <a:srgbClr val="2B1CF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4527" r="9843" b="8278"/>
          <a:stretch>
            <a:fillRect/>
          </a:stretch>
        </p:blipFill>
        <p:spPr bwMode="auto">
          <a:xfrm>
            <a:off x="323850" y="1125538"/>
            <a:ext cx="8243888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04780" y="2284472"/>
            <a:ext cx="1297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baseline="30000" dirty="0" smtClean="0">
                <a:solidFill>
                  <a:srgbClr val="FF0000"/>
                </a:solidFill>
              </a:rPr>
              <a:t>22</a:t>
            </a:r>
            <a:r>
              <a:rPr lang="fr-FR" b="1" dirty="0" smtClean="0">
                <a:solidFill>
                  <a:srgbClr val="FF0000"/>
                </a:solidFill>
              </a:rPr>
              <a:t>Na source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47664" y="2662312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</a:rPr>
              <a:t>PMT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57538" y="253099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</a:rPr>
              <a:t>TPC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156325" y="3397250"/>
            <a:ext cx="288925" cy="2667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561013" y="3538538"/>
            <a:ext cx="7207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625850" y="3406775"/>
            <a:ext cx="288925" cy="2667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770313" y="3538538"/>
            <a:ext cx="18002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5508625" y="350043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5580063" y="2636838"/>
            <a:ext cx="2159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011863" y="1700213"/>
            <a:ext cx="1368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 smtClean="0">
                <a:solidFill>
                  <a:srgbClr val="FF0000"/>
                </a:solidFill>
              </a:rPr>
              <a:t>CsI</a:t>
            </a:r>
            <a:r>
              <a:rPr lang="fr-FR" b="1" dirty="0" smtClean="0">
                <a:solidFill>
                  <a:srgbClr val="FF0000"/>
                </a:solidFill>
              </a:rPr>
              <a:t> Cristal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6588125" y="2133600"/>
            <a:ext cx="0" cy="1439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644900" y="2771775"/>
            <a:ext cx="71438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124075" y="2924175"/>
            <a:ext cx="863600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H="1" flipV="1">
            <a:off x="5724525" y="3644900"/>
            <a:ext cx="0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219799" y="449642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Collimator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V="1">
            <a:off x="3995936" y="3644899"/>
            <a:ext cx="431602" cy="8642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707904" y="4443140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FEE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smtClean="0">
                <a:solidFill>
                  <a:srgbClr val="2B1CF2"/>
                </a:solidFill>
              </a:rPr>
              <a:t>Resolution of interaction depth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2B1CF2"/>
                </a:solidFill>
                <a:effectLst/>
                <a:uLnTx/>
                <a:uFillTx/>
                <a:ea typeface="+mj-ea"/>
                <a:cs typeface="+mj-cs"/>
              </a:rPr>
              <a:t> (@ 511 keV)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2B1CF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5" descr="res_clust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3563193"/>
            <a:ext cx="4608513" cy="3178175"/>
          </a:xfrm>
          <a:prstGeom prst="rect">
            <a:avLst/>
          </a:prstGeom>
          <a:noFill/>
        </p:spPr>
      </p:pic>
      <p:pic>
        <p:nvPicPr>
          <p:cNvPr id="5" name="Picture 3" descr="time_dstrib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908720"/>
            <a:ext cx="467995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9512" y="4005064"/>
            <a:ext cx="4584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 smtClean="0"/>
              <a:t>Profile of </a:t>
            </a:r>
            <a:r>
              <a:rPr lang="fr-FR" b="1" dirty="0" err="1" smtClean="0"/>
              <a:t>photoelectric</a:t>
            </a:r>
            <a:r>
              <a:rPr lang="fr-FR" b="1" dirty="0" smtClean="0"/>
              <a:t> interactions in the TPC</a:t>
            </a:r>
            <a:endParaRPr lang="fr-FR" b="1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900113" y="1484983"/>
            <a:ext cx="0" cy="2232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067175" y="1484983"/>
            <a:ext cx="0" cy="2232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971550" y="1700883"/>
            <a:ext cx="295275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79613" y="126908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CC00"/>
                </a:solidFill>
              </a:rPr>
              <a:t>12 cm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95536" y="971436"/>
            <a:ext cx="1268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Anode side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398672" y="968680"/>
            <a:ext cx="1135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PMT side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788024" y="2060848"/>
            <a:ext cx="3915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 dirty="0" err="1"/>
              <a:t>Same</a:t>
            </a:r>
            <a:r>
              <a:rPr lang="fr-FR" b="1" dirty="0"/>
              <a:t> </a:t>
            </a:r>
            <a:r>
              <a:rPr lang="fr-FR" b="1" dirty="0" err="1"/>
              <a:t>method</a:t>
            </a:r>
            <a:r>
              <a:rPr lang="fr-FR" b="1" dirty="0"/>
              <a:t> to </a:t>
            </a:r>
            <a:r>
              <a:rPr lang="fr-FR" b="1" dirty="0" err="1" smtClean="0"/>
              <a:t>measure</a:t>
            </a:r>
            <a:r>
              <a:rPr lang="fr-FR" b="1" dirty="0" smtClean="0"/>
              <a:t> </a:t>
            </a:r>
            <a:r>
              <a:rPr lang="fr-FR" b="1" dirty="0"/>
              <a:t>the </a:t>
            </a:r>
            <a:r>
              <a:rPr lang="fr-FR" b="1" dirty="0" err="1"/>
              <a:t>electron</a:t>
            </a:r>
            <a:r>
              <a:rPr lang="fr-FR" b="1" dirty="0"/>
              <a:t> </a:t>
            </a:r>
          </a:p>
          <a:p>
            <a:pPr algn="ctr"/>
            <a:r>
              <a:rPr lang="fr-FR" b="1" dirty="0"/>
              <a:t>drift </a:t>
            </a:r>
            <a:r>
              <a:rPr lang="fr-FR" b="1" dirty="0" err="1"/>
              <a:t>velocity</a:t>
            </a:r>
            <a:endParaRPr lang="fr-FR" b="1" dirty="0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455166" y="5291981"/>
            <a:ext cx="2068513" cy="404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300 µm measured</a:t>
            </a: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7092379" y="5650756"/>
            <a:ext cx="863600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660579" y="6011118"/>
            <a:ext cx="1865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Times New Roman" pitchFamily="18" charset="0"/>
              </a:rPr>
              <a:t>156 ns x 2 mm/µs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636391" y="5507881"/>
            <a:ext cx="3311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0" y="6550223"/>
            <a:ext cx="2348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GB" sz="1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Oger</a:t>
            </a:r>
            <a:r>
              <a:rPr lang="en-GB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et al.</a:t>
            </a:r>
            <a:r>
              <a:rPr lang="en-GB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NIM A (2011</a:t>
            </a:r>
            <a:r>
              <a:rPr lang="en-GB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1181</Words>
  <Application>Microsoft Office PowerPoint</Application>
  <PresentationFormat>Affichage à l'écran (4:3)</PresentationFormat>
  <Paragraphs>266</Paragraphs>
  <Slides>22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Thème Office</vt:lpstr>
      <vt:lpstr>Équation</vt:lpstr>
      <vt:lpstr>Equation</vt:lpstr>
      <vt:lpstr>Microsoft Éditeur d'équations 3.0</vt:lpstr>
      <vt:lpstr>Toward a new gamma medical imaging technique:  the XEMIS project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>SUBATECH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duval</dc:creator>
  <cp:lastModifiedBy>duval</cp:lastModifiedBy>
  <cp:revision>77</cp:revision>
  <dcterms:created xsi:type="dcterms:W3CDTF">2012-04-20T19:29:20Z</dcterms:created>
  <dcterms:modified xsi:type="dcterms:W3CDTF">2012-04-27T06:52:50Z</dcterms:modified>
</cp:coreProperties>
</file>