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6" r:id="rId6"/>
    <p:sldId id="262" r:id="rId7"/>
    <p:sldId id="263" r:id="rId8"/>
    <p:sldId id="267" r:id="rId9"/>
    <p:sldId id="264" r:id="rId10"/>
    <p:sldId id="260" r:id="rId11"/>
    <p:sldId id="268" r:id="rId12"/>
    <p:sldId id="270" r:id="rId13"/>
    <p:sldId id="269" r:id="rId14"/>
    <p:sldId id="271" r:id="rId15"/>
    <p:sldId id="26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CC6600"/>
    <a:srgbClr val="FF0000"/>
    <a:srgbClr val="FFFF99"/>
    <a:srgbClr val="FF9900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-3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5121387-637E-4C71-AEFA-217B67519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</a:t>
            </a:r>
            <a:r>
              <a:rPr lang="en-US" err="1"/>
              <a:t>Formenti</a:t>
            </a:r>
            <a:r>
              <a:rPr lang="en-US"/>
              <a:t> - Annecy industry-academia meeting on MPGDs - April 27th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3DCC3-5997-4D76-9446-D32EEF4C65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</a:t>
            </a:r>
            <a:r>
              <a:rPr lang="en-US" err="1"/>
              <a:t>Formenti</a:t>
            </a:r>
            <a:r>
              <a:rPr lang="en-US"/>
              <a:t> - Annecy industry-academia meeting on MPGDs - April 27th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0DFE0-DA96-49B4-85FC-CE06D59527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</a:t>
            </a:r>
            <a:r>
              <a:rPr lang="en-US" err="1"/>
              <a:t>Formenti</a:t>
            </a:r>
            <a:r>
              <a:rPr lang="en-US"/>
              <a:t> - Annecy industry-academia meeting on MPGDs - April 27th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49E453-6E3A-4B14-888B-8B9BD03C45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</a:t>
            </a:r>
            <a:r>
              <a:rPr lang="en-US" err="1"/>
              <a:t>Formenti</a:t>
            </a:r>
            <a:r>
              <a:rPr lang="en-US"/>
              <a:t> - Annecy industry-academia meeting on MPGDs - April 27th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6FA85-3FA7-44FA-9BBC-CF0F74FD38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</a:t>
            </a:r>
            <a:r>
              <a:rPr lang="en-US" err="1"/>
              <a:t>Formenti</a:t>
            </a:r>
            <a:r>
              <a:rPr lang="en-US"/>
              <a:t> - Annecy industry-academia meeting on MPGDs - April 27th 2012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D5408-697B-4E70-A1E8-5F993410F4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</a:t>
            </a:r>
            <a:r>
              <a:rPr lang="en-US" err="1"/>
              <a:t>Formenti</a:t>
            </a:r>
            <a:r>
              <a:rPr lang="en-US"/>
              <a:t> - Annecy industry-academia meeting on MPGDs - April 27th 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FFEA2-7118-41E9-ABA2-F7F0F62CE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</a:t>
            </a:r>
            <a:r>
              <a:rPr lang="en-US" err="1"/>
              <a:t>Formenti</a:t>
            </a:r>
            <a:r>
              <a:rPr lang="en-US"/>
              <a:t> - Annecy industry-academia meeting on MPGDs - April 27th 2012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51192-1608-4E00-9249-720EC10BA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</a:t>
            </a:r>
            <a:r>
              <a:rPr lang="en-US" err="1"/>
              <a:t>Formenti</a:t>
            </a:r>
            <a:r>
              <a:rPr lang="en-US"/>
              <a:t> - Annecy industry-academia meeting on MPGDs - April 27th 2012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9726A-4E28-4DD0-8876-0193EB6C37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</a:t>
            </a:r>
            <a:r>
              <a:rPr lang="en-US" err="1"/>
              <a:t>Formenti</a:t>
            </a:r>
            <a:r>
              <a:rPr lang="en-US"/>
              <a:t> - Annecy industry-academia meeting on MPGDs - April 27th 2012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847CC-B1A3-4FD5-BA88-F19B5EE2A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</a:t>
            </a:r>
            <a:r>
              <a:rPr lang="en-US" err="1"/>
              <a:t>Formenti</a:t>
            </a:r>
            <a:r>
              <a:rPr lang="en-US"/>
              <a:t> - Annecy industry-academia meeting on MPGDs - April 27th 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2FCD9F-06F5-4B52-9767-8CA8CC4740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F. </a:t>
            </a:r>
            <a:r>
              <a:rPr lang="en-US" err="1"/>
              <a:t>Formenti</a:t>
            </a:r>
            <a:r>
              <a:rPr lang="en-US"/>
              <a:t> - Annecy industry-academia meeting on MPGDs - April 27th 2012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495CFF-DBCA-4287-BA58-30EB8CA36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553200"/>
            <a:ext cx="14478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553200"/>
            <a:ext cx="4953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F. </a:t>
            </a:r>
            <a:r>
              <a:rPr lang="en-US" err="1"/>
              <a:t>Formenti</a:t>
            </a:r>
            <a:r>
              <a:rPr lang="en-US"/>
              <a:t> - Annecy industry-academia meeting on MPGDs - April 27th 2012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752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5784D148-9BA7-4789-A5D1-A80F3EE46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F. Formenti - Annecy industry-academia meeting on MPGDs - April 27th 2012</a:t>
            </a:r>
          </a:p>
        </p:txBody>
      </p:sp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289706-F26F-4DB6-944D-6830D4C9DCB3}" type="slidenum">
              <a:rPr lang="en-US" smtClean="0">
                <a:latin typeface="Arial" pitchFamily="34" charset="0"/>
              </a:rPr>
              <a:pPr/>
              <a:t>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447800" y="457200"/>
            <a:ext cx="6172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Efforts for industrialization of GEMs and Micromegas at CERN</a:t>
            </a:r>
            <a:r>
              <a:rPr lang="en-US"/>
              <a:t> 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905000" y="1676400"/>
            <a:ext cx="60960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1800" u="sng" dirty="0"/>
              <a:t>Outline</a:t>
            </a:r>
            <a:r>
              <a:rPr lang="en-US" sz="1800" dirty="0"/>
              <a:t>: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  <a:defRPr/>
            </a:pPr>
            <a:r>
              <a:rPr lang="en-US" sz="1800" dirty="0"/>
              <a:t>WG6 in the RD51 context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  <a:defRPr/>
            </a:pPr>
            <a:r>
              <a:rPr lang="en-US" sz="1800" dirty="0"/>
              <a:t>CERN common infrastructure improvements</a:t>
            </a:r>
          </a:p>
          <a:p>
            <a:pPr marL="342900" indent="-342900">
              <a:spcBef>
                <a:spcPct val="50000"/>
              </a:spcBef>
              <a:buFontTx/>
              <a:buAutoNum type="arabicParenR"/>
              <a:defRPr/>
            </a:pPr>
            <a:r>
              <a:rPr lang="en-US" sz="1800" dirty="0"/>
              <a:t>Future requirements in LHC experiments</a:t>
            </a:r>
          </a:p>
          <a:p>
            <a:pPr marL="342900" indent="1588">
              <a:spcBef>
                <a:spcPct val="50000"/>
              </a:spcBef>
              <a:defRPr/>
            </a:pPr>
            <a:r>
              <a:rPr lang="en-US" sz="1800" dirty="0"/>
              <a:t>(CMS, Atlas, Alice, </a:t>
            </a:r>
            <a:r>
              <a:rPr lang="en-US" sz="1800" dirty="0" err="1"/>
              <a:t>LHCb</a:t>
            </a:r>
            <a:r>
              <a:rPr lang="en-US" sz="1800" dirty="0"/>
              <a:t>)</a:t>
            </a:r>
          </a:p>
          <a:p>
            <a:pPr marL="342900" indent="-342900">
              <a:spcBef>
                <a:spcPct val="50000"/>
              </a:spcBef>
              <a:buFont typeface="+mj-lt"/>
              <a:buAutoNum type="arabicParenR" startAt="4"/>
              <a:defRPr/>
            </a:pPr>
            <a:r>
              <a:rPr lang="en-US" sz="1800" dirty="0"/>
              <a:t>Technology transfer: potential partners</a:t>
            </a:r>
          </a:p>
          <a:p>
            <a:pPr marL="682625" indent="-342900">
              <a:spcBef>
                <a:spcPct val="50000"/>
              </a:spcBef>
              <a:defRPr/>
            </a:pPr>
            <a:r>
              <a:rPr lang="en-US" sz="1800" dirty="0"/>
              <a:t>(</a:t>
            </a:r>
            <a:r>
              <a:rPr lang="en-US" sz="1800" dirty="0" err="1"/>
              <a:t>Newflex</a:t>
            </a:r>
            <a:r>
              <a:rPr lang="en-US" sz="1800" dirty="0"/>
              <a:t>, </a:t>
            </a:r>
            <a:r>
              <a:rPr lang="en-US" sz="1800" dirty="0" err="1"/>
              <a:t>Eltos</a:t>
            </a:r>
            <a:r>
              <a:rPr lang="en-US" sz="1800" dirty="0"/>
              <a:t>, </a:t>
            </a:r>
            <a:r>
              <a:rPr lang="en-US" sz="1800" dirty="0" err="1"/>
              <a:t>Cirea</a:t>
            </a:r>
            <a:r>
              <a:rPr lang="en-US" sz="1800" dirty="0"/>
              <a:t>, </a:t>
            </a:r>
            <a:r>
              <a:rPr lang="en-US" sz="1800" dirty="0" err="1"/>
              <a:t>Techtra</a:t>
            </a:r>
            <a:r>
              <a:rPr lang="en-US" sz="1800" dirty="0"/>
              <a:t>, </a:t>
            </a:r>
            <a:r>
              <a:rPr lang="en-US" sz="1800" dirty="0" err="1"/>
              <a:t>TechEtch</a:t>
            </a:r>
            <a:r>
              <a:rPr lang="en-US" sz="1800" dirty="0"/>
              <a:t>)</a:t>
            </a:r>
          </a:p>
          <a:p>
            <a:pPr marL="342900" indent="-342900">
              <a:spcBef>
                <a:spcPct val="50000"/>
              </a:spcBef>
              <a:buFont typeface="+mj-lt"/>
              <a:buAutoNum type="arabicParenR" startAt="5"/>
              <a:defRPr/>
            </a:pPr>
            <a:r>
              <a:rPr lang="en-US" sz="1800" dirty="0"/>
              <a:t>CERN workshop resources on MPGDs</a:t>
            </a:r>
          </a:p>
          <a:p>
            <a:pPr marL="342900" indent="-342900">
              <a:spcBef>
                <a:spcPct val="50000"/>
              </a:spcBef>
              <a:buFontTx/>
              <a:buAutoNum type="arabicParenR" startAt="5"/>
              <a:defRPr/>
            </a:pPr>
            <a:r>
              <a:rPr lang="en-US" sz="1800" dirty="0" err="1"/>
              <a:t>Micromegas</a:t>
            </a:r>
            <a:r>
              <a:rPr lang="en-US" sz="1800" dirty="0"/>
              <a:t> resistive training at CERN</a:t>
            </a:r>
          </a:p>
          <a:p>
            <a:pPr marL="342900" indent="-342900">
              <a:spcBef>
                <a:spcPct val="50000"/>
              </a:spcBef>
              <a:buFontTx/>
              <a:buAutoNum type="arabicParenR" startAt="5"/>
              <a:defRPr/>
            </a:pPr>
            <a:r>
              <a:rPr lang="en-US" sz="1800" dirty="0"/>
              <a:t>Conclusions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istrator\Desktop\Mythra\Korean GEMS\Gain_KoreanNo.9vsCER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2601913"/>
            <a:ext cx="2590800" cy="222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2" descr="C:\Documents and Settings\Administrator\Desktop\Mythra\Korean GEMS\Gainstabilit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692650"/>
            <a:ext cx="2419350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F. Formenti - Annecy industry-academia meeting on MPGDs - April 27th 2012</a:t>
            </a:r>
          </a:p>
        </p:txBody>
      </p:sp>
      <p:sp>
        <p:nvSpPr>
          <p:cNvPr id="1126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C6821C-543B-4001-9228-E538D9C7D394}" type="slidenum">
              <a:rPr lang="en-US" smtClean="0">
                <a:latin typeface="Arial" pitchFamily="34" charset="0"/>
              </a:rPr>
              <a:pPr/>
              <a:t>10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09600" y="152400"/>
            <a:ext cx="7772400" cy="76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err="1">
                <a:ea typeface="+mj-ea"/>
                <a:cs typeface="Arial" pitchFamily="34" charset="0"/>
              </a:rPr>
              <a:t>NewFlex</a:t>
            </a:r>
            <a:r>
              <a:rPr lang="en-US" b="1" dirty="0">
                <a:ea typeface="+mj-ea"/>
                <a:cs typeface="Arial" pitchFamily="34" charset="0"/>
              </a:rPr>
              <a:t> (-&gt; GEM)</a:t>
            </a:r>
          </a:p>
        </p:txBody>
      </p:sp>
      <p:pic>
        <p:nvPicPr>
          <p:cNvPr id="11271" name="Picture 4" descr="lot70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914400"/>
            <a:ext cx="33670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152400" y="3429000"/>
            <a:ext cx="5486400" cy="2708275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>
                <a:latin typeface="Calibri" pitchFamily="34" charset="0"/>
              </a:rPr>
              <a:t> Successfully produced first 7x7 GEM foil</a:t>
            </a:r>
          </a:p>
          <a:p>
            <a:pPr lvl="1">
              <a:spcAft>
                <a:spcPts val="600"/>
              </a:spcAft>
            </a:pPr>
            <a:r>
              <a:rPr lang="en-US" sz="2000">
                <a:latin typeface="Calibri" pitchFamily="34" charset="0"/>
              </a:rPr>
              <a:t>=&gt; tested at CERN OK, June 2011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>
                <a:latin typeface="Calibri" pitchFamily="34" charset="0"/>
              </a:rPr>
              <a:t> Successfully produced 20 foils of 10x10</a:t>
            </a:r>
          </a:p>
          <a:p>
            <a:pPr lvl="1">
              <a:spcAft>
                <a:spcPts val="600"/>
              </a:spcAft>
            </a:pPr>
            <a:r>
              <a:rPr lang="en-US" sz="2000">
                <a:latin typeface="Calibri" pitchFamily="34" charset="0"/>
              </a:rPr>
              <a:t>=&gt; tested at CERN OK, January 2012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 Being released production of 10 foils 30x30 GEMs</a:t>
            </a:r>
          </a:p>
          <a:p>
            <a:pPr lvl="1">
              <a:spcAft>
                <a:spcPts val="600"/>
              </a:spcAft>
            </a:pPr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=&gt; including foil qualification test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>
                <a:latin typeface="Calibri" pitchFamily="34" charset="0"/>
              </a:rPr>
              <a:t> Planned large samples for later</a:t>
            </a:r>
          </a:p>
        </p:txBody>
      </p:sp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152400" y="914400"/>
            <a:ext cx="56388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000" dirty="0">
                <a:latin typeface="Calibri" pitchFamily="34" charset="0"/>
              </a:rPr>
              <a:t> Main company located nearby Seoul (South Korea)</a:t>
            </a:r>
          </a:p>
          <a:p>
            <a:pPr marL="117475" indent="-117475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000" dirty="0">
                <a:latin typeface="Calibri" pitchFamily="34" charset="0"/>
              </a:rPr>
              <a:t>Two subsidiaries : </a:t>
            </a:r>
            <a:r>
              <a:rPr lang="en-US" sz="2000" dirty="0" err="1">
                <a:latin typeface="Calibri" pitchFamily="34" charset="0"/>
              </a:rPr>
              <a:t>NewCretec</a:t>
            </a:r>
            <a:r>
              <a:rPr lang="en-US" sz="2000" dirty="0">
                <a:latin typeface="Calibri" pitchFamily="34" charset="0"/>
              </a:rPr>
              <a:t> (“next door”) and Qingdao </a:t>
            </a:r>
            <a:r>
              <a:rPr lang="en-US" sz="2000" dirty="0" err="1">
                <a:latin typeface="Calibri" pitchFamily="34" charset="0"/>
              </a:rPr>
              <a:t>NewFlex</a:t>
            </a:r>
            <a:r>
              <a:rPr lang="en-US" sz="2000" dirty="0">
                <a:latin typeface="Calibri" pitchFamily="34" charset="0"/>
              </a:rPr>
              <a:t> China</a:t>
            </a:r>
          </a:p>
          <a:p>
            <a:pPr marL="115888" indent="-115888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000" dirty="0">
                <a:latin typeface="Calibri" pitchFamily="34" charset="0"/>
              </a:rPr>
              <a:t>Specialized in flex circuits, huge production capability of 60000m</a:t>
            </a:r>
            <a:r>
              <a:rPr lang="en-US" sz="2000" baseline="30000" dirty="0">
                <a:latin typeface="Calibri" pitchFamily="34" charset="0"/>
              </a:rPr>
              <a:t>2</a:t>
            </a:r>
            <a:r>
              <a:rPr lang="en-US" sz="2000" dirty="0">
                <a:latin typeface="Calibri" pitchFamily="34" charset="0"/>
              </a:rPr>
              <a:t> / month altogether</a:t>
            </a:r>
          </a:p>
          <a:p>
            <a:pPr marL="115888" indent="-115888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000" dirty="0">
                <a:latin typeface="Calibri" pitchFamily="34" charset="0"/>
              </a:rPr>
              <a:t>Fully automated line machines (reel to reel)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F. Formenti - Annecy industry-academia meeting on MPGDs - April 27th 2012</a:t>
            </a:r>
          </a:p>
        </p:txBody>
      </p:sp>
      <p:sp>
        <p:nvSpPr>
          <p:cNvPr id="1229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4BE215-1F02-4FC5-B76C-AAA21A31784A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152400"/>
            <a:ext cx="7010400" cy="76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err="1">
                <a:latin typeface="+mn-lt"/>
                <a:ea typeface="+mj-ea"/>
                <a:cs typeface="+mj-cs"/>
              </a:rPr>
              <a:t>Eltos</a:t>
            </a:r>
            <a:r>
              <a:rPr lang="en-US" b="1" dirty="0">
                <a:latin typeface="+mn-lt"/>
                <a:ea typeface="+mj-ea"/>
                <a:cs typeface="+mj-cs"/>
              </a:rPr>
              <a:t> (-&gt; </a:t>
            </a:r>
            <a:r>
              <a:rPr lang="en-US" b="1" dirty="0" err="1">
                <a:latin typeface="+mn-lt"/>
                <a:ea typeface="+mj-ea"/>
                <a:cs typeface="+mj-cs"/>
              </a:rPr>
              <a:t>Micromegas</a:t>
            </a:r>
            <a:r>
              <a:rPr lang="en-US" b="1" dirty="0">
                <a:latin typeface="+mn-lt"/>
                <a:ea typeface="+mj-ea"/>
                <a:cs typeface="+mj-cs"/>
              </a:rPr>
              <a:t>)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52400" y="914400"/>
            <a:ext cx="60198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000" dirty="0">
                <a:latin typeface="Calibri" pitchFamily="34" charset="0"/>
              </a:rPr>
              <a:t> Company located in Arezzo (Italy), ~100 employees</a:t>
            </a:r>
          </a:p>
          <a:p>
            <a:pPr>
              <a:spcAft>
                <a:spcPts val="600"/>
              </a:spcAft>
              <a:defRPr/>
            </a:pPr>
            <a:endParaRPr lang="en-US" sz="1000" dirty="0">
              <a:latin typeface="Calibri" pitchFamily="34" charset="0"/>
            </a:endParaRPr>
          </a:p>
          <a:p>
            <a:pPr marL="115888" indent="-115888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000" dirty="0">
                <a:latin typeface="Calibri" pitchFamily="34" charset="0"/>
              </a:rPr>
              <a:t>Full fine pitch rigid process technology in house and surface finishing with large board capability up to 650x1200</a:t>
            </a:r>
          </a:p>
          <a:p>
            <a:pPr marL="115888" indent="-115888">
              <a:spcAft>
                <a:spcPts val="600"/>
              </a:spcAft>
              <a:buFont typeface="Arial" charset="0"/>
              <a:buChar char="•"/>
              <a:defRPr/>
            </a:pPr>
            <a:r>
              <a:rPr lang="en-US" sz="2000" dirty="0">
                <a:latin typeface="Calibri" pitchFamily="34" charset="0"/>
              </a:rPr>
              <a:t> Several type of materials (FR4, Halo free, High/Mid </a:t>
            </a:r>
            <a:r>
              <a:rPr lang="en-US" sz="2000" dirty="0" err="1">
                <a:latin typeface="Calibri" pitchFamily="34" charset="0"/>
              </a:rPr>
              <a:t>Tg</a:t>
            </a:r>
            <a:r>
              <a:rPr lang="en-US" sz="2000" dirty="0">
                <a:latin typeface="Calibri" pitchFamily="34" charset="0"/>
              </a:rPr>
              <a:t> , specials)</a:t>
            </a:r>
          </a:p>
        </p:txBody>
      </p:sp>
      <p:pic>
        <p:nvPicPr>
          <p:cNvPr id="12294" name="Picture 4" descr="C:\TE Department\EM Section\R&amp;D\RD51\Visit ELTOS 7_11_11\Bulk MM construction\9-Check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533400"/>
            <a:ext cx="24384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Rectangle 10"/>
          <p:cNvSpPr>
            <a:spLocks noChangeArrowheads="1"/>
          </p:cNvSpPr>
          <p:nvPr/>
        </p:nvSpPr>
        <p:spPr bwMode="auto">
          <a:xfrm>
            <a:off x="152400" y="3429000"/>
            <a:ext cx="6248400" cy="286226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5888" indent="-115888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>
                <a:latin typeface="Calibri" pitchFamily="34" charset="0"/>
              </a:rPr>
              <a:t>Performed first time knowledge transfer for Met. MMs</a:t>
            </a:r>
          </a:p>
          <a:p>
            <a:pPr marL="115888" indent="-115888">
              <a:spcAft>
                <a:spcPts val="600"/>
              </a:spcAft>
            </a:pPr>
            <a:r>
              <a:rPr lang="en-US" sz="2000">
                <a:latin typeface="Calibri" pitchFamily="34" charset="0"/>
              </a:rPr>
              <a:t>	=&gt; November 2011</a:t>
            </a:r>
          </a:p>
          <a:p>
            <a:pPr marL="115888" indent="-115888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>
                <a:latin typeface="Calibri" pitchFamily="34" charset="0"/>
              </a:rPr>
              <a:t>Two 10x10 MMs “bulked” with local supervision of CERN expert (PCB and mesh stretching done by them, in-house cleaning)</a:t>
            </a:r>
          </a:p>
          <a:p>
            <a:pPr marL="115888" indent="-115888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>
                <a:latin typeface="Calibri" pitchFamily="34" charset="0"/>
              </a:rPr>
              <a:t> One detector has high spark rate (reason not explored) other is usable and performs similarly to CERN reference</a:t>
            </a:r>
          </a:p>
          <a:p>
            <a:pPr marL="115888" indent="-115888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>
                <a:solidFill>
                  <a:srgbClr val="FF0000"/>
                </a:solidFill>
                <a:latin typeface="Calibri" pitchFamily="34" charset="0"/>
              </a:rPr>
              <a:t> Planned samples on Res. MM technology</a:t>
            </a:r>
          </a:p>
        </p:txBody>
      </p:sp>
      <p:pic>
        <p:nvPicPr>
          <p:cNvPr id="12296" name="Picture 3" descr="\\cern.ch\dfs\Users\f\formenti\Desktop\ELTOS_charge_spect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3962400"/>
            <a:ext cx="22098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2" descr="\\cern.ch\dfs\Users\f\formenti\Desktop\PastedGraphic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286000"/>
            <a:ext cx="22844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F. Formenti - Annecy industry-academia meeting on MPGDs - April 27th 2012</a:t>
            </a:r>
          </a:p>
        </p:txBody>
      </p:sp>
      <p:sp>
        <p:nvSpPr>
          <p:cNvPr id="1331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6A4541-6311-4289-BD9C-C91D67E2C1A0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33600" y="152400"/>
            <a:ext cx="4114800" cy="609600"/>
          </a:xfrm>
          <a:prstGeom prst="rect">
            <a:avLst/>
          </a:prstGeom>
        </p:spPr>
        <p:txBody>
          <a:bodyPr anchor="ctr">
            <a:normAutofit fontScale="625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400" b="1" dirty="0" err="1">
                <a:latin typeface="+mn-lt"/>
                <a:ea typeface="+mj-ea"/>
                <a:cs typeface="+mj-cs"/>
              </a:rPr>
              <a:t>Cirea</a:t>
            </a:r>
            <a:r>
              <a:rPr lang="en-US" sz="4400" b="1" dirty="0">
                <a:latin typeface="+mn-lt"/>
                <a:ea typeface="+mj-ea"/>
                <a:cs typeface="+mj-cs"/>
              </a:rPr>
              <a:t> (-&gt; </a:t>
            </a:r>
            <a:r>
              <a:rPr lang="en-US" sz="4400" b="1" dirty="0" err="1">
                <a:latin typeface="+mn-lt"/>
                <a:ea typeface="+mj-ea"/>
                <a:cs typeface="+mj-cs"/>
              </a:rPr>
              <a:t>Micromegas</a:t>
            </a:r>
            <a:r>
              <a:rPr lang="en-US" sz="4400" b="1" dirty="0">
                <a:latin typeface="+mn-lt"/>
                <a:ea typeface="+mj-ea"/>
                <a:cs typeface="+mj-cs"/>
              </a:rPr>
              <a:t>)</a:t>
            </a:r>
          </a:p>
        </p:txBody>
      </p:sp>
      <p:pic>
        <p:nvPicPr>
          <p:cNvPr id="13317" name="Picture 3" descr="\\cern.ch\dfs\Users\f\formenti\Desktop\TF10_CIREA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3886200"/>
            <a:ext cx="1981200" cy="261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9" name="Rectangle 15"/>
          <p:cNvSpPr>
            <a:spLocks noChangeArrowheads="1"/>
          </p:cNvSpPr>
          <p:nvPr/>
        </p:nvSpPr>
        <p:spPr bwMode="auto">
          <a:xfrm>
            <a:off x="304800" y="9144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600" dirty="0"/>
              <a:t> Member of CIRE group (CIRETEC, SGCI, BREE, PLANTIN, CIREA and SIFELMET) 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600" dirty="0"/>
              <a:t> Became part of ELVIA PCB as from September 2011.</a:t>
            </a:r>
          </a:p>
          <a:p>
            <a:pPr marL="117475" indent="-117475"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600" dirty="0"/>
              <a:t>Very large group with 750 employees offering a complete range of PCB technologies from low cost to high end applications</a:t>
            </a:r>
          </a:p>
        </p:txBody>
      </p:sp>
      <p:sp>
        <p:nvSpPr>
          <p:cNvPr id="2" name="Rectangle 16"/>
          <p:cNvSpPr>
            <a:spLocks noChangeArrowheads="1"/>
          </p:cNvSpPr>
          <p:nvPr/>
        </p:nvSpPr>
        <p:spPr bwMode="auto">
          <a:xfrm>
            <a:off x="304800" y="3124200"/>
            <a:ext cx="6019800" cy="2738438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/>
              <a:t> Known in the domain of Micromegas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/>
              <a:t> Reference company for CEA Saclay for Micromegas R&amp;D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/>
              <a:t> Produced small and mid size (600x500) bulks (different flavors)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/>
              <a:t> Claims still some problems with process steps and stability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/>
              <a:t> Declares willingness to contribute to MM industrialization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/>
              <a:t> Wish to acquire full knowledge for reference MM models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>
                <a:solidFill>
                  <a:srgbClr val="FF0000"/>
                </a:solidFill>
              </a:rPr>
              <a:t> Planned samples on Res. MM technology</a:t>
            </a:r>
          </a:p>
        </p:txBody>
      </p:sp>
      <p:pic>
        <p:nvPicPr>
          <p:cNvPr id="13320" name="Picture 5" descr="\\cern.ch\dfs\Users\f\formenti\Desktop\PLV3 140212[5]_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0888" y="2057400"/>
            <a:ext cx="323373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F. Formenti - Annecy industry-academia meeting on MPGDs - April 27th 2012</a:t>
            </a:r>
          </a:p>
        </p:txBody>
      </p:sp>
      <p:sp>
        <p:nvSpPr>
          <p:cNvPr id="1433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D4619F-8042-43E9-90E5-52040A79AD0A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05000" y="152400"/>
            <a:ext cx="5105400" cy="76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err="1">
                <a:latin typeface="+mn-lt"/>
                <a:ea typeface="+mj-ea"/>
                <a:cs typeface="+mj-cs"/>
              </a:rPr>
              <a:t>Techtra</a:t>
            </a:r>
            <a:r>
              <a:rPr lang="en-US" b="1" dirty="0">
                <a:latin typeface="+mn-lt"/>
                <a:ea typeface="+mj-ea"/>
                <a:cs typeface="+mj-cs"/>
              </a:rPr>
              <a:t> (-&gt; GEMs)</a:t>
            </a:r>
          </a:p>
        </p:txBody>
      </p:sp>
      <p:pic>
        <p:nvPicPr>
          <p:cNvPr id="14341" name="Picture 2" descr="C:\TE Department\EM Section\R&amp;D\RD51\Wroclaw Techtra visit 23_1_12\zzIMG_08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838200"/>
            <a:ext cx="3657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152400" y="2286000"/>
            <a:ext cx="8686800" cy="227806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u="sng">
                <a:latin typeface="Calibri" pitchFamily="34" charset="0"/>
              </a:rPr>
              <a:t>Present status 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>
                <a:latin typeface="Calibri" pitchFamily="34" charset="0"/>
              </a:rPr>
              <a:t> Produced GEMs w/double mask process for local institutes (mainly for R&amp;D)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>
                <a:latin typeface="Calibri" pitchFamily="34" charset="0"/>
              </a:rPr>
              <a:t> Max possible size 30x30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>
                <a:latin typeface="Calibri" pitchFamily="34" charset="0"/>
              </a:rPr>
              <a:t> Today getting experience on single mask process 10x10</a:t>
            </a:r>
          </a:p>
          <a:p>
            <a:pPr>
              <a:spcAft>
                <a:spcPts val="600"/>
              </a:spcAft>
            </a:pPr>
            <a:r>
              <a:rPr lang="en-US" sz="1600" u="sng">
                <a:latin typeface="Calibri" pitchFamily="34" charset="0"/>
              </a:rPr>
              <a:t>Future upgrades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>
                <a:latin typeface="Calibri" pitchFamily="34" charset="0"/>
              </a:rPr>
              <a:t> Being tendering  to upgrade full machine set for sizeable production flow and larger size (650x2200)</a:t>
            </a:r>
          </a:p>
          <a:p>
            <a:pPr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>
                <a:latin typeface="Calibri" pitchFamily="34" charset="0"/>
              </a:rPr>
              <a:t> Getting larger locations in WTP for installing new machines</a:t>
            </a:r>
          </a:p>
        </p:txBody>
      </p:sp>
      <p:sp>
        <p:nvSpPr>
          <p:cNvPr id="15367" name="Rectangle 8"/>
          <p:cNvSpPr>
            <a:spLocks noChangeArrowheads="1"/>
          </p:cNvSpPr>
          <p:nvPr/>
        </p:nvSpPr>
        <p:spPr bwMode="auto">
          <a:xfrm>
            <a:off x="152400" y="990600"/>
            <a:ext cx="5181600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111125" algn="l"/>
                <a:tab pos="914400" algn="l"/>
              </a:tabLst>
              <a:defRPr/>
            </a:pPr>
            <a:r>
              <a:rPr lang="en-US" sz="1400" dirty="0">
                <a:latin typeface="+mn-lt"/>
              </a:rPr>
              <a:t> Company hosted at Wroclaw Technology Park (Poland)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111125" algn="l"/>
                <a:tab pos="914400" algn="l"/>
              </a:tabLst>
              <a:defRPr/>
            </a:pPr>
            <a:r>
              <a:rPr lang="en-US" sz="1400" dirty="0">
                <a:latin typeface="+mn-lt"/>
              </a:rPr>
              <a:t> Small facility “laboratory style” with manual equipments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111125" algn="l"/>
                <a:tab pos="914400" algn="l"/>
              </a:tabLst>
              <a:defRPr/>
            </a:pPr>
            <a:r>
              <a:rPr lang="en-US" sz="1400" dirty="0">
                <a:latin typeface="+mn-lt"/>
              </a:rPr>
              <a:t> Benefits of special spinoff support program</a:t>
            </a:r>
          </a:p>
          <a:p>
            <a:pPr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  <a:tabLst>
                <a:tab pos="111125" algn="l"/>
                <a:tab pos="914400" algn="l"/>
              </a:tabLst>
              <a:defRPr/>
            </a:pPr>
            <a:r>
              <a:rPr lang="en-US" sz="1400" dirty="0">
                <a:latin typeface="+mn-lt"/>
              </a:rPr>
              <a:t> Focused on GEM foils production, incl. framing and QC</a:t>
            </a:r>
          </a:p>
        </p:txBody>
      </p:sp>
      <p:pic>
        <p:nvPicPr>
          <p:cNvPr id="14344" name="Picture 4" descr="\\cern.ch\dfs\Users\f\formenti\Desktop\Techtra GEM foils 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2514600"/>
            <a:ext cx="2300288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457200" y="4724400"/>
            <a:ext cx="8305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tabLst>
                <a:tab pos="111125" algn="l"/>
                <a:tab pos="914400" algn="l"/>
              </a:tabLst>
            </a:pPr>
            <a:r>
              <a:rPr lang="en-US" sz="2000" dirty="0">
                <a:latin typeface="Calibri" pitchFamily="34" charset="0"/>
              </a:rPr>
              <a:t> CERN has provided technical consultation for new equipments</a:t>
            </a:r>
          </a:p>
          <a:p>
            <a:pPr>
              <a:spcBef>
                <a:spcPts val="1800"/>
              </a:spcBef>
              <a:buFont typeface="Arial" pitchFamily="34" charset="0"/>
              <a:buChar char="•"/>
              <a:tabLst>
                <a:tab pos="111125" algn="l"/>
                <a:tab pos="914400" algn="l"/>
              </a:tabLst>
            </a:pPr>
            <a:r>
              <a:rPr lang="en-US" sz="2000" dirty="0">
                <a:latin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</a:rPr>
              <a:t>Techtra</a:t>
            </a:r>
            <a:r>
              <a:rPr lang="en-US" sz="2000" dirty="0">
                <a:latin typeface="Calibri" pitchFamily="34" charset="0"/>
              </a:rPr>
              <a:t> could fit cost attractive limited series and fast prototype turn </a:t>
            </a:r>
            <a:r>
              <a:rPr lang="en-US" sz="2000" dirty="0" smtClean="0">
                <a:latin typeface="Calibri" pitchFamily="34" charset="0"/>
              </a:rPr>
              <a:t>around</a:t>
            </a:r>
            <a:endParaRPr lang="en-US" sz="2000" dirty="0">
              <a:latin typeface="Calibri" pitchFamily="34" charset="0"/>
            </a:endParaRPr>
          </a:p>
          <a:p>
            <a:pPr>
              <a:spcBef>
                <a:spcPts val="1800"/>
              </a:spcBef>
              <a:buFont typeface="Arial" pitchFamily="34" charset="0"/>
              <a:buChar char="•"/>
              <a:tabLst>
                <a:tab pos="111125" algn="l"/>
                <a:tab pos="914400" algn="l"/>
              </a:tabLst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Ready to be operative in upgraded configuration: probably </a:t>
            </a:r>
            <a:r>
              <a:rPr lang="en-US" sz="2000" dirty="0" smtClean="0">
                <a:solidFill>
                  <a:srgbClr val="FF0000"/>
                </a:solidFill>
                <a:latin typeface="Calibri" pitchFamily="34" charset="0"/>
              </a:rPr>
              <a:t>~end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2012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905000" y="152400"/>
            <a:ext cx="5105400" cy="76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 err="1">
                <a:latin typeface="+mn-lt"/>
                <a:ea typeface="+mj-ea"/>
                <a:cs typeface="+mj-cs"/>
              </a:rPr>
              <a:t>TechEtch</a:t>
            </a:r>
            <a:r>
              <a:rPr lang="en-US" b="1" dirty="0">
                <a:latin typeface="+mn-lt"/>
                <a:ea typeface="+mj-ea"/>
                <a:cs typeface="+mj-cs"/>
              </a:rPr>
              <a:t> (-&gt; GEMs)</a:t>
            </a:r>
          </a:p>
        </p:txBody>
      </p:sp>
      <p:sp>
        <p:nvSpPr>
          <p:cNvPr id="15363" name="Rectangle 15"/>
          <p:cNvSpPr>
            <a:spLocks noChangeArrowheads="1"/>
          </p:cNvSpPr>
          <p:nvPr/>
        </p:nvSpPr>
        <p:spPr bwMode="auto">
          <a:xfrm>
            <a:off x="304800" y="1219200"/>
            <a:ext cx="472440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/>
              <a:t> US company located in three manufacture plants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/>
              <a:t> Flex circuits are fabricated next to Boston MA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/>
              <a:t>14000m</a:t>
            </a:r>
            <a:r>
              <a:rPr lang="en-US" sz="1600" baseline="30000"/>
              <a:t>2 </a:t>
            </a:r>
            <a:r>
              <a:rPr lang="en-US" sz="1600"/>
              <a:t>and 350 employees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sz="1600"/>
              <a:t> Known to CERN from the past</a:t>
            </a:r>
          </a:p>
        </p:txBody>
      </p:sp>
      <p:pic>
        <p:nvPicPr>
          <p:cNvPr id="15364" name="Picture 1" descr="\\cern.ch\dfs\Users\f\formenti\Desktop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914400"/>
            <a:ext cx="3757613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5"/>
          <p:cNvSpPr>
            <a:spLocks noChangeArrowheads="1"/>
          </p:cNvSpPr>
          <p:nvPr/>
        </p:nvSpPr>
        <p:spPr bwMode="auto">
          <a:xfrm>
            <a:off x="228600" y="3505200"/>
            <a:ext cx="8534400" cy="2338388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 Already producing GEM foils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 Contact </a:t>
            </a:r>
            <a:r>
              <a:rPr lang="en-US" sz="1600" dirty="0">
                <a:latin typeface="+mn-lt"/>
              </a:rPr>
              <a:t>refreshed by </a:t>
            </a:r>
            <a:r>
              <a:rPr lang="en-US" sz="1600" dirty="0" err="1">
                <a:latin typeface="+mn-lt"/>
              </a:rPr>
              <a:t>Rui</a:t>
            </a:r>
            <a:r>
              <a:rPr lang="en-US" sz="1600" dirty="0">
                <a:latin typeface="+mn-lt"/>
              </a:rPr>
              <a:t> in 2012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 Declared interest to upgrade to GEM single mask process -&gt; CERN to give instructions</a:t>
            </a:r>
            <a:endParaRPr lang="en-US" sz="1600" baseline="30000" dirty="0">
              <a:latin typeface="+mn-lt"/>
            </a:endParaRPr>
          </a:p>
          <a:p>
            <a:pPr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+mn-lt"/>
              </a:rPr>
              <a:t>Concerning large sizes (0.5x1.2m</a:t>
            </a:r>
            <a:r>
              <a:rPr lang="en-US" sz="1600" baseline="30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1600" dirty="0">
                <a:solidFill>
                  <a:srgbClr val="FF0000"/>
                </a:solidFill>
                <a:latin typeface="+mn-lt"/>
              </a:rPr>
              <a:t>) they cannot yet deal with long foils (polyimide etching)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 They are seeking collaboration with MIT for R&amp;D money for large single mask project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</a:rPr>
              <a:t> Waiting for their feedback </a:t>
            </a:r>
            <a:r>
              <a:rPr lang="en-US" sz="1600" dirty="0">
                <a:latin typeface="+mn-lt"/>
              </a:rPr>
              <a:t>on status of this project</a:t>
            </a:r>
            <a:endParaRPr lang="en-US" sz="1600" dirty="0">
              <a:latin typeface="+mn-lt"/>
            </a:endParaRPr>
          </a:p>
        </p:txBody>
      </p:sp>
      <p:sp>
        <p:nvSpPr>
          <p:cNvPr id="15366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F. Formenti - Annecy industry-academia meeting on MPGDs - April 27th 2012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F. Formenti - Annecy industry-academia meeting on MPGDs - April 27th 2012</a:t>
            </a: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0329A3-3B72-4AE2-8976-867CD35373F5}" type="slidenum">
              <a:rPr lang="en-US" smtClean="0">
                <a:latin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228600" y="1066800"/>
            <a:ext cx="8763000" cy="446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63" tIns="45685" rIns="91363" bIns="45685">
            <a:spAutoFit/>
          </a:bodyPr>
          <a:lstStyle/>
          <a:p>
            <a:pPr defTabSz="912813">
              <a:spcBef>
                <a:spcPct val="10000"/>
              </a:spcBef>
              <a:buFontTx/>
              <a:buChar char="•"/>
              <a:defRPr/>
            </a:pPr>
            <a:r>
              <a:rPr lang="en-US" sz="15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1500" u="sng" dirty="0">
                <a:solidFill>
                  <a:schemeClr val="tx2"/>
                </a:solidFill>
                <a:latin typeface="Arial" charset="0"/>
              </a:rPr>
              <a:t>CERN </a:t>
            </a:r>
            <a:r>
              <a:rPr lang="en-US" sz="1500" u="sng" dirty="0">
                <a:solidFill>
                  <a:schemeClr val="tx2"/>
                </a:solidFill>
                <a:latin typeface="Arial" charset="0"/>
              </a:rPr>
              <a:t>investments </a:t>
            </a:r>
            <a:r>
              <a:rPr lang="en-US" sz="1500" u="sng" dirty="0">
                <a:solidFill>
                  <a:schemeClr val="tx2"/>
                </a:solidFill>
                <a:latin typeface="Arial" charset="0"/>
              </a:rPr>
              <a:t>for R&amp;D</a:t>
            </a:r>
            <a:r>
              <a:rPr lang="en-US" sz="1500" dirty="0">
                <a:solidFill>
                  <a:schemeClr val="tx2"/>
                </a:solidFill>
                <a:latin typeface="Arial" charset="0"/>
              </a:rPr>
              <a:t>:</a:t>
            </a:r>
          </a:p>
          <a:p>
            <a:pPr marL="114300" lvl="1" indent="115888" defTabSz="912813">
              <a:spcBef>
                <a:spcPct val="10000"/>
              </a:spcBef>
              <a:buFont typeface="Arial" charset="0"/>
              <a:buChar char="–"/>
              <a:defRPr/>
            </a:pPr>
            <a:r>
              <a:rPr lang="en-US" sz="1500" dirty="0">
                <a:solidFill>
                  <a:schemeClr val="tx2"/>
                </a:solidFill>
                <a:latin typeface="Arial" charset="0"/>
              </a:rPr>
              <a:t> New equipments for large size GEM &amp; </a:t>
            </a:r>
            <a:r>
              <a:rPr lang="en-US" sz="1500" dirty="0" err="1">
                <a:solidFill>
                  <a:schemeClr val="tx2"/>
                </a:solidFill>
                <a:latin typeface="Arial" charset="0"/>
              </a:rPr>
              <a:t>Micromegas</a:t>
            </a:r>
            <a:r>
              <a:rPr lang="en-US" sz="1500" dirty="0">
                <a:solidFill>
                  <a:schemeClr val="tx2"/>
                </a:solidFill>
                <a:latin typeface="Arial" charset="0"/>
              </a:rPr>
              <a:t> manufacturing (+ new bldg. </a:t>
            </a:r>
            <a:r>
              <a:rPr lang="en-US" sz="1500" dirty="0">
                <a:solidFill>
                  <a:schemeClr val="tx2"/>
                </a:solidFill>
                <a:latin typeface="Arial" charset="0"/>
              </a:rPr>
              <a:t>1000m</a:t>
            </a:r>
            <a:r>
              <a:rPr lang="en-US" sz="1500" baseline="30000" dirty="0">
                <a:solidFill>
                  <a:schemeClr val="tx2"/>
                </a:solidFill>
                <a:latin typeface="Arial" charset="0"/>
              </a:rPr>
              <a:t>2</a:t>
            </a:r>
            <a:r>
              <a:rPr lang="en-US" sz="1500" dirty="0">
                <a:solidFill>
                  <a:schemeClr val="tx2"/>
                </a:solidFill>
                <a:latin typeface="Arial" charset="0"/>
              </a:rPr>
              <a:t> 1Q2014</a:t>
            </a:r>
            <a:r>
              <a:rPr lang="en-US" sz="1500" dirty="0">
                <a:solidFill>
                  <a:schemeClr val="tx2"/>
                </a:solidFill>
                <a:latin typeface="Arial" charset="0"/>
              </a:rPr>
              <a:t>)</a:t>
            </a:r>
            <a:endParaRPr lang="en-US" sz="1500" dirty="0">
              <a:solidFill>
                <a:srgbClr val="FF0000"/>
              </a:solidFill>
              <a:latin typeface="Arial" charset="0"/>
            </a:endParaRPr>
          </a:p>
          <a:p>
            <a:pPr marL="114300" lvl="1" indent="115888" defTabSz="912813">
              <a:spcBef>
                <a:spcPct val="25000"/>
              </a:spcBef>
              <a:buFont typeface="Arial" charset="0"/>
              <a:buChar char="–"/>
              <a:defRPr/>
            </a:pPr>
            <a:r>
              <a:rPr lang="en-US" sz="1500" dirty="0">
                <a:solidFill>
                  <a:schemeClr val="tx2"/>
                </a:solidFill>
                <a:latin typeface="Arial" charset="0"/>
              </a:rPr>
              <a:t> Participation of 4 specialized technicians of the workshop (2 GEMs + 2 </a:t>
            </a:r>
            <a:r>
              <a:rPr lang="en-US" sz="1500" dirty="0" err="1">
                <a:solidFill>
                  <a:schemeClr val="tx2"/>
                </a:solidFill>
                <a:latin typeface="Arial" charset="0"/>
              </a:rPr>
              <a:t>Micromegas</a:t>
            </a:r>
            <a:r>
              <a:rPr lang="en-US" sz="1500" dirty="0">
                <a:solidFill>
                  <a:schemeClr val="tx2"/>
                </a:solidFill>
                <a:latin typeface="Arial" charset="0"/>
              </a:rPr>
              <a:t>)</a:t>
            </a:r>
          </a:p>
          <a:p>
            <a:pPr marL="114300" lvl="1" indent="115888" defTabSz="912813">
              <a:spcBef>
                <a:spcPct val="25000"/>
              </a:spcBef>
              <a:buFont typeface="Arial" charset="0"/>
              <a:buChar char="–"/>
              <a:defRPr/>
            </a:pPr>
            <a:r>
              <a:rPr lang="en-US" sz="1500" dirty="0">
                <a:solidFill>
                  <a:schemeClr val="tx2"/>
                </a:solidFill>
                <a:latin typeface="Arial" charset="0"/>
              </a:rPr>
              <a:t> Securing 2 technicians as staffs</a:t>
            </a:r>
          </a:p>
          <a:p>
            <a:pPr marL="114300" lvl="1" indent="115888" defTabSz="912813">
              <a:spcBef>
                <a:spcPct val="10000"/>
              </a:spcBef>
              <a:defRPr/>
            </a:pPr>
            <a:endParaRPr lang="en-US" sz="1500" dirty="0">
              <a:solidFill>
                <a:schemeClr val="tx2"/>
              </a:solidFill>
              <a:latin typeface="Arial" charset="0"/>
            </a:endParaRPr>
          </a:p>
          <a:p>
            <a:pPr defTabSz="912813">
              <a:spcBef>
                <a:spcPct val="10000"/>
              </a:spcBef>
              <a:buFontTx/>
              <a:buChar char="•"/>
              <a:defRPr/>
            </a:pPr>
            <a:r>
              <a:rPr lang="en-US" sz="1500" dirty="0">
                <a:solidFill>
                  <a:schemeClr val="tx2"/>
                </a:solidFill>
                <a:latin typeface="Arial" charset="0"/>
              </a:rPr>
              <a:t> </a:t>
            </a:r>
            <a:r>
              <a:rPr lang="en-US" sz="1500" u="sng" dirty="0">
                <a:solidFill>
                  <a:schemeClr val="tx2"/>
                </a:solidFill>
                <a:latin typeface="Arial" charset="0"/>
              </a:rPr>
              <a:t>Contribution of AIDA WP9 </a:t>
            </a:r>
            <a:r>
              <a:rPr lang="en-US" sz="1500" dirty="0">
                <a:solidFill>
                  <a:schemeClr val="tx2"/>
                </a:solidFill>
                <a:latin typeface="Arial" charset="0"/>
              </a:rPr>
              <a:t>(Advanced EU Infrastructure for Detectors at Accelerators):</a:t>
            </a:r>
          </a:p>
          <a:p>
            <a:pPr marL="114300" lvl="1" indent="115888" defTabSz="912813">
              <a:spcBef>
                <a:spcPct val="25000"/>
              </a:spcBef>
              <a:buFont typeface="Arial" charset="0"/>
              <a:buChar char="–"/>
              <a:defRPr/>
            </a:pPr>
            <a:r>
              <a:rPr lang="en-US" sz="1500" dirty="0">
                <a:solidFill>
                  <a:schemeClr val="tx2"/>
                </a:solidFill>
                <a:latin typeface="Arial" charset="0"/>
              </a:rPr>
              <a:t> 1 fellow for 2 years (started Jan </a:t>
            </a:r>
            <a:r>
              <a:rPr lang="en-US" sz="1500" dirty="0">
                <a:solidFill>
                  <a:schemeClr val="tx2"/>
                </a:solidFill>
                <a:latin typeface="Arial" charset="0"/>
              </a:rPr>
              <a:t>2012) </a:t>
            </a:r>
            <a:r>
              <a:rPr lang="en-US" sz="1500" dirty="0">
                <a:solidFill>
                  <a:schemeClr val="tx2"/>
                </a:solidFill>
                <a:latin typeface="Arial" charset="0"/>
              </a:rPr>
              <a:t>to:</a:t>
            </a:r>
          </a:p>
          <a:p>
            <a:pPr marL="344488" lvl="2" indent="112713" defTabSz="912813">
              <a:spcBef>
                <a:spcPts val="1200"/>
              </a:spcBef>
              <a:defRPr/>
            </a:pPr>
            <a:r>
              <a:rPr lang="en-US" sz="1500" dirty="0">
                <a:solidFill>
                  <a:schemeClr val="tx2"/>
                </a:solidFill>
                <a:latin typeface="Arial" charset="0"/>
              </a:rPr>
              <a:t>Help </a:t>
            </a:r>
            <a:r>
              <a:rPr lang="en-US" sz="1500" dirty="0">
                <a:solidFill>
                  <a:schemeClr val="tx2"/>
                </a:solidFill>
                <a:latin typeface="Arial" charset="0"/>
              </a:rPr>
              <a:t>installing, commissioning and setting </a:t>
            </a:r>
            <a:r>
              <a:rPr lang="en-US" sz="1500" dirty="0">
                <a:solidFill>
                  <a:schemeClr val="tx2"/>
                </a:solidFill>
                <a:latin typeface="Arial" charset="0"/>
              </a:rPr>
              <a:t>up equipments</a:t>
            </a:r>
            <a:endParaRPr lang="en-US" sz="1500" dirty="0">
              <a:solidFill>
                <a:schemeClr val="tx2"/>
              </a:solidFill>
              <a:latin typeface="Arial" charset="0"/>
            </a:endParaRPr>
          </a:p>
          <a:p>
            <a:pPr marL="344488" lvl="2" indent="112713" defTabSz="912813">
              <a:spcBef>
                <a:spcPts val="600"/>
              </a:spcBef>
              <a:defRPr/>
            </a:pPr>
            <a:r>
              <a:rPr lang="en-US" sz="1500" dirty="0">
                <a:solidFill>
                  <a:schemeClr val="tx2"/>
                </a:solidFill>
                <a:latin typeface="Arial" charset="0"/>
              </a:rPr>
              <a:t>Support production of MPGD prototypes</a:t>
            </a:r>
          </a:p>
          <a:p>
            <a:pPr marL="344488" lvl="2" indent="112713" defTabSz="912813">
              <a:spcBef>
                <a:spcPts val="600"/>
              </a:spcBef>
              <a:defRPr/>
            </a:pPr>
            <a:r>
              <a:rPr lang="en-US" sz="1500" dirty="0">
                <a:solidFill>
                  <a:schemeClr val="tx2"/>
                </a:solidFill>
                <a:latin typeface="Arial" charset="0"/>
              </a:rPr>
              <a:t>Define test procedures for </a:t>
            </a:r>
            <a:r>
              <a:rPr lang="en-US" sz="1500" dirty="0">
                <a:solidFill>
                  <a:schemeClr val="tx2"/>
                </a:solidFill>
                <a:latin typeface="Arial" charset="0"/>
              </a:rPr>
              <a:t>fabrication QC</a:t>
            </a:r>
            <a:endParaRPr lang="en-US" sz="1500" dirty="0">
              <a:solidFill>
                <a:schemeClr val="tx2"/>
              </a:solidFill>
              <a:latin typeface="Arial" charset="0"/>
            </a:endParaRPr>
          </a:p>
          <a:p>
            <a:pPr marL="344488" lvl="2" indent="112713" defTabSz="912813">
              <a:spcBef>
                <a:spcPct val="50000"/>
              </a:spcBef>
              <a:defRPr/>
            </a:pPr>
            <a:endParaRPr lang="en-US" sz="1500" dirty="0">
              <a:solidFill>
                <a:schemeClr val="tx2"/>
              </a:solidFill>
              <a:latin typeface="Arial" charset="0"/>
            </a:endParaRPr>
          </a:p>
          <a:p>
            <a:pPr defTabSz="912813">
              <a:lnSpc>
                <a:spcPct val="0"/>
              </a:lnSpc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1500" dirty="0">
                <a:latin typeface="Arial" charset="0"/>
              </a:rPr>
              <a:t> </a:t>
            </a:r>
            <a:r>
              <a:rPr lang="en-US" sz="1500" u="sng" dirty="0">
                <a:latin typeface="Arial" charset="0"/>
              </a:rPr>
              <a:t>The workshop production capacity </a:t>
            </a:r>
            <a:r>
              <a:rPr lang="en-US" sz="1500" dirty="0">
                <a:latin typeface="Arial" charset="0"/>
              </a:rPr>
              <a:t>depends on manpower devoted to production</a:t>
            </a:r>
          </a:p>
          <a:p>
            <a:pPr marL="117475" defTabSz="912813">
              <a:spcBef>
                <a:spcPts val="1200"/>
              </a:spcBef>
              <a:tabLst>
                <a:tab pos="969963" algn="l"/>
              </a:tabLst>
              <a:defRPr/>
            </a:pPr>
            <a:r>
              <a:rPr lang="en-US" sz="1500" dirty="0">
                <a:latin typeface="Arial" charset="0"/>
              </a:rPr>
              <a:t>Typical rule of thumb </a:t>
            </a:r>
            <a:r>
              <a:rPr lang="en-US" sz="1500" dirty="0">
                <a:latin typeface="Arial" charset="0"/>
              </a:rPr>
              <a:t>figure: </a:t>
            </a:r>
            <a:r>
              <a:rPr lang="en-US" sz="1500" dirty="0">
                <a:latin typeface="Arial" charset="0"/>
              </a:rPr>
              <a:t>1 large </a:t>
            </a:r>
            <a:r>
              <a:rPr lang="en-US" sz="1500" dirty="0" smtClean="0">
                <a:latin typeface="Arial" charset="0"/>
              </a:rPr>
              <a:t>GEM </a:t>
            </a:r>
            <a:r>
              <a:rPr lang="en-US" sz="1500" dirty="0">
                <a:latin typeface="Arial" charset="0"/>
              </a:rPr>
              <a:t>or bulk MM / person </a:t>
            </a:r>
            <a:r>
              <a:rPr lang="en-US" sz="1500" dirty="0">
                <a:latin typeface="Arial" charset="0"/>
              </a:rPr>
              <a:t>/ </a:t>
            </a:r>
            <a:r>
              <a:rPr lang="en-US" sz="1500" dirty="0">
                <a:latin typeface="Arial" charset="0"/>
              </a:rPr>
              <a:t>day (~</a:t>
            </a:r>
            <a:r>
              <a:rPr lang="en-US" sz="1500" dirty="0">
                <a:latin typeface="Arial" charset="0"/>
              </a:rPr>
              <a:t>220 </a:t>
            </a:r>
            <a:r>
              <a:rPr lang="en-US" sz="1500" dirty="0" err="1">
                <a:latin typeface="Arial" charset="0"/>
              </a:rPr>
              <a:t>pcs</a:t>
            </a:r>
            <a:r>
              <a:rPr lang="en-US" sz="1500" dirty="0">
                <a:latin typeface="Arial" charset="0"/>
              </a:rPr>
              <a:t> / person / </a:t>
            </a:r>
            <a:r>
              <a:rPr lang="en-US" sz="1500" dirty="0">
                <a:latin typeface="Arial" charset="0"/>
              </a:rPr>
              <a:t>year)</a:t>
            </a:r>
          </a:p>
          <a:p>
            <a:pPr marL="173038" lvl="1" defTabSz="912813">
              <a:spcBef>
                <a:spcPct val="50000"/>
              </a:spcBef>
              <a:defRPr/>
            </a:pPr>
            <a:r>
              <a:rPr lang="en-US" sz="1200" dirty="0">
                <a:latin typeface="Arial" charset="0"/>
              </a:rPr>
              <a:t>(“prototype handling style</a:t>
            </a:r>
            <a:r>
              <a:rPr lang="en-US" sz="1200" dirty="0">
                <a:latin typeface="Arial" charset="0"/>
              </a:rPr>
              <a:t>”, with knowledgeable technician, basic QC, excl. </a:t>
            </a:r>
            <a:r>
              <a:rPr lang="en-US" sz="1200" dirty="0" smtClean="0">
                <a:latin typeface="Arial" charset="0"/>
              </a:rPr>
              <a:t>manpower for detector </a:t>
            </a:r>
            <a:r>
              <a:rPr lang="en-US" sz="1200" dirty="0">
                <a:latin typeface="Arial" charset="0"/>
              </a:rPr>
              <a:t>assembly)</a:t>
            </a:r>
          </a:p>
          <a:p>
            <a:pPr marL="117475" lvl="1" defTabSz="912813">
              <a:spcBef>
                <a:spcPts val="1200"/>
              </a:spcBef>
              <a:defRPr/>
            </a:pPr>
            <a:r>
              <a:rPr lang="en-US" sz="1500" dirty="0">
                <a:latin typeface="Arial" charset="0"/>
              </a:rPr>
              <a:t>Saturation depends also from number of large concurrent projects: 2 (3 ?) maximum </a:t>
            </a: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1981200" y="76200"/>
            <a:ext cx="54070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CERN resources on MPGDs</a:t>
            </a:r>
          </a:p>
          <a:p>
            <a:r>
              <a:rPr lang="en-US" b="1"/>
              <a:t>Workshop production capacity</a:t>
            </a:r>
            <a:endParaRPr lang="en-US"/>
          </a:p>
        </p:txBody>
      </p:sp>
      <p:sp>
        <p:nvSpPr>
          <p:cNvPr id="16390" name="Text Box 8"/>
          <p:cNvSpPr txBox="1">
            <a:spLocks noChangeArrowheads="1"/>
          </p:cNvSpPr>
          <p:nvPr/>
        </p:nvSpPr>
        <p:spPr bwMode="auto">
          <a:xfrm>
            <a:off x="896938" y="5715000"/>
            <a:ext cx="7275512" cy="646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/>
              <a:t>Today the EM workshop can offer support to limited mass production</a:t>
            </a:r>
          </a:p>
          <a:p>
            <a:pPr algn="ctr"/>
            <a:r>
              <a:rPr lang="en-US" sz="1800"/>
              <a:t>Priority to projects with high R&amp;D content and technology stabilization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6" descr="\\cern.ch\dfs\Users\f\formenti\Desktop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685800"/>
            <a:ext cx="40560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F. Formenti - Annecy industry-academia meeting on MPGDs - April 27th 2012</a:t>
            </a:r>
          </a:p>
        </p:txBody>
      </p:sp>
      <p:sp>
        <p:nvSpPr>
          <p:cNvPr id="1741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04F8D2-73A3-4B08-91A5-8959447678A6}" type="slidenum">
              <a:rPr lang="en-US" smtClean="0">
                <a:latin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371600" y="76200"/>
            <a:ext cx="6629400" cy="762000"/>
          </a:xfrm>
          <a:prstGeom prst="rect">
            <a:avLst/>
          </a:prstGeom>
        </p:spPr>
        <p:txBody>
          <a:bodyPr anchor="ctr">
            <a:normAutofit fontScale="925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latin typeface="+mn-lt"/>
                <a:ea typeface="+mj-ea"/>
                <a:cs typeface="+mj-cs"/>
              </a:rPr>
              <a:t>CERN training on Resistive </a:t>
            </a:r>
            <a:r>
              <a:rPr lang="en-US" b="1" dirty="0" err="1">
                <a:latin typeface="+mn-lt"/>
                <a:ea typeface="+mj-ea"/>
                <a:cs typeface="+mj-cs"/>
              </a:rPr>
              <a:t>Micromegas</a:t>
            </a:r>
            <a:endParaRPr lang="en-US" b="1" dirty="0">
              <a:latin typeface="+mn-lt"/>
              <a:ea typeface="+mj-ea"/>
              <a:cs typeface="+mj-cs"/>
            </a:endParaRPr>
          </a:p>
        </p:txBody>
      </p:sp>
      <p:sp>
        <p:nvSpPr>
          <p:cNvPr id="17414" name="Rectangle 15"/>
          <p:cNvSpPr>
            <a:spLocks noChangeArrowheads="1"/>
          </p:cNvSpPr>
          <p:nvPr/>
        </p:nvSpPr>
        <p:spPr bwMode="auto">
          <a:xfrm>
            <a:off x="457200" y="1143000"/>
            <a:ext cx="47244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3038" indent="-173038">
              <a:spcAft>
                <a:spcPts val="600"/>
              </a:spcAft>
              <a:buFont typeface="Arial" pitchFamily="34" charset="0"/>
              <a:buChar char="•"/>
              <a:tabLst>
                <a:tab pos="173038" algn="l"/>
              </a:tabLst>
            </a:pPr>
            <a:r>
              <a:rPr lang="en-US" sz="1400"/>
              <a:t>Sparks in MMs create dead time and/or damage to detector and associated electronics</a:t>
            </a:r>
          </a:p>
          <a:p>
            <a:pPr marL="173038" indent="-173038">
              <a:spcBef>
                <a:spcPts val="600"/>
              </a:spcBef>
              <a:buFont typeface="Arial" pitchFamily="34" charset="0"/>
              <a:buChar char="•"/>
              <a:tabLst>
                <a:tab pos="173038" algn="l"/>
              </a:tabLst>
            </a:pPr>
            <a:r>
              <a:rPr lang="en-US" sz="1400"/>
              <a:t>With Res. MMs the spark impulse is highly reduced (technology developed at CERN)</a:t>
            </a:r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228600" y="2590800"/>
            <a:ext cx="8763000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300"/>
              </a:spcAft>
              <a:buFont typeface="Arial" pitchFamily="34" charset="0"/>
              <a:buChar char="•"/>
              <a:defRPr/>
            </a:pPr>
            <a:r>
              <a:rPr lang="en-US" sz="1600" dirty="0"/>
              <a:t> Res. MMs are the present technology for future applications</a:t>
            </a:r>
          </a:p>
          <a:p>
            <a:pPr marL="112713">
              <a:spcAft>
                <a:spcPts val="1200"/>
              </a:spcAft>
              <a:defRPr/>
            </a:pPr>
            <a:r>
              <a:rPr lang="en-US" sz="1600" dirty="0"/>
              <a:t>(also for </a:t>
            </a:r>
            <a:r>
              <a:rPr lang="en-US" sz="1600" dirty="0"/>
              <a:t>fewer cases less </a:t>
            </a:r>
            <a:r>
              <a:rPr lang="en-US" sz="1600" dirty="0"/>
              <a:t>concerned with spark problem)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600" dirty="0"/>
              <a:t> CERN organized a 1+½ days training on Res MM technology to </a:t>
            </a:r>
            <a:r>
              <a:rPr lang="en-US" sz="1600" dirty="0" err="1"/>
              <a:t>Eltos</a:t>
            </a:r>
            <a:r>
              <a:rPr lang="en-US" sz="1600" dirty="0"/>
              <a:t> and </a:t>
            </a:r>
            <a:r>
              <a:rPr lang="en-US" sz="1600" dirty="0" err="1" smtClean="0"/>
              <a:t>Cirea</a:t>
            </a:r>
            <a:r>
              <a:rPr lang="en-US" sz="1600" dirty="0" smtClean="0"/>
              <a:t> (end March)</a:t>
            </a:r>
            <a:endParaRPr lang="en-US" sz="1600" dirty="0"/>
          </a:p>
          <a:p>
            <a:pPr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sz="1600" dirty="0"/>
              <a:t> Course based on theoretical explanations and practical </a:t>
            </a:r>
            <a:r>
              <a:rPr lang="en-US" sz="1600" dirty="0"/>
              <a:t>demonstrations</a:t>
            </a:r>
            <a:endParaRPr lang="en-US" sz="1600" dirty="0"/>
          </a:p>
        </p:txBody>
      </p:sp>
      <p:pic>
        <p:nvPicPr>
          <p:cNvPr id="17416" name="Picture 8" descr="\\cern.ch\dfs\Users\f\formenti\Desktop\MPGD upgrades Alice and Lhcb\Training resistive micromegas selected\DSC031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392613"/>
            <a:ext cx="18288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9" descr="\\cern.ch\dfs\Users\f\formenti\Desktop\MPGD upgrades Alice and Lhcb\Training resistive micromegas selected\DSC031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4289425"/>
            <a:ext cx="21844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10" descr="\\cern.ch\dfs\Users\f\formenti\Desktop\MPGD upgrades Alice and Lhcb\Training resistive micromegas selected\DSC031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4267200"/>
            <a:ext cx="2057400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9" name="Picture 12" descr="\\cern.ch\dfs\Users\f\formenti\Desktop\Training Resistive MM CERN\Training resistive micromegas selected\DSC031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4365625"/>
            <a:ext cx="1928813" cy="150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TextBox 15"/>
          <p:cNvSpPr txBox="1">
            <a:spLocks noChangeArrowheads="1"/>
          </p:cNvSpPr>
          <p:nvPr/>
        </p:nvSpPr>
        <p:spPr bwMode="auto">
          <a:xfrm>
            <a:off x="609600" y="4114800"/>
            <a:ext cx="10588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1) Theory</a:t>
            </a:r>
          </a:p>
        </p:txBody>
      </p:sp>
      <p:sp>
        <p:nvSpPr>
          <p:cNvPr id="17421" name="Rectangle 16"/>
          <p:cNvSpPr>
            <a:spLocks noChangeArrowheads="1"/>
          </p:cNvSpPr>
          <p:nvPr/>
        </p:nvSpPr>
        <p:spPr bwMode="auto">
          <a:xfrm>
            <a:off x="2667000" y="4060825"/>
            <a:ext cx="11652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2) Practice</a:t>
            </a:r>
            <a:endParaRPr lang="en-US" sz="1600"/>
          </a:p>
        </p:txBody>
      </p:sp>
      <p:sp>
        <p:nvSpPr>
          <p:cNvPr id="17422" name="Rectangle 17"/>
          <p:cNvSpPr>
            <a:spLocks noChangeArrowheads="1"/>
          </p:cNvSpPr>
          <p:nvPr/>
        </p:nvSpPr>
        <p:spPr bwMode="auto">
          <a:xfrm>
            <a:off x="4724400" y="3984625"/>
            <a:ext cx="13477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3) Questions</a:t>
            </a:r>
            <a:endParaRPr lang="en-US" sz="1600"/>
          </a:p>
        </p:txBody>
      </p:sp>
      <p:sp>
        <p:nvSpPr>
          <p:cNvPr id="17423" name="Rectangle 18"/>
          <p:cNvSpPr>
            <a:spLocks noChangeArrowheads="1"/>
          </p:cNvSpPr>
          <p:nvPr/>
        </p:nvSpPr>
        <p:spPr bwMode="auto">
          <a:xfrm>
            <a:off x="7315200" y="3962400"/>
            <a:ext cx="10953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0000"/>
                </a:solidFill>
              </a:rPr>
              <a:t>4) Bulking</a:t>
            </a:r>
            <a:endParaRPr lang="en-US" sz="1600"/>
          </a:p>
        </p:txBody>
      </p:sp>
      <p:sp>
        <p:nvSpPr>
          <p:cNvPr id="17424" name="Rectangle 15"/>
          <p:cNvSpPr>
            <a:spLocks noChangeArrowheads="1"/>
          </p:cNvSpPr>
          <p:nvPr/>
        </p:nvSpPr>
        <p:spPr bwMode="auto">
          <a:xfrm>
            <a:off x="152400" y="6096000"/>
            <a:ext cx="8763000" cy="3381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300"/>
              </a:spcAft>
            </a:pPr>
            <a:r>
              <a:rPr lang="en-US" sz="1600"/>
              <a:t>Remaining home work for Eltos and Cirea : produce samples of Res. MM. 10cm x 10cm size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457200" y="838200"/>
            <a:ext cx="8382000" cy="5124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1700" dirty="0">
                <a:latin typeface="Calibri" pitchFamily="34" charset="0"/>
              </a:rPr>
              <a:t> The work on industrialization has started with a few known companies</a:t>
            </a:r>
          </a:p>
          <a:p>
            <a:pPr marL="112713">
              <a:spcBef>
                <a:spcPts val="600"/>
              </a:spcBef>
              <a:defRPr/>
            </a:pPr>
            <a:r>
              <a:rPr lang="en-US" sz="1700" dirty="0">
                <a:latin typeface="Calibri" pitchFamily="34" charset="0"/>
              </a:rPr>
              <a:t>It’s well justified by the perspectives of large productions for GEM and </a:t>
            </a:r>
            <a:r>
              <a:rPr lang="en-US" sz="1700" dirty="0" err="1">
                <a:latin typeface="Calibri" pitchFamily="34" charset="0"/>
              </a:rPr>
              <a:t>Micromegas</a:t>
            </a:r>
            <a:endParaRPr lang="en-US" sz="1700" dirty="0">
              <a:latin typeface="Calibri" pitchFamily="34" charset="0"/>
            </a:endParaRPr>
          </a:p>
          <a:p>
            <a:pPr>
              <a:spcBef>
                <a:spcPts val="1800"/>
              </a:spcBef>
              <a:buFont typeface="Arial" charset="0"/>
              <a:buChar char="•"/>
              <a:defRPr/>
            </a:pP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>
                <a:latin typeface="Calibri" pitchFamily="34" charset="0"/>
              </a:rPr>
              <a:t>Needs from LHC experiment upgrades are being detailed:</a:t>
            </a:r>
          </a:p>
          <a:p>
            <a:pPr marL="1198563">
              <a:spcBef>
                <a:spcPts val="600"/>
              </a:spcBef>
              <a:defRPr/>
            </a:pPr>
            <a:r>
              <a:rPr lang="en-US" sz="1700" dirty="0">
                <a:latin typeface="Calibri" pitchFamily="34" charset="0"/>
              </a:rPr>
              <a:t>Atlas and CMS are the big clients</a:t>
            </a:r>
          </a:p>
          <a:p>
            <a:pPr marL="1198563">
              <a:spcBef>
                <a:spcPts val="600"/>
              </a:spcBef>
              <a:defRPr/>
            </a:pPr>
            <a:r>
              <a:rPr lang="en-US" sz="1700" dirty="0">
                <a:latin typeface="Calibri" pitchFamily="34" charset="0"/>
              </a:rPr>
              <a:t>Alice and </a:t>
            </a:r>
            <a:r>
              <a:rPr lang="en-US" sz="1700" dirty="0" err="1">
                <a:latin typeface="Calibri" pitchFamily="34" charset="0"/>
              </a:rPr>
              <a:t>LHCb</a:t>
            </a:r>
            <a:r>
              <a:rPr lang="en-US" sz="1700" dirty="0">
                <a:latin typeface="Calibri" pitchFamily="34" charset="0"/>
              </a:rPr>
              <a:t> (?) are a factor 10 smaller (but still not negligible)</a:t>
            </a:r>
          </a:p>
          <a:p>
            <a:pPr>
              <a:spcBef>
                <a:spcPts val="1800"/>
              </a:spcBef>
              <a:buFont typeface="Arial" charset="0"/>
              <a:buChar char="•"/>
              <a:defRPr/>
            </a:pPr>
            <a:r>
              <a:rPr lang="en-US" sz="1700" dirty="0">
                <a:latin typeface="Calibri" pitchFamily="34" charset="0"/>
              </a:rPr>
              <a:t> </a:t>
            </a:r>
            <a:r>
              <a:rPr lang="en-US" sz="1700" dirty="0">
                <a:latin typeface="Calibri" pitchFamily="34" charset="0"/>
              </a:rPr>
              <a:t>Plans are still preliminary and will hopefully be approved end 2012/beginning 2013</a:t>
            </a:r>
          </a:p>
          <a:p>
            <a:pPr marL="1198563">
              <a:spcBef>
                <a:spcPts val="600"/>
              </a:spcBef>
              <a:defRPr/>
            </a:pPr>
            <a:r>
              <a:rPr lang="en-US" sz="1700" dirty="0">
                <a:latin typeface="Calibri" pitchFamily="34" charset="0"/>
              </a:rPr>
              <a:t>All experiments indicate LS2 (</a:t>
            </a:r>
            <a:r>
              <a:rPr lang="en-US" sz="1700" dirty="0">
                <a:latin typeface="Calibri" pitchFamily="34" charset="0"/>
              </a:rPr>
              <a:t>2018</a:t>
            </a:r>
            <a:r>
              <a:rPr lang="en-US" sz="1700" dirty="0">
                <a:latin typeface="Calibri" pitchFamily="34" charset="0"/>
              </a:rPr>
              <a:t>) as target period</a:t>
            </a:r>
          </a:p>
          <a:p>
            <a:pPr marL="1198563">
              <a:spcBef>
                <a:spcPts val="600"/>
              </a:spcBef>
              <a:defRPr/>
            </a:pPr>
            <a:r>
              <a:rPr lang="en-US" sz="1700" dirty="0">
                <a:latin typeface="Calibri" pitchFamily="34" charset="0"/>
              </a:rPr>
              <a:t>The modalities for upgrades are still under discussion</a:t>
            </a:r>
          </a:p>
          <a:p>
            <a:pPr>
              <a:spcBef>
                <a:spcPts val="2400"/>
              </a:spcBef>
              <a:buFont typeface="Arial" charset="0"/>
              <a:buChar char="•"/>
              <a:defRPr/>
            </a:pPr>
            <a:r>
              <a:rPr lang="en-US" sz="1700" dirty="0">
                <a:latin typeface="Calibri" pitchFamily="34" charset="0"/>
              </a:rPr>
              <a:t> Despite the uncertainty of these preliminary plans, time should not be wasted</a:t>
            </a:r>
          </a:p>
          <a:p>
            <a:pPr>
              <a:spcBef>
                <a:spcPts val="600"/>
              </a:spcBef>
              <a:buFont typeface="Arial" charset="0"/>
              <a:buChar char="•"/>
              <a:defRPr/>
            </a:pPr>
            <a:r>
              <a:rPr lang="en-US" sz="1700" dirty="0">
                <a:latin typeface="Calibri" pitchFamily="34" charset="0"/>
              </a:rPr>
              <a:t> Coordination of the industrialization efforts shall be continued</a:t>
            </a:r>
          </a:p>
          <a:p>
            <a:pPr marL="1198563">
              <a:spcBef>
                <a:spcPts val="600"/>
              </a:spcBef>
              <a:buFontTx/>
              <a:buChar char="-"/>
              <a:defRPr/>
            </a:pPr>
            <a:r>
              <a:rPr lang="en-US" sz="1700" dirty="0">
                <a:latin typeface="Calibri" pitchFamily="34" charset="0"/>
              </a:rPr>
              <a:t> within RD51</a:t>
            </a:r>
          </a:p>
          <a:p>
            <a:pPr marL="1198563">
              <a:spcBef>
                <a:spcPts val="600"/>
              </a:spcBef>
              <a:buFontTx/>
              <a:buChar char="-"/>
              <a:defRPr/>
            </a:pPr>
            <a:r>
              <a:rPr lang="en-US" sz="1700" dirty="0">
                <a:latin typeface="Calibri" pitchFamily="34" charset="0"/>
              </a:rPr>
              <a:t> in close collaboration with the LHC experiments</a:t>
            </a:r>
          </a:p>
          <a:p>
            <a:pPr marL="1198563">
              <a:spcBef>
                <a:spcPts val="600"/>
              </a:spcBef>
              <a:buFontTx/>
              <a:buChar char="-"/>
              <a:defRPr/>
            </a:pPr>
            <a:r>
              <a:rPr lang="en-US" sz="1700" dirty="0">
                <a:latin typeface="Calibri" pitchFamily="34" charset="0"/>
              </a:rPr>
              <a:t> and with the support of the other </a:t>
            </a:r>
            <a:r>
              <a:rPr lang="en-US" sz="1700" dirty="0" smtClean="0">
                <a:latin typeface="Calibri" pitchFamily="34" charset="0"/>
              </a:rPr>
              <a:t>(several) non </a:t>
            </a:r>
            <a:r>
              <a:rPr lang="en-US" sz="1700" dirty="0">
                <a:latin typeface="Calibri" pitchFamily="34" charset="0"/>
              </a:rPr>
              <a:t>LHC </a:t>
            </a:r>
            <a:r>
              <a:rPr lang="en-US" sz="1700" dirty="0">
                <a:latin typeface="Calibri" pitchFamily="34" charset="0"/>
              </a:rPr>
              <a:t>experiments</a:t>
            </a:r>
          </a:p>
          <a:p>
            <a:pPr marL="1316038">
              <a:spcBef>
                <a:spcPts val="0"/>
              </a:spcBef>
              <a:defRPr/>
            </a:pPr>
            <a:r>
              <a:rPr lang="en-US" sz="1100" dirty="0">
                <a:latin typeface="Calibri" pitchFamily="34" charset="0"/>
              </a:rPr>
              <a:t>(apologies, not </a:t>
            </a:r>
            <a:r>
              <a:rPr lang="en-US" sz="1100" dirty="0">
                <a:latin typeface="Calibri" pitchFamily="34" charset="0"/>
              </a:rPr>
              <a:t>mentioned </a:t>
            </a:r>
            <a:r>
              <a:rPr lang="en-US" sz="1100" dirty="0">
                <a:latin typeface="Calibri" pitchFamily="34" charset="0"/>
              </a:rPr>
              <a:t>here for time reasons)</a:t>
            </a:r>
            <a:endParaRPr lang="en-US" sz="1100" dirty="0">
              <a:latin typeface="Calibri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914400" y="0"/>
            <a:ext cx="6629400" cy="76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b="1" dirty="0">
                <a:latin typeface="+mn-lt"/>
                <a:ea typeface="+mj-ea"/>
                <a:cs typeface="+mj-cs"/>
              </a:rPr>
              <a:t>Conclusions</a:t>
            </a:r>
          </a:p>
        </p:txBody>
      </p:sp>
      <p:sp>
        <p:nvSpPr>
          <p:cNvPr id="18436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F. </a:t>
            </a:r>
            <a:r>
              <a:rPr lang="en-US" dirty="0" err="1" smtClean="0"/>
              <a:t>Formenti</a:t>
            </a:r>
            <a:r>
              <a:rPr lang="en-US" dirty="0" smtClean="0"/>
              <a:t> - Annecy industry-academia meeting on MPGDs - April 27th 2012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F. Formenti - Annecy industry-academia meeting on MPGDs - April 27th 2012</a:t>
            </a:r>
          </a:p>
        </p:txBody>
      </p:sp>
      <p:sp>
        <p:nvSpPr>
          <p:cNvPr id="30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7EDABE-2AA0-440E-8531-073C09B4CBBE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  <p:grpSp>
        <p:nvGrpSpPr>
          <p:cNvPr id="3076" name="Group 7"/>
          <p:cNvGrpSpPr>
            <a:grpSpLocks/>
          </p:cNvGrpSpPr>
          <p:nvPr/>
        </p:nvGrpSpPr>
        <p:grpSpPr bwMode="auto">
          <a:xfrm>
            <a:off x="304800" y="1219200"/>
            <a:ext cx="4343400" cy="2997200"/>
            <a:chOff x="402" y="816"/>
            <a:chExt cx="2736" cy="1888"/>
          </a:xfrm>
        </p:grpSpPr>
        <p:pic>
          <p:nvPicPr>
            <p:cNvPr id="3083" name="図 11" descr="rd51 world map.jp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0" y="816"/>
              <a:ext cx="2366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84" name="Text Box 13"/>
            <p:cNvSpPr txBox="1">
              <a:spLocks noChangeArrowheads="1"/>
            </p:cNvSpPr>
            <p:nvPr/>
          </p:nvSpPr>
          <p:spPr bwMode="auto">
            <a:xfrm>
              <a:off x="402" y="2002"/>
              <a:ext cx="2736" cy="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8000" tIns="64000" rIns="128000" bIns="64000">
              <a:spAutoFit/>
            </a:bodyPr>
            <a:lstStyle/>
            <a:p>
              <a:pPr>
                <a:buFontTx/>
                <a:buChar char="•"/>
                <a:defRPr/>
              </a:pPr>
              <a:r>
                <a:rPr lang="en-US" sz="1600" b="1" dirty="0">
                  <a:solidFill>
                    <a:schemeClr val="tx2"/>
                  </a:solidFill>
                  <a:latin typeface="Calibri" pitchFamily="34" charset="0"/>
                </a:rPr>
                <a:t> ~ </a:t>
              </a:r>
              <a:r>
                <a:rPr lang="en-US" sz="1600" b="1" dirty="0" smtClean="0">
                  <a:solidFill>
                    <a:schemeClr val="tx2"/>
                  </a:solidFill>
                  <a:latin typeface="Calibri" pitchFamily="34" charset="0"/>
                </a:rPr>
                <a:t>80 </a:t>
              </a:r>
              <a:r>
                <a:rPr lang="en-US" sz="1600" b="1" dirty="0">
                  <a:solidFill>
                    <a:schemeClr val="tx2"/>
                  </a:solidFill>
                  <a:latin typeface="Calibri" pitchFamily="34" charset="0"/>
                </a:rPr>
                <a:t>institutes </a:t>
              </a:r>
            </a:p>
            <a:p>
              <a:pPr>
                <a:buFontTx/>
                <a:buChar char="•"/>
                <a:defRPr/>
              </a:pPr>
              <a:r>
                <a:rPr lang="en-US" sz="1600" b="1" dirty="0">
                  <a:solidFill>
                    <a:schemeClr val="tx2"/>
                  </a:solidFill>
                  <a:latin typeface="Calibri" pitchFamily="34" charset="0"/>
                </a:rPr>
                <a:t> ~ 450 people involved</a:t>
              </a:r>
            </a:p>
            <a:p>
              <a:pPr marL="173038" indent="-173038">
                <a:buFontTx/>
                <a:buChar char="•"/>
                <a:defRPr/>
              </a:pPr>
              <a:r>
                <a:rPr lang="en-US" sz="1600" b="1" dirty="0">
                  <a:solidFill>
                    <a:schemeClr val="tx2"/>
                  </a:solidFill>
                  <a:latin typeface="Calibri" pitchFamily="34" charset="0"/>
                </a:rPr>
                <a:t>Representation (Europe, North America, Asia, South America, Africa)</a:t>
              </a:r>
              <a:endParaRPr lang="fr-FR" sz="1600" b="1" dirty="0">
                <a:solidFill>
                  <a:schemeClr val="tx2"/>
                </a:solidFill>
                <a:latin typeface="Calibri" pitchFamily="34" charset="0"/>
              </a:endParaRPr>
            </a:p>
          </p:txBody>
        </p:sp>
      </p:grp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1143000" y="152400"/>
            <a:ext cx="708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WG6 in the RD51 context</a:t>
            </a:r>
            <a:r>
              <a:rPr lang="en-US"/>
              <a:t> </a:t>
            </a:r>
          </a:p>
        </p:txBody>
      </p:sp>
      <p:pic>
        <p:nvPicPr>
          <p:cNvPr id="3078" name="Picture 8" descr="untitl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295400"/>
            <a:ext cx="4476750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Text Box 2"/>
          <p:cNvSpPr txBox="1">
            <a:spLocks noChangeArrowheads="1"/>
          </p:cNvSpPr>
          <p:nvPr/>
        </p:nvSpPr>
        <p:spPr bwMode="auto">
          <a:xfrm>
            <a:off x="366713" y="4419600"/>
            <a:ext cx="8624887" cy="1954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>
            <a:spAutoFit/>
          </a:bodyPr>
          <a:lstStyle/>
          <a:p>
            <a:pPr defTabSz="912813"/>
            <a:r>
              <a:rPr lang="en-US" sz="1600" b="1" u="sng" dirty="0">
                <a:solidFill>
                  <a:schemeClr val="tx2"/>
                </a:solidFill>
                <a:cs typeface="Arial" pitchFamily="34" charset="0"/>
              </a:rPr>
              <a:t>WG6</a:t>
            </a:r>
            <a:r>
              <a:rPr lang="en-US" sz="1600" dirty="0">
                <a:solidFill>
                  <a:schemeClr val="tx2"/>
                </a:solidFill>
                <a:cs typeface="Arial" pitchFamily="34" charset="0"/>
              </a:rPr>
              <a:t> offers an open framework for technology transfer and industrialization activities</a:t>
            </a:r>
          </a:p>
          <a:p>
            <a:pPr defTabSz="912813">
              <a:spcBef>
                <a:spcPts val="600"/>
              </a:spcBef>
            </a:pPr>
            <a:r>
              <a:rPr lang="en-US" sz="1600" dirty="0">
                <a:solidFill>
                  <a:schemeClr val="tx2"/>
                </a:solidFill>
                <a:cs typeface="Arial" pitchFamily="34" charset="0"/>
              </a:rPr>
              <a:t>Coordinators: R. de Oliveira (CERN), </a:t>
            </a:r>
            <a:r>
              <a:rPr lang="en-US" sz="1600" dirty="0" smtClean="0">
                <a:solidFill>
                  <a:schemeClr val="tx2"/>
                </a:solidFill>
                <a:cs typeface="Arial" pitchFamily="34" charset="0"/>
              </a:rPr>
              <a:t>I</a:t>
            </a:r>
            <a:r>
              <a:rPr lang="en-US" sz="1600" dirty="0">
                <a:solidFill>
                  <a:schemeClr val="tx2"/>
                </a:solidFill>
                <a:cs typeface="Arial" pitchFamily="34" charset="0"/>
              </a:rPr>
              <a:t>. </a:t>
            </a:r>
            <a:r>
              <a:rPr lang="en-US" sz="1600" dirty="0" err="1">
                <a:solidFill>
                  <a:schemeClr val="tx2"/>
                </a:solidFill>
                <a:cs typeface="Arial" pitchFamily="34" charset="0"/>
              </a:rPr>
              <a:t>Giomataris</a:t>
            </a:r>
            <a:r>
              <a:rPr lang="en-US" sz="1600" dirty="0">
                <a:solidFill>
                  <a:schemeClr val="tx2"/>
                </a:solidFill>
                <a:cs typeface="Arial" pitchFamily="34" charset="0"/>
              </a:rPr>
              <a:t> (CEA </a:t>
            </a:r>
            <a:r>
              <a:rPr lang="en-US" sz="1600" dirty="0" err="1">
                <a:solidFill>
                  <a:schemeClr val="tx2"/>
                </a:solidFill>
                <a:cs typeface="Arial" pitchFamily="34" charset="0"/>
              </a:rPr>
              <a:t>Saclay</a:t>
            </a:r>
            <a:r>
              <a:rPr lang="en-US" sz="1600" dirty="0" smtClean="0">
                <a:solidFill>
                  <a:schemeClr val="tx2"/>
                </a:solidFill>
                <a:cs typeface="Arial" pitchFamily="34" charset="0"/>
              </a:rPr>
              <a:t>),</a:t>
            </a:r>
            <a:r>
              <a:rPr lang="en-US" sz="1600" dirty="0" smtClean="0">
                <a:solidFill>
                  <a:schemeClr val="tx2"/>
                </a:solidFill>
                <a:cs typeface="Arial" pitchFamily="34" charset="0"/>
              </a:rPr>
              <a:t> F. </a:t>
            </a:r>
            <a:r>
              <a:rPr lang="en-US" sz="1600" dirty="0" err="1" smtClean="0">
                <a:solidFill>
                  <a:schemeClr val="tx2"/>
                </a:solidFill>
                <a:cs typeface="Arial" pitchFamily="34" charset="0"/>
              </a:rPr>
              <a:t>Formenti</a:t>
            </a:r>
            <a:r>
              <a:rPr lang="en-US" sz="1600" dirty="0" smtClean="0">
                <a:solidFill>
                  <a:schemeClr val="tx2"/>
                </a:solidFill>
                <a:cs typeface="Arial" pitchFamily="34" charset="0"/>
              </a:rPr>
              <a:t> (CERN), </a:t>
            </a:r>
            <a:endParaRPr lang="en-US" sz="1600" dirty="0">
              <a:solidFill>
                <a:schemeClr val="tx2"/>
              </a:solidFill>
              <a:cs typeface="Arial" pitchFamily="34" charset="0"/>
            </a:endParaRPr>
          </a:p>
          <a:p>
            <a:pPr defTabSz="912813">
              <a:spcBef>
                <a:spcPts val="1800"/>
              </a:spcBef>
            </a:pPr>
            <a:r>
              <a:rPr lang="en-US" sz="1600" b="1" u="sng" dirty="0">
                <a:solidFill>
                  <a:schemeClr val="tx2"/>
                </a:solidFill>
                <a:cs typeface="Arial" pitchFamily="34" charset="0"/>
              </a:rPr>
              <a:t>CERN TE-MPE-EM fine pitch photolithography workshop is part of WG6 </a:t>
            </a:r>
            <a:r>
              <a:rPr lang="en-US" sz="1600" dirty="0">
                <a:solidFill>
                  <a:schemeClr val="tx2"/>
                </a:solidFill>
                <a:cs typeface="Arial" pitchFamily="34" charset="0"/>
              </a:rPr>
              <a:t>(R. de Oliveira)</a:t>
            </a:r>
          </a:p>
          <a:p>
            <a:pPr defTabSz="912813">
              <a:spcBef>
                <a:spcPts val="600"/>
              </a:spcBef>
            </a:pPr>
            <a:r>
              <a:rPr lang="en-US" sz="1600" dirty="0">
                <a:solidFill>
                  <a:schemeClr val="tx2"/>
                </a:solidFill>
                <a:cs typeface="Arial" pitchFamily="34" charset="0"/>
              </a:rPr>
              <a:t>- Provides common infrastructure for R&amp;D and development of MPGDs</a:t>
            </a:r>
          </a:p>
          <a:p>
            <a:pPr defTabSz="912813"/>
            <a:r>
              <a:rPr lang="en-US" sz="1600" dirty="0">
                <a:solidFill>
                  <a:schemeClr val="tx2"/>
                </a:solidFill>
                <a:cs typeface="Arial" pitchFamily="34" charset="0"/>
              </a:rPr>
              <a:t>- Train own personnel and maintain competences in the domain</a:t>
            </a:r>
          </a:p>
          <a:p>
            <a:pPr defTabSz="912813"/>
            <a:r>
              <a:rPr lang="en-US" sz="1600" dirty="0">
                <a:solidFill>
                  <a:schemeClr val="tx2"/>
                </a:solidFill>
                <a:cs typeface="Arial" pitchFamily="34" charset="0"/>
              </a:rPr>
              <a:t>- Collaborate w/ industrial partners to define compatible processes and QC procedures</a:t>
            </a:r>
          </a:p>
        </p:txBody>
      </p:sp>
      <p:sp>
        <p:nvSpPr>
          <p:cNvPr id="3080" name="Text Box 2"/>
          <p:cNvSpPr txBox="1">
            <a:spLocks noChangeArrowheads="1"/>
          </p:cNvSpPr>
          <p:nvPr/>
        </p:nvSpPr>
        <p:spPr bwMode="auto">
          <a:xfrm rot="-1125555">
            <a:off x="114300" y="1939925"/>
            <a:ext cx="4572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7" tIns="45705" rIns="91407" bIns="45705">
            <a:spAutoFit/>
          </a:bodyPr>
          <a:lstStyle/>
          <a:p>
            <a:pPr marL="341313" indent="-341313" defTabSz="912813"/>
            <a:r>
              <a:rPr lang="en-US" sz="1400">
                <a:solidFill>
                  <a:srgbClr val="C00000"/>
                </a:solidFill>
                <a:cs typeface="Arial" pitchFamily="34" charset="0"/>
              </a:rPr>
              <a:t>RD51 is world-wide coordination group for MPGD R&amp;D</a:t>
            </a:r>
          </a:p>
          <a:p>
            <a:pPr marL="341313" indent="-341313" defTabSz="912813"/>
            <a:r>
              <a:rPr lang="en-US" sz="1400">
                <a:solidFill>
                  <a:srgbClr val="C00000"/>
                </a:solidFill>
              </a:rPr>
              <a:t>(not only for the particle physics community)</a:t>
            </a:r>
          </a:p>
        </p:txBody>
      </p:sp>
      <p:sp>
        <p:nvSpPr>
          <p:cNvPr id="3081" name="Line 14"/>
          <p:cNvSpPr>
            <a:spLocks noChangeShapeType="1"/>
          </p:cNvSpPr>
          <p:nvPr/>
        </p:nvSpPr>
        <p:spPr bwMode="auto">
          <a:xfrm flipH="1">
            <a:off x="762000" y="4343400"/>
            <a:ext cx="7010400" cy="152400"/>
          </a:xfrm>
          <a:custGeom>
            <a:avLst/>
            <a:gdLst>
              <a:gd name="T0" fmla="*/ 0 w 7010400"/>
              <a:gd name="T1" fmla="*/ 0 h 152400"/>
              <a:gd name="T2" fmla="*/ 0 w 7010400"/>
              <a:gd name="T3" fmla="*/ 0 h 152400"/>
              <a:gd name="T4" fmla="*/ 152400 w 7010400"/>
              <a:gd name="T5" fmla="*/ 76200 h 152400"/>
              <a:gd name="T6" fmla="*/ 6781800 w 7010400"/>
              <a:gd name="T7" fmla="*/ 76200 h 152400"/>
              <a:gd name="T8" fmla="*/ 7010400 w 7010400"/>
              <a:gd name="T9" fmla="*/ 152400 h 1524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10400"/>
              <a:gd name="T16" fmla="*/ 0 h 152400"/>
              <a:gd name="T17" fmla="*/ 7010400 w 7010400"/>
              <a:gd name="T18" fmla="*/ 152400 h 1524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10400" h="152400">
                <a:moveTo>
                  <a:pt x="0" y="0"/>
                </a:moveTo>
                <a:lnTo>
                  <a:pt x="0" y="0"/>
                </a:lnTo>
                <a:lnTo>
                  <a:pt x="152400" y="76200"/>
                </a:lnTo>
                <a:lnTo>
                  <a:pt x="6781800" y="76200"/>
                </a:lnTo>
                <a:lnTo>
                  <a:pt x="7010400" y="152400"/>
                </a:ln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85800" y="685800"/>
            <a:ext cx="7848600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>
              <a:spcBef>
                <a:spcPct val="50000"/>
              </a:spcBef>
              <a:defRPr/>
            </a:pPr>
            <a:r>
              <a:rPr lang="en-US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Condensed" pitchFamily="18" charset="0"/>
              </a:rPr>
              <a:t>Efforts for industrialization are coordinated within RD51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F. Formenti - Annecy industry-academia meeting on MPGDs - April 27th 2012</a:t>
            </a: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88DA35-B0D9-4E7C-811F-5749375C3ED0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  <p:pic>
        <p:nvPicPr>
          <p:cNvPr id="4100" name="Picture 114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828800"/>
            <a:ext cx="65532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685800" y="228600"/>
            <a:ext cx="77200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CERN common infrastructure improvements</a:t>
            </a:r>
            <a:endParaRPr lang="en-US"/>
          </a:p>
        </p:txBody>
      </p:sp>
      <p:sp>
        <p:nvSpPr>
          <p:cNvPr id="5232" name="Text Box 180"/>
          <p:cNvSpPr txBox="1">
            <a:spLocks noChangeArrowheads="1"/>
          </p:cNvSpPr>
          <p:nvPr/>
        </p:nvSpPr>
        <p:spPr bwMode="auto">
          <a:xfrm>
            <a:off x="228600" y="4953000"/>
            <a:ext cx="8763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/>
              <a:t>Consequence: new </a:t>
            </a:r>
            <a:r>
              <a:rPr lang="en-US" sz="1600" dirty="0"/>
              <a:t>infrastructures are needed to face large size detector fabrication</a:t>
            </a:r>
            <a:endParaRPr lang="en-US" sz="1600" dirty="0">
              <a:latin typeface="Arial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1600" dirty="0">
                <a:latin typeface="Arial" charset="0"/>
              </a:rPr>
              <a:t>CERN </a:t>
            </a:r>
            <a:r>
              <a:rPr lang="en-US" sz="1600" dirty="0">
                <a:latin typeface="Arial" charset="0"/>
              </a:rPr>
              <a:t>has upgraded nine process machines (last three planned installation in May)</a:t>
            </a:r>
          </a:p>
          <a:p>
            <a:pPr marL="625475" lvl="1">
              <a:defRPr/>
            </a:pPr>
            <a:r>
              <a:rPr lang="en-US" sz="1600" dirty="0">
                <a:latin typeface="Arial" charset="0"/>
              </a:rPr>
              <a:t>and presently is performing large size prototype </a:t>
            </a:r>
            <a:r>
              <a:rPr lang="en-US" sz="1600" dirty="0">
                <a:latin typeface="Arial" charset="0"/>
              </a:rPr>
              <a:t>development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Rockwell Condensed" pitchFamily="18" charset="0"/>
              </a:rPr>
              <a:t>Not yet all fixed, but wise keeping an eye on these possible future needs</a:t>
            </a:r>
            <a:endParaRPr lang="en-US" dirty="0">
              <a:solidFill>
                <a:srgbClr val="3333CC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Rockwell Condensed" pitchFamily="18" charset="0"/>
            </a:endParaRPr>
          </a:p>
        </p:txBody>
      </p:sp>
      <p:sp>
        <p:nvSpPr>
          <p:cNvPr id="4103" name="Text Box 113"/>
          <p:cNvSpPr txBox="1">
            <a:spLocks noChangeArrowheads="1"/>
          </p:cNvSpPr>
          <p:nvPr/>
        </p:nvSpPr>
        <p:spPr bwMode="auto">
          <a:xfrm rot="-4070019">
            <a:off x="6701632" y="3280568"/>
            <a:ext cx="1746250" cy="366713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Indicative table</a:t>
            </a:r>
          </a:p>
        </p:txBody>
      </p:sp>
      <p:sp>
        <p:nvSpPr>
          <p:cNvPr id="4104" name="Text Box 180"/>
          <p:cNvSpPr txBox="1">
            <a:spLocks noChangeArrowheads="1"/>
          </p:cNvSpPr>
          <p:nvPr/>
        </p:nvSpPr>
        <p:spPr bwMode="auto">
          <a:xfrm>
            <a:off x="157653" y="762000"/>
            <a:ext cx="8915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/>
              <a:t> Some collaborations indicate tendency towards increasing detector sizes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/>
              <a:t> Motivations: improved </a:t>
            </a:r>
            <a:r>
              <a:rPr lang="en-US" sz="1600" dirty="0" smtClean="0"/>
              <a:t>active area, </a:t>
            </a:r>
            <a:r>
              <a:rPr lang="en-US" sz="1600" dirty="0"/>
              <a:t>better integration modularity, lower costs @ same yield, …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600" dirty="0"/>
              <a:t> The table below shows some indicative numbers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5" descr="\\cern.ch\dfs\Users\f\formenti\Desktop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5275" y="762000"/>
            <a:ext cx="374332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F. Formenti - Annecy industry-academia meeting on MPGDs - April 27th 2012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0E40CB-C722-4F32-9C0A-78D1BC682353}" type="slidenum">
              <a:rPr lang="en-US" smtClean="0">
                <a:latin typeface="Arial" pitchFamily="34" charset="0"/>
              </a:rPr>
              <a:pPr/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125" name="Title 1"/>
          <p:cNvSpPr>
            <a:spLocks/>
          </p:cNvSpPr>
          <p:nvPr/>
        </p:nvSpPr>
        <p:spPr bwMode="auto">
          <a:xfrm>
            <a:off x="685800" y="1524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solidFill>
                  <a:schemeClr val="tx2"/>
                </a:solidFill>
              </a:rPr>
              <a:t>Future requirements: CMS muon upgrade</a:t>
            </a:r>
          </a:p>
        </p:txBody>
      </p:sp>
      <p:sp>
        <p:nvSpPr>
          <p:cNvPr id="5126" name="Subtitle 2"/>
          <p:cNvSpPr>
            <a:spLocks/>
          </p:cNvSpPr>
          <p:nvPr/>
        </p:nvSpPr>
        <p:spPr bwMode="auto">
          <a:xfrm>
            <a:off x="228600" y="1828800"/>
            <a:ext cx="5562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/>
              <a:t>Priority for integration stations 1 and 2</a:t>
            </a:r>
          </a:p>
          <a:p>
            <a:pPr marL="228600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/>
              <a:t>Installation (full/partial) during LS2 (2018)</a:t>
            </a:r>
          </a:p>
          <a:p>
            <a:pPr marL="228600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/>
              <a:t>TP has been submitted on February 10th</a:t>
            </a:r>
          </a:p>
          <a:p>
            <a:pPr marL="228600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/>
              <a:t>TDR by end 2012 for approval spring 2013 ?</a:t>
            </a:r>
          </a:p>
          <a:p>
            <a:pPr marL="228600" indent="-228600">
              <a:lnSpc>
                <a:spcPct val="90000"/>
              </a:lnSpc>
              <a:spcBef>
                <a:spcPct val="20000"/>
              </a:spcBef>
            </a:pPr>
            <a:endParaRPr lang="en-US" sz="2000"/>
          </a:p>
        </p:txBody>
      </p:sp>
      <p:graphicFrame>
        <p:nvGraphicFramePr>
          <p:cNvPr id="6278" name="Group 134"/>
          <p:cNvGraphicFramePr>
            <a:graphicFrameLocks noGrp="1"/>
          </p:cNvGraphicFramePr>
          <p:nvPr/>
        </p:nvGraphicFramePr>
        <p:xfrm>
          <a:off x="228600" y="3581400"/>
          <a:ext cx="5562600" cy="2103120"/>
        </p:xfrm>
        <a:graphic>
          <a:graphicData uri="http://schemas.openxmlformats.org/drawingml/2006/table">
            <a:tbl>
              <a:tblPr/>
              <a:tblGrid>
                <a:gridCol w="609600"/>
                <a:gridCol w="838200"/>
                <a:gridCol w="914400"/>
                <a:gridCol w="939800"/>
                <a:gridCol w="1117600"/>
                <a:gridCol w="1143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Station</a:t>
                      </a:r>
                    </a:p>
                  </a:txBody>
                  <a:tcPr marL="66035" marR="66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Nbr of modules</a:t>
                      </a:r>
                    </a:p>
                  </a:txBody>
                  <a:tcPr marL="66035" marR="66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Module area (containing rectangle)</a:t>
                      </a:r>
                    </a:p>
                  </a:txBody>
                  <a:tcPr marL="66035" marR="66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Total Nbr of modules (w/o spares)</a:t>
                      </a:r>
                    </a:p>
                  </a:txBody>
                  <a:tcPr marL="66035" marR="66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Total GEM foil area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(3ple GEMs)</a:t>
                      </a:r>
                    </a:p>
                  </a:txBody>
                  <a:tcPr marL="66035" marR="66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Manufacturing plan</a:t>
                      </a:r>
                    </a:p>
                  </a:txBody>
                  <a:tcPr marL="66035" marR="66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GE1/1</a:t>
                      </a:r>
                    </a:p>
                  </a:txBody>
                  <a:tcPr marL="66035" marR="66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18x2x2=72</a:t>
                      </a:r>
                    </a:p>
                  </a:txBody>
                  <a:tcPr marL="66035" marR="66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~0.43m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(440x990)</a:t>
                      </a:r>
                    </a:p>
                  </a:txBody>
                  <a:tcPr marL="66035" marR="66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72</a:t>
                      </a:r>
                    </a:p>
                  </a:txBody>
                  <a:tcPr marL="66035" marR="66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0.43x72x3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93m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035" marR="66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Yrs 2014+2015</a:t>
                      </a:r>
                    </a:p>
                  </a:txBody>
                  <a:tcPr marL="66035" marR="66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GE2/1</a:t>
                      </a:r>
                    </a:p>
                  </a:txBody>
                  <a:tcPr marL="66035" marR="66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36x2=72 (long)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36x2=72 (short)</a:t>
                      </a:r>
                    </a:p>
                  </a:txBody>
                  <a:tcPr marL="66035" marR="66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~2.4m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(1251x1911)</a:t>
                      </a:r>
                      <a:b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~1.6m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(1251x1281)</a:t>
                      </a:r>
                    </a:p>
                  </a:txBody>
                  <a:tcPr marL="66035" marR="66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144</a:t>
                      </a:r>
                    </a:p>
                  </a:txBody>
                  <a:tcPr marL="66035" marR="66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(2.4+1.6)x72x3=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864m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035" marR="66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Yrs 2015+1016</a:t>
                      </a:r>
                    </a:p>
                  </a:txBody>
                  <a:tcPr marL="66035" marR="66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Subtitle 2"/>
          <p:cNvSpPr txBox="1">
            <a:spLocks/>
          </p:cNvSpPr>
          <p:nvPr/>
        </p:nvSpPr>
        <p:spPr bwMode="auto">
          <a:xfrm>
            <a:off x="2209800" y="5715000"/>
            <a:ext cx="4191000" cy="838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About 1000m</a:t>
            </a:r>
            <a:r>
              <a:rPr lang="en-US" sz="2000" baseline="30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 of GEM foils in total</a:t>
            </a:r>
          </a:p>
          <a:p>
            <a:pPr marL="228600" indent="-2286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216 triple GEM detectors</a:t>
            </a:r>
          </a:p>
        </p:txBody>
      </p:sp>
      <p:sp>
        <p:nvSpPr>
          <p:cNvPr id="5158" name="Subtitle 2"/>
          <p:cNvSpPr>
            <a:spLocks/>
          </p:cNvSpPr>
          <p:nvPr/>
        </p:nvSpPr>
        <p:spPr bwMode="auto">
          <a:xfrm>
            <a:off x="228600" y="838200"/>
            <a:ext cx="502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000"/>
              <a:t>GEM proposed as technology to withstand the high rate requirement for eta&gt;1.6</a:t>
            </a:r>
          </a:p>
        </p:txBody>
      </p:sp>
      <p:grpSp>
        <p:nvGrpSpPr>
          <p:cNvPr id="5159" name="Group 138"/>
          <p:cNvGrpSpPr>
            <a:grpSpLocks/>
          </p:cNvGrpSpPr>
          <p:nvPr/>
        </p:nvGrpSpPr>
        <p:grpSpPr bwMode="auto">
          <a:xfrm>
            <a:off x="5943600" y="3429000"/>
            <a:ext cx="2971800" cy="2228850"/>
            <a:chOff x="3744" y="2160"/>
            <a:chExt cx="1872" cy="1404"/>
          </a:xfrm>
        </p:grpSpPr>
        <p:pic>
          <p:nvPicPr>
            <p:cNvPr id="5165" name="Picture 112" descr="oreach-2005-0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44" y="2160"/>
              <a:ext cx="1872" cy="1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66" name="Text Box 127"/>
            <p:cNvSpPr txBox="1">
              <a:spLocks noChangeArrowheads="1"/>
            </p:cNvSpPr>
            <p:nvPr/>
          </p:nvSpPr>
          <p:spPr bwMode="auto">
            <a:xfrm>
              <a:off x="4128" y="3312"/>
              <a:ext cx="10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</a:rPr>
                <a:t>CSC detector</a:t>
              </a:r>
            </a:p>
          </p:txBody>
        </p:sp>
      </p:grpSp>
      <p:sp>
        <p:nvSpPr>
          <p:cNvPr id="5160" name="Line 135"/>
          <p:cNvSpPr>
            <a:spLocks noChangeShapeType="1"/>
          </p:cNvSpPr>
          <p:nvPr/>
        </p:nvSpPr>
        <p:spPr bwMode="auto">
          <a:xfrm>
            <a:off x="4876800" y="1981200"/>
            <a:ext cx="2327275" cy="53340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161" name="Line 136"/>
          <p:cNvSpPr>
            <a:spLocks noChangeShapeType="1"/>
          </p:cNvSpPr>
          <p:nvPr/>
        </p:nvSpPr>
        <p:spPr bwMode="auto">
          <a:xfrm>
            <a:off x="4876800" y="1981200"/>
            <a:ext cx="2860675" cy="304800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5162" name="AutoShape 137"/>
          <p:cNvSpPr>
            <a:spLocks noChangeArrowheads="1"/>
          </p:cNvSpPr>
          <p:nvPr/>
        </p:nvSpPr>
        <p:spPr bwMode="auto">
          <a:xfrm>
            <a:off x="152400" y="2209800"/>
            <a:ext cx="76200" cy="914400"/>
          </a:xfrm>
          <a:prstGeom prst="upArrow">
            <a:avLst>
              <a:gd name="adj1" fmla="val 50000"/>
              <a:gd name="adj2" fmla="val 40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5163" name="TextBox 25"/>
          <p:cNvSpPr txBox="1">
            <a:spLocks noChangeArrowheads="1"/>
          </p:cNvSpPr>
          <p:nvPr/>
        </p:nvSpPr>
        <p:spPr bwMode="auto">
          <a:xfrm rot="-5400000">
            <a:off x="-134144" y="3182144"/>
            <a:ext cx="576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Time</a:t>
            </a:r>
          </a:p>
        </p:txBody>
      </p:sp>
      <p:sp>
        <p:nvSpPr>
          <p:cNvPr id="5164" name="TextBox 16"/>
          <p:cNvSpPr txBox="1">
            <a:spLocks noChangeArrowheads="1"/>
          </p:cNvSpPr>
          <p:nvPr/>
        </p:nvSpPr>
        <p:spPr bwMode="auto">
          <a:xfrm>
            <a:off x="2286000" y="3276600"/>
            <a:ext cx="3505200" cy="23018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/>
              <a:t>Scenario for two full inner stations - Dates reflect preliminary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59563" y="115888"/>
            <a:ext cx="2332037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F. Formenti - Annecy industry-academia meeting on MPGDs - April 27th 2012</a:t>
            </a:r>
          </a:p>
        </p:txBody>
      </p:sp>
      <p:sp>
        <p:nvSpPr>
          <p:cNvPr id="614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4254F6E-A0C0-4F23-BC49-CAB9D0E2A808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28600" y="990600"/>
            <a:ext cx="7467600" cy="216058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ts val="2000"/>
              </a:spcBef>
              <a:defRPr/>
            </a:pPr>
            <a:r>
              <a:rPr lang="en-US" sz="1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  <a:ea typeface="ＭＳ Ｐゴシック" charset="-128"/>
                <a:cs typeface="Trebuchet MS"/>
              </a:rPr>
              <a:t>CMS_timing_GEM</a:t>
            </a:r>
            <a:r>
              <a:rPr lang="en-U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  <a:ea typeface="ＭＳ Ｐゴシック" charset="-128"/>
                <a:cs typeface="Trebuchet MS"/>
              </a:rPr>
              <a:t>: Standard double mask </a:t>
            </a:r>
            <a:r>
              <a:rPr lang="en-U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Trebuchet MS"/>
                <a:ea typeface="ＭＳ Ｐゴシック" charset="-128"/>
                <a:cs typeface="Trebuchet MS"/>
              </a:rPr>
              <a:t>10x10cm</a:t>
            </a:r>
            <a:r>
              <a:rPr lang="en-US" sz="1400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Trebuchet MS"/>
                <a:ea typeface="ＭＳ Ｐゴシック" charset="-128"/>
                <a:cs typeface="Trebuchet MS"/>
              </a:rPr>
              <a:t>2</a:t>
            </a:r>
            <a:r>
              <a:rPr lang="en-U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Trebuchet MS"/>
                <a:ea typeface="ＭＳ Ｐゴシック" charset="-128"/>
                <a:cs typeface="Trebuchet MS"/>
              </a:rPr>
              <a:t> </a:t>
            </a:r>
            <a:r>
              <a:rPr lang="en-U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  <a:ea typeface="ＭＳ Ｐゴシック" charset="-128"/>
                <a:cs typeface="Trebuchet MS"/>
              </a:rPr>
              <a:t>1D readout (3/2/2/2); 256 channels</a:t>
            </a:r>
          </a:p>
          <a:p>
            <a:pPr marL="342900" indent="-342900">
              <a:spcBef>
                <a:spcPts val="2000"/>
              </a:spcBef>
              <a:defRPr/>
            </a:pPr>
            <a:r>
              <a:rPr lang="en-US" sz="1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  <a:ea typeface="ＭＳ Ｐゴシック" charset="-128"/>
                <a:cs typeface="Trebuchet MS"/>
              </a:rPr>
              <a:t>SingleMaskGEM</a:t>
            </a:r>
            <a:r>
              <a:rPr lang="en-U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  <a:ea typeface="ＭＳ Ｐゴシック" charset="-128"/>
                <a:cs typeface="Trebuchet MS"/>
              </a:rPr>
              <a:t>: Single Mask </a:t>
            </a:r>
            <a:r>
              <a:rPr lang="en-U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Trebuchet MS"/>
                <a:ea typeface="ＭＳ Ｐゴシック" charset="-128"/>
                <a:cs typeface="Trebuchet MS"/>
              </a:rPr>
              <a:t>10x10cm</a:t>
            </a:r>
            <a:r>
              <a:rPr lang="en-US" sz="1400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Trebuchet MS"/>
                <a:ea typeface="ＭＳ Ｐゴシック" charset="-128"/>
                <a:cs typeface="Trebuchet MS"/>
              </a:rPr>
              <a:t>2</a:t>
            </a:r>
            <a:r>
              <a:rPr lang="en-U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  <a:ea typeface="ＭＳ Ｐゴシック" charset="-128"/>
                <a:cs typeface="Trebuchet MS"/>
              </a:rPr>
              <a:t> 2D readout (3/2/2/2) 512 channels</a:t>
            </a:r>
          </a:p>
          <a:p>
            <a:pPr marL="342900" indent="-342900">
              <a:spcBef>
                <a:spcPts val="2000"/>
              </a:spcBef>
              <a:defRPr/>
            </a:pPr>
            <a:r>
              <a:rPr lang="en-U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  <a:ea typeface="ＭＳ Ｐゴシック" charset="-128"/>
                <a:cs typeface="Trebuchet MS"/>
              </a:rPr>
              <a:t>Honeycomb: Standard double mask  </a:t>
            </a:r>
            <a:r>
              <a:rPr lang="en-U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Trebuchet MS"/>
                <a:ea typeface="ＭＳ Ｐゴシック" charset="-128"/>
                <a:cs typeface="Trebuchet MS"/>
              </a:rPr>
              <a:t>10x10cm</a:t>
            </a:r>
            <a:r>
              <a:rPr lang="en-US" sz="1400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Trebuchet MS"/>
                <a:ea typeface="ＭＳ Ｐゴシック" charset="-128"/>
                <a:cs typeface="Trebuchet MS"/>
              </a:rPr>
              <a:t>2</a:t>
            </a:r>
            <a:r>
              <a:rPr lang="en-U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Trebuchet MS"/>
                <a:ea typeface="ＭＳ Ｐゴシック" charset="-128"/>
                <a:cs typeface="Trebuchet MS"/>
              </a:rPr>
              <a:t> </a:t>
            </a:r>
            <a:r>
              <a:rPr lang="en-U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  <a:ea typeface="ＭＳ Ｐゴシック" charset="-128"/>
                <a:cs typeface="Trebuchet MS"/>
              </a:rPr>
              <a:t>1D readout (3/2/2/2); 256 channels</a:t>
            </a:r>
          </a:p>
          <a:p>
            <a:pPr marL="342900" indent="-342900">
              <a:spcBef>
                <a:spcPts val="2000"/>
              </a:spcBef>
              <a:defRPr/>
            </a:pPr>
            <a:r>
              <a:rPr lang="en-US" sz="1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  <a:ea typeface="ＭＳ Ｐゴシック" charset="-128"/>
                <a:cs typeface="Trebuchet MS"/>
              </a:rPr>
              <a:t>CMS_Proto_III</a:t>
            </a:r>
            <a:r>
              <a:rPr lang="en-U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  <a:ea typeface="ＭＳ Ｐゴシック" charset="-128"/>
                <a:cs typeface="Trebuchet MS"/>
              </a:rPr>
              <a:t> Single Mask </a:t>
            </a:r>
            <a:r>
              <a:rPr lang="en-U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Trebuchet MS"/>
                <a:ea typeface="ＭＳ Ｐゴシック" charset="-128"/>
                <a:cs typeface="Trebuchet MS"/>
              </a:rPr>
              <a:t>10x10cm</a:t>
            </a:r>
            <a:r>
              <a:rPr lang="en-US" sz="1400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Trebuchet MS"/>
                <a:ea typeface="ＭＳ Ｐゴシック" charset="-128"/>
                <a:cs typeface="Trebuchet MS"/>
              </a:rPr>
              <a:t>2</a:t>
            </a:r>
            <a:r>
              <a:rPr lang="en-U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  <a:ea typeface="ＭＳ Ｐゴシック" charset="-128"/>
                <a:cs typeface="Trebuchet MS"/>
              </a:rPr>
              <a:t> [N2] (3/1/2/1); 256 channels</a:t>
            </a:r>
          </a:p>
          <a:p>
            <a:pPr marL="342900" indent="-342900">
              <a:spcBef>
                <a:spcPts val="2000"/>
              </a:spcBef>
              <a:defRPr/>
            </a:pPr>
            <a:r>
              <a:rPr lang="en-US" sz="1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  <a:ea typeface="ＭＳ Ｐゴシック" charset="-128"/>
                <a:cs typeface="Trebuchet MS"/>
              </a:rPr>
              <a:t>Korean_I</a:t>
            </a:r>
            <a:r>
              <a:rPr lang="en-U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  <a:ea typeface="ＭＳ Ｐゴシック" charset="-128"/>
                <a:cs typeface="Trebuchet MS"/>
              </a:rPr>
              <a:t> Double Mask </a:t>
            </a:r>
            <a:r>
              <a:rPr lang="en-U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Trebuchet MS"/>
                <a:ea typeface="ＭＳ Ｐゴシック" charset="-128"/>
                <a:cs typeface="Trebuchet MS"/>
              </a:rPr>
              <a:t>7x7cm</a:t>
            </a:r>
            <a:r>
              <a:rPr lang="en-US" sz="1400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Trebuchet MS"/>
                <a:ea typeface="ＭＳ Ｐゴシック" charset="-128"/>
                <a:cs typeface="Trebuchet MS"/>
              </a:rPr>
              <a:t>2</a:t>
            </a:r>
            <a:r>
              <a:rPr lang="en-U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  <a:ea typeface="ＭＳ Ｐゴシック" charset="-128"/>
                <a:cs typeface="Trebuchet MS"/>
              </a:rPr>
              <a:t> (3/2/2/2); 256 channels</a:t>
            </a:r>
          </a:p>
          <a:p>
            <a:pPr marL="342900" indent="-342900">
              <a:spcBef>
                <a:spcPts val="2000"/>
              </a:spcBef>
              <a:buFontTx/>
              <a:buBlip>
                <a:blip r:embed="rId3"/>
              </a:buBlip>
              <a:defRPr/>
            </a:pP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rebuchet MS"/>
              <a:ea typeface="ＭＳ Ｐゴシック" charset="-128"/>
              <a:cs typeface="Trebuchet MS"/>
            </a:endParaRPr>
          </a:p>
          <a:p>
            <a:pPr>
              <a:spcBef>
                <a:spcPts val="2000"/>
              </a:spcBef>
              <a:defRPr/>
            </a:pPr>
            <a:endParaRPr lang="en-US" sz="1400" b="1" dirty="0">
              <a:solidFill>
                <a:srgbClr val="00206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rebuchet MS"/>
              <a:ea typeface="ＭＳ Ｐゴシック" charset="-128"/>
              <a:cs typeface="Trebuchet M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6200" y="692150"/>
            <a:ext cx="2590800" cy="288925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  <a:ea typeface="ＭＳ Ｐゴシック" charset="-128"/>
                <a:cs typeface="Trebuchet MS"/>
              </a:rPr>
              <a:t>Small prototypes </a:t>
            </a:r>
          </a:p>
        </p:txBody>
      </p:sp>
      <p:sp>
        <p:nvSpPr>
          <p:cNvPr id="7" name="Rectangle 1"/>
          <p:cNvSpPr txBox="1">
            <a:spLocks/>
          </p:cNvSpPr>
          <p:nvPr/>
        </p:nvSpPr>
        <p:spPr>
          <a:xfrm>
            <a:off x="76200" y="111125"/>
            <a:ext cx="7010400" cy="49847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 spc="-150">
                <a:solidFill>
                  <a:srgbClr val="F0E8D5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j-lt"/>
                <a:ea typeface="ＭＳ Ｐゴシック" charset="0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0E8D5"/>
                </a:solidFill>
                <a:latin typeface="Corbel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0E8D5"/>
                </a:solidFill>
                <a:latin typeface="Corbel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0E8D5"/>
                </a:solidFill>
                <a:latin typeface="Corbel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0E8D5"/>
                </a:solidFill>
                <a:latin typeface="Corbel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0E8D5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0E8D5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0E8D5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rgbClr val="F0E8D5"/>
                </a:solidFill>
                <a:latin typeface="Corbel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chemeClr val="tx1"/>
                </a:solidFill>
                <a:effectLst/>
                <a:latin typeface="+mn-lt"/>
                <a:cs typeface="Trebuchet MS"/>
              </a:rPr>
              <a:t>CMS GEM Collaboration: prototypes 2010-11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6200" y="3214688"/>
            <a:ext cx="6477000" cy="287337"/>
          </a:xfrm>
          <a:prstGeom prst="rect">
            <a:avLst/>
          </a:prstGeom>
        </p:spPr>
        <p:txBody>
          <a:bodyPr anchor="ctr"/>
          <a:lstStyle/>
          <a:p>
            <a:pPr>
              <a:defRPr/>
            </a:pP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  <a:ea typeface="ＭＳ Ｐゴシック" charset="-128"/>
                <a:cs typeface="Trebuchet MS"/>
              </a:rPr>
              <a:t>Full-size prototypes 2010/11 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" y="3502025"/>
            <a:ext cx="6400800" cy="12509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ts val="2000"/>
              </a:spcBef>
              <a:defRPr/>
            </a:pPr>
            <a:r>
              <a:rPr lang="en-US" sz="1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  <a:ea typeface="ＭＳ Ｐゴシック" charset="-128"/>
                <a:cs typeface="Trebuchet MS"/>
              </a:rPr>
              <a:t>CMS_Proto_I</a:t>
            </a:r>
            <a:r>
              <a:rPr lang="en-U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  <a:ea typeface="ＭＳ Ｐゴシック" charset="-128"/>
                <a:cs typeface="Trebuchet MS"/>
              </a:rPr>
              <a:t>: Single mask </a:t>
            </a:r>
            <a:r>
              <a:rPr lang="en-US" sz="1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Trebuchet MS"/>
                <a:ea typeface="ＭＳ Ｐゴシック" charset="-128"/>
                <a:cs typeface="Trebuchet MS"/>
              </a:rPr>
              <a:t>FULL_SIZE</a:t>
            </a:r>
            <a:r>
              <a:rPr lang="en-U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  <a:ea typeface="ＭＳ Ｐゴシック" charset="-128"/>
                <a:cs typeface="Trebuchet MS"/>
              </a:rPr>
              <a:t> 1D readout (3/2/2/2); 1024 channels</a:t>
            </a:r>
          </a:p>
          <a:p>
            <a:pPr marL="342900" indent="-342900">
              <a:spcBef>
                <a:spcPts val="2000"/>
              </a:spcBef>
              <a:defRPr/>
            </a:pPr>
            <a:r>
              <a:rPr lang="en-US" sz="1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  <a:ea typeface="ＭＳ Ｐゴシック" charset="-128"/>
                <a:cs typeface="Trebuchet MS"/>
              </a:rPr>
              <a:t>CMS_Proto_II</a:t>
            </a:r>
            <a:r>
              <a:rPr lang="en-U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  <a:ea typeface="ＭＳ Ｐゴシック" charset="-128"/>
                <a:cs typeface="Trebuchet MS"/>
              </a:rPr>
              <a:t>: Single mask </a:t>
            </a:r>
            <a:r>
              <a:rPr lang="en-US" sz="1400" b="1" u="sng" dirty="0">
                <a:solidFill>
                  <a:srgbClr val="002060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Trebuchet MS"/>
                <a:ea typeface="ＭＳ Ｐゴシック" charset="-128"/>
                <a:cs typeface="Trebuchet MS"/>
              </a:rPr>
              <a:t>FULL_SIZE</a:t>
            </a:r>
            <a:r>
              <a:rPr lang="en-U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  <a:ea typeface="ＭＳ Ｐゴシック" charset="-128"/>
                <a:cs typeface="Trebuchet MS"/>
              </a:rPr>
              <a:t> 1D readout (3/1/2/1); 3072 channels</a:t>
            </a:r>
          </a:p>
          <a:p>
            <a:pPr marL="342900" indent="-342900">
              <a:spcBef>
                <a:spcPts val="2000"/>
              </a:spcBef>
              <a:defRPr/>
            </a:pPr>
            <a:r>
              <a:rPr lang="en-US" sz="1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  <a:ea typeface="ＭＳ Ｐゴシック" charset="-128"/>
                <a:cs typeface="Trebuchet MS"/>
              </a:rPr>
              <a:t>CMS_Proto_IV</a:t>
            </a:r>
            <a:r>
              <a:rPr lang="en-U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  <a:ea typeface="ＭＳ Ｐゴシック" charset="-128"/>
                <a:cs typeface="Trebuchet MS"/>
              </a:rPr>
              <a:t> Single Mask </a:t>
            </a:r>
            <a:r>
              <a:rPr lang="en-U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Trebuchet MS"/>
                <a:ea typeface="ＭＳ Ｐゴシック" charset="-128"/>
                <a:cs typeface="Trebuchet MS"/>
              </a:rPr>
              <a:t>30x30cm</a:t>
            </a:r>
            <a:r>
              <a:rPr lang="en-US" sz="1400" b="1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Trebuchet MS"/>
                <a:ea typeface="ＭＳ Ｐゴシック" charset="-128"/>
                <a:cs typeface="Trebuchet MS"/>
              </a:rPr>
              <a:t>2</a:t>
            </a:r>
            <a:r>
              <a:rPr lang="en-U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  <a:ea typeface="ＭＳ Ｐゴシック" charset="-128"/>
                <a:cs typeface="Trebuchet MS"/>
              </a:rPr>
              <a:t> [NS2] (3/1/2/1); 256 channels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2400" y="5149850"/>
            <a:ext cx="6248400" cy="307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ts val="2000"/>
              </a:spcBef>
              <a:defRPr/>
            </a:pPr>
            <a:r>
              <a:rPr lang="en-US" sz="1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  <a:ea typeface="ＭＳ Ｐゴシック" charset="-128"/>
                <a:cs typeface="Trebuchet MS"/>
              </a:rPr>
              <a:t>CMS_Proto_V</a:t>
            </a:r>
            <a:r>
              <a:rPr lang="en-U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  <a:ea typeface="ＭＳ Ｐゴシック" charset="-128"/>
                <a:cs typeface="Trebuchet MS"/>
              </a:rPr>
              <a:t>: Single Mask </a:t>
            </a:r>
            <a:r>
              <a:rPr lang="en-U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212121"/>
                  </a:outerShdw>
                </a:effectLst>
                <a:latin typeface="Trebuchet MS"/>
                <a:ea typeface="ＭＳ Ｐゴシック" charset="-128"/>
                <a:cs typeface="Trebuchet MS"/>
              </a:rPr>
              <a:t>FULL_SIZE</a:t>
            </a:r>
            <a:r>
              <a:rPr lang="en-US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  <a:ea typeface="ＭＳ Ｐゴシック" charset="-128"/>
                <a:cs typeface="Trebuchet MS"/>
              </a:rPr>
              <a:t> 1D [NS2] (3/1/2/1) ~3840 channels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200" y="4800600"/>
            <a:ext cx="64008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ts val="2000"/>
              </a:spcBef>
              <a:defRPr/>
            </a:pPr>
            <a:r>
              <a:rPr lang="en-US" sz="18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rebuchet MS"/>
                <a:ea typeface="ＭＳ Ｐゴシック" charset="-128"/>
                <a:cs typeface="Trebuchet MS"/>
              </a:rPr>
              <a:t>4 Production Prototypes (NS2) on the way 2012</a:t>
            </a:r>
          </a:p>
        </p:txBody>
      </p:sp>
      <p:pic>
        <p:nvPicPr>
          <p:cNvPr id="6156" name="Picture 11" descr="IMG_2258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1295400"/>
            <a:ext cx="162083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Subtitle 2"/>
          <p:cNvSpPr txBox="1">
            <a:spLocks/>
          </p:cNvSpPr>
          <p:nvPr/>
        </p:nvSpPr>
        <p:spPr bwMode="auto">
          <a:xfrm>
            <a:off x="304800" y="5562600"/>
            <a:ext cx="8382000" cy="9906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0000"/>
                </a:solidFill>
                <a:latin typeface="+mn-lt"/>
              </a:rPr>
              <a:t>It’s a long way to get the final device all right</a:t>
            </a:r>
          </a:p>
          <a:p>
            <a:pPr marL="228600" indent="-2286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0000"/>
                </a:solidFill>
                <a:latin typeface="+mn-lt"/>
              </a:rPr>
              <a:t>R&amp;D is one of the main responsibilities of the MPE-EM workshop</a:t>
            </a:r>
          </a:p>
          <a:p>
            <a:pPr marL="228600" indent="-2286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rgbClr val="FF0000"/>
                </a:solidFill>
                <a:latin typeface="+mn-lt"/>
              </a:rPr>
              <a:t>Industry </a:t>
            </a:r>
            <a:r>
              <a:rPr lang="en-US" sz="1800" dirty="0" smtClean="0">
                <a:solidFill>
                  <a:srgbClr val="FF0000"/>
                </a:solidFill>
                <a:latin typeface="+mn-lt"/>
              </a:rPr>
              <a:t>has to follow standard </a:t>
            </a:r>
            <a:r>
              <a:rPr lang="en-US" sz="1800" dirty="0">
                <a:solidFill>
                  <a:srgbClr val="FF0000"/>
                </a:solidFill>
                <a:latin typeface="+mn-lt"/>
              </a:rPr>
              <a:t>learning steps before achieving final expertise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 bwMode="auto">
          <a:xfrm rot="19873476">
            <a:off x="4791075" y="2697163"/>
            <a:ext cx="2273300" cy="304800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1200" dirty="0">
                <a:latin typeface="+mn-lt"/>
              </a:rPr>
              <a:t>(Courtesy of Archana Sharma)</a:t>
            </a:r>
          </a:p>
        </p:txBody>
      </p:sp>
      <p:grpSp>
        <p:nvGrpSpPr>
          <p:cNvPr id="6159" name="Group 18"/>
          <p:cNvGrpSpPr>
            <a:grpSpLocks/>
          </p:cNvGrpSpPr>
          <p:nvPr/>
        </p:nvGrpSpPr>
        <p:grpSpPr bwMode="auto">
          <a:xfrm>
            <a:off x="6858000" y="2514600"/>
            <a:ext cx="2133600" cy="2792413"/>
            <a:chOff x="6781800" y="3140968"/>
            <a:chExt cx="2133600" cy="2792452"/>
          </a:xfrm>
        </p:grpSpPr>
        <p:pic>
          <p:nvPicPr>
            <p:cNvPr id="13" name="Picture 17" descr="C:\Users\StefanoC\Desktop\DSC0500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04025" y="3140968"/>
              <a:ext cx="2089150" cy="27829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161" name="TextBox 17"/>
            <p:cNvSpPr txBox="1">
              <a:spLocks noChangeArrowheads="1"/>
            </p:cNvSpPr>
            <p:nvPr/>
          </p:nvSpPr>
          <p:spPr bwMode="auto">
            <a:xfrm>
              <a:off x="6781800" y="5410200"/>
              <a:ext cx="21336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nl-BE" sz="1400" b="1">
                  <a:solidFill>
                    <a:schemeClr val="bg1"/>
                  </a:solidFill>
                  <a:latin typeface="Comic Sans MS" pitchFamily="66" charset="0"/>
                </a:rPr>
                <a:t>Measured in RD51 lab </a:t>
              </a:r>
            </a:p>
            <a:p>
              <a:r>
                <a:rPr lang="nl-BE" sz="1400" b="1">
                  <a:solidFill>
                    <a:schemeClr val="bg1"/>
                  </a:solidFill>
                  <a:latin typeface="Comic Sans MS" pitchFamily="66" charset="0"/>
                </a:rPr>
                <a:t>with x-rays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F. Formenti - Annecy industry-academia meeting on MPGDs - April 27th 2012</a:t>
            </a: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E0211F-E23A-4550-B717-97BC8B74FAC0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7172" name="Title 1"/>
          <p:cNvSpPr txBox="1">
            <a:spLocks/>
          </p:cNvSpPr>
          <p:nvPr/>
        </p:nvSpPr>
        <p:spPr bwMode="auto">
          <a:xfrm>
            <a:off x="381000" y="152400"/>
            <a:ext cx="8458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b="1" dirty="0">
                <a:solidFill>
                  <a:schemeClr val="tx2"/>
                </a:solidFill>
                <a:latin typeface="+mn-lt"/>
              </a:rPr>
              <a:t>Future requirements: </a:t>
            </a:r>
            <a:r>
              <a:rPr lang="en-US" b="1" dirty="0">
                <a:latin typeface="+mn-lt"/>
              </a:rPr>
              <a:t>Atlas </a:t>
            </a:r>
            <a:r>
              <a:rPr lang="en-US" b="1" dirty="0" err="1">
                <a:latin typeface="+mn-lt"/>
              </a:rPr>
              <a:t>nSW</a:t>
            </a:r>
            <a:r>
              <a:rPr lang="en-US" b="1" dirty="0">
                <a:latin typeface="+mn-lt"/>
              </a:rPr>
              <a:t> upgrade project</a:t>
            </a:r>
          </a:p>
        </p:txBody>
      </p:sp>
      <p:graphicFrame>
        <p:nvGraphicFramePr>
          <p:cNvPr id="9280" name="Group 64"/>
          <p:cNvGraphicFramePr>
            <a:graphicFrameLocks noGrp="1"/>
          </p:cNvGraphicFramePr>
          <p:nvPr/>
        </p:nvGraphicFramePr>
        <p:xfrm>
          <a:off x="304800" y="3505200"/>
          <a:ext cx="6324600" cy="2103120"/>
        </p:xfrm>
        <a:graphic>
          <a:graphicData uri="http://schemas.openxmlformats.org/drawingml/2006/table">
            <a:tbl>
              <a:tblPr/>
              <a:tblGrid>
                <a:gridCol w="533400"/>
                <a:gridCol w="1509713"/>
                <a:gridCol w="1385887"/>
                <a:gridCol w="990600"/>
                <a:gridCol w="762000"/>
                <a:gridCol w="1143000"/>
              </a:tblGrid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Sector</a:t>
                      </a:r>
                    </a:p>
                  </a:txBody>
                  <a:tcPr marL="66035" marR="66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Nbr sectors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Nbr chambers/sector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MM layers/chambers</a:t>
                      </a:r>
                    </a:p>
                  </a:txBody>
                  <a:tcPr marL="66035" marR="66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MM layer area</a:t>
                      </a:r>
                      <a:b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</a:b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(containing rectangle)</a:t>
                      </a:r>
                    </a:p>
                  </a:txBody>
                  <a:tcPr marL="66035" marR="66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Total Nbr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MM layers (w/o spares)</a:t>
                      </a:r>
                    </a:p>
                  </a:txBody>
                  <a:tcPr marL="66035" marR="66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Total MM PCB area</a:t>
                      </a:r>
                    </a:p>
                  </a:txBody>
                  <a:tcPr marL="66035" marR="66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Manufacturing plan</a:t>
                      </a:r>
                    </a:p>
                  </a:txBody>
                  <a:tcPr marL="66035" marR="66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Small</a:t>
                      </a:r>
                    </a:p>
                  </a:txBody>
                  <a:tcPr marL="66035" marR="66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8x2=16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4x2=8</a:t>
                      </a:r>
                    </a:p>
                  </a:txBody>
                  <a:tcPr marL="66035" marR="66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From ~0.68m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(696x980)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To ~1m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(1420x730)</a:t>
                      </a:r>
                    </a:p>
                  </a:txBody>
                  <a:tcPr marL="66035" marR="66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512</a:t>
                      </a:r>
                    </a:p>
                  </a:txBody>
                  <a:tcPr marL="66035" marR="66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0.88x512=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450m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6035" marR="66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Yrs 2015+2016</a:t>
                      </a:r>
                    </a:p>
                  </a:txBody>
                  <a:tcPr marL="66035" marR="66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43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Large</a:t>
                      </a:r>
                    </a:p>
                  </a:txBody>
                  <a:tcPr marL="66035" marR="66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8x2=16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4x2=8</a:t>
                      </a:r>
                    </a:p>
                  </a:txBody>
                  <a:tcPr marL="66035" marR="66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From ~0.96m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(1036X930)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To ~1.9m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(2300x835)</a:t>
                      </a:r>
                    </a:p>
                  </a:txBody>
                  <a:tcPr marL="66035" marR="66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512</a:t>
                      </a:r>
                    </a:p>
                  </a:txBody>
                  <a:tcPr marL="66035" marR="66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1.5x512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768m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66035" marR="66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Yrs 2015+2016</a:t>
                      </a:r>
                    </a:p>
                  </a:txBody>
                  <a:tcPr marL="66035" marR="66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Subtitle 2"/>
          <p:cNvSpPr txBox="1">
            <a:spLocks/>
          </p:cNvSpPr>
          <p:nvPr/>
        </p:nvSpPr>
        <p:spPr bwMode="auto">
          <a:xfrm>
            <a:off x="2438400" y="5715000"/>
            <a:ext cx="3657600" cy="838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About 1200m</a:t>
            </a:r>
            <a:r>
              <a:rPr lang="en-US" sz="2000" baseline="30000" dirty="0">
                <a:solidFill>
                  <a:srgbClr val="FF0000"/>
                </a:solidFill>
                <a:latin typeface="+mn-lt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 of resistive bulk</a:t>
            </a:r>
          </a:p>
          <a:p>
            <a:pPr marL="228600" indent="-2286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1024 MM layers</a:t>
            </a:r>
          </a:p>
        </p:txBody>
      </p:sp>
      <p:pic>
        <p:nvPicPr>
          <p:cNvPr id="7204" name="Picture 3" descr="\\cern.ch\dfs\Users\f\formenti\Desktop\untitled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762000"/>
            <a:ext cx="3549650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5" name="Subtitle 2"/>
          <p:cNvSpPr txBox="1">
            <a:spLocks/>
          </p:cNvSpPr>
          <p:nvPr/>
        </p:nvSpPr>
        <p:spPr bwMode="auto">
          <a:xfrm>
            <a:off x="228600" y="914400"/>
            <a:ext cx="5181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/>
              <a:t>Micromegas proposed as competitive technology w.r.t. MDT+TGC and CSC</a:t>
            </a:r>
          </a:p>
        </p:txBody>
      </p:sp>
      <p:sp>
        <p:nvSpPr>
          <p:cNvPr id="7206" name="Subtitle 2"/>
          <p:cNvSpPr txBox="1">
            <a:spLocks/>
          </p:cNvSpPr>
          <p:nvPr/>
        </p:nvSpPr>
        <p:spPr bwMode="auto">
          <a:xfrm>
            <a:off x="228600" y="1752600"/>
            <a:ext cx="8610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dirty="0"/>
              <a:t>Substitute small wheel </a:t>
            </a:r>
            <a:r>
              <a:rPr lang="en-US" sz="1800" dirty="0" err="1"/>
              <a:t>muon</a:t>
            </a:r>
            <a:r>
              <a:rPr lang="en-US" sz="1800" dirty="0"/>
              <a:t> </a:t>
            </a:r>
            <a:r>
              <a:rPr lang="en-US" sz="1800" dirty="0" smtClean="0"/>
              <a:t>stations</a:t>
            </a:r>
            <a:endParaRPr lang="en-US" sz="1800" dirty="0"/>
          </a:p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dirty="0"/>
              <a:t>Commissioning/installation during LS2 (2017/2018)</a:t>
            </a:r>
          </a:p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dirty="0"/>
              <a:t>Pre production 1</a:t>
            </a:r>
            <a:r>
              <a:rPr lang="en-US" sz="1800" baseline="30000" dirty="0"/>
              <a:t>st</a:t>
            </a:r>
            <a:r>
              <a:rPr lang="en-US" sz="1800" dirty="0"/>
              <a:t> complete sector 0 (32 MM layers in 2014)</a:t>
            </a:r>
          </a:p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800" dirty="0" err="1"/>
              <a:t>MoU</a:t>
            </a:r>
            <a:r>
              <a:rPr lang="en-US" sz="1800" dirty="0"/>
              <a:t> in 2012 ? and TDR during 2013 ?</a:t>
            </a:r>
          </a:p>
        </p:txBody>
      </p:sp>
      <p:grpSp>
        <p:nvGrpSpPr>
          <p:cNvPr id="7207" name="Group 69"/>
          <p:cNvGrpSpPr>
            <a:grpSpLocks/>
          </p:cNvGrpSpPr>
          <p:nvPr/>
        </p:nvGrpSpPr>
        <p:grpSpPr bwMode="auto">
          <a:xfrm>
            <a:off x="6702425" y="3048000"/>
            <a:ext cx="2441575" cy="2714625"/>
            <a:chOff x="4201" y="1968"/>
            <a:chExt cx="1538" cy="1710"/>
          </a:xfrm>
        </p:grpSpPr>
        <p:pic>
          <p:nvPicPr>
            <p:cNvPr id="7213" name="Picture 5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01" y="1968"/>
              <a:ext cx="1538" cy="16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214" name="Text Box 65"/>
            <p:cNvSpPr txBox="1">
              <a:spLocks noChangeArrowheads="1"/>
            </p:cNvSpPr>
            <p:nvPr/>
          </p:nvSpPr>
          <p:spPr bwMode="auto">
            <a:xfrm>
              <a:off x="4416" y="2016"/>
              <a:ext cx="10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</a:rPr>
                <a:t>CSC detector</a:t>
              </a:r>
            </a:p>
          </p:txBody>
        </p:sp>
        <p:sp>
          <p:nvSpPr>
            <p:cNvPr id="7215" name="Text Box 66"/>
            <p:cNvSpPr txBox="1">
              <a:spLocks noChangeArrowheads="1"/>
            </p:cNvSpPr>
            <p:nvPr/>
          </p:nvSpPr>
          <p:spPr bwMode="auto">
            <a:xfrm>
              <a:off x="4224" y="3312"/>
              <a:ext cx="100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</a:rPr>
                <a:t>MDT detector (TGC behind)</a:t>
              </a:r>
            </a:p>
          </p:txBody>
        </p:sp>
        <p:sp>
          <p:nvSpPr>
            <p:cNvPr id="7216" name="Line 67"/>
            <p:cNvSpPr>
              <a:spLocks noChangeShapeType="1"/>
            </p:cNvSpPr>
            <p:nvPr/>
          </p:nvSpPr>
          <p:spPr bwMode="auto">
            <a:xfrm flipV="1">
              <a:off x="4656" y="3120"/>
              <a:ext cx="96" cy="240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17" name="Line 68"/>
            <p:cNvSpPr>
              <a:spLocks noChangeShapeType="1"/>
            </p:cNvSpPr>
            <p:nvPr/>
          </p:nvSpPr>
          <p:spPr bwMode="auto">
            <a:xfrm>
              <a:off x="4896" y="2208"/>
              <a:ext cx="96" cy="432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stealth" w="lg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08" name="Line 70"/>
          <p:cNvSpPr>
            <a:spLocks noChangeShapeType="1"/>
          </p:cNvSpPr>
          <p:nvPr/>
        </p:nvSpPr>
        <p:spPr bwMode="auto">
          <a:xfrm flipV="1">
            <a:off x="3505200" y="1103313"/>
            <a:ext cx="2286000" cy="152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209" name="Line 71"/>
          <p:cNvSpPr>
            <a:spLocks noChangeShapeType="1"/>
          </p:cNvSpPr>
          <p:nvPr/>
        </p:nvSpPr>
        <p:spPr bwMode="auto">
          <a:xfrm>
            <a:off x="4419600" y="1371600"/>
            <a:ext cx="1546225" cy="762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210" name="AutoShape 72"/>
          <p:cNvSpPr>
            <a:spLocks noChangeArrowheads="1"/>
          </p:cNvSpPr>
          <p:nvPr/>
        </p:nvSpPr>
        <p:spPr bwMode="auto">
          <a:xfrm>
            <a:off x="152400" y="2057400"/>
            <a:ext cx="76200" cy="914400"/>
          </a:xfrm>
          <a:prstGeom prst="upArrow">
            <a:avLst>
              <a:gd name="adj1" fmla="val 50000"/>
              <a:gd name="adj2" fmla="val 37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7211" name="TextBox 18"/>
          <p:cNvSpPr txBox="1">
            <a:spLocks noChangeArrowheads="1"/>
          </p:cNvSpPr>
          <p:nvPr/>
        </p:nvSpPr>
        <p:spPr bwMode="auto">
          <a:xfrm rot="-5400000">
            <a:off x="-134144" y="3029744"/>
            <a:ext cx="576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Time</a:t>
            </a:r>
          </a:p>
        </p:txBody>
      </p:sp>
      <p:sp>
        <p:nvSpPr>
          <p:cNvPr id="7212" name="TextBox 16"/>
          <p:cNvSpPr txBox="1">
            <a:spLocks noChangeArrowheads="1"/>
          </p:cNvSpPr>
          <p:nvPr/>
        </p:nvSpPr>
        <p:spPr bwMode="auto">
          <a:xfrm>
            <a:off x="3657600" y="3200400"/>
            <a:ext cx="2895600" cy="23018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/>
              <a:t>Scenario for full nSW - Dates reflect preliminary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F. Formenti - Annecy industry-academia meeting on MPGDs - April 27th 2012</a:t>
            </a: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717F21-5D69-44F0-A973-65B01C00F979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8196" name="Title 1"/>
          <p:cNvSpPr txBox="1">
            <a:spLocks/>
          </p:cNvSpPr>
          <p:nvPr/>
        </p:nvSpPr>
        <p:spPr bwMode="auto">
          <a:xfrm>
            <a:off x="609600" y="15240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b="1" dirty="0">
                <a:solidFill>
                  <a:schemeClr val="tx2"/>
                </a:solidFill>
                <a:latin typeface="+mn-lt"/>
              </a:rPr>
              <a:t>Future requirements: </a:t>
            </a:r>
            <a:r>
              <a:rPr lang="en-US" b="1" dirty="0">
                <a:latin typeface="+mn-lt"/>
              </a:rPr>
              <a:t>Alice TPC upgrade</a:t>
            </a:r>
          </a:p>
        </p:txBody>
      </p:sp>
      <p:sp>
        <p:nvSpPr>
          <p:cNvPr id="8197" name="Subtitle 2"/>
          <p:cNvSpPr txBox="1">
            <a:spLocks/>
          </p:cNvSpPr>
          <p:nvPr/>
        </p:nvSpPr>
        <p:spPr bwMode="auto">
          <a:xfrm>
            <a:off x="228600" y="762000"/>
            <a:ext cx="5181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/>
              <a:t>GEM proposed as technology for high rate capability upgrade w.r.t. MWPC readout</a:t>
            </a:r>
          </a:p>
        </p:txBody>
      </p:sp>
      <p:pic>
        <p:nvPicPr>
          <p:cNvPr id="8198" name="Picture 12" descr="untit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990600"/>
            <a:ext cx="3048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90" name="Group 50"/>
          <p:cNvGraphicFramePr>
            <a:graphicFrameLocks noGrp="1"/>
          </p:cNvGraphicFramePr>
          <p:nvPr/>
        </p:nvGraphicFramePr>
        <p:xfrm>
          <a:off x="152400" y="3810000"/>
          <a:ext cx="5562600" cy="1693672"/>
        </p:xfrm>
        <a:graphic>
          <a:graphicData uri="http://schemas.openxmlformats.org/drawingml/2006/table">
            <a:tbl>
              <a:tblPr/>
              <a:tblGrid>
                <a:gridCol w="685800"/>
                <a:gridCol w="762000"/>
                <a:gridCol w="914400"/>
                <a:gridCol w="939800"/>
                <a:gridCol w="1117600"/>
                <a:gridCol w="11430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Module</a:t>
                      </a:r>
                    </a:p>
                  </a:txBody>
                  <a:tcPr marL="66035" marR="66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Nbr of modules</a:t>
                      </a:r>
                    </a:p>
                  </a:txBody>
                  <a:tcPr marL="66035" marR="66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Module area (containing rectangle)</a:t>
                      </a:r>
                    </a:p>
                  </a:txBody>
                  <a:tcPr marL="66035" marR="66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Total Nbr of modules (w/o spares)</a:t>
                      </a:r>
                    </a:p>
                  </a:txBody>
                  <a:tcPr marL="66035" marR="66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Total GEM foil area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(3ple GEMs)</a:t>
                      </a:r>
                    </a:p>
                  </a:txBody>
                  <a:tcPr marL="66035" marR="66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Manufacturing plan</a:t>
                      </a:r>
                    </a:p>
                  </a:txBody>
                  <a:tcPr marL="66035" marR="66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IROC</a:t>
                      </a:r>
                    </a:p>
                  </a:txBody>
                  <a:tcPr marL="66035" marR="66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18x2=36</a:t>
                      </a:r>
                    </a:p>
                  </a:txBody>
                  <a:tcPr marL="66035" marR="66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~0.23m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(460x500)</a:t>
                      </a:r>
                    </a:p>
                  </a:txBody>
                  <a:tcPr marL="66035" marR="66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66035" marR="66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0.23x36x3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25m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035" marR="66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Yr 2016</a:t>
                      </a:r>
                    </a:p>
                  </a:txBody>
                  <a:tcPr marL="66035" marR="66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OROC</a:t>
                      </a:r>
                    </a:p>
                  </a:txBody>
                  <a:tcPr marL="66035" marR="66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18x2=36</a:t>
                      </a:r>
                    </a:p>
                  </a:txBody>
                  <a:tcPr marL="66035" marR="66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~1m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 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(880x1120)</a:t>
                      </a:r>
                    </a:p>
                  </a:txBody>
                  <a:tcPr marL="66035" marR="66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66035" marR="66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1x36x3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=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108m</a:t>
                      </a:r>
                      <a:r>
                        <a:rPr kumimoji="0" lang="en-US" sz="12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6035" marR="66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Yr 2016</a:t>
                      </a:r>
                    </a:p>
                  </a:txBody>
                  <a:tcPr marL="66035" marR="6603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29" name="Subtitle 2"/>
          <p:cNvSpPr txBox="1">
            <a:spLocks/>
          </p:cNvSpPr>
          <p:nvPr/>
        </p:nvSpPr>
        <p:spPr bwMode="auto">
          <a:xfrm>
            <a:off x="2057400" y="5715000"/>
            <a:ext cx="4572000" cy="7620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 algn="ctr">
              <a:lnSpc>
                <a:spcPct val="90000"/>
              </a:lnSpc>
              <a:spcBef>
                <a:spcPct val="20000"/>
              </a:spcBef>
            </a:pPr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About 130m</a:t>
            </a:r>
            <a:r>
              <a:rPr lang="en-US" sz="2400" baseline="3000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 of GEM foils in total</a:t>
            </a:r>
          </a:p>
          <a:p>
            <a:pPr marL="228600" indent="-228600" algn="ctr">
              <a:lnSpc>
                <a:spcPct val="90000"/>
              </a:lnSpc>
              <a:spcBef>
                <a:spcPct val="20000"/>
              </a:spcBef>
            </a:pPr>
            <a:r>
              <a:rPr lang="en-US" sz="2400">
                <a:solidFill>
                  <a:srgbClr val="FF0000"/>
                </a:solidFill>
                <a:latin typeface="Calibri" pitchFamily="34" charset="0"/>
              </a:rPr>
              <a:t>72 triple GEM detectors</a:t>
            </a:r>
          </a:p>
        </p:txBody>
      </p:sp>
      <p:sp>
        <p:nvSpPr>
          <p:cNvPr id="8230" name="Line 52"/>
          <p:cNvSpPr>
            <a:spLocks noChangeShapeType="1"/>
          </p:cNvSpPr>
          <p:nvPr/>
        </p:nvSpPr>
        <p:spPr bwMode="auto">
          <a:xfrm>
            <a:off x="5105400" y="1295400"/>
            <a:ext cx="2667000" cy="2286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8231" name="Rectangle 53"/>
          <p:cNvSpPr>
            <a:spLocks noChangeArrowheads="1"/>
          </p:cNvSpPr>
          <p:nvPr/>
        </p:nvSpPr>
        <p:spPr bwMode="auto">
          <a:xfrm>
            <a:off x="228600" y="1676400"/>
            <a:ext cx="571500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31775" indent="-231775">
              <a:buFontTx/>
              <a:buChar char="•"/>
            </a:pPr>
            <a:r>
              <a:rPr lang="en-US" sz="2000"/>
              <a:t>Installation during LS2 (2018)</a:t>
            </a:r>
          </a:p>
          <a:p>
            <a:pPr marL="231775" indent="-231775">
              <a:buFontTx/>
              <a:buChar char="•"/>
            </a:pPr>
            <a:r>
              <a:rPr lang="en-US" sz="2000"/>
              <a:t>Commissioning 2017</a:t>
            </a:r>
          </a:p>
          <a:p>
            <a:pPr marL="231775" indent="-231775">
              <a:buFontTx/>
              <a:buChar char="•"/>
            </a:pPr>
            <a:r>
              <a:rPr lang="en-US" sz="2000"/>
              <a:t>MoU in 2012 and TDR during 2013 ?</a:t>
            </a:r>
          </a:p>
          <a:p>
            <a:pPr marL="231775" indent="-231775">
              <a:buFontTx/>
              <a:buChar char="•"/>
            </a:pPr>
            <a:r>
              <a:rPr lang="en-US" sz="2000"/>
              <a:t>2012 production 1 IROC prototype for tests</a:t>
            </a:r>
          </a:p>
          <a:p>
            <a:pPr marL="231775" indent="-231775">
              <a:buFontTx/>
              <a:buChar char="•"/>
            </a:pPr>
            <a:r>
              <a:rPr lang="en-US" sz="2000"/>
              <a:t>2012 build collaboration and validate concepts</a:t>
            </a:r>
          </a:p>
        </p:txBody>
      </p:sp>
      <p:sp>
        <p:nvSpPr>
          <p:cNvPr id="8232" name="AutoShape 54"/>
          <p:cNvSpPr>
            <a:spLocks noChangeArrowheads="1"/>
          </p:cNvSpPr>
          <p:nvPr/>
        </p:nvSpPr>
        <p:spPr bwMode="auto">
          <a:xfrm>
            <a:off x="152400" y="1828800"/>
            <a:ext cx="76200" cy="1371600"/>
          </a:xfrm>
          <a:prstGeom prst="upArrow">
            <a:avLst>
              <a:gd name="adj1" fmla="val 50000"/>
              <a:gd name="adj2" fmla="val 4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grpSp>
        <p:nvGrpSpPr>
          <p:cNvPr id="8233" name="Group 61"/>
          <p:cNvGrpSpPr>
            <a:grpSpLocks/>
          </p:cNvGrpSpPr>
          <p:nvPr/>
        </p:nvGrpSpPr>
        <p:grpSpPr bwMode="auto">
          <a:xfrm>
            <a:off x="6096000" y="3429000"/>
            <a:ext cx="2819400" cy="2133600"/>
            <a:chOff x="3840" y="2160"/>
            <a:chExt cx="1776" cy="1344"/>
          </a:xfrm>
        </p:grpSpPr>
        <p:pic>
          <p:nvPicPr>
            <p:cNvPr id="8236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40" y="2160"/>
              <a:ext cx="1776" cy="1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37" name="Text Box 58"/>
            <p:cNvSpPr txBox="1">
              <a:spLocks noChangeArrowheads="1"/>
            </p:cNvSpPr>
            <p:nvPr/>
          </p:nvSpPr>
          <p:spPr bwMode="auto">
            <a:xfrm>
              <a:off x="4224" y="3264"/>
              <a:ext cx="10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bg1"/>
                  </a:solidFill>
                </a:rPr>
                <a:t>TPC detector</a:t>
              </a:r>
            </a:p>
          </p:txBody>
        </p:sp>
      </p:grpSp>
      <p:sp>
        <p:nvSpPr>
          <p:cNvPr id="8234" name="TextBox 14"/>
          <p:cNvSpPr txBox="1">
            <a:spLocks noChangeArrowheads="1"/>
          </p:cNvSpPr>
          <p:nvPr/>
        </p:nvSpPr>
        <p:spPr bwMode="auto">
          <a:xfrm rot="-5400000">
            <a:off x="-134144" y="3258344"/>
            <a:ext cx="5762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FF0000"/>
                </a:solidFill>
              </a:rPr>
              <a:t>Time</a:t>
            </a:r>
          </a:p>
        </p:txBody>
      </p:sp>
      <p:sp>
        <p:nvSpPr>
          <p:cNvPr id="8235" name="TextBox 16"/>
          <p:cNvSpPr txBox="1">
            <a:spLocks noChangeArrowheads="1"/>
          </p:cNvSpPr>
          <p:nvPr/>
        </p:nvSpPr>
        <p:spPr bwMode="auto">
          <a:xfrm>
            <a:off x="4114800" y="3505200"/>
            <a:ext cx="1676400" cy="23018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900"/>
              <a:t>Dates reflect preliminary plan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F. Formenti - Annecy industry-academia meeting on MPGDs - April 27th 2012</a:t>
            </a:r>
          </a:p>
        </p:txBody>
      </p:sp>
      <p:sp>
        <p:nvSpPr>
          <p:cNvPr id="921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6DEEA3-0B0B-408D-B632-B80EF91F3B16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152400"/>
            <a:ext cx="792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en-US" b="1" dirty="0">
                <a:solidFill>
                  <a:schemeClr val="tx2"/>
                </a:solidFill>
                <a:latin typeface="+mn-lt"/>
              </a:rPr>
              <a:t>Future requirements: </a:t>
            </a:r>
            <a:r>
              <a:rPr lang="en-US" b="1" dirty="0" err="1">
                <a:latin typeface="+mn-lt"/>
              </a:rPr>
              <a:t>LHCb</a:t>
            </a:r>
            <a:r>
              <a:rPr lang="en-US" b="1" dirty="0">
                <a:latin typeface="+mn-lt"/>
              </a:rPr>
              <a:t> ?</a:t>
            </a:r>
          </a:p>
        </p:txBody>
      </p:sp>
      <p:sp>
        <p:nvSpPr>
          <p:cNvPr id="9221" name="Subtitle 2"/>
          <p:cNvSpPr txBox="1">
            <a:spLocks/>
          </p:cNvSpPr>
          <p:nvPr/>
        </p:nvSpPr>
        <p:spPr bwMode="auto">
          <a:xfrm>
            <a:off x="228600" y="838200"/>
            <a:ext cx="5638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u="sng"/>
              <a:t>TODAY:</a:t>
            </a:r>
          </a:p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/>
              <a:t>GEMs are installed in M1 muon detector at the innermost region R1</a:t>
            </a:r>
          </a:p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>
                <a:solidFill>
                  <a:srgbClr val="00B050"/>
                </a:solidFill>
              </a:rPr>
              <a:t>12 double stations </a:t>
            </a:r>
            <a:r>
              <a:rPr lang="en-US" sz="2000"/>
              <a:t>of triple GEMs</a:t>
            </a:r>
          </a:p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/>
              <a:t>Size 310x430 (active 200x240)</a:t>
            </a:r>
          </a:p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>
                <a:solidFill>
                  <a:srgbClr val="00B050"/>
                </a:solidFill>
              </a:rPr>
              <a:t>Total GEM foil area ≈ 10m</a:t>
            </a:r>
            <a:r>
              <a:rPr lang="en-US" sz="2000" baseline="30000">
                <a:solidFill>
                  <a:srgbClr val="00B050"/>
                </a:solidFill>
              </a:rPr>
              <a:t>2</a:t>
            </a:r>
          </a:p>
        </p:txBody>
      </p:sp>
      <p:pic>
        <p:nvPicPr>
          <p:cNvPr id="9222" name="Picture 6" descr="\\cern.ch\dfs\Users\f\formenti\Desktop\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2971800"/>
            <a:ext cx="2133600" cy="166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23" name="Group 10"/>
          <p:cNvGrpSpPr>
            <a:grpSpLocks/>
          </p:cNvGrpSpPr>
          <p:nvPr/>
        </p:nvGrpSpPr>
        <p:grpSpPr bwMode="auto">
          <a:xfrm>
            <a:off x="5943600" y="3352800"/>
            <a:ext cx="2951163" cy="2747963"/>
            <a:chOff x="6019800" y="3124200"/>
            <a:chExt cx="2951163" cy="2747963"/>
          </a:xfrm>
        </p:grpSpPr>
        <p:pic>
          <p:nvPicPr>
            <p:cNvPr id="9229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019800" y="3124200"/>
              <a:ext cx="2951163" cy="2747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Oval 8"/>
            <p:cNvSpPr/>
            <p:nvPr/>
          </p:nvSpPr>
          <p:spPr>
            <a:xfrm>
              <a:off x="7010400" y="4267200"/>
              <a:ext cx="1828800" cy="4572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9231" name="TextBox 9"/>
            <p:cNvSpPr txBox="1">
              <a:spLocks noChangeArrowheads="1"/>
            </p:cNvSpPr>
            <p:nvPr/>
          </p:nvSpPr>
          <p:spPr bwMode="auto">
            <a:xfrm>
              <a:off x="7580585" y="4306615"/>
              <a:ext cx="61266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</a:rPr>
                <a:t>???</a:t>
              </a:r>
            </a:p>
          </p:txBody>
        </p:sp>
      </p:grpSp>
      <p:sp>
        <p:nvSpPr>
          <p:cNvPr id="9224" name="Subtitle 2"/>
          <p:cNvSpPr txBox="1">
            <a:spLocks/>
          </p:cNvSpPr>
          <p:nvPr/>
        </p:nvSpPr>
        <p:spPr bwMode="auto">
          <a:xfrm>
            <a:off x="228600" y="4267200"/>
            <a:ext cx="6096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 u="sng"/>
              <a:t>IN FUTURE:</a:t>
            </a:r>
          </a:p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/>
              <a:t>Till now not yet any known plans to instrument more inner regions of muon detectors with GEMs</a:t>
            </a:r>
          </a:p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/>
              <a:t>But if …</a:t>
            </a:r>
          </a:p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>
                <a:solidFill>
                  <a:srgbClr val="FF0000"/>
                </a:solidFill>
              </a:rPr>
              <a:t>Estimated additional total surface ≈ 100m</a:t>
            </a:r>
            <a:r>
              <a:rPr lang="en-US" sz="2000" baseline="30000">
                <a:solidFill>
                  <a:srgbClr val="FF0000"/>
                </a:solidFill>
              </a:rPr>
              <a:t>2</a:t>
            </a:r>
            <a:r>
              <a:rPr lang="en-US" sz="2000">
                <a:solidFill>
                  <a:srgbClr val="FF0000"/>
                </a:solidFill>
              </a:rPr>
              <a:t> ?</a:t>
            </a:r>
          </a:p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000">
                <a:solidFill>
                  <a:srgbClr val="FF0000"/>
                </a:solidFill>
              </a:rPr>
              <a:t>For LS2 (2018) ?</a:t>
            </a:r>
          </a:p>
        </p:txBody>
      </p:sp>
      <p:grpSp>
        <p:nvGrpSpPr>
          <p:cNvPr id="9225" name="Group 16"/>
          <p:cNvGrpSpPr>
            <a:grpSpLocks/>
          </p:cNvGrpSpPr>
          <p:nvPr/>
        </p:nvGrpSpPr>
        <p:grpSpPr bwMode="auto">
          <a:xfrm>
            <a:off x="5410200" y="838200"/>
            <a:ext cx="3578225" cy="2038350"/>
            <a:chOff x="5410200" y="838200"/>
            <a:chExt cx="3578225" cy="2038350"/>
          </a:xfrm>
        </p:grpSpPr>
        <p:pic>
          <p:nvPicPr>
            <p:cNvPr id="922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10200" y="838200"/>
              <a:ext cx="3578225" cy="203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Oval 12"/>
            <p:cNvSpPr/>
            <p:nvPr/>
          </p:nvSpPr>
          <p:spPr>
            <a:xfrm>
              <a:off x="7283450" y="1704975"/>
              <a:ext cx="152400" cy="192088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cxnSp>
        <p:nvCxnSpPr>
          <p:cNvPr id="15" name="Straight Arrow Connector 14"/>
          <p:cNvCxnSpPr/>
          <p:nvPr/>
        </p:nvCxnSpPr>
        <p:spPr>
          <a:xfrm>
            <a:off x="3352800" y="1600200"/>
            <a:ext cx="3886200" cy="196850"/>
          </a:xfrm>
          <a:prstGeom prst="straightConnector1">
            <a:avLst/>
          </a:prstGeom>
          <a:ln w="222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F. Formenti - Annecy industry-academia meeting on MPGDs - April 27th 2012</a:t>
            </a: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752600" cy="152400"/>
          </a:xfrm>
          <a:noFill/>
        </p:spPr>
        <p:txBody>
          <a:bodyPr/>
          <a:lstStyle/>
          <a:p>
            <a:fld id="{4F16833E-B24C-4765-B385-47716296721D}" type="slidenum">
              <a:rPr lang="en-US" smtClean="0">
                <a:latin typeface="Arial" pitchFamily="34" charset="0"/>
              </a:rPr>
              <a:pPr/>
              <a:t>9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152400" y="1295400"/>
            <a:ext cx="8077200" cy="2014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52" tIns="45680" rIns="91352" bIns="45680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  <a:r>
              <a:rPr lang="en-US" sz="1800" b="1" dirty="0">
                <a:solidFill>
                  <a:srgbClr val="FF0000"/>
                </a:solidFill>
                <a:latin typeface="Calibri" pitchFamily="34" charset="0"/>
              </a:rPr>
              <a:t>GEM Technology</a:t>
            </a:r>
          </a:p>
          <a:p>
            <a:pPr>
              <a:buFontTx/>
              <a:buChar char="•"/>
              <a:defRPr/>
            </a:pPr>
            <a:r>
              <a:rPr lang="en-US" sz="18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800" b="1" u="sng" dirty="0">
                <a:solidFill>
                  <a:schemeClr val="tx2"/>
                </a:solidFill>
                <a:latin typeface="Calibri" pitchFamily="34" charset="0"/>
              </a:rPr>
              <a:t>New Flex (Korea, </a:t>
            </a:r>
            <a:r>
              <a:rPr lang="en-US" sz="1800" b="1" u="sng" dirty="0" err="1">
                <a:solidFill>
                  <a:schemeClr val="tx2"/>
                </a:solidFill>
                <a:latin typeface="Calibri" pitchFamily="34" charset="0"/>
              </a:rPr>
              <a:t>Asan</a:t>
            </a:r>
            <a:r>
              <a:rPr lang="en-US" sz="1800" b="1" u="sng" dirty="0">
                <a:solidFill>
                  <a:schemeClr val="tx2"/>
                </a:solidFill>
                <a:latin typeface="Calibri" pitchFamily="34" charset="0"/>
              </a:rPr>
              <a:t> City)</a:t>
            </a:r>
            <a:r>
              <a:rPr lang="en-US" sz="1800" b="1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US" sz="1800" dirty="0">
                <a:solidFill>
                  <a:schemeClr val="tx2"/>
                </a:solidFill>
                <a:latin typeface="Calibri" pitchFamily="34" charset="0"/>
              </a:rPr>
              <a:t>	Proved 10cm GEMs</a:t>
            </a:r>
          </a:p>
          <a:p>
            <a:pPr>
              <a:buFontTx/>
              <a:buChar char="•"/>
              <a:defRPr/>
            </a:pPr>
            <a:r>
              <a:rPr lang="en-US" sz="18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800" b="1" u="dash" dirty="0">
                <a:solidFill>
                  <a:schemeClr val="tx2"/>
                </a:solidFill>
                <a:latin typeface="Calibri" pitchFamily="34" charset="0"/>
              </a:rPr>
              <a:t>Tech-ETCH (USA, Plymouth MA)</a:t>
            </a:r>
            <a:r>
              <a:rPr lang="en-US" sz="1800" b="1" dirty="0">
                <a:solidFill>
                  <a:schemeClr val="tx2"/>
                </a:solidFill>
                <a:latin typeface="Calibri" pitchFamily="34" charset="0"/>
              </a:rPr>
              <a:t>		</a:t>
            </a:r>
            <a:r>
              <a:rPr lang="en-US" sz="1800" dirty="0">
                <a:solidFill>
                  <a:schemeClr val="tx2"/>
                </a:solidFill>
                <a:latin typeface="Calibri" pitchFamily="34" charset="0"/>
              </a:rPr>
              <a:t>Fabricated &lt;40cm GEMs</a:t>
            </a:r>
          </a:p>
          <a:p>
            <a:pPr>
              <a:buFontTx/>
              <a:buChar char="•"/>
              <a:defRPr/>
            </a:pPr>
            <a:r>
              <a:rPr lang="en-US" sz="18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800" b="1" dirty="0" err="1">
                <a:solidFill>
                  <a:schemeClr val="tx2"/>
                </a:solidFill>
                <a:latin typeface="Calibri" pitchFamily="34" charset="0"/>
              </a:rPr>
              <a:t>SciEnergy</a:t>
            </a:r>
            <a:r>
              <a:rPr lang="en-US" sz="1800" b="1" dirty="0">
                <a:solidFill>
                  <a:schemeClr val="tx2"/>
                </a:solidFill>
                <a:latin typeface="Calibri" pitchFamily="34" charset="0"/>
              </a:rPr>
              <a:t> (Japan, Sagamihara)		</a:t>
            </a:r>
            <a:r>
              <a:rPr lang="en-US" sz="1800" dirty="0">
                <a:solidFill>
                  <a:schemeClr val="tx2"/>
                </a:solidFill>
                <a:latin typeface="Calibri" pitchFamily="34" charset="0"/>
              </a:rPr>
              <a:t>Fabricated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Calibri" pitchFamily="34" charset="0"/>
              </a:rPr>
              <a:t>&lt;30cm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Calibri" pitchFamily="34" charset="0"/>
              </a:rPr>
              <a:t>GEMs</a:t>
            </a:r>
          </a:p>
          <a:p>
            <a:pPr>
              <a:buFontTx/>
              <a:buChar char="•"/>
              <a:defRPr/>
            </a:pPr>
            <a:r>
              <a:rPr lang="en-US" sz="18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GB" sz="1800" b="1" dirty="0" err="1">
                <a:solidFill>
                  <a:schemeClr val="tx2"/>
                </a:solidFill>
                <a:latin typeface="Calibri" pitchFamily="34" charset="0"/>
              </a:rPr>
              <a:t>Keerthi</a:t>
            </a:r>
            <a:r>
              <a:rPr lang="en-GB" sz="1800" b="1" dirty="0">
                <a:solidFill>
                  <a:schemeClr val="tx2"/>
                </a:solidFill>
                <a:latin typeface="Calibri" pitchFamily="34" charset="0"/>
              </a:rPr>
              <a:t> Industries (India, </a:t>
            </a:r>
            <a:r>
              <a:rPr lang="en-US" sz="1800" b="1" dirty="0">
                <a:latin typeface="Calibri" pitchFamily="34" charset="0"/>
              </a:rPr>
              <a:t>Hyderabad</a:t>
            </a:r>
            <a:r>
              <a:rPr lang="en-GB" sz="1800" b="1" dirty="0">
                <a:solidFill>
                  <a:schemeClr val="tx2"/>
                </a:solidFill>
                <a:latin typeface="Calibri" pitchFamily="34" charset="0"/>
              </a:rPr>
              <a:t>)		</a:t>
            </a:r>
            <a:r>
              <a:rPr lang="en-GB" sz="1800" dirty="0">
                <a:solidFill>
                  <a:schemeClr val="tx2"/>
                </a:solidFill>
                <a:latin typeface="Calibri" pitchFamily="34" charset="0"/>
              </a:rPr>
              <a:t>Only contact</a:t>
            </a:r>
          </a:p>
          <a:p>
            <a:pPr>
              <a:buFontTx/>
              <a:buChar char="•"/>
              <a:defRPr/>
            </a:pPr>
            <a:r>
              <a:rPr lang="en-GB" sz="18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GB" sz="1800" b="1" dirty="0" err="1">
                <a:solidFill>
                  <a:schemeClr val="tx2"/>
                </a:solidFill>
                <a:latin typeface="Calibri" pitchFamily="34" charset="0"/>
              </a:rPr>
              <a:t>MicroMETAL</a:t>
            </a:r>
            <a:r>
              <a:rPr lang="en-GB" sz="1800" b="1" dirty="0">
                <a:solidFill>
                  <a:schemeClr val="tx2"/>
                </a:solidFill>
                <a:latin typeface="Calibri" pitchFamily="34" charset="0"/>
              </a:rPr>
              <a:t> GmbH (Germany, </a:t>
            </a:r>
            <a:r>
              <a:rPr lang="en-GB" sz="1800" b="1" dirty="0">
                <a:solidFill>
                  <a:schemeClr val="tx2"/>
                </a:solidFill>
                <a:latin typeface="Calibri" pitchFamily="34" charset="0"/>
              </a:rPr>
              <a:t>Mulheim)</a:t>
            </a:r>
            <a:r>
              <a:rPr lang="en-GB" sz="1800" b="1" dirty="0">
                <a:solidFill>
                  <a:schemeClr val="tx2"/>
                </a:solidFill>
                <a:latin typeface="Calibri" pitchFamily="34" charset="0"/>
              </a:rPr>
              <a:t>	</a:t>
            </a:r>
            <a:r>
              <a:rPr lang="en-GB" sz="1800" dirty="0">
                <a:solidFill>
                  <a:schemeClr val="tx2"/>
                </a:solidFill>
                <a:latin typeface="Calibri" pitchFamily="34" charset="0"/>
              </a:rPr>
              <a:t>Only contact</a:t>
            </a:r>
            <a:endParaRPr lang="en-GB" sz="1800" b="1" dirty="0">
              <a:solidFill>
                <a:schemeClr val="tx2"/>
              </a:solidFill>
              <a:latin typeface="Calibri" pitchFamily="34" charset="0"/>
            </a:endParaRPr>
          </a:p>
          <a:p>
            <a:pPr>
              <a:buFontTx/>
              <a:buChar char="•"/>
              <a:defRPr/>
            </a:pPr>
            <a:r>
              <a:rPr lang="en-GB" sz="18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GB" sz="1800" b="1" u="sng" dirty="0" err="1">
                <a:solidFill>
                  <a:schemeClr val="tx2"/>
                </a:solidFill>
                <a:latin typeface="Calibri" pitchFamily="34" charset="0"/>
              </a:rPr>
              <a:t>Techtra</a:t>
            </a:r>
            <a:r>
              <a:rPr lang="en-GB" sz="1800" b="1" u="sng" dirty="0">
                <a:solidFill>
                  <a:schemeClr val="tx2"/>
                </a:solidFill>
                <a:latin typeface="Calibri" pitchFamily="34" charset="0"/>
              </a:rPr>
              <a:t> (Poland, Wroclaw)</a:t>
            </a:r>
            <a:r>
              <a:rPr lang="en-GB" sz="1800" b="1" dirty="0">
                <a:solidFill>
                  <a:schemeClr val="tx2"/>
                </a:solidFill>
                <a:latin typeface="Calibri" pitchFamily="34" charset="0"/>
              </a:rPr>
              <a:t>			</a:t>
            </a:r>
            <a:r>
              <a:rPr lang="en-US" sz="1800" dirty="0">
                <a:solidFill>
                  <a:schemeClr val="tx2"/>
                </a:solidFill>
                <a:latin typeface="Calibri" pitchFamily="34" charset="0"/>
              </a:rPr>
              <a:t>Fabricated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US" sz="1800" dirty="0">
                <a:solidFill>
                  <a:schemeClr val="tx2"/>
                </a:solidFill>
                <a:latin typeface="Calibri" pitchFamily="34" charset="0"/>
              </a:rPr>
              <a:t>&lt;30cm</a:t>
            </a:r>
            <a:r>
              <a:rPr lang="en-US" sz="1800" dirty="0">
                <a:latin typeface="Calibri" pitchFamily="34" charset="0"/>
              </a:rPr>
              <a:t> </a:t>
            </a:r>
            <a:r>
              <a:rPr lang="en-GB" sz="1800" dirty="0">
                <a:solidFill>
                  <a:schemeClr val="tx2"/>
                </a:solidFill>
                <a:latin typeface="Calibri" pitchFamily="34" charset="0"/>
              </a:rPr>
              <a:t>GEMs</a:t>
            </a:r>
            <a:endParaRPr lang="en-US" sz="1800" dirty="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10245" name="Text Box 7"/>
          <p:cNvSpPr txBox="1">
            <a:spLocks noChangeArrowheads="1"/>
          </p:cNvSpPr>
          <p:nvPr/>
        </p:nvSpPr>
        <p:spPr bwMode="auto">
          <a:xfrm>
            <a:off x="152400" y="3505200"/>
            <a:ext cx="8839200" cy="1465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52" tIns="45680" rIns="91352" bIns="4568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Calibri" pitchFamily="34" charset="0"/>
              </a:rPr>
              <a:t>Micromegas Technology</a:t>
            </a:r>
          </a:p>
          <a:p>
            <a:pPr>
              <a:buFontTx/>
              <a:buChar char="•"/>
            </a:pPr>
            <a:r>
              <a:rPr lang="en-US" sz="1800" b="1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800" b="1" u="sng">
                <a:solidFill>
                  <a:schemeClr val="tx2"/>
                </a:solidFill>
                <a:latin typeface="Calibri" pitchFamily="34" charset="0"/>
              </a:rPr>
              <a:t>ELTOS S.p.A. (Italy, Arezzo)	</a:t>
            </a:r>
            <a:r>
              <a:rPr lang="en-US" sz="1800" b="1">
                <a:solidFill>
                  <a:schemeClr val="tx2"/>
                </a:solidFill>
                <a:latin typeface="Calibri" pitchFamily="34" charset="0"/>
              </a:rPr>
              <a:t>		</a:t>
            </a:r>
            <a:r>
              <a:rPr lang="en-US" sz="1800">
                <a:solidFill>
                  <a:schemeClr val="tx2"/>
                </a:solidFill>
                <a:latin typeface="Calibri" pitchFamily="34" charset="0"/>
              </a:rPr>
              <a:t>Trained on Met. and Res. MMs</a:t>
            </a:r>
          </a:p>
          <a:p>
            <a:pPr>
              <a:buFontTx/>
              <a:buChar char="•"/>
            </a:pPr>
            <a:r>
              <a:rPr lang="en-US" sz="1800" b="1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en-US" sz="1800" b="1" u="sng">
                <a:solidFill>
                  <a:schemeClr val="tx2"/>
                </a:solidFill>
                <a:latin typeface="Calibri" pitchFamily="34" charset="0"/>
              </a:rPr>
              <a:t>CIREA (France, Cholet)</a:t>
            </a:r>
            <a:r>
              <a:rPr lang="en-US" sz="1800" b="1">
                <a:solidFill>
                  <a:schemeClr val="tx2"/>
                </a:solidFill>
                <a:latin typeface="Calibri" pitchFamily="34" charset="0"/>
              </a:rPr>
              <a:t>			</a:t>
            </a:r>
            <a:r>
              <a:rPr lang="en-US" sz="1800">
                <a:solidFill>
                  <a:schemeClr val="tx2"/>
                </a:solidFill>
                <a:latin typeface="Calibri" pitchFamily="34" charset="0"/>
              </a:rPr>
              <a:t>Fabricated Met. MMs, trained on Res. MMs</a:t>
            </a:r>
          </a:p>
          <a:p>
            <a:pPr>
              <a:buFontTx/>
              <a:buChar char="•"/>
            </a:pPr>
            <a:r>
              <a:rPr lang="en-US" sz="1800" b="1">
                <a:solidFill>
                  <a:schemeClr val="tx2"/>
                </a:solidFill>
                <a:latin typeface="Calibri" pitchFamily="34" charset="0"/>
              </a:rPr>
              <a:t> TRIANGLE LABS (USA, Carson city NV)	</a:t>
            </a:r>
            <a:r>
              <a:rPr lang="en-US" sz="1800">
                <a:solidFill>
                  <a:schemeClr val="tx2"/>
                </a:solidFill>
                <a:latin typeface="Calibri" pitchFamily="34" charset="0"/>
              </a:rPr>
              <a:t>Fabricated Met. MMs</a:t>
            </a:r>
          </a:p>
          <a:p>
            <a:pPr>
              <a:buFontTx/>
              <a:buChar char="•"/>
            </a:pPr>
            <a:r>
              <a:rPr lang="en-US" sz="1800" b="1">
                <a:solidFill>
                  <a:schemeClr val="tx2"/>
                </a:solidFill>
                <a:latin typeface="Calibri" pitchFamily="34" charset="0"/>
              </a:rPr>
              <a:t> SOMACIS (Italy, Castelfidardo)		</a:t>
            </a:r>
            <a:r>
              <a:rPr lang="en-US" sz="1800">
                <a:solidFill>
                  <a:schemeClr val="tx2"/>
                </a:solidFill>
                <a:latin typeface="Calibri" pitchFamily="34" charset="0"/>
              </a:rPr>
              <a:t>Only preliminary trials</a:t>
            </a:r>
          </a:p>
        </p:txBody>
      </p:sp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152400" y="5105400"/>
            <a:ext cx="8534400" cy="915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91352" tIns="45680" rIns="91352" bIns="45680">
            <a:spAutoFit/>
          </a:bodyPr>
          <a:lstStyle/>
          <a:p>
            <a:r>
              <a:rPr lang="en-US" sz="1800" b="1">
                <a:solidFill>
                  <a:srgbClr val="FF0000"/>
                </a:solidFill>
                <a:latin typeface="Calibri" pitchFamily="34" charset="0"/>
              </a:rPr>
              <a:t>THGEM Technology</a:t>
            </a:r>
          </a:p>
          <a:p>
            <a:pPr>
              <a:buFontTx/>
              <a:buChar char="•"/>
            </a:pPr>
            <a:r>
              <a:rPr lang="en-US" sz="1800" b="1" u="sng">
                <a:solidFill>
                  <a:schemeClr val="tx2"/>
                </a:solidFill>
                <a:latin typeface="Calibri" pitchFamily="34" charset="0"/>
              </a:rPr>
              <a:t> ELTOS S.p.A. (Italy, Arezzo)</a:t>
            </a:r>
            <a:r>
              <a:rPr lang="en-US" sz="1800">
                <a:solidFill>
                  <a:schemeClr val="tx2"/>
                </a:solidFill>
                <a:latin typeface="Calibri" pitchFamily="34" charset="0"/>
              </a:rPr>
              <a:t>			Fabricated THGEMs &lt;100cm</a:t>
            </a:r>
          </a:p>
          <a:p>
            <a:pPr>
              <a:buFontTx/>
              <a:buChar char="•"/>
            </a:pPr>
            <a:r>
              <a:rPr lang="fr-FR" sz="1800" b="1">
                <a:solidFill>
                  <a:schemeClr val="tx2"/>
                </a:solidFill>
                <a:latin typeface="Calibri" pitchFamily="34" charset="0"/>
              </a:rPr>
              <a:t> Print Electronics (Israel, </a:t>
            </a:r>
            <a:r>
              <a:rPr lang="en-US" sz="1800" b="1">
                <a:latin typeface="Calibri" pitchFamily="34" charset="0"/>
              </a:rPr>
              <a:t>Rishon Le-Zion</a:t>
            </a:r>
            <a:r>
              <a:rPr lang="en-US" sz="1800">
                <a:latin typeface="Calibri" pitchFamily="34" charset="0"/>
              </a:rPr>
              <a:t>)	</a:t>
            </a:r>
            <a:r>
              <a:rPr lang="en-US" sz="1800">
                <a:solidFill>
                  <a:schemeClr val="tx2"/>
                </a:solidFill>
                <a:latin typeface="Calibri" pitchFamily="34" charset="0"/>
              </a:rPr>
              <a:t>Fabricated THGEMs</a:t>
            </a:r>
            <a:endParaRPr lang="fr-FR" sz="1800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9223" name="TextBox 8"/>
          <p:cNvSpPr txBox="1">
            <a:spLocks noChangeArrowheads="1"/>
          </p:cNvSpPr>
          <p:nvPr/>
        </p:nvSpPr>
        <p:spPr bwMode="auto">
          <a:xfrm>
            <a:off x="1058863" y="152400"/>
            <a:ext cx="6972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52" tIns="45680" rIns="91352" bIns="45680">
            <a:spAutoFit/>
          </a:bodyPr>
          <a:lstStyle/>
          <a:p>
            <a:pPr algn="ctr">
              <a:defRPr/>
            </a:pPr>
            <a:r>
              <a:rPr lang="en-GB" b="1" dirty="0">
                <a:solidFill>
                  <a:schemeClr val="tx2"/>
                </a:solidFill>
                <a:latin typeface="+mn-lt"/>
              </a:rPr>
              <a:t>Technology transfer : potential partners</a:t>
            </a:r>
          </a:p>
        </p:txBody>
      </p:sp>
      <p:sp>
        <p:nvSpPr>
          <p:cNvPr id="10248" name="Text Box 16"/>
          <p:cNvSpPr txBox="1">
            <a:spLocks noChangeArrowheads="1"/>
          </p:cNvSpPr>
          <p:nvPr/>
        </p:nvSpPr>
        <p:spPr bwMode="auto">
          <a:xfrm>
            <a:off x="304800" y="762000"/>
            <a:ext cx="640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A few industrial contact were established in the past</a:t>
            </a:r>
          </a:p>
        </p:txBody>
      </p:sp>
      <p:sp>
        <p:nvSpPr>
          <p:cNvPr id="10249" name="TextBox 8"/>
          <p:cNvSpPr txBox="1">
            <a:spLocks noChangeArrowheads="1"/>
          </p:cNvSpPr>
          <p:nvPr/>
        </p:nvSpPr>
        <p:spPr bwMode="auto">
          <a:xfrm>
            <a:off x="228600" y="6096000"/>
            <a:ext cx="33877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(Underlined most recent active contacts)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2879</TotalTime>
  <Words>2185</Words>
  <Application>Microsoft Office PowerPoint</Application>
  <PresentationFormat>On-screen Show (4:3)</PresentationFormat>
  <Paragraphs>323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Rockwell Condensed</vt:lpstr>
      <vt:lpstr>Times New Roman</vt:lpstr>
      <vt:lpstr>Trebuchet MS</vt:lpstr>
      <vt:lpstr>ＭＳ Ｐゴシック</vt:lpstr>
      <vt:lpstr>Comic Sans MS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</dc:creator>
  <cp:lastModifiedBy>formenti</cp:lastModifiedBy>
  <cp:revision>510</cp:revision>
  <dcterms:created xsi:type="dcterms:W3CDTF">2012-04-14T06:38:01Z</dcterms:created>
  <dcterms:modified xsi:type="dcterms:W3CDTF">2012-04-27T05:24:40Z</dcterms:modified>
</cp:coreProperties>
</file>