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07" r:id="rId1"/>
  </p:sldMasterIdLst>
  <p:notesMasterIdLst>
    <p:notesMasterId r:id="rId14"/>
  </p:notesMasterIdLst>
  <p:handoutMasterIdLst>
    <p:handoutMasterId r:id="rId15"/>
  </p:handoutMasterIdLst>
  <p:sldIdLst>
    <p:sldId id="256" r:id="rId2"/>
    <p:sldId id="357" r:id="rId3"/>
    <p:sldId id="344" r:id="rId4"/>
    <p:sldId id="372" r:id="rId5"/>
    <p:sldId id="373" r:id="rId6"/>
    <p:sldId id="297" r:id="rId7"/>
    <p:sldId id="259" r:id="rId8"/>
    <p:sldId id="354" r:id="rId9"/>
    <p:sldId id="377" r:id="rId10"/>
    <p:sldId id="374" r:id="rId11"/>
    <p:sldId id="375" r:id="rId12"/>
    <p:sldId id="37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72" autoAdjust="0"/>
    <p:restoredTop sz="99607" autoAdjust="0"/>
  </p:normalViewPr>
  <p:slideViewPr>
    <p:cSldViewPr snapToGrid="0" snapToObjects="1">
      <p:cViewPr>
        <p:scale>
          <a:sx n="110" d="100"/>
          <a:sy n="110" d="100"/>
        </p:scale>
        <p:origin x="-352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05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7CE8D-220E-BC42-A45D-096AAFBF1B38}" type="datetimeFigureOut">
              <a:rPr lang="en-US" smtClean="0"/>
              <a:t>26/04/2012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23C92D-A5F2-4041-8736-EE6A44965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42812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FB709A-8158-474F-A489-F030BAB0D4D6}" type="datetimeFigureOut">
              <a:rPr lang="en-US" smtClean="0"/>
              <a:t>26/04/2012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CH" smtClean="0"/>
              <a:t>Click to edit Master text styles</a:t>
            </a:r>
          </a:p>
          <a:p>
            <a:pPr lvl="1"/>
            <a:r>
              <a:rPr lang="de-CH" smtClean="0"/>
              <a:t>Second level</a:t>
            </a:r>
          </a:p>
          <a:p>
            <a:pPr lvl="2"/>
            <a:r>
              <a:rPr lang="de-CH" smtClean="0"/>
              <a:t>Third level</a:t>
            </a:r>
          </a:p>
          <a:p>
            <a:pPr lvl="3"/>
            <a:r>
              <a:rPr lang="de-CH" smtClean="0"/>
              <a:t>Fourth level</a:t>
            </a:r>
          </a:p>
          <a:p>
            <a:pPr lvl="4"/>
            <a:r>
              <a:rPr lang="de-CH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AA0BCF-D8F8-1B40-898E-C7B4C7B81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8107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AEB3C-3597-4225-A873-F388EFFDBC9E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CH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 smtClean="0"/>
              <a:t>LAPP, Annecy, 26 April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Joerg Wotschack (CERN)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931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CH" smtClean="0"/>
              <a:t>Click to edit Master text styles</a:t>
            </a:r>
          </a:p>
          <a:p>
            <a:pPr lvl="1"/>
            <a:r>
              <a:rPr lang="de-CH" smtClean="0"/>
              <a:t>Second level</a:t>
            </a:r>
          </a:p>
          <a:p>
            <a:pPr lvl="2"/>
            <a:r>
              <a:rPr lang="de-CH" smtClean="0"/>
              <a:t>Third level</a:t>
            </a:r>
          </a:p>
          <a:p>
            <a:pPr lvl="3"/>
            <a:r>
              <a:rPr lang="de-CH" smtClean="0"/>
              <a:t>Fourth level</a:t>
            </a:r>
          </a:p>
          <a:p>
            <a:pPr lvl="4"/>
            <a:r>
              <a:rPr lang="de-CH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 smtClean="0"/>
              <a:t>LAPP, Annecy, 26 April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Joerg Wotschack (CERN)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278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CH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CH" smtClean="0"/>
              <a:t>Click to edit Master text styles</a:t>
            </a:r>
          </a:p>
          <a:p>
            <a:pPr lvl="1"/>
            <a:r>
              <a:rPr lang="de-CH" smtClean="0"/>
              <a:t>Second level</a:t>
            </a:r>
          </a:p>
          <a:p>
            <a:pPr lvl="2"/>
            <a:r>
              <a:rPr lang="de-CH" smtClean="0"/>
              <a:t>Third level</a:t>
            </a:r>
          </a:p>
          <a:p>
            <a:pPr lvl="3"/>
            <a:r>
              <a:rPr lang="de-CH" smtClean="0"/>
              <a:t>Fourth level</a:t>
            </a:r>
          </a:p>
          <a:p>
            <a:pPr lvl="4"/>
            <a:r>
              <a:rPr lang="de-CH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 smtClean="0"/>
              <a:t>LAPP, Annecy, 26 April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Joerg Wotschack (CERN)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30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CH" smtClean="0"/>
              <a:t>Click to edit Master text styles</a:t>
            </a:r>
          </a:p>
          <a:p>
            <a:pPr lvl="1"/>
            <a:r>
              <a:rPr lang="de-CH" smtClean="0"/>
              <a:t>Second level</a:t>
            </a:r>
          </a:p>
          <a:p>
            <a:pPr lvl="2"/>
            <a:r>
              <a:rPr lang="de-CH" smtClean="0"/>
              <a:t>Third level</a:t>
            </a:r>
          </a:p>
          <a:p>
            <a:pPr lvl="3"/>
            <a:r>
              <a:rPr lang="de-CH" smtClean="0"/>
              <a:t>Fourth level</a:t>
            </a:r>
          </a:p>
          <a:p>
            <a:pPr lvl="4"/>
            <a:r>
              <a:rPr lang="de-CH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 smtClean="0"/>
              <a:t>LAPP, Annecy, 26 April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Joerg Wotschack (CERN)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292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CH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CH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 smtClean="0"/>
              <a:t>LAPP, Annecy, 26 April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Joerg Wotschack (CERN)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080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 smtClean="0"/>
              <a:t>Click to edit Master text styles</a:t>
            </a:r>
          </a:p>
          <a:p>
            <a:pPr lvl="1"/>
            <a:r>
              <a:rPr lang="de-CH" smtClean="0"/>
              <a:t>Second level</a:t>
            </a:r>
          </a:p>
          <a:p>
            <a:pPr lvl="2"/>
            <a:r>
              <a:rPr lang="de-CH" smtClean="0"/>
              <a:t>Third level</a:t>
            </a:r>
          </a:p>
          <a:p>
            <a:pPr lvl="3"/>
            <a:r>
              <a:rPr lang="de-CH" smtClean="0"/>
              <a:t>Fourth level</a:t>
            </a:r>
          </a:p>
          <a:p>
            <a:pPr lvl="4"/>
            <a:r>
              <a:rPr lang="de-CH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 smtClean="0"/>
              <a:t>Click to edit Master text styles</a:t>
            </a:r>
          </a:p>
          <a:p>
            <a:pPr lvl="1"/>
            <a:r>
              <a:rPr lang="de-CH" smtClean="0"/>
              <a:t>Second level</a:t>
            </a:r>
          </a:p>
          <a:p>
            <a:pPr lvl="2"/>
            <a:r>
              <a:rPr lang="de-CH" smtClean="0"/>
              <a:t>Third level</a:t>
            </a:r>
          </a:p>
          <a:p>
            <a:pPr lvl="3"/>
            <a:r>
              <a:rPr lang="de-CH" smtClean="0"/>
              <a:t>Fourth level</a:t>
            </a:r>
          </a:p>
          <a:p>
            <a:pPr lvl="4"/>
            <a:r>
              <a:rPr lang="de-CH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 smtClean="0"/>
              <a:t>LAPP, Annecy, 26 April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Joerg Wotschack (CERN)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269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 smtClean="0"/>
              <a:t>Click to edit Master text styles</a:t>
            </a:r>
          </a:p>
          <a:p>
            <a:pPr lvl="1"/>
            <a:r>
              <a:rPr lang="de-CH" smtClean="0"/>
              <a:t>Second level</a:t>
            </a:r>
          </a:p>
          <a:p>
            <a:pPr lvl="2"/>
            <a:r>
              <a:rPr lang="de-CH" smtClean="0"/>
              <a:t>Third level</a:t>
            </a:r>
          </a:p>
          <a:p>
            <a:pPr lvl="3"/>
            <a:r>
              <a:rPr lang="de-CH" smtClean="0"/>
              <a:t>Fourth level</a:t>
            </a:r>
          </a:p>
          <a:p>
            <a:pPr lvl="4"/>
            <a:r>
              <a:rPr lang="de-CH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 smtClean="0"/>
              <a:t>Click to edit Master text styles</a:t>
            </a:r>
          </a:p>
          <a:p>
            <a:pPr lvl="1"/>
            <a:r>
              <a:rPr lang="de-CH" smtClean="0"/>
              <a:t>Second level</a:t>
            </a:r>
          </a:p>
          <a:p>
            <a:pPr lvl="2"/>
            <a:r>
              <a:rPr lang="de-CH" smtClean="0"/>
              <a:t>Third level</a:t>
            </a:r>
          </a:p>
          <a:p>
            <a:pPr lvl="3"/>
            <a:r>
              <a:rPr lang="de-CH" smtClean="0"/>
              <a:t>Fourth level</a:t>
            </a:r>
          </a:p>
          <a:p>
            <a:pPr lvl="4"/>
            <a:r>
              <a:rPr lang="de-CH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 smtClean="0"/>
              <a:t>LAPP, Annecy, 26 April 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Joerg Wotschack (CERN)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212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 smtClean="0"/>
              <a:t>LAPP, Annecy, 26 April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Joerg Wotschack (CERN)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587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 smtClean="0"/>
              <a:t>LAPP, Annecy, 26 April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Joerg Wotschack (CERN)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365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CH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CH" smtClean="0"/>
              <a:t>Click to edit Master text styles</a:t>
            </a:r>
          </a:p>
          <a:p>
            <a:pPr lvl="1"/>
            <a:r>
              <a:rPr lang="de-CH" smtClean="0"/>
              <a:t>Second level</a:t>
            </a:r>
          </a:p>
          <a:p>
            <a:pPr lvl="2"/>
            <a:r>
              <a:rPr lang="de-CH" smtClean="0"/>
              <a:t>Third level</a:t>
            </a:r>
          </a:p>
          <a:p>
            <a:pPr lvl="3"/>
            <a:r>
              <a:rPr lang="de-CH" smtClean="0"/>
              <a:t>Fourth level</a:t>
            </a:r>
          </a:p>
          <a:p>
            <a:pPr lvl="4"/>
            <a:r>
              <a:rPr lang="de-CH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 smtClean="0"/>
              <a:t>LAPP, Annecy, 26 April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Joerg Wotschack (CERN)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163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CH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 smtClean="0"/>
              <a:t>LAPP, Annecy, 26 April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Joerg Wotschack (CERN)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192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CH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CH" smtClean="0"/>
              <a:t>Click to edit Master text styles</a:t>
            </a:r>
          </a:p>
          <a:p>
            <a:pPr lvl="1"/>
            <a:r>
              <a:rPr lang="de-CH" smtClean="0"/>
              <a:t>Second level</a:t>
            </a:r>
          </a:p>
          <a:p>
            <a:pPr lvl="2"/>
            <a:r>
              <a:rPr lang="de-CH" smtClean="0"/>
              <a:t>Third level</a:t>
            </a:r>
          </a:p>
          <a:p>
            <a:pPr lvl="3"/>
            <a:r>
              <a:rPr lang="de-CH" smtClean="0"/>
              <a:t>Fourth level</a:t>
            </a:r>
          </a:p>
          <a:p>
            <a:pPr lvl="4"/>
            <a:r>
              <a:rPr lang="de-CH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CH" smtClean="0"/>
              <a:t>LAPP, Annecy, 26 April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Joerg Wotschack (CERN)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445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8" r:id="rId1"/>
    <p:sldLayoutId id="2147484009" r:id="rId2"/>
    <p:sldLayoutId id="2147484010" r:id="rId3"/>
    <p:sldLayoutId id="2147484011" r:id="rId4"/>
    <p:sldLayoutId id="2147484012" r:id="rId5"/>
    <p:sldLayoutId id="2147484013" r:id="rId6"/>
    <p:sldLayoutId id="2147484014" r:id="rId7"/>
    <p:sldLayoutId id="2147484015" r:id="rId8"/>
    <p:sldLayoutId id="2147484016" r:id="rId9"/>
    <p:sldLayoutId id="2147484017" r:id="rId10"/>
    <p:sldLayoutId id="2147484018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g"/><Relationship Id="rId3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Relationship Id="rId3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51927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err="1" smtClean="0"/>
              <a:t>Micromegas</a:t>
            </a:r>
            <a:r>
              <a:rPr lang="en-US" dirty="0" smtClean="0"/>
              <a:t> for the ATLAS </a:t>
            </a:r>
            <a:r>
              <a:rPr lang="en-US" dirty="0" err="1" smtClean="0"/>
              <a:t>Muon</a:t>
            </a:r>
            <a:r>
              <a:rPr lang="en-US" dirty="0" smtClean="0"/>
              <a:t> System Upgrade 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40862"/>
            <a:ext cx="7608964" cy="2575457"/>
          </a:xfrm>
        </p:spPr>
        <p:txBody>
          <a:bodyPr>
            <a:normAutofit fontScale="25000" lnSpcReduction="20000"/>
          </a:bodyPr>
          <a:lstStyle/>
          <a:p>
            <a:r>
              <a:rPr lang="en-US" sz="7200" dirty="0" err="1" smtClean="0"/>
              <a:t>Jörg</a:t>
            </a:r>
            <a:r>
              <a:rPr lang="en-US" sz="7200" dirty="0" smtClean="0"/>
              <a:t> </a:t>
            </a:r>
            <a:r>
              <a:rPr lang="en-US" sz="7200" dirty="0" err="1" smtClean="0"/>
              <a:t>Wotschack</a:t>
            </a:r>
            <a:r>
              <a:rPr lang="en-US" sz="7200" dirty="0" smtClean="0"/>
              <a:t> (CERN)</a:t>
            </a:r>
          </a:p>
          <a:p>
            <a:endParaRPr lang="en-US" sz="7200" dirty="0" smtClean="0"/>
          </a:p>
          <a:p>
            <a:r>
              <a:rPr lang="en-US" sz="7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MAMMA Collaboration</a:t>
            </a:r>
            <a:endParaRPr lang="en-US" sz="4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10000"/>
              </a:lnSpc>
            </a:pPr>
            <a:r>
              <a:rPr lang="en-US" sz="6400" dirty="0">
                <a:solidFill>
                  <a:srgbClr val="C00000"/>
                </a:solidFill>
                <a:latin typeface="Tw Cen MT (Body)" charset="0"/>
                <a:ea typeface="ＭＳ Ｐゴシック" charset="0"/>
                <a:cs typeface="Tw Cen MT (Body)" charset="0"/>
              </a:rPr>
              <a:t>Arizona, Athens (U, NTU, </a:t>
            </a:r>
            <a:r>
              <a:rPr lang="en-US" sz="6400" dirty="0" err="1">
                <a:solidFill>
                  <a:srgbClr val="C00000"/>
                </a:solidFill>
                <a:latin typeface="Tw Cen MT (Body)" charset="0"/>
                <a:ea typeface="ＭＳ Ｐゴシック" charset="0"/>
                <a:cs typeface="Tw Cen MT (Body)" charset="0"/>
              </a:rPr>
              <a:t>Demokritos</a:t>
            </a:r>
            <a:r>
              <a:rPr lang="en-US" sz="6400" dirty="0">
                <a:solidFill>
                  <a:srgbClr val="C00000"/>
                </a:solidFill>
                <a:latin typeface="Tw Cen MT (Body)" charset="0"/>
                <a:ea typeface="ＭＳ Ｐゴシック" charset="0"/>
                <a:cs typeface="Tw Cen MT (Body)" charset="0"/>
              </a:rPr>
              <a:t>), </a:t>
            </a:r>
            <a:r>
              <a:rPr lang="en-US" sz="6400" dirty="0" smtClean="0">
                <a:solidFill>
                  <a:srgbClr val="C00000"/>
                </a:solidFill>
                <a:latin typeface="Tw Cen MT (Body)" charset="0"/>
                <a:ea typeface="ＭＳ Ｐゴシック" charset="0"/>
                <a:cs typeface="Tw Cen MT (Body)" charset="0"/>
              </a:rPr>
              <a:t>Brandeis, Brookhaven</a:t>
            </a:r>
            <a:r>
              <a:rPr lang="en-US" sz="6400" dirty="0">
                <a:solidFill>
                  <a:srgbClr val="C00000"/>
                </a:solidFill>
                <a:latin typeface="Tw Cen MT (Body)" charset="0"/>
                <a:ea typeface="ＭＳ Ｐゴシック" charset="0"/>
                <a:cs typeface="Tw Cen MT (Body)" charset="0"/>
              </a:rPr>
              <a:t>, CERN</a:t>
            </a:r>
            <a:r>
              <a:rPr lang="en-US" sz="6400" dirty="0" smtClean="0">
                <a:solidFill>
                  <a:srgbClr val="C00000"/>
                </a:solidFill>
                <a:latin typeface="Tw Cen MT (Body)" charset="0"/>
                <a:ea typeface="ＭＳ Ｐゴシック" charset="0"/>
                <a:cs typeface="Tw Cen MT (Body)" charset="0"/>
              </a:rPr>
              <a:t>,  Carleton, Istanbul </a:t>
            </a:r>
            <a:r>
              <a:rPr lang="en-US" sz="6400" dirty="0">
                <a:solidFill>
                  <a:srgbClr val="C00000"/>
                </a:solidFill>
                <a:latin typeface="Tw Cen MT (Body)" charset="0"/>
                <a:ea typeface="ＭＳ Ｐゴシック" charset="0"/>
                <a:cs typeface="Tw Cen MT (Body)" charset="0"/>
              </a:rPr>
              <a:t>(</a:t>
            </a:r>
            <a:r>
              <a:rPr lang="en-US" sz="6400" dirty="0" err="1">
                <a:solidFill>
                  <a:srgbClr val="C00000"/>
                </a:solidFill>
                <a:latin typeface="Tw Cen MT (Body)" charset="0"/>
                <a:ea typeface="ＭＳ Ｐゴシック" charset="0"/>
                <a:cs typeface="Tw Cen MT (Body)" charset="0"/>
              </a:rPr>
              <a:t>Bogaziçi</a:t>
            </a:r>
            <a:r>
              <a:rPr lang="en-US" sz="6400" dirty="0">
                <a:solidFill>
                  <a:srgbClr val="C00000"/>
                </a:solidFill>
                <a:latin typeface="Tw Cen MT (Body)" charset="0"/>
                <a:ea typeface="ＭＳ Ｐゴシック" charset="0"/>
                <a:cs typeface="Tw Cen MT (Body)" charset="0"/>
              </a:rPr>
              <a:t>, </a:t>
            </a:r>
            <a:r>
              <a:rPr lang="en-US" sz="6400" dirty="0" err="1">
                <a:solidFill>
                  <a:srgbClr val="C00000"/>
                </a:solidFill>
                <a:latin typeface="Tw Cen MT (Body)" charset="0"/>
                <a:ea typeface="ＭＳ Ｐゴシック" charset="0"/>
                <a:cs typeface="Tw Cen MT (Body)" charset="0"/>
              </a:rPr>
              <a:t>Doğuş</a:t>
            </a:r>
            <a:r>
              <a:rPr lang="en-US" sz="6400" dirty="0">
                <a:solidFill>
                  <a:srgbClr val="C00000"/>
                </a:solidFill>
                <a:latin typeface="Tw Cen MT (Body)" charset="0"/>
                <a:ea typeface="ＭＳ Ｐゴシック" charset="0"/>
                <a:cs typeface="Tw Cen MT (Body)" charset="0"/>
              </a:rPr>
              <a:t>), </a:t>
            </a:r>
            <a:r>
              <a:rPr lang="en-US" sz="6400" dirty="0" smtClean="0">
                <a:solidFill>
                  <a:srgbClr val="C00000"/>
                </a:solidFill>
                <a:latin typeface="Tw Cen MT (Body)" charset="0"/>
                <a:ea typeface="ＭＳ Ｐゴシック" charset="0"/>
                <a:cs typeface="Tw Cen MT (Body)" charset="0"/>
              </a:rPr>
              <a:t>JINR </a:t>
            </a:r>
            <a:r>
              <a:rPr lang="en-US" sz="6400" dirty="0" err="1" smtClean="0">
                <a:solidFill>
                  <a:srgbClr val="C00000"/>
                </a:solidFill>
                <a:latin typeface="Tw Cen MT (Body)" charset="0"/>
                <a:ea typeface="ＭＳ Ｐゴシック" charset="0"/>
                <a:cs typeface="Tw Cen MT (Body)" charset="0"/>
              </a:rPr>
              <a:t>Dubna</a:t>
            </a:r>
            <a:r>
              <a:rPr lang="en-US" sz="6400" dirty="0" smtClean="0">
                <a:solidFill>
                  <a:srgbClr val="C00000"/>
                </a:solidFill>
                <a:latin typeface="Tw Cen MT (Body)" charset="0"/>
                <a:ea typeface="ＭＳ Ｐゴシック" charset="0"/>
                <a:cs typeface="Tw Cen MT (Body)" charset="0"/>
              </a:rPr>
              <a:t>, LN </a:t>
            </a:r>
            <a:r>
              <a:rPr lang="en-US" sz="6400" dirty="0" err="1" smtClean="0">
                <a:solidFill>
                  <a:srgbClr val="C00000"/>
                </a:solidFill>
                <a:latin typeface="Tw Cen MT (Body)" charset="0"/>
                <a:ea typeface="ＭＳ Ｐゴシック" charset="0"/>
                <a:cs typeface="Tw Cen MT (Body)" charset="0"/>
              </a:rPr>
              <a:t>Frascati</a:t>
            </a:r>
            <a:r>
              <a:rPr lang="en-US" sz="6400" dirty="0" smtClean="0">
                <a:solidFill>
                  <a:srgbClr val="C00000"/>
                </a:solidFill>
                <a:latin typeface="Tw Cen MT (Body)" charset="0"/>
                <a:ea typeface="ＭＳ Ｐゴシック" charset="0"/>
                <a:cs typeface="Tw Cen MT (Body)" charset="0"/>
              </a:rPr>
              <a:t>, MEPHI Moscow, LMU Munich, Naples</a:t>
            </a:r>
            <a:r>
              <a:rPr lang="en-US" sz="6400" dirty="0">
                <a:solidFill>
                  <a:srgbClr val="C00000"/>
                </a:solidFill>
                <a:latin typeface="Tw Cen MT (Body)" charset="0"/>
                <a:ea typeface="ＭＳ Ｐゴシック" charset="0"/>
                <a:cs typeface="Tw Cen MT (Body)" charset="0"/>
              </a:rPr>
              <a:t>, </a:t>
            </a:r>
            <a:r>
              <a:rPr lang="en-US" sz="6400" dirty="0" smtClean="0">
                <a:solidFill>
                  <a:srgbClr val="C00000"/>
                </a:solidFill>
                <a:latin typeface="Tw Cen MT (Body)" charset="0"/>
                <a:ea typeface="ＭＳ Ｐゴシック" charset="0"/>
                <a:cs typeface="Tw Cen MT (Body)" charset="0"/>
              </a:rPr>
              <a:t>CEA </a:t>
            </a:r>
            <a:r>
              <a:rPr lang="en-US" sz="6400" dirty="0" err="1" smtClean="0">
                <a:solidFill>
                  <a:srgbClr val="C00000"/>
                </a:solidFill>
                <a:latin typeface="Tw Cen MT (Body)" charset="0"/>
                <a:ea typeface="ＭＳ Ｐゴシック" charset="0"/>
                <a:cs typeface="Tw Cen MT (Body)" charset="0"/>
              </a:rPr>
              <a:t>Saclay</a:t>
            </a:r>
            <a:r>
              <a:rPr lang="en-US" sz="6400" dirty="0" smtClean="0">
                <a:solidFill>
                  <a:srgbClr val="C00000"/>
                </a:solidFill>
                <a:latin typeface="Tw Cen MT (Body)" charset="0"/>
                <a:ea typeface="ＭＳ Ｐゴシック" charset="0"/>
                <a:cs typeface="Tw Cen MT (Body)" charset="0"/>
              </a:rPr>
              <a:t>, </a:t>
            </a:r>
            <a:r>
              <a:rPr lang="en-US" sz="6400" dirty="0">
                <a:solidFill>
                  <a:srgbClr val="C00000"/>
                </a:solidFill>
                <a:latin typeface="Tw Cen MT (Body)" charset="0"/>
                <a:ea typeface="ＭＳ Ｐゴシック" charset="0"/>
                <a:cs typeface="Tw Cen MT (Body)" charset="0"/>
              </a:rPr>
              <a:t>USTC Hefei, </a:t>
            </a:r>
            <a:r>
              <a:rPr lang="en-US" sz="6400" dirty="0" smtClean="0">
                <a:solidFill>
                  <a:srgbClr val="C00000"/>
                </a:solidFill>
                <a:latin typeface="Tw Cen MT (Body)" charset="0"/>
                <a:ea typeface="ＭＳ Ｐゴシック" charset="0"/>
                <a:cs typeface="Tw Cen MT (Body)" charset="0"/>
              </a:rPr>
              <a:t>Roma 1 and 3, South </a:t>
            </a:r>
            <a:r>
              <a:rPr lang="en-US" sz="6400" dirty="0">
                <a:solidFill>
                  <a:srgbClr val="C00000"/>
                </a:solidFill>
                <a:latin typeface="Tw Cen MT (Body)" charset="0"/>
                <a:ea typeface="ＭＳ Ｐゴシック" charset="0"/>
                <a:cs typeface="Tw Cen MT (Body)" charset="0"/>
              </a:rPr>
              <a:t>Carolina, </a:t>
            </a:r>
            <a:r>
              <a:rPr lang="en-US" sz="6400" dirty="0" smtClean="0">
                <a:solidFill>
                  <a:srgbClr val="C00000"/>
                </a:solidFill>
                <a:latin typeface="Tw Cen MT (Body)" charset="0"/>
                <a:ea typeface="ＭＳ Ｐゴシック" charset="0"/>
                <a:cs typeface="Tw Cen MT (Body)" charset="0"/>
              </a:rPr>
              <a:t>Thessaloniki, </a:t>
            </a:r>
            <a:r>
              <a:rPr lang="en-US" sz="6400" dirty="0" smtClean="0">
                <a:solidFill>
                  <a:srgbClr val="C00000"/>
                </a:solidFill>
                <a:latin typeface="Tw Cen MT (Body)" charset="0"/>
                <a:ea typeface="ＭＳ Ｐゴシック" charset="0"/>
                <a:cs typeface="Tw Cen MT (Body)" charset="0"/>
              </a:rPr>
              <a:t>… </a:t>
            </a:r>
            <a:r>
              <a:rPr lang="en-US" sz="6400" dirty="0" smtClean="0">
                <a:solidFill>
                  <a:srgbClr val="C00000"/>
                </a:solidFill>
                <a:latin typeface="Tw Cen MT (Body)" charset="0"/>
                <a:ea typeface="ＭＳ Ｐゴシック" charset="0"/>
                <a:cs typeface="Tw Cen MT (Body)" charset="0"/>
              </a:rPr>
              <a:t>(growing community)</a:t>
            </a:r>
            <a:endParaRPr lang="en-US" sz="6400" dirty="0">
              <a:solidFill>
                <a:srgbClr val="C00000"/>
              </a:solidFill>
              <a:latin typeface="Tw Cen MT (Body)" charset="0"/>
              <a:ea typeface="ＭＳ Ｐゴシック" charset="0"/>
              <a:cs typeface="Tw Cen MT (Body)" charset="0"/>
            </a:endParaRPr>
          </a:p>
          <a:p>
            <a:endParaRPr lang="en-US" dirty="0" smtClean="0"/>
          </a:p>
          <a:p>
            <a:endParaRPr lang="en-US" dirty="0"/>
          </a:p>
          <a:p>
            <a:r>
              <a:rPr lang="en-US" sz="6400" dirty="0" smtClean="0">
                <a:solidFill>
                  <a:schemeClr val="tx2">
                    <a:lumMod val="75000"/>
                  </a:schemeClr>
                </a:solidFill>
              </a:rPr>
              <a:t>Work performed in </a:t>
            </a:r>
            <a:r>
              <a:rPr lang="en-US" sz="6400" dirty="0">
                <a:solidFill>
                  <a:schemeClr val="tx2">
                    <a:lumMod val="75000"/>
                  </a:schemeClr>
                </a:solidFill>
              </a:rPr>
              <a:t>close collaboration with CERN/TE-MPE PCB workshop (</a:t>
            </a:r>
            <a:r>
              <a:rPr lang="en-US" sz="6400" dirty="0" err="1">
                <a:solidFill>
                  <a:schemeClr val="tx2">
                    <a:lumMod val="75000"/>
                  </a:schemeClr>
                </a:solidFill>
              </a:rPr>
              <a:t>Rui</a:t>
            </a:r>
            <a:r>
              <a:rPr lang="en-US" sz="6400" dirty="0">
                <a:solidFill>
                  <a:schemeClr val="tx2">
                    <a:lumMod val="75000"/>
                  </a:schemeClr>
                </a:solidFill>
              </a:rPr>
              <a:t> de Oliveira)</a:t>
            </a:r>
          </a:p>
          <a:p>
            <a:r>
              <a:rPr lang="en-US" sz="6400" dirty="0" smtClean="0">
                <a:solidFill>
                  <a:schemeClr val="tx2">
                    <a:lumMod val="75000"/>
                  </a:schemeClr>
                </a:solidFill>
              </a:rPr>
              <a:t>Lots of synergy from the </a:t>
            </a:r>
            <a:r>
              <a:rPr lang="en-US" sz="6400" dirty="0">
                <a:solidFill>
                  <a:schemeClr val="tx2">
                    <a:lumMod val="75000"/>
                  </a:schemeClr>
                </a:solidFill>
              </a:rPr>
              <a:t>RD51 Collaboration</a:t>
            </a:r>
            <a:endParaRPr lang="en-US" sz="9600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878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line of </a:t>
            </a:r>
            <a:r>
              <a:rPr lang="en-US" dirty="0"/>
              <a:t>S</a:t>
            </a:r>
            <a:r>
              <a:rPr lang="en-US" dirty="0" smtClean="0"/>
              <a:t>mall Wheel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Clr>
                <a:srgbClr val="FF6600"/>
              </a:buClr>
              <a:buFont typeface="Wingdings" charset="2"/>
              <a:buChar char="§"/>
            </a:pPr>
            <a:r>
              <a:rPr lang="en-US" dirty="0" smtClean="0"/>
              <a:t>2012: Large-area prototypes</a:t>
            </a:r>
            <a:r>
              <a:rPr lang="en-US" dirty="0"/>
              <a:t>	</a:t>
            </a:r>
            <a:endParaRPr lang="en-US" dirty="0" smtClean="0"/>
          </a:p>
          <a:p>
            <a:pPr lvl="1">
              <a:buClr>
                <a:srgbClr val="FF6600"/>
              </a:buClr>
              <a:buFont typeface="Wingdings" charset="2"/>
              <a:buChar char="§"/>
            </a:pPr>
            <a:r>
              <a:rPr lang="en-US" dirty="0" smtClean="0"/>
              <a:t>1 </a:t>
            </a:r>
            <a:r>
              <a:rPr lang="en-US" dirty="0"/>
              <a:t>x </a:t>
            </a:r>
            <a:r>
              <a:rPr lang="en-US" dirty="0" smtClean="0"/>
              <a:t>1 </a:t>
            </a:r>
            <a:r>
              <a:rPr lang="en-US" dirty="0"/>
              <a:t>m</a:t>
            </a:r>
            <a:r>
              <a:rPr lang="en-US" baseline="30000" dirty="0"/>
              <a:t>2</a:t>
            </a:r>
            <a:r>
              <a:rPr lang="en-US" dirty="0"/>
              <a:t> </a:t>
            </a:r>
            <a:r>
              <a:rPr lang="en-US" dirty="0" smtClean="0"/>
              <a:t>prototype (July)</a:t>
            </a:r>
          </a:p>
          <a:p>
            <a:pPr lvl="1">
              <a:buClr>
                <a:srgbClr val="FF6600"/>
              </a:buClr>
              <a:buFont typeface="Wingdings" charset="2"/>
              <a:buChar char="§"/>
            </a:pPr>
            <a:r>
              <a:rPr lang="en-US" dirty="0" smtClean="0"/>
              <a:t>1 x 2 m</a:t>
            </a:r>
            <a:r>
              <a:rPr lang="en-US" baseline="30000" dirty="0" smtClean="0"/>
              <a:t>2</a:t>
            </a:r>
            <a:r>
              <a:rPr lang="en-US" dirty="0" smtClean="0"/>
              <a:t> prototypes (end of year)</a:t>
            </a:r>
          </a:p>
          <a:p>
            <a:pPr marL="342900" lvl="1" indent="-342900">
              <a:buClr>
                <a:srgbClr val="FF6600"/>
              </a:buClr>
              <a:buFont typeface="Wingdings" charset="2"/>
              <a:buChar char="§"/>
            </a:pPr>
            <a:r>
              <a:rPr lang="en-US" sz="3100" dirty="0" smtClean="0"/>
              <a:t>2013: Technology </a:t>
            </a:r>
            <a:r>
              <a:rPr lang="en-US" sz="3100" dirty="0"/>
              <a:t>transfer to </a:t>
            </a:r>
            <a:r>
              <a:rPr lang="en-US" sz="3100" dirty="0" smtClean="0"/>
              <a:t>industry</a:t>
            </a:r>
            <a:endParaRPr lang="en-US" sz="3100" dirty="0"/>
          </a:p>
          <a:p>
            <a:pPr lvl="1">
              <a:buClr>
                <a:srgbClr val="FF6600"/>
              </a:buClr>
              <a:buFont typeface="Wingdings" charset="2"/>
              <a:buChar char="§"/>
            </a:pPr>
            <a:r>
              <a:rPr lang="en-US" dirty="0" smtClean="0"/>
              <a:t>Optimization of production steps in industry</a:t>
            </a:r>
          </a:p>
          <a:p>
            <a:pPr lvl="1">
              <a:buClr>
                <a:srgbClr val="FF6600"/>
              </a:buClr>
              <a:buFont typeface="Wingdings" charset="2"/>
              <a:buChar char="§"/>
            </a:pPr>
            <a:r>
              <a:rPr lang="en-US" dirty="0" smtClean="0"/>
              <a:t>Development of QA procedures</a:t>
            </a:r>
          </a:p>
          <a:p>
            <a:pPr lvl="1">
              <a:buClr>
                <a:srgbClr val="FF6600"/>
              </a:buClr>
              <a:buFont typeface="Wingdings" charset="2"/>
              <a:buChar char="§"/>
            </a:pPr>
            <a:r>
              <a:rPr lang="en-US" dirty="0" smtClean="0"/>
              <a:t>Module 0 (1 x 2.4 m</a:t>
            </a:r>
            <a:r>
              <a:rPr lang="en-US" baseline="30000" dirty="0" smtClean="0"/>
              <a:t>2</a:t>
            </a:r>
            <a:r>
              <a:rPr lang="en-US" dirty="0" smtClean="0"/>
              <a:t>; 2 x 4 planes)</a:t>
            </a:r>
          </a:p>
          <a:p>
            <a:pPr>
              <a:buClr>
                <a:srgbClr val="FF6600"/>
              </a:buClr>
              <a:buFont typeface="Wingdings" charset="2"/>
              <a:buChar char="§"/>
            </a:pPr>
            <a:r>
              <a:rPr lang="en-US" dirty="0" smtClean="0"/>
              <a:t>2014: Setup of production &amp; test facilities</a:t>
            </a:r>
          </a:p>
          <a:p>
            <a:pPr>
              <a:buClr>
                <a:srgbClr val="FF6600"/>
              </a:buClr>
              <a:buFont typeface="Wingdings" charset="2"/>
              <a:buChar char="§"/>
            </a:pPr>
            <a:r>
              <a:rPr lang="en-US" dirty="0" smtClean="0"/>
              <a:t>2015/16: Production</a:t>
            </a:r>
          </a:p>
          <a:p>
            <a:pPr lvl="1">
              <a:buClr>
                <a:srgbClr val="FF6600"/>
              </a:buClr>
              <a:buFont typeface="Wingdings" charset="2"/>
              <a:buChar char="§"/>
            </a:pPr>
            <a:r>
              <a:rPr lang="en-US" dirty="0" smtClean="0"/>
              <a:t>Testing, assembly, commissioning</a:t>
            </a:r>
          </a:p>
          <a:p>
            <a:pPr>
              <a:buClr>
                <a:srgbClr val="FF6600"/>
              </a:buClr>
              <a:buFont typeface="Wingdings" charset="2"/>
              <a:buChar char="§"/>
            </a:pPr>
            <a:r>
              <a:rPr lang="en-US" dirty="0" smtClean="0"/>
              <a:t>2017: Installation on NSW structure</a:t>
            </a:r>
          </a:p>
          <a:p>
            <a:pPr>
              <a:buClr>
                <a:srgbClr val="FF6600"/>
              </a:buClr>
              <a:buFont typeface="Wingdings" charset="2"/>
              <a:buChar char="§"/>
            </a:pPr>
            <a:r>
              <a:rPr lang="en-US" dirty="0" smtClean="0"/>
              <a:t>2018: Installation in ATLAS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 smtClean="0"/>
              <a:t>LAPP, Annecy, 26 April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Joerg Wotschack (CERN)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7917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needs from industry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Clr>
                <a:srgbClr val="FF6600"/>
              </a:buClr>
              <a:buFont typeface="Wingdings" charset="2"/>
              <a:buChar char="§"/>
            </a:pPr>
            <a:r>
              <a:rPr lang="en-US" dirty="0" smtClean="0"/>
              <a:t>PCBs of up to 1 x 2.4 m</a:t>
            </a:r>
            <a:r>
              <a:rPr lang="en-US" baseline="30000" dirty="0" smtClean="0"/>
              <a:t>2</a:t>
            </a:r>
            <a:r>
              <a:rPr lang="en-US" dirty="0" smtClean="0"/>
              <a:t>, patterned </a:t>
            </a:r>
          </a:p>
          <a:p>
            <a:pPr>
              <a:buClr>
                <a:srgbClr val="FF6600"/>
              </a:buClr>
              <a:buFont typeface="Wingdings" charset="2"/>
              <a:buChar char="§"/>
            </a:pPr>
            <a:r>
              <a:rPr lang="en-US" dirty="0" smtClean="0"/>
              <a:t>Fabrication of MM boards</a:t>
            </a:r>
          </a:p>
          <a:p>
            <a:pPr lvl="1">
              <a:buClr>
                <a:srgbClr val="FF6600"/>
              </a:buClr>
              <a:buFont typeface="Wingdings" charset="2"/>
              <a:buChar char="§"/>
            </a:pPr>
            <a:r>
              <a:rPr lang="en-US" dirty="0" smtClean="0"/>
              <a:t>Readout strips (possibly two coordinates)</a:t>
            </a:r>
          </a:p>
          <a:p>
            <a:pPr lvl="1">
              <a:buClr>
                <a:srgbClr val="FF6600"/>
              </a:buClr>
              <a:buFont typeface="Wingdings" charset="2"/>
              <a:buChar char="§"/>
            </a:pPr>
            <a:r>
              <a:rPr lang="en-US" dirty="0" smtClean="0"/>
              <a:t>Resistive strips (0.25 – 0.4 mm pitch, 100 </a:t>
            </a:r>
            <a:r>
              <a:rPr lang="en-US" dirty="0" err="1" smtClean="0"/>
              <a:t>kΩ</a:t>
            </a:r>
            <a:r>
              <a:rPr lang="en-US" dirty="0" smtClean="0"/>
              <a:t>/☐)</a:t>
            </a:r>
          </a:p>
          <a:p>
            <a:pPr lvl="1">
              <a:buClr>
                <a:srgbClr val="FF6600"/>
              </a:buClr>
              <a:buFont typeface="Wingdings" charset="2"/>
              <a:buChar char="§"/>
            </a:pPr>
            <a:r>
              <a:rPr lang="en-US" dirty="0" smtClean="0"/>
              <a:t>Mesh deposition (bulk) or support pillar deposition</a:t>
            </a:r>
          </a:p>
          <a:p>
            <a:pPr>
              <a:buClr>
                <a:srgbClr val="FF6600"/>
              </a:buClr>
              <a:buFont typeface="Wingdings" charset="2"/>
              <a:buChar char="§"/>
            </a:pPr>
            <a:r>
              <a:rPr lang="en-US" dirty="0" smtClean="0"/>
              <a:t>Quality control &amp; test procedures</a:t>
            </a:r>
          </a:p>
          <a:p>
            <a:pPr>
              <a:buClr>
                <a:srgbClr val="FF6600"/>
              </a:buClr>
              <a:buFont typeface="Wingdings" charset="2"/>
              <a:buChar char="§"/>
            </a:pPr>
            <a:r>
              <a:rPr lang="en-US" dirty="0" smtClean="0"/>
              <a:t>Solutions for the connectivity (signal routing, 2M channels)</a:t>
            </a:r>
          </a:p>
          <a:p>
            <a:pPr>
              <a:buClr>
                <a:srgbClr val="FF6600"/>
              </a:buClr>
              <a:buFont typeface="Wingdings" charset="2"/>
              <a:buChar char="§"/>
            </a:pPr>
            <a:r>
              <a:rPr lang="en-US" dirty="0" smtClean="0"/>
              <a:t>Front-end electronics boards (≈4000)</a:t>
            </a:r>
          </a:p>
          <a:p>
            <a:pPr>
              <a:buClr>
                <a:srgbClr val="FF6600"/>
              </a:buClr>
              <a:buFont typeface="Wingdings" charset="2"/>
              <a:buChar char="§"/>
            </a:pPr>
            <a:r>
              <a:rPr lang="en-US" dirty="0" smtClean="0"/>
              <a:t>Mechanics for detector housing</a:t>
            </a:r>
          </a:p>
          <a:p>
            <a:pPr lvl="1">
              <a:buClr>
                <a:srgbClr val="FF6600"/>
              </a:buClr>
              <a:buFont typeface="Wingdings" charset="2"/>
              <a:buChar char="§"/>
            </a:pPr>
            <a:r>
              <a:rPr lang="en-US" dirty="0" smtClean="0"/>
              <a:t>Stiffening panels</a:t>
            </a:r>
          </a:p>
          <a:p>
            <a:pPr lvl="1">
              <a:buClr>
                <a:srgbClr val="FF6600"/>
              </a:buClr>
              <a:buFont typeface="Wingdings" charset="2"/>
              <a:buChar char="§"/>
            </a:pPr>
            <a:r>
              <a:rPr lang="en-US" dirty="0" smtClean="0"/>
              <a:t>Mesh material</a:t>
            </a:r>
          </a:p>
          <a:p>
            <a:pPr lvl="1">
              <a:buClr>
                <a:srgbClr val="FF6600"/>
              </a:buClr>
              <a:buFont typeface="Wingdings" charset="2"/>
              <a:buChar char="§"/>
            </a:pPr>
            <a:r>
              <a:rPr lang="en-US" dirty="0" smtClean="0"/>
              <a:t>Spacer frames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 smtClean="0"/>
              <a:t>LAPP, Annecy, 26 April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Joerg Wotschack (CERN)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2695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ATLAS minimum-bias trigger (MBT</a:t>
            </a:r>
            <a:r>
              <a:rPr lang="en-US" dirty="0" smtClean="0"/>
              <a:t>)</a:t>
            </a:r>
            <a:br>
              <a:rPr lang="en-US" dirty="0" smtClean="0"/>
            </a:br>
            <a:r>
              <a:rPr lang="en-US" sz="3100" dirty="0" smtClean="0">
                <a:solidFill>
                  <a:srgbClr val="800000"/>
                </a:solidFill>
              </a:rPr>
              <a:t>(could serve as pre-series production exercise)</a:t>
            </a:r>
            <a:r>
              <a:rPr lang="en-US" sz="3100" dirty="0" smtClean="0">
                <a:solidFill>
                  <a:srgbClr val="800000"/>
                </a:solidFill>
              </a:rPr>
              <a:t> 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5073073" cy="4525963"/>
          </a:xfrm>
        </p:spPr>
        <p:txBody>
          <a:bodyPr>
            <a:normAutofit fontScale="77500" lnSpcReduction="20000"/>
          </a:bodyPr>
          <a:lstStyle/>
          <a:p>
            <a:pPr>
              <a:buClr>
                <a:srgbClr val="FF6600"/>
              </a:buClr>
              <a:buFont typeface="Wingdings" charset="2"/>
              <a:buChar char="§"/>
            </a:pPr>
            <a:r>
              <a:rPr lang="en-US" dirty="0" smtClean="0"/>
              <a:t>Disk of ≈2 m diameter on face of end-cap calorimeter, 60 mm thick</a:t>
            </a:r>
          </a:p>
          <a:p>
            <a:pPr>
              <a:buClr>
                <a:srgbClr val="FF6600"/>
              </a:buClr>
              <a:buFont typeface="Wingdings" charset="2"/>
              <a:buChar char="§"/>
            </a:pPr>
            <a:r>
              <a:rPr lang="en-US" dirty="0" smtClean="0"/>
              <a:t>Two disks</a:t>
            </a:r>
          </a:p>
          <a:p>
            <a:pPr>
              <a:buClr>
                <a:srgbClr val="FF6600"/>
              </a:buClr>
              <a:buFont typeface="Wingdings" charset="2"/>
              <a:buChar char="§"/>
            </a:pPr>
            <a:r>
              <a:rPr lang="en-US" dirty="0" smtClean="0"/>
              <a:t>Particle rates: ≤ 1 MHz/cm</a:t>
            </a:r>
            <a:r>
              <a:rPr lang="en-US" baseline="30000" dirty="0" smtClean="0"/>
              <a:t>2</a:t>
            </a:r>
          </a:p>
          <a:p>
            <a:pPr>
              <a:buClr>
                <a:srgbClr val="FF6600"/>
              </a:buClr>
              <a:buFont typeface="Wingdings" charset="2"/>
              <a:buChar char="§"/>
            </a:pPr>
            <a:r>
              <a:rPr lang="en-US" dirty="0" smtClean="0"/>
              <a:t>3–4 planes of MMs/disk</a:t>
            </a:r>
          </a:p>
          <a:p>
            <a:pPr lvl="1">
              <a:buClr>
                <a:srgbClr val="FF6600"/>
              </a:buClr>
              <a:buFont typeface="Wingdings" charset="2"/>
              <a:buChar char="§"/>
            </a:pPr>
            <a:r>
              <a:rPr lang="en-US" dirty="0" smtClean="0"/>
              <a:t>8 or 12 sectors</a:t>
            </a:r>
          </a:p>
          <a:p>
            <a:pPr lvl="1">
              <a:buClr>
                <a:srgbClr val="FF6600"/>
              </a:buClr>
              <a:buFont typeface="Wingdings" charset="2"/>
              <a:buChar char="§"/>
            </a:pPr>
            <a:r>
              <a:rPr lang="en-US" dirty="0" smtClean="0"/>
              <a:t>Segmentation to be defined</a:t>
            </a:r>
          </a:p>
          <a:p>
            <a:pPr lvl="1">
              <a:buClr>
                <a:srgbClr val="FF6600"/>
              </a:buClr>
              <a:buFont typeface="Wingdings" charset="2"/>
              <a:buChar char="§"/>
            </a:pPr>
            <a:r>
              <a:rPr lang="en-US" dirty="0"/>
              <a:t>Max. dim. ≤ 0.6 x 0.8 </a:t>
            </a:r>
            <a:r>
              <a:rPr lang="en-US" dirty="0" smtClean="0"/>
              <a:t>m</a:t>
            </a:r>
            <a:r>
              <a:rPr lang="en-US" baseline="30000" dirty="0" smtClean="0"/>
              <a:t>2</a:t>
            </a:r>
          </a:p>
          <a:p>
            <a:pPr lvl="1">
              <a:buClr>
                <a:srgbClr val="FF6600"/>
              </a:buClr>
              <a:buFont typeface="Wingdings" charset="2"/>
              <a:buChar char="§"/>
            </a:pPr>
            <a:r>
              <a:rPr lang="en-US" dirty="0" smtClean="0"/>
              <a:t>Total ≈ 100 detector planes</a:t>
            </a:r>
          </a:p>
          <a:p>
            <a:pPr>
              <a:buClr>
                <a:srgbClr val="FF6600"/>
              </a:buClr>
              <a:buFont typeface="Wingdings" charset="2"/>
              <a:buChar char="§"/>
            </a:pPr>
            <a:r>
              <a:rPr lang="en-US" dirty="0" smtClean="0"/>
              <a:t>Time scale</a:t>
            </a:r>
          </a:p>
          <a:p>
            <a:pPr lvl="1">
              <a:buClr>
                <a:srgbClr val="FF6600"/>
              </a:buClr>
              <a:buFont typeface="Wingdings" charset="2"/>
              <a:buChar char="§"/>
            </a:pPr>
            <a:r>
              <a:rPr lang="en-US" dirty="0" smtClean="0"/>
              <a:t>Design &amp; production: 2013</a:t>
            </a:r>
          </a:p>
          <a:p>
            <a:pPr lvl="1">
              <a:buClr>
                <a:srgbClr val="FF6600"/>
              </a:buClr>
              <a:buFont typeface="Wingdings" charset="2"/>
              <a:buChar char="§"/>
            </a:pPr>
            <a:r>
              <a:rPr lang="en-US" dirty="0" smtClean="0"/>
              <a:t>Installation: early 2014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 smtClean="0"/>
              <a:t>LAPP, Annecy, 26 April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Joerg Wotschack (CERN)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12</a:t>
            </a:fld>
            <a:endParaRPr lang="en-US"/>
          </a:p>
        </p:txBody>
      </p:sp>
      <p:pic>
        <p:nvPicPr>
          <p:cNvPr id="7" name="Picture 6" descr="P1000518_s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667" t="-2189" r="24193" b="2189"/>
          <a:stretch/>
        </p:blipFill>
        <p:spPr>
          <a:xfrm flipH="1">
            <a:off x="5675745" y="1560945"/>
            <a:ext cx="3913357" cy="301105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530272" y="4895212"/>
            <a:ext cx="33936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Project under discussion in ATLAS</a:t>
            </a:r>
          </a:p>
          <a:p>
            <a:pPr algn="ctr"/>
            <a:r>
              <a:rPr lang="en-US" dirty="0" smtClean="0"/>
              <a:t>Replacement of MBT scintillator disks by </a:t>
            </a:r>
            <a:r>
              <a:rPr lang="en-US" dirty="0" err="1" smtClean="0"/>
              <a:t>micromegas</a:t>
            </a:r>
            <a:r>
              <a:rPr lang="en-US" dirty="0" smtClean="0"/>
              <a:t> detectors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267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8892"/>
            <a:ext cx="8229600" cy="1143000"/>
          </a:xfrm>
        </p:spPr>
        <p:txBody>
          <a:bodyPr/>
          <a:lstStyle/>
          <a:p>
            <a:r>
              <a:rPr lang="en-US" dirty="0" smtClean="0"/>
              <a:t>The ATLAS detector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 smtClean="0"/>
              <a:t>LAPP, Annecy, 26 April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Joerg Wotschack (CERN)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2</a:t>
            </a:fld>
            <a:endParaRPr lang="en-US"/>
          </a:p>
        </p:txBody>
      </p:sp>
      <p:pic>
        <p:nvPicPr>
          <p:cNvPr id="7" name="Picture 6" descr="ATLAS_detecto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74" y="1417638"/>
            <a:ext cx="7391226" cy="4717654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4328161" y="2901525"/>
            <a:ext cx="4158632" cy="938955"/>
            <a:chOff x="4328161" y="2901525"/>
            <a:chExt cx="4158632" cy="938955"/>
          </a:xfrm>
        </p:grpSpPr>
        <p:sp>
          <p:nvSpPr>
            <p:cNvPr id="9" name="Rectangle 8"/>
            <p:cNvSpPr/>
            <p:nvPr/>
          </p:nvSpPr>
          <p:spPr>
            <a:xfrm>
              <a:off x="6581253" y="2901525"/>
              <a:ext cx="190554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2400" b="1" dirty="0">
                  <a:solidFill>
                    <a:srgbClr val="FF0000"/>
                  </a:solidFill>
                </a:rPr>
                <a:t>Small </a:t>
              </a:r>
              <a:r>
                <a:rPr lang="en-US" sz="2400" b="1" dirty="0" smtClean="0">
                  <a:solidFill>
                    <a:srgbClr val="FF0000"/>
                  </a:solidFill>
                </a:rPr>
                <a:t>Wheels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H="1">
              <a:off x="5933441" y="3230880"/>
              <a:ext cx="721359" cy="357519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H="1">
              <a:off x="4328161" y="3230880"/>
              <a:ext cx="2326639" cy="6096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Donut 5"/>
          <p:cNvSpPr/>
          <p:nvPr/>
        </p:nvSpPr>
        <p:spPr>
          <a:xfrm>
            <a:off x="2377440" y="3263279"/>
            <a:ext cx="426720" cy="487680"/>
          </a:xfrm>
          <a:prstGeom prst="donut">
            <a:avLst>
              <a:gd name="adj" fmla="val 471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9277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335424" y="1417637"/>
            <a:ext cx="4709939" cy="4872765"/>
            <a:chOff x="335425" y="1291537"/>
            <a:chExt cx="4501158" cy="4998866"/>
          </a:xfrm>
        </p:grpSpPr>
        <p:pic>
          <p:nvPicPr>
            <p:cNvPr id="5" name="Picture 4" descr="0710007_03.jp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39670"/>
            <a:stretch/>
          </p:blipFill>
          <p:spPr>
            <a:xfrm>
              <a:off x="335425" y="1291537"/>
              <a:ext cx="4501158" cy="4998866"/>
            </a:xfrm>
            <a:prstGeom prst="rect">
              <a:avLst/>
            </a:prstGeom>
          </p:spPr>
        </p:pic>
        <p:cxnSp>
          <p:nvCxnSpPr>
            <p:cNvPr id="14" name="Straight Arrow Connector 13"/>
            <p:cNvCxnSpPr/>
            <p:nvPr/>
          </p:nvCxnSpPr>
          <p:spPr>
            <a:xfrm flipV="1">
              <a:off x="1598094" y="2106028"/>
              <a:ext cx="740836" cy="39831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 rot="19627185">
              <a:off x="1783854" y="2227296"/>
              <a:ext cx="59598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2.4 m</a:t>
              </a:r>
              <a:endParaRPr lang="en-US" sz="1400" dirty="0"/>
            </a:p>
          </p:txBody>
        </p:sp>
      </p:grp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1114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ATLAS Small Wheel upgrade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 smtClean="0"/>
              <a:t>LAPP, Annecy, 26 April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Joerg </a:t>
            </a:r>
            <a:r>
              <a:rPr lang="de-DE" dirty="0" err="1" smtClean="0"/>
              <a:t>Wotschack</a:t>
            </a:r>
            <a:r>
              <a:rPr lang="de-DE" dirty="0" smtClean="0"/>
              <a:t> (CERN)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3</a:t>
            </a:fld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1830917" y="4021667"/>
            <a:ext cx="759883" cy="402167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53601" y="4323670"/>
            <a:ext cx="1509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CSC chambers</a:t>
            </a:r>
            <a:endParaRPr lang="en-US" dirty="0">
              <a:solidFill>
                <a:srgbClr val="FFFF00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2938866" y="1333669"/>
            <a:ext cx="2363385" cy="1754327"/>
            <a:chOff x="3479364" y="1904174"/>
            <a:chExt cx="4049756" cy="1123556"/>
          </a:xfrm>
        </p:grpSpPr>
        <p:cxnSp>
          <p:nvCxnSpPr>
            <p:cNvPr id="9" name="Straight Arrow Connector 8"/>
            <p:cNvCxnSpPr/>
            <p:nvPr/>
          </p:nvCxnSpPr>
          <p:spPr>
            <a:xfrm flipH="1">
              <a:off x="3479364" y="2335059"/>
              <a:ext cx="661718" cy="401349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4141084" y="1904174"/>
              <a:ext cx="3388036" cy="11235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Today:</a:t>
              </a:r>
            </a:p>
            <a:p>
              <a:r>
                <a:rPr lang="en-US" dirty="0" smtClean="0">
                  <a:solidFill>
                    <a:srgbClr val="FF0000"/>
                  </a:solidFill>
                </a:rPr>
                <a:t>MDT chambers (drift tubes) +</a:t>
              </a:r>
            </a:p>
            <a:p>
              <a:r>
                <a:rPr lang="en-US" dirty="0" smtClean="0">
                  <a:solidFill>
                    <a:srgbClr val="FFFF00"/>
                  </a:solidFill>
                </a:rPr>
                <a:t>TGCs for 2</a:t>
              </a:r>
              <a:r>
                <a:rPr lang="en-US" baseline="30000" dirty="0" smtClean="0">
                  <a:solidFill>
                    <a:srgbClr val="FFFF00"/>
                  </a:solidFill>
                </a:rPr>
                <a:t>nd</a:t>
              </a:r>
              <a:r>
                <a:rPr lang="en-US" dirty="0" smtClean="0">
                  <a:solidFill>
                    <a:srgbClr val="FFFF00"/>
                  </a:solidFill>
                </a:rPr>
                <a:t> coordinate (not visible)</a:t>
              </a:r>
              <a:endParaRPr lang="en-US" dirty="0">
                <a:solidFill>
                  <a:srgbClr val="FFFF00"/>
                </a:solidFill>
              </a:endParaRPr>
            </a:p>
          </p:txBody>
        </p:sp>
      </p:grpSp>
      <p:sp>
        <p:nvSpPr>
          <p:cNvPr id="22" name="Content Placeholder 2"/>
          <p:cNvSpPr txBox="1">
            <a:spLocks/>
          </p:cNvSpPr>
          <p:nvPr/>
        </p:nvSpPr>
        <p:spPr>
          <a:xfrm>
            <a:off x="5132918" y="1417637"/>
            <a:ext cx="3939962" cy="403828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FF6600"/>
              </a:buClr>
              <a:buNone/>
            </a:pPr>
            <a:r>
              <a:rPr lang="en-US" sz="2000" dirty="0" smtClean="0">
                <a:latin typeface="Calibri" charset="0"/>
                <a:ea typeface="ＭＳ Ｐゴシック" charset="0"/>
              </a:rPr>
              <a:t>Equip the Small Wheels</a:t>
            </a:r>
            <a:r>
              <a:rPr lang="en-US" sz="2000" baseline="30000" dirty="0">
                <a:solidFill>
                  <a:srgbClr val="000090"/>
                </a:solidFill>
              </a:rPr>
              <a:t>*) </a:t>
            </a:r>
            <a:r>
              <a:rPr lang="en-US" sz="2000" dirty="0" smtClean="0">
                <a:latin typeface="Calibri" charset="0"/>
                <a:ea typeface="ＭＳ Ｐゴシック" charset="0"/>
              </a:rPr>
              <a:t> with 128 </a:t>
            </a:r>
            <a:r>
              <a:rPr lang="en-US" sz="2000" dirty="0" err="1" smtClean="0">
                <a:latin typeface="Calibri" charset="0"/>
                <a:ea typeface="ＭＳ Ｐゴシック" charset="0"/>
              </a:rPr>
              <a:t>micromegas</a:t>
            </a:r>
            <a:r>
              <a:rPr lang="en-US" sz="2000" dirty="0" smtClean="0">
                <a:latin typeface="Calibri" charset="0"/>
                <a:ea typeface="ＭＳ Ｐゴシック" charset="0"/>
              </a:rPr>
              <a:t> chambers (0.5–2.5 m</a:t>
            </a:r>
            <a:r>
              <a:rPr lang="en-US" sz="2000" baseline="30000" dirty="0" smtClean="0">
                <a:latin typeface="Calibri" charset="0"/>
                <a:ea typeface="ＭＳ Ｐゴシック" charset="0"/>
              </a:rPr>
              <a:t>2</a:t>
            </a:r>
            <a:r>
              <a:rPr lang="en-US" sz="2000" dirty="0" smtClean="0">
                <a:latin typeface="Calibri" charset="0"/>
                <a:ea typeface="ＭＳ Ｐゴシック" charset="0"/>
              </a:rPr>
              <a:t>)</a:t>
            </a:r>
          </a:p>
          <a:p>
            <a:pPr>
              <a:buClr>
                <a:srgbClr val="FF6600"/>
              </a:buClr>
              <a:buFont typeface="Wingdings" charset="2"/>
              <a:buChar char="§"/>
            </a:pPr>
            <a:r>
              <a:rPr lang="en-US" sz="2000" dirty="0" smtClean="0">
                <a:latin typeface="Calibri" charset="0"/>
                <a:ea typeface="ＭＳ Ｐゴシック" charset="0"/>
              </a:rPr>
              <a:t>Combine precision and 2</a:t>
            </a:r>
            <a:r>
              <a:rPr lang="en-US" sz="2000" baseline="30000" dirty="0" smtClean="0">
                <a:latin typeface="Calibri" charset="0"/>
                <a:ea typeface="ＭＳ Ｐゴシック" charset="0"/>
              </a:rPr>
              <a:t>nd</a:t>
            </a:r>
            <a:r>
              <a:rPr lang="en-US" sz="2000" dirty="0" smtClean="0">
                <a:latin typeface="Calibri" charset="0"/>
                <a:ea typeface="ＭＳ Ｐゴシック" charset="0"/>
              </a:rPr>
              <a:t> </a:t>
            </a:r>
            <a:r>
              <a:rPr lang="en-US" sz="2000" dirty="0" err="1" smtClean="0">
                <a:latin typeface="Calibri" charset="0"/>
                <a:ea typeface="ＭＳ Ｐゴシック" charset="0"/>
              </a:rPr>
              <a:t>coord</a:t>
            </a:r>
            <a:r>
              <a:rPr lang="en-US" sz="2000" dirty="0" smtClean="0">
                <a:latin typeface="Calibri" charset="0"/>
                <a:ea typeface="ＭＳ Ｐゴシック" charset="0"/>
              </a:rPr>
              <a:t>. measurement as well as trigger functionality in a single device</a:t>
            </a:r>
          </a:p>
          <a:p>
            <a:pPr>
              <a:buClr>
                <a:srgbClr val="FF6600"/>
              </a:buClr>
              <a:buFont typeface="Wingdings" charset="2"/>
              <a:buChar char="§"/>
            </a:pPr>
            <a:r>
              <a:rPr lang="en-US" sz="2000" dirty="0" smtClean="0">
                <a:latin typeface="Calibri" charset="0"/>
                <a:ea typeface="ＭＳ Ｐゴシック" charset="0"/>
              </a:rPr>
              <a:t>Each chamber comprises eight active layers, arranged in two multilayers </a:t>
            </a:r>
          </a:p>
          <a:p>
            <a:pPr lvl="1">
              <a:buClr>
                <a:srgbClr val="FF6600"/>
              </a:buClr>
              <a:buFont typeface="Symbol" charset="0"/>
              <a:buChar char=""/>
            </a:pPr>
            <a:r>
              <a:rPr lang="en-US" sz="2000" dirty="0" smtClean="0">
                <a:latin typeface="Calibri" charset="0"/>
                <a:ea typeface="ＭＳ Ｐゴシック" charset="0"/>
              </a:rPr>
              <a:t>a total of about 1200 m</a:t>
            </a:r>
            <a:r>
              <a:rPr lang="en-US" sz="2000" baseline="30000" dirty="0" smtClean="0">
                <a:latin typeface="Calibri" charset="0"/>
                <a:ea typeface="ＭＳ Ｐゴシック" charset="0"/>
              </a:rPr>
              <a:t>2</a:t>
            </a:r>
            <a:r>
              <a:rPr lang="en-US" sz="2000" dirty="0" smtClean="0">
                <a:latin typeface="Calibri" charset="0"/>
                <a:ea typeface="ＭＳ Ｐゴシック" charset="0"/>
              </a:rPr>
              <a:t> of detection layers</a:t>
            </a:r>
          </a:p>
          <a:p>
            <a:pPr lvl="1">
              <a:buClr>
                <a:srgbClr val="FF6600"/>
              </a:buClr>
              <a:buFont typeface="Symbol" charset="0"/>
              <a:buChar char=""/>
            </a:pPr>
            <a:r>
              <a:rPr lang="en-US" sz="2000" dirty="0" smtClean="0">
                <a:latin typeface="Calibri" charset="0"/>
                <a:ea typeface="ＭＳ Ｐゴシック" charset="0"/>
              </a:rPr>
              <a:t>2M readout channels</a:t>
            </a:r>
          </a:p>
          <a:p>
            <a:pPr marL="457200" lvl="1" indent="0">
              <a:buClr>
                <a:srgbClr val="FF6600"/>
              </a:buClr>
              <a:buNone/>
            </a:pPr>
            <a:endParaRPr lang="en-US" sz="2000" dirty="0" smtClean="0">
              <a:latin typeface="Calibri" charset="0"/>
              <a:ea typeface="ＭＳ Ｐゴシック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02251" y="5754529"/>
            <a:ext cx="3841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baseline="30000" dirty="0">
                <a:solidFill>
                  <a:srgbClr val="000090"/>
                </a:solidFill>
              </a:rPr>
              <a:t>*) </a:t>
            </a:r>
            <a:r>
              <a:rPr lang="en-US" dirty="0" smtClean="0">
                <a:solidFill>
                  <a:srgbClr val="000090"/>
                </a:solidFill>
              </a:rPr>
              <a:t>combined systems of MMs and TGCs </a:t>
            </a:r>
            <a:endParaRPr lang="en-US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708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20000" t="25000" r="50000" b="10000"/>
          <a:stretch>
            <a:fillRect/>
          </a:stretch>
        </p:blipFill>
        <p:spPr bwMode="auto">
          <a:xfrm>
            <a:off x="3352800" y="2362200"/>
            <a:ext cx="25146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0" y="152400"/>
            <a:ext cx="6556248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fr-FR" sz="1800" dirty="0" smtClean="0">
                <a:solidFill>
                  <a:schemeClr val="tx1"/>
                </a:solidFill>
                <a:effectLst/>
              </a:rPr>
              <a:t>HL-LHC/MAMMA</a:t>
            </a:r>
            <a:br>
              <a:rPr lang="fr-FR" sz="1800" dirty="0" smtClean="0">
                <a:solidFill>
                  <a:schemeClr val="tx1"/>
                </a:solidFill>
                <a:effectLst/>
              </a:rPr>
            </a:br>
            <a:r>
              <a:rPr lang="fr-FR" sz="1800" i="1" dirty="0" smtClean="0">
                <a:solidFill>
                  <a:schemeClr val="tx1"/>
                </a:solidFill>
                <a:effectLst/>
              </a:rPr>
              <a:t>MICROMEGAS</a:t>
            </a:r>
            <a:r>
              <a:rPr lang="fr-FR" sz="1800" dirty="0" smtClean="0">
                <a:solidFill>
                  <a:schemeClr val="tx1"/>
                </a:solidFill>
                <a:effectLst/>
              </a:rPr>
              <a:t> </a:t>
            </a:r>
            <a:r>
              <a:rPr lang="fr-FR" sz="1800" i="1" dirty="0" err="1" smtClean="0">
                <a:solidFill>
                  <a:schemeClr val="tx1"/>
                </a:solidFill>
                <a:effectLst/>
              </a:rPr>
              <a:t>Integration</a:t>
            </a:r>
            <a:r>
              <a:rPr lang="fr-FR" sz="1800" i="1" dirty="0" smtClean="0">
                <a:solidFill>
                  <a:schemeClr val="tx1"/>
                </a:solidFill>
                <a:effectLst/>
              </a:rPr>
              <a:t> </a:t>
            </a:r>
            <a:r>
              <a:rPr lang="fr-FR" sz="1800" i="1" dirty="0" err="1" smtClean="0">
                <a:solidFill>
                  <a:schemeClr val="tx1"/>
                </a:solidFill>
                <a:effectLst/>
              </a:rPr>
              <a:t>studies</a:t>
            </a:r>
            <a:endParaRPr lang="fr-FR" sz="1800" i="1" dirty="0">
              <a:solidFill>
                <a:schemeClr val="tx1"/>
              </a:solidFill>
              <a:effectLst/>
            </a:endParaRP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de-CH" smtClean="0"/>
              <a:t>NSW meeting, 06/10/2011</a:t>
            </a:r>
            <a:endParaRPr lang="fr-FR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</p:spPr>
        <p:txBody>
          <a:bodyPr/>
          <a:lstStyle/>
          <a:p>
            <a:fld id="{CE76C7DC-E77C-479D-9B9D-CED712C05DDB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11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429000" y="6324600"/>
            <a:ext cx="3352800" cy="365125"/>
          </a:xfrm>
        </p:spPr>
        <p:txBody>
          <a:bodyPr/>
          <a:lstStyle/>
          <a:p>
            <a:r>
              <a:rPr lang="fr-FR" smtClean="0"/>
              <a:t>Joerg Wotschack (CERN)</a:t>
            </a:r>
            <a:endParaRPr lang="fr-FR" dirty="0"/>
          </a:p>
        </p:txBody>
      </p:sp>
      <p:sp>
        <p:nvSpPr>
          <p:cNvPr id="19" name="TextBox 18"/>
          <p:cNvSpPr txBox="1"/>
          <p:nvPr/>
        </p:nvSpPr>
        <p:spPr>
          <a:xfrm>
            <a:off x="381000" y="716280"/>
            <a:ext cx="73006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 smtClean="0">
                <a:solidFill>
                  <a:schemeClr val="tx2"/>
                </a:solidFill>
                <a:latin typeface="+mj-lt"/>
              </a:rPr>
              <a:t>Segmentation of the Small Wheel</a:t>
            </a:r>
          </a:p>
        </p:txBody>
      </p:sp>
      <p:pic>
        <p:nvPicPr>
          <p:cNvPr id="15" name="Picture 14" descr="SW_larg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2286000"/>
            <a:ext cx="3124200" cy="3307990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1371600" y="2362200"/>
            <a:ext cx="609600" cy="1143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3" cstate="print"/>
          <a:srcRect l="54375" t="28000" r="20000" b="10000"/>
          <a:stretch>
            <a:fillRect/>
          </a:stretch>
        </p:blipFill>
        <p:spPr bwMode="auto">
          <a:xfrm>
            <a:off x="6339840" y="2590800"/>
            <a:ext cx="24384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" name="Oval 49"/>
          <p:cNvSpPr/>
          <p:nvPr/>
        </p:nvSpPr>
        <p:spPr>
          <a:xfrm rot="1364401">
            <a:off x="1197154" y="4294186"/>
            <a:ext cx="369473" cy="1143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TextBox 54"/>
          <p:cNvSpPr txBox="1"/>
          <p:nvPr/>
        </p:nvSpPr>
        <p:spPr>
          <a:xfrm>
            <a:off x="4191000" y="1828800"/>
            <a:ext cx="1520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 dirty="0" smtClean="0"/>
              <a:t>Large </a:t>
            </a:r>
            <a:r>
              <a:rPr lang="fr-FR" b="1" i="1" dirty="0" err="1" smtClean="0"/>
              <a:t>sector</a:t>
            </a:r>
            <a:endParaRPr lang="fr-FR" b="1" i="1" dirty="0" smtClean="0"/>
          </a:p>
        </p:txBody>
      </p:sp>
      <p:sp>
        <p:nvSpPr>
          <p:cNvPr id="22" name="TextBox 21"/>
          <p:cNvSpPr txBox="1"/>
          <p:nvPr/>
        </p:nvSpPr>
        <p:spPr>
          <a:xfrm>
            <a:off x="5029200" y="6019800"/>
            <a:ext cx="3362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 dirty="0" err="1" smtClean="0"/>
              <a:t>Example</a:t>
            </a:r>
            <a:r>
              <a:rPr lang="fr-FR" b="1" i="1" dirty="0" smtClean="0"/>
              <a:t> size of the first layer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873240" y="1905000"/>
            <a:ext cx="1520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 dirty="0" smtClean="0"/>
              <a:t>Small </a:t>
            </a:r>
            <a:r>
              <a:rPr lang="fr-FR" b="1" i="1" dirty="0" err="1" smtClean="0"/>
              <a:t>sector</a:t>
            </a:r>
            <a:endParaRPr lang="fr-FR" b="1" i="1" dirty="0" smtClean="0"/>
          </a:p>
        </p:txBody>
      </p:sp>
      <p:cxnSp>
        <p:nvCxnSpPr>
          <p:cNvPr id="73" name="Straight Arrow Connector 72"/>
          <p:cNvCxnSpPr>
            <a:stCxn id="13" idx="7"/>
          </p:cNvCxnSpPr>
          <p:nvPr/>
        </p:nvCxnSpPr>
        <p:spPr>
          <a:xfrm rot="5400000" flipH="1" flipV="1">
            <a:off x="2767269" y="1182057"/>
            <a:ext cx="472188" cy="222287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hape 79"/>
          <p:cNvCxnSpPr>
            <a:stCxn id="50" idx="5"/>
          </p:cNvCxnSpPr>
          <p:nvPr/>
        </p:nvCxnSpPr>
        <p:spPr>
          <a:xfrm rot="16200000" flipH="1">
            <a:off x="4155717" y="2479317"/>
            <a:ext cx="654720" cy="6273845"/>
          </a:xfrm>
          <a:prstGeom prst="bentConnector2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1963280" y="1214617"/>
            <a:ext cx="3693439" cy="58477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CH" sz="3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Dimensions</a:t>
            </a:r>
            <a:r>
              <a:rPr lang="de-CH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not final</a:t>
            </a:r>
            <a:endParaRPr lang="de-CH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23023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Requirements on detectors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Clr>
                <a:srgbClr val="FF6600"/>
              </a:buClr>
              <a:buFont typeface="Wingdings" charset="2"/>
              <a:buChar char="§"/>
            </a:pPr>
            <a:r>
              <a:rPr lang="en-US" dirty="0" smtClean="0"/>
              <a:t>High rates (≥ 10 kHz/cm</a:t>
            </a:r>
            <a:r>
              <a:rPr lang="en-US" baseline="30000" dirty="0" smtClean="0"/>
              <a:t>2</a:t>
            </a:r>
            <a:r>
              <a:rPr lang="en-US" dirty="0" smtClean="0"/>
              <a:t>) =&gt; spark protection </a:t>
            </a:r>
          </a:p>
          <a:p>
            <a:pPr lvl="1">
              <a:buClr>
                <a:srgbClr val="FF6600"/>
              </a:buClr>
              <a:buFont typeface="Wingdings" charset="2"/>
              <a:buChar char="§"/>
            </a:pPr>
            <a:r>
              <a:rPr lang="en-US" dirty="0"/>
              <a:t>R</a:t>
            </a:r>
            <a:r>
              <a:rPr lang="en-US" dirty="0" smtClean="0"/>
              <a:t>esistive layer</a:t>
            </a:r>
          </a:p>
          <a:p>
            <a:pPr>
              <a:buClr>
                <a:srgbClr val="FF6600"/>
              </a:buClr>
              <a:buFont typeface="Wingdings" charset="2"/>
              <a:buChar char="§"/>
            </a:pPr>
            <a:r>
              <a:rPr lang="en-US" dirty="0" smtClean="0"/>
              <a:t>Spatial resolution ≤ 100 µm </a:t>
            </a:r>
          </a:p>
          <a:p>
            <a:pPr lvl="1">
              <a:buClr>
                <a:srgbClr val="FF6600"/>
              </a:buClr>
              <a:buFont typeface="Wingdings" charset="2"/>
              <a:buChar char="§"/>
            </a:pPr>
            <a:r>
              <a:rPr lang="en-US" dirty="0" smtClean="0"/>
              <a:t>Strips of 150–400 µm width; strip pitches 0.25–1 mm</a:t>
            </a:r>
          </a:p>
          <a:p>
            <a:pPr lvl="1">
              <a:buClr>
                <a:srgbClr val="FF6600"/>
              </a:buClr>
              <a:buFont typeface="Wingdings" charset="2"/>
              <a:buChar char="§"/>
            </a:pPr>
            <a:r>
              <a:rPr lang="en-US" dirty="0" smtClean="0"/>
              <a:t>Mechanical precision of patterns (≤ 20 µm)</a:t>
            </a:r>
          </a:p>
          <a:p>
            <a:pPr lvl="1">
              <a:buClr>
                <a:srgbClr val="FF6600"/>
              </a:buClr>
              <a:buFont typeface="Wingdings" charset="2"/>
              <a:buChar char="§"/>
            </a:pPr>
            <a:r>
              <a:rPr lang="en-US" dirty="0" smtClean="0"/>
              <a:t>Flatness/planarity of boards (≤50 µm)</a:t>
            </a:r>
          </a:p>
          <a:p>
            <a:pPr lvl="1">
              <a:buClr>
                <a:srgbClr val="FF6600"/>
              </a:buClr>
              <a:buFont typeface="Wingdings" charset="2"/>
              <a:buChar char="§"/>
            </a:pPr>
            <a:r>
              <a:rPr lang="en-US" dirty="0" smtClean="0"/>
              <a:t>Reproducibility</a:t>
            </a:r>
          </a:p>
          <a:p>
            <a:pPr>
              <a:buClr>
                <a:srgbClr val="FF6600"/>
              </a:buClr>
              <a:buFont typeface="Wingdings" charset="2"/>
              <a:buChar char="§"/>
            </a:pPr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coordinate</a:t>
            </a:r>
          </a:p>
          <a:p>
            <a:pPr lvl="1">
              <a:buClr>
                <a:srgbClr val="FF6600"/>
              </a:buClr>
              <a:buFont typeface="Wingdings" charset="2"/>
              <a:buChar char="§"/>
            </a:pPr>
            <a:r>
              <a:rPr lang="en-US" dirty="0" smtClean="0"/>
              <a:t>Two readout-strip layers</a:t>
            </a:r>
          </a:p>
          <a:p>
            <a:pPr>
              <a:buClr>
                <a:srgbClr val="FF6600"/>
              </a:buClr>
              <a:buFont typeface="Wingdings" charset="2"/>
              <a:buChar char="§"/>
            </a:pPr>
            <a:r>
              <a:rPr lang="en-US" dirty="0" smtClean="0"/>
              <a:t>Radiation environment</a:t>
            </a:r>
          </a:p>
          <a:p>
            <a:pPr lvl="1">
              <a:buClr>
                <a:srgbClr val="FF6600"/>
              </a:buClr>
              <a:buFont typeface="Wingdings" charset="2"/>
              <a:buChar char="§"/>
            </a:pPr>
            <a:r>
              <a:rPr lang="en-US" dirty="0" smtClean="0"/>
              <a:t>Good ageing properties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 smtClean="0"/>
              <a:t>LAPP, Annecy, 26 April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Joerg Wotschack (CERN)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1167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RMM_structure_sid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35" r="1597" b="7256"/>
          <a:stretch/>
        </p:blipFill>
        <p:spPr>
          <a:xfrm>
            <a:off x="1503680" y="3874502"/>
            <a:ext cx="6238240" cy="2485658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</a:t>
            </a:r>
            <a:r>
              <a:rPr lang="en-US" dirty="0" smtClean="0"/>
              <a:t>he resistive-strip protection concept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 smtClean="0"/>
              <a:t>LAPP, Annecy, 26 April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Joerg Wotschack (CERN)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6</a:t>
            </a:fld>
            <a:endParaRPr lang="en-US"/>
          </a:p>
        </p:txBody>
      </p:sp>
      <p:pic>
        <p:nvPicPr>
          <p:cNvPr id="8" name="Picture 7" descr="RMM_structure_front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63" r="3470"/>
          <a:stretch/>
        </p:blipFill>
        <p:spPr>
          <a:xfrm>
            <a:off x="1534160" y="1209040"/>
            <a:ext cx="6217920" cy="285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274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25164" cy="1143000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/>
              <a:t>Assembly of 1</a:t>
            </a:r>
            <a:r>
              <a:rPr lang="en-US" sz="3200" baseline="30000" dirty="0" smtClean="0"/>
              <a:t>st</a:t>
            </a:r>
            <a:r>
              <a:rPr lang="en-US" sz="3200" dirty="0" smtClean="0"/>
              <a:t> large resistive MM in March 2011</a:t>
            </a:r>
            <a:endParaRPr lang="en-US" sz="32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6280200" y="1600200"/>
            <a:ext cx="2863799" cy="4525963"/>
          </a:xfrm>
        </p:spPr>
        <p:txBody>
          <a:bodyPr>
            <a:normAutofit/>
          </a:bodyPr>
          <a:lstStyle/>
          <a:p>
            <a:pPr>
              <a:buClr>
                <a:srgbClr val="FF6600"/>
              </a:buClr>
              <a:buFont typeface="Wingdings" charset="2"/>
              <a:buChar char="§"/>
            </a:pPr>
            <a:r>
              <a:rPr lang="en-US" sz="2000" dirty="0" smtClean="0"/>
              <a:t>Size</a:t>
            </a:r>
            <a:r>
              <a:rPr lang="en-US" sz="2000" dirty="0"/>
              <a:t>: 1.2 x 0.6 m</a:t>
            </a:r>
            <a:r>
              <a:rPr lang="en-US" sz="2000" baseline="30000" dirty="0"/>
              <a:t>2</a:t>
            </a:r>
            <a:endParaRPr lang="en-US" sz="2000" dirty="0" smtClean="0"/>
          </a:p>
          <a:p>
            <a:pPr>
              <a:buClr>
                <a:srgbClr val="FF6600"/>
              </a:buClr>
              <a:buFont typeface="Wingdings" charset="2"/>
              <a:buChar char="§"/>
            </a:pPr>
            <a:r>
              <a:rPr lang="en-US" sz="2000" dirty="0" smtClean="0"/>
              <a:t>2048 circular strips</a:t>
            </a:r>
          </a:p>
          <a:p>
            <a:pPr>
              <a:buClr>
                <a:srgbClr val="FF6600"/>
              </a:buClr>
              <a:buFont typeface="Wingdings" charset="2"/>
              <a:buChar char="§"/>
            </a:pPr>
            <a:r>
              <a:rPr lang="en-US" sz="2000" dirty="0" smtClean="0"/>
              <a:t>Strip pitch: 0.5 mm </a:t>
            </a:r>
          </a:p>
          <a:p>
            <a:pPr>
              <a:buClr>
                <a:srgbClr val="FF6600"/>
              </a:buClr>
              <a:buFont typeface="Wingdings" charset="2"/>
              <a:buChar char="§"/>
            </a:pPr>
            <a:r>
              <a:rPr lang="en-US" sz="2000" dirty="0" smtClean="0"/>
              <a:t>8 connectors with 256 contacts each</a:t>
            </a:r>
          </a:p>
          <a:p>
            <a:pPr>
              <a:buClr>
                <a:srgbClr val="FF6600"/>
              </a:buClr>
              <a:buFont typeface="Wingdings" charset="2"/>
              <a:buChar char="§"/>
            </a:pPr>
            <a:r>
              <a:rPr lang="en-US" sz="2000" dirty="0" smtClean="0"/>
              <a:t>Mesh: 400 lines/inch</a:t>
            </a:r>
          </a:p>
          <a:p>
            <a:pPr>
              <a:buClr>
                <a:srgbClr val="FF6600"/>
              </a:buClr>
              <a:buFont typeface="Wingdings" charset="2"/>
              <a:buChar char="§"/>
            </a:pPr>
            <a:r>
              <a:rPr lang="en-US" sz="2000" dirty="0" smtClean="0"/>
              <a:t>5 mm high frame defines drift space</a:t>
            </a:r>
          </a:p>
          <a:p>
            <a:pPr>
              <a:buClr>
                <a:srgbClr val="FF6600"/>
              </a:buClr>
              <a:buFont typeface="Wingdings" charset="2"/>
              <a:buChar char="§"/>
            </a:pPr>
            <a:r>
              <a:rPr lang="en-US" sz="2000" dirty="0" smtClean="0"/>
              <a:t>O-ring for gas seal</a:t>
            </a:r>
          </a:p>
          <a:p>
            <a:pPr>
              <a:buClr>
                <a:srgbClr val="FF6600"/>
              </a:buClr>
              <a:buFont typeface="Wingdings" charset="2"/>
              <a:buChar char="§"/>
            </a:pPr>
            <a:r>
              <a:rPr lang="en-US" sz="2000" dirty="0" smtClean="0"/>
              <a:t>Closed by a 10 mm foam sandwich panel serving at the same time as drift electrode</a:t>
            </a:r>
          </a:p>
          <a:p>
            <a:pPr>
              <a:buClr>
                <a:srgbClr val="FF6600"/>
              </a:buClr>
              <a:buFont typeface="Wingdings" charset="2"/>
              <a:buChar char="§"/>
            </a:pPr>
            <a:endParaRPr lang="en-US" sz="20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 smtClean="0"/>
              <a:t>LAPP, Annecy, 26 April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Joerg Wotschack (CERN)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17F59-CCE2-C549-807C-075AA5520D7D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696989" y="3677606"/>
            <a:ext cx="1341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Dummy PCB</a:t>
            </a:r>
            <a:endParaRPr lang="en-US" dirty="0">
              <a:solidFill>
                <a:srgbClr val="008000"/>
              </a:solidFill>
            </a:endParaRPr>
          </a:p>
        </p:txBody>
      </p:sp>
      <p:pic>
        <p:nvPicPr>
          <p:cNvPr id="9" name="Picture 8" descr="CR2_assembly_DSC03854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35667"/>
            <a:ext cx="5732501" cy="4299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997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R19 with </a:t>
            </a:r>
            <a:r>
              <a:rPr lang="en-US" dirty="0" err="1" smtClean="0"/>
              <a:t>xuv</a:t>
            </a:r>
            <a:r>
              <a:rPr lang="en-US" dirty="0" smtClean="0"/>
              <a:t> readout strips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55124" y="3121556"/>
            <a:ext cx="3617383" cy="808679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§"/>
            </a:pPr>
            <a:r>
              <a:rPr lang="en-US" sz="1800" dirty="0" smtClean="0"/>
              <a:t>x strips parallel to R strips</a:t>
            </a:r>
          </a:p>
          <a:p>
            <a:pPr>
              <a:buFont typeface="Wingdings" charset="2"/>
              <a:buChar char="§"/>
            </a:pPr>
            <a:r>
              <a:rPr lang="en-US" sz="1800" dirty="0" err="1" smtClean="0"/>
              <a:t>u,v</a:t>
            </a:r>
            <a:r>
              <a:rPr lang="en-US" sz="1800" dirty="0" smtClean="0"/>
              <a:t> strips ±60 degree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 smtClean="0"/>
              <a:t>LAPP, Annecy, 26 April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Joerg Wotschack (CERN)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8</a:t>
            </a:fld>
            <a:endParaRPr lang="en-US"/>
          </a:p>
        </p:txBody>
      </p:sp>
      <p:grpSp>
        <p:nvGrpSpPr>
          <p:cNvPr id="39" name="Group 38"/>
          <p:cNvGrpSpPr/>
          <p:nvPr/>
        </p:nvGrpSpPr>
        <p:grpSpPr>
          <a:xfrm>
            <a:off x="246197" y="1456129"/>
            <a:ext cx="4013156" cy="1436038"/>
            <a:chOff x="92699" y="4489782"/>
            <a:chExt cx="4013156" cy="1436038"/>
          </a:xfrm>
        </p:grpSpPr>
        <p:grpSp>
          <p:nvGrpSpPr>
            <p:cNvPr id="7" name="Group 6"/>
            <p:cNvGrpSpPr/>
            <p:nvPr/>
          </p:nvGrpSpPr>
          <p:grpSpPr>
            <a:xfrm>
              <a:off x="853863" y="4716780"/>
              <a:ext cx="2387600" cy="1209040"/>
              <a:chOff x="6685280" y="81280"/>
              <a:chExt cx="2387600" cy="1209040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6876376" y="863600"/>
                <a:ext cx="2094904" cy="12192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6876376" y="985520"/>
                <a:ext cx="2094904" cy="304800"/>
              </a:xfrm>
              <a:prstGeom prst="rect">
                <a:avLst/>
              </a:prstGeom>
              <a:solidFill>
                <a:srgbClr val="FF660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" name="Group 9"/>
              <p:cNvGrpSpPr/>
              <p:nvPr/>
            </p:nvGrpSpPr>
            <p:grpSpPr>
              <a:xfrm>
                <a:off x="6906856" y="934720"/>
                <a:ext cx="2035668" cy="45719"/>
                <a:chOff x="6906856" y="934720"/>
                <a:chExt cx="2035668" cy="45719"/>
              </a:xfrm>
            </p:grpSpPr>
            <p:sp>
              <p:nvSpPr>
                <p:cNvPr id="25" name="Rectangle 24"/>
                <p:cNvSpPr/>
                <p:nvPr/>
              </p:nvSpPr>
              <p:spPr>
                <a:xfrm>
                  <a:off x="6906856" y="934720"/>
                  <a:ext cx="215304" cy="45719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Rectangle 25"/>
                <p:cNvSpPr/>
                <p:nvPr/>
              </p:nvSpPr>
              <p:spPr>
                <a:xfrm>
                  <a:off x="7166908" y="934720"/>
                  <a:ext cx="215304" cy="45719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Rectangle 26"/>
                <p:cNvSpPr/>
                <p:nvPr/>
              </p:nvSpPr>
              <p:spPr>
                <a:xfrm>
                  <a:off x="7426960" y="934720"/>
                  <a:ext cx="215304" cy="45719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Rectangle 27"/>
                <p:cNvSpPr/>
                <p:nvPr/>
              </p:nvSpPr>
              <p:spPr>
                <a:xfrm>
                  <a:off x="7687012" y="934720"/>
                  <a:ext cx="215304" cy="45719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Rectangle 28"/>
                <p:cNvSpPr/>
                <p:nvPr/>
              </p:nvSpPr>
              <p:spPr>
                <a:xfrm>
                  <a:off x="7947064" y="934720"/>
                  <a:ext cx="215304" cy="45719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Rectangle 29"/>
                <p:cNvSpPr/>
                <p:nvPr/>
              </p:nvSpPr>
              <p:spPr>
                <a:xfrm>
                  <a:off x="8207116" y="934720"/>
                  <a:ext cx="215304" cy="45719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Rectangle 30"/>
                <p:cNvSpPr/>
                <p:nvPr/>
              </p:nvSpPr>
              <p:spPr>
                <a:xfrm>
                  <a:off x="8467168" y="934720"/>
                  <a:ext cx="215304" cy="45719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Rectangle 31"/>
                <p:cNvSpPr/>
                <p:nvPr/>
              </p:nvSpPr>
              <p:spPr>
                <a:xfrm>
                  <a:off x="8727220" y="934720"/>
                  <a:ext cx="215304" cy="45719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" name="Rectangle 10"/>
              <p:cNvSpPr/>
              <p:nvPr/>
            </p:nvSpPr>
            <p:spPr>
              <a:xfrm>
                <a:off x="6876376" y="772160"/>
                <a:ext cx="2094904" cy="7112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 flipV="1">
                <a:off x="6876376" y="650240"/>
                <a:ext cx="2094904" cy="108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3" name="Straight Connector 12"/>
              <p:cNvCxnSpPr/>
              <p:nvPr/>
            </p:nvCxnSpPr>
            <p:spPr>
              <a:xfrm>
                <a:off x="6685280" y="81280"/>
                <a:ext cx="2387600" cy="0"/>
              </a:xfrm>
              <a:prstGeom prst="line">
                <a:avLst/>
              </a:prstGeom>
              <a:ln w="38100" cmpd="sng">
                <a:solidFill>
                  <a:srgbClr val="FF0000"/>
                </a:solidFill>
                <a:prstDash val="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6685280" y="863600"/>
                <a:ext cx="2387600" cy="0"/>
              </a:xfrm>
              <a:prstGeom prst="line">
                <a:avLst/>
              </a:prstGeom>
              <a:ln w="38100" cmpd="sng">
                <a:solidFill>
                  <a:srgbClr val="00009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6685280" y="750994"/>
                <a:ext cx="2387600" cy="0"/>
              </a:xfrm>
              <a:prstGeom prst="line">
                <a:avLst/>
              </a:prstGeom>
              <a:ln w="28575" cmpd="sng">
                <a:solidFill>
                  <a:srgbClr val="008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6" name="Group 15"/>
              <p:cNvGrpSpPr/>
              <p:nvPr/>
            </p:nvGrpSpPr>
            <p:grpSpPr>
              <a:xfrm>
                <a:off x="6914962" y="594361"/>
                <a:ext cx="2035668" cy="45719"/>
                <a:chOff x="6906856" y="934720"/>
                <a:chExt cx="2035668" cy="45719"/>
              </a:xfrm>
              <a:solidFill>
                <a:srgbClr val="FFFF00"/>
              </a:solidFill>
            </p:grpSpPr>
            <p:sp>
              <p:nvSpPr>
                <p:cNvPr id="17" name="Rectangle 16"/>
                <p:cNvSpPr/>
                <p:nvPr/>
              </p:nvSpPr>
              <p:spPr>
                <a:xfrm>
                  <a:off x="6906856" y="934720"/>
                  <a:ext cx="215304" cy="45719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Rectangle 17"/>
                <p:cNvSpPr/>
                <p:nvPr/>
              </p:nvSpPr>
              <p:spPr>
                <a:xfrm>
                  <a:off x="7166908" y="934720"/>
                  <a:ext cx="215304" cy="45719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Rectangle 18"/>
                <p:cNvSpPr/>
                <p:nvPr/>
              </p:nvSpPr>
              <p:spPr>
                <a:xfrm>
                  <a:off x="7426960" y="934720"/>
                  <a:ext cx="215304" cy="45719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Rectangle 19"/>
                <p:cNvSpPr/>
                <p:nvPr/>
              </p:nvSpPr>
              <p:spPr>
                <a:xfrm>
                  <a:off x="7687012" y="934720"/>
                  <a:ext cx="215304" cy="45719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Rectangle 20"/>
                <p:cNvSpPr/>
                <p:nvPr/>
              </p:nvSpPr>
              <p:spPr>
                <a:xfrm>
                  <a:off x="7947064" y="934720"/>
                  <a:ext cx="215304" cy="45719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Rectangle 21"/>
                <p:cNvSpPr/>
                <p:nvPr/>
              </p:nvSpPr>
              <p:spPr>
                <a:xfrm>
                  <a:off x="8207116" y="934720"/>
                  <a:ext cx="215304" cy="45719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Rectangle 22"/>
                <p:cNvSpPr/>
                <p:nvPr/>
              </p:nvSpPr>
              <p:spPr>
                <a:xfrm>
                  <a:off x="8467168" y="934720"/>
                  <a:ext cx="215304" cy="45719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Rectangle 23"/>
                <p:cNvSpPr/>
                <p:nvPr/>
              </p:nvSpPr>
              <p:spPr>
                <a:xfrm>
                  <a:off x="8727220" y="934720"/>
                  <a:ext cx="215304" cy="45719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3" name="TextBox 32"/>
            <p:cNvSpPr txBox="1"/>
            <p:nvPr/>
          </p:nvSpPr>
          <p:spPr>
            <a:xfrm>
              <a:off x="92699" y="5026764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 strips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241463" y="5157998"/>
              <a:ext cx="8537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8000"/>
                  </a:solidFill>
                </a:rPr>
                <a:t>v strips</a:t>
              </a:r>
              <a:endParaRPr lang="en-US" dirty="0">
                <a:solidFill>
                  <a:srgbClr val="008000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235116" y="5344094"/>
              <a:ext cx="870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00FF"/>
                  </a:solidFill>
                </a:rPr>
                <a:t>u</a:t>
              </a:r>
              <a:r>
                <a:rPr lang="en-US" dirty="0" smtClean="0">
                  <a:solidFill>
                    <a:srgbClr val="0000FF"/>
                  </a:solidFill>
                </a:rPr>
                <a:t> strips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00589" y="5436354"/>
              <a:ext cx="8515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x</a:t>
              </a:r>
              <a:r>
                <a:rPr lang="en-US" dirty="0" smtClean="0">
                  <a:solidFill>
                    <a:srgbClr val="FF0000"/>
                  </a:solidFill>
                </a:rPr>
                <a:t> strips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14881" y="4489782"/>
              <a:ext cx="7084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Mesh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graphicFrame>
        <p:nvGraphicFramePr>
          <p:cNvPr id="38" name="Table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7745218"/>
              </p:ext>
            </p:extLst>
          </p:nvPr>
        </p:nvGraphicFramePr>
        <p:xfrm>
          <a:off x="439824" y="4149095"/>
          <a:ext cx="4133293" cy="2001519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1593293"/>
                <a:gridCol w="560916"/>
                <a:gridCol w="560917"/>
                <a:gridCol w="762000"/>
                <a:gridCol w="65616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R19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R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u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Depth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</a:rPr>
                        <a:t> (µm)</a:t>
                      </a:r>
                      <a:endParaRPr lang="en-US" sz="1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-50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-100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-150</a:t>
                      </a:r>
                    </a:p>
                    <a:p>
                      <a:endParaRPr lang="en-US" sz="14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Strip width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(mm)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0.25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0.25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Strip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</a:rPr>
                        <a:t> pitch (mm)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0.35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0.35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baseline="0" dirty="0" smtClean="0"/>
                        <a:t>Q collected (rel.)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0.84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1" name="Picture 40" descr="R19_open_DSC04197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6" r="3709"/>
          <a:stretch/>
        </p:blipFill>
        <p:spPr>
          <a:xfrm rot="5400000">
            <a:off x="7744102" y="202968"/>
            <a:ext cx="1389134" cy="1152428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4881025" y="1473749"/>
            <a:ext cx="403206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3">
                  <a:lumMod val="75000"/>
                </a:schemeClr>
              </a:buClr>
              <a:buFont typeface="Wingdings" charset="2"/>
              <a:buChar char="§"/>
            </a:pPr>
            <a:r>
              <a:rPr lang="en-US" dirty="0" smtClean="0"/>
              <a:t>Tested two chambers with same readout structure (R19M and R19G) in a pion beam (H6) in July</a:t>
            </a:r>
          </a:p>
          <a:p>
            <a:pPr marL="285750" indent="-285750">
              <a:buClr>
                <a:schemeClr val="accent3">
                  <a:lumMod val="75000"/>
                </a:schemeClr>
              </a:buClr>
              <a:buFont typeface="Wingdings" charset="2"/>
              <a:buChar char="§"/>
            </a:pPr>
            <a:r>
              <a:rPr lang="en-US" dirty="0"/>
              <a:t>C</a:t>
            </a:r>
            <a:r>
              <a:rPr lang="en-US" dirty="0" smtClean="0"/>
              <a:t>lean signals from all three readout coordinates, no cross-talk</a:t>
            </a:r>
          </a:p>
          <a:p>
            <a:pPr marL="285750" indent="-285750">
              <a:buClr>
                <a:schemeClr val="accent3">
                  <a:lumMod val="75000"/>
                </a:schemeClr>
              </a:buClr>
              <a:buFont typeface="Wingdings" charset="2"/>
              <a:buChar char="§"/>
            </a:pPr>
            <a:r>
              <a:rPr lang="en-US" dirty="0" smtClean="0"/>
              <a:t>Strips of v and x layers well matched, u strips low signal, too narrow</a:t>
            </a:r>
          </a:p>
          <a:p>
            <a:pPr marL="285750" indent="-285750">
              <a:buClr>
                <a:schemeClr val="accent3">
                  <a:lumMod val="75000"/>
                </a:schemeClr>
              </a:buClr>
              <a:buFont typeface="Wingdings" charset="2"/>
              <a:buChar char="§"/>
            </a:pPr>
            <a:r>
              <a:rPr lang="en-US" dirty="0" smtClean="0"/>
              <a:t>Excellent spatial resolution, even with v and u strips</a:t>
            </a:r>
            <a:endParaRPr lang="en-US" dirty="0"/>
          </a:p>
        </p:txBody>
      </p:sp>
      <p:grpSp>
        <p:nvGrpSpPr>
          <p:cNvPr id="48" name="Group 47"/>
          <p:cNvGrpSpPr/>
          <p:nvPr/>
        </p:nvGrpSpPr>
        <p:grpSpPr>
          <a:xfrm>
            <a:off x="5033862" y="4097445"/>
            <a:ext cx="3475131" cy="2353160"/>
            <a:chOff x="4853951" y="4097445"/>
            <a:chExt cx="3475131" cy="2353160"/>
          </a:xfrm>
        </p:grpSpPr>
        <p:pic>
          <p:nvPicPr>
            <p:cNvPr id="46" name="Picture 45" descr="R19MV_R19GV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53951" y="4097445"/>
              <a:ext cx="3475131" cy="2353160"/>
            </a:xfrm>
            <a:prstGeom prst="rect">
              <a:avLst/>
            </a:prstGeom>
          </p:spPr>
        </p:pic>
        <p:sp>
          <p:nvSpPr>
            <p:cNvPr id="47" name="TextBox 46"/>
            <p:cNvSpPr txBox="1"/>
            <p:nvPr/>
          </p:nvSpPr>
          <p:spPr>
            <a:xfrm>
              <a:off x="5157258" y="4969418"/>
              <a:ext cx="17250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rgbClr val="FF0000"/>
                  </a:solidFill>
                </a:rPr>
                <a:t>σ</a:t>
              </a:r>
              <a:r>
                <a:rPr lang="en-US" dirty="0" smtClean="0">
                  <a:solidFill>
                    <a:srgbClr val="FF0000"/>
                  </a:solidFill>
                </a:rPr>
                <a:t> = 94/√2 µm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3825360" y="2845084"/>
            <a:ext cx="609600" cy="1407126"/>
            <a:chOff x="3825360" y="2834501"/>
            <a:chExt cx="609600" cy="1407126"/>
          </a:xfrm>
        </p:grpSpPr>
        <p:grpSp>
          <p:nvGrpSpPr>
            <p:cNvPr id="43" name="Group 42"/>
            <p:cNvGrpSpPr/>
            <p:nvPr/>
          </p:nvGrpSpPr>
          <p:grpSpPr>
            <a:xfrm>
              <a:off x="3825360" y="3019163"/>
              <a:ext cx="609600" cy="986994"/>
              <a:chOff x="4248680" y="3072078"/>
              <a:chExt cx="609600" cy="986994"/>
            </a:xfrm>
          </p:grpSpPr>
          <p:cxnSp>
            <p:nvCxnSpPr>
              <p:cNvPr id="42" name="Straight Connector 41"/>
              <p:cNvCxnSpPr/>
              <p:nvPr/>
            </p:nvCxnSpPr>
            <p:spPr>
              <a:xfrm>
                <a:off x="4248680" y="3072078"/>
                <a:ext cx="0" cy="986994"/>
              </a:xfrm>
              <a:prstGeom prst="line">
                <a:avLst/>
              </a:prstGeom>
              <a:ln w="76200" cmpd="sng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>
                <a:off x="4401080" y="3072078"/>
                <a:ext cx="0" cy="986994"/>
              </a:xfrm>
              <a:prstGeom prst="line">
                <a:avLst/>
              </a:prstGeom>
              <a:ln w="76200" cmpd="sng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>
                <a:off x="4553480" y="3072078"/>
                <a:ext cx="0" cy="986994"/>
              </a:xfrm>
              <a:prstGeom prst="line">
                <a:avLst/>
              </a:prstGeom>
              <a:ln w="76200" cmpd="sng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>
                <a:off x="4705880" y="3072078"/>
                <a:ext cx="0" cy="986994"/>
              </a:xfrm>
              <a:prstGeom prst="line">
                <a:avLst/>
              </a:prstGeom>
              <a:ln w="76200" cmpd="sng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>
                <a:off x="4858280" y="3072078"/>
                <a:ext cx="0" cy="986994"/>
              </a:xfrm>
              <a:prstGeom prst="line">
                <a:avLst/>
              </a:prstGeom>
              <a:ln w="76200" cmpd="sng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4" name="Group 43"/>
            <p:cNvGrpSpPr/>
            <p:nvPr/>
          </p:nvGrpSpPr>
          <p:grpSpPr>
            <a:xfrm rot="20947467">
              <a:off x="3905811" y="2834501"/>
              <a:ext cx="462999" cy="1407126"/>
              <a:chOff x="3905811" y="2834501"/>
              <a:chExt cx="462999" cy="1407126"/>
            </a:xfrm>
          </p:grpSpPr>
          <p:cxnSp>
            <p:nvCxnSpPr>
              <p:cNvPr id="55" name="Straight Connector 54"/>
              <p:cNvCxnSpPr/>
              <p:nvPr/>
            </p:nvCxnSpPr>
            <p:spPr>
              <a:xfrm rot="19066740">
                <a:off x="3905811" y="3254633"/>
                <a:ext cx="0" cy="986994"/>
              </a:xfrm>
              <a:prstGeom prst="line">
                <a:avLst/>
              </a:prstGeom>
              <a:ln w="19050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rot="19066740">
                <a:off x="4137311" y="3044567"/>
                <a:ext cx="0" cy="986994"/>
              </a:xfrm>
              <a:prstGeom prst="line">
                <a:avLst/>
              </a:prstGeom>
              <a:ln w="19050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rot="19066740">
                <a:off x="4368810" y="2834501"/>
                <a:ext cx="0" cy="986994"/>
              </a:xfrm>
              <a:prstGeom prst="line">
                <a:avLst/>
              </a:prstGeom>
              <a:ln w="19050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9" name="Group 58"/>
          <p:cNvGrpSpPr/>
          <p:nvPr/>
        </p:nvGrpSpPr>
        <p:grpSpPr>
          <a:xfrm rot="652533" flipH="1">
            <a:off x="3899466" y="2828156"/>
            <a:ext cx="462999" cy="1407126"/>
            <a:chOff x="3905811" y="2834501"/>
            <a:chExt cx="462999" cy="1407126"/>
          </a:xfrm>
        </p:grpSpPr>
        <p:cxnSp>
          <p:nvCxnSpPr>
            <p:cNvPr id="60" name="Straight Connector 59"/>
            <p:cNvCxnSpPr/>
            <p:nvPr/>
          </p:nvCxnSpPr>
          <p:spPr>
            <a:xfrm rot="19066740">
              <a:off x="3905811" y="3254633"/>
              <a:ext cx="0" cy="986994"/>
            </a:xfrm>
            <a:prstGeom prst="line">
              <a:avLst/>
            </a:prstGeom>
            <a:ln w="19050" cmpd="sng"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9066740">
              <a:off x="4137311" y="3044567"/>
              <a:ext cx="0" cy="986994"/>
            </a:xfrm>
            <a:prstGeom prst="line">
              <a:avLst/>
            </a:prstGeom>
            <a:ln w="19050" cmpd="sng"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9066740">
              <a:off x="4368810" y="2834501"/>
              <a:ext cx="0" cy="986994"/>
            </a:xfrm>
            <a:prstGeom prst="line">
              <a:avLst/>
            </a:prstGeom>
            <a:ln w="19050" cmpd="sng"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36786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98500" y="4358692"/>
            <a:ext cx="7988299" cy="86761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PCB</a:t>
            </a:r>
            <a:endParaRPr lang="en-US" sz="3600" dirty="0"/>
          </a:p>
        </p:txBody>
      </p:sp>
      <p:grpSp>
        <p:nvGrpSpPr>
          <p:cNvPr id="21" name="Group 20"/>
          <p:cNvGrpSpPr/>
          <p:nvPr/>
        </p:nvGrpSpPr>
        <p:grpSpPr>
          <a:xfrm>
            <a:off x="1972008" y="3751832"/>
            <a:ext cx="5436000" cy="360000"/>
            <a:chOff x="2160604" y="3286557"/>
            <a:chExt cx="4636363" cy="288000"/>
          </a:xfrm>
        </p:grpSpPr>
        <p:sp>
          <p:nvSpPr>
            <p:cNvPr id="5" name="Rectangle 4"/>
            <p:cNvSpPr/>
            <p:nvPr/>
          </p:nvSpPr>
          <p:spPr>
            <a:xfrm>
              <a:off x="2160604" y="3286557"/>
              <a:ext cx="232833" cy="2880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3041310" y="3286557"/>
              <a:ext cx="232833" cy="2880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922016" y="3286557"/>
              <a:ext cx="232833" cy="2880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802722" y="3286557"/>
              <a:ext cx="232833" cy="2880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683428" y="3286557"/>
              <a:ext cx="232833" cy="2880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564134" y="3286557"/>
              <a:ext cx="232833" cy="2880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1" name="Straight Connector 10"/>
          <p:cNvCxnSpPr/>
          <p:nvPr/>
        </p:nvCxnSpPr>
        <p:spPr>
          <a:xfrm>
            <a:off x="1278149" y="4229447"/>
            <a:ext cx="6865099" cy="0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695550" y="4268692"/>
            <a:ext cx="7992000" cy="72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587609" y="4384934"/>
            <a:ext cx="6371992" cy="0"/>
          </a:xfrm>
          <a:prstGeom prst="line">
            <a:avLst/>
          </a:prstGeom>
          <a:ln w="57150" cmpd="sng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424864" y="4128028"/>
            <a:ext cx="6480000" cy="72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581253" y="4102461"/>
            <a:ext cx="6371992" cy="0"/>
          </a:xfrm>
          <a:prstGeom prst="line">
            <a:avLst/>
          </a:prstGeom>
          <a:ln w="57150" cmpd="sng">
            <a:solidFill>
              <a:srgbClr val="0000FF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424864" y="3852432"/>
            <a:ext cx="6257479" cy="0"/>
          </a:xfrm>
          <a:prstGeom prst="line">
            <a:avLst/>
          </a:prstGeom>
          <a:ln w="57150" cmpd="sng">
            <a:solidFill>
              <a:srgbClr val="800000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98500" y="2820017"/>
            <a:ext cx="7666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800000"/>
                </a:solidFill>
              </a:rPr>
              <a:t>Mesh</a:t>
            </a:r>
            <a:endParaRPr lang="en-US" sz="2000" dirty="0">
              <a:solidFill>
                <a:srgbClr val="800000"/>
              </a:solidFill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1210733" y="3220127"/>
            <a:ext cx="457200" cy="531705"/>
          </a:xfrm>
          <a:prstGeom prst="straightConnector1">
            <a:avLst/>
          </a:prstGeom>
          <a:ln w="12700" cmpd="sng">
            <a:solidFill>
              <a:srgbClr val="8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938337" y="2710934"/>
            <a:ext cx="1547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Support pillars</a:t>
            </a:r>
            <a:endParaRPr lang="en-US" dirty="0"/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4755941" y="3080266"/>
            <a:ext cx="457200" cy="531705"/>
          </a:xfrm>
          <a:prstGeom prst="straightConnector1">
            <a:avLst/>
          </a:prstGeom>
          <a:ln w="12700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4206911" y="3080266"/>
            <a:ext cx="331222" cy="602734"/>
          </a:xfrm>
          <a:prstGeom prst="straightConnector1">
            <a:avLst/>
          </a:prstGeom>
          <a:ln w="12700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244998" y="2820016"/>
            <a:ext cx="1744133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Resistive strips on </a:t>
            </a:r>
            <a:r>
              <a:rPr lang="en-US" dirty="0" err="1" smtClean="0">
                <a:solidFill>
                  <a:srgbClr val="0000FF"/>
                </a:solidFill>
              </a:rPr>
              <a:t>prepreg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flipH="1">
            <a:off x="2513577" y="3450465"/>
            <a:ext cx="331222" cy="602734"/>
          </a:xfrm>
          <a:prstGeom prst="straightConnector1">
            <a:avLst/>
          </a:prstGeom>
          <a:ln w="12700" cmpd="sng">
            <a:solidFill>
              <a:srgbClr val="0000FF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6458016" y="2757100"/>
            <a:ext cx="20652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Second coordinate strips on </a:t>
            </a:r>
            <a:r>
              <a:rPr lang="en-US" dirty="0" err="1" smtClean="0">
                <a:solidFill>
                  <a:srgbClr val="FF0000"/>
                </a:solidFill>
              </a:rPr>
              <a:t>prepreg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7797800" y="3433532"/>
            <a:ext cx="254000" cy="694496"/>
          </a:xfrm>
          <a:prstGeom prst="straightConnector1">
            <a:avLst/>
          </a:prstGeom>
          <a:ln w="12700" cmpd="sng"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210733" y="5364833"/>
            <a:ext cx="2353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Precision coordinate strips on </a:t>
            </a:r>
            <a:r>
              <a:rPr lang="en-US" dirty="0" err="1" smtClean="0">
                <a:solidFill>
                  <a:srgbClr val="FF0000"/>
                </a:solidFill>
              </a:rPr>
              <a:t>prepreg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 flipV="1">
            <a:off x="2641600" y="4521200"/>
            <a:ext cx="636000" cy="843634"/>
          </a:xfrm>
          <a:prstGeom prst="straightConnector1">
            <a:avLst/>
          </a:prstGeom>
          <a:ln w="12700" cmpd="sng"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2513577" y="4466152"/>
            <a:ext cx="331222" cy="898681"/>
          </a:xfrm>
          <a:prstGeom prst="straightConnector1">
            <a:avLst/>
          </a:prstGeom>
          <a:ln w="12700" cmpd="sng"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itle 4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Micromegas</a:t>
            </a:r>
            <a:r>
              <a:rPr lang="en-US" dirty="0" smtClean="0"/>
              <a:t> structure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0024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9928</TotalTime>
  <Words>721</Words>
  <Application>Microsoft Macintosh PowerPoint</Application>
  <PresentationFormat>On-screen Show (4:3)</PresentationFormat>
  <Paragraphs>167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Micromegas for the ATLAS Muon System Upgrade  </vt:lpstr>
      <vt:lpstr>The ATLAS detector</vt:lpstr>
      <vt:lpstr>ATLAS Small Wheel upgrade</vt:lpstr>
      <vt:lpstr>HL-LHC/MAMMA MICROMEGAS Integration studies</vt:lpstr>
      <vt:lpstr>Requirements on detectors</vt:lpstr>
      <vt:lpstr>The resistive-strip protection concept</vt:lpstr>
      <vt:lpstr>Assembly of 1st large resistive MM in March 2011</vt:lpstr>
      <vt:lpstr>R19 with xuv readout strips</vt:lpstr>
      <vt:lpstr>Micromegas structure</vt:lpstr>
      <vt:lpstr>Time line of Small Wheel project</vt:lpstr>
      <vt:lpstr>Our needs from industry</vt:lpstr>
      <vt:lpstr>ATLAS minimum-bias trigger (MBT) (could serve as pre-series production exercise) 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Large micromegas for ATLAS (MAMMA) </dc:title>
  <dc:creator>Joerg Wotschack</dc:creator>
  <cp:lastModifiedBy>Joerg Wotschack</cp:lastModifiedBy>
  <cp:revision>326</cp:revision>
  <dcterms:created xsi:type="dcterms:W3CDTF">2011-01-15T15:45:43Z</dcterms:created>
  <dcterms:modified xsi:type="dcterms:W3CDTF">2012-04-26T11:36:10Z</dcterms:modified>
</cp:coreProperties>
</file>