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74" r:id="rId2"/>
    <p:sldId id="411" r:id="rId3"/>
    <p:sldId id="389" r:id="rId4"/>
    <p:sldId id="390" r:id="rId5"/>
    <p:sldId id="391" r:id="rId6"/>
    <p:sldId id="414" r:id="rId7"/>
    <p:sldId id="415" r:id="rId8"/>
    <p:sldId id="416" r:id="rId9"/>
    <p:sldId id="412" r:id="rId10"/>
    <p:sldId id="417" r:id="rId11"/>
    <p:sldId id="395" r:id="rId12"/>
    <p:sldId id="413" r:id="rId13"/>
    <p:sldId id="418" r:id="rId14"/>
    <p:sldId id="409" r:id="rId15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C0"/>
    <a:srgbClr val="06F033"/>
    <a:srgbClr val="66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0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665" cy="494186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7" y="0"/>
            <a:ext cx="2890665" cy="494186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8D71E271-4630-439F-9E10-5FC949B6F3F6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6901"/>
            <a:ext cx="2890665" cy="494185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7" y="9376901"/>
            <a:ext cx="2890665" cy="494185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3A6E2207-27B6-427D-88BA-C640BAC920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2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B1781443-2C8D-4B13-B3D8-5B49BA2101F4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34" tIns="45217" rIns="90434" bIns="452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0434" tIns="45217" rIns="90434" bIns="452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8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91220ACD-43FF-4A06-A13E-7E85279D0A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914400"/>
            <a:ext cx="8610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 </a:t>
            </a:r>
            <a:r>
              <a:rPr lang="en-US" sz="2800" dirty="0" err="1" smtClean="0"/>
              <a:t>ẽ</a:t>
            </a:r>
            <a:r>
              <a:rPr lang="en-US" sz="1400" dirty="0" err="1" smtClean="0"/>
              <a:t>L</a:t>
            </a:r>
            <a:r>
              <a:rPr lang="en-US" sz="2800" dirty="0" smtClean="0"/>
              <a:t> and </a:t>
            </a:r>
            <a:r>
              <a:rPr lang="en-US" sz="2800" dirty="0" err="1" smtClean="0"/>
              <a:t>ν̃</a:t>
            </a:r>
            <a:r>
              <a:rPr lang="en-US" sz="1400" dirty="0" err="1" smtClean="0"/>
              <a:t>e</a:t>
            </a:r>
            <a:r>
              <a:rPr lang="en-US" sz="2800" dirty="0" smtClean="0"/>
              <a:t> Analysis Status</a:t>
            </a:r>
          </a:p>
          <a:p>
            <a:pPr algn="ctr"/>
            <a:r>
              <a:rPr lang="en-US" sz="2800" dirty="0" smtClean="0"/>
              <a:t>and </a:t>
            </a:r>
          </a:p>
          <a:p>
            <a:pPr algn="ctr"/>
            <a:r>
              <a:rPr lang="en-US" sz="2800" dirty="0" err="1" smtClean="0"/>
              <a:t>Slepton</a:t>
            </a:r>
            <a:r>
              <a:rPr lang="en-US" sz="2800" dirty="0" smtClean="0"/>
              <a:t> Note Status</a:t>
            </a:r>
          </a:p>
          <a:p>
            <a:pPr algn="ctr"/>
            <a:r>
              <a:rPr lang="en-US" sz="2800" dirty="0" smtClean="0"/>
              <a:t>Outline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Motivation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</a:t>
            </a:r>
            <a:r>
              <a:rPr lang="en-US" sz="2800" dirty="0" err="1" smtClean="0"/>
              <a:t>ẽ</a:t>
            </a:r>
            <a:r>
              <a:rPr lang="en-US" sz="1400" dirty="0" err="1" smtClean="0"/>
              <a:t>L</a:t>
            </a:r>
            <a:r>
              <a:rPr lang="en-US" sz="2800" dirty="0" smtClean="0"/>
              <a:t>  ,</a:t>
            </a:r>
            <a:r>
              <a:rPr lang="en-US" sz="2800" dirty="0" err="1" smtClean="0"/>
              <a:t>ν̃</a:t>
            </a:r>
            <a:r>
              <a:rPr lang="en-US" sz="1400" dirty="0" err="1" smtClean="0"/>
              <a:t>e</a:t>
            </a:r>
            <a:r>
              <a:rPr lang="en-US" sz="1400" dirty="0" smtClean="0"/>
              <a:t> </a:t>
            </a:r>
            <a:r>
              <a:rPr lang="en-US" sz="2800" dirty="0" smtClean="0"/>
              <a:t> and Background cross sections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Lepton Momentum and Boson Mass resolution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Lepton Momentum and angular distributions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Mass fit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Summary</a:t>
            </a:r>
          </a:p>
          <a:p>
            <a:r>
              <a:rPr lang="en-US" sz="2400" dirty="0" smtClean="0"/>
              <a:t> </a:t>
            </a:r>
          </a:p>
          <a:p>
            <a:pPr algn="ctr"/>
            <a:r>
              <a:rPr lang="en-US" sz="2400" dirty="0" smtClean="0"/>
              <a:t>J-</a:t>
            </a:r>
            <a:r>
              <a:rPr lang="en-US" sz="2400" dirty="0" err="1" smtClean="0"/>
              <a:t>J.Blaising</a:t>
            </a:r>
            <a:endParaRPr lang="en-US" sz="2400" dirty="0" smtClean="0"/>
          </a:p>
          <a:p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W and h</a:t>
            </a:r>
            <a:r>
              <a:rPr lang="en-US" dirty="0" smtClean="0">
                <a:latin typeface="Calibri"/>
              </a:rPr>
              <a:t>⁰ </a:t>
            </a:r>
            <a:r>
              <a:rPr lang="en-US" dirty="0" smtClean="0"/>
              <a:t>Boson Mass Resolution Fit</a:t>
            </a:r>
            <a:br>
              <a:rPr lang="en-US" dirty="0" smtClean="0"/>
            </a:br>
            <a:r>
              <a:rPr lang="en-US" dirty="0" smtClean="0"/>
              <a:t>without overlay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6929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Boson mass distribution fit : without overlay m(W)= 79.6 </a:t>
            </a:r>
            <a:r>
              <a:rPr lang="en-US" sz="2000" dirty="0" err="1" smtClean="0"/>
              <a:t>GeV</a:t>
            </a:r>
            <a:r>
              <a:rPr lang="en-US" sz="2000" dirty="0" smtClean="0"/>
              <a:t>, </a:t>
            </a:r>
            <a:r>
              <a:rPr lang="el-GR" sz="2000" dirty="0" smtClean="0"/>
              <a:t>σ</a:t>
            </a:r>
            <a:r>
              <a:rPr lang="en-US" sz="2000" dirty="0" smtClean="0"/>
              <a:t>(m)=8.1 </a:t>
            </a:r>
            <a:r>
              <a:rPr lang="en-US" sz="2000" dirty="0" err="1" smtClean="0"/>
              <a:t>GeV</a:t>
            </a:r>
            <a:endParaRPr lang="en-US" sz="2000" dirty="0" smtClean="0"/>
          </a:p>
          <a:p>
            <a:r>
              <a:rPr lang="en-US" sz="2000" dirty="0" smtClean="0"/>
              <a:t> m(h</a:t>
            </a:r>
            <a:r>
              <a:rPr lang="en-US" sz="2000" dirty="0" smtClean="0">
                <a:latin typeface="Calibri"/>
              </a:rPr>
              <a:t>⁰</a:t>
            </a:r>
            <a:r>
              <a:rPr lang="en-US" sz="2000" dirty="0" smtClean="0"/>
              <a:t>)=115.1, </a:t>
            </a:r>
            <a:r>
              <a:rPr lang="el-GR" sz="2000" dirty="0" smtClean="0"/>
              <a:t>σ</a:t>
            </a:r>
            <a:r>
              <a:rPr lang="en-US" sz="2000" dirty="0" smtClean="0"/>
              <a:t>(m)=14.5 </a:t>
            </a:r>
            <a:r>
              <a:rPr lang="en-US" sz="2000" dirty="0" err="1" smtClean="0"/>
              <a:t>GeV</a:t>
            </a:r>
            <a:r>
              <a:rPr lang="en-US" sz="2000" dirty="0" smtClean="0"/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0775" y="1333395"/>
            <a:ext cx="4543425" cy="438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ẽ</a:t>
            </a:r>
            <a:r>
              <a:rPr lang="en-US" sz="2400" dirty="0" err="1" smtClean="0"/>
              <a:t>R</a:t>
            </a:r>
            <a:r>
              <a:rPr lang="en-US" dirty="0" smtClean="0"/>
              <a:t> and </a:t>
            </a:r>
            <a:r>
              <a:rPr lang="en-US" dirty="0" err="1" smtClean="0">
                <a:latin typeface="Calibri"/>
              </a:rPr>
              <a:t>ν̃</a:t>
            </a:r>
            <a:r>
              <a:rPr lang="en-US" sz="2400" dirty="0" err="1" smtClean="0">
                <a:latin typeface="Calibri"/>
              </a:rPr>
              <a:t>e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/>
              <a:t>dN</a:t>
            </a:r>
            <a:r>
              <a:rPr lang="en-US" dirty="0" smtClean="0"/>
              <a:t>/</a:t>
            </a:r>
            <a:r>
              <a:rPr lang="en-US" dirty="0" err="1" smtClean="0"/>
              <a:t>dE</a:t>
            </a:r>
            <a:r>
              <a:rPr lang="en-US" dirty="0" smtClean="0"/>
              <a:t> fit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3400" y="6492875"/>
            <a:ext cx="2133600" cy="365125"/>
          </a:xfrm>
        </p:spPr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54102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dN</a:t>
            </a:r>
            <a:r>
              <a:rPr lang="en-US" sz="2400" dirty="0" smtClean="0"/>
              <a:t>/</a:t>
            </a:r>
            <a:r>
              <a:rPr lang="en-US" sz="2400" dirty="0" err="1" smtClean="0"/>
              <a:t>dE</a:t>
            </a:r>
            <a:r>
              <a:rPr lang="en-US" sz="2400" dirty="0" smtClean="0"/>
              <a:t> (</a:t>
            </a:r>
            <a:r>
              <a:rPr lang="en-US" sz="2400" dirty="0" err="1" smtClean="0"/>
              <a:t>e⁻,e</a:t>
            </a:r>
            <a:r>
              <a:rPr lang="en-US" sz="2400" dirty="0" smtClean="0">
                <a:latin typeface="Calibri"/>
              </a:rPr>
              <a:t>⁺) ; S+B (left)</a:t>
            </a:r>
            <a:r>
              <a:rPr lang="en-US" sz="2400" dirty="0" smtClean="0"/>
              <a:t>; S+B-B fit (right) ; with 2000 fb</a:t>
            </a:r>
            <a:r>
              <a:rPr lang="en-US" sz="2400" dirty="0" smtClean="0">
                <a:latin typeface="Calibri"/>
              </a:rPr>
              <a:t>¯¹  m</a:t>
            </a:r>
            <a:r>
              <a:rPr lang="el-GR" sz="2400" dirty="0" smtClean="0">
                <a:latin typeface="Calibri"/>
              </a:rPr>
              <a:t>ν̃</a:t>
            </a:r>
            <a:r>
              <a:rPr lang="en-US" sz="1200" dirty="0" smtClean="0">
                <a:latin typeface="Calibri"/>
              </a:rPr>
              <a:t>e</a:t>
            </a:r>
            <a:r>
              <a:rPr lang="en-US" sz="2400" dirty="0" smtClean="0">
                <a:latin typeface="Calibri"/>
              </a:rPr>
              <a:t> and m</a:t>
            </a:r>
            <a:r>
              <a:rPr lang="el-GR" sz="2400" dirty="0" smtClean="0">
                <a:latin typeface="Calibri"/>
              </a:rPr>
              <a:t>χ̃±₁</a:t>
            </a:r>
            <a:r>
              <a:rPr lang="en-US" sz="2400" dirty="0" smtClean="0">
                <a:latin typeface="Calibri"/>
              </a:rPr>
              <a:t> can be measured wit a statistical accuracy of ~0.5% .</a:t>
            </a:r>
          </a:p>
          <a:p>
            <a:r>
              <a:rPr lang="en-US" sz="2400" dirty="0" smtClean="0">
                <a:latin typeface="Calibri"/>
              </a:rPr>
              <a:t> </a:t>
            </a:r>
            <a:r>
              <a:rPr lang="en-US" sz="2400" dirty="0" err="1" smtClean="0">
                <a:latin typeface="Calibri"/>
              </a:rPr>
              <a:t>Beamstrahlumg</a:t>
            </a:r>
            <a:r>
              <a:rPr lang="en-US" sz="2400" dirty="0" smtClean="0">
                <a:latin typeface="Calibri"/>
              </a:rPr>
              <a:t> impact smaller =&gt; sharper edges.</a:t>
            </a:r>
            <a:endParaRPr lang="en-US" sz="2400" dirty="0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219200"/>
            <a:ext cx="4480882" cy="422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09779" y="1219200"/>
            <a:ext cx="4453221" cy="4273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3400" y="6492875"/>
            <a:ext cx="2133600" cy="365125"/>
          </a:xfrm>
        </p:spPr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302603"/>
            <a:ext cx="861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processes with final states composed of 2L and 4 jets, the electron energy resolution is similar to the 2L final states resolution.</a:t>
            </a:r>
          </a:p>
          <a:p>
            <a:endParaRPr lang="en-US" sz="2400" dirty="0" smtClean="0"/>
          </a:p>
          <a:p>
            <a:r>
              <a:rPr lang="en-US" sz="2400" dirty="0" smtClean="0"/>
              <a:t>The lepton energy resolution and boson mass resolution  without and with overlay are similar if a tight time cut is applied. </a:t>
            </a:r>
          </a:p>
          <a:p>
            <a:endParaRPr lang="en-US" sz="2400" dirty="0" smtClean="0"/>
          </a:p>
          <a:p>
            <a:r>
              <a:rPr lang="en-US" sz="2400" dirty="0" smtClean="0"/>
              <a:t>The boson mass resolution and </a:t>
            </a:r>
            <a:r>
              <a:rPr lang="en-US" sz="2400" dirty="0" err="1" smtClean="0"/>
              <a:t>and</a:t>
            </a:r>
            <a:r>
              <a:rPr lang="en-US" sz="2400" dirty="0" smtClean="0"/>
              <a:t> B tagging  should allow  to tell apart the W¯W⁺ final state from the </a:t>
            </a:r>
            <a:r>
              <a:rPr lang="en-US" sz="2400" dirty="0" err="1" smtClean="0"/>
              <a:t>h⁰h</a:t>
            </a:r>
            <a:r>
              <a:rPr lang="en-US" sz="2400" dirty="0" smtClean="0"/>
              <a:t>⁰ final state, offering the possibility to determine the </a:t>
            </a:r>
            <a:r>
              <a:rPr lang="en-US" sz="2400" dirty="0" err="1" smtClean="0"/>
              <a:t>ẽ</a:t>
            </a:r>
            <a:r>
              <a:rPr lang="en-US" sz="1200" dirty="0" err="1" smtClean="0"/>
              <a:t>L</a:t>
            </a:r>
            <a:r>
              <a:rPr lang="en-US" sz="2400" dirty="0" smtClean="0"/>
              <a:t> , </a:t>
            </a:r>
            <a:r>
              <a:rPr lang="en-US" sz="2400" dirty="0" err="1" smtClean="0"/>
              <a:t>ν̃</a:t>
            </a:r>
            <a:r>
              <a:rPr lang="en-US" sz="1200" dirty="0" err="1" smtClean="0"/>
              <a:t>e</a:t>
            </a:r>
            <a:r>
              <a:rPr lang="en-US" sz="1200" dirty="0" smtClean="0"/>
              <a:t>  </a:t>
            </a:r>
            <a:r>
              <a:rPr lang="en-US" sz="2400" dirty="0" smtClean="0"/>
              <a:t>cross sections and the</a:t>
            </a:r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ν̃</a:t>
            </a:r>
            <a:r>
              <a:rPr lang="en-US" sz="1200" dirty="0" err="1" smtClean="0"/>
              <a:t>e</a:t>
            </a:r>
            <a:r>
              <a:rPr lang="en-US" sz="1200" dirty="0" smtClean="0"/>
              <a:t>  </a:t>
            </a:r>
            <a:r>
              <a:rPr lang="en-US" sz="2400" dirty="0" smtClean="0"/>
              <a:t>,and the </a:t>
            </a:r>
            <a:r>
              <a:rPr lang="el-GR" sz="2400" dirty="0" smtClean="0"/>
              <a:t>χ̃±₁</a:t>
            </a:r>
            <a:r>
              <a:rPr lang="en-US" sz="2400" dirty="0" smtClean="0"/>
              <a:t> masses.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Btag</a:t>
            </a:r>
            <a:r>
              <a:rPr lang="en-US" sz="2400" smtClean="0"/>
              <a:t> work not yet done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Slepton</a:t>
            </a:r>
            <a:r>
              <a:rPr lang="en-US" dirty="0" smtClean="0"/>
              <a:t> Note Status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3400" y="6492875"/>
            <a:ext cx="2133600" cy="365125"/>
          </a:xfrm>
        </p:spPr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302603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                                         Draft ready</a:t>
            </a:r>
          </a:p>
          <a:p>
            <a:endParaRPr lang="en-US" sz="24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855" y="1985963"/>
            <a:ext cx="7571745" cy="342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21 June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WG6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ẽ</a:t>
            </a:r>
            <a:r>
              <a:rPr lang="en-US" sz="2400" dirty="0" err="1" smtClean="0"/>
              <a:t>L</a:t>
            </a:r>
            <a:r>
              <a:rPr lang="en-US" dirty="0" smtClean="0"/>
              <a:t> and </a:t>
            </a:r>
            <a:r>
              <a:rPr lang="en-US" dirty="0" err="1" smtClean="0"/>
              <a:t>ν̃</a:t>
            </a:r>
            <a:r>
              <a:rPr lang="en-US" sz="2400" dirty="0" err="1" smtClean="0"/>
              <a:t>e</a:t>
            </a:r>
            <a:r>
              <a:rPr lang="en-US" dirty="0" smtClean="0"/>
              <a:t> Analysis motivation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48348"/>
            <a:ext cx="8458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smtClean="0"/>
              <a:t>The processes: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e⁻ e⁺-&gt; </a:t>
            </a:r>
            <a:r>
              <a:rPr lang="el-GR" sz="2400" dirty="0" smtClean="0"/>
              <a:t>ν̃</a:t>
            </a:r>
            <a:r>
              <a:rPr lang="en-US" sz="1200" dirty="0" smtClean="0"/>
              <a:t>e</a:t>
            </a:r>
            <a:r>
              <a:rPr lang="en-US" sz="2400" dirty="0" smtClean="0"/>
              <a:t> </a:t>
            </a:r>
            <a:r>
              <a:rPr lang="el-GR" sz="2400" dirty="0" smtClean="0"/>
              <a:t>ν̃</a:t>
            </a:r>
            <a:r>
              <a:rPr lang="en-US" sz="1200" dirty="0" smtClean="0"/>
              <a:t>e</a:t>
            </a:r>
            <a:r>
              <a:rPr lang="en-US" sz="2400" dirty="0" smtClean="0"/>
              <a:t>       -&gt; e¯ e⁺ </a:t>
            </a:r>
            <a:r>
              <a:rPr lang="el-GR" sz="2400" dirty="0" smtClean="0"/>
              <a:t>χ̃¯₁</a:t>
            </a:r>
            <a:r>
              <a:rPr lang="en-US" sz="2400" dirty="0" smtClean="0"/>
              <a:t> </a:t>
            </a:r>
            <a:r>
              <a:rPr lang="el-GR" sz="2400" dirty="0" smtClean="0"/>
              <a:t>χ̃⁺₁</a:t>
            </a:r>
            <a:r>
              <a:rPr lang="en-US" sz="2400" dirty="0" smtClean="0"/>
              <a:t> -&gt; e¯ e⁺  W¯ W⁺  </a:t>
            </a:r>
            <a:r>
              <a:rPr lang="el-GR" sz="2400" dirty="0" smtClean="0"/>
              <a:t>χ̃⁰₁χ̃⁰₁</a:t>
            </a:r>
            <a:r>
              <a:rPr lang="en-US" sz="24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e⁻ e⁺-&gt; ẽ⁻</a:t>
            </a:r>
            <a:r>
              <a:rPr lang="en-US" sz="1200" dirty="0" smtClean="0"/>
              <a:t>L</a:t>
            </a:r>
            <a:r>
              <a:rPr lang="en-US" sz="2400" dirty="0" smtClean="0"/>
              <a:t> ẽ⁺</a:t>
            </a:r>
            <a:r>
              <a:rPr lang="en-US" sz="1200" dirty="0" smtClean="0"/>
              <a:t>L</a:t>
            </a:r>
            <a:r>
              <a:rPr lang="en-US" sz="2400" dirty="0" smtClean="0"/>
              <a:t>   -&gt; e¯ e⁺ </a:t>
            </a:r>
            <a:r>
              <a:rPr lang="el-GR" sz="2400" dirty="0" smtClean="0"/>
              <a:t>χ̃₂</a:t>
            </a:r>
            <a:r>
              <a:rPr lang="en-US" sz="2400" dirty="0" smtClean="0"/>
              <a:t> </a:t>
            </a:r>
            <a:r>
              <a:rPr lang="el-GR" sz="2400" dirty="0" smtClean="0"/>
              <a:t>χ̃⁰₂</a:t>
            </a:r>
            <a:r>
              <a:rPr lang="en-US" sz="2400" dirty="0" smtClean="0"/>
              <a:t>   -&gt; e¯ e⁺  h⁰ h⁰    </a:t>
            </a:r>
            <a:r>
              <a:rPr lang="el-GR" sz="2400" dirty="0" smtClean="0"/>
              <a:t>χ̃⁰₁χ̃⁰₁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Allow to assess the physics performances, of 2L + 4 Jets final states, </a:t>
            </a:r>
            <a:r>
              <a:rPr lang="en-US" sz="2400" dirty="0" smtClean="0"/>
              <a:t>measure </a:t>
            </a:r>
            <a:r>
              <a:rPr lang="en-US" sz="2400" dirty="0" smtClean="0"/>
              <a:t>the </a:t>
            </a:r>
            <a:r>
              <a:rPr lang="en-US" sz="2400" dirty="0" err="1" smtClean="0"/>
              <a:t>ẽ</a:t>
            </a:r>
            <a:r>
              <a:rPr lang="en-US" sz="1200" dirty="0" err="1" smtClean="0"/>
              <a:t>L</a:t>
            </a:r>
            <a:r>
              <a:rPr lang="en-US" sz="2400" dirty="0" smtClean="0"/>
              <a:t> , </a:t>
            </a:r>
            <a:r>
              <a:rPr lang="en-US" sz="2400" dirty="0" err="1" smtClean="0"/>
              <a:t>ν̃</a:t>
            </a:r>
            <a:r>
              <a:rPr lang="en-US" sz="1200" dirty="0" err="1" smtClean="0"/>
              <a:t>e</a:t>
            </a:r>
            <a:r>
              <a:rPr lang="en-US" sz="1200" dirty="0" smtClean="0"/>
              <a:t>  ,</a:t>
            </a:r>
            <a:r>
              <a:rPr lang="en-US" sz="2400" dirty="0" smtClean="0"/>
              <a:t> </a:t>
            </a:r>
            <a:r>
              <a:rPr lang="en-US" sz="2400" dirty="0" smtClean="0"/>
              <a:t>cross sections and the</a:t>
            </a:r>
            <a:r>
              <a:rPr lang="en-US" sz="2400" dirty="0" smtClean="0"/>
              <a:t> </a:t>
            </a:r>
            <a:r>
              <a:rPr lang="en-US" sz="2400" dirty="0" err="1" smtClean="0"/>
              <a:t>ν̃</a:t>
            </a:r>
            <a:r>
              <a:rPr lang="en-US" sz="1200" dirty="0" err="1" smtClean="0"/>
              <a:t>e</a:t>
            </a:r>
            <a:r>
              <a:rPr lang="en-US" sz="1200" dirty="0" smtClean="0"/>
              <a:t> </a:t>
            </a:r>
            <a:r>
              <a:rPr lang="en-US" sz="2400" dirty="0" smtClean="0"/>
              <a:t> and </a:t>
            </a:r>
            <a:r>
              <a:rPr lang="el-GR" sz="2400" dirty="0" smtClean="0"/>
              <a:t>χ̃</a:t>
            </a:r>
            <a:r>
              <a:rPr lang="el-GR" sz="2400" dirty="0" smtClean="0"/>
              <a:t>±₁</a:t>
            </a:r>
            <a:r>
              <a:rPr lang="en-US" sz="2400" dirty="0" smtClean="0"/>
              <a:t> masses</a:t>
            </a:r>
            <a:r>
              <a:rPr lang="en-US" sz="2400" dirty="0" smtClean="0"/>
              <a:t>. It is essential to measure the </a:t>
            </a:r>
            <a:r>
              <a:rPr lang="en-US" sz="2400" dirty="0" err="1" smtClean="0"/>
              <a:t>ẽ</a:t>
            </a:r>
            <a:r>
              <a:rPr lang="en-US" sz="1200" dirty="0" err="1" smtClean="0"/>
              <a:t>L</a:t>
            </a:r>
            <a:r>
              <a:rPr lang="en-US" sz="2400" dirty="0" smtClean="0"/>
              <a:t> , </a:t>
            </a:r>
            <a:r>
              <a:rPr lang="en-US" sz="2400" dirty="0" err="1" smtClean="0"/>
              <a:t>ν̃</a:t>
            </a:r>
            <a:r>
              <a:rPr lang="en-US" sz="1200" dirty="0" err="1" smtClean="0"/>
              <a:t>e</a:t>
            </a:r>
            <a:r>
              <a:rPr lang="en-US" sz="1200" dirty="0" smtClean="0"/>
              <a:t> </a:t>
            </a:r>
            <a:r>
              <a:rPr lang="en-US" sz="2400" dirty="0" smtClean="0"/>
              <a:t> cross sections which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are irreducible backgrounds for </a:t>
            </a:r>
            <a:r>
              <a:rPr lang="en-US" sz="2400" dirty="0" err="1" smtClean="0"/>
              <a:t>charginos</a:t>
            </a:r>
            <a:r>
              <a:rPr lang="en-US" sz="2400" dirty="0" smtClean="0"/>
              <a:t> and </a:t>
            </a:r>
            <a:r>
              <a:rPr lang="en-US" sz="2400" dirty="0" err="1" smtClean="0"/>
              <a:t>neutralinos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The</a:t>
            </a:r>
            <a:r>
              <a:rPr lang="en-US" sz="2400" dirty="0" smtClean="0"/>
              <a:t> </a:t>
            </a:r>
            <a:r>
              <a:rPr lang="el-GR" sz="2400" dirty="0" smtClean="0"/>
              <a:t>χ̃±</a:t>
            </a:r>
            <a:r>
              <a:rPr lang="en-US" sz="2400" dirty="0" smtClean="0"/>
              <a:t> </a:t>
            </a:r>
            <a:r>
              <a:rPr lang="en-US" sz="2400" dirty="0" smtClean="0"/>
              <a:t>masse </a:t>
            </a:r>
            <a:r>
              <a:rPr lang="en-US" sz="2400" dirty="0" smtClean="0"/>
              <a:t>is </a:t>
            </a:r>
            <a:r>
              <a:rPr lang="en-US" sz="2400" dirty="0" smtClean="0"/>
              <a:t>measured </a:t>
            </a:r>
            <a:r>
              <a:rPr lang="en-US" sz="2400" dirty="0" smtClean="0"/>
              <a:t>in other </a:t>
            </a:r>
            <a:r>
              <a:rPr lang="en-US" sz="2400" dirty="0" err="1" smtClean="0"/>
              <a:t>Susy</a:t>
            </a:r>
            <a:r>
              <a:rPr lang="en-US" sz="2400" dirty="0" smtClean="0"/>
              <a:t> processes, using the W</a:t>
            </a:r>
            <a:r>
              <a:rPr lang="en-US" sz="2400" dirty="0" smtClean="0">
                <a:latin typeface="Calibri"/>
              </a:rPr>
              <a:t>± </a:t>
            </a:r>
            <a:r>
              <a:rPr lang="en-US" sz="2400" dirty="0" smtClean="0">
                <a:latin typeface="Calibri"/>
              </a:rPr>
              <a:t>energy </a:t>
            </a:r>
            <a:r>
              <a:rPr lang="en-US" sz="2400" dirty="0" smtClean="0">
                <a:latin typeface="Calibri"/>
              </a:rPr>
              <a:t>distribution.</a:t>
            </a:r>
            <a:endParaRPr lang="en-US" sz="2400" dirty="0" smtClean="0"/>
          </a:p>
          <a:p>
            <a:r>
              <a:rPr lang="en-US" sz="2400" dirty="0" smtClean="0"/>
              <a:t>In the </a:t>
            </a:r>
            <a:r>
              <a:rPr lang="en-US" sz="2400" dirty="0" err="1" smtClean="0"/>
              <a:t>slepton</a:t>
            </a:r>
            <a:r>
              <a:rPr lang="en-US" sz="2400" dirty="0" smtClean="0"/>
              <a:t> </a:t>
            </a:r>
            <a:r>
              <a:rPr lang="en-US" sz="2400" dirty="0" smtClean="0"/>
              <a:t>process </a:t>
            </a:r>
            <a:r>
              <a:rPr lang="en-US" sz="2400" dirty="0" smtClean="0"/>
              <a:t>the </a:t>
            </a:r>
            <a:r>
              <a:rPr lang="en-US" sz="2400" dirty="0" smtClean="0"/>
              <a:t>mass is </a:t>
            </a:r>
            <a:r>
              <a:rPr lang="en-US" sz="2400" dirty="0" smtClean="0"/>
              <a:t>derived from the e</a:t>
            </a:r>
            <a:r>
              <a:rPr lang="en-US" sz="2400" dirty="0" smtClean="0">
                <a:latin typeface="Calibri"/>
              </a:rPr>
              <a:t>¯, e⁺ energy distributions, the </a:t>
            </a:r>
            <a:r>
              <a:rPr lang="en-US" sz="2400" dirty="0" err="1" smtClean="0">
                <a:latin typeface="Calibri"/>
              </a:rPr>
              <a:t>hadronic</a:t>
            </a:r>
            <a:r>
              <a:rPr lang="en-US" sz="2400" dirty="0" smtClean="0">
                <a:latin typeface="Calibri"/>
              </a:rPr>
              <a:t> final state is used only to tell apart the W¯W⁺ final state from the </a:t>
            </a:r>
            <a:r>
              <a:rPr lang="en-US" sz="2400" dirty="0" err="1" smtClean="0">
                <a:latin typeface="Calibri"/>
              </a:rPr>
              <a:t>h⁰h</a:t>
            </a:r>
            <a:r>
              <a:rPr lang="en-US" sz="2400" dirty="0" smtClean="0">
                <a:latin typeface="Calibri"/>
              </a:rPr>
              <a:t>⁰ final state  </a:t>
            </a:r>
            <a:r>
              <a:rPr lang="en-US" sz="2400" dirty="0" smtClean="0"/>
              <a:t>  </a:t>
            </a:r>
          </a:p>
          <a:p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S , B Cross Sections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502920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Produced 80K </a:t>
            </a:r>
            <a:r>
              <a:rPr lang="el-GR" sz="2400" dirty="0" smtClean="0">
                <a:latin typeface="Calibri"/>
              </a:rPr>
              <a:t>ν̃</a:t>
            </a:r>
            <a:r>
              <a:rPr lang="en-US" sz="2400" dirty="0" smtClean="0">
                <a:latin typeface="Calibri"/>
              </a:rPr>
              <a:t>e, </a:t>
            </a:r>
            <a:r>
              <a:rPr lang="en-US" sz="2400" dirty="0" smtClean="0">
                <a:latin typeface="Calibri"/>
              </a:rPr>
              <a:t>80K </a:t>
            </a:r>
            <a:r>
              <a:rPr lang="en-US" sz="2400" dirty="0" err="1" smtClean="0">
                <a:latin typeface="Calibri"/>
              </a:rPr>
              <a:t>ẽL</a:t>
            </a:r>
            <a:r>
              <a:rPr lang="en-US" sz="2400" dirty="0" smtClean="0">
                <a:latin typeface="Calibri"/>
              </a:rPr>
              <a:t>, 20k WWZ, 10K ZZZ, 80K SUSY.</a:t>
            </a:r>
            <a:endParaRPr lang="en-US" sz="2400" dirty="0" smtClean="0"/>
          </a:p>
          <a:p>
            <a:r>
              <a:rPr lang="en-US" sz="2400" dirty="0" smtClean="0"/>
              <a:t> B1 and B2 rejected by cuts on </a:t>
            </a:r>
            <a:r>
              <a:rPr lang="en-US" sz="2400" dirty="0" err="1" smtClean="0"/>
              <a:t>acoplanarity</a:t>
            </a:r>
            <a:r>
              <a:rPr lang="en-US" sz="2400" dirty="0" smtClean="0"/>
              <a:t> and Lepton Inv Mass</a:t>
            </a:r>
          </a:p>
          <a:p>
            <a:r>
              <a:rPr lang="en-US" sz="2400" dirty="0" smtClean="0"/>
              <a:t> B3 and B4 rejected by cuts on </a:t>
            </a:r>
            <a:r>
              <a:rPr lang="en-US" sz="2400" dirty="0" err="1" smtClean="0"/>
              <a:t>acolinearity</a:t>
            </a:r>
            <a:r>
              <a:rPr lang="en-US" sz="2400" dirty="0" smtClean="0"/>
              <a:t> and Lepton Inv Mass</a:t>
            </a:r>
          </a:p>
          <a:p>
            <a:r>
              <a:rPr lang="en-US" sz="2400" dirty="0" smtClean="0"/>
              <a:t> S2/S1 is background of S1/S2    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600" y="1295400"/>
          <a:ext cx="8686800" cy="3615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/>
                <a:gridCol w="755073"/>
                <a:gridCol w="1530927"/>
                <a:gridCol w="8382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σ</a:t>
                      </a:r>
                    </a:p>
                    <a:p>
                      <a:pPr algn="ctr"/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</a:t>
                      </a:r>
                      <a:r>
                        <a:rPr lang="en-US" dirty="0" err="1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 </a:t>
                      </a:r>
                      <a:r>
                        <a:rPr lang="el-GR" baseline="0" dirty="0" smtClean="0"/>
                        <a:t>σ</a:t>
                      </a:r>
                      <a:r>
                        <a:rPr lang="en-US" dirty="0" smtClean="0"/>
                        <a:t>x Br(2L+4J)</a:t>
                      </a:r>
                    </a:p>
                    <a:p>
                      <a:pPr algn="ctr"/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</a:t>
                      </a:r>
                      <a:r>
                        <a:rPr lang="en-US" dirty="0" err="1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(2l+4J)</a:t>
                      </a:r>
                    </a:p>
                  </a:txBody>
                  <a:tcPr/>
                </a:tc>
              </a:tr>
              <a:tr h="4612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e⁻ e⁺-&gt; </a:t>
                      </a:r>
                      <a:r>
                        <a:rPr lang="el-GR" dirty="0" smtClean="0">
                          <a:latin typeface="Calibri"/>
                        </a:rPr>
                        <a:t>ν̃</a:t>
                      </a:r>
                      <a:r>
                        <a:rPr lang="en-US" dirty="0" smtClean="0">
                          <a:latin typeface="Calibri"/>
                        </a:rPr>
                        <a:t>e </a:t>
                      </a:r>
                      <a:r>
                        <a:rPr lang="el-GR" dirty="0" smtClean="0">
                          <a:latin typeface="Calibri"/>
                        </a:rPr>
                        <a:t>ν̃</a:t>
                      </a:r>
                      <a:r>
                        <a:rPr lang="en-US" dirty="0" smtClean="0">
                          <a:latin typeface="Calibri"/>
                        </a:rPr>
                        <a:t>e -&gt;</a:t>
                      </a:r>
                      <a:r>
                        <a:rPr lang="en-US" baseline="0" dirty="0" smtClean="0">
                          <a:latin typeface="Calibri"/>
                        </a:rPr>
                        <a:t> e¯ e⁺ </a:t>
                      </a:r>
                      <a:r>
                        <a:rPr lang="el-GR" baseline="0" dirty="0" smtClean="0">
                          <a:latin typeface="Calibri"/>
                        </a:rPr>
                        <a:t>χ̃¯₁</a:t>
                      </a:r>
                      <a:r>
                        <a:rPr lang="en-US" baseline="0" dirty="0" smtClean="0">
                          <a:latin typeface="Calibri"/>
                        </a:rPr>
                        <a:t> </a:t>
                      </a:r>
                      <a:r>
                        <a:rPr lang="el-GR" baseline="0" dirty="0" smtClean="0">
                          <a:latin typeface="Calibri"/>
                        </a:rPr>
                        <a:t>χ̃⁺₁</a:t>
                      </a:r>
                      <a:r>
                        <a:rPr lang="en-US" baseline="0" dirty="0" smtClean="0">
                          <a:latin typeface="+mn-lt"/>
                        </a:rPr>
                        <a:t> -&gt; e¯ e⁺  W</a:t>
                      </a:r>
                      <a:r>
                        <a:rPr lang="en-US" baseline="0" dirty="0" smtClean="0">
                          <a:latin typeface="Calibri"/>
                        </a:rPr>
                        <a:t>¯</a:t>
                      </a:r>
                      <a:r>
                        <a:rPr lang="en-US" baseline="0" dirty="0" smtClean="0">
                          <a:latin typeface="+mn-lt"/>
                        </a:rPr>
                        <a:t> W </a:t>
                      </a:r>
                      <a:r>
                        <a:rPr lang="en-US" baseline="0" dirty="0" smtClean="0">
                          <a:latin typeface="Calibri"/>
                        </a:rPr>
                        <a:t>⁺  </a:t>
                      </a:r>
                      <a:r>
                        <a:rPr lang="el-GR" baseline="0" dirty="0" smtClean="0">
                          <a:latin typeface="Calibri"/>
                        </a:rPr>
                        <a:t>χ̃⁰₁χ̃⁰₁</a:t>
                      </a:r>
                      <a:r>
                        <a:rPr lang="en-US" baseline="0" dirty="0" smtClean="0">
                          <a:latin typeface="Calibri"/>
                        </a:rPr>
                        <a:t>   (  S1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0.48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e⁻ e⁺-&gt; ẽ⁻ ẽ⁺  (L) -&gt; </a:t>
                      </a:r>
                      <a:r>
                        <a:rPr lang="en-US" baseline="0" dirty="0" smtClean="0">
                          <a:latin typeface="+mn-lt"/>
                        </a:rPr>
                        <a:t>e¯ e⁺ </a:t>
                      </a:r>
                      <a:r>
                        <a:rPr lang="el-GR" baseline="0" dirty="0" smtClean="0">
                          <a:latin typeface="Calibri"/>
                        </a:rPr>
                        <a:t>χ̃₂</a:t>
                      </a:r>
                      <a:r>
                        <a:rPr lang="en-US" baseline="0" dirty="0" smtClean="0">
                          <a:latin typeface="Calibri"/>
                        </a:rPr>
                        <a:t> </a:t>
                      </a:r>
                      <a:r>
                        <a:rPr lang="el-GR" baseline="0" dirty="0" smtClean="0">
                          <a:latin typeface="Calibri"/>
                        </a:rPr>
                        <a:t>χ̃⁰₂</a:t>
                      </a:r>
                      <a:r>
                        <a:rPr lang="en-US" baseline="0" dirty="0" smtClean="0">
                          <a:latin typeface="Calibri"/>
                        </a:rPr>
                        <a:t> </a:t>
                      </a:r>
                      <a:r>
                        <a:rPr lang="en-US" baseline="0" dirty="0" smtClean="0">
                          <a:latin typeface="+mn-lt"/>
                        </a:rPr>
                        <a:t>-&gt; e¯ e⁺  </a:t>
                      </a:r>
                      <a:r>
                        <a:rPr lang="en-US" baseline="0" dirty="0" smtClean="0">
                          <a:latin typeface="Calibri"/>
                        </a:rPr>
                        <a:t>h⁰ h⁰  </a:t>
                      </a:r>
                      <a:r>
                        <a:rPr lang="el-GR" baseline="0" dirty="0" smtClean="0">
                          <a:latin typeface="+mn-lt"/>
                        </a:rPr>
                        <a:t>χ̃⁰₁χ̃⁰₁</a:t>
                      </a:r>
                      <a:r>
                        <a:rPr lang="en-US" baseline="0" dirty="0" smtClean="0">
                          <a:latin typeface="+mn-lt"/>
                        </a:rPr>
                        <a:t>     (S2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0.66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e⁻ e⁺-&gt; </a:t>
                      </a:r>
                      <a:r>
                        <a:rPr lang="en-US" baseline="0" dirty="0" smtClean="0"/>
                        <a:t> W </a:t>
                      </a:r>
                      <a:r>
                        <a:rPr lang="en-US" baseline="0" dirty="0" err="1" smtClean="0"/>
                        <a:t>W</a:t>
                      </a:r>
                      <a:r>
                        <a:rPr lang="en-US" baseline="0" dirty="0" smtClean="0"/>
                        <a:t> Z                                                                    (B1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e⁻ e⁺-&gt; </a:t>
                      </a:r>
                      <a:r>
                        <a:rPr lang="en-US" baseline="0" dirty="0" smtClean="0"/>
                        <a:t> ZZZ                                                                          (B2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0.19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e⁻ e⁺-&gt; 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baseline="0" dirty="0" smtClean="0">
                          <a:latin typeface="Calibri"/>
                        </a:rPr>
                        <a:t>χ̃₂⁺</a:t>
                      </a:r>
                      <a:r>
                        <a:rPr lang="en-US" baseline="0" dirty="0" smtClean="0">
                          <a:latin typeface="Calibri"/>
                        </a:rPr>
                        <a:t> </a:t>
                      </a:r>
                      <a:r>
                        <a:rPr lang="el-GR" baseline="0" dirty="0" smtClean="0">
                          <a:latin typeface="Calibri"/>
                        </a:rPr>
                        <a:t>χ̃₂¯</a:t>
                      </a:r>
                      <a:r>
                        <a:rPr lang="en-US" baseline="0" dirty="0" smtClean="0">
                          <a:latin typeface="Calibri"/>
                        </a:rPr>
                        <a:t>  -&gt; W ¯W ⁺  </a:t>
                      </a:r>
                      <a:r>
                        <a:rPr lang="el-GR" baseline="0" dirty="0" smtClean="0">
                          <a:latin typeface="+mn-lt"/>
                        </a:rPr>
                        <a:t>χ̃⁰</a:t>
                      </a:r>
                      <a:r>
                        <a:rPr lang="el-GR" baseline="0" dirty="0" smtClean="0">
                          <a:latin typeface="Calibri"/>
                        </a:rPr>
                        <a:t>₂</a:t>
                      </a:r>
                      <a:r>
                        <a:rPr lang="el-GR" baseline="0" dirty="0" smtClean="0">
                          <a:latin typeface="+mn-lt"/>
                        </a:rPr>
                        <a:t>χ̃⁰</a:t>
                      </a:r>
                      <a:r>
                        <a:rPr lang="el-GR" baseline="0" dirty="0" smtClean="0">
                          <a:latin typeface="Calibri"/>
                        </a:rPr>
                        <a:t>₂</a:t>
                      </a:r>
                      <a:r>
                        <a:rPr lang="en-US" baseline="0" dirty="0" smtClean="0">
                          <a:latin typeface="Calibri"/>
                        </a:rPr>
                        <a:t> -&gt; W¯  W⁺ </a:t>
                      </a:r>
                      <a:r>
                        <a:rPr lang="en-US" baseline="0" dirty="0" err="1" smtClean="0">
                          <a:latin typeface="Calibri"/>
                        </a:rPr>
                        <a:t>h⁰h</a:t>
                      </a:r>
                      <a:r>
                        <a:rPr lang="en-US" baseline="0" dirty="0" smtClean="0">
                          <a:latin typeface="Calibri"/>
                        </a:rPr>
                        <a:t>⁰  </a:t>
                      </a:r>
                      <a:r>
                        <a:rPr lang="el-GR" baseline="0" dirty="0" smtClean="0">
                          <a:latin typeface="+mn-lt"/>
                        </a:rPr>
                        <a:t>χ̃⁰₁χ̃⁰₁</a:t>
                      </a:r>
                      <a:r>
                        <a:rPr lang="en-US" baseline="0" dirty="0" smtClean="0">
                          <a:latin typeface="+mn-lt"/>
                        </a:rPr>
                        <a:t> (B3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e⁻ e⁺-&gt;  </a:t>
                      </a:r>
                      <a:r>
                        <a:rPr lang="el-GR" dirty="0" smtClean="0">
                          <a:latin typeface="Calibri"/>
                        </a:rPr>
                        <a:t>χ̃⁰₃</a:t>
                      </a:r>
                      <a:r>
                        <a:rPr lang="en-US" dirty="0" smtClean="0">
                          <a:latin typeface="Calibri"/>
                        </a:rPr>
                        <a:t> </a:t>
                      </a:r>
                      <a:r>
                        <a:rPr lang="el-GR" dirty="0" smtClean="0">
                          <a:latin typeface="Calibri"/>
                        </a:rPr>
                        <a:t>χ̃⁰₄</a:t>
                      </a:r>
                      <a:r>
                        <a:rPr lang="en-US" dirty="0" smtClean="0">
                          <a:latin typeface="Calibri"/>
                        </a:rPr>
                        <a:t>  -&gt;</a:t>
                      </a:r>
                      <a:r>
                        <a:rPr lang="en-US" baseline="0" dirty="0" smtClean="0">
                          <a:latin typeface="Calibri"/>
                        </a:rPr>
                        <a:t>  W¯W⁺ </a:t>
                      </a:r>
                      <a:r>
                        <a:rPr lang="el-GR" baseline="0" dirty="0" smtClean="0">
                          <a:latin typeface="Calibri"/>
                        </a:rPr>
                        <a:t>χ̃̄̄̄</a:t>
                      </a:r>
                      <a:r>
                        <a:rPr lang="en-US" baseline="0" dirty="0" smtClean="0">
                          <a:latin typeface="Calibri"/>
                        </a:rPr>
                        <a:t>¯</a:t>
                      </a:r>
                      <a:r>
                        <a:rPr lang="el-GR" baseline="0" dirty="0" smtClean="0">
                          <a:latin typeface="Calibri"/>
                        </a:rPr>
                        <a:t>₁χ̃⁺₁</a:t>
                      </a:r>
                      <a:r>
                        <a:rPr lang="en-US" baseline="0" dirty="0" smtClean="0">
                          <a:latin typeface="Calibri"/>
                        </a:rPr>
                        <a:t>   </a:t>
                      </a:r>
                      <a:r>
                        <a:rPr lang="en-US" dirty="0" smtClean="0">
                          <a:latin typeface="Calibri"/>
                        </a:rPr>
                        <a:t>-&gt; W¯W⁺ W¯W ⁺</a:t>
                      </a:r>
                      <a:r>
                        <a:rPr lang="el-GR" baseline="0" dirty="0" smtClean="0">
                          <a:latin typeface="+mn-lt"/>
                        </a:rPr>
                        <a:t>χ̃⁰₁χ̃⁰₁</a:t>
                      </a:r>
                      <a:r>
                        <a:rPr lang="en-US" baseline="0" dirty="0" smtClean="0">
                          <a:latin typeface="+mn-lt"/>
                        </a:rPr>
                        <a:t>  (B4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Analysis method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5240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Select </a:t>
            </a:r>
            <a:r>
              <a:rPr lang="en-US" sz="2400" dirty="0" err="1" smtClean="0"/>
              <a:t>pfos</a:t>
            </a:r>
            <a:r>
              <a:rPr lang="en-US" sz="2400" dirty="0" smtClean="0"/>
              <a:t> with Pt&gt;0,25 </a:t>
            </a:r>
            <a:r>
              <a:rPr lang="en-US" sz="2400" dirty="0" err="1" smtClean="0"/>
              <a:t>GeV</a:t>
            </a:r>
            <a:r>
              <a:rPr lang="en-US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Use Marco’s </a:t>
            </a:r>
            <a:r>
              <a:rPr lang="en-US" sz="2400" dirty="0" err="1" smtClean="0"/>
              <a:t>Fastjet</a:t>
            </a:r>
            <a:r>
              <a:rPr lang="en-US" sz="2400" dirty="0" smtClean="0"/>
              <a:t> processor to force events into 6 jets with   </a:t>
            </a:r>
          </a:p>
          <a:p>
            <a:r>
              <a:rPr lang="en-US" sz="2400" dirty="0" smtClean="0"/>
              <a:t>  </a:t>
            </a:r>
            <a:r>
              <a:rPr lang="en-US" sz="2400" dirty="0" err="1" smtClean="0"/>
              <a:t>Emin</a:t>
            </a:r>
            <a:r>
              <a:rPr lang="en-US" sz="2400" dirty="0" smtClean="0"/>
              <a:t>&gt;20 </a:t>
            </a:r>
            <a:r>
              <a:rPr lang="en-US" sz="2400" dirty="0" err="1" smtClean="0"/>
              <a:t>GeV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Identify the lepton jets; identify isolated electrons (or e+</a:t>
            </a:r>
            <a:r>
              <a:rPr lang="el-GR" sz="2400" dirty="0" smtClean="0"/>
              <a:t>γ</a:t>
            </a:r>
            <a:r>
              <a:rPr lang="en-US" sz="24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Correct the e energy when E</a:t>
            </a:r>
            <a:r>
              <a:rPr lang="el-GR" sz="2400" dirty="0" smtClean="0"/>
              <a:t>γ</a:t>
            </a:r>
            <a:r>
              <a:rPr lang="en-US" sz="2400" dirty="0" smtClean="0"/>
              <a:t>&gt;10 </a:t>
            </a:r>
            <a:r>
              <a:rPr lang="en-US" sz="2400" dirty="0" err="1" smtClean="0"/>
              <a:t>Gev</a:t>
            </a:r>
            <a:r>
              <a:rPr lang="en-US" sz="2400" dirty="0" smtClean="0"/>
              <a:t> &amp;&amp; E</a:t>
            </a:r>
            <a:r>
              <a:rPr lang="el-GR" sz="2400" dirty="0" smtClean="0"/>
              <a:t>γ</a:t>
            </a:r>
            <a:r>
              <a:rPr lang="en-US" sz="2400" dirty="0" smtClean="0"/>
              <a:t>&gt;3x2.10</a:t>
            </a:r>
            <a:r>
              <a:rPr lang="en-US" sz="2400" dirty="0" smtClean="0">
                <a:latin typeface="Calibri"/>
              </a:rPr>
              <a:t>̄⁻⁵xEe²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/>
              </a:rPr>
              <a:t> Compute the boson masses, pair with minimum mass difference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/>
              </a:rPr>
              <a:t> Compute the event </a:t>
            </a:r>
            <a:r>
              <a:rPr lang="en-US" sz="2400" dirty="0" err="1" smtClean="0">
                <a:latin typeface="Calibri"/>
              </a:rPr>
              <a:t>Btag</a:t>
            </a:r>
            <a:r>
              <a:rPr lang="en-US" sz="2400" dirty="0" smtClean="0">
                <a:latin typeface="Calibri"/>
              </a:rPr>
              <a:t> (not yet done)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Electron Energy Resolution</a:t>
            </a:r>
            <a:br>
              <a:rPr lang="en-US" dirty="0" smtClean="0"/>
            </a:br>
            <a:r>
              <a:rPr lang="en-US" dirty="0" smtClean="0"/>
              <a:t>2L+4J and 2L without overlay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3119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-The electron energy resolution for </a:t>
            </a:r>
            <a:r>
              <a:rPr lang="en-US" sz="2000" dirty="0" err="1" smtClean="0"/>
              <a:t>ẽL</a:t>
            </a:r>
            <a:r>
              <a:rPr lang="en-US" sz="2000" dirty="0" smtClean="0"/>
              <a:t> and </a:t>
            </a:r>
            <a:r>
              <a:rPr lang="el-GR" sz="2000" dirty="0" smtClean="0">
                <a:latin typeface="Calibri"/>
              </a:rPr>
              <a:t>ν̃</a:t>
            </a:r>
            <a:r>
              <a:rPr lang="en-US" sz="2000" dirty="0" smtClean="0">
                <a:latin typeface="Calibri"/>
              </a:rPr>
              <a:t>e in (2L + 4J) final state</a:t>
            </a:r>
            <a:r>
              <a:rPr lang="en-US" sz="2000" dirty="0" smtClean="0"/>
              <a:t> is similar to the </a:t>
            </a:r>
            <a:r>
              <a:rPr lang="en-US" sz="2000" dirty="0" err="1" smtClean="0"/>
              <a:t>ẽR</a:t>
            </a:r>
            <a:r>
              <a:rPr lang="en-US" sz="2000" dirty="0" smtClean="0"/>
              <a:t> (2L) final state 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200" y="1370771"/>
            <a:ext cx="2971800" cy="3125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1371600"/>
            <a:ext cx="318145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1371600"/>
            <a:ext cx="3123141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Electron Energy Resolution </a:t>
            </a:r>
            <a:br>
              <a:rPr lang="en-US" dirty="0" smtClean="0"/>
            </a:br>
            <a:r>
              <a:rPr lang="en-US" dirty="0" smtClean="0"/>
              <a:t>2L + 4J,  without/with overlay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5405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-The electron energy resolution for </a:t>
            </a:r>
            <a:r>
              <a:rPr lang="el-GR" sz="2000" dirty="0" smtClean="0">
                <a:latin typeface="Calibri"/>
              </a:rPr>
              <a:t>ν̃</a:t>
            </a:r>
            <a:r>
              <a:rPr lang="en-US" sz="2000" dirty="0" smtClean="0">
                <a:latin typeface="Calibri"/>
              </a:rPr>
              <a:t>e in (2L + 4J) final state</a:t>
            </a:r>
            <a:r>
              <a:rPr lang="en-US" sz="2000" dirty="0" smtClean="0"/>
              <a:t> without and with</a:t>
            </a:r>
          </a:p>
          <a:p>
            <a:r>
              <a:rPr lang="en-US" sz="2000" dirty="0" smtClean="0"/>
              <a:t>is similar when the tight timing cut is </a:t>
            </a:r>
            <a:r>
              <a:rPr lang="en-US" sz="2000" dirty="0" smtClean="0"/>
              <a:t>applied</a:t>
            </a:r>
            <a:r>
              <a:rPr lang="en-US" sz="2000" dirty="0" smtClean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276350"/>
            <a:ext cx="4495477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5325" y="1219200"/>
            <a:ext cx="4562475" cy="4288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Boson Mass Resolution </a:t>
            </a:r>
            <a:br>
              <a:rPr lang="en-US" dirty="0" smtClean="0"/>
            </a:br>
            <a:r>
              <a:rPr lang="en-US" dirty="0" smtClean="0"/>
              <a:t>2L + 4J,  without/with overlay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5405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-Boson mass resolution for </a:t>
            </a:r>
            <a:r>
              <a:rPr lang="el-GR" sz="2000" dirty="0" smtClean="0">
                <a:latin typeface="Calibri"/>
              </a:rPr>
              <a:t>ν̃</a:t>
            </a:r>
            <a:r>
              <a:rPr lang="en-US" sz="2000" dirty="0" smtClean="0">
                <a:latin typeface="Calibri"/>
              </a:rPr>
              <a:t>e in (2L + 4J) final state</a:t>
            </a:r>
            <a:r>
              <a:rPr lang="en-US" sz="2000" dirty="0" smtClean="0"/>
              <a:t> without and with overlay</a:t>
            </a:r>
          </a:p>
          <a:p>
            <a:r>
              <a:rPr lang="en-US" sz="2000" dirty="0" smtClean="0"/>
              <a:t>  no time cut (left), loose time cut (right)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399"/>
            <a:ext cx="4419600" cy="4233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1370919"/>
            <a:ext cx="4267200" cy="4085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Boson Mass Resolution </a:t>
            </a:r>
            <a:br>
              <a:rPr lang="en-US" dirty="0" smtClean="0"/>
            </a:br>
            <a:r>
              <a:rPr lang="en-US" dirty="0" smtClean="0"/>
              <a:t>2L + 4J,  without/with overlay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5405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-Boson mass resolution for </a:t>
            </a:r>
            <a:r>
              <a:rPr lang="el-GR" sz="2000" dirty="0" smtClean="0">
                <a:latin typeface="Calibri"/>
              </a:rPr>
              <a:t>ν̃</a:t>
            </a:r>
            <a:r>
              <a:rPr lang="en-US" sz="2000" dirty="0" smtClean="0">
                <a:latin typeface="Calibri"/>
              </a:rPr>
              <a:t>e in (2L + 4J) final state</a:t>
            </a:r>
            <a:r>
              <a:rPr lang="en-US" sz="2000" dirty="0" smtClean="0"/>
              <a:t> without and with overlay</a:t>
            </a:r>
          </a:p>
          <a:p>
            <a:r>
              <a:rPr lang="en-US" sz="2000" dirty="0" smtClean="0"/>
              <a:t>  standard time cut (left), tight time cut (right), the cut inefficiency is 5%.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4495800" cy="4191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13003" y="1248972"/>
            <a:ext cx="4478597" cy="4313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W Boson Mass Resolution Fit</a:t>
            </a:r>
            <a:br>
              <a:rPr lang="en-US" dirty="0" smtClean="0"/>
            </a:br>
            <a:r>
              <a:rPr lang="en-US" dirty="0" smtClean="0"/>
              <a:t>without/ with overlay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21 June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WG6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46729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Boson mass distribution fit : without overlay m(W)= 78.5 </a:t>
            </a:r>
            <a:r>
              <a:rPr lang="en-US" sz="2000" dirty="0" err="1" smtClean="0"/>
              <a:t>GeV</a:t>
            </a:r>
            <a:r>
              <a:rPr lang="en-US" sz="2000" dirty="0" smtClean="0"/>
              <a:t>, </a:t>
            </a:r>
            <a:r>
              <a:rPr lang="el-GR" sz="2000" dirty="0" smtClean="0"/>
              <a:t>σ</a:t>
            </a:r>
            <a:r>
              <a:rPr lang="en-US" sz="2000" dirty="0" smtClean="0"/>
              <a:t>(m)=10.1 </a:t>
            </a:r>
            <a:r>
              <a:rPr lang="en-US" sz="2000" dirty="0" err="1" smtClean="0"/>
              <a:t>GeV</a:t>
            </a:r>
            <a:endParaRPr lang="en-US" sz="2000" dirty="0" smtClean="0"/>
          </a:p>
          <a:p>
            <a:r>
              <a:rPr lang="en-US" sz="2000" dirty="0" smtClean="0"/>
              <a:t> with overlay, tight time cut: m(W)=78.3, </a:t>
            </a:r>
            <a:r>
              <a:rPr lang="el-GR" sz="2000" dirty="0" smtClean="0"/>
              <a:t>σ</a:t>
            </a:r>
            <a:r>
              <a:rPr lang="en-US" sz="2000" dirty="0" smtClean="0"/>
              <a:t>(m)=11.7 </a:t>
            </a:r>
            <a:r>
              <a:rPr lang="en-US" sz="2000" dirty="0" err="1" smtClean="0"/>
              <a:t>GeV</a:t>
            </a:r>
            <a:r>
              <a:rPr lang="en-US" sz="2000" dirty="0" smtClean="0"/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219200"/>
            <a:ext cx="4306562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2368" y="1220182"/>
            <a:ext cx="4264432" cy="4111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11527</TotalTime>
  <Words>1079</Words>
  <Application>Microsoft Office PowerPoint</Application>
  <PresentationFormat>On-screen Show (4:3)</PresentationFormat>
  <Paragraphs>153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ẽL and ν̃e Analysis motivation</vt:lpstr>
      <vt:lpstr> S , B Cross Sections</vt:lpstr>
      <vt:lpstr>Analysis method</vt:lpstr>
      <vt:lpstr>  Electron Energy Resolution 2L+4J and 2L without overlay</vt:lpstr>
      <vt:lpstr>  Electron Energy Resolution  2L + 4J,  without/with overlay</vt:lpstr>
      <vt:lpstr>  Boson Mass Resolution  2L + 4J,  without/with overlay</vt:lpstr>
      <vt:lpstr>  Boson Mass Resolution  2L + 4J,  without/with overlay</vt:lpstr>
      <vt:lpstr> W Boson Mass Resolution Fit without/ with overlay</vt:lpstr>
      <vt:lpstr> W and h⁰ Boson Mass Resolution Fit without overlay</vt:lpstr>
      <vt:lpstr> ẽR and ν̃e dN/dE fit</vt:lpstr>
      <vt:lpstr> Summary</vt:lpstr>
      <vt:lpstr> Slepton Note Status</vt:lpstr>
      <vt:lpstr>Backup Slides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Processes</dc:title>
  <dc:creator/>
  <cp:lastModifiedBy>blaising</cp:lastModifiedBy>
  <cp:revision>1372</cp:revision>
  <dcterms:created xsi:type="dcterms:W3CDTF">2006-08-16T00:00:00Z</dcterms:created>
  <dcterms:modified xsi:type="dcterms:W3CDTF">2011-06-28T07:09:42Z</dcterms:modified>
</cp:coreProperties>
</file>