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577" r:id="rId2"/>
    <p:sldId id="931" r:id="rId3"/>
    <p:sldId id="934" r:id="rId4"/>
    <p:sldId id="864" r:id="rId5"/>
    <p:sldId id="913" r:id="rId6"/>
    <p:sldId id="917" r:id="rId7"/>
    <p:sldId id="937" r:id="rId8"/>
    <p:sldId id="925" r:id="rId9"/>
    <p:sldId id="938" r:id="rId10"/>
    <p:sldId id="929" r:id="rId11"/>
    <p:sldId id="930" r:id="rId12"/>
    <p:sldId id="920" r:id="rId13"/>
    <p:sldId id="939" r:id="rId14"/>
    <p:sldId id="940" r:id="rId15"/>
    <p:sldId id="935" r:id="rId16"/>
    <p:sldId id="936" r:id="rId17"/>
    <p:sldId id="863" r:id="rId1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003300"/>
    <a:srgbClr val="9999FF"/>
    <a:srgbClr val="FF6600"/>
    <a:srgbClr val="132B66"/>
    <a:srgbClr val="3B89BA"/>
    <a:srgbClr val="6699FF"/>
    <a:srgbClr val="8291AE"/>
    <a:srgbClr val="142A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6467" autoAdjust="0"/>
    <p:restoredTop sz="94660"/>
  </p:normalViewPr>
  <p:slideViewPr>
    <p:cSldViewPr>
      <p:cViewPr>
        <p:scale>
          <a:sx n="100" d="100"/>
          <a:sy n="100" d="100"/>
        </p:scale>
        <p:origin x="-552" y="-248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2011,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marketplace.stratuslab.eu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stratuslab.eu" TargetMode="External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stratuslab.e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hyperlink" Target="http://stratuslab.eu/doku.php/deliverable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marketplace.stratuslab.eu/" TargetMode="Externa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StratusLab Marketplace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C. Loomis (CNRS/LAL)</a:t>
            </a:r>
          </a:p>
          <a:p>
            <a:r>
              <a:rPr lang="en-US" dirty="0" smtClean="0"/>
              <a:t>Atelier France Grilles (Lyon)</a:t>
            </a:r>
          </a:p>
          <a:p>
            <a:r>
              <a:rPr lang="en-US" dirty="0" smtClean="0"/>
              <a:t>21 October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SPARQL Query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8229600" cy="313932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Courier"/>
                <a:cs typeface="Courier"/>
              </a:rPr>
              <a:t>PREFIX </a:t>
            </a:r>
            <a:r>
              <a:rPr lang="en-US" sz="1800" b="0" dirty="0" err="1" smtClean="0">
                <a:latin typeface="Courier"/>
                <a:cs typeface="Courier"/>
              </a:rPr>
              <a:t>dcterms</a:t>
            </a:r>
            <a:r>
              <a:rPr lang="en-US" sz="1800" b="0" dirty="0" smtClean="0">
                <a:latin typeface="Courier"/>
                <a:cs typeface="Courier"/>
              </a:rPr>
              <a:t>: &lt;http://</a:t>
            </a:r>
            <a:r>
              <a:rPr lang="en-US" sz="1800" b="0" dirty="0" err="1" smtClean="0">
                <a:latin typeface="Courier"/>
                <a:cs typeface="Courier"/>
              </a:rPr>
              <a:t>purl.org</a:t>
            </a:r>
            <a:r>
              <a:rPr lang="en-US" sz="1800" b="0" dirty="0" smtClean="0">
                <a:latin typeface="Courier"/>
                <a:cs typeface="Courier"/>
              </a:rPr>
              <a:t>/dc/terms/&gt;</a:t>
            </a:r>
          </a:p>
          <a:p>
            <a:r>
              <a:rPr lang="en-US" sz="1800" b="0" dirty="0" smtClean="0">
                <a:latin typeface="Courier"/>
                <a:cs typeface="Courier"/>
              </a:rPr>
              <a:t>PREFIX </a:t>
            </a:r>
            <a:r>
              <a:rPr lang="en-US" sz="1800" b="0" dirty="0" err="1" smtClean="0">
                <a:latin typeface="Courier"/>
                <a:cs typeface="Courier"/>
              </a:rPr>
              <a:t>slterms</a:t>
            </a:r>
            <a:r>
              <a:rPr lang="en-US" sz="1800" b="0" dirty="0" smtClean="0">
                <a:latin typeface="Courier"/>
                <a:cs typeface="Courier"/>
              </a:rPr>
              <a:t>: &lt;http://</a:t>
            </a:r>
            <a:r>
              <a:rPr lang="en-US" sz="1800" b="0" dirty="0" err="1" smtClean="0">
                <a:latin typeface="Courier"/>
                <a:cs typeface="Courier"/>
              </a:rPr>
              <a:t>mp.stratuslab.eu/slterms</a:t>
            </a:r>
            <a:r>
              <a:rPr lang="en-US" sz="1800" b="0" dirty="0" smtClean="0">
                <a:latin typeface="Courier"/>
                <a:cs typeface="Courier"/>
              </a:rPr>
              <a:t>#&gt;</a:t>
            </a:r>
          </a:p>
          <a:p>
            <a:endParaRPr lang="en-US" sz="1800" b="0" dirty="0" smtClean="0">
              <a:latin typeface="Courier"/>
              <a:cs typeface="Courier"/>
            </a:endParaRPr>
          </a:p>
          <a:p>
            <a:r>
              <a:rPr lang="en-US" sz="1800" b="0" dirty="0" smtClean="0">
                <a:latin typeface="Courier"/>
                <a:cs typeface="Courier"/>
              </a:rPr>
              <a:t>select</a:t>
            </a:r>
          </a:p>
          <a:p>
            <a:endParaRPr lang="en-US" sz="1800" b="0" dirty="0" smtClean="0">
              <a:latin typeface="Courier"/>
              <a:cs typeface="Courier"/>
            </a:endParaRPr>
          </a:p>
          <a:p>
            <a:r>
              <a:rPr lang="en-US" sz="1800" b="0" dirty="0" smtClean="0">
                <a:latin typeface="Courier"/>
                <a:cs typeface="Courier"/>
              </a:rPr>
              <a:t>  distinct ?</a:t>
            </a:r>
            <a:r>
              <a:rPr lang="en-US" sz="1800" b="0" dirty="0" err="1" smtClean="0">
                <a:latin typeface="Courier"/>
                <a:cs typeface="Courier"/>
              </a:rPr>
              <a:t>os</a:t>
            </a:r>
            <a:r>
              <a:rPr lang="en-US" sz="1800" b="0" dirty="0" smtClean="0">
                <a:latin typeface="Courier"/>
                <a:cs typeface="Courier"/>
              </a:rPr>
              <a:t> ?identifier </a:t>
            </a:r>
          </a:p>
          <a:p>
            <a:endParaRPr lang="en-US" sz="1800" b="0" dirty="0" smtClean="0">
              <a:latin typeface="Courier"/>
              <a:cs typeface="Courier"/>
            </a:endParaRPr>
          </a:p>
          <a:p>
            <a:r>
              <a:rPr lang="en-US" sz="1800" b="0" dirty="0" smtClean="0">
                <a:latin typeface="Courier"/>
                <a:cs typeface="Courier"/>
              </a:rPr>
              <a:t>  where { </a:t>
            </a:r>
          </a:p>
          <a:p>
            <a:r>
              <a:rPr lang="en-US" sz="1800" b="0" dirty="0" smtClean="0">
                <a:latin typeface="Courier"/>
                <a:cs typeface="Courier"/>
              </a:rPr>
              <a:t>    ?</a:t>
            </a:r>
            <a:r>
              <a:rPr lang="en-US" sz="1800" b="0" dirty="0" err="1" smtClean="0">
                <a:latin typeface="Courier"/>
                <a:cs typeface="Courier"/>
              </a:rPr>
              <a:t>x</a:t>
            </a:r>
            <a:r>
              <a:rPr lang="en-US" sz="1800" b="0" dirty="0" smtClean="0">
                <a:latin typeface="Courier"/>
                <a:cs typeface="Courier"/>
              </a:rPr>
              <a:t> </a:t>
            </a:r>
            <a:r>
              <a:rPr lang="en-US" sz="1800" b="0" dirty="0" err="1" smtClean="0">
                <a:latin typeface="Courier"/>
                <a:cs typeface="Courier"/>
              </a:rPr>
              <a:t>dcterms:identifier</a:t>
            </a:r>
            <a:r>
              <a:rPr lang="en-US" sz="1800" b="0" dirty="0" smtClean="0">
                <a:latin typeface="Courier"/>
                <a:cs typeface="Courier"/>
              </a:rPr>
              <a:t> ?identifier . </a:t>
            </a:r>
          </a:p>
          <a:p>
            <a:r>
              <a:rPr lang="en-US" sz="1800" b="0" dirty="0" smtClean="0">
                <a:latin typeface="Courier"/>
                <a:cs typeface="Courier"/>
              </a:rPr>
              <a:t>    ?</a:t>
            </a:r>
            <a:r>
              <a:rPr lang="en-US" sz="1800" b="0" dirty="0" err="1" smtClean="0">
                <a:latin typeface="Courier"/>
                <a:cs typeface="Courier"/>
              </a:rPr>
              <a:t>x</a:t>
            </a:r>
            <a:r>
              <a:rPr lang="en-US" sz="1800" b="0" dirty="0" smtClean="0">
                <a:latin typeface="Courier"/>
                <a:cs typeface="Courier"/>
              </a:rPr>
              <a:t> </a:t>
            </a:r>
            <a:r>
              <a:rPr lang="en-US" sz="1800" b="0" dirty="0" err="1" smtClean="0">
                <a:latin typeface="Courier"/>
                <a:cs typeface="Courier"/>
              </a:rPr>
              <a:t>slterms:os</a:t>
            </a:r>
            <a:r>
              <a:rPr lang="en-US" sz="1800" b="0" dirty="0" smtClean="0">
                <a:latin typeface="Courier"/>
                <a:cs typeface="Courier"/>
              </a:rPr>
              <a:t> ?</a:t>
            </a:r>
            <a:r>
              <a:rPr lang="en-US" sz="1800" b="0" dirty="0" err="1" smtClean="0">
                <a:latin typeface="Courier"/>
                <a:cs typeface="Courier"/>
              </a:rPr>
              <a:t>os</a:t>
            </a:r>
            <a:endParaRPr lang="en-US" sz="1800" b="0" dirty="0" smtClean="0">
              <a:latin typeface="Courier"/>
              <a:cs typeface="Courier"/>
            </a:endParaRPr>
          </a:p>
          <a:p>
            <a:r>
              <a:rPr lang="en-US" sz="1800" b="0" dirty="0" smtClean="0">
                <a:latin typeface="Courier"/>
                <a:cs typeface="Courier"/>
              </a:rPr>
              <a:t> 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Results with SPARQL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8229600" cy="452431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Courier"/>
                <a:cs typeface="Courier"/>
              </a:rPr>
              <a:t>PREFIX </a:t>
            </a:r>
            <a:r>
              <a:rPr lang="en-US" sz="1800" b="0" dirty="0" err="1" smtClean="0">
                <a:latin typeface="Courier"/>
                <a:cs typeface="Courier"/>
              </a:rPr>
              <a:t>dcterms</a:t>
            </a:r>
            <a:r>
              <a:rPr lang="en-US" sz="1800" b="0" dirty="0" smtClean="0">
                <a:latin typeface="Courier"/>
                <a:cs typeface="Courier"/>
              </a:rPr>
              <a:t>: &lt;http://</a:t>
            </a:r>
            <a:r>
              <a:rPr lang="en-US" sz="1800" b="0" dirty="0" err="1" smtClean="0">
                <a:latin typeface="Courier"/>
                <a:cs typeface="Courier"/>
              </a:rPr>
              <a:t>purl.org</a:t>
            </a:r>
            <a:r>
              <a:rPr lang="en-US" sz="1800" b="0" dirty="0" smtClean="0">
                <a:latin typeface="Courier"/>
                <a:cs typeface="Courier"/>
              </a:rPr>
              <a:t>/dc/terms/&gt;</a:t>
            </a:r>
          </a:p>
          <a:p>
            <a:r>
              <a:rPr lang="en-US" sz="1800" b="0" dirty="0" smtClean="0">
                <a:latin typeface="Courier"/>
                <a:cs typeface="Courier"/>
              </a:rPr>
              <a:t>PREFIX </a:t>
            </a:r>
            <a:r>
              <a:rPr lang="en-US" sz="1800" b="0" dirty="0" err="1" smtClean="0">
                <a:latin typeface="Courier"/>
                <a:cs typeface="Courier"/>
              </a:rPr>
              <a:t>slreq</a:t>
            </a:r>
            <a:r>
              <a:rPr lang="en-US" sz="1800" b="0" dirty="0" smtClean="0">
                <a:latin typeface="Courier"/>
                <a:cs typeface="Courier"/>
              </a:rPr>
              <a:t>: &lt;http://</a:t>
            </a:r>
            <a:r>
              <a:rPr lang="en-US" sz="1800" b="0" dirty="0" err="1" smtClean="0">
                <a:latin typeface="Courier"/>
                <a:cs typeface="Courier"/>
              </a:rPr>
              <a:t>mp.stratuslab.eu/slreq</a:t>
            </a:r>
            <a:r>
              <a:rPr lang="en-US" sz="1800" b="0" dirty="0" smtClean="0">
                <a:latin typeface="Courier"/>
                <a:cs typeface="Courier"/>
              </a:rPr>
              <a:t>#&gt;</a:t>
            </a:r>
          </a:p>
          <a:p>
            <a:endParaRPr lang="en-US" sz="1800" b="0" dirty="0" smtClean="0">
              <a:latin typeface="Courier"/>
              <a:cs typeface="Courier"/>
            </a:endParaRPr>
          </a:p>
          <a:p>
            <a:r>
              <a:rPr lang="en-US" sz="1800" b="0" dirty="0" smtClean="0">
                <a:latin typeface="Courier"/>
                <a:cs typeface="Courier"/>
              </a:rPr>
              <a:t>select</a:t>
            </a:r>
          </a:p>
          <a:p>
            <a:r>
              <a:rPr lang="en-US" sz="1800" b="0" dirty="0" smtClean="0">
                <a:latin typeface="Courier"/>
                <a:cs typeface="Courier"/>
              </a:rPr>
              <a:t>  distinct ?identifier ?email ?created </a:t>
            </a:r>
          </a:p>
          <a:p>
            <a:r>
              <a:rPr lang="en-US" sz="1800" b="0" dirty="0" smtClean="0">
                <a:latin typeface="Courier"/>
                <a:cs typeface="Courier"/>
              </a:rPr>
              <a:t>  where </a:t>
            </a:r>
          </a:p>
          <a:p>
            <a:r>
              <a:rPr lang="en-US" sz="1800" b="0" dirty="0" smtClean="0">
                <a:latin typeface="Courier"/>
                <a:cs typeface="Courier"/>
              </a:rPr>
              <a:t>  {</a:t>
            </a:r>
          </a:p>
          <a:p>
            <a:r>
              <a:rPr lang="en-US" sz="1800" b="0" dirty="0" smtClean="0">
                <a:latin typeface="Courier"/>
                <a:cs typeface="Courier"/>
              </a:rPr>
              <a:t>    ?</a:t>
            </a:r>
            <a:r>
              <a:rPr lang="en-US" sz="1800" b="0" dirty="0" err="1" smtClean="0">
                <a:latin typeface="Courier"/>
                <a:cs typeface="Courier"/>
              </a:rPr>
              <a:t>x</a:t>
            </a:r>
            <a:r>
              <a:rPr lang="en-US" sz="1800" b="0" dirty="0" smtClean="0">
                <a:latin typeface="Courier"/>
                <a:cs typeface="Courier"/>
              </a:rPr>
              <a:t> </a:t>
            </a:r>
            <a:r>
              <a:rPr lang="en-US" sz="1800" b="0" dirty="0" err="1" smtClean="0">
                <a:latin typeface="Courier"/>
                <a:cs typeface="Courier"/>
              </a:rPr>
              <a:t>dcterms:identifier</a:t>
            </a:r>
            <a:r>
              <a:rPr lang="en-US" sz="1800" b="0" dirty="0" smtClean="0">
                <a:latin typeface="Courier"/>
                <a:cs typeface="Courier"/>
              </a:rPr>
              <a:t> ?identifier;</a:t>
            </a:r>
          </a:p>
          <a:p>
            <a:endParaRPr lang="en-US" sz="1800" b="0" dirty="0" smtClean="0">
              <a:latin typeface="Courier"/>
              <a:cs typeface="Courier"/>
            </a:endParaRPr>
          </a:p>
          <a:p>
            <a:r>
              <a:rPr lang="en-US" sz="1800" b="0" dirty="0" smtClean="0">
                <a:latin typeface="Courier"/>
                <a:cs typeface="Courier"/>
              </a:rPr>
              <a:t>    </a:t>
            </a:r>
            <a:r>
              <a:rPr lang="en-US" sz="1800" b="0" dirty="0" err="1" smtClean="0">
                <a:latin typeface="Courier"/>
                <a:cs typeface="Courier"/>
              </a:rPr>
              <a:t>slreq:endorsement</a:t>
            </a:r>
            <a:r>
              <a:rPr lang="en-US" sz="1800" b="0" dirty="0" smtClean="0">
                <a:latin typeface="Courier"/>
                <a:cs typeface="Courier"/>
              </a:rPr>
              <a:t> ?endorsement . </a:t>
            </a:r>
          </a:p>
          <a:p>
            <a:r>
              <a:rPr lang="en-US" sz="1800" b="0" dirty="0" smtClean="0">
                <a:latin typeface="Courier"/>
                <a:cs typeface="Courier"/>
              </a:rPr>
              <a:t>    ?endorsement </a:t>
            </a:r>
            <a:r>
              <a:rPr lang="en-US" sz="1800" b="0" dirty="0" err="1" smtClean="0">
                <a:latin typeface="Courier"/>
                <a:cs typeface="Courier"/>
              </a:rPr>
              <a:t>slreq:endorser</a:t>
            </a:r>
            <a:r>
              <a:rPr lang="en-US" sz="1800" b="0" dirty="0" smtClean="0">
                <a:latin typeface="Courier"/>
                <a:cs typeface="Courier"/>
              </a:rPr>
              <a:t> ?endorser;</a:t>
            </a:r>
          </a:p>
          <a:p>
            <a:endParaRPr lang="en-US" sz="1800" b="0" dirty="0" smtClean="0">
              <a:latin typeface="Courier"/>
              <a:cs typeface="Courier"/>
            </a:endParaRPr>
          </a:p>
          <a:p>
            <a:r>
              <a:rPr lang="en-US" sz="1800" b="0" dirty="0" smtClean="0">
                <a:latin typeface="Courier"/>
                <a:cs typeface="Courier"/>
              </a:rPr>
              <a:t>    </a:t>
            </a:r>
            <a:r>
              <a:rPr lang="en-US" sz="1800" b="0" dirty="0" err="1" smtClean="0">
                <a:latin typeface="Courier"/>
                <a:cs typeface="Courier"/>
              </a:rPr>
              <a:t>dcterms:created</a:t>
            </a:r>
            <a:r>
              <a:rPr lang="en-US" sz="1800" b="0" dirty="0" smtClean="0">
                <a:latin typeface="Courier"/>
                <a:cs typeface="Courier"/>
              </a:rPr>
              <a:t> ?created .</a:t>
            </a:r>
          </a:p>
          <a:p>
            <a:r>
              <a:rPr lang="en-US" sz="1800" b="0" dirty="0" smtClean="0">
                <a:latin typeface="Courier"/>
                <a:cs typeface="Courier"/>
              </a:rPr>
              <a:t>    ?endorser </a:t>
            </a:r>
            <a:r>
              <a:rPr lang="en-US" sz="1800" b="0" dirty="0" err="1" smtClean="0">
                <a:latin typeface="Courier"/>
                <a:cs typeface="Courier"/>
              </a:rPr>
              <a:t>slreq:email</a:t>
            </a:r>
            <a:r>
              <a:rPr lang="en-US" sz="1800" b="0" dirty="0" smtClean="0">
                <a:latin typeface="Courier"/>
                <a:cs typeface="Courier"/>
              </a:rPr>
              <a:t> ?email .</a:t>
            </a:r>
          </a:p>
          <a:p>
            <a:r>
              <a:rPr lang="en-US" sz="1800" b="0" dirty="0" smtClean="0">
                <a:latin typeface="Courier"/>
                <a:cs typeface="Courier"/>
              </a:rPr>
              <a:t>    FILTER (?email = "</a:t>
            </a:r>
            <a:r>
              <a:rPr lang="en-US" sz="1800" b="0" dirty="0" err="1" smtClean="0">
                <a:latin typeface="Courier"/>
                <a:cs typeface="Courier"/>
              </a:rPr>
              <a:t>me@example.com</a:t>
            </a:r>
            <a:r>
              <a:rPr lang="en-US" sz="1800" b="0" dirty="0" smtClean="0">
                <a:latin typeface="Courier"/>
                <a:cs typeface="Courier"/>
              </a:rPr>
              <a:t>")</a:t>
            </a:r>
          </a:p>
          <a:p>
            <a:r>
              <a:rPr lang="en-US" sz="1800" b="0" dirty="0" smtClean="0">
                <a:latin typeface="Courier"/>
                <a:cs typeface="Courier"/>
              </a:rPr>
              <a:t> 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User: Run machine instance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Pass the URL for metadata entry when starting instance.</a:t>
            </a:r>
          </a:p>
          <a:p>
            <a:pPr lvl="1"/>
            <a:r>
              <a:rPr lang="en-US" dirty="0" smtClean="0"/>
              <a:t>stratus-run-instance … </a:t>
            </a:r>
            <a:r>
              <a:rPr lang="en-US" dirty="0" smtClean="0">
                <a:latin typeface="Courier"/>
                <a:cs typeface="Courier"/>
              </a:rPr>
              <a:t>MMZu9WvwKIro-rtBQfDk4PsKO7_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Control the machine with the standard commands</a:t>
            </a:r>
          </a:p>
          <a:p>
            <a:pPr lvl="1"/>
            <a:r>
              <a:rPr lang="en-US" dirty="0" smtClean="0"/>
              <a:t>stratus-run-instance &lt;Image ID&gt;</a:t>
            </a:r>
          </a:p>
          <a:p>
            <a:pPr lvl="1"/>
            <a:r>
              <a:rPr lang="en-US" dirty="0" smtClean="0"/>
              <a:t>stratus-describe-instance &lt;VM ID&gt;</a:t>
            </a:r>
          </a:p>
          <a:p>
            <a:pPr lvl="1"/>
            <a:r>
              <a:rPr lang="en-US" dirty="0" smtClean="0"/>
              <a:t>stratus-kill-instance &lt;VM ID&gt;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Administrator: Define Policy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Create machine image policy</a:t>
            </a:r>
          </a:p>
          <a:p>
            <a:pPr lvl="1"/>
            <a:r>
              <a:rPr lang="en-US" dirty="0" smtClean="0"/>
              <a:t>Validate metadata file</a:t>
            </a:r>
          </a:p>
          <a:p>
            <a:pPr lvl="1"/>
            <a:r>
              <a:rPr lang="en-US" dirty="0" smtClean="0"/>
              <a:t>White/Blacklist for images</a:t>
            </a:r>
          </a:p>
          <a:p>
            <a:pPr lvl="1"/>
            <a:r>
              <a:rPr lang="en-US" dirty="0" smtClean="0"/>
              <a:t>White/Blacklist for endorsers</a:t>
            </a:r>
          </a:p>
          <a:p>
            <a:pPr lvl="1"/>
            <a:r>
              <a:rPr lang="en-US" dirty="0" smtClean="0"/>
              <a:t>Blacklist for checksums</a:t>
            </a:r>
          </a:p>
          <a:p>
            <a:endParaRPr lang="en-US" dirty="0" smtClean="0"/>
          </a:p>
          <a:p>
            <a:r>
              <a:rPr lang="en-US" dirty="0" smtClean="0"/>
              <a:t>Policy </a:t>
            </a:r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stratus-policy-image: invokes site </a:t>
            </a:r>
            <a:br>
              <a:rPr lang="en-US" dirty="0" smtClean="0"/>
            </a:br>
            <a:r>
              <a:rPr lang="en-US" dirty="0" smtClean="0"/>
              <a:t>policy to determine if the </a:t>
            </a:r>
            <a:br>
              <a:rPr lang="en-US" dirty="0" smtClean="0"/>
            </a:br>
            <a:r>
              <a:rPr lang="en-US" dirty="0" smtClean="0"/>
              <a:t>referenced image can be used </a:t>
            </a:r>
          </a:p>
          <a:p>
            <a:pPr lvl="1"/>
            <a:r>
              <a:rPr lang="en-US" dirty="0" smtClean="0"/>
              <a:t>stratus-download-image: will download (and cache) a validated image to be used by a VM instance; uses the location </a:t>
            </a:r>
            <a:r>
              <a:rPr lang="en-US" dirty="0" err="1" smtClean="0"/>
              <a:t>URL(s</a:t>
            </a:r>
            <a:r>
              <a:rPr lang="en-US" dirty="0" smtClean="0"/>
              <a:t>) in the metadata entry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24400" y="1600200"/>
            <a:ext cx="4267200" cy="375487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latin typeface="Courier"/>
                <a:cs typeface="Courier"/>
              </a:rPr>
              <a:t>[</a:t>
            </a:r>
            <a:r>
              <a:rPr lang="en-US" sz="1400" b="0" dirty="0" err="1" smtClean="0">
                <a:latin typeface="Courier"/>
                <a:cs typeface="Courier"/>
              </a:rPr>
              <a:t>whitelistendorsers</a:t>
            </a:r>
            <a:r>
              <a:rPr lang="en-US" sz="1400" b="0" dirty="0" smtClean="0">
                <a:latin typeface="Courier"/>
                <a:cs typeface="Courier"/>
              </a:rPr>
              <a:t>]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group1 = loomis@lal.in2p3.fr</a:t>
            </a:r>
          </a:p>
          <a:p>
            <a:endParaRPr lang="en-US" sz="1400" b="0" dirty="0" smtClean="0">
              <a:latin typeface="Courier"/>
              <a:cs typeface="Courier"/>
            </a:endParaRPr>
          </a:p>
          <a:p>
            <a:r>
              <a:rPr lang="en-US" sz="1400" b="0" dirty="0" smtClean="0">
                <a:latin typeface="Courier"/>
                <a:cs typeface="Courier"/>
              </a:rPr>
              <a:t>[</a:t>
            </a:r>
            <a:r>
              <a:rPr lang="en-US" sz="1400" b="0" dirty="0" err="1" smtClean="0">
                <a:latin typeface="Courier"/>
                <a:cs typeface="Courier"/>
              </a:rPr>
              <a:t>whitelistimages</a:t>
            </a:r>
            <a:r>
              <a:rPr lang="en-US" sz="1400" b="0" dirty="0" smtClean="0">
                <a:latin typeface="Courier"/>
                <a:cs typeface="Courier"/>
              </a:rPr>
              <a:t>]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group1 = MMZu9WvwKIro-rtBQfDk4PsKO7_</a:t>
            </a:r>
          </a:p>
          <a:p>
            <a:endParaRPr lang="en-US" sz="1400" b="0" dirty="0" smtClean="0">
              <a:latin typeface="Courier"/>
              <a:cs typeface="Courier"/>
            </a:endParaRPr>
          </a:p>
          <a:p>
            <a:r>
              <a:rPr lang="en-US" sz="1400" b="0" dirty="0" smtClean="0">
                <a:latin typeface="Courier"/>
                <a:cs typeface="Courier"/>
              </a:rPr>
              <a:t>[</a:t>
            </a:r>
            <a:r>
              <a:rPr lang="en-US" sz="1400" b="0" dirty="0" err="1" smtClean="0">
                <a:latin typeface="Courier"/>
                <a:cs typeface="Courier"/>
              </a:rPr>
              <a:t>blacklistimages</a:t>
            </a:r>
            <a:r>
              <a:rPr lang="en-US" sz="1400" b="0" dirty="0" smtClean="0">
                <a:latin typeface="Courier"/>
                <a:cs typeface="Courier"/>
              </a:rPr>
              <a:t>]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group1 = XXXy9WvwKIro-rtBQfDk4PsKKzz</a:t>
            </a:r>
          </a:p>
          <a:p>
            <a:endParaRPr lang="en-US" sz="1400" b="0" dirty="0" smtClean="0">
              <a:latin typeface="Courier"/>
              <a:cs typeface="Courier"/>
            </a:endParaRPr>
          </a:p>
          <a:p>
            <a:r>
              <a:rPr lang="en-US" sz="1400" b="0" dirty="0" smtClean="0">
                <a:latin typeface="Courier"/>
                <a:cs typeface="Courier"/>
              </a:rPr>
              <a:t>[</a:t>
            </a:r>
            <a:r>
              <a:rPr lang="en-US" sz="1400" b="0" dirty="0" err="1" smtClean="0">
                <a:latin typeface="Courier"/>
                <a:cs typeface="Courier"/>
              </a:rPr>
              <a:t>blacklistendorsers</a:t>
            </a:r>
            <a:r>
              <a:rPr lang="en-US" sz="1400" b="0" dirty="0" smtClean="0">
                <a:latin typeface="Courier"/>
                <a:cs typeface="Courier"/>
              </a:rPr>
              <a:t>]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group1 = </a:t>
            </a:r>
            <a:r>
              <a:rPr lang="en-US" sz="1400" b="0" dirty="0" err="1" smtClean="0">
                <a:latin typeface="Courier"/>
                <a:cs typeface="Courier"/>
              </a:rPr>
              <a:t>hacker@example.org</a:t>
            </a:r>
            <a:endParaRPr lang="en-US" sz="1400" b="0" dirty="0" smtClean="0">
              <a:latin typeface="Courier"/>
              <a:cs typeface="Courier"/>
            </a:endParaRPr>
          </a:p>
          <a:p>
            <a:endParaRPr lang="en-US" sz="1400" b="0" dirty="0" smtClean="0">
              <a:latin typeface="Courier"/>
              <a:cs typeface="Courier"/>
            </a:endParaRPr>
          </a:p>
          <a:p>
            <a:r>
              <a:rPr lang="en-US" sz="1400" b="0" dirty="0" smtClean="0">
                <a:latin typeface="Courier"/>
                <a:cs typeface="Courier"/>
              </a:rPr>
              <a:t>[</a:t>
            </a:r>
            <a:r>
              <a:rPr lang="en-US" sz="1400" b="0" dirty="0" err="1" smtClean="0">
                <a:latin typeface="Courier"/>
                <a:cs typeface="Courier"/>
              </a:rPr>
              <a:t>blacklistchecksums</a:t>
            </a:r>
            <a:r>
              <a:rPr lang="en-US" sz="1400" b="0" dirty="0" smtClean="0">
                <a:latin typeface="Courier"/>
                <a:cs typeface="Courier"/>
              </a:rPr>
              <a:t>]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group1 = …</a:t>
            </a:r>
          </a:p>
          <a:p>
            <a:endParaRPr lang="en-US" sz="1400" b="0" dirty="0" smtClean="0">
              <a:latin typeface="Courier"/>
              <a:cs typeface="Courier"/>
            </a:endParaRPr>
          </a:p>
          <a:p>
            <a:r>
              <a:rPr lang="en-US" sz="1400" b="0" dirty="0" smtClean="0">
                <a:latin typeface="Courier"/>
                <a:cs typeface="Courier"/>
              </a:rPr>
              <a:t>[</a:t>
            </a:r>
            <a:r>
              <a:rPr lang="en-US" sz="1400" b="0" dirty="0" err="1" smtClean="0">
                <a:latin typeface="Courier"/>
                <a:cs typeface="Courier"/>
              </a:rPr>
              <a:t>validatemetadatafile</a:t>
            </a:r>
            <a:r>
              <a:rPr lang="en-US" sz="1400" b="0" dirty="0" smtClean="0">
                <a:latin typeface="Courier"/>
                <a:cs typeface="Courier"/>
              </a:rPr>
              <a:t>]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activate = true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Creator: Sharing Image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Create an image</a:t>
            </a:r>
          </a:p>
          <a:p>
            <a:pPr lvl="1"/>
            <a:r>
              <a:rPr lang="en-US" dirty="0" smtClean="0"/>
              <a:t>Use stratus-create-image or build one from scratch</a:t>
            </a:r>
          </a:p>
          <a:p>
            <a:pPr lvl="1"/>
            <a:r>
              <a:rPr lang="en-US" dirty="0" smtClean="0"/>
              <a:t>Upload image to web accessible location (or cloud storage)</a:t>
            </a:r>
          </a:p>
          <a:p>
            <a:r>
              <a:rPr lang="en-US" dirty="0" smtClean="0"/>
              <a:t>Create image metadata</a:t>
            </a:r>
          </a:p>
          <a:p>
            <a:pPr lvl="1"/>
            <a:r>
              <a:rPr lang="en-US" dirty="0" smtClean="0"/>
              <a:t>Use stratus-build-metadata to create metadata entry</a:t>
            </a:r>
          </a:p>
          <a:p>
            <a:pPr lvl="1"/>
            <a:r>
              <a:rPr lang="en-US" dirty="0" smtClean="0"/>
              <a:t>Add or modify information in entry</a:t>
            </a:r>
          </a:p>
          <a:p>
            <a:pPr lvl="1"/>
            <a:r>
              <a:rPr lang="en-US" dirty="0" smtClean="0"/>
              <a:t>Sign the entry with stratus-sign-metadata</a:t>
            </a:r>
          </a:p>
          <a:p>
            <a:r>
              <a:rPr lang="en-US" dirty="0" smtClean="0"/>
              <a:t>Upload metadata</a:t>
            </a:r>
          </a:p>
          <a:p>
            <a:pPr lvl="1"/>
            <a:r>
              <a:rPr lang="en-US" dirty="0" smtClean="0"/>
              <a:t>Upload the metadata to Marketplace with stratus-upload-metadata, or</a:t>
            </a:r>
          </a:p>
          <a:p>
            <a:pPr lvl="1"/>
            <a:r>
              <a:rPr lang="en-US" dirty="0" smtClean="0"/>
              <a:t>Upload directly via a browser</a:t>
            </a:r>
          </a:p>
          <a:p>
            <a:pPr lvl="1"/>
            <a:r>
              <a:rPr lang="en-US" dirty="0" smtClean="0"/>
              <a:t>Server will verify format, signature, and (optionally) endorser’s email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Certification Schemes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Images may (will) have multiple entries</a:t>
            </a:r>
          </a:p>
          <a:p>
            <a:pPr lvl="1"/>
            <a:r>
              <a:rPr lang="en-US" dirty="0" smtClean="0"/>
              <a:t>Evolution in time (e.g. deprecation of image) by same endorser</a:t>
            </a:r>
          </a:p>
          <a:p>
            <a:pPr lvl="1"/>
            <a:r>
              <a:rPr lang="en-US" dirty="0" smtClean="0"/>
              <a:t>“External” certification of images by “external” </a:t>
            </a:r>
            <a:r>
              <a:rPr lang="en-US" dirty="0" err="1" smtClean="0"/>
              <a:t>endorser(s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Complete </a:t>
            </a:r>
            <a:r>
              <a:rPr lang="en-US" dirty="0" smtClean="0"/>
              <a:t>history available</a:t>
            </a:r>
          </a:p>
          <a:p>
            <a:pPr lvl="1"/>
            <a:r>
              <a:rPr lang="en-US" dirty="0" smtClean="0"/>
              <a:t>Entries are never deleted, but…</a:t>
            </a:r>
          </a:p>
          <a:p>
            <a:pPr lvl="1"/>
            <a:r>
              <a:rPr lang="en-US" dirty="0" smtClean="0"/>
              <a:t>Only latest entry for each endorser is visible by default</a:t>
            </a:r>
          </a:p>
          <a:p>
            <a:pPr lvl="1"/>
            <a:r>
              <a:rPr lang="en-US" dirty="0" smtClean="0"/>
              <a:t>Deprecated entries not shown by </a:t>
            </a:r>
            <a:r>
              <a:rPr lang="en-US" dirty="0" smtClean="0"/>
              <a:t>default</a:t>
            </a:r>
          </a:p>
          <a:p>
            <a:r>
              <a:rPr lang="en-US" dirty="0" smtClean="0"/>
              <a:t>Supported schemes</a:t>
            </a:r>
          </a:p>
          <a:p>
            <a:pPr lvl="1"/>
            <a:r>
              <a:rPr lang="en-US" dirty="0" smtClean="0"/>
              <a:t>Author endorsements</a:t>
            </a:r>
          </a:p>
          <a:p>
            <a:pPr lvl="1"/>
            <a:r>
              <a:rPr lang="en-US" dirty="0" smtClean="0"/>
              <a:t>Group (experiment) endorsements</a:t>
            </a:r>
          </a:p>
          <a:p>
            <a:pPr lvl="1"/>
            <a:r>
              <a:rPr lang="en-US" dirty="0" smtClean="0"/>
              <a:t>Certification bodies</a:t>
            </a:r>
          </a:p>
          <a:p>
            <a:pPr lvl="1"/>
            <a:r>
              <a:rPr lang="en-US" dirty="0" smtClean="0"/>
              <a:t>…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Marketplace</a:t>
            </a:r>
          </a:p>
          <a:p>
            <a:pPr lvl="1"/>
            <a:r>
              <a:rPr lang="en-US" dirty="0" smtClean="0"/>
              <a:t>Registry of metadata for machine and disk images</a:t>
            </a:r>
          </a:p>
          <a:p>
            <a:pPr lvl="1"/>
            <a:r>
              <a:rPr lang="en-US" dirty="0" smtClean="0"/>
              <a:t>Works with cloud, grid, and web storage to make images available</a:t>
            </a:r>
          </a:p>
          <a:p>
            <a:pPr lvl="1"/>
            <a:r>
              <a:rPr lang="en-US" dirty="0" smtClean="0"/>
              <a:t>Facilitates the trusted sharing of images between sites, users, …</a:t>
            </a:r>
          </a:p>
          <a:p>
            <a:pPr lvl="1"/>
            <a:r>
              <a:rPr lang="en-US" dirty="0" smtClean="0"/>
              <a:t>Fully integrated with StratusLab VM deployment</a:t>
            </a:r>
          </a:p>
          <a:p>
            <a:pPr lvl="1"/>
            <a:r>
              <a:rPr lang="en-US" dirty="0" smtClean="0"/>
              <a:t>Production</a:t>
            </a:r>
            <a:r>
              <a:rPr lang="en-US" dirty="0" smtClean="0"/>
              <a:t> service available (</a:t>
            </a:r>
            <a:r>
              <a:rPr lang="en-US" dirty="0" smtClean="0">
                <a:hlinkClick r:id="rId2"/>
              </a:rPr>
              <a:t>http://marketplace.stratuslab.eu/</a:t>
            </a:r>
            <a:r>
              <a:rPr lang="en-US" dirty="0" smtClean="0"/>
              <a:t>)</a:t>
            </a:r>
          </a:p>
          <a:p>
            <a:r>
              <a:rPr lang="en-US" dirty="0" smtClean="0"/>
              <a:t>Future </a:t>
            </a:r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Federation of independent Marketplace instances</a:t>
            </a:r>
          </a:p>
          <a:p>
            <a:pPr lvl="1"/>
            <a:r>
              <a:rPr lang="en-US" dirty="0" smtClean="0"/>
              <a:t>Continued discussions for interoperability and adoption</a:t>
            </a:r>
            <a:endParaRPr lang="en-US" dirty="0" smtClean="0"/>
          </a:p>
          <a:p>
            <a:pPr lvl="1"/>
            <a:r>
              <a:rPr lang="en-US" dirty="0" smtClean="0"/>
              <a:t>Developing conventions for additional metadata in entries</a:t>
            </a:r>
            <a:endParaRPr lang="en-US" dirty="0" smtClean="0"/>
          </a:p>
          <a:p>
            <a:pPr lvl="1"/>
            <a:r>
              <a:rPr lang="en-US" dirty="0" smtClean="0"/>
              <a:t>Developing</a:t>
            </a:r>
            <a:r>
              <a:rPr lang="en-US" dirty="0" smtClean="0"/>
              <a:t> image certification conventions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StratusLab Project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Create comprehensive, open-source,</a:t>
            </a:r>
            <a:br>
              <a:rPr lang="en-US" dirty="0" smtClean="0"/>
            </a:br>
            <a:r>
              <a:rPr lang="en-US" dirty="0" err="1" smtClean="0"/>
              <a:t>IaaS</a:t>
            </a:r>
            <a:r>
              <a:rPr lang="en-US" dirty="0" smtClean="0"/>
              <a:t> cloud distribution</a:t>
            </a:r>
          </a:p>
          <a:p>
            <a:pPr lvl="1"/>
            <a:r>
              <a:rPr lang="en-US" dirty="0" smtClean="0"/>
              <a:t>Demonstrate stability and production </a:t>
            </a:r>
            <a:br>
              <a:rPr lang="en-US" dirty="0" smtClean="0"/>
            </a:br>
            <a:r>
              <a:rPr lang="en-US" dirty="0" smtClean="0"/>
              <a:t>quality by supporting grid services</a:t>
            </a:r>
          </a:p>
          <a:p>
            <a:pPr marL="0" indent="0"/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1 June 2010—31 May 2012 (2 years)</a:t>
            </a:r>
          </a:p>
          <a:p>
            <a:pPr lvl="1"/>
            <a:r>
              <a:rPr lang="en-US" dirty="0" smtClean="0"/>
              <a:t>6 partners from 5 countries</a:t>
            </a:r>
          </a:p>
          <a:p>
            <a:pPr lvl="1"/>
            <a:r>
              <a:rPr lang="en-US" dirty="0" smtClean="0"/>
              <a:t>Budget : 3.3 M€ (2.3 M€ EC)</a:t>
            </a:r>
          </a:p>
          <a:p>
            <a:r>
              <a:rPr lang="en-US" dirty="0" smtClean="0"/>
              <a:t>Contacts</a:t>
            </a:r>
          </a:p>
          <a:p>
            <a:pPr lvl="1"/>
            <a:r>
              <a:rPr lang="en-US" dirty="0" smtClean="0"/>
              <a:t>Site web:  </a:t>
            </a:r>
            <a:r>
              <a:rPr lang="en-US" dirty="0" smtClean="0">
                <a:hlinkClick r:id="rId2"/>
              </a:rPr>
              <a:t>http://stratuslab.eu/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Twitter: @StratusLab</a:t>
            </a:r>
          </a:p>
          <a:p>
            <a:pPr lvl="1"/>
            <a:r>
              <a:rPr lang="en-US" dirty="0" smtClean="0"/>
              <a:t>Support: </a:t>
            </a:r>
            <a:r>
              <a:rPr lang="en-US" dirty="0" smtClean="0">
                <a:hlinkClick r:id="rId3"/>
              </a:rPr>
              <a:t>support@stratuslab.eu</a:t>
            </a:r>
            <a:r>
              <a:rPr lang="en-US" dirty="0" smtClean="0"/>
              <a:t> 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5002212" y="1651000"/>
            <a:ext cx="3316288" cy="4402554"/>
            <a:chOff x="5002212" y="1651000"/>
            <a:chExt cx="3316288" cy="4402554"/>
          </a:xfrm>
        </p:grpSpPr>
        <p:grpSp>
          <p:nvGrpSpPr>
            <p:cNvPr id="3" name="Group 25"/>
            <p:cNvGrpSpPr/>
            <p:nvPr/>
          </p:nvGrpSpPr>
          <p:grpSpPr>
            <a:xfrm>
              <a:off x="5002212" y="3154362"/>
              <a:ext cx="2770188" cy="731838"/>
              <a:chOff x="5002212" y="3001962"/>
              <a:chExt cx="2770188" cy="731838"/>
            </a:xfrm>
          </p:grpSpPr>
          <p:pic>
            <p:nvPicPr>
              <p:cNvPr id="18" name="Picture 17" descr="grnet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02212" y="3001962"/>
                <a:ext cx="1855788" cy="731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8" descr="sixsq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086600" y="3024981"/>
                <a:ext cx="6858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1"/>
            <p:cNvGrpSpPr/>
            <p:nvPr/>
          </p:nvGrpSpPr>
          <p:grpSpPr>
            <a:xfrm>
              <a:off x="5105400" y="1651000"/>
              <a:ext cx="2914650" cy="711200"/>
              <a:chOff x="5105400" y="1447800"/>
              <a:chExt cx="2914650" cy="711200"/>
            </a:xfrm>
          </p:grpSpPr>
          <p:pic>
            <p:nvPicPr>
              <p:cNvPr id="16" name="Picture 15" descr="cnrs.jpe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105400" y="1447800"/>
                <a:ext cx="1143000" cy="71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6" descr="ucm.gif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858000" y="1529557"/>
                <a:ext cx="1162050" cy="547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24"/>
            <p:cNvGrpSpPr/>
            <p:nvPr/>
          </p:nvGrpSpPr>
          <p:grpSpPr>
            <a:xfrm>
              <a:off x="5372101" y="4813300"/>
              <a:ext cx="2406649" cy="825500"/>
              <a:chOff x="5372101" y="4273550"/>
              <a:chExt cx="2406649" cy="825500"/>
            </a:xfrm>
          </p:grpSpPr>
          <p:pic>
            <p:nvPicPr>
              <p:cNvPr id="14" name="Picture 13" descr="TelefonicaID_1_300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72101" y="4273550"/>
                <a:ext cx="825500" cy="825500"/>
              </a:xfrm>
              <a:prstGeom prst="rect">
                <a:avLst/>
              </a:prstGeom>
            </p:spPr>
          </p:pic>
          <p:pic>
            <p:nvPicPr>
              <p:cNvPr id="15" name="Picture 14" descr="545px-Blazon_Trinity_College_Dublin.svg.png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086600" y="4305300"/>
                <a:ext cx="69215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5054600" y="24384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CNRS (FR)</a:t>
              </a:r>
              <a:endParaRPr lang="en-US" sz="1600" b="0" i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70700" y="24384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UCM (ES)</a:t>
              </a:r>
              <a:endParaRPr lang="en-US" sz="1600" b="0" i="1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67300" y="40386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GRNET (GR)</a:t>
              </a:r>
              <a:endParaRPr lang="en-US" sz="1600" b="0" i="1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70700" y="4038600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SIXSQ (CH)</a:t>
              </a:r>
              <a:endParaRPr lang="en-US" sz="1600" b="0" i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70500" y="571500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TID (ES)</a:t>
              </a:r>
              <a:endParaRPr lang="en-US" sz="1600" b="0" i="1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72300" y="571500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TCD (IE)</a:t>
              </a:r>
              <a:endParaRPr lang="en-US" sz="1600" b="0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StratusLab Architecture (v1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v2)</a:t>
            </a:r>
            <a:endParaRPr lang="en-US" dirty="0"/>
          </a:p>
        </p:txBody>
      </p:sp>
      <p:pic>
        <p:nvPicPr>
          <p:cNvPr id="30" name="Picture 29" descr="architecture-sta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4125"/>
            <a:ext cx="9144000" cy="438467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4800" y="57912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D4.4: Reference Architecture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http://stratuslab.eu/doku.php/deliverables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StratusLab Marketplace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Machine image creation is a barrier to cloud adoption</a:t>
            </a:r>
          </a:p>
          <a:p>
            <a:pPr lvl="1"/>
            <a:r>
              <a:rPr lang="en-US" dirty="0" smtClean="0"/>
              <a:t>Creating virtual machine images is time-consuming </a:t>
            </a:r>
          </a:p>
          <a:p>
            <a:pPr lvl="1"/>
            <a:r>
              <a:rPr lang="en-US" dirty="0" smtClean="0"/>
              <a:t>Ensuring that machines are secure and correct is difficult</a:t>
            </a:r>
          </a:p>
          <a:p>
            <a:pPr lvl="1"/>
            <a:r>
              <a:rPr lang="en-US" dirty="0" smtClean="0"/>
              <a:t>Sharing existing machines lowers this barrier</a:t>
            </a:r>
          </a:p>
          <a:p>
            <a:r>
              <a:rPr lang="en-US" dirty="0" smtClean="0"/>
              <a:t>Marketplace facilitates sharing of images</a:t>
            </a:r>
          </a:p>
          <a:p>
            <a:pPr lvl="1"/>
            <a:r>
              <a:rPr lang="en-US" dirty="0" smtClean="0"/>
              <a:t>Registry of metadata for machine &amp; disk images</a:t>
            </a:r>
          </a:p>
          <a:p>
            <a:pPr lvl="1"/>
            <a:r>
              <a:rPr lang="en-US" dirty="0" smtClean="0"/>
              <a:t>Image contents are kept in cloud, grid, or web storage</a:t>
            </a:r>
          </a:p>
          <a:p>
            <a:pPr lvl="1"/>
            <a:r>
              <a:rPr lang="en-US" dirty="0" smtClean="0"/>
              <a:t>Supports trust between creators, users, and administrators</a:t>
            </a:r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End-users: browse and use existing images for their analyses</a:t>
            </a:r>
          </a:p>
          <a:p>
            <a:pPr lvl="1"/>
            <a:r>
              <a:rPr lang="en-US" dirty="0" smtClean="0"/>
              <a:t>Creators: publicize their work and attract larger user base</a:t>
            </a:r>
          </a:p>
          <a:p>
            <a:pPr lvl="1"/>
            <a:r>
              <a:rPr lang="en-US" dirty="0" smtClean="0"/>
              <a:t>Cloud </a:t>
            </a:r>
            <a:r>
              <a:rPr lang="en-US" dirty="0" err="1" smtClean="0"/>
              <a:t>Admins</a:t>
            </a:r>
            <a:r>
              <a:rPr lang="en-US" dirty="0" smtClean="0"/>
              <a:t>.: Use metadata to evaluate trustworthiness of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REST interface</a:t>
            </a:r>
          </a:p>
          <a:p>
            <a:pPr lvl="1"/>
            <a:r>
              <a:rPr lang="en-US" dirty="0" smtClean="0"/>
              <a:t>Exposes a simple HTTP-</a:t>
            </a:r>
            <a:br>
              <a:rPr lang="en-US" dirty="0" smtClean="0"/>
            </a:br>
            <a:r>
              <a:rPr lang="en-US" dirty="0" smtClean="0"/>
              <a:t>based REST interface</a:t>
            </a:r>
          </a:p>
          <a:p>
            <a:pPr lvl="1"/>
            <a:r>
              <a:rPr lang="en-US" dirty="0" smtClean="0"/>
              <a:t>Easy to program against </a:t>
            </a:r>
            <a:br>
              <a:rPr lang="en-US" dirty="0" smtClean="0"/>
            </a:br>
            <a:r>
              <a:rPr lang="en-US" dirty="0" smtClean="0"/>
              <a:t>in all languages</a:t>
            </a:r>
          </a:p>
          <a:p>
            <a:r>
              <a:rPr lang="en-US" dirty="0" smtClean="0"/>
              <a:t>Web interface</a:t>
            </a:r>
          </a:p>
          <a:p>
            <a:pPr lvl="1"/>
            <a:r>
              <a:rPr lang="en-US" dirty="0" smtClean="0"/>
              <a:t>REST interface also allows </a:t>
            </a:r>
            <a:br>
              <a:rPr lang="en-US" dirty="0" smtClean="0"/>
            </a:br>
            <a:r>
              <a:rPr lang="en-US" dirty="0" smtClean="0"/>
              <a:t>access via a web browser</a:t>
            </a:r>
          </a:p>
          <a:p>
            <a:pPr lvl="1"/>
            <a:r>
              <a:rPr lang="en-US" dirty="0" smtClean="0"/>
              <a:t>Signed entries can also be </a:t>
            </a:r>
            <a:br>
              <a:rPr lang="en-US" dirty="0" smtClean="0"/>
            </a:br>
            <a:r>
              <a:rPr lang="en-US" dirty="0" smtClean="0"/>
              <a:t>uploaded via the browser</a:t>
            </a:r>
          </a:p>
          <a:p>
            <a:pPr marL="0" indent="0"/>
            <a:r>
              <a:rPr lang="en-US" dirty="0" smtClean="0"/>
              <a:t>Endpoint:</a:t>
            </a:r>
          </a:p>
          <a:p>
            <a:pPr lvl="1"/>
            <a:r>
              <a:rPr lang="en-US" dirty="0" smtClean="0"/>
              <a:t>Production: </a:t>
            </a:r>
            <a:r>
              <a:rPr lang="en-US" dirty="0" smtClean="0">
                <a:hlinkClick r:id="rId2"/>
              </a:rPr>
              <a:t>http://marketplace.stratuslab.eu/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Soon to be made available via HTTPS.</a:t>
            </a:r>
          </a:p>
        </p:txBody>
      </p:sp>
      <p:pic>
        <p:nvPicPr>
          <p:cNvPr id="4" name="Picture 3" descr="Screen Shot 2011-10-20 at 14.23.02 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658" y="1371600"/>
            <a:ext cx="5306342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metadata</a:t>
            </a:r>
          </a:p>
          <a:p>
            <a:pPr lvl="1"/>
            <a:r>
              <a:rPr lang="en-US" dirty="0" smtClean="0"/>
              <a:t>Conform to a defined schema</a:t>
            </a:r>
          </a:p>
          <a:p>
            <a:pPr lvl="1"/>
            <a:r>
              <a:rPr lang="en-US" dirty="0" smtClean="0"/>
              <a:t>Cryptographically signed with a </a:t>
            </a:r>
            <a:br>
              <a:rPr lang="en-US" dirty="0" smtClean="0"/>
            </a:br>
            <a:r>
              <a:rPr lang="en-US" dirty="0" smtClean="0"/>
              <a:t>(grid) certificate</a:t>
            </a:r>
          </a:p>
          <a:p>
            <a:pPr lvl="1"/>
            <a:r>
              <a:rPr lang="en-US" dirty="0" smtClean="0"/>
              <a:t>Contains image ID, size,</a:t>
            </a:r>
            <a:br>
              <a:rPr lang="en-US" dirty="0" smtClean="0"/>
            </a:br>
            <a:r>
              <a:rPr lang="en-US" dirty="0" smtClean="0"/>
              <a:t>and checksums</a:t>
            </a:r>
          </a:p>
          <a:p>
            <a:pPr lvl="1"/>
            <a:r>
              <a:rPr lang="en-US" dirty="0" smtClean="0"/>
              <a:t>Contains </a:t>
            </a:r>
            <a:r>
              <a:rPr lang="en-US" dirty="0" err="1" smtClean="0"/>
              <a:t>URL(s</a:t>
            </a:r>
            <a:r>
              <a:rPr lang="en-US" dirty="0" smtClean="0"/>
              <a:t>) to locate content</a:t>
            </a:r>
          </a:p>
          <a:p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XML, XML-Signature, RDF-XML</a:t>
            </a:r>
          </a:p>
          <a:p>
            <a:pPr lvl="1"/>
            <a:r>
              <a:rPr lang="en-US" dirty="0" smtClean="0"/>
              <a:t>Dublin Core Metadata</a:t>
            </a:r>
          </a:p>
          <a:p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Create, sign, validate, and deprecate metadata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453783"/>
            <a:ext cx="4267200" cy="410881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0" dirty="0" smtClean="0">
                <a:latin typeface="Courier"/>
                <a:cs typeface="Courier"/>
              </a:rPr>
              <a:t>&lt;</a:t>
            </a:r>
            <a:r>
              <a:rPr lang="en-US" sz="900" b="0" dirty="0" err="1" smtClean="0">
                <a:latin typeface="Courier"/>
                <a:cs typeface="Courier"/>
              </a:rPr>
              <a:t>rdf:RDF</a:t>
            </a:r>
            <a:r>
              <a:rPr lang="en-US" sz="900" b="0" dirty="0" smtClean="0">
                <a:latin typeface="Courier"/>
                <a:cs typeface="Courier"/>
              </a:rPr>
              <a:t> </a:t>
            </a:r>
            <a:r>
              <a:rPr lang="en-US" sz="900" b="0" dirty="0" err="1" smtClean="0">
                <a:latin typeface="Courier"/>
                <a:cs typeface="Courier"/>
              </a:rPr>
              <a:t>xmlns:rdf</a:t>
            </a:r>
            <a:r>
              <a:rPr lang="en-US" sz="900" b="0" dirty="0" smtClean="0">
                <a:latin typeface="Courier"/>
                <a:cs typeface="Courier"/>
              </a:rPr>
              <a:t>=". . ."&gt;</a:t>
            </a:r>
          </a:p>
          <a:p>
            <a:endParaRPr lang="en-US" sz="900" b="0" dirty="0" smtClean="0">
              <a:latin typeface="Courier"/>
              <a:cs typeface="Courier"/>
            </a:endParaRPr>
          </a:p>
          <a:p>
            <a:r>
              <a:rPr lang="en-US" sz="900" b="0" dirty="0" smtClean="0">
                <a:latin typeface="Courier"/>
                <a:cs typeface="Courier"/>
              </a:rPr>
              <a:t>&lt;</a:t>
            </a:r>
            <a:r>
              <a:rPr lang="en-US" sz="900" b="0" dirty="0" err="1" smtClean="0">
                <a:latin typeface="Courier"/>
                <a:cs typeface="Courier"/>
              </a:rPr>
              <a:t>rdf:Description</a:t>
            </a:r>
            <a:r>
              <a:rPr lang="en-US" sz="900" b="0" dirty="0" smtClean="0">
                <a:latin typeface="Courier"/>
                <a:cs typeface="Courier"/>
              </a:rPr>
              <a:t> </a:t>
            </a:r>
            <a:r>
              <a:rPr lang="en-US" sz="900" b="0" dirty="0" err="1" smtClean="0">
                <a:latin typeface="Courier"/>
                <a:cs typeface="Courier"/>
              </a:rPr>
              <a:t>rdf:about</a:t>
            </a:r>
            <a:r>
              <a:rPr lang="en-US" sz="900" b="0" dirty="0" smtClean="0">
                <a:latin typeface="Courier"/>
                <a:cs typeface="Courier"/>
              </a:rPr>
              <a:t>="#MMZu9WvwKIro-rtBQfDk4PsKO7_"&gt;</a:t>
            </a:r>
          </a:p>
          <a:p>
            <a:endParaRPr lang="en-US" sz="900" b="0" dirty="0" smtClean="0">
              <a:latin typeface="Courier"/>
              <a:cs typeface="Courier"/>
            </a:endParaRPr>
          </a:p>
          <a:p>
            <a:r>
              <a:rPr lang="en-US" sz="900" b="0" dirty="0" smtClean="0">
                <a:latin typeface="Courier"/>
                <a:cs typeface="Courier"/>
              </a:rPr>
              <a:t>  &lt;</a:t>
            </a:r>
            <a:r>
              <a:rPr lang="en-US" sz="900" b="0" dirty="0" err="1" smtClean="0">
                <a:latin typeface="Courier"/>
                <a:cs typeface="Courier"/>
              </a:rPr>
              <a:t>dcterms:identifier</a:t>
            </a:r>
            <a:r>
              <a:rPr lang="en-US" sz="900" b="0" dirty="0" smtClean="0">
                <a:latin typeface="Courier"/>
                <a:cs typeface="Courier"/>
              </a:rPr>
              <a:t>&gt;</a:t>
            </a:r>
          </a:p>
          <a:p>
            <a:r>
              <a:rPr lang="en-US" sz="900" b="0" dirty="0" smtClean="0">
                <a:latin typeface="Courier"/>
                <a:cs typeface="Courier"/>
              </a:rPr>
              <a:t>    MMZu9WvwKIro-rtBQfDk4PsKO7_</a:t>
            </a:r>
          </a:p>
          <a:p>
            <a:r>
              <a:rPr lang="en-US" sz="900" b="0" dirty="0" smtClean="0">
                <a:latin typeface="Courier"/>
                <a:cs typeface="Courier"/>
              </a:rPr>
              <a:t>  &lt;/</a:t>
            </a:r>
            <a:r>
              <a:rPr lang="en-US" sz="900" b="0" dirty="0" err="1" smtClean="0">
                <a:latin typeface="Courier"/>
                <a:cs typeface="Courier"/>
              </a:rPr>
              <a:t>dcterms:identifier</a:t>
            </a:r>
            <a:r>
              <a:rPr lang="en-US" sz="900" b="0" dirty="0" smtClean="0">
                <a:latin typeface="Courier"/>
                <a:cs typeface="Courier"/>
              </a:rPr>
              <a:t>&gt;</a:t>
            </a:r>
          </a:p>
          <a:p>
            <a:endParaRPr lang="en-US" sz="900" b="0" dirty="0" smtClean="0">
              <a:latin typeface="Courier"/>
              <a:cs typeface="Courier"/>
            </a:endParaRPr>
          </a:p>
          <a:p>
            <a:r>
              <a:rPr lang="en-US" sz="900" b="0" dirty="0" smtClean="0">
                <a:latin typeface="Courier"/>
                <a:cs typeface="Courier"/>
              </a:rPr>
              <a:t>  &lt;</a:t>
            </a:r>
            <a:r>
              <a:rPr lang="en-US" sz="900" b="0" dirty="0" err="1" smtClean="0">
                <a:latin typeface="Courier"/>
                <a:cs typeface="Courier"/>
              </a:rPr>
              <a:t>slreq:bytes</a:t>
            </a:r>
            <a:r>
              <a:rPr lang="en-US" sz="900" b="0" dirty="0" smtClean="0">
                <a:latin typeface="Courier"/>
                <a:cs typeface="Courier"/>
              </a:rPr>
              <a:t>&gt;100&lt;/</a:t>
            </a:r>
            <a:r>
              <a:rPr lang="en-US" sz="900" b="0" dirty="0" err="1" smtClean="0">
                <a:latin typeface="Courier"/>
                <a:cs typeface="Courier"/>
              </a:rPr>
              <a:t>slreq:bytes</a:t>
            </a:r>
            <a:r>
              <a:rPr lang="en-US" sz="900" b="0" dirty="0" smtClean="0">
                <a:latin typeface="Courier"/>
                <a:cs typeface="Courier"/>
              </a:rPr>
              <a:t>&gt;</a:t>
            </a:r>
          </a:p>
          <a:p>
            <a:r>
              <a:rPr lang="en-US" sz="900" b="0" dirty="0" smtClean="0">
                <a:latin typeface="Courier"/>
                <a:cs typeface="Courier"/>
              </a:rPr>
              <a:t>  &lt;</a:t>
            </a:r>
            <a:r>
              <a:rPr lang="en-US" sz="900" b="0" dirty="0" err="1" smtClean="0">
                <a:latin typeface="Courier"/>
                <a:cs typeface="Courier"/>
              </a:rPr>
              <a:t>slreq:checksum</a:t>
            </a:r>
            <a:r>
              <a:rPr lang="en-US" sz="900" b="0" dirty="0" smtClean="0">
                <a:latin typeface="Courier"/>
                <a:cs typeface="Courier"/>
              </a:rPr>
              <a:t> </a:t>
            </a:r>
            <a:r>
              <a:rPr lang="en-US" sz="900" b="0" dirty="0" err="1" smtClean="0">
                <a:latin typeface="Courier"/>
                <a:cs typeface="Courier"/>
              </a:rPr>
              <a:t>rdf:parseType</a:t>
            </a:r>
            <a:r>
              <a:rPr lang="en-US" sz="900" b="0" dirty="0" smtClean="0">
                <a:latin typeface="Courier"/>
                <a:cs typeface="Courier"/>
              </a:rPr>
              <a:t>="Resource"&gt;</a:t>
            </a:r>
          </a:p>
          <a:p>
            <a:r>
              <a:rPr lang="en-US" sz="900" b="0" dirty="0" smtClean="0">
                <a:latin typeface="Courier"/>
                <a:cs typeface="Courier"/>
              </a:rPr>
              <a:t>    &lt;</a:t>
            </a:r>
            <a:r>
              <a:rPr lang="en-US" sz="900" b="0" dirty="0" err="1" smtClean="0">
                <a:latin typeface="Courier"/>
                <a:cs typeface="Courier"/>
              </a:rPr>
              <a:t>slreq:algorithm</a:t>
            </a:r>
            <a:r>
              <a:rPr lang="en-US" sz="900" b="0" dirty="0" smtClean="0">
                <a:latin typeface="Courier"/>
                <a:cs typeface="Courier"/>
              </a:rPr>
              <a:t>&gt;SHA-1&lt;/</a:t>
            </a:r>
            <a:r>
              <a:rPr lang="en-US" sz="900" b="0" dirty="0" err="1" smtClean="0">
                <a:latin typeface="Courier"/>
                <a:cs typeface="Courier"/>
              </a:rPr>
              <a:t>slreq:algorithm</a:t>
            </a:r>
            <a:r>
              <a:rPr lang="en-US" sz="900" b="0" dirty="0" smtClean="0">
                <a:latin typeface="Courier"/>
                <a:cs typeface="Courier"/>
              </a:rPr>
              <a:t>&gt;</a:t>
            </a:r>
          </a:p>
          <a:p>
            <a:r>
              <a:rPr lang="en-US" sz="900" b="0" dirty="0" smtClean="0">
                <a:latin typeface="Courier"/>
                <a:cs typeface="Courier"/>
              </a:rPr>
              <a:t>    &lt;</a:t>
            </a:r>
            <a:r>
              <a:rPr lang="en-US" sz="900" b="0" dirty="0" err="1" smtClean="0">
                <a:latin typeface="Courier"/>
                <a:cs typeface="Courier"/>
              </a:rPr>
              <a:t>slreq:value</a:t>
            </a:r>
            <a:r>
              <a:rPr lang="en-US" sz="900" b="0" dirty="0" smtClean="0">
                <a:latin typeface="Courier"/>
                <a:cs typeface="Courier"/>
              </a:rPr>
              <a:t>&gt;c319bbd5afc. . .&lt;/</a:t>
            </a:r>
            <a:r>
              <a:rPr lang="en-US" sz="900" b="0" dirty="0" err="1" smtClean="0">
                <a:latin typeface="Courier"/>
                <a:cs typeface="Courier"/>
              </a:rPr>
              <a:t>slreq:value</a:t>
            </a:r>
            <a:r>
              <a:rPr lang="en-US" sz="900" b="0" dirty="0" smtClean="0">
                <a:latin typeface="Courier"/>
                <a:cs typeface="Courier"/>
              </a:rPr>
              <a:t>&gt;</a:t>
            </a:r>
          </a:p>
          <a:p>
            <a:r>
              <a:rPr lang="en-US" sz="900" b="0" dirty="0" smtClean="0">
                <a:latin typeface="Courier"/>
                <a:cs typeface="Courier"/>
              </a:rPr>
              <a:t>  &lt;/</a:t>
            </a:r>
            <a:r>
              <a:rPr lang="en-US" sz="900" b="0" dirty="0" err="1" smtClean="0">
                <a:latin typeface="Courier"/>
                <a:cs typeface="Courier"/>
              </a:rPr>
              <a:t>slreq:checksum</a:t>
            </a:r>
            <a:r>
              <a:rPr lang="en-US" sz="900" b="0" dirty="0" smtClean="0">
                <a:latin typeface="Courier"/>
                <a:cs typeface="Courier"/>
              </a:rPr>
              <a:t>&gt;</a:t>
            </a:r>
          </a:p>
          <a:p>
            <a:endParaRPr lang="en-US" sz="900" b="0" dirty="0" smtClean="0">
              <a:latin typeface="Courier"/>
              <a:cs typeface="Courier"/>
            </a:endParaRPr>
          </a:p>
          <a:p>
            <a:r>
              <a:rPr lang="en-US" sz="900" b="0" dirty="0" smtClean="0">
                <a:latin typeface="Courier"/>
                <a:cs typeface="Courier"/>
              </a:rPr>
              <a:t>  &lt;</a:t>
            </a:r>
            <a:r>
              <a:rPr lang="en-US" sz="900" b="0" dirty="0" err="1" smtClean="0">
                <a:latin typeface="Courier"/>
                <a:cs typeface="Courier"/>
              </a:rPr>
              <a:t>slreq:endorsement</a:t>
            </a:r>
            <a:r>
              <a:rPr lang="en-US" sz="900" b="0" dirty="0" smtClean="0">
                <a:latin typeface="Courier"/>
                <a:cs typeface="Courier"/>
              </a:rPr>
              <a:t> </a:t>
            </a:r>
            <a:r>
              <a:rPr lang="en-US" sz="900" b="0" dirty="0" err="1" smtClean="0">
                <a:latin typeface="Courier"/>
                <a:cs typeface="Courier"/>
              </a:rPr>
              <a:t>rdf:parseType</a:t>
            </a:r>
            <a:r>
              <a:rPr lang="en-US" sz="900" b="0" dirty="0" smtClean="0">
                <a:latin typeface="Courier"/>
                <a:cs typeface="Courier"/>
              </a:rPr>
              <a:t>="Resource"&gt;</a:t>
            </a:r>
          </a:p>
          <a:p>
            <a:r>
              <a:rPr lang="en-US" sz="900" b="0" dirty="0" smtClean="0">
                <a:latin typeface="Courier"/>
                <a:cs typeface="Courier"/>
              </a:rPr>
              <a:t>    . . . </a:t>
            </a:r>
          </a:p>
          <a:p>
            <a:r>
              <a:rPr lang="en-US" sz="900" b="0" dirty="0" smtClean="0">
                <a:latin typeface="Courier"/>
                <a:cs typeface="Courier"/>
              </a:rPr>
              <a:t>  &lt;/</a:t>
            </a:r>
            <a:r>
              <a:rPr lang="en-US" sz="900" b="0" dirty="0" err="1" smtClean="0">
                <a:latin typeface="Courier"/>
                <a:cs typeface="Courier"/>
              </a:rPr>
              <a:t>slreq:endorsement</a:t>
            </a:r>
            <a:r>
              <a:rPr lang="en-US" sz="900" b="0" dirty="0" smtClean="0">
                <a:latin typeface="Courier"/>
                <a:cs typeface="Courier"/>
              </a:rPr>
              <a:t>&gt;</a:t>
            </a:r>
          </a:p>
          <a:p>
            <a:endParaRPr lang="en-US" sz="900" b="0" dirty="0" smtClean="0">
              <a:latin typeface="Courier"/>
              <a:cs typeface="Courier"/>
            </a:endParaRPr>
          </a:p>
          <a:p>
            <a:r>
              <a:rPr lang="en-US" sz="900" b="0" dirty="0" smtClean="0">
                <a:latin typeface="Courier"/>
                <a:cs typeface="Courier"/>
              </a:rPr>
              <a:t>  &lt;</a:t>
            </a:r>
            <a:r>
              <a:rPr lang="en-US" sz="900" b="0" dirty="0" err="1" smtClean="0">
                <a:latin typeface="Courier"/>
                <a:cs typeface="Courier"/>
              </a:rPr>
              <a:t>dcterms:type</a:t>
            </a:r>
            <a:r>
              <a:rPr lang="en-US" sz="900" b="0" dirty="0" smtClean="0">
                <a:latin typeface="Courier"/>
                <a:cs typeface="Courier"/>
              </a:rPr>
              <a:t>&gt;machine&lt;/</a:t>
            </a:r>
            <a:r>
              <a:rPr lang="en-US" sz="900" b="0" dirty="0" err="1" smtClean="0">
                <a:latin typeface="Courier"/>
                <a:cs typeface="Courier"/>
              </a:rPr>
              <a:t>dcterms:type</a:t>
            </a:r>
            <a:r>
              <a:rPr lang="en-US" sz="900" b="0" dirty="0" smtClean="0">
                <a:latin typeface="Courier"/>
                <a:cs typeface="Courier"/>
              </a:rPr>
              <a:t>&gt;</a:t>
            </a:r>
          </a:p>
          <a:p>
            <a:endParaRPr lang="en-US" sz="900" b="0" dirty="0" smtClean="0">
              <a:latin typeface="Courier"/>
              <a:cs typeface="Courier"/>
            </a:endParaRPr>
          </a:p>
          <a:p>
            <a:r>
              <a:rPr lang="en-US" sz="900" b="0" dirty="0" smtClean="0">
                <a:latin typeface="Courier"/>
                <a:cs typeface="Courier"/>
              </a:rPr>
              <a:t>  &lt;</a:t>
            </a:r>
            <a:r>
              <a:rPr lang="en-US" sz="900" b="0" dirty="0" err="1" smtClean="0">
                <a:latin typeface="Courier"/>
                <a:cs typeface="Courier"/>
              </a:rPr>
              <a:t>dcterms:valid</a:t>
            </a:r>
            <a:r>
              <a:rPr lang="en-US" sz="900" b="0" dirty="0" smtClean="0">
                <a:latin typeface="Courier"/>
                <a:cs typeface="Courier"/>
              </a:rPr>
              <a:t>&gt;2011-07-23T10:59:42Z&lt;/</a:t>
            </a:r>
            <a:r>
              <a:rPr lang="en-US" sz="900" b="0" dirty="0" err="1" smtClean="0">
                <a:latin typeface="Courier"/>
                <a:cs typeface="Courier"/>
              </a:rPr>
              <a:t>dcterms:valid</a:t>
            </a:r>
            <a:r>
              <a:rPr lang="en-US" sz="900" b="0" dirty="0" smtClean="0">
                <a:latin typeface="Courier"/>
                <a:cs typeface="Courier"/>
              </a:rPr>
              <a:t>&gt;</a:t>
            </a:r>
          </a:p>
          <a:p>
            <a:endParaRPr lang="en-US" sz="900" b="0" dirty="0" smtClean="0">
              <a:latin typeface="Courier"/>
              <a:cs typeface="Courier"/>
            </a:endParaRPr>
          </a:p>
          <a:p>
            <a:r>
              <a:rPr lang="en-US" sz="900" b="0" dirty="0" smtClean="0">
                <a:latin typeface="Courier"/>
                <a:cs typeface="Courier"/>
              </a:rPr>
              <a:t>  &lt;</a:t>
            </a:r>
            <a:r>
              <a:rPr lang="en-US" sz="900" b="0" dirty="0" err="1" smtClean="0">
                <a:latin typeface="Courier"/>
                <a:cs typeface="Courier"/>
              </a:rPr>
              <a:t>dcterms:publisher</a:t>
            </a:r>
            <a:r>
              <a:rPr lang="en-US" sz="900" b="0" dirty="0" smtClean="0">
                <a:latin typeface="Courier"/>
                <a:cs typeface="Courier"/>
              </a:rPr>
              <a:t>&gt;StratusLab&lt;/</a:t>
            </a:r>
            <a:r>
              <a:rPr lang="en-US" sz="900" b="0" dirty="0" err="1" smtClean="0">
                <a:latin typeface="Courier"/>
                <a:cs typeface="Courier"/>
              </a:rPr>
              <a:t>dcterms:publisher</a:t>
            </a:r>
            <a:r>
              <a:rPr lang="en-US" sz="900" b="0" dirty="0" smtClean="0">
                <a:latin typeface="Courier"/>
                <a:cs typeface="Courier"/>
              </a:rPr>
              <a:t>&gt;</a:t>
            </a:r>
          </a:p>
          <a:p>
            <a:endParaRPr lang="en-US" sz="900" b="0" dirty="0" smtClean="0">
              <a:latin typeface="Courier"/>
              <a:cs typeface="Courier"/>
            </a:endParaRPr>
          </a:p>
          <a:p>
            <a:r>
              <a:rPr lang="en-US" sz="900" b="0" dirty="0" smtClean="0">
                <a:latin typeface="Courier"/>
                <a:cs typeface="Courier"/>
              </a:rPr>
              <a:t>  . . . </a:t>
            </a:r>
          </a:p>
          <a:p>
            <a:endParaRPr lang="en-US" sz="900" b="0" dirty="0" smtClean="0">
              <a:latin typeface="Courier"/>
              <a:cs typeface="Courier"/>
            </a:endParaRPr>
          </a:p>
          <a:p>
            <a:r>
              <a:rPr lang="en-US" sz="900" b="0" dirty="0" smtClean="0">
                <a:latin typeface="Courier"/>
                <a:cs typeface="Courier"/>
              </a:rPr>
              <a:t>&lt;/</a:t>
            </a:r>
            <a:r>
              <a:rPr lang="en-US" sz="900" b="0" dirty="0" err="1" smtClean="0">
                <a:latin typeface="Courier"/>
                <a:cs typeface="Courier"/>
              </a:rPr>
              <a:t>rdf:Description</a:t>
            </a:r>
            <a:r>
              <a:rPr lang="en-US" sz="900" b="0" dirty="0" smtClean="0">
                <a:latin typeface="Courier"/>
                <a:cs typeface="Courier"/>
              </a:rPr>
              <a:t>&gt;</a:t>
            </a:r>
          </a:p>
          <a:p>
            <a:endParaRPr lang="en-US" sz="900" b="0" dirty="0" smtClean="0">
              <a:latin typeface="Courier"/>
              <a:cs typeface="Courier"/>
            </a:endParaRPr>
          </a:p>
          <a:p>
            <a:r>
              <a:rPr lang="en-US" sz="900" b="0" dirty="0" smtClean="0">
                <a:latin typeface="Courier"/>
                <a:cs typeface="Courier"/>
              </a:rPr>
              <a:t>&lt;/</a:t>
            </a:r>
            <a:r>
              <a:rPr lang="en-US" sz="900" b="0" dirty="0" err="1" smtClean="0">
                <a:latin typeface="Courier"/>
                <a:cs typeface="Courier"/>
              </a:rPr>
              <a:t>rdf:RDF</a:t>
            </a:r>
            <a:r>
              <a:rPr lang="en-US" sz="900" b="0" dirty="0" smtClean="0">
                <a:latin typeface="Courier"/>
                <a:cs typeface="Courier"/>
              </a:rPr>
              <a:t>&gt;</a:t>
            </a:r>
            <a:endParaRPr lang="en-US" sz="900" b="0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pic>
        <p:nvPicPr>
          <p:cNvPr id="5" name="Picture 4" descr="Screen Shot 2011-10-20 at 14.34.52 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33" y="990600"/>
            <a:ext cx="7627867" cy="6134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Workflows</a:t>
            </a:r>
          </a:p>
        </p:txBody>
      </p:sp>
      <p:pic>
        <p:nvPicPr>
          <p:cNvPr id="5" name="Picture 4" descr="20111021-marketplace-workflows-hep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8581292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User: Browse or Query Images</a:t>
            </a:r>
            <a:endParaRPr lang="en-US" dirty="0"/>
          </a:p>
        </p:txBody>
      </p:sp>
      <p:pic>
        <p:nvPicPr>
          <p:cNvPr id="3" name="Picture 2" descr="Screen Shot 2011-10-20 at 14.47.16 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981200"/>
            <a:ext cx="4651022" cy="4876800"/>
          </a:xfrm>
          <a:prstGeom prst="rect">
            <a:avLst/>
          </a:prstGeom>
        </p:spPr>
      </p:pic>
      <p:pic>
        <p:nvPicPr>
          <p:cNvPr id="5" name="Picture 4" descr="Screen Shot 2011-10-20 at 14.23.02 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1066800"/>
            <a:ext cx="4876800" cy="3921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876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Browse via the web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1600200"/>
            <a:ext cx="3114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 with SPARQL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3306</TotalTime>
  <Words>1087</Words>
  <Application>Microsoft Macintosh PowerPoint</Application>
  <PresentationFormat>On-screen Show (4:3)</PresentationFormat>
  <Paragraphs>195</Paragraphs>
  <Slides>17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stratuslab-presentation-template-v3</vt:lpstr>
      <vt:lpstr>StratusLab Marketplace</vt:lpstr>
      <vt:lpstr>StratusLab Project</vt:lpstr>
      <vt:lpstr>StratusLab Architecture (v1  v2)</vt:lpstr>
      <vt:lpstr>StratusLab Marketplace</vt:lpstr>
      <vt:lpstr>Interfaces</vt:lpstr>
      <vt:lpstr>Metadata</vt:lpstr>
      <vt:lpstr>Metadata</vt:lpstr>
      <vt:lpstr>Workflows</vt:lpstr>
      <vt:lpstr>User: Browse or Query Images</vt:lpstr>
      <vt:lpstr>Simple SPARQL Query</vt:lpstr>
      <vt:lpstr>Filtering Results with SPARQL</vt:lpstr>
      <vt:lpstr>User: Run machine instance</vt:lpstr>
      <vt:lpstr>Administrator: Define Policy</vt:lpstr>
      <vt:lpstr>Creator: Sharing Image</vt:lpstr>
      <vt:lpstr>Flexible Certification Schemes</vt:lpstr>
      <vt:lpstr>Summary</vt:lpstr>
      <vt:lpstr>Slide 17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Charles</cp:lastModifiedBy>
  <cp:revision>332</cp:revision>
  <cp:lastPrinted>2010-03-23T08:08:48Z</cp:lastPrinted>
  <dcterms:created xsi:type="dcterms:W3CDTF">2011-10-20T18:40:05Z</dcterms:created>
  <dcterms:modified xsi:type="dcterms:W3CDTF">2011-10-20T19:02:06Z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