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63" r:id="rId5"/>
    <p:sldId id="259" r:id="rId6"/>
    <p:sldId id="261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DF0"/>
  </p:clrMru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58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90507-3FEF-4659-9440-B807983AE161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F61E3-2DE3-432F-B429-E52AFD9B6B6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3717032"/>
            <a:ext cx="8640960" cy="2836168"/>
          </a:xfr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6604992"/>
            <a:ext cx="8640960" cy="253008"/>
          </a:xfrm>
        </p:spPr>
        <p:txBody>
          <a:bodyPr>
            <a:noAutofit/>
          </a:bodyPr>
          <a:lstStyle>
            <a:lvl1pPr marL="0" indent="0" algn="ctr">
              <a:buNone/>
              <a:defRPr sz="120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898207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19230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844824"/>
            <a:ext cx="2407096" cy="4608512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844824"/>
            <a:ext cx="6019800" cy="4608512"/>
          </a:xfrm>
        </p:spPr>
        <p:txBody>
          <a:bodyPr vert="eaVert"/>
          <a:lstStyle>
            <a:lvl1pPr>
              <a:defRPr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76285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07001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005064"/>
            <a:ext cx="7772400" cy="1763911"/>
          </a:xfrm>
        </p:spPr>
        <p:txBody>
          <a:bodyPr anchor="t"/>
          <a:lstStyle>
            <a:lvl1pPr algn="l">
              <a:defRPr sz="4000" b="1" cap="all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348881"/>
            <a:ext cx="7772400" cy="165618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9321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7504" y="1916832"/>
            <a:ext cx="4248472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1916832"/>
            <a:ext cx="4464496" cy="4525963"/>
          </a:xfrm>
        </p:spPr>
        <p:txBody>
          <a:bodyPr/>
          <a:lstStyle>
            <a:lvl1pPr>
              <a:defRPr sz="2800">
                <a:solidFill>
                  <a:srgbClr val="01ADF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97632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4176464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07504" y="2484586"/>
            <a:ext cx="4176464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427984" y="1844824"/>
            <a:ext cx="4589969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427984" y="2484586"/>
            <a:ext cx="4589969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5547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03070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429018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844824"/>
            <a:ext cx="3286001" cy="1162050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844825"/>
            <a:ext cx="5389438" cy="4608512"/>
          </a:xfrm>
        </p:spPr>
        <p:txBody>
          <a:bodyPr/>
          <a:lstStyle>
            <a:lvl1pPr>
              <a:defRPr sz="3200">
                <a:solidFill>
                  <a:srgbClr val="01ADF0"/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3006875"/>
            <a:ext cx="3286001" cy="34464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7950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800600"/>
            <a:ext cx="8784976" cy="566738"/>
          </a:xfrm>
        </p:spPr>
        <p:txBody>
          <a:bodyPr anchor="b"/>
          <a:lstStyle>
            <a:lvl1pPr algn="l"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512" y="1916831"/>
            <a:ext cx="8784976" cy="2810743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512" y="5367338"/>
            <a:ext cx="8784976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45699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7504" y="1268760"/>
            <a:ext cx="892899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7504" y="1844824"/>
            <a:ext cx="892899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07504" y="6592267"/>
            <a:ext cx="2133600" cy="265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20/10/2011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39752" y="6597352"/>
            <a:ext cx="2808312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HC &amp; GM - Journée Cloud - Introduction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20072" y="6597352"/>
            <a:ext cx="1296144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fld id="{4865741E-E063-4B0C-A72D-52DD0E0AF52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89970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1ADF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</a:pPr>
            <a:r>
              <a:rPr lang="fr-FR" dirty="0" smtClean="0"/>
              <a:t>Journée </a:t>
            </a:r>
            <a:r>
              <a:rPr lang="fr-FR" dirty="0" err="1" smtClean="0"/>
              <a:t>cloud</a:t>
            </a:r>
            <a:r>
              <a:rPr lang="fr-FR" dirty="0" smtClean="0"/>
              <a:t> </a:t>
            </a:r>
            <a:r>
              <a:rPr lang="fr-FR" dirty="0" smtClean="0"/>
              <a:t>– </a:t>
            </a:r>
            <a:r>
              <a:rPr lang="fr-FR" dirty="0" smtClean="0"/>
              <a:t>21/10/2011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Introduction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000" dirty="0" smtClean="0"/>
              <a:t>Hélène Cordier  - Gilles Mathieu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164701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mission for today… and later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Open your eyes and your ears</a:t>
            </a:r>
          </a:p>
          <a:p>
            <a:pPr lvl="1"/>
            <a:r>
              <a:rPr lang="en-US" dirty="0" smtClean="0"/>
              <a:t>Ask questions</a:t>
            </a:r>
          </a:p>
          <a:p>
            <a:r>
              <a:rPr lang="en-US" dirty="0" smtClean="0"/>
              <a:t>Coming back to the office</a:t>
            </a:r>
          </a:p>
          <a:p>
            <a:pPr lvl="1"/>
            <a:r>
              <a:rPr lang="en-US" dirty="0" err="1" smtClean="0"/>
              <a:t>Visualise</a:t>
            </a:r>
            <a:r>
              <a:rPr lang="en-US" dirty="0" smtClean="0"/>
              <a:t>, </a:t>
            </a:r>
            <a:r>
              <a:rPr lang="en-US" dirty="0" err="1" smtClean="0"/>
              <a:t>analyse</a:t>
            </a:r>
            <a:r>
              <a:rPr lang="en-US" dirty="0" smtClean="0"/>
              <a:t>, think</a:t>
            </a:r>
          </a:p>
          <a:p>
            <a:pPr lvl="1"/>
            <a:r>
              <a:rPr lang="en-US" dirty="0" smtClean="0"/>
              <a:t>Talk to colleagues and potential users</a:t>
            </a:r>
          </a:p>
          <a:p>
            <a:pPr lvl="1"/>
            <a:r>
              <a:rPr lang="en-US" dirty="0" smtClean="0"/>
              <a:t>Make your own ideas</a:t>
            </a:r>
          </a:p>
          <a:p>
            <a:r>
              <a:rPr lang="en-US" dirty="0" smtClean="0"/>
              <a:t>Next step</a:t>
            </a:r>
          </a:p>
          <a:p>
            <a:pPr lvl="1"/>
            <a:r>
              <a:rPr lang="en-US" dirty="0" smtClean="0"/>
              <a:t>Held a joint meeting between providers and users to match </a:t>
            </a:r>
            <a:r>
              <a:rPr lang="en-US" dirty="0" smtClean="0"/>
              <a:t>needs and solutions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“The future starts now”</a:t>
            </a:r>
            <a:endParaRPr lang="en-US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have a very rich panel of experts today</a:t>
            </a:r>
          </a:p>
          <a:p>
            <a:endParaRPr lang="en-US" dirty="0" smtClean="0"/>
          </a:p>
          <a:p>
            <a:r>
              <a:rPr lang="en-US" dirty="0" smtClean="0"/>
              <a:t>Time to stop reading your e-mails, and focus on your mission…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beginning, there was a (cloudy) vision…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2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032624"/>
            <a:ext cx="5040560" cy="420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and then came the words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Moses doesn’t really remember hearing that, “</a:t>
            </a:r>
            <a:r>
              <a:rPr lang="en-US" i="1" dirty="0" smtClean="0"/>
              <a:t>Thou shall move to the cloud</a:t>
            </a:r>
            <a:r>
              <a:rPr lang="en-US" dirty="0" smtClean="0"/>
              <a:t>” seems to be one of the 10+ commandments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 smtClean="0"/>
              <a:t>than a buzzword </a:t>
            </a:r>
          </a:p>
          <a:p>
            <a:pPr lvl="1"/>
            <a:r>
              <a:rPr lang="en-US" dirty="0" smtClean="0"/>
              <a:t>Many countries have started cloud projects</a:t>
            </a:r>
          </a:p>
          <a:p>
            <a:pPr lvl="1"/>
            <a:r>
              <a:rPr lang="en-US" dirty="0" smtClean="0"/>
              <a:t>EGI and WLCG are working on the subject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about France?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France? Ah, well…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infrastructures</a:t>
            </a:r>
          </a:p>
          <a:p>
            <a:pPr lvl="1"/>
            <a:r>
              <a:rPr lang="en-US" dirty="0" smtClean="0"/>
              <a:t>Production and Research Grids, HPC </a:t>
            </a:r>
            <a:r>
              <a:rPr lang="en-US" dirty="0" err="1" smtClean="0"/>
              <a:t>centres</a:t>
            </a:r>
            <a:r>
              <a:rPr lang="en-US" dirty="0" smtClean="0"/>
              <a:t>, data processing </a:t>
            </a:r>
            <a:r>
              <a:rPr lang="en-US" dirty="0" err="1" smtClean="0"/>
              <a:t>centres</a:t>
            </a:r>
            <a:endParaRPr lang="en-US" dirty="0" smtClean="0"/>
          </a:p>
          <a:p>
            <a:r>
              <a:rPr lang="en-US" dirty="0" smtClean="0"/>
              <a:t>We are part of various cloud projects</a:t>
            </a:r>
          </a:p>
          <a:p>
            <a:pPr lvl="1"/>
            <a:r>
              <a:rPr lang="en-US" dirty="0" err="1" smtClean="0"/>
              <a:t>Stratuslab</a:t>
            </a:r>
            <a:r>
              <a:rPr lang="en-US" dirty="0" smtClean="0"/>
              <a:t>, Contrail…</a:t>
            </a:r>
          </a:p>
          <a:p>
            <a:r>
              <a:rPr lang="en-US" dirty="0" smtClean="0"/>
              <a:t>We have users with increasing needs</a:t>
            </a:r>
          </a:p>
          <a:p>
            <a:r>
              <a:rPr lang="en-US" dirty="0" smtClean="0"/>
              <a:t>But we have no national cloud infrastructure (yet)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do?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goal is to transform a strategic vision into a technical reality</a:t>
            </a:r>
          </a:p>
          <a:p>
            <a:pPr lvl="1"/>
            <a:r>
              <a:rPr lang="en-US" dirty="0" smtClean="0"/>
              <a:t>What do users need, want, or think they want?</a:t>
            </a:r>
          </a:p>
          <a:p>
            <a:pPr lvl="1"/>
            <a:r>
              <a:rPr lang="en-US" dirty="0" smtClean="0"/>
              <a:t>What do we want as </a:t>
            </a:r>
            <a:r>
              <a:rPr lang="en-US" dirty="0" smtClean="0"/>
              <a:t>infrastructure providers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can we offer? How?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Start thinking about a technical strategy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 Chicken and egg question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Down Arrow 19"/>
          <p:cNvSpPr/>
          <p:nvPr/>
        </p:nvSpPr>
        <p:spPr>
          <a:xfrm>
            <a:off x="7286625" y="2571750"/>
            <a:ext cx="642938" cy="3429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8" name="Content Placeholder 3" descr="1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357938" y="3357563"/>
            <a:ext cx="2432050" cy="1857375"/>
          </a:xfrm>
          <a:prstGeom prst="rect">
            <a:avLst/>
          </a:prstGeom>
        </p:spPr>
      </p:pic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28625" y="1928813"/>
            <a:ext cx="3929063" cy="2381250"/>
            <a:chOff x="428596" y="1928802"/>
            <a:chExt cx="3929090" cy="2381267"/>
          </a:xfrm>
        </p:grpSpPr>
        <p:pic>
          <p:nvPicPr>
            <p:cNvPr id="10" name="Picture 4" descr="cartoon_chicken(2)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8596" y="1928802"/>
              <a:ext cx="1785950" cy="238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Box 7"/>
            <p:cNvSpPr txBox="1"/>
            <p:nvPr/>
          </p:nvSpPr>
          <p:spPr>
            <a:xfrm>
              <a:off x="1857356" y="2357430"/>
              <a:ext cx="2500330" cy="95411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800" dirty="0" smtClean="0">
                  <a:latin typeface="+mn-lt"/>
                </a:rPr>
                <a:t>Technical solutions</a:t>
              </a:r>
              <a:endParaRPr lang="en-GB" sz="2800" dirty="0">
                <a:latin typeface="+mn-lt"/>
              </a:endParaRPr>
            </a:p>
          </p:txBody>
        </p:sp>
      </p:grpSp>
      <p:grpSp>
        <p:nvGrpSpPr>
          <p:cNvPr id="12" name="Group 12"/>
          <p:cNvGrpSpPr>
            <a:grpSpLocks/>
          </p:cNvGrpSpPr>
          <p:nvPr/>
        </p:nvGrpSpPr>
        <p:grpSpPr bwMode="auto">
          <a:xfrm>
            <a:off x="3419872" y="4214815"/>
            <a:ext cx="1872208" cy="2257685"/>
            <a:chOff x="3276912" y="4214818"/>
            <a:chExt cx="1873170" cy="2257057"/>
          </a:xfrm>
        </p:grpSpPr>
        <p:pic>
          <p:nvPicPr>
            <p:cNvPr id="13" name="Picture 5" descr="ttar_egg_03_v_launch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28992" y="4214818"/>
              <a:ext cx="1497782" cy="2000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Box 8"/>
            <p:cNvSpPr txBox="1"/>
            <p:nvPr/>
          </p:nvSpPr>
          <p:spPr>
            <a:xfrm>
              <a:off x="3276912" y="5948801"/>
              <a:ext cx="1873170" cy="5230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2800" dirty="0" smtClean="0">
                  <a:latin typeface="+mn-lt"/>
                </a:rPr>
                <a:t>User needs</a:t>
              </a:r>
              <a:endParaRPr lang="en-GB" sz="2800" dirty="0">
                <a:latin typeface="+mn-lt"/>
              </a:endParaRPr>
            </a:p>
          </p:txBody>
        </p:sp>
      </p:grpSp>
      <p:pic>
        <p:nvPicPr>
          <p:cNvPr id="15" name="Picture 4" descr="C:\Documents and Settings\vvx65625\Local Settings\Temporary Internet Files\Content.IE5\U5DUBQ9K\MCj0280460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38" y="2214563"/>
            <a:ext cx="2478087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3"/>
          <p:cNvSpPr txBox="1"/>
          <p:nvPr/>
        </p:nvSpPr>
        <p:spPr>
          <a:xfrm>
            <a:off x="6572250" y="5929313"/>
            <a:ext cx="207168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800" dirty="0" smtClean="0">
                <a:latin typeface="+mn-lt"/>
              </a:rPr>
              <a:t>Strategy</a:t>
            </a:r>
            <a:endParaRPr lang="en-GB" sz="2800" dirty="0">
              <a:latin typeface="+mn-lt"/>
            </a:endParaRPr>
          </a:p>
        </p:txBody>
      </p:sp>
      <p:sp>
        <p:nvSpPr>
          <p:cNvPr id="17" name="Right Arrow 14"/>
          <p:cNvSpPr/>
          <p:nvPr/>
        </p:nvSpPr>
        <p:spPr>
          <a:xfrm rot="1642756">
            <a:off x="2064242" y="3861575"/>
            <a:ext cx="1766034" cy="484632"/>
          </a:xfrm>
          <a:prstGeom prst="rightArrow">
            <a:avLst>
              <a:gd name="adj1" fmla="val 50000"/>
              <a:gd name="adj2" fmla="val 466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proposals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8" name="Left Arrow 15"/>
          <p:cNvSpPr/>
          <p:nvPr/>
        </p:nvSpPr>
        <p:spPr>
          <a:xfrm rot="1715640">
            <a:off x="1772112" y="4419042"/>
            <a:ext cx="1857388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</a:rPr>
              <a:t>requirements</a:t>
            </a:r>
            <a:endParaRPr lang="en-GB" dirty="0">
              <a:ln>
                <a:solidFill>
                  <a:schemeClr val="tx1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9" name="Straight Arrow Connector 21"/>
          <p:cNvCxnSpPr/>
          <p:nvPr/>
        </p:nvCxnSpPr>
        <p:spPr>
          <a:xfrm>
            <a:off x="4214813" y="3071813"/>
            <a:ext cx="192881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23"/>
          <p:cNvCxnSpPr/>
          <p:nvPr/>
        </p:nvCxnSpPr>
        <p:spPr>
          <a:xfrm>
            <a:off x="5072063" y="4786313"/>
            <a:ext cx="12858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cloud, young man !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world is changing, and we can:</a:t>
            </a:r>
          </a:p>
          <a:p>
            <a:pPr lvl="1"/>
            <a:r>
              <a:rPr lang="en-US" dirty="0" smtClean="0"/>
              <a:t>Ignore it 		(the ostrich approach)</a:t>
            </a:r>
          </a:p>
          <a:p>
            <a:pPr lvl="1"/>
            <a:r>
              <a:rPr lang="en-US" dirty="0" smtClean="0"/>
              <a:t>Refuse it 		(the dodo approach)</a:t>
            </a:r>
          </a:p>
          <a:p>
            <a:pPr lvl="1"/>
            <a:r>
              <a:rPr lang="en-US" dirty="0" smtClean="0"/>
              <a:t>Try to follow it 	(the </a:t>
            </a:r>
            <a:r>
              <a:rPr lang="en-US" dirty="0" smtClean="0"/>
              <a:t>D</a:t>
            </a:r>
            <a:r>
              <a:rPr lang="en-US" dirty="0" smtClean="0"/>
              <a:t>arwinist approach)</a:t>
            </a:r>
          </a:p>
          <a:p>
            <a:pPr lvl="1"/>
            <a:r>
              <a:rPr lang="en-US" dirty="0" smtClean="0"/>
              <a:t>Be part of it 		(the proactive approach) </a:t>
            </a:r>
          </a:p>
          <a:p>
            <a:endParaRPr lang="en-US" dirty="0" smtClean="0"/>
          </a:p>
          <a:p>
            <a:r>
              <a:rPr lang="en-US" dirty="0" smtClean="0"/>
              <a:t>As a DCI, we can’t ignore or refuse changes</a:t>
            </a:r>
          </a:p>
          <a:p>
            <a:pPr lvl="1"/>
            <a:r>
              <a:rPr lang="en-US" dirty="0" smtClean="0"/>
              <a:t>Challenge </a:t>
            </a:r>
            <a:r>
              <a:rPr lang="en-US" dirty="0" smtClean="0"/>
              <a:t>or opportunity?</a:t>
            </a:r>
          </a:p>
          <a:p>
            <a:pPr lvl="1"/>
            <a:r>
              <a:rPr lang="en-US" dirty="0" smtClean="0"/>
              <a:t>Whatever… </a:t>
            </a:r>
            <a:r>
              <a:rPr lang="en-US" dirty="0" smtClean="0"/>
              <a:t>we </a:t>
            </a:r>
            <a:r>
              <a:rPr lang="en-US" dirty="0" smtClean="0"/>
              <a:t>are bound to technological </a:t>
            </a:r>
            <a:r>
              <a:rPr lang="en-US" dirty="0" smtClean="0"/>
              <a:t>evolutions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proposal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</a:t>
            </a:r>
            <a:r>
              <a:rPr lang="en-US" dirty="0" smtClean="0"/>
              <a:t>f</a:t>
            </a:r>
            <a:r>
              <a:rPr lang="en-US" dirty="0" smtClean="0"/>
              <a:t>ollow the change, or be part of it?</a:t>
            </a:r>
          </a:p>
          <a:p>
            <a:pPr lvl="1"/>
            <a:r>
              <a:rPr lang="en-US" dirty="0" smtClean="0"/>
              <a:t>If we just follow, we might not have much choice in what we build</a:t>
            </a:r>
          </a:p>
          <a:p>
            <a:pPr lvl="1"/>
            <a:r>
              <a:rPr lang="en-US" dirty="0" smtClean="0"/>
              <a:t>If we are too proactive, we might go in the wrong direction</a:t>
            </a:r>
          </a:p>
          <a:p>
            <a:endParaRPr lang="en-US" dirty="0" smtClean="0"/>
          </a:p>
          <a:p>
            <a:r>
              <a:rPr lang="en-US" dirty="0" smtClean="0"/>
              <a:t>Maybe a mixed approach?</a:t>
            </a:r>
          </a:p>
          <a:p>
            <a:pPr lvl="1"/>
            <a:r>
              <a:rPr lang="en-US" dirty="0" smtClean="0"/>
              <a:t>Don’t move too fast, but let’s not miss the train! 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start with the chicken</a:t>
            </a:r>
          </a:p>
          <a:p>
            <a:pPr lvl="1"/>
            <a:r>
              <a:rPr lang="en-US" dirty="0" smtClean="0"/>
              <a:t>Acquire/share knowledge in available solutions</a:t>
            </a:r>
          </a:p>
          <a:p>
            <a:pPr lvl="2"/>
            <a:r>
              <a:rPr lang="en-US" dirty="0" smtClean="0"/>
              <a:t>Trusted images and security</a:t>
            </a:r>
          </a:p>
          <a:p>
            <a:pPr lvl="2"/>
            <a:r>
              <a:rPr lang="en-US" dirty="0" smtClean="0"/>
              <a:t>Storage </a:t>
            </a:r>
            <a:endParaRPr lang="en-US" dirty="0" smtClean="0"/>
          </a:p>
          <a:p>
            <a:pPr lvl="2"/>
            <a:r>
              <a:rPr lang="en-US" dirty="0" smtClean="0"/>
              <a:t>Resources management</a:t>
            </a:r>
          </a:p>
          <a:p>
            <a:pPr lvl="2"/>
            <a:r>
              <a:rPr lang="en-US" dirty="0" smtClean="0"/>
              <a:t>Network </a:t>
            </a:r>
            <a:r>
              <a:rPr lang="en-US" dirty="0" err="1" smtClean="0"/>
              <a:t>virtualisation</a:t>
            </a:r>
            <a:endParaRPr lang="en-US" dirty="0" smtClean="0"/>
          </a:p>
          <a:p>
            <a:pPr lvl="1"/>
            <a:r>
              <a:rPr lang="en-US" dirty="0" smtClean="0"/>
              <a:t>Think and propose</a:t>
            </a:r>
          </a:p>
          <a:p>
            <a:pPr lvl="2"/>
            <a:r>
              <a:rPr lang="en-US" dirty="0" smtClean="0"/>
              <a:t>Do some homework: what is it we can really do?</a:t>
            </a:r>
          </a:p>
          <a:p>
            <a:pPr lvl="1"/>
            <a:r>
              <a:rPr lang="en-US" dirty="0" smtClean="0"/>
              <a:t>Come back to users with concrete proposals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20/10/2011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HC &amp; GM - Journée Cloud - Introduction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5741E-E063-4B0C-A72D-52DD0E0AF52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ncegril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</TotalTime>
  <Words>481</Words>
  <Application>Microsoft Office PowerPoint</Application>
  <PresentationFormat>Affichage à l'écran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francegrilles</vt:lpstr>
      <vt:lpstr>Journée cloud – 21/10/2011 Introduction  Hélène Cordier  - Gilles Mathieu</vt:lpstr>
      <vt:lpstr>At the beginning, there was a (cloudy) vision…</vt:lpstr>
      <vt:lpstr>… and then came the words</vt:lpstr>
      <vt:lpstr>France? Ah, well…</vt:lpstr>
      <vt:lpstr>What can we do?</vt:lpstr>
      <vt:lpstr>Where to start? Chicken and egg question</vt:lpstr>
      <vt:lpstr>Go cloud, young man !</vt:lpstr>
      <vt:lpstr>A proposal</vt:lpstr>
      <vt:lpstr>Goals for today</vt:lpstr>
      <vt:lpstr>Your mission for today… and later</vt:lpstr>
      <vt:lpstr>“The future starts now”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Philippe Correia</dc:creator>
  <cp:lastModifiedBy>Gilles MATHIEU</cp:lastModifiedBy>
  <cp:revision>33</cp:revision>
  <dcterms:created xsi:type="dcterms:W3CDTF">2011-09-29T14:02:32Z</dcterms:created>
  <dcterms:modified xsi:type="dcterms:W3CDTF">2011-10-19T11:01:21Z</dcterms:modified>
</cp:coreProperties>
</file>