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sldIdLst>
    <p:sldId id="256" r:id="rId2"/>
    <p:sldId id="257" r:id="rId3"/>
    <p:sldId id="267" r:id="rId4"/>
    <p:sldId id="258" r:id="rId5"/>
    <p:sldId id="259" r:id="rId6"/>
    <p:sldId id="265" r:id="rId7"/>
    <p:sldId id="260" r:id="rId8"/>
    <p:sldId id="262" r:id="rId9"/>
    <p:sldId id="261" r:id="rId10"/>
    <p:sldId id="263" r:id="rId11"/>
    <p:sldId id="264" r:id="rId12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ominique BOUTIGNY" initials="DB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D8D8D8"/>
    <a:srgbClr val="F3F3F3"/>
    <a:srgbClr val="E7E7E7"/>
    <a:srgbClr val="E9E9E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27F97BB-C833-4FB7-BDE5-3F7075034690}" styleName="Style à thème 2 - Accentuation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780" autoAdjust="0"/>
    <p:restoredTop sz="91453" autoAdjust="0"/>
  </p:normalViewPr>
  <p:slideViewPr>
    <p:cSldViewPr>
      <p:cViewPr>
        <p:scale>
          <a:sx n="120" d="100"/>
          <a:sy n="120" d="100"/>
        </p:scale>
        <p:origin x="-330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9040" tIns="49521" rIns="99040" bIns="49521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8" y="1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9040" tIns="49521" rIns="99040" bIns="4952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5" y="4861441"/>
            <a:ext cx="5206153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9040" tIns="49521" rIns="99040" bIns="495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9040" tIns="49521" rIns="99040" bIns="49521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8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9040" tIns="49521" rIns="99040" bIns="4952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FB7F12E3-C5DD-4334-9ECB-5408C50B80F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7F12E3-C5DD-4334-9ECB-5408C50B80FA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7F12E3-C5DD-4334-9ECB-5408C50B80FA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7F12E3-C5DD-4334-9ECB-5408C50B80FA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7F12E3-C5DD-4334-9ECB-5408C50B80FA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7F12E3-C5DD-4334-9ECB-5408C50B80FA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7F12E3-C5DD-4334-9ECB-5408C50B80FA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7F12E3-C5DD-4334-9ECB-5408C50B80FA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7F12E3-C5DD-4334-9ECB-5408C50B80FA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7F12E3-C5DD-4334-9ECB-5408C50B80FA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7F12E3-C5DD-4334-9ECB-5408C50B80FA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7F12E3-C5DD-4334-9ECB-5408C50B80FA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21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2743200" y="3810000"/>
            <a:ext cx="6172200" cy="1066800"/>
          </a:xfrm>
        </p:spPr>
        <p:txBody>
          <a:bodyPr/>
          <a:lstStyle>
            <a:lvl1pPr>
              <a:defRPr sz="3600">
                <a:solidFill>
                  <a:srgbClr val="000000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4953000"/>
            <a:ext cx="4419600" cy="990600"/>
          </a:xfrm>
        </p:spPr>
        <p:txBody>
          <a:bodyPr/>
          <a:lstStyle>
            <a:lvl1pPr marL="0" indent="0">
              <a:buFont typeface="Wingdings" charset="2"/>
              <a:buNone/>
              <a:defRPr sz="1800">
                <a:solidFill>
                  <a:srgbClr val="D8D8D8"/>
                </a:solidFill>
              </a:defRPr>
            </a:lvl1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xfrm>
            <a:off x="152400" y="3505200"/>
            <a:ext cx="1905000" cy="457200"/>
          </a:xfrm>
        </p:spPr>
        <p:txBody>
          <a:bodyPr/>
          <a:lstStyle>
            <a:lvl1pPr algn="l">
              <a:defRPr sz="1400" b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fr-FR" smtClean="0"/>
              <a:t>9 juin 2011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9 juin 2011</a:t>
            </a: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F9E1D-C2D5-4756-89CC-115FCC904BC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48450" y="304800"/>
            <a:ext cx="2114550" cy="55626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191250" cy="55626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9 juin 2011</a:t>
            </a: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DF843-A4FD-4ED4-BE1B-299CA4E379C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re et graphique ou organigramme hiérarc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5791200" cy="6096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graphique SmartArt 2"/>
          <p:cNvSpPr>
            <a:spLocks noGrp="1"/>
          </p:cNvSpPr>
          <p:nvPr>
            <p:ph type="dgm" idx="1"/>
          </p:nvPr>
        </p:nvSpPr>
        <p:spPr>
          <a:xfrm>
            <a:off x="304800" y="1752600"/>
            <a:ext cx="8458200" cy="4114800"/>
          </a:xfrm>
        </p:spPr>
        <p:txBody>
          <a:bodyPr/>
          <a:lstStyle/>
          <a:p>
            <a:pPr lvl="0"/>
            <a:r>
              <a:rPr lang="fr-FR" noProof="0" smtClean="0"/>
              <a:t>Cliquez sur l'icône pour ajouter un graphique SmartArt</a:t>
            </a:r>
            <a:endParaRPr lang="fr-FR" noProof="0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9 juin 2011</a:t>
            </a: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0ECDF-C49C-457F-9A11-9D06B87B2B9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9 juin 2011</a:t>
            </a: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C27BA-BDB3-4F1A-9877-562800D63B6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9 juin 2011</a:t>
            </a: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B38DC-3B39-4C9A-B16D-69AB381F5BF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04800" y="1752600"/>
            <a:ext cx="41529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0100" y="1752600"/>
            <a:ext cx="41529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9 juin 2011</a:t>
            </a:r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BC5F0-F6BB-4B9C-895F-DB1FD032A6B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9 juin 2011</a:t>
            </a:r>
            <a:endParaRPr lang="en-US"/>
          </a:p>
        </p:txBody>
      </p:sp>
      <p:sp>
        <p:nvSpPr>
          <p:cNvPr id="8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5DAC8-6C58-4112-AA90-49C3CE96E7A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9 juin 2011</a:t>
            </a:r>
            <a:endParaRPr lang="en-US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D526E-2B21-44CD-BB5F-167E273D4DF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9 juin 2011</a:t>
            </a:r>
            <a:endParaRPr lang="en-US"/>
          </a:p>
        </p:txBody>
      </p:sp>
      <p:sp>
        <p:nvSpPr>
          <p:cNvPr id="3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2FE0E-DA6C-4EA0-A496-3FAC2A3C536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9 juin 2011</a:t>
            </a:r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EF50A-E85D-408D-8B34-F921F30501F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9 juin 2011</a:t>
            </a:r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33218-99FF-4FA6-AFBA-D54A79D4EBE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1" descr=" page1.jpg                                                      000C00EDMacintosh HD                   BE753FAD:"/>
          <p:cNvPicPr>
            <a:picLocks noChangeAspect="1" noChangeArrowheads="1"/>
          </p:cNvPicPr>
          <p:nvPr/>
        </p:nvPicPr>
        <p:blipFill>
          <a:blip r:embed="rId15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97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304800"/>
            <a:ext cx="5791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et modifiez le titre</a:t>
            </a:r>
          </a:p>
        </p:txBody>
      </p:sp>
      <p:sp>
        <p:nvSpPr>
          <p:cNvPr id="1028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752600"/>
            <a:ext cx="8458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  <p:sp>
        <p:nvSpPr>
          <p:cNvPr id="3099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172200" y="6553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smtClean="0"/>
              <a:t>9 juin 2011</a:t>
            </a:r>
            <a:endParaRPr lang="en-US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553200"/>
            <a:ext cx="2895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200" b="1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553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FE5FBFEC-7112-4FC0-A896-B5A81B06BC75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4143372" y="4214818"/>
            <a:ext cx="4677100" cy="510326"/>
          </a:xfrm>
        </p:spPr>
        <p:txBody>
          <a:bodyPr/>
          <a:lstStyle/>
          <a:p>
            <a:pPr eaLnBrk="1" hangingPunct="1">
              <a:defRPr/>
            </a:pPr>
            <a:r>
              <a:rPr lang="fr-FR" dirty="0" smtClean="0"/>
              <a:t>CAPRI</a:t>
            </a:r>
            <a:endParaRPr lang="fr-FR" dirty="0"/>
          </a:p>
        </p:txBody>
      </p:sp>
      <p:pic>
        <p:nvPicPr>
          <p:cNvPr id="5" name="Picture 8" descr="CC_retouche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1970" y="5328293"/>
            <a:ext cx="3631336" cy="1989139"/>
          </a:xfrm>
          <a:prstGeom prst="rect">
            <a:avLst/>
          </a:prstGeom>
          <a:noFill/>
        </p:spPr>
      </p:pic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>
          <a:xfrm>
            <a:off x="142844" y="4071942"/>
            <a:ext cx="2347898" cy="357190"/>
          </a:xfrm>
        </p:spPr>
        <p:txBody>
          <a:bodyPr/>
          <a:lstStyle/>
          <a:p>
            <a:pPr>
              <a:defRPr/>
            </a:pPr>
            <a:r>
              <a:rPr lang="fr-FR" sz="1800" smtClean="0"/>
              <a:t>9 juin 2011</a:t>
            </a:r>
            <a:endParaRPr lang="en-US" sz="1800" dirty="0"/>
          </a:p>
        </p:txBody>
      </p:sp>
      <p:sp>
        <p:nvSpPr>
          <p:cNvPr id="7" name="ZoneTexte 6"/>
          <p:cNvSpPr txBox="1"/>
          <p:nvPr/>
        </p:nvSpPr>
        <p:spPr>
          <a:xfrm>
            <a:off x="3635896" y="4869160"/>
            <a:ext cx="6048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</a:rPr>
              <a:t>Cloud Académique Production Recherche Innovation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851920" y="6741368"/>
            <a:ext cx="5904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i="1" dirty="0" smtClean="0">
                <a:solidFill>
                  <a:srgbClr val="FFFF00"/>
                </a:solidFill>
              </a:rPr>
              <a:t>Comité de Pilotage France-Grilles</a:t>
            </a:r>
            <a:endParaRPr lang="fr-FR" sz="2000" i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Thématiques à étudier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9 juin 2011</a:t>
            </a:r>
            <a:endParaRPr lang="en-US"/>
          </a:p>
        </p:txBody>
      </p:sp>
      <p:sp>
        <p:nvSpPr>
          <p:cNvPr id="4" name="ZoneTexte 3"/>
          <p:cNvSpPr txBox="1"/>
          <p:nvPr/>
        </p:nvSpPr>
        <p:spPr>
          <a:xfrm>
            <a:off x="467544" y="1772816"/>
            <a:ext cx="82089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000" dirty="0" smtClean="0"/>
              <a:t> Transition des grilles vers les </a:t>
            </a:r>
            <a:r>
              <a:rPr lang="fr-FR" sz="2000" dirty="0" err="1" smtClean="0"/>
              <a:t>clouds</a:t>
            </a:r>
            <a:endParaRPr lang="fr-FR" sz="2000" dirty="0" smtClean="0"/>
          </a:p>
          <a:p>
            <a:pPr lvl="1">
              <a:buFont typeface="Wingdings" pitchFamily="2" charset="2"/>
              <a:buChar char="Ø"/>
            </a:pPr>
            <a:r>
              <a:rPr lang="fr-FR" sz="2000" dirty="0" smtClean="0"/>
              <a:t> Coexistence des 2 modèles et évolution de l’un vers l’autre</a:t>
            </a:r>
          </a:p>
          <a:p>
            <a:pPr lvl="1">
              <a:buFont typeface="Wingdings" pitchFamily="2" charset="2"/>
              <a:buChar char="Ø"/>
            </a:pPr>
            <a:r>
              <a:rPr lang="fr-FR" sz="2000" dirty="0" smtClean="0"/>
              <a:t> </a:t>
            </a:r>
            <a:r>
              <a:rPr lang="fr-FR" sz="2000" dirty="0" err="1" smtClean="0"/>
              <a:t>StratusLab</a:t>
            </a:r>
            <a:endParaRPr lang="fr-FR" sz="2000" dirty="0" smtClean="0"/>
          </a:p>
          <a:p>
            <a:pPr>
              <a:buFont typeface="Wingdings" pitchFamily="2" charset="2"/>
              <a:buChar char="Ø"/>
            </a:pPr>
            <a:r>
              <a:rPr lang="fr-FR" sz="2000" dirty="0" smtClean="0"/>
              <a:t> Stockage, traitement et déplacement de masses de données</a:t>
            </a:r>
          </a:p>
          <a:p>
            <a:pPr>
              <a:buFont typeface="Wingdings" pitchFamily="2" charset="2"/>
              <a:buChar char="Ø"/>
            </a:pPr>
            <a:r>
              <a:rPr lang="fr-FR" sz="2000" dirty="0" smtClean="0"/>
              <a:t> Collaboration entres sites</a:t>
            </a:r>
          </a:p>
          <a:p>
            <a:pPr>
              <a:buFont typeface="Wingdings" pitchFamily="2" charset="2"/>
              <a:buChar char="Ø"/>
            </a:pPr>
            <a:r>
              <a:rPr lang="fr-FR" sz="2000" dirty="0" smtClean="0"/>
              <a:t> Débordement d’un site vers un autre</a:t>
            </a:r>
          </a:p>
          <a:p>
            <a:pPr>
              <a:buFont typeface="Wingdings" pitchFamily="2" charset="2"/>
              <a:buChar char="Ø"/>
            </a:pPr>
            <a:r>
              <a:rPr lang="fr-FR" sz="2000" dirty="0" smtClean="0"/>
              <a:t> Débordement d’un </a:t>
            </a:r>
            <a:r>
              <a:rPr lang="fr-FR" sz="2000" dirty="0" err="1" smtClean="0"/>
              <a:t>cloud</a:t>
            </a:r>
            <a:r>
              <a:rPr lang="fr-FR" sz="2000" dirty="0" smtClean="0"/>
              <a:t> vers un autre avec des technologies sous-jacentes différentes (open source </a:t>
            </a:r>
            <a:r>
              <a:rPr lang="fr-FR" sz="2000" dirty="0" smtClean="0">
                <a:sym typeface="Wingdings" pitchFamily="2" charset="2"/>
              </a:rPr>
              <a:t> IBM par exemple)</a:t>
            </a:r>
          </a:p>
          <a:p>
            <a:pPr>
              <a:buFont typeface="Wingdings" pitchFamily="2" charset="2"/>
              <a:buChar char="Ø"/>
            </a:pPr>
            <a:r>
              <a:rPr lang="fr-FR" sz="2000" dirty="0" smtClean="0">
                <a:sym typeface="Wingdings" pitchFamily="2" charset="2"/>
              </a:rPr>
              <a:t> Lien avec le HPC – Intégration de services HPC dans l’offre </a:t>
            </a:r>
            <a:r>
              <a:rPr lang="fr-FR" sz="2000" smtClean="0">
                <a:sym typeface="Wingdings" pitchFamily="2" charset="2"/>
              </a:rPr>
              <a:t>cloud</a:t>
            </a:r>
            <a:endParaRPr lang="fr-F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Structuration du projet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9 juin 2011</a:t>
            </a:r>
            <a:endParaRPr lang="en-US"/>
          </a:p>
        </p:txBody>
      </p:sp>
      <p:sp>
        <p:nvSpPr>
          <p:cNvPr id="4" name="ZoneTexte 3"/>
          <p:cNvSpPr txBox="1"/>
          <p:nvPr/>
        </p:nvSpPr>
        <p:spPr>
          <a:xfrm>
            <a:off x="395536" y="1196752"/>
            <a:ext cx="6840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CAPRI s’appuie au maximum sur la structure de France-Grilles</a:t>
            </a:r>
          </a:p>
          <a:p>
            <a:pPr lvl="1">
              <a:buFont typeface="Wingdings" pitchFamily="2" charset="2"/>
              <a:buChar char="Ø"/>
            </a:pPr>
            <a:r>
              <a:rPr lang="fr-FR" sz="2000" dirty="0" smtClean="0"/>
              <a:t>Comités </a:t>
            </a:r>
            <a:r>
              <a:rPr lang="fr-FR" sz="2000" dirty="0" smtClean="0"/>
              <a:t>techniques</a:t>
            </a:r>
          </a:p>
        </p:txBody>
      </p:sp>
      <p:pic>
        <p:nvPicPr>
          <p:cNvPr id="2050" name="Picture 2" descr="http://www.france-grilles.fr/IMG/png/organigrammeFG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7936" r="11301"/>
          <a:stretch>
            <a:fillRect/>
          </a:stretch>
        </p:blipFill>
        <p:spPr bwMode="auto">
          <a:xfrm>
            <a:off x="3779912" y="2348880"/>
            <a:ext cx="4995096" cy="3888432"/>
          </a:xfrm>
          <a:prstGeom prst="rect">
            <a:avLst/>
          </a:prstGeom>
          <a:noFill/>
        </p:spPr>
      </p:pic>
      <p:sp>
        <p:nvSpPr>
          <p:cNvPr id="14" name="ZoneTexte 13"/>
          <p:cNvSpPr txBox="1"/>
          <p:nvPr/>
        </p:nvSpPr>
        <p:spPr>
          <a:xfrm>
            <a:off x="539552" y="2780928"/>
            <a:ext cx="1008112" cy="27699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Directeur</a:t>
            </a:r>
            <a:endParaRPr lang="fr-FR" sz="1200" dirty="0" smtClean="0"/>
          </a:p>
        </p:txBody>
      </p:sp>
      <p:sp>
        <p:nvSpPr>
          <p:cNvPr id="15" name="ZoneTexte 14"/>
          <p:cNvSpPr txBox="1"/>
          <p:nvPr/>
        </p:nvSpPr>
        <p:spPr>
          <a:xfrm>
            <a:off x="259920" y="3429000"/>
            <a:ext cx="1584176" cy="27699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Comité de direction</a:t>
            </a:r>
            <a:endParaRPr lang="fr-FR" sz="1200" dirty="0" smtClean="0"/>
          </a:p>
        </p:txBody>
      </p:sp>
      <p:sp>
        <p:nvSpPr>
          <p:cNvPr id="16" name="ZoneTexte 15"/>
          <p:cNvSpPr txBox="1"/>
          <p:nvPr/>
        </p:nvSpPr>
        <p:spPr>
          <a:xfrm>
            <a:off x="2267744" y="3056140"/>
            <a:ext cx="1440160" cy="27699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1200" dirty="0" smtClean="0"/>
              <a:t>Suivi administratif</a:t>
            </a:r>
            <a:endParaRPr lang="fr-FR" sz="1200" dirty="0" smtClean="0"/>
          </a:p>
        </p:txBody>
      </p:sp>
      <p:sp>
        <p:nvSpPr>
          <p:cNvPr id="18" name="ZoneTexte 17"/>
          <p:cNvSpPr txBox="1"/>
          <p:nvPr/>
        </p:nvSpPr>
        <p:spPr>
          <a:xfrm>
            <a:off x="372132" y="4005064"/>
            <a:ext cx="1368152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Liaison avec France-Grilles</a:t>
            </a:r>
            <a:endParaRPr lang="fr-FR" sz="1200" dirty="0" smtClean="0"/>
          </a:p>
        </p:txBody>
      </p:sp>
      <p:cxnSp>
        <p:nvCxnSpPr>
          <p:cNvPr id="20" name="Connecteur droit 19"/>
          <p:cNvCxnSpPr>
            <a:stCxn id="14" idx="2"/>
            <a:endCxn id="15" idx="0"/>
          </p:cNvCxnSpPr>
          <p:nvPr/>
        </p:nvCxnSpPr>
        <p:spPr bwMode="auto">
          <a:xfrm rot="16200000" flipH="1">
            <a:off x="862272" y="3239263"/>
            <a:ext cx="371073" cy="8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Connecteur droit 21"/>
          <p:cNvCxnSpPr>
            <a:stCxn id="15" idx="2"/>
            <a:endCxn id="18" idx="0"/>
          </p:cNvCxnSpPr>
          <p:nvPr/>
        </p:nvCxnSpPr>
        <p:spPr bwMode="auto">
          <a:xfrm rot="16200000" flipH="1">
            <a:off x="904576" y="3853431"/>
            <a:ext cx="299065" cy="4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Connecteur droit 25"/>
          <p:cNvCxnSpPr>
            <a:stCxn id="16" idx="1"/>
          </p:cNvCxnSpPr>
          <p:nvPr/>
        </p:nvCxnSpPr>
        <p:spPr bwMode="auto">
          <a:xfrm rot="10800000" flipV="1">
            <a:off x="1043608" y="3194640"/>
            <a:ext cx="1224136" cy="24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Connecteur droit 31"/>
          <p:cNvCxnSpPr>
            <a:stCxn id="18" idx="3"/>
          </p:cNvCxnSpPr>
          <p:nvPr/>
        </p:nvCxnSpPr>
        <p:spPr bwMode="auto">
          <a:xfrm flipV="1">
            <a:off x="1740284" y="4221088"/>
            <a:ext cx="3263764" cy="1480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Rectangle 32"/>
          <p:cNvSpPr/>
          <p:nvPr/>
        </p:nvSpPr>
        <p:spPr bwMode="auto">
          <a:xfrm>
            <a:off x="107504" y="2204864"/>
            <a:ext cx="3744416" cy="27363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3923928" y="2204864"/>
            <a:ext cx="4824536" cy="39604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3995936" y="2300725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France-Grilles</a:t>
            </a:r>
            <a:endParaRPr lang="fr-FR" sz="1600" dirty="0" smtClean="0"/>
          </a:p>
        </p:txBody>
      </p:sp>
      <p:sp>
        <p:nvSpPr>
          <p:cNvPr id="36" name="ZoneTexte 35"/>
          <p:cNvSpPr txBox="1"/>
          <p:nvPr/>
        </p:nvSpPr>
        <p:spPr>
          <a:xfrm>
            <a:off x="2699792" y="2276872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CAPRI</a:t>
            </a:r>
            <a:endParaRPr lang="fr-F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Constat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9 juin 2011</a:t>
            </a:r>
            <a:endParaRPr lang="en-US"/>
          </a:p>
        </p:txBody>
      </p:sp>
      <p:sp>
        <p:nvSpPr>
          <p:cNvPr id="6" name="ZoneTexte 5"/>
          <p:cNvSpPr txBox="1"/>
          <p:nvPr/>
        </p:nvSpPr>
        <p:spPr>
          <a:xfrm>
            <a:off x="251520" y="1268760"/>
            <a:ext cx="78488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Dans le monde académique français on trouve</a:t>
            </a:r>
          </a:p>
          <a:p>
            <a:pPr lvl="1">
              <a:buFont typeface="Wingdings" pitchFamily="2" charset="2"/>
              <a:buChar char="Ø"/>
            </a:pPr>
            <a:r>
              <a:rPr lang="fr-FR" sz="2000" dirty="0" smtClean="0"/>
              <a:t> des mésocentres (</a:t>
            </a:r>
            <a:r>
              <a:rPr lang="fr-FR" sz="2000" dirty="0" err="1" smtClean="0"/>
              <a:t>Equip</a:t>
            </a:r>
            <a:r>
              <a:rPr lang="fr-FR" sz="2000" dirty="0" smtClean="0"/>
              <a:t>@MESO)</a:t>
            </a:r>
          </a:p>
          <a:p>
            <a:pPr lvl="1">
              <a:buFont typeface="Wingdings" pitchFamily="2" charset="2"/>
              <a:buChar char="Ø"/>
            </a:pPr>
            <a:r>
              <a:rPr lang="fr-FR" sz="2000" dirty="0" smtClean="0"/>
              <a:t> des grands centres HPC nationaux (GENCI) </a:t>
            </a:r>
            <a:r>
              <a:rPr lang="fr-FR" sz="2000" dirty="0" smtClean="0">
                <a:sym typeface="Wingdings" pitchFamily="2" charset="2"/>
              </a:rPr>
              <a:t> PRACE</a:t>
            </a:r>
            <a:endParaRPr lang="fr-FR" sz="2000" dirty="0" smtClean="0"/>
          </a:p>
          <a:p>
            <a:pPr lvl="1">
              <a:buFont typeface="Wingdings" pitchFamily="2" charset="2"/>
              <a:buChar char="Ø"/>
            </a:pPr>
            <a:r>
              <a:rPr lang="fr-FR" sz="2000" dirty="0" smtClean="0"/>
              <a:t> un grand centre de traitement de données (CC-IN2P3)</a:t>
            </a:r>
          </a:p>
          <a:p>
            <a:pPr lvl="1">
              <a:buFont typeface="Wingdings" pitchFamily="2" charset="2"/>
              <a:buChar char="Ø"/>
            </a:pPr>
            <a:r>
              <a:rPr lang="fr-FR" sz="2000" dirty="0" smtClean="0"/>
              <a:t> une infrastructure de grille (France Grilles)</a:t>
            </a:r>
          </a:p>
          <a:p>
            <a:pPr lvl="1">
              <a:buFont typeface="Wingdings" pitchFamily="2" charset="2"/>
              <a:buChar char="Ø"/>
            </a:pPr>
            <a:r>
              <a:rPr lang="fr-FR" sz="2000" dirty="0" smtClean="0"/>
              <a:t> une infrastructure de recherche (Grid’5000)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79512" y="3284984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Par contre, il n’existe aucune plateforme de production basée sur les technologies de Cloud </a:t>
            </a:r>
            <a:r>
              <a:rPr lang="fr-FR" sz="2000" dirty="0" err="1" smtClean="0"/>
              <a:t>Computing</a:t>
            </a:r>
            <a:r>
              <a:rPr lang="fr-FR" sz="2000" dirty="0" smtClean="0"/>
              <a:t> pour le monde académique en France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51520" y="4221088"/>
            <a:ext cx="3744416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dirty="0" smtClean="0"/>
              <a:t>Beaucoup d’activités de recherche </a:t>
            </a:r>
            <a:r>
              <a:rPr lang="fr-FR" sz="2000" dirty="0" smtClean="0">
                <a:sym typeface="Wingdings" pitchFamily="2" charset="2"/>
              </a:rPr>
              <a:t> Grid’5000</a:t>
            </a:r>
            <a:endParaRPr lang="fr-FR" sz="2000" dirty="0" smtClean="0"/>
          </a:p>
        </p:txBody>
      </p:sp>
      <p:sp>
        <p:nvSpPr>
          <p:cNvPr id="10" name="ZoneTexte 9"/>
          <p:cNvSpPr txBox="1"/>
          <p:nvPr/>
        </p:nvSpPr>
        <p:spPr>
          <a:xfrm>
            <a:off x="4283968" y="4005064"/>
            <a:ext cx="4752528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dirty="0" smtClean="0"/>
              <a:t>Des offres de </a:t>
            </a:r>
            <a:r>
              <a:rPr lang="fr-FR" sz="2000" dirty="0" err="1" smtClean="0"/>
              <a:t>clouds</a:t>
            </a:r>
            <a:r>
              <a:rPr lang="fr-FR" sz="2000" dirty="0" smtClean="0"/>
              <a:t> commerciaux : Amazon – IBM – Sun – Microsoft  - etc.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179512" y="5085184"/>
            <a:ext cx="4968552" cy="1015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dirty="0" smtClean="0"/>
              <a:t>Tout un ensemble de projets open source</a:t>
            </a:r>
          </a:p>
          <a:p>
            <a:r>
              <a:rPr lang="fr-FR" sz="2000" dirty="0" err="1" smtClean="0"/>
              <a:t>OpenNebula</a:t>
            </a:r>
            <a:r>
              <a:rPr lang="fr-FR" sz="2000" dirty="0" smtClean="0"/>
              <a:t> – Nimbus – Eucalyptus – </a:t>
            </a:r>
            <a:r>
              <a:rPr lang="fr-FR" sz="2000" dirty="0" err="1" smtClean="0"/>
              <a:t>StratusLab</a:t>
            </a:r>
            <a:r>
              <a:rPr lang="fr-FR" sz="2000" dirty="0" smtClean="0"/>
              <a:t> – etc. 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004048" y="4869160"/>
            <a:ext cx="3960440" cy="163121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dirty="0" smtClean="0"/>
              <a:t>Des projets scientifiques déconnectés des </a:t>
            </a:r>
            <a:r>
              <a:rPr lang="fr-FR" sz="2000" dirty="0" err="1" smtClean="0"/>
              <a:t>clouds</a:t>
            </a:r>
            <a:r>
              <a:rPr lang="fr-FR" sz="2000" dirty="0" smtClean="0"/>
              <a:t> mais ayant besoin de ressources de calcul et de traitement de données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Définitions de base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9 juin 2011</a:t>
            </a:r>
            <a:endParaRPr lang="en-US"/>
          </a:p>
        </p:txBody>
      </p:sp>
      <p:sp>
        <p:nvSpPr>
          <p:cNvPr id="4" name="ZoneTexte 3"/>
          <p:cNvSpPr txBox="1"/>
          <p:nvPr/>
        </p:nvSpPr>
        <p:spPr>
          <a:xfrm>
            <a:off x="251520" y="1412776"/>
            <a:ext cx="6624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3 grands types de services sur les </a:t>
            </a:r>
            <a:r>
              <a:rPr lang="fr-FR" sz="2000" dirty="0" err="1" smtClean="0"/>
              <a:t>clouds</a:t>
            </a:r>
            <a:r>
              <a:rPr lang="fr-FR" sz="2000" dirty="0" smtClean="0"/>
              <a:t> :</a:t>
            </a:r>
            <a:endParaRPr lang="fr-FR" sz="2000" dirty="0" smtClean="0"/>
          </a:p>
        </p:txBody>
      </p:sp>
      <p:sp>
        <p:nvSpPr>
          <p:cNvPr id="5" name="ZoneTexte 4"/>
          <p:cNvSpPr txBox="1"/>
          <p:nvPr/>
        </p:nvSpPr>
        <p:spPr>
          <a:xfrm>
            <a:off x="251520" y="2060848"/>
            <a:ext cx="8568952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b="1" dirty="0" err="1" smtClean="0"/>
              <a:t>IaaS</a:t>
            </a:r>
            <a:r>
              <a:rPr lang="fr-FR" sz="2000" b="1" dirty="0" smtClean="0"/>
              <a:t> :</a:t>
            </a:r>
            <a:r>
              <a:rPr lang="fr-FR" sz="2000" dirty="0" smtClean="0"/>
              <a:t> Infrastructure as a Service : « </a:t>
            </a:r>
            <a:r>
              <a:rPr lang="fr-FR" sz="2000" dirty="0" smtClean="0">
                <a:ea typeface="ＭＳ Ｐゴシック" pitchFamily="-107" charset="-128"/>
                <a:cs typeface="ＭＳ Ｐゴシック" pitchFamily="-107" charset="-128"/>
              </a:rPr>
              <a:t>Avoir </a:t>
            </a:r>
            <a:r>
              <a:rPr lang="fr-FR" sz="2000" dirty="0" smtClean="0">
                <a:ea typeface="ＭＳ Ｐゴシック" pitchFamily="-107" charset="-128"/>
                <a:cs typeface="ＭＳ Ｐゴシック" pitchFamily="-107" charset="-128"/>
              </a:rPr>
              <a:t>accès à la demande à un grand nombre de ressources </a:t>
            </a:r>
            <a:r>
              <a:rPr lang="fr-FR" sz="2000" dirty="0" smtClean="0">
                <a:ea typeface="ＭＳ Ｐゴシック" pitchFamily="-107" charset="-128"/>
                <a:cs typeface="ＭＳ Ｐゴシック" pitchFamily="-107" charset="-128"/>
              </a:rPr>
              <a:t>virtualisées »</a:t>
            </a:r>
            <a:endParaRPr lang="fr-FR" sz="2000" dirty="0" smtClean="0"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300192" y="5517232"/>
            <a:ext cx="2376264" cy="4001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2000" dirty="0" smtClean="0"/>
              <a:t>Crédit : F. Desprez</a:t>
            </a:r>
            <a:endParaRPr lang="fr-FR" sz="2000" dirty="0" smtClean="0"/>
          </a:p>
        </p:txBody>
      </p:sp>
      <p:sp>
        <p:nvSpPr>
          <p:cNvPr id="7" name="ZoneTexte 6"/>
          <p:cNvSpPr txBox="1"/>
          <p:nvPr/>
        </p:nvSpPr>
        <p:spPr>
          <a:xfrm>
            <a:off x="251520" y="2996952"/>
            <a:ext cx="8568952" cy="1015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b="1" dirty="0" err="1" smtClean="0"/>
              <a:t>PaaS</a:t>
            </a:r>
            <a:r>
              <a:rPr lang="fr-FR" sz="2000" b="1" dirty="0" smtClean="0"/>
              <a:t> :</a:t>
            </a:r>
            <a:r>
              <a:rPr lang="fr-FR" sz="2000" dirty="0" smtClean="0"/>
              <a:t> Platform as a Service : « </a:t>
            </a:r>
            <a:r>
              <a:rPr lang="fr-FR" sz="2000" dirty="0" smtClean="0"/>
              <a:t>Un ensemble d’outils pour développer, déployer et gérer des applications sans se soucier de la gestion de l’infrastructure sous-jacente »</a:t>
            </a:r>
            <a:endParaRPr lang="fr-FR" sz="2000" dirty="0" smtClean="0"/>
          </a:p>
        </p:txBody>
      </p:sp>
      <p:sp>
        <p:nvSpPr>
          <p:cNvPr id="8" name="ZoneTexte 7"/>
          <p:cNvSpPr txBox="1"/>
          <p:nvPr/>
        </p:nvSpPr>
        <p:spPr>
          <a:xfrm>
            <a:off x="275373" y="4221088"/>
            <a:ext cx="8424936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b="1" dirty="0" err="1" smtClean="0"/>
              <a:t>SaaS</a:t>
            </a:r>
            <a:r>
              <a:rPr lang="fr-FR" sz="2000" b="1" dirty="0" smtClean="0"/>
              <a:t> :</a:t>
            </a:r>
            <a:r>
              <a:rPr lang="fr-FR" sz="2000" dirty="0" smtClean="0"/>
              <a:t> Software as </a:t>
            </a:r>
            <a:r>
              <a:rPr lang="fr-FR" sz="2000" dirty="0" smtClean="0"/>
              <a:t>a Service : « L’application elle-même est disponible à travers un </a:t>
            </a:r>
            <a:r>
              <a:rPr lang="fr-FR" sz="2000" dirty="0" smtClean="0"/>
              <a:t>navigateur »</a:t>
            </a:r>
            <a:endParaRPr lang="fr-FR" sz="20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Cadre / but du projet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9 juin 2011</a:t>
            </a:r>
            <a:endParaRPr lang="en-US"/>
          </a:p>
        </p:txBody>
      </p:sp>
      <p:sp>
        <p:nvSpPr>
          <p:cNvPr id="4" name="ZoneTexte 3"/>
          <p:cNvSpPr txBox="1"/>
          <p:nvPr/>
        </p:nvSpPr>
        <p:spPr>
          <a:xfrm>
            <a:off x="251520" y="1340768"/>
            <a:ext cx="84249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Mettre en place une infrastructure de </a:t>
            </a:r>
            <a:r>
              <a:rPr lang="fr-FR" sz="2000" dirty="0" err="1" smtClean="0"/>
              <a:t>cloud</a:t>
            </a:r>
            <a:r>
              <a:rPr lang="fr-FR" sz="2000" dirty="0" smtClean="0"/>
              <a:t> évolutive, fortement axée sur quelques projets scientifiques bien identifiés (3 ou 4) et qui seront accompagnés tout au long du projet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51520" y="2420888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Éviter le piège de la mise en place d’un système déconnecté des usages et pour lequel on cherche à postériori, des projets pouvant en tirer parti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51520" y="4005064"/>
            <a:ext cx="83529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Évolutivité : a priori basée sur la hiérarchie : </a:t>
            </a:r>
            <a:r>
              <a:rPr lang="fr-FR" sz="2000" dirty="0" err="1" smtClean="0"/>
              <a:t>IaaS</a:t>
            </a:r>
            <a:r>
              <a:rPr lang="fr-FR" sz="2000" dirty="0" smtClean="0"/>
              <a:t> – </a:t>
            </a:r>
            <a:r>
              <a:rPr lang="fr-FR" sz="2000" dirty="0" err="1" smtClean="0"/>
              <a:t>PaaS</a:t>
            </a:r>
            <a:r>
              <a:rPr lang="fr-FR" sz="2000" dirty="0" smtClean="0"/>
              <a:t> – </a:t>
            </a:r>
            <a:r>
              <a:rPr lang="fr-FR" sz="2000" dirty="0" err="1" smtClean="0"/>
              <a:t>SaaS</a:t>
            </a:r>
            <a:endParaRPr lang="fr-FR" sz="2000" dirty="0" smtClean="0"/>
          </a:p>
          <a:p>
            <a:r>
              <a:rPr lang="fr-FR" sz="2000" dirty="0" smtClean="0"/>
              <a:t>Chaque </a:t>
            </a:r>
            <a:r>
              <a:rPr lang="fr-FR" sz="2000" dirty="0" err="1" smtClean="0"/>
              <a:t>XaaS</a:t>
            </a:r>
            <a:r>
              <a:rPr lang="fr-FR" sz="2000" dirty="0" smtClean="0"/>
              <a:t> devra être mis en face de cas d’utilisation précis pour lesquels des solutions complètes seront mises en œuvre. 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51520" y="5301208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L’idée est de partir des cas particuliers identifiés pour aboutir si possible à des solutions générales / généralisables.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51520" y="3284984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Le projet s’inscrit dans la continuité de la grille de production existante</a:t>
            </a:r>
          </a:p>
          <a:p>
            <a:r>
              <a:rPr lang="fr-FR" sz="2000" dirty="0" smtClean="0">
                <a:sym typeface="Wingdings" pitchFamily="2" charset="2"/>
              </a:rPr>
              <a:t> </a:t>
            </a:r>
            <a:r>
              <a:rPr lang="fr-FR" sz="2000" dirty="0" err="1" smtClean="0">
                <a:sym typeface="Wingdings" pitchFamily="2" charset="2"/>
              </a:rPr>
              <a:t>StratusLab</a:t>
            </a:r>
            <a:endParaRPr lang="fr-F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71600" y="72008"/>
            <a:ext cx="6768752" cy="908720"/>
          </a:xfrm>
        </p:spPr>
        <p:txBody>
          <a:bodyPr/>
          <a:lstStyle/>
          <a:p>
            <a:r>
              <a:rPr lang="fr-FR" dirty="0" smtClean="0"/>
              <a:t>Triptyque production – recherche – partenaire industriel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9 juin 2011</a:t>
            </a:r>
            <a:endParaRPr lang="en-US"/>
          </a:p>
        </p:txBody>
      </p:sp>
      <p:sp>
        <p:nvSpPr>
          <p:cNvPr id="4" name="Rectangle 3"/>
          <p:cNvSpPr/>
          <p:nvPr/>
        </p:nvSpPr>
        <p:spPr bwMode="auto">
          <a:xfrm>
            <a:off x="611560" y="1628800"/>
            <a:ext cx="3024336" cy="165618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27584" y="1844824"/>
            <a:ext cx="25922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Cloud de production </a:t>
            </a:r>
            <a:r>
              <a:rPr lang="fr-FR" sz="2000" dirty="0" smtClean="0"/>
              <a:t>basé sur des solutions Open Source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436096" y="2708920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Cloud IBM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220072" y="2564904"/>
            <a:ext cx="3600400" cy="28083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403648" y="4293096"/>
            <a:ext cx="23762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Cloud Recherche </a:t>
            </a:r>
            <a:r>
              <a:rPr lang="fr-FR" sz="2000" dirty="0" smtClean="0"/>
              <a:t>partie intégrante du projet ou dans le cadre d’un projet séparé Cloud’5000 ?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115616" y="4293096"/>
            <a:ext cx="2808312" cy="172819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364088" y="3573016"/>
            <a:ext cx="31683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Ensemble de solutions que l’on souhaite tester et répondant à des besoins précis</a:t>
            </a:r>
          </a:p>
        </p:txBody>
      </p:sp>
      <p:cxnSp>
        <p:nvCxnSpPr>
          <p:cNvPr id="14" name="Connecteur droit avec flèche 13"/>
          <p:cNvCxnSpPr/>
          <p:nvPr/>
        </p:nvCxnSpPr>
        <p:spPr bwMode="auto">
          <a:xfrm rot="16200000" flipH="1">
            <a:off x="3851920" y="2276872"/>
            <a:ext cx="1008112" cy="10081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16" name="Connecteur droit avec flèche 15"/>
          <p:cNvCxnSpPr/>
          <p:nvPr/>
        </p:nvCxnSpPr>
        <p:spPr bwMode="auto">
          <a:xfrm rot="5400000">
            <a:off x="4103948" y="4185084"/>
            <a:ext cx="864096" cy="6480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18" name="Connecteur droit avec flèche 17"/>
          <p:cNvCxnSpPr/>
          <p:nvPr/>
        </p:nvCxnSpPr>
        <p:spPr bwMode="auto">
          <a:xfrm rot="16200000" flipH="1">
            <a:off x="2627784" y="3573016"/>
            <a:ext cx="648072" cy="3600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19" name="ZoneTexte 18"/>
          <p:cNvSpPr txBox="1"/>
          <p:nvPr/>
        </p:nvSpPr>
        <p:spPr>
          <a:xfrm>
            <a:off x="2915816" y="1484784"/>
            <a:ext cx="2592288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2 sites : CC + GRIF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4283968" y="5661248"/>
            <a:ext cx="4752528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dirty="0" smtClean="0"/>
              <a:t>Le projet est volontairement limité à 2 sites</a:t>
            </a:r>
            <a:r>
              <a:rPr lang="fr-FR" sz="1600" dirty="0" smtClean="0"/>
              <a:t> ayant une taille critique suffisante</a:t>
            </a:r>
          </a:p>
          <a:p>
            <a:r>
              <a:rPr lang="fr-FR" sz="1600" dirty="0" smtClean="0"/>
              <a:t>GRIF </a:t>
            </a:r>
            <a:r>
              <a:rPr lang="fr-FR" sz="1600" dirty="0" smtClean="0">
                <a:sym typeface="Wingdings" pitchFamily="2" charset="2"/>
              </a:rPr>
              <a:t> </a:t>
            </a:r>
            <a:r>
              <a:rPr lang="fr-FR" sz="1600" dirty="0" err="1" smtClean="0">
                <a:sym typeface="Wingdings" pitchFamily="2" charset="2"/>
              </a:rPr>
              <a:t>StratusLab</a:t>
            </a:r>
            <a:endParaRPr lang="fr-FR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IBM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9 juin 2011</a:t>
            </a:r>
            <a:endParaRPr lang="en-US"/>
          </a:p>
        </p:txBody>
      </p:sp>
      <p:sp>
        <p:nvSpPr>
          <p:cNvPr id="4" name="ZoneTexte 3"/>
          <p:cNvSpPr txBox="1"/>
          <p:nvPr/>
        </p:nvSpPr>
        <p:spPr>
          <a:xfrm>
            <a:off x="251520" y="1268760"/>
            <a:ext cx="83529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Intérêt pour IBM</a:t>
            </a:r>
          </a:p>
          <a:p>
            <a:pPr lvl="1">
              <a:buFont typeface="Wingdings" pitchFamily="2" charset="2"/>
              <a:buChar char="Ø"/>
            </a:pPr>
            <a:r>
              <a:rPr lang="fr-FR" sz="2000" dirty="0" smtClean="0"/>
              <a:t> Accès privilégié à la communauté académique</a:t>
            </a:r>
          </a:p>
          <a:p>
            <a:pPr lvl="1">
              <a:buFont typeface="Wingdings" pitchFamily="2" charset="2"/>
              <a:buChar char="Ø"/>
            </a:pPr>
            <a:r>
              <a:rPr lang="fr-FR" sz="2000" dirty="0" smtClean="0"/>
              <a:t> Accès privilégié aux meilleures équipes de recherche académiques dans le domaine des </a:t>
            </a:r>
            <a:r>
              <a:rPr lang="fr-FR" sz="2000" dirty="0" err="1" smtClean="0"/>
              <a:t>clouds</a:t>
            </a:r>
            <a:endParaRPr lang="fr-FR" sz="2000" dirty="0" smtClean="0"/>
          </a:p>
          <a:p>
            <a:pPr lvl="1">
              <a:buFont typeface="Wingdings" pitchFamily="2" charset="2"/>
              <a:buChar char="Ø"/>
            </a:pPr>
            <a:r>
              <a:rPr lang="fr-FR" sz="2000" dirty="0" smtClean="0"/>
              <a:t> Accès à une plateforme fonctionnelle pour déployer des solutions</a:t>
            </a:r>
          </a:p>
          <a:p>
            <a:pPr lvl="1">
              <a:buFont typeface="Wingdings" pitchFamily="2" charset="2"/>
              <a:buChar char="Ø"/>
            </a:pPr>
            <a:r>
              <a:rPr lang="fr-FR" sz="2000" dirty="0" smtClean="0"/>
              <a:t> Comparaison des performances et des fonctionnalités offertes par les différentes approches (open source Vs propriétaire) sur des applications identiques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23528" y="3861048"/>
            <a:ext cx="8136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Partenariat avec les laboratoires de Haïfa via IBM / Montpellier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23528" y="4437112"/>
            <a:ext cx="806489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Proposition de Haïfa pour un thème de travail sur le stockage</a:t>
            </a:r>
          </a:p>
          <a:p>
            <a:pPr>
              <a:buFont typeface="Wingdings"/>
              <a:buChar char="è"/>
            </a:pPr>
            <a:r>
              <a:rPr lang="fr-FR" sz="2000" dirty="0" smtClean="0">
                <a:sym typeface="Wingdings" pitchFamily="2" charset="2"/>
              </a:rPr>
              <a:t>Plusieurs étapes :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sz="2000" dirty="0" smtClean="0">
                <a:sym typeface="Wingdings" pitchFamily="2" charset="2"/>
              </a:rPr>
              <a:t>Simple Web Storage Service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sz="2000" dirty="0" err="1" smtClean="0">
                <a:sym typeface="Wingdings" pitchFamily="2" charset="2"/>
              </a:rPr>
              <a:t>Distributed</a:t>
            </a:r>
            <a:r>
              <a:rPr lang="fr-FR" sz="2000" dirty="0" smtClean="0">
                <a:sym typeface="Wingdings" pitchFamily="2" charset="2"/>
              </a:rPr>
              <a:t> solution (multi cluster web </a:t>
            </a:r>
            <a:r>
              <a:rPr lang="fr-FR" sz="2000" dirty="0" err="1" smtClean="0">
                <a:sym typeface="Wingdings" pitchFamily="2" charset="2"/>
              </a:rPr>
              <a:t>object</a:t>
            </a:r>
            <a:r>
              <a:rPr lang="fr-FR" sz="2000" dirty="0" smtClean="0">
                <a:sym typeface="Wingdings" pitchFamily="2" charset="2"/>
              </a:rPr>
              <a:t> service + </a:t>
            </a:r>
            <a:r>
              <a:rPr lang="fr-FR" sz="2000" dirty="0" err="1" smtClean="0">
                <a:sym typeface="Wingdings" pitchFamily="2" charset="2"/>
              </a:rPr>
              <a:t>catalog</a:t>
            </a:r>
            <a:r>
              <a:rPr lang="fr-FR" sz="2000" dirty="0" smtClean="0">
                <a:sym typeface="Wingdings" pitchFamily="2" charset="2"/>
              </a:rPr>
              <a:t>)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sz="2000" dirty="0" smtClean="0">
                <a:sym typeface="Wingdings" pitchFamily="2" charset="2"/>
              </a:rPr>
              <a:t>VISION </a:t>
            </a:r>
            <a:r>
              <a:rPr lang="fr-FR" sz="2000" dirty="0" err="1" smtClean="0">
                <a:sym typeface="Wingdings" pitchFamily="2" charset="2"/>
              </a:rPr>
              <a:t>cloud</a:t>
            </a:r>
            <a:endParaRPr lang="fr-F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Flux de données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9 juin 2011</a:t>
            </a:r>
            <a:endParaRPr lang="en-US"/>
          </a:p>
        </p:txBody>
      </p:sp>
      <p:sp>
        <p:nvSpPr>
          <p:cNvPr id="4" name="ZoneTexte 3"/>
          <p:cNvSpPr txBox="1"/>
          <p:nvPr/>
        </p:nvSpPr>
        <p:spPr>
          <a:xfrm>
            <a:off x="251520" y="2852936"/>
            <a:ext cx="8280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Le développement de solutions permettant de gérer des flux intenses de données devra être une des problématiques principales de CAPRI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79512" y="1340768"/>
            <a:ext cx="80648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Les </a:t>
            </a:r>
            <a:r>
              <a:rPr lang="fr-FR" sz="2000" dirty="0" err="1" smtClean="0"/>
              <a:t>clouds</a:t>
            </a:r>
            <a:r>
              <a:rPr lang="fr-FR" sz="2000" dirty="0" smtClean="0"/>
              <a:t> commerciaux répondent bien aux problématiques de calcul et d’archivage mais n’offrent pas de solutions satisfaisantes pour gérer des flux importants de données </a:t>
            </a:r>
          </a:p>
          <a:p>
            <a:pPr lvl="1">
              <a:buFont typeface="Wingdings" pitchFamily="2" charset="2"/>
              <a:buChar char="Ø"/>
            </a:pPr>
            <a:r>
              <a:rPr lang="fr-FR" sz="2000" dirty="0" smtClean="0"/>
              <a:t> chaque octet déplacé à un coût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95536" y="4077072"/>
            <a:ext cx="8460432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dirty="0" smtClean="0"/>
              <a:t>Thème privilégié pour établir le lien avec la communauté de recherche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2608" y="260648"/>
            <a:ext cx="7109792" cy="609600"/>
          </a:xfrm>
        </p:spPr>
        <p:txBody>
          <a:bodyPr/>
          <a:lstStyle/>
          <a:p>
            <a:r>
              <a:rPr lang="fr-FR" sz="2400" dirty="0" smtClean="0"/>
              <a:t>Un « hub » pour connecter d’autres projets </a:t>
            </a:r>
            <a:endParaRPr lang="fr-FR" sz="2400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9 juin 2011</a:t>
            </a:r>
            <a:endParaRPr lang="en-US"/>
          </a:p>
        </p:txBody>
      </p:sp>
      <p:sp>
        <p:nvSpPr>
          <p:cNvPr id="4" name="ZoneTexte 3"/>
          <p:cNvSpPr txBox="1"/>
          <p:nvPr/>
        </p:nvSpPr>
        <p:spPr>
          <a:xfrm>
            <a:off x="179512" y="1568986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Le CC-IN2P3 reçoit de nombreuses sollicitations pour </a:t>
            </a:r>
            <a:r>
              <a:rPr lang="fr-FR" sz="2000" dirty="0" smtClean="0"/>
              <a:t>fournir des ressources informatiques </a:t>
            </a:r>
            <a:r>
              <a:rPr lang="fr-FR" sz="2000" smtClean="0"/>
              <a:t>à des projets </a:t>
            </a:r>
            <a:r>
              <a:rPr lang="fr-FR" sz="2000" dirty="0" smtClean="0"/>
              <a:t>scientifiques.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259632" y="2517864"/>
            <a:ext cx="64087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ym typeface="Wingdings" pitchFamily="2" charset="2"/>
              </a:rPr>
              <a:t> </a:t>
            </a:r>
            <a:r>
              <a:rPr lang="fr-FR" sz="2000" dirty="0" smtClean="0"/>
              <a:t>Mettre en place une structure qui permette de « connecter » facilement n’importe quel projet scientifique.</a:t>
            </a:r>
          </a:p>
          <a:p>
            <a:pPr lvl="1">
              <a:buFont typeface="Wingdings" pitchFamily="2" charset="2"/>
              <a:buChar char="Ø"/>
            </a:pPr>
            <a:r>
              <a:rPr lang="fr-FR" sz="2000" dirty="0" smtClean="0"/>
              <a:t> Au niveau </a:t>
            </a:r>
            <a:r>
              <a:rPr lang="fr-FR" sz="2000" dirty="0" smtClean="0"/>
              <a:t>technique</a:t>
            </a:r>
            <a:endParaRPr lang="fr-FR" sz="2000" dirty="0" smtClean="0"/>
          </a:p>
          <a:p>
            <a:pPr lvl="1">
              <a:buFont typeface="Wingdings" pitchFamily="2" charset="2"/>
              <a:buChar char="Ø"/>
            </a:pPr>
            <a:r>
              <a:rPr lang="fr-FR" sz="2000" dirty="0" smtClean="0"/>
              <a:t> Au niveau </a:t>
            </a:r>
            <a:r>
              <a:rPr lang="fr-FR" sz="2000" dirty="0" smtClean="0"/>
              <a:t>administratif</a:t>
            </a:r>
            <a:endParaRPr lang="fr-FR" sz="2000" dirty="0" smtClean="0"/>
          </a:p>
        </p:txBody>
      </p:sp>
      <p:sp>
        <p:nvSpPr>
          <p:cNvPr id="7" name="ZoneTexte 6"/>
          <p:cNvSpPr txBox="1"/>
          <p:nvPr/>
        </p:nvSpPr>
        <p:spPr>
          <a:xfrm>
            <a:off x="467544" y="4077072"/>
            <a:ext cx="8352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Equipex ne permet de financer que le personnel nécessaire à la « construction » de la plateforme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827584" y="5013176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On récupèrera de la main d’œuvre via des projets </a:t>
            </a:r>
            <a:r>
              <a:rPr lang="fr-FR" sz="2000" dirty="0" smtClean="0"/>
              <a:t>(ANR - </a:t>
            </a:r>
            <a:r>
              <a:rPr lang="fr-FR" sz="2000" dirty="0" err="1" smtClean="0"/>
              <a:t>FPx</a:t>
            </a:r>
            <a:r>
              <a:rPr lang="fr-FR" sz="2000" dirty="0" smtClean="0"/>
              <a:t> </a:t>
            </a:r>
            <a:r>
              <a:rPr lang="fr-FR" sz="2000" dirty="0" smtClean="0"/>
              <a:t>par exemple) qui viendront se raccorder à CAPRI.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Communautés utilisatrices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9 juin 2011</a:t>
            </a:r>
            <a:endParaRPr lang="en-US"/>
          </a:p>
        </p:txBody>
      </p:sp>
      <p:sp>
        <p:nvSpPr>
          <p:cNvPr id="4" name="ZoneTexte 3"/>
          <p:cNvSpPr txBox="1"/>
          <p:nvPr/>
        </p:nvSpPr>
        <p:spPr>
          <a:xfrm>
            <a:off x="251520" y="1268760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But: Identifier 3 ou 4 projets scientifiques ayant besoin de ressources informatiques et qui servent de cas d’utilisation concrets pour CAPRI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79512" y="2276872"/>
            <a:ext cx="2808312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800" dirty="0" smtClean="0"/>
              <a:t>Physique HEP - LHC</a:t>
            </a:r>
          </a:p>
          <a:p>
            <a:r>
              <a:rPr lang="fr-FR" sz="1800" dirty="0" smtClean="0"/>
              <a:t>En liaison avec le CERN</a:t>
            </a:r>
          </a:p>
          <a:p>
            <a:r>
              <a:rPr lang="fr-FR" sz="1800" b="1" dirty="0" err="1" smtClean="0"/>
              <a:t>IaaS</a:t>
            </a:r>
            <a:r>
              <a:rPr lang="fr-FR" sz="1800" dirty="0" smtClean="0"/>
              <a:t> typique (machines virtuelles)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79512" y="4869160"/>
            <a:ext cx="2592288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800" dirty="0" smtClean="0"/>
              <a:t>Sciences de la Terre</a:t>
            </a:r>
          </a:p>
          <a:p>
            <a:pPr>
              <a:buFont typeface="Wingdings"/>
              <a:buChar char="è"/>
            </a:pPr>
            <a:r>
              <a:rPr lang="fr-FR" sz="1800" dirty="0" smtClean="0">
                <a:sym typeface="Wingdings" pitchFamily="2" charset="2"/>
              </a:rPr>
              <a:t>Projet VERCE</a:t>
            </a:r>
          </a:p>
          <a:p>
            <a:r>
              <a:rPr lang="fr-FR" sz="1800" dirty="0" smtClean="0">
                <a:sym typeface="Wingdings" pitchFamily="2" charset="2"/>
              </a:rPr>
              <a:t>Contact J.P. </a:t>
            </a:r>
            <a:r>
              <a:rPr lang="fr-FR" sz="1800" dirty="0" err="1" smtClean="0">
                <a:sym typeface="Wingdings" pitchFamily="2" charset="2"/>
              </a:rPr>
              <a:t>Vilotte</a:t>
            </a:r>
            <a:endParaRPr lang="fr-FR" sz="1800" dirty="0" smtClean="0">
              <a:sym typeface="Wingdings" pitchFamily="2" charset="2"/>
            </a:endParaRPr>
          </a:p>
          <a:p>
            <a:r>
              <a:rPr lang="fr-FR" sz="1800" dirty="0" smtClean="0"/>
              <a:t>Liaison avec </a:t>
            </a:r>
            <a:r>
              <a:rPr lang="fr-FR" sz="1800" smtClean="0"/>
              <a:t>le HPC ?</a:t>
            </a:r>
            <a:endParaRPr lang="fr-FR" sz="1800" dirty="0" smtClean="0"/>
          </a:p>
        </p:txBody>
      </p:sp>
      <p:sp>
        <p:nvSpPr>
          <p:cNvPr id="7" name="ZoneTexte 6"/>
          <p:cNvSpPr txBox="1"/>
          <p:nvPr/>
        </p:nvSpPr>
        <p:spPr>
          <a:xfrm>
            <a:off x="5364088" y="2204864"/>
            <a:ext cx="3384376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800" dirty="0" smtClean="0"/>
              <a:t>Bioinformatique</a:t>
            </a:r>
          </a:p>
          <a:p>
            <a:r>
              <a:rPr lang="fr-FR" sz="1800" dirty="0" smtClean="0"/>
              <a:t>Probablement quelques candidats pour mettre en place,  à terme, des solutions </a:t>
            </a:r>
            <a:r>
              <a:rPr lang="fr-FR" sz="1800" b="1" dirty="0" err="1" smtClean="0"/>
              <a:t>SaaS</a:t>
            </a:r>
            <a:endParaRPr lang="fr-FR" b="1" dirty="0" smtClean="0"/>
          </a:p>
        </p:txBody>
      </p:sp>
      <p:sp>
        <p:nvSpPr>
          <p:cNvPr id="8" name="ZoneTexte 7"/>
          <p:cNvSpPr txBox="1"/>
          <p:nvPr/>
        </p:nvSpPr>
        <p:spPr>
          <a:xfrm>
            <a:off x="4860032" y="5157192"/>
            <a:ext cx="3995936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800" dirty="0" smtClean="0"/>
              <a:t>Astroparticules ?</a:t>
            </a:r>
          </a:p>
          <a:p>
            <a:r>
              <a:rPr lang="fr-FR" sz="1800" dirty="0" smtClean="0"/>
              <a:t>Chimie ?</a:t>
            </a:r>
          </a:p>
          <a:p>
            <a:r>
              <a:rPr lang="fr-FR" sz="1800" dirty="0" smtClean="0"/>
              <a:t>Écologie Développement Durable ?</a:t>
            </a:r>
          </a:p>
          <a:p>
            <a:r>
              <a:rPr lang="fr-FR" sz="1800" dirty="0" smtClean="0"/>
              <a:t>????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123728" y="3573016"/>
            <a:ext cx="396044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800" dirty="0" smtClean="0"/>
              <a:t>Identification de quelques besoins de </a:t>
            </a:r>
            <a:r>
              <a:rPr lang="fr-FR" sz="1800" b="1" dirty="0" err="1" smtClean="0"/>
              <a:t>PaaS</a:t>
            </a:r>
            <a:r>
              <a:rPr lang="fr-FR" sz="1800" dirty="0" smtClean="0"/>
              <a:t> parmi </a:t>
            </a:r>
            <a:r>
              <a:rPr lang="fr-FR" sz="1800" dirty="0" smtClean="0"/>
              <a:t>les</a:t>
            </a:r>
            <a:r>
              <a:rPr lang="fr-FR" sz="1800" dirty="0" smtClean="0"/>
              <a:t> </a:t>
            </a:r>
            <a:r>
              <a:rPr lang="fr-FR" sz="1800" dirty="0" smtClean="0"/>
              <a:t>utilisateurs : machines de services – serveurs de bases de données …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6012160" y="4077072"/>
            <a:ext cx="2808312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800" dirty="0" smtClean="0"/>
              <a:t>Lien avec les utilisateurs du PRES de </a:t>
            </a:r>
            <a:r>
              <a:rPr lang="fr-FR" sz="1800" dirty="0" smtClean="0"/>
              <a:t>Lyon</a:t>
            </a:r>
            <a:endParaRPr lang="fr-FR" sz="1800" dirty="0" smtClean="0"/>
          </a:p>
        </p:txBody>
      </p:sp>
      <p:sp>
        <p:nvSpPr>
          <p:cNvPr id="12" name="ZoneTexte 11"/>
          <p:cNvSpPr txBox="1"/>
          <p:nvPr/>
        </p:nvSpPr>
        <p:spPr>
          <a:xfrm>
            <a:off x="3995936" y="2060848"/>
            <a:ext cx="14401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800" dirty="0" smtClean="0"/>
              <a:t>Decrypthon</a:t>
            </a:r>
          </a:p>
          <a:p>
            <a:r>
              <a:rPr lang="fr-FR" sz="1800" dirty="0" smtClean="0"/>
              <a:t>CREATIS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CC_110906">
  <a:themeElements>
    <a:clrScheme name="Nouvelle présentation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Nouvelle pré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2000" dirty="0" smtClean="0"/>
        </a:defPPr>
      </a:lstStyle>
    </a:txDef>
  </a:objectDefaults>
  <a:extraClrSchemeLst>
    <a:extraClrScheme>
      <a:clrScheme name="Nouvelle présentation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8864</TotalTime>
  <Words>863</Words>
  <Application>Microsoft Office PowerPoint</Application>
  <PresentationFormat>Affichage à l'écran (4:3)</PresentationFormat>
  <Paragraphs>121</Paragraphs>
  <Slides>11</Slides>
  <Notes>11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PowerPointCC_110906</vt:lpstr>
      <vt:lpstr>CAPRI</vt:lpstr>
      <vt:lpstr>Constat</vt:lpstr>
      <vt:lpstr>Définitions de base</vt:lpstr>
      <vt:lpstr>Cadre / but du projet</vt:lpstr>
      <vt:lpstr>Triptyque production – recherche – partenaire industriel </vt:lpstr>
      <vt:lpstr>IBM</vt:lpstr>
      <vt:lpstr>Flux de données</vt:lpstr>
      <vt:lpstr>Un « hub » pour connecter d’autres projets </vt:lpstr>
      <vt:lpstr>Communautés utilisatrices</vt:lpstr>
      <vt:lpstr>Thématiques à étudier</vt:lpstr>
      <vt:lpstr>Structuration du projet</vt:lpstr>
    </vt:vector>
  </TitlesOfParts>
  <Company>CCIN2P3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Gaelle Shifrin</dc:creator>
  <cp:lastModifiedBy>BOUTIGNY Dominique</cp:lastModifiedBy>
  <cp:revision>277</cp:revision>
  <cp:lastPrinted>1904-01-01T00:00:00Z</cp:lastPrinted>
  <dcterms:created xsi:type="dcterms:W3CDTF">2008-11-05T15:14:46Z</dcterms:created>
  <dcterms:modified xsi:type="dcterms:W3CDTF">2011-06-09T09:21:00Z</dcterms:modified>
</cp:coreProperties>
</file>