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58" r:id="rId5"/>
    <p:sldId id="259" r:id="rId6"/>
    <p:sldId id="260" r:id="rId7"/>
    <p:sldId id="266" r:id="rId8"/>
    <p:sldId id="264" r:id="rId9"/>
    <p:sldId id="261" r:id="rId10"/>
    <p:sldId id="262" r:id="rId11"/>
    <p:sldId id="265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91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4A15D-4EFC-49A0-B253-049C3E99045A}" type="datetimeFigureOut">
              <a:rPr lang="en-US" smtClean="0"/>
              <a:t>11/19/2011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E2481-6836-49D7-B84A-76033B65CD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4A15D-4EFC-49A0-B253-049C3E99045A}" type="datetimeFigureOut">
              <a:rPr lang="en-US" smtClean="0"/>
              <a:t>11/19/2011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E2481-6836-49D7-B84A-76033B65CD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4A15D-4EFC-49A0-B253-049C3E99045A}" type="datetimeFigureOut">
              <a:rPr lang="en-US" smtClean="0"/>
              <a:t>11/19/2011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E2481-6836-49D7-B84A-76033B65CD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4A15D-4EFC-49A0-B253-049C3E99045A}" type="datetimeFigureOut">
              <a:rPr lang="en-US" smtClean="0"/>
              <a:t>11/19/2011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E2481-6836-49D7-B84A-76033B65CD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4A15D-4EFC-49A0-B253-049C3E99045A}" type="datetimeFigureOut">
              <a:rPr lang="en-US" smtClean="0"/>
              <a:t>11/19/2011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E2481-6836-49D7-B84A-76033B65CD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4A15D-4EFC-49A0-B253-049C3E99045A}" type="datetimeFigureOut">
              <a:rPr lang="en-US" smtClean="0"/>
              <a:t>11/19/2011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E2481-6836-49D7-B84A-76033B65CD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4A15D-4EFC-49A0-B253-049C3E99045A}" type="datetimeFigureOut">
              <a:rPr lang="en-US" smtClean="0"/>
              <a:t>11/19/2011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E2481-6836-49D7-B84A-76033B65CD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4A15D-4EFC-49A0-B253-049C3E99045A}" type="datetimeFigureOut">
              <a:rPr lang="en-US" smtClean="0"/>
              <a:t>11/19/2011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E2481-6836-49D7-B84A-76033B65CD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4A15D-4EFC-49A0-B253-049C3E99045A}" type="datetimeFigureOut">
              <a:rPr lang="en-US" smtClean="0"/>
              <a:t>11/19/2011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E2481-6836-49D7-B84A-76033B65CD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4A15D-4EFC-49A0-B253-049C3E99045A}" type="datetimeFigureOut">
              <a:rPr lang="en-US" smtClean="0"/>
              <a:t>11/19/2011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E2481-6836-49D7-B84A-76033B65CD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4A15D-4EFC-49A0-B253-049C3E99045A}" type="datetimeFigureOut">
              <a:rPr lang="en-US" smtClean="0"/>
              <a:t>11/19/2011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E2481-6836-49D7-B84A-76033B65CD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E4A15D-4EFC-49A0-B253-049C3E99045A}" type="datetimeFigureOut">
              <a:rPr lang="en-US" smtClean="0"/>
              <a:t>11/19/2011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0E2481-6836-49D7-B84A-76033B65CD2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dirty="0" smtClean="0"/>
              <a:t>ATLAS T1/T2 Name Space Issue</a:t>
            </a:r>
            <a:br>
              <a:rPr lang="en-US" dirty="0" smtClean="0"/>
            </a:br>
            <a:r>
              <a:rPr lang="en-US" dirty="0" smtClean="0"/>
              <a:t>with </a:t>
            </a:r>
            <a:r>
              <a:rPr lang="en-US" dirty="0"/>
              <a:t>F</a:t>
            </a:r>
            <a:r>
              <a:rPr lang="en-US" dirty="0" smtClean="0"/>
              <a:t>ederated </a:t>
            </a:r>
            <a:r>
              <a:rPr lang="en-US" dirty="0"/>
              <a:t>S</a:t>
            </a:r>
            <a:r>
              <a:rPr lang="en-US" dirty="0" smtClean="0"/>
              <a:t>torage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Hironori Ito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Brookhaven National Laboratory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Picture 4" descr="Logo_Smal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154738"/>
            <a:ext cx="1919288" cy="703262"/>
          </a:xfrm>
          <a:prstGeom prst="rect">
            <a:avLst/>
          </a:prstGeom>
          <a:noFill/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66113" y="0"/>
            <a:ext cx="877887" cy="1271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0" y="6137275"/>
            <a:ext cx="2286000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239000" cy="114300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Current name-to-name module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Current implementation of </a:t>
            </a:r>
            <a:r>
              <a:rPr lang="en-US" dirty="0" err="1" smtClean="0"/>
              <a:t>NtoN</a:t>
            </a:r>
            <a:r>
              <a:rPr lang="en-US" dirty="0" smtClean="0"/>
              <a:t> module by Charles</a:t>
            </a:r>
          </a:p>
          <a:p>
            <a:pPr lvl="1"/>
            <a:r>
              <a:rPr lang="en-US" dirty="0" smtClean="0"/>
              <a:t>Search files in LFC name space</a:t>
            </a:r>
          </a:p>
          <a:p>
            <a:pPr lvl="1"/>
            <a:r>
              <a:rPr lang="en-US" dirty="0" smtClean="0"/>
              <a:t>Leading /grid is removed from LFC path.</a:t>
            </a:r>
          </a:p>
          <a:p>
            <a:pPr lvl="2"/>
            <a:r>
              <a:rPr lang="en-US" dirty="0" smtClean="0"/>
              <a:t>/grid/atlas/A/B/C -&gt; /atlas/A/B/C</a:t>
            </a:r>
          </a:p>
          <a:p>
            <a:pPr lvl="2"/>
            <a:r>
              <a:rPr lang="en-US" dirty="0" smtClean="0"/>
              <a:t>In US LFCs, there is a </a:t>
            </a:r>
            <a:r>
              <a:rPr lang="en-US" dirty="0" err="1" smtClean="0"/>
              <a:t>symlink</a:t>
            </a:r>
            <a:r>
              <a:rPr lang="en-US" dirty="0" smtClean="0"/>
              <a:t> in LFC.  /atlas is a </a:t>
            </a:r>
            <a:r>
              <a:rPr lang="en-US" dirty="0" err="1" smtClean="0"/>
              <a:t>simlink</a:t>
            </a:r>
            <a:r>
              <a:rPr lang="en-US" dirty="0" smtClean="0"/>
              <a:t> for  /grid/atlas</a:t>
            </a:r>
          </a:p>
          <a:p>
            <a:pPr lvl="3"/>
            <a:r>
              <a:rPr lang="en-US" dirty="0" smtClean="0"/>
              <a:t>So, it is equivalent.</a:t>
            </a:r>
          </a:p>
          <a:p>
            <a:pPr lvl="1"/>
            <a:r>
              <a:rPr lang="en-US" dirty="0" smtClean="0"/>
              <a:t>The request is expected to be correctly formatted in the current ATLAS convention.</a:t>
            </a:r>
          </a:p>
          <a:p>
            <a:pPr lvl="2"/>
            <a:r>
              <a:rPr lang="en-US" dirty="0" smtClean="0"/>
              <a:t>/atlas/dq2/</a:t>
            </a:r>
            <a:r>
              <a:rPr lang="en-US" dirty="0" err="1" smtClean="0"/>
              <a:t>proj</a:t>
            </a:r>
            <a:r>
              <a:rPr lang="en-US" dirty="0" smtClean="0"/>
              <a:t>/…./filename</a:t>
            </a:r>
          </a:p>
          <a:p>
            <a:pPr lvl="1"/>
            <a:r>
              <a:rPr lang="en-US" dirty="0" smtClean="0"/>
              <a:t>It can search parent _</a:t>
            </a:r>
            <a:r>
              <a:rPr lang="en-US" dirty="0" err="1" smtClean="0"/>
              <a:t>subXYZ</a:t>
            </a:r>
            <a:r>
              <a:rPr lang="en-US" dirty="0"/>
              <a:t> </a:t>
            </a:r>
            <a:r>
              <a:rPr lang="en-US" dirty="0" smtClean="0"/>
              <a:t>directories (for T1s)</a:t>
            </a:r>
          </a:p>
          <a:p>
            <a:pPr lvl="2"/>
            <a:r>
              <a:rPr lang="en-US" dirty="0" err="1" smtClean="0"/>
              <a:t>Eg</a:t>
            </a:r>
            <a:r>
              <a:rPr lang="en-US" dirty="0" smtClean="0"/>
              <a:t>. /atlas/dq2/A/B/C.1 -&gt; /atlas/dq2/A/</a:t>
            </a:r>
            <a:r>
              <a:rPr lang="en-US" dirty="0" err="1" smtClean="0"/>
              <a:t>B</a:t>
            </a:r>
            <a:r>
              <a:rPr lang="en-US" dirty="0" err="1" smtClean="0">
                <a:solidFill>
                  <a:srgbClr val="FF0000"/>
                </a:solidFill>
              </a:rPr>
              <a:t>_subXYZ</a:t>
            </a:r>
            <a:r>
              <a:rPr lang="en-US" dirty="0" smtClean="0"/>
              <a:t>/C.1</a:t>
            </a:r>
          </a:p>
          <a:p>
            <a:pPr lvl="1"/>
            <a:endParaRPr lang="en-US" dirty="0"/>
          </a:p>
        </p:txBody>
      </p:sp>
      <p:pic>
        <p:nvPicPr>
          <p:cNvPr id="4" name="Picture 4" descr="Logo_Smal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154738"/>
            <a:ext cx="1919288" cy="703262"/>
          </a:xfrm>
          <a:prstGeom prst="rect">
            <a:avLst/>
          </a:prstGeom>
          <a:noFill/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66113" y="0"/>
            <a:ext cx="877887" cy="1271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0" y="6137275"/>
            <a:ext cx="2286000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010400" cy="1143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/>
              <a:t>Deficiency of current </a:t>
            </a:r>
            <a:r>
              <a:rPr lang="en-US" dirty="0" err="1" smtClean="0"/>
              <a:t>NtoN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/>
              <a:t>Not 100% of files can be found.</a:t>
            </a:r>
          </a:p>
          <a:p>
            <a:pPr lvl="1"/>
            <a:r>
              <a:rPr lang="en-US" dirty="0" smtClean="0"/>
              <a:t>Files are stored with the different conventions won’t be found. </a:t>
            </a:r>
            <a:r>
              <a:rPr lang="en-US" dirty="0"/>
              <a:t> </a:t>
            </a:r>
            <a:endParaRPr lang="en-US" dirty="0"/>
          </a:p>
          <a:p>
            <a:pPr lvl="1"/>
            <a:r>
              <a:rPr lang="en-US" dirty="0" smtClean="0"/>
              <a:t>Search on _</a:t>
            </a:r>
            <a:r>
              <a:rPr lang="en-US" dirty="0" err="1" smtClean="0"/>
              <a:t>subXYZs</a:t>
            </a:r>
            <a:r>
              <a:rPr lang="en-US" dirty="0" smtClean="0"/>
              <a:t> might be problematic???</a:t>
            </a:r>
          </a:p>
          <a:p>
            <a:pPr lvl="1"/>
            <a:r>
              <a:rPr lang="en-US" dirty="0" smtClean="0"/>
              <a:t>Inherent problem of assuming that the file path in LFC is unique. </a:t>
            </a:r>
          </a:p>
          <a:p>
            <a:pPr lvl="2"/>
            <a:r>
              <a:rPr lang="en-US" dirty="0" smtClean="0"/>
              <a:t>Only GUID is unique. </a:t>
            </a:r>
          </a:p>
          <a:p>
            <a:pPr lvl="3"/>
            <a:r>
              <a:rPr lang="en-US" dirty="0" smtClean="0"/>
              <a:t>If </a:t>
            </a:r>
            <a:r>
              <a:rPr lang="en-US" dirty="0" err="1" smtClean="0"/>
              <a:t>guid</a:t>
            </a:r>
            <a:r>
              <a:rPr lang="en-US" dirty="0" smtClean="0"/>
              <a:t> was the filename in the flat filename structure, we won’t be having this discussion.</a:t>
            </a:r>
          </a:p>
          <a:p>
            <a:pPr lvl="4"/>
            <a:r>
              <a:rPr lang="en-US" dirty="0" smtClean="0"/>
              <a:t>Can’t be possible by the SE’s limitation</a:t>
            </a:r>
          </a:p>
        </p:txBody>
      </p:sp>
      <p:pic>
        <p:nvPicPr>
          <p:cNvPr id="4" name="Picture 4" descr="Logo_Smal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154738"/>
            <a:ext cx="1919288" cy="703262"/>
          </a:xfrm>
          <a:prstGeom prst="rect">
            <a:avLst/>
          </a:prstGeom>
          <a:noFill/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66113" y="0"/>
            <a:ext cx="877887" cy="1271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0" y="6137275"/>
            <a:ext cx="2286000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6934200" cy="1143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/>
              <a:t>Improving </a:t>
            </a:r>
            <a:r>
              <a:rPr lang="en-US" dirty="0" err="1" smtClean="0"/>
              <a:t>NtoN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/>
              <a:t>Modify the possible search path to accommodate the changing conventions and/or configuration</a:t>
            </a:r>
          </a:p>
          <a:p>
            <a:r>
              <a:rPr lang="en-US" dirty="0" smtClean="0"/>
              <a:t>Add correct </a:t>
            </a:r>
            <a:r>
              <a:rPr lang="en-US" dirty="0" err="1" smtClean="0"/>
              <a:t>symlink</a:t>
            </a:r>
            <a:endParaRPr lang="en-US" dirty="0" smtClean="0"/>
          </a:p>
          <a:p>
            <a:r>
              <a:rPr lang="en-US" dirty="0" smtClean="0"/>
              <a:t>Use GUID:</a:t>
            </a:r>
          </a:p>
          <a:p>
            <a:pPr lvl="1"/>
            <a:r>
              <a:rPr lang="en-US" dirty="0" smtClean="0"/>
              <a:t>DQ2 has 100% hit rate because it uses GUID to find a file.</a:t>
            </a:r>
          </a:p>
          <a:p>
            <a:pPr lvl="2"/>
            <a:r>
              <a:rPr lang="en-US" dirty="0" err="1" smtClean="0"/>
              <a:t>Eg</a:t>
            </a:r>
            <a:r>
              <a:rPr lang="en-US" dirty="0" smtClean="0"/>
              <a:t>. To find /A/B/C/D.1,  </a:t>
            </a:r>
            <a:r>
              <a:rPr lang="en-US" dirty="0" err="1" smtClean="0"/>
              <a:t>NtoN</a:t>
            </a:r>
            <a:r>
              <a:rPr lang="en-US" dirty="0" smtClean="0"/>
              <a:t> might accept /A/B/C/D.1+guid=XYZ</a:t>
            </a:r>
          </a:p>
          <a:p>
            <a:pPr lvl="2"/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4" name="Picture 4" descr="Logo_Smal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154738"/>
            <a:ext cx="1919288" cy="703262"/>
          </a:xfrm>
          <a:prstGeom prst="rect">
            <a:avLst/>
          </a:prstGeom>
          <a:noFill/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66113" y="0"/>
            <a:ext cx="877887" cy="1271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0" y="6137275"/>
            <a:ext cx="2286000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7239000" cy="114300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err="1" smtClean="0"/>
              <a:t>dCache</a:t>
            </a:r>
            <a:r>
              <a:rPr lang="en-US" dirty="0" smtClean="0"/>
              <a:t> </a:t>
            </a:r>
            <a:r>
              <a:rPr lang="en-US" dirty="0" err="1" smtClean="0"/>
              <a:t>xRootd</a:t>
            </a:r>
            <a:r>
              <a:rPr lang="en-US" dirty="0" smtClean="0"/>
              <a:t> door with </a:t>
            </a:r>
            <a:r>
              <a:rPr lang="en-US" dirty="0" err="1" smtClean="0"/>
              <a:t>NtoN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err="1" smtClean="0"/>
              <a:t>dCache</a:t>
            </a:r>
            <a:r>
              <a:rPr lang="en-US" dirty="0" smtClean="0"/>
              <a:t> has the own, native </a:t>
            </a:r>
            <a:r>
              <a:rPr lang="en-US" dirty="0" err="1" smtClean="0"/>
              <a:t>xRootd</a:t>
            </a:r>
            <a:r>
              <a:rPr lang="en-US" dirty="0" smtClean="0"/>
              <a:t> service.  </a:t>
            </a:r>
          </a:p>
          <a:p>
            <a:pPr lvl="1"/>
            <a:r>
              <a:rPr lang="en-US" dirty="0" smtClean="0"/>
              <a:t>Can access files via </a:t>
            </a:r>
            <a:r>
              <a:rPr lang="en-US" dirty="0" err="1" smtClean="0"/>
              <a:t>xrootd</a:t>
            </a:r>
            <a:r>
              <a:rPr lang="en-US" dirty="0" smtClean="0"/>
              <a:t> protocol.</a:t>
            </a:r>
          </a:p>
          <a:p>
            <a:r>
              <a:rPr lang="en-US" dirty="0" smtClean="0"/>
              <a:t>Name-to-name is not quite modular or flexible.</a:t>
            </a:r>
          </a:p>
          <a:p>
            <a:pPr lvl="1"/>
            <a:r>
              <a:rPr lang="en-US" dirty="0" smtClean="0"/>
              <a:t>Prefix can be changed with fixed path.</a:t>
            </a:r>
            <a:endParaRPr lang="en-US" dirty="0" smtClean="0"/>
          </a:p>
          <a:p>
            <a:pPr lvl="1"/>
            <a:r>
              <a:rPr lang="en-US" dirty="0" smtClean="0"/>
              <a:t>ATLAS needs dynamic changes of path.</a:t>
            </a:r>
          </a:p>
          <a:p>
            <a:pPr lvl="2"/>
            <a:r>
              <a:rPr lang="en-US" dirty="0" smtClean="0"/>
              <a:t>Needs code change-&gt;doable. </a:t>
            </a:r>
          </a:p>
        </p:txBody>
      </p:sp>
      <p:pic>
        <p:nvPicPr>
          <p:cNvPr id="4" name="Picture 4" descr="Logo_Smal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154738"/>
            <a:ext cx="1919288" cy="703262"/>
          </a:xfrm>
          <a:prstGeom prst="rect">
            <a:avLst/>
          </a:prstGeom>
          <a:noFill/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66113" y="0"/>
            <a:ext cx="877887" cy="1271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0" y="6137275"/>
            <a:ext cx="2286000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010400" cy="1143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/>
              <a:t>Global name space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/>
              <a:t>Federated storage </a:t>
            </a:r>
          </a:p>
          <a:p>
            <a:pPr lvl="1"/>
            <a:r>
              <a:rPr lang="en-US" dirty="0"/>
              <a:t>U</a:t>
            </a:r>
            <a:r>
              <a:rPr lang="en-US" dirty="0" smtClean="0"/>
              <a:t>niversal access to all available storages</a:t>
            </a:r>
          </a:p>
          <a:p>
            <a:pPr lvl="2"/>
            <a:r>
              <a:rPr lang="en-US" dirty="0" smtClean="0"/>
              <a:t>Protocol </a:t>
            </a:r>
          </a:p>
          <a:p>
            <a:pPr lvl="3"/>
            <a:r>
              <a:rPr lang="en-US" dirty="0" err="1" smtClean="0"/>
              <a:t>Xrootd</a:t>
            </a:r>
            <a:r>
              <a:rPr lang="en-US" dirty="0" smtClean="0"/>
              <a:t>, http, etc…</a:t>
            </a:r>
          </a:p>
          <a:p>
            <a:pPr lvl="2"/>
            <a:r>
              <a:rPr lang="en-US" dirty="0" smtClean="0"/>
              <a:t>Name space</a:t>
            </a:r>
          </a:p>
          <a:p>
            <a:pPr lvl="3"/>
            <a:r>
              <a:rPr lang="en-US" dirty="0" smtClean="0"/>
              <a:t>File name itself should uniquely determine the location of the file in the storage system.</a:t>
            </a:r>
          </a:p>
        </p:txBody>
      </p:sp>
      <p:pic>
        <p:nvPicPr>
          <p:cNvPr id="4" name="Picture 4" descr="Logo_Smal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154738"/>
            <a:ext cx="1919288" cy="703262"/>
          </a:xfrm>
          <a:prstGeom prst="rect">
            <a:avLst/>
          </a:prstGeom>
          <a:noFill/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66113" y="0"/>
            <a:ext cx="877887" cy="1271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0" y="6137275"/>
            <a:ext cx="2286000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543800" cy="114300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GUID, physical file path in storage and logical file path in LFC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2500"/>
          </a:bodyPr>
          <a:lstStyle/>
          <a:p>
            <a:r>
              <a:rPr lang="en-US" dirty="0" smtClean="0"/>
              <a:t>GUID of a file is the unique identifier.  </a:t>
            </a:r>
            <a:endParaRPr lang="en-US" dirty="0" smtClean="0"/>
          </a:p>
          <a:p>
            <a:pPr lvl="1"/>
            <a:r>
              <a:rPr lang="en-US" dirty="0" smtClean="0"/>
              <a:t>Unique key in LFC, </a:t>
            </a:r>
            <a:r>
              <a:rPr lang="en-US" dirty="0" err="1" smtClean="0"/>
              <a:t>eg</a:t>
            </a:r>
            <a:r>
              <a:rPr lang="en-US" dirty="0" smtClean="0"/>
              <a:t>.   </a:t>
            </a:r>
            <a:r>
              <a:rPr lang="en-US" dirty="0" err="1" smtClean="0"/>
              <a:t>lcg</a:t>
            </a:r>
            <a:r>
              <a:rPr lang="en-US" dirty="0" smtClean="0"/>
              <a:t>-la </a:t>
            </a:r>
            <a:r>
              <a:rPr lang="en-US" dirty="0" err="1" smtClean="0"/>
              <a:t>guid:XYZ</a:t>
            </a:r>
            <a:endParaRPr lang="en-US" dirty="0" smtClean="0"/>
          </a:p>
          <a:p>
            <a:pPr lvl="1"/>
            <a:r>
              <a:rPr lang="en-US" dirty="0" smtClean="0"/>
              <a:t>It maps to a particular path in LFC name space.</a:t>
            </a:r>
          </a:p>
          <a:p>
            <a:pPr lvl="2"/>
            <a:r>
              <a:rPr lang="en-US" dirty="0" smtClean="0"/>
              <a:t>/grid/atlas/dq2/mc10_7TeV/NTUP_TOP/e737_s933_s946_r2215_r2260_p542/mc10_7TeV.107670.AlpgenJimmyZtautauNp0_pt20.merge.NTUP_TOP.e737_s933_s946_r2215_r2260_p542_tid326436_00/NTUP_TOP.326436._000527.root.1</a:t>
            </a:r>
            <a:endParaRPr lang="en-US" dirty="0" smtClean="0"/>
          </a:p>
          <a:p>
            <a:r>
              <a:rPr lang="en-US" dirty="0" smtClean="0"/>
              <a:t>One </a:t>
            </a:r>
            <a:r>
              <a:rPr lang="en-US" dirty="0" err="1" smtClean="0"/>
              <a:t>guid</a:t>
            </a:r>
            <a:r>
              <a:rPr lang="en-US" dirty="0" smtClean="0"/>
              <a:t>/</a:t>
            </a:r>
            <a:r>
              <a:rPr lang="en-US" dirty="0" err="1" smtClean="0"/>
              <a:t>lfc</a:t>
            </a:r>
            <a:r>
              <a:rPr lang="en-US" dirty="0" smtClean="0"/>
              <a:t> path can have multiple physical files.</a:t>
            </a:r>
          </a:p>
          <a:p>
            <a:pPr lvl="1"/>
            <a:r>
              <a:rPr lang="en-US" dirty="0" smtClean="0"/>
              <a:t>In the different SEs</a:t>
            </a:r>
          </a:p>
          <a:p>
            <a:pPr lvl="1"/>
            <a:r>
              <a:rPr lang="en-US" dirty="0" smtClean="0"/>
              <a:t>In the same SE in different physical paths</a:t>
            </a:r>
          </a:p>
        </p:txBody>
      </p:sp>
      <p:pic>
        <p:nvPicPr>
          <p:cNvPr id="4" name="Picture 4" descr="Logo_Smal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154738"/>
            <a:ext cx="1919288" cy="703262"/>
          </a:xfrm>
          <a:prstGeom prst="rect">
            <a:avLst/>
          </a:prstGeom>
          <a:noFill/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66113" y="0"/>
            <a:ext cx="877887" cy="1271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0" y="6137275"/>
            <a:ext cx="2286000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6934200" cy="1143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/>
              <a:t>Physical file path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ATLAS physical file</a:t>
            </a:r>
          </a:p>
          <a:p>
            <a:pPr lvl="1"/>
            <a:r>
              <a:rPr lang="en-US" dirty="0" smtClean="0"/>
              <a:t>No Global name space of physical files</a:t>
            </a:r>
          </a:p>
          <a:p>
            <a:pPr lvl="2"/>
            <a:r>
              <a:rPr lang="en-US" dirty="0" smtClean="0"/>
              <a:t>Various space tokens in a single SRM end point</a:t>
            </a:r>
          </a:p>
          <a:p>
            <a:pPr lvl="3"/>
            <a:r>
              <a:rPr lang="en-US" dirty="0" smtClean="0"/>
              <a:t>Identical files could be located at various  SURL paths</a:t>
            </a:r>
          </a:p>
          <a:p>
            <a:pPr lvl="2"/>
            <a:r>
              <a:rPr lang="en-US" dirty="0" smtClean="0"/>
              <a:t>Use of _sub by Panda system</a:t>
            </a:r>
          </a:p>
          <a:p>
            <a:pPr lvl="2"/>
            <a:r>
              <a:rPr lang="en-US" dirty="0" smtClean="0"/>
              <a:t>Use of DQ2_XYZ extensions</a:t>
            </a:r>
          </a:p>
          <a:p>
            <a:pPr lvl="4"/>
            <a:r>
              <a:rPr lang="en-US" dirty="0" smtClean="0"/>
              <a:t>Caused by the lack of “re-name” in SRM protocol.</a:t>
            </a:r>
          </a:p>
          <a:p>
            <a:pPr lvl="5"/>
            <a:r>
              <a:rPr lang="en-US" dirty="0" smtClean="0">
                <a:solidFill>
                  <a:srgbClr val="FF0000"/>
                </a:solidFill>
              </a:rPr>
              <a:t>SRM should do this internally!</a:t>
            </a:r>
          </a:p>
          <a:p>
            <a:pPr lvl="6"/>
            <a:r>
              <a:rPr lang="en-US" dirty="0" smtClean="0"/>
              <a:t>Essential for the tape area since the external rename is a bit tricky</a:t>
            </a:r>
          </a:p>
          <a:p>
            <a:pPr lvl="4"/>
            <a:r>
              <a:rPr lang="en-US" dirty="0" smtClean="0"/>
              <a:t>Without its use, due to asynchronous nature of write and delete, legitimate files could be deleted after the successful transfers (particularly after a few failed transfers)</a:t>
            </a:r>
          </a:p>
          <a:p>
            <a:pPr lvl="5"/>
            <a:r>
              <a:rPr lang="en-US" dirty="0" smtClean="0"/>
              <a:t>Really painful to clean.</a:t>
            </a:r>
          </a:p>
        </p:txBody>
      </p:sp>
      <p:pic>
        <p:nvPicPr>
          <p:cNvPr id="4" name="Picture 4" descr="Logo_Smal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154738"/>
            <a:ext cx="1919288" cy="703262"/>
          </a:xfrm>
          <a:prstGeom prst="rect">
            <a:avLst/>
          </a:prstGeom>
          <a:noFill/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66113" y="0"/>
            <a:ext cx="877887" cy="1271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0" y="6137275"/>
            <a:ext cx="2286000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6629400" cy="1143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/>
              <a:t>Logical file path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ATLAS logical file</a:t>
            </a:r>
          </a:p>
          <a:p>
            <a:pPr lvl="1"/>
            <a:r>
              <a:rPr lang="en-US" dirty="0" smtClean="0"/>
              <a:t>Logical file path in LFC is generally universal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No _DQ2_XZY </a:t>
            </a:r>
            <a:r>
              <a:rPr lang="en-US" dirty="0" smtClean="0"/>
              <a:t>extension unlike physical file</a:t>
            </a:r>
          </a:p>
          <a:p>
            <a:pPr lvl="2"/>
            <a:r>
              <a:rPr lang="en-US" dirty="0" smtClean="0"/>
              <a:t>No storage dependent prefix or suffix</a:t>
            </a:r>
          </a:p>
          <a:p>
            <a:pPr lvl="3"/>
            <a:r>
              <a:rPr lang="en-US" dirty="0" smtClean="0"/>
              <a:t>Does not depend on the space tokens.</a:t>
            </a:r>
          </a:p>
          <a:p>
            <a:pPr lvl="3"/>
            <a:r>
              <a:rPr lang="en-US" dirty="0" smtClean="0"/>
              <a:t>Does not depend on the storage service name</a:t>
            </a:r>
          </a:p>
          <a:p>
            <a:pPr lvl="4"/>
            <a:r>
              <a:rPr lang="en-US" dirty="0" err="1" smtClean="0"/>
              <a:t>srm</a:t>
            </a:r>
            <a:r>
              <a:rPr lang="en-US" dirty="0" smtClean="0"/>
              <a:t>/managerv2 </a:t>
            </a:r>
          </a:p>
          <a:p>
            <a:pPr lvl="4"/>
            <a:r>
              <a:rPr lang="en-US" dirty="0" err="1"/>
              <a:t>s</a:t>
            </a:r>
            <a:r>
              <a:rPr lang="en-US" dirty="0" err="1" smtClean="0"/>
              <a:t>rm</a:t>
            </a:r>
            <a:r>
              <a:rPr lang="en-US" dirty="0" smtClean="0"/>
              <a:t>/v2/server</a:t>
            </a:r>
          </a:p>
          <a:p>
            <a:pPr lvl="3"/>
            <a:r>
              <a:rPr lang="en-US" dirty="0" smtClean="0"/>
              <a:t>Almost deterministic</a:t>
            </a:r>
            <a:r>
              <a:rPr lang="en-US" dirty="0"/>
              <a:t> </a:t>
            </a:r>
            <a:r>
              <a:rPr lang="en-US" dirty="0" smtClean="0"/>
              <a:t>based on the dataset name.</a:t>
            </a:r>
          </a:p>
          <a:p>
            <a:pPr lvl="1"/>
            <a:r>
              <a:rPr lang="en-US" dirty="0" smtClean="0"/>
              <a:t>It is the closest thing to be the global name space</a:t>
            </a:r>
          </a:p>
          <a:p>
            <a:pPr lvl="2"/>
            <a:r>
              <a:rPr lang="en-US" dirty="0" smtClean="0"/>
              <a:t>Still has _sub directories at T1s</a:t>
            </a:r>
          </a:p>
          <a:p>
            <a:pPr lvl="2"/>
            <a:r>
              <a:rPr lang="en-US" dirty="0" smtClean="0"/>
              <a:t>Still has some site dependence on the site configuration</a:t>
            </a:r>
          </a:p>
          <a:p>
            <a:pPr lvl="3"/>
            <a:r>
              <a:rPr lang="en-US" dirty="0" err="1" smtClean="0"/>
              <a:t>Eg</a:t>
            </a:r>
            <a:endParaRPr lang="en-US" dirty="0" smtClean="0"/>
          </a:p>
          <a:p>
            <a:pPr lvl="4"/>
            <a:r>
              <a:rPr lang="en-US" dirty="0" smtClean="0"/>
              <a:t>User datasets locations are defined in PANDA schedule configuration, which are different for each sites. </a:t>
            </a:r>
          </a:p>
          <a:p>
            <a:pPr lvl="5"/>
            <a:endParaRPr lang="en-US" dirty="0" smtClean="0"/>
          </a:p>
        </p:txBody>
      </p:sp>
      <p:pic>
        <p:nvPicPr>
          <p:cNvPr id="4" name="Picture 4" descr="Logo_Smal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154738"/>
            <a:ext cx="1919288" cy="703262"/>
          </a:xfrm>
          <a:prstGeom prst="rect">
            <a:avLst/>
          </a:prstGeom>
          <a:noFill/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66113" y="0"/>
            <a:ext cx="877887" cy="1271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0" y="6137275"/>
            <a:ext cx="2286000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7162800" cy="1143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/>
              <a:t>Not quite unique LFC path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Example of dataset name and file</a:t>
            </a:r>
          </a:p>
          <a:p>
            <a:pPr lvl="1"/>
            <a:r>
              <a:rPr lang="en-US" dirty="0" smtClean="0"/>
              <a:t>DSN: </a:t>
            </a:r>
            <a:r>
              <a:rPr lang="en-US" dirty="0" smtClean="0">
                <a:solidFill>
                  <a:schemeClr val="accent2"/>
                </a:solidFill>
              </a:rPr>
              <a:t>mc10_7TeV.107670.AlpgenJimmyZtautauNp0_pt20.merge.NTUP_TOP.e737_s933_s946_r2215_r2260_p542_tid326436_00 </a:t>
            </a:r>
          </a:p>
          <a:p>
            <a:pPr lvl="1"/>
            <a:r>
              <a:rPr lang="en-US" dirty="0" smtClean="0"/>
              <a:t>File name </a:t>
            </a:r>
            <a:r>
              <a:rPr lang="en-US" dirty="0" smtClean="0">
                <a:solidFill>
                  <a:schemeClr val="accent2"/>
                </a:solidFill>
              </a:rPr>
              <a:t>NTUP_TOP.326436._000527.root.1</a:t>
            </a:r>
            <a:endParaRPr lang="en-US" dirty="0" smtClean="0">
              <a:solidFill>
                <a:schemeClr val="accent2"/>
              </a:solidFill>
            </a:endParaRPr>
          </a:p>
          <a:p>
            <a:pPr lvl="1"/>
            <a:r>
              <a:rPr lang="en-US" dirty="0" smtClean="0"/>
              <a:t>Should be located in LFC as /grid/atlas/dq2/mc10_7TeV/NTUP_TOP/e737_s933_s946_r2215_r2260_p542/</a:t>
            </a:r>
            <a:r>
              <a:rPr lang="en-US" dirty="0" smtClean="0"/>
              <a:t> NTUP_TOP.326436._000527.root.1</a:t>
            </a:r>
            <a:endParaRPr lang="en-US" dirty="0" smtClean="0"/>
          </a:p>
          <a:p>
            <a:pPr lvl="1"/>
            <a:r>
              <a:rPr lang="en-US" dirty="0" smtClean="0"/>
              <a:t>Could be located at one of many /grid/atlas/dq2/mc10_7TeV/NTUP_TOP/e737_s933_s946_r2215_r2260_p542/mc10_7TeV.107670.AlpgenJimmyZtautauNp0_pt20.merge.NTUP_TOP.e737_s933_s946_r2215_r2260_p542_tid326436_00</a:t>
            </a:r>
            <a:r>
              <a:rPr lang="en-US" dirty="0" smtClean="0">
                <a:solidFill>
                  <a:srgbClr val="FF0000"/>
                </a:solidFill>
              </a:rPr>
              <a:t>_subXYZ</a:t>
            </a:r>
            <a:r>
              <a:rPr lang="en-US" dirty="0" smtClean="0"/>
              <a:t>/NTUP_TOP.326436._000527.root.1</a:t>
            </a:r>
          </a:p>
          <a:p>
            <a:pPr lvl="2"/>
            <a:r>
              <a:rPr lang="en-US" dirty="0" smtClean="0"/>
              <a:t>T1s only!!!  For files produced at T2s, “_sub” are lost by DDM transfer. </a:t>
            </a:r>
          </a:p>
          <a:p>
            <a:pPr lvl="1"/>
            <a:r>
              <a:rPr lang="en-US" dirty="0" smtClean="0"/>
              <a:t>ATLAS convention is not quite concrete</a:t>
            </a:r>
          </a:p>
          <a:p>
            <a:pPr lvl="2"/>
            <a:r>
              <a:rPr lang="en-US" dirty="0" smtClean="0"/>
              <a:t>Forced by SE limitation </a:t>
            </a:r>
          </a:p>
          <a:p>
            <a:pPr lvl="3"/>
            <a:r>
              <a:rPr lang="en-US" dirty="0" smtClean="0"/>
              <a:t>Ext3 file system:  64K sub directories.</a:t>
            </a:r>
          </a:p>
          <a:p>
            <a:pPr lvl="3"/>
            <a:r>
              <a:rPr lang="en-US" dirty="0" smtClean="0"/>
              <a:t>HPSS file system: 64K sub directories. </a:t>
            </a:r>
          </a:p>
          <a:p>
            <a:pPr lvl="2"/>
            <a:endParaRPr lang="en-US" dirty="0"/>
          </a:p>
        </p:txBody>
      </p:sp>
      <p:pic>
        <p:nvPicPr>
          <p:cNvPr id="4" name="Picture 4" descr="Logo_Smal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154738"/>
            <a:ext cx="1919288" cy="703262"/>
          </a:xfrm>
          <a:prstGeom prst="rect">
            <a:avLst/>
          </a:prstGeom>
          <a:noFill/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66113" y="0"/>
            <a:ext cx="877887" cy="1271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0" y="6137275"/>
            <a:ext cx="2286000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7467600" cy="114300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Name space convention changing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The convention has changed over the years.</a:t>
            </a:r>
          </a:p>
          <a:p>
            <a:pPr lvl="1"/>
            <a:r>
              <a:rPr lang="en-US" dirty="0" smtClean="0"/>
              <a:t>Force by the storage file system limitation</a:t>
            </a:r>
          </a:p>
          <a:p>
            <a:pPr lvl="2"/>
            <a:r>
              <a:rPr lang="en-US" dirty="0" smtClean="0"/>
              <a:t>64K subdirectories limit in ext3</a:t>
            </a:r>
          </a:p>
          <a:p>
            <a:pPr lvl="2"/>
            <a:r>
              <a:rPr lang="en-US" dirty="0" smtClean="0"/>
              <a:t>64K subdirectories limit HPSS tape systems</a:t>
            </a:r>
          </a:p>
          <a:p>
            <a:pPr lvl="1"/>
            <a:r>
              <a:rPr lang="en-US" dirty="0" err="1" smtClean="0"/>
              <a:t>Eg</a:t>
            </a:r>
            <a:endParaRPr lang="en-US" dirty="0" smtClean="0"/>
          </a:p>
          <a:p>
            <a:pPr lvl="2"/>
            <a:r>
              <a:rPr lang="en-US" dirty="0" smtClean="0"/>
              <a:t>DSN/file: data11_7TeV.00180309.physics_Egamma.merge.NTUP_TOP.f369_m812_p530_p577_tid367204_00/ NTUP_TOP.367204._000043.root.1 </a:t>
            </a:r>
          </a:p>
          <a:p>
            <a:pPr lvl="3"/>
            <a:r>
              <a:rPr lang="en-US" dirty="0" smtClean="0"/>
              <a:t>Current convention:</a:t>
            </a:r>
          </a:p>
          <a:p>
            <a:pPr lvl="4"/>
            <a:r>
              <a:rPr lang="en-US" dirty="0" smtClean="0"/>
              <a:t>/atlas/dq2/data11_7TeV/NTUP_TOP/</a:t>
            </a:r>
            <a:r>
              <a:rPr lang="en-US" dirty="0" smtClean="0">
                <a:solidFill>
                  <a:srgbClr val="FF0000"/>
                </a:solidFill>
              </a:rPr>
              <a:t>f369_m812_p530_p577</a:t>
            </a:r>
            <a:r>
              <a:rPr lang="en-US" dirty="0" smtClean="0"/>
              <a:t>/data11_7TeV.00180309.physics_Egamma.merge.NTUP_TOP.f369_m812_p530_p577_tid367204_00/ NTUP_TOP.367204._000043.root.1 </a:t>
            </a:r>
          </a:p>
          <a:p>
            <a:pPr lvl="3"/>
            <a:r>
              <a:rPr lang="en-US" dirty="0" smtClean="0"/>
              <a:t>Actual path</a:t>
            </a:r>
          </a:p>
          <a:p>
            <a:pPr lvl="4"/>
            <a:r>
              <a:rPr lang="en-US" dirty="0" smtClean="0"/>
              <a:t>/</a:t>
            </a:r>
            <a:r>
              <a:rPr lang="en-US" dirty="0" smtClean="0"/>
              <a:t>atlas/dq2/data11_7TeV/NTUP_TOP/data11_7TeV.00180309.physics_Egamma.merge.NTUP_TOP.f369_m812_p530_p577_tid367204_00_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sub021131151</a:t>
            </a:r>
            <a:r>
              <a:rPr lang="en-US" dirty="0" smtClean="0"/>
              <a:t>/ NTUP_TOP.367204._000043.roo</a:t>
            </a:r>
            <a:r>
              <a:rPr lang="en-US" dirty="0" smtClean="0"/>
              <a:t>.1 </a:t>
            </a:r>
          </a:p>
        </p:txBody>
      </p:sp>
      <p:pic>
        <p:nvPicPr>
          <p:cNvPr id="4" name="Picture 4" descr="Logo_Smal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154738"/>
            <a:ext cx="1919288" cy="703262"/>
          </a:xfrm>
          <a:prstGeom prst="rect">
            <a:avLst/>
          </a:prstGeom>
          <a:noFill/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66113" y="0"/>
            <a:ext cx="877887" cy="1271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0" y="6137275"/>
            <a:ext cx="2286000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239000" cy="114300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Different</a:t>
            </a:r>
            <a:r>
              <a:rPr lang="en-US" dirty="0" smtClean="0"/>
              <a:t> LFC path at different site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/>
              <a:t>Caused by the difference in the site configuration</a:t>
            </a:r>
          </a:p>
          <a:p>
            <a:pPr lvl="1"/>
            <a:r>
              <a:rPr lang="en-US" dirty="0" err="1" smtClean="0"/>
              <a:t>Lfcpath</a:t>
            </a:r>
            <a:r>
              <a:rPr lang="en-US" dirty="0" smtClean="0"/>
              <a:t>=/grid/atlas/dq2</a:t>
            </a:r>
          </a:p>
          <a:p>
            <a:pPr lvl="1"/>
            <a:r>
              <a:rPr lang="en-US" dirty="0" err="1" smtClean="0"/>
              <a:t>Lfcpath</a:t>
            </a:r>
            <a:r>
              <a:rPr lang="en-US" dirty="0" smtClean="0"/>
              <a:t>=/grid/atlas/users/</a:t>
            </a:r>
            <a:r>
              <a:rPr lang="en-US" dirty="0" err="1" smtClean="0"/>
              <a:t>pathena</a:t>
            </a:r>
            <a:endParaRPr lang="en-US" dirty="0" smtClean="0"/>
          </a:p>
          <a:p>
            <a:pPr lvl="2"/>
            <a:r>
              <a:rPr lang="en-US" dirty="0" err="1" smtClean="0"/>
              <a:t>Eg</a:t>
            </a:r>
            <a:r>
              <a:rPr lang="en-US" dirty="0" smtClean="0"/>
              <a:t>.  File  User.ABC.DDD.1 could be located at</a:t>
            </a:r>
          </a:p>
          <a:p>
            <a:pPr lvl="3"/>
            <a:r>
              <a:rPr lang="en-US" dirty="0" smtClean="0">
                <a:solidFill>
                  <a:srgbClr val="FF0000"/>
                </a:solidFill>
              </a:rPr>
              <a:t>/grid/atlas/dq2</a:t>
            </a:r>
            <a:r>
              <a:rPr lang="en-US" dirty="0" smtClean="0"/>
              <a:t>/user/ABC/DDD/user.ABC.DDD.1</a:t>
            </a:r>
          </a:p>
          <a:p>
            <a:pPr lvl="3"/>
            <a:r>
              <a:rPr lang="en-US" dirty="0" smtClean="0">
                <a:solidFill>
                  <a:srgbClr val="FF0000"/>
                </a:solidFill>
              </a:rPr>
              <a:t>/grid/atlas/users/</a:t>
            </a:r>
            <a:r>
              <a:rPr lang="en-US" dirty="0" err="1" smtClean="0">
                <a:solidFill>
                  <a:srgbClr val="FF0000"/>
                </a:solidFill>
              </a:rPr>
              <a:t>pathena</a:t>
            </a:r>
            <a:r>
              <a:rPr lang="en-US" dirty="0" smtClean="0"/>
              <a:t>/user/ABC/DDD/user.ABC.DDD.1</a:t>
            </a:r>
          </a:p>
        </p:txBody>
      </p:sp>
      <p:pic>
        <p:nvPicPr>
          <p:cNvPr id="5" name="Picture 4" descr="Logo_Smal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154738"/>
            <a:ext cx="1919288" cy="703262"/>
          </a:xfrm>
          <a:prstGeom prst="rect">
            <a:avLst/>
          </a:prstGeom>
          <a:noFill/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66113" y="0"/>
            <a:ext cx="877887" cy="1271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0" y="6137275"/>
            <a:ext cx="2286000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010400" cy="1143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/>
              <a:t>Name-to-name module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err="1" smtClean="0"/>
              <a:t>x</a:t>
            </a:r>
            <a:r>
              <a:rPr lang="en-US" dirty="0" err="1"/>
              <a:t>R</a:t>
            </a:r>
            <a:r>
              <a:rPr lang="en-US" dirty="0" err="1" smtClean="0"/>
              <a:t>ootd</a:t>
            </a:r>
            <a:r>
              <a:rPr lang="en-US" dirty="0" smtClean="0"/>
              <a:t> allows the use of external module to translate the externally requested path to the actual path in the storage</a:t>
            </a:r>
          </a:p>
          <a:p>
            <a:pPr lvl="1"/>
            <a:r>
              <a:rPr lang="en-US" dirty="0" smtClean="0"/>
              <a:t>Name-to-name module</a:t>
            </a:r>
          </a:p>
        </p:txBody>
      </p:sp>
      <p:pic>
        <p:nvPicPr>
          <p:cNvPr id="4" name="Picture 4" descr="Logo_Smal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154738"/>
            <a:ext cx="1919288" cy="703262"/>
          </a:xfrm>
          <a:prstGeom prst="rect">
            <a:avLst/>
          </a:prstGeom>
          <a:noFill/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66113" y="0"/>
            <a:ext cx="877887" cy="1271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0" y="6137275"/>
            <a:ext cx="2286000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685800" y="4038600"/>
            <a:ext cx="2571153" cy="95410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800" dirty="0" smtClean="0"/>
              <a:t>External request</a:t>
            </a:r>
          </a:p>
          <a:p>
            <a:r>
              <a:rPr lang="en-US" sz="2800" dirty="0" smtClean="0"/>
              <a:t>/a/b/c/d.1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5562600" y="4038600"/>
            <a:ext cx="2167132" cy="95410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800" dirty="0" smtClean="0"/>
              <a:t>Actual file</a:t>
            </a:r>
          </a:p>
          <a:p>
            <a:r>
              <a:rPr lang="en-US" sz="2800" dirty="0" smtClean="0"/>
              <a:t>/V/W/X/Y/Z.1</a:t>
            </a:r>
            <a:endParaRPr lang="en-US" sz="2800" dirty="0"/>
          </a:p>
        </p:txBody>
      </p:sp>
      <p:cxnSp>
        <p:nvCxnSpPr>
          <p:cNvPr id="10" name="Straight Arrow Connector 9"/>
          <p:cNvCxnSpPr>
            <a:stCxn id="7" idx="3"/>
            <a:endCxn id="8" idx="1"/>
          </p:cNvCxnSpPr>
          <p:nvPr/>
        </p:nvCxnSpPr>
        <p:spPr>
          <a:xfrm>
            <a:off x="3256953" y="4515654"/>
            <a:ext cx="2305647" cy="0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429000" y="4572000"/>
            <a:ext cx="20892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2"/>
                </a:solidFill>
              </a:rPr>
              <a:t>Name-to-name</a:t>
            </a:r>
            <a:endParaRPr lang="en-US" sz="24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2205</TotalTime>
  <Words>788</Words>
  <Application>Microsoft Office PowerPoint</Application>
  <PresentationFormat>On-screen Show (4:3)</PresentationFormat>
  <Paragraphs>114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ATLAS T1/T2 Name Space Issue with Federated Storage</vt:lpstr>
      <vt:lpstr>Global name space</vt:lpstr>
      <vt:lpstr>GUID, physical file path in storage and logical file path in LFC</vt:lpstr>
      <vt:lpstr>Physical file path</vt:lpstr>
      <vt:lpstr>Logical file path</vt:lpstr>
      <vt:lpstr>Not quite unique LFC path</vt:lpstr>
      <vt:lpstr>Name space convention changing</vt:lpstr>
      <vt:lpstr>Different LFC path at different site</vt:lpstr>
      <vt:lpstr>Name-to-name module</vt:lpstr>
      <vt:lpstr>Current name-to-name module</vt:lpstr>
      <vt:lpstr>Deficiency of current NtoN</vt:lpstr>
      <vt:lpstr>Improving NtoN</vt:lpstr>
      <vt:lpstr>dCache xRootd door with NtoN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ATLAS T1/T2 Name Space Issue with Federated Storage</dc:title>
  <dc:creator>Hironori Ito</dc:creator>
  <cp:lastModifiedBy>Hironori Ito</cp:lastModifiedBy>
  <cp:revision>105</cp:revision>
  <dcterms:created xsi:type="dcterms:W3CDTF">2011-11-19T22:20:16Z</dcterms:created>
  <dcterms:modified xsi:type="dcterms:W3CDTF">2011-11-21T11:06:05Z</dcterms:modified>
</cp:coreProperties>
</file>