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3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D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312" autoAdjust="0"/>
  </p:normalViewPr>
  <p:slideViewPr>
    <p:cSldViewPr snapToGrid="0" snapToObjects="1">
      <p:cViewPr varScale="1">
        <p:scale>
          <a:sx n="90" d="100"/>
          <a:sy n="90" d="100"/>
        </p:scale>
        <p:origin x="-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61126-2850-6540-BD0C-72D954AB1484}" type="datetimeFigureOut">
              <a:rPr lang="en-US" smtClean="0"/>
              <a:t>11/19/11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98E52F-3C02-C348-8F05-CD9C29D17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9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3795E-F67E-344E-AE4F-58BBDC7A0A22}" type="datetimeFigureOut">
              <a:rPr lang="en-US" smtClean="0"/>
              <a:t>11/19/11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99B9D-4CB3-7242-BBF2-2140B7694E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1755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4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0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8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8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4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00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02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24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2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CE47-9557-A14B-9936-1A6EC3D49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6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656"/>
            <a:ext cx="7772400" cy="499567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Copy on Demand with Internal </a:t>
            </a:r>
            <a:r>
              <a:rPr lang="en-US" sz="4000" b="1" dirty="0" err="1" smtClean="0"/>
              <a:t>Xrootd</a:t>
            </a:r>
            <a:r>
              <a:rPr lang="en-US" sz="4000" b="1" dirty="0" smtClean="0"/>
              <a:t> </a:t>
            </a:r>
            <a:r>
              <a:rPr lang="en-US" sz="4000" b="1" dirty="0" smtClean="0"/>
              <a:t>Federation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600" b="1" dirty="0" smtClean="0"/>
              <a:t>Wei Yang</a:t>
            </a:r>
            <a:br>
              <a:rPr lang="en-US" sz="3600" b="1" dirty="0" smtClean="0"/>
            </a:b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2400" b="1" dirty="0" smtClean="0"/>
              <a:t>SLAC National Accelerator Laboratory</a:t>
            </a:r>
            <a:br>
              <a:rPr lang="en-US" sz="2400" b="1" dirty="0" smtClean="0"/>
            </a:br>
            <a:endParaRPr lang="en-US" sz="2400" b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 Federated Data Stores for the LHC   IN2P3-CC, Lyon, France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856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Why an Internal Federation?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Analysis jobs read directly from </a:t>
            </a:r>
            <a:r>
              <a:rPr lang="en-US" dirty="0" err="1" smtClean="0"/>
              <a:t>Xrootd</a:t>
            </a:r>
            <a:r>
              <a:rPr lang="en-US" dirty="0" smtClean="0"/>
              <a:t> </a:t>
            </a:r>
            <a:r>
              <a:rPr lang="en-US" dirty="0" smtClean="0"/>
              <a:t>storage</a:t>
            </a:r>
            <a:endParaRPr lang="en-US" dirty="0" smtClean="0"/>
          </a:p>
          <a:p>
            <a:r>
              <a:rPr lang="en-US" dirty="0" smtClean="0"/>
              <a:t>Need high performance storage to </a:t>
            </a:r>
            <a:r>
              <a:rPr lang="en-US" dirty="0" smtClean="0"/>
              <a:t>serve </a:t>
            </a:r>
            <a:r>
              <a:rPr lang="en-US" dirty="0" smtClean="0"/>
              <a:t>the random IO from analysis jobs</a:t>
            </a:r>
          </a:p>
          <a:p>
            <a:r>
              <a:rPr lang="en-US" dirty="0" smtClean="0"/>
              <a:t>Data become cold quickly</a:t>
            </a:r>
          </a:p>
          <a:p>
            <a:r>
              <a:rPr lang="en-US" dirty="0" smtClean="0"/>
              <a:t>Do we really need to keep on buying high performance storage </a:t>
            </a:r>
            <a:r>
              <a:rPr lang="en-US" dirty="0" smtClean="0"/>
              <a:t>for all data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Can we divide storage into tiers and federated them?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04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is cooling down …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50380" y="5636381"/>
            <a:ext cx="55088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Age: Last access time in </a:t>
            </a:r>
            <a:r>
              <a:rPr lang="en-US" sz="2400" dirty="0" smtClean="0"/>
              <a:t>days</a:t>
            </a:r>
          </a:p>
          <a:p>
            <a:endParaRPr lang="en-US" sz="800" dirty="0" smtClean="0"/>
          </a:p>
          <a:p>
            <a:r>
              <a:rPr lang="en-US" sz="2400" dirty="0" smtClean="0"/>
              <a:t>Average over 17 identical Thumpers/</a:t>
            </a:r>
            <a:r>
              <a:rPr lang="en-US" sz="2400" dirty="0" err="1" smtClean="0"/>
              <a:t>Thors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052" y="1417638"/>
            <a:ext cx="8758304" cy="40577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875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How an Internal Federation works?</a:t>
            </a:r>
            <a:endParaRPr lang="en-US" b="1" dirty="0"/>
          </a:p>
        </p:txBody>
      </p:sp>
      <p:sp>
        <p:nvSpPr>
          <p:cNvPr id="4" name="Rounded Rectangle 3"/>
          <p:cNvSpPr/>
          <p:nvPr/>
        </p:nvSpPr>
        <p:spPr>
          <a:xfrm>
            <a:off x="874889" y="4670777"/>
            <a:ext cx="3753555" cy="1622778"/>
          </a:xfrm>
          <a:prstGeom prst="roundRect">
            <a:avLst/>
          </a:prstGeom>
          <a:solidFill>
            <a:srgbClr val="43D51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Large </a:t>
            </a:r>
            <a:r>
              <a:rPr lang="en-US" sz="2000" dirty="0" err="1" smtClean="0"/>
              <a:t>Xrootd</a:t>
            </a:r>
            <a:r>
              <a:rPr lang="en-US" sz="2000" dirty="0" smtClean="0"/>
              <a:t> cluster configured toward maximum capacity</a:t>
            </a:r>
            <a:endParaRPr lang="en-US" sz="2000" dirty="0"/>
          </a:p>
        </p:txBody>
      </p:sp>
      <p:sp>
        <p:nvSpPr>
          <p:cNvPr id="5" name="Rounded Rectangle 4"/>
          <p:cNvSpPr/>
          <p:nvPr/>
        </p:nvSpPr>
        <p:spPr>
          <a:xfrm>
            <a:off x="874889" y="3146777"/>
            <a:ext cx="3753555" cy="945444"/>
          </a:xfrm>
          <a:prstGeom prst="roundRect">
            <a:avLst/>
          </a:prstGeom>
          <a:solidFill>
            <a:srgbClr val="FF66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</a:t>
            </a:r>
            <a:r>
              <a:rPr lang="en-US" sz="2000" dirty="0" smtClean="0"/>
              <a:t>mall </a:t>
            </a:r>
            <a:r>
              <a:rPr lang="en-US" sz="2000" dirty="0" err="1" smtClean="0"/>
              <a:t>Xrootd</a:t>
            </a:r>
            <a:r>
              <a:rPr lang="en-US" sz="2000" dirty="0" smtClean="0"/>
              <a:t> cluster with high performance configuration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5037667" y="3146777"/>
            <a:ext cx="437444" cy="314677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-Down Arrow 6"/>
          <p:cNvSpPr/>
          <p:nvPr/>
        </p:nvSpPr>
        <p:spPr>
          <a:xfrm>
            <a:off x="2906887" y="4092221"/>
            <a:ext cx="324555" cy="578556"/>
          </a:xfrm>
          <a:prstGeom prst="up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6" idx="3"/>
          </p:cNvCxnSpPr>
          <p:nvPr/>
        </p:nvCxnSpPr>
        <p:spPr>
          <a:xfrm flipV="1">
            <a:off x="5475111" y="3838221"/>
            <a:ext cx="635000" cy="881945"/>
          </a:xfrm>
          <a:prstGeom prst="straightConnector1">
            <a:avLst/>
          </a:prstGeom>
          <a:ln w="57150" cmpd="sng"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704622" y="2264832"/>
            <a:ext cx="635000" cy="881945"/>
          </a:xfrm>
          <a:prstGeom prst="straightConnector1">
            <a:avLst/>
          </a:prstGeom>
          <a:ln w="57150" cmpd="sng">
            <a:solidFill>
              <a:srgbClr val="FF6600"/>
            </a:solidFill>
            <a:headEnd type="stealth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208889" y="3358444"/>
            <a:ext cx="247791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(meta) redirector</a:t>
            </a:r>
          </a:p>
          <a:p>
            <a:r>
              <a:rPr lang="en-US" sz="2400" dirty="0"/>
              <a:t>s</a:t>
            </a:r>
            <a:r>
              <a:rPr lang="en-US" sz="2400" dirty="0" smtClean="0"/>
              <a:t>ees all storage:</a:t>
            </a:r>
          </a:p>
          <a:p>
            <a:pPr marL="342900" indent="-342900">
              <a:buFont typeface="Arial"/>
              <a:buChar char="•"/>
            </a:pP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SRM </a:t>
            </a:r>
            <a:r>
              <a:rPr lang="en-US" sz="2400" dirty="0" smtClean="0"/>
              <a:t>&amp; Data management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Production jobs data stage-in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GridFTP</a:t>
            </a:r>
            <a:r>
              <a:rPr lang="en-US" sz="2400" dirty="0" smtClean="0"/>
              <a:t> Get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593652" y="1337748"/>
            <a:ext cx="444779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Front tier redirector:</a:t>
            </a:r>
          </a:p>
          <a:p>
            <a:endParaRPr lang="en-US" sz="800" dirty="0" smtClean="0"/>
          </a:p>
          <a:p>
            <a:pPr marL="342900" indent="-342900">
              <a:buFont typeface="Arial"/>
              <a:buChar char="•"/>
            </a:pPr>
            <a:r>
              <a:rPr lang="en-US" sz="2400" dirty="0" err="1" smtClean="0"/>
              <a:t>GridFTP</a:t>
            </a:r>
            <a:r>
              <a:rPr lang="en-US" sz="2400" dirty="0" smtClean="0"/>
              <a:t> </a:t>
            </a:r>
            <a:r>
              <a:rPr lang="en-US" sz="2400" dirty="0" smtClean="0"/>
              <a:t>Put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Analysis job direct reading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All job outputs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874889" y="4161555"/>
            <a:ext cx="3559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Internal data </a:t>
            </a:r>
            <a:r>
              <a:rPr lang="en-US" sz="2000" dirty="0" smtClean="0"/>
              <a:t>flow         </a:t>
            </a:r>
            <a:r>
              <a:rPr lang="en-US" sz="2000" dirty="0" smtClean="0"/>
              <a:t>with FRM</a:t>
            </a:r>
            <a:endParaRPr lang="en-US" sz="2000" dirty="0"/>
          </a:p>
        </p:txBody>
      </p:sp>
      <p:sp>
        <p:nvSpPr>
          <p:cNvPr id="3" name="Left-Right Arrow 2"/>
          <p:cNvSpPr/>
          <p:nvPr/>
        </p:nvSpPr>
        <p:spPr>
          <a:xfrm>
            <a:off x="4628444" y="3626555"/>
            <a:ext cx="409223" cy="21166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eft-Right Arrow 15"/>
          <p:cNvSpPr/>
          <p:nvPr/>
        </p:nvSpPr>
        <p:spPr>
          <a:xfrm>
            <a:off x="4625623" y="5415831"/>
            <a:ext cx="409223" cy="211666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200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Federation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Uniform name </a:t>
            </a:r>
            <a:r>
              <a:rPr lang="en-US" dirty="0" smtClean="0"/>
              <a:t>space</a:t>
            </a:r>
            <a:endParaRPr lang="en-US" dirty="0" smtClean="0"/>
          </a:p>
          <a:p>
            <a:r>
              <a:rPr lang="en-US" dirty="0" smtClean="0"/>
              <a:t>Data move between tiers/federation </a:t>
            </a:r>
            <a:r>
              <a:rPr lang="en-US" dirty="0" smtClean="0"/>
              <a:t>automatically</a:t>
            </a:r>
          </a:p>
          <a:p>
            <a:pPr lvl="1"/>
            <a:r>
              <a:rPr lang="en-US" dirty="0" smtClean="0"/>
              <a:t>Front tier moves cold data to back tier when space is need</a:t>
            </a:r>
          </a:p>
          <a:p>
            <a:pPr lvl="1"/>
            <a:r>
              <a:rPr lang="en-US" dirty="0" smtClean="0"/>
              <a:t>Reading at </a:t>
            </a:r>
            <a:r>
              <a:rPr lang="en-US" dirty="0"/>
              <a:t>f</a:t>
            </a:r>
            <a:r>
              <a:rPr lang="en-US" dirty="0" smtClean="0"/>
              <a:t>ront tier triggers data stage-in from back tier</a:t>
            </a:r>
          </a:p>
          <a:p>
            <a:r>
              <a:rPr lang="en-US" dirty="0" smtClean="0"/>
              <a:t>Driven by the front tier, using FRM</a:t>
            </a:r>
            <a:endParaRPr lang="en-US" dirty="0"/>
          </a:p>
          <a:p>
            <a:pPr lvl="1"/>
            <a:r>
              <a:rPr lang="en-US" dirty="0" smtClean="0"/>
              <a:t>transparent </a:t>
            </a:r>
            <a:r>
              <a:rPr lang="en-US" dirty="0" smtClean="0"/>
              <a:t>to jobs</a:t>
            </a:r>
          </a:p>
          <a:p>
            <a:r>
              <a:rPr lang="en-US" dirty="0" smtClean="0"/>
              <a:t>Validate checksum for all data movement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57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 Migration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7434" y="1605919"/>
            <a:ext cx="4105731" cy="308044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8575610" y="4817754"/>
            <a:ext cx="0" cy="540173"/>
          </a:xfrm>
          <a:prstGeom prst="straightConnector1">
            <a:avLst/>
          </a:prstGeom>
          <a:ln>
            <a:solidFill>
              <a:srgbClr val="008000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954301" y="4817754"/>
            <a:ext cx="0" cy="540173"/>
          </a:xfrm>
          <a:prstGeom prst="straightConnector1">
            <a:avLst/>
          </a:prstGeom>
          <a:ln>
            <a:solidFill>
              <a:srgbClr val="FF0000"/>
            </a:solidFill>
            <a:headEnd type="arrow" w="lg" len="med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74321" y="5464456"/>
            <a:ext cx="1651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15:50    16:00</a:t>
            </a:r>
            <a:endParaRPr lang="en-US" sz="20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153194" y="1854108"/>
            <a:ext cx="4379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766322" y="1635120"/>
            <a:ext cx="868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1.5 GB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159614" y="2736458"/>
            <a:ext cx="43794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72742" y="2517470"/>
            <a:ext cx="8686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1.0 GB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3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Delays of </a:t>
            </a:r>
            <a:r>
              <a:rPr lang="en-US" b="1" dirty="0" smtClean="0"/>
              <a:t>Copy </a:t>
            </a:r>
            <a:r>
              <a:rPr lang="en-US" b="1" dirty="0" smtClean="0"/>
              <a:t>on </a:t>
            </a:r>
            <a:r>
              <a:rPr lang="en-US" b="1" dirty="0" smtClean="0"/>
              <a:t>Demand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0" y="1753421"/>
            <a:ext cx="8931724" cy="44658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4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Other benefits of a tiered storage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node in </a:t>
            </a:r>
            <a:r>
              <a:rPr lang="en-US" dirty="0"/>
              <a:t>b</a:t>
            </a:r>
            <a:r>
              <a:rPr lang="en-US" dirty="0" smtClean="0"/>
              <a:t>ack </a:t>
            </a:r>
            <a:r>
              <a:rPr lang="en-US" dirty="0" smtClean="0"/>
              <a:t>tier outage </a:t>
            </a:r>
            <a:r>
              <a:rPr lang="en-US" dirty="0" smtClean="0"/>
              <a:t>has </a:t>
            </a:r>
            <a:r>
              <a:rPr lang="en-US" dirty="0" smtClean="0"/>
              <a:t>very little impact to </a:t>
            </a:r>
            <a:r>
              <a:rPr lang="en-US" dirty="0" smtClean="0"/>
              <a:t>operation</a:t>
            </a:r>
            <a:endParaRPr lang="en-US" dirty="0" smtClean="0"/>
          </a:p>
          <a:p>
            <a:r>
              <a:rPr lang="en-US" dirty="0" smtClean="0"/>
              <a:t>Allow scheduling </a:t>
            </a:r>
            <a:r>
              <a:rPr lang="en-US" dirty="0" smtClean="0"/>
              <a:t>front tier </a:t>
            </a:r>
            <a:r>
              <a:rPr lang="en-US" dirty="0" smtClean="0"/>
              <a:t>node outage </a:t>
            </a:r>
            <a:r>
              <a:rPr lang="en-US" dirty="0" smtClean="0"/>
              <a:t>without down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Need to vacation the data, could be days</a:t>
            </a:r>
            <a:endParaRPr lang="en-US" dirty="0" smtClean="0"/>
          </a:p>
          <a:p>
            <a:r>
              <a:rPr lang="en-US" dirty="0" smtClean="0"/>
              <a:t>Always spread new data across all </a:t>
            </a:r>
            <a:r>
              <a:rPr lang="en-US" dirty="0" smtClean="0"/>
              <a:t>front tier </a:t>
            </a:r>
            <a:r>
              <a:rPr lang="en-US" dirty="0" smtClean="0"/>
              <a:t>nodes. Avoid hot spot</a:t>
            </a:r>
          </a:p>
          <a:p>
            <a:r>
              <a:rPr lang="en-US" dirty="0" smtClean="0"/>
              <a:t>Back </a:t>
            </a:r>
            <a:r>
              <a:rPr lang="en-US" dirty="0" smtClean="0"/>
              <a:t>tier</a:t>
            </a:r>
            <a:r>
              <a:rPr lang="en-US" dirty="0" smtClean="0"/>
              <a:t> </a:t>
            </a:r>
            <a:r>
              <a:rPr lang="en-US" dirty="0" smtClean="0"/>
              <a:t>only </a:t>
            </a:r>
            <a:r>
              <a:rPr lang="en-US" dirty="0" smtClean="0"/>
              <a:t>needs  </a:t>
            </a:r>
            <a:r>
              <a:rPr lang="en-US" dirty="0" err="1" smtClean="0"/>
              <a:t>Xrootd</a:t>
            </a:r>
            <a:r>
              <a:rPr lang="en-US" dirty="0" smtClean="0"/>
              <a:t> interface.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3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Moving </a:t>
            </a:r>
            <a:r>
              <a:rPr lang="en-US" dirty="0"/>
              <a:t>s</a:t>
            </a:r>
            <a:r>
              <a:rPr lang="en-US" dirty="0" smtClean="0"/>
              <a:t>mall files is inefficient</a:t>
            </a:r>
          </a:p>
          <a:p>
            <a:pPr lvl="1"/>
            <a:r>
              <a:rPr lang="en-US" dirty="0" smtClean="0"/>
              <a:t>Bypass back tier redirector to improve performance</a:t>
            </a:r>
            <a:endParaRPr lang="en-US" dirty="0" smtClean="0"/>
          </a:p>
          <a:p>
            <a:r>
              <a:rPr lang="en-US" dirty="0" smtClean="0"/>
              <a:t>Tricky to keep usage info</a:t>
            </a:r>
          </a:p>
          <a:p>
            <a:pPr lvl="1"/>
            <a:r>
              <a:rPr lang="en-US" dirty="0" smtClean="0"/>
              <a:t>during stage-in and migration</a:t>
            </a:r>
            <a:endParaRPr lang="en-US" dirty="0" smtClean="0"/>
          </a:p>
          <a:p>
            <a:r>
              <a:rPr lang="en-US" dirty="0" smtClean="0"/>
              <a:t>Complicate operation </a:t>
            </a:r>
            <a:r>
              <a:rPr lang="en-US" dirty="0" smtClean="0"/>
              <a:t>when vacating a storage node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Multiple steps, better had a good sleep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2011-11-21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0CE47-9557-A14B-9936-1A6EC3D4999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71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371</Words>
  <Application>Microsoft Macintosh PowerPoint</Application>
  <PresentationFormat>On-screen Show 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Copy on Demand with Internal Xrootd Federation   Wei Yang  SLAC National Accelerator Laboratory </vt:lpstr>
      <vt:lpstr>Why an Internal Federation?</vt:lpstr>
      <vt:lpstr>Data is cooling down …</vt:lpstr>
      <vt:lpstr>How an Internal Federation works?</vt:lpstr>
      <vt:lpstr>Internal Federation</vt:lpstr>
      <vt:lpstr>Data Migration</vt:lpstr>
      <vt:lpstr>Delays of Copy on Demand</vt:lpstr>
      <vt:lpstr>Other benefits of a tiered storage</vt:lpstr>
      <vt:lpstr>Issues</vt:lpstr>
    </vt:vector>
  </TitlesOfParts>
  <Company>SLAC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on Demand with Internal Xrootd Federation</dc:title>
  <dc:creator>Wei Yang</dc:creator>
  <cp:lastModifiedBy>Wei Yang</cp:lastModifiedBy>
  <cp:revision>20</cp:revision>
  <dcterms:created xsi:type="dcterms:W3CDTF">2011-11-19T23:57:31Z</dcterms:created>
  <dcterms:modified xsi:type="dcterms:W3CDTF">2011-11-20T04:03:45Z</dcterms:modified>
</cp:coreProperties>
</file>