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98" r:id="rId24"/>
    <p:sldId id="277" r:id="rId25"/>
    <p:sldId id="282" r:id="rId26"/>
    <p:sldId id="283" r:id="rId27"/>
    <p:sldId id="278" r:id="rId28"/>
    <p:sldId id="288" r:id="rId29"/>
    <p:sldId id="285" r:id="rId30"/>
    <p:sldId id="279" r:id="rId31"/>
    <p:sldId id="280" r:id="rId32"/>
    <p:sldId id="287" r:id="rId33"/>
  </p:sldIdLst>
  <p:sldSz cx="9144000" cy="6858000" type="screen4x3"/>
  <p:notesSz cx="68580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201" autoAdjust="0"/>
    <p:restoredTop sz="94658" autoAdjust="0"/>
  </p:normalViewPr>
  <p:slideViewPr>
    <p:cSldViewPr>
      <p:cViewPr varScale="1">
        <p:scale>
          <a:sx n="73" d="100"/>
          <a:sy n="73" d="100"/>
        </p:scale>
        <p:origin x="-1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40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1591407-CFA9-4128-81B8-F77B56133A59}" type="datetimeFigureOut">
              <a:rPr lang="fr-FR"/>
              <a:pPr>
                <a:defRPr/>
              </a:pPr>
              <a:t>16/06/2011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71800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09113"/>
            <a:ext cx="2971800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8F95250A-046B-4861-A868-01D33A9DE3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87EC022-3F46-43E4-8B92-4B12C90E8729}" type="datetimeFigureOut">
              <a:rPr lang="fr-FR"/>
              <a:pPr>
                <a:defRPr/>
              </a:pPr>
              <a:t>16/06/2011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05350"/>
            <a:ext cx="548640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2665202-3258-4DE2-89EC-5B0E0F298C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27358_hr"/>
          <p:cNvPicPr>
            <a:picLocks noChangeAspect="1" noChangeArrowheads="1"/>
          </p:cNvPicPr>
          <p:nvPr userDrawn="1"/>
        </p:nvPicPr>
        <p:blipFill>
          <a:blip r:embed="rId2"/>
          <a:srcRect r="25919"/>
          <a:stretch>
            <a:fillRect/>
          </a:stretch>
        </p:blipFill>
        <p:spPr bwMode="auto">
          <a:xfrm>
            <a:off x="4787900" y="4941888"/>
            <a:ext cx="237648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/>
          <a:srcRect l="12381" t="2934" r="15810"/>
          <a:stretch>
            <a:fillRect/>
          </a:stretch>
        </p:blipFill>
        <p:spPr bwMode="auto">
          <a:xfrm>
            <a:off x="7056438" y="4941888"/>
            <a:ext cx="20875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/>
          <a:srcRect l="16925"/>
          <a:stretch>
            <a:fillRect/>
          </a:stretch>
        </p:blipFill>
        <p:spPr bwMode="auto">
          <a:xfrm>
            <a:off x="3348038" y="4943475"/>
            <a:ext cx="2120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5"/>
          <a:srcRect l="17857" t="2310"/>
          <a:stretch>
            <a:fillRect/>
          </a:stretch>
        </p:blipFill>
        <p:spPr bwMode="auto">
          <a:xfrm>
            <a:off x="1403350" y="4941888"/>
            <a:ext cx="19875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/>
          <a:srcRect t="1352"/>
          <a:stretch>
            <a:fillRect/>
          </a:stretch>
        </p:blipFill>
        <p:spPr bwMode="auto">
          <a:xfrm>
            <a:off x="0" y="4941888"/>
            <a:ext cx="14382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188913"/>
            <a:ext cx="25209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ipnl_RVB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333375"/>
            <a:ext cx="159543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8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188913"/>
            <a:ext cx="13065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0" descr="logo-3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08175" y="188913"/>
            <a:ext cx="12588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21" descr="logo_ud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4925" y="260350"/>
            <a:ext cx="1757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584176"/>
          </a:xfrm>
          <a:ln w="31750">
            <a:solidFill>
              <a:srgbClr val="7030A0"/>
            </a:solidFill>
          </a:ln>
        </p:spPr>
        <p:txBody>
          <a:bodyPr>
            <a:normAutofit/>
          </a:bodyPr>
          <a:lstStyle>
            <a:lvl1pPr>
              <a:defRPr sz="44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8629-B51B-4B48-9BB9-5EFF7E8EBF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72F4-9E49-44FF-A1CB-C530DBF62E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84576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SzPct val="50000"/>
              <a:buFont typeface="Wingdings" pitchFamily="2" charset="2"/>
              <a:buChar char="q"/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79613" y="6519863"/>
            <a:ext cx="51847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88350" y="6519863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6AA61-DF2D-4C1D-ABB9-A1EE06C830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7971-4542-43BE-B759-6438C686E9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644008" cy="5184576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Font typeface="Courier New" pitchFamily="49" charset="0"/>
              <a:buChar char="o"/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499992" cy="5184576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Font typeface="Courier New" pitchFamily="49" charset="0"/>
              <a:buChar char="o"/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2051050" y="6519863"/>
            <a:ext cx="50419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450263" y="6519863"/>
            <a:ext cx="442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F659-E3D3-4CC6-9D76-40C3892EE8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8A96-6117-4709-94CD-04D26B549F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ED71-E910-427A-9FFF-44CC0F4F76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76FC-48E9-4D0B-AF76-C498F725F4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FAE5-B9B9-40B0-BB93-07AF0D56AE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50B-01BA-452A-B6E6-042ED9D653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6D439A-6CA7-4DD4-B408-213656D1A6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52" r:id="rId3"/>
    <p:sldLayoutId id="214748396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nglard@ipnl.in2p3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158273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Recherche de la matière noire avec l’expérience EDELWEISS-II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476375" y="2781300"/>
            <a:ext cx="6400800" cy="216058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Véronique SANGLARD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Université Lyon 1 – </a:t>
            </a:r>
            <a:r>
              <a:rPr lang="fr-FR" dirty="0" err="1" smtClean="0"/>
              <a:t>IPNLyon</a:t>
            </a:r>
            <a:r>
              <a:rPr lang="fr-FR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hlinkClick r:id="rId2"/>
              </a:rPr>
              <a:t>sanglard@ipnl.in2p3.fr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http://edelweiss.in2p3.fr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Bruit de fond : événements de surface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5003800" y="765175"/>
            <a:ext cx="3960813" cy="3168650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800" dirty="0" smtClean="0"/>
              <a:t>Apparition d’événements mal  collectés en </a:t>
            </a:r>
            <a:r>
              <a:rPr lang="fr-FR" sz="1800" dirty="0" err="1" smtClean="0"/>
              <a:t>runs</a:t>
            </a:r>
            <a:r>
              <a:rPr lang="fr-FR" sz="1800" dirty="0" smtClean="0"/>
              <a:t> de  physique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l-GR" sz="1600" dirty="0" smtClean="0"/>
              <a:t>β</a:t>
            </a:r>
            <a:r>
              <a:rPr lang="fr-FR" sz="1600" dirty="0" smtClean="0">
                <a:latin typeface="Symbol" charset="2"/>
                <a:sym typeface="Symbol" charset="2"/>
              </a:rPr>
              <a:t> </a:t>
            </a:r>
            <a:r>
              <a:rPr lang="fr-FR" sz="1600" dirty="0" smtClean="0">
                <a:sym typeface="Symbol" charset="2"/>
              </a:rPr>
              <a:t>de surface</a:t>
            </a:r>
            <a:endParaRPr lang="fr-FR" sz="1600" dirty="0" smtClean="0"/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600" dirty="0" smtClean="0"/>
              <a:t>Mauvaise collecte de charge à cause de la recombinaison et du piégeage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C00000"/>
                </a:solidFill>
              </a:rPr>
              <a:t>Taux observé compatible avec une contamination en  </a:t>
            </a:r>
            <a:r>
              <a:rPr lang="fr-FR" sz="1600" b="1" baseline="30000" dirty="0" smtClean="0">
                <a:solidFill>
                  <a:srgbClr val="C00000"/>
                </a:solidFill>
              </a:rPr>
              <a:t>210</a:t>
            </a:r>
            <a:r>
              <a:rPr lang="fr-FR" sz="1600" b="1" dirty="0" smtClean="0">
                <a:solidFill>
                  <a:srgbClr val="C00000"/>
                </a:solidFill>
              </a:rPr>
              <a:t>Pb :           taux</a:t>
            </a:r>
            <a:r>
              <a:rPr lang="fr-FR" sz="1600" b="1" dirty="0" smtClean="0">
                <a:solidFill>
                  <a:srgbClr val="C00000"/>
                </a:solidFill>
                <a:latin typeface="Symbol" charset="2"/>
                <a:sym typeface="Symbol" charset="2"/>
              </a:rPr>
              <a:t>a</a:t>
            </a:r>
            <a:r>
              <a:rPr lang="fr-FR" sz="1600" b="1" dirty="0" smtClean="0">
                <a:solidFill>
                  <a:srgbClr val="C00000"/>
                </a:solidFill>
                <a:latin typeface="Times New Roman" charset="0"/>
                <a:sym typeface="Symbol" charset="2"/>
              </a:rPr>
              <a:t>  </a:t>
            </a:r>
            <a:r>
              <a:rPr lang="fr-FR" sz="1600" b="1" dirty="0" smtClean="0">
                <a:solidFill>
                  <a:srgbClr val="C00000"/>
                </a:solidFill>
                <a:latin typeface="Symbol" charset="2"/>
                <a:sym typeface="Symbol" charset="2"/>
              </a:rPr>
              <a:t></a:t>
            </a:r>
            <a:r>
              <a:rPr lang="fr-FR" sz="1600" b="1" baseline="30000" dirty="0" smtClean="0">
                <a:solidFill>
                  <a:srgbClr val="C00000"/>
                </a:solidFill>
                <a:latin typeface="Times New Roman" charset="0"/>
                <a:sym typeface="Symbol" charset="2"/>
              </a:rPr>
              <a:t>-</a:t>
            </a:r>
            <a:r>
              <a:rPr lang="fr-FR" sz="1600" b="1" dirty="0" smtClean="0">
                <a:solidFill>
                  <a:srgbClr val="C00000"/>
                </a:solidFill>
                <a:latin typeface="Times New Roman" charset="0"/>
                <a:sym typeface="Symbol" charset="2"/>
              </a:rPr>
              <a:t>  </a:t>
            </a:r>
            <a:r>
              <a:rPr lang="fr-FR" sz="1600" b="1" dirty="0" smtClean="0">
                <a:solidFill>
                  <a:srgbClr val="C00000"/>
                </a:solidFill>
              </a:rPr>
              <a:t>5/kg/</a:t>
            </a:r>
            <a:r>
              <a:rPr lang="fr-FR" sz="1600" b="1" dirty="0" err="1" smtClean="0">
                <a:solidFill>
                  <a:srgbClr val="C00000"/>
                </a:solidFill>
              </a:rPr>
              <a:t>day</a:t>
            </a:r>
            <a:endParaRPr lang="fr-FR" sz="16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FF91E7-AA67-4924-BCE8-B26A874AA5E8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25605" name="Picture 5" descr="edw1d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836613"/>
            <a:ext cx="3171825" cy="3019425"/>
          </a:xfrm>
        </p:spPr>
      </p:pic>
      <p:pic>
        <p:nvPicPr>
          <p:cNvPr id="2560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4868863"/>
            <a:ext cx="11239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23"/>
          <p:cNvSpPr>
            <a:spLocks noChangeArrowheads="1"/>
          </p:cNvSpPr>
          <p:nvPr/>
        </p:nvSpPr>
        <p:spPr bwMode="auto">
          <a:xfrm>
            <a:off x="0" y="6021388"/>
            <a:ext cx="113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Symbol" pitchFamily="18" charset="2"/>
              </a:rPr>
              <a:t>b </a:t>
            </a:r>
            <a:r>
              <a:rPr lang="en-US" sz="1200">
                <a:latin typeface="Calibri" pitchFamily="34" charset="0"/>
              </a:rPr>
              <a:t>source =  </a:t>
            </a:r>
          </a:p>
          <a:p>
            <a:pPr algn="ctr"/>
            <a:r>
              <a:rPr lang="en-US" sz="1200">
                <a:latin typeface="Calibri" pitchFamily="34" charset="0"/>
              </a:rPr>
              <a:t>Rate = 2500 * </a:t>
            </a:r>
          </a:p>
          <a:p>
            <a:pPr algn="ctr"/>
            <a:r>
              <a:rPr lang="en-US" sz="1200">
                <a:latin typeface="Calibri" pitchFamily="34" charset="0"/>
              </a:rPr>
              <a:t>EDW1</a:t>
            </a:r>
          </a:p>
        </p:txBody>
      </p:sp>
      <p:grpSp>
        <p:nvGrpSpPr>
          <p:cNvPr id="25608" name="Group 32"/>
          <p:cNvGrpSpPr>
            <a:grpSpLocks/>
          </p:cNvGrpSpPr>
          <p:nvPr/>
        </p:nvGrpSpPr>
        <p:grpSpPr bwMode="auto">
          <a:xfrm>
            <a:off x="1081088" y="3860800"/>
            <a:ext cx="3240087" cy="2820988"/>
            <a:chOff x="703" y="2462"/>
            <a:chExt cx="2041" cy="1777"/>
          </a:xfrm>
        </p:grpSpPr>
        <p:grpSp>
          <p:nvGrpSpPr>
            <p:cNvPr id="25615" name="Group 30"/>
            <p:cNvGrpSpPr>
              <a:grpSpLocks/>
            </p:cNvGrpSpPr>
            <p:nvPr/>
          </p:nvGrpSpPr>
          <p:grpSpPr bwMode="auto">
            <a:xfrm>
              <a:off x="840" y="2462"/>
              <a:ext cx="1904" cy="1603"/>
              <a:chOff x="840" y="2644"/>
              <a:chExt cx="1904" cy="1603"/>
            </a:xfrm>
          </p:grpSpPr>
          <p:pic>
            <p:nvPicPr>
              <p:cNvPr id="25618" name="Picture 26"/>
              <p:cNvPicPr>
                <a:picLocks noChangeAspect="1" noChangeArrowheads="1"/>
              </p:cNvPicPr>
              <p:nvPr/>
            </p:nvPicPr>
            <p:blipFill>
              <a:blip r:embed="rId4"/>
              <a:srcRect l="7494" t="9471" r="6281" b="50673"/>
              <a:stretch>
                <a:fillRect/>
              </a:stretch>
            </p:blipFill>
            <p:spPr bwMode="auto">
              <a:xfrm>
                <a:off x="840" y="2644"/>
                <a:ext cx="1904" cy="1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19" name="Line 18"/>
              <p:cNvSpPr>
                <a:spLocks noChangeShapeType="1"/>
              </p:cNvSpPr>
              <p:nvPr/>
            </p:nvSpPr>
            <p:spPr bwMode="auto">
              <a:xfrm flipH="1" flipV="1">
                <a:off x="1330" y="3141"/>
                <a:ext cx="539" cy="35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0" name="Line 19"/>
              <p:cNvSpPr>
                <a:spLocks noChangeShapeType="1"/>
              </p:cNvSpPr>
              <p:nvPr/>
            </p:nvSpPr>
            <p:spPr bwMode="auto">
              <a:xfrm flipH="1" flipV="1">
                <a:off x="1284" y="3334"/>
                <a:ext cx="573" cy="28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1" name="Line 20"/>
              <p:cNvSpPr>
                <a:spLocks noChangeShapeType="1"/>
              </p:cNvSpPr>
              <p:nvPr/>
            </p:nvSpPr>
            <p:spPr bwMode="auto">
              <a:xfrm flipH="1" flipV="1">
                <a:off x="1202" y="3492"/>
                <a:ext cx="674" cy="22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2" name="Rectangle 17"/>
              <p:cNvSpPr>
                <a:spLocks noChangeArrowheads="1"/>
              </p:cNvSpPr>
              <p:nvPr/>
            </p:nvSpPr>
            <p:spPr bwMode="auto">
              <a:xfrm>
                <a:off x="1745" y="3435"/>
                <a:ext cx="7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latin typeface="Calibri" pitchFamily="34" charset="0"/>
                  </a:rPr>
                  <a:t>46.5 gamma </a:t>
                </a:r>
              </a:p>
              <a:p>
                <a:r>
                  <a:rPr lang="en-US" sz="1200" b="1">
                    <a:latin typeface="Calibri" pitchFamily="34" charset="0"/>
                  </a:rPr>
                  <a:t>43 keV EC</a:t>
                </a:r>
              </a:p>
              <a:p>
                <a:r>
                  <a:rPr lang="en-US" sz="1200" b="1">
                    <a:latin typeface="Calibri" pitchFamily="34" charset="0"/>
                  </a:rPr>
                  <a:t>30-31 keV  EC</a:t>
                </a:r>
              </a:p>
            </p:txBody>
          </p:sp>
        </p:grpSp>
        <p:sp>
          <p:nvSpPr>
            <p:cNvPr id="25616" name="Text Box 29"/>
            <p:cNvSpPr txBox="1">
              <a:spLocks noChangeArrowheads="1"/>
            </p:cNvSpPr>
            <p:nvPr/>
          </p:nvSpPr>
          <p:spPr bwMode="auto">
            <a:xfrm>
              <a:off x="1610" y="4065"/>
              <a:ext cx="11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Energie de Recul (keV)</a:t>
              </a:r>
            </a:p>
          </p:txBody>
        </p:sp>
        <p:sp>
          <p:nvSpPr>
            <p:cNvPr id="25617" name="Text Box 31"/>
            <p:cNvSpPr txBox="1">
              <a:spLocks noChangeArrowheads="1"/>
            </p:cNvSpPr>
            <p:nvPr/>
          </p:nvSpPr>
          <p:spPr bwMode="auto">
            <a:xfrm rot="-5400000">
              <a:off x="340" y="3195"/>
              <a:ext cx="9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Ionisation/Chaleur</a:t>
              </a:r>
            </a:p>
          </p:txBody>
        </p:sp>
      </p:grpSp>
      <p:sp>
        <p:nvSpPr>
          <p:cNvPr id="23" name="Ellipse 22"/>
          <p:cNvSpPr/>
          <p:nvPr/>
        </p:nvSpPr>
        <p:spPr>
          <a:xfrm>
            <a:off x="2484438" y="2636838"/>
            <a:ext cx="503237" cy="5762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10" name="ZoneTexte 26"/>
          <p:cNvSpPr txBox="1">
            <a:spLocks noChangeArrowheads="1"/>
          </p:cNvSpPr>
          <p:nvPr/>
        </p:nvSpPr>
        <p:spPr bwMode="auto">
          <a:xfrm>
            <a:off x="5003800" y="2565400"/>
            <a:ext cx="771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EDW-I</a:t>
            </a:r>
          </a:p>
          <a:p>
            <a:r>
              <a:rPr lang="fr-FR">
                <a:latin typeface="Calibri" pitchFamily="34" charset="0"/>
              </a:rPr>
              <a:t>2000-</a:t>
            </a:r>
          </a:p>
          <a:p>
            <a:r>
              <a:rPr lang="fr-FR">
                <a:latin typeface="Calibri" pitchFamily="34" charset="0"/>
              </a:rPr>
              <a:t>2003</a:t>
            </a:r>
          </a:p>
        </p:txBody>
      </p:sp>
      <p:sp>
        <p:nvSpPr>
          <p:cNvPr id="25611" name="ZoneTexte 27"/>
          <p:cNvSpPr txBox="1">
            <a:spLocks noChangeArrowheads="1"/>
          </p:cNvSpPr>
          <p:nvPr/>
        </p:nvSpPr>
        <p:spPr bwMode="auto">
          <a:xfrm>
            <a:off x="250825" y="4149725"/>
            <a:ext cx="830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EDW-II</a:t>
            </a:r>
          </a:p>
          <a:p>
            <a:r>
              <a:rPr lang="fr-FR">
                <a:latin typeface="Calibri" pitchFamily="34" charset="0"/>
              </a:rPr>
              <a:t>2007</a:t>
            </a:r>
          </a:p>
        </p:txBody>
      </p:sp>
      <p:pic>
        <p:nvPicPr>
          <p:cNvPr id="25612" name="Picture 1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52513"/>
            <a:ext cx="18716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space réservé du contenu 5"/>
          <p:cNvSpPr txBox="1">
            <a:spLocks/>
          </p:cNvSpPr>
          <p:nvPr/>
        </p:nvSpPr>
        <p:spPr>
          <a:xfrm>
            <a:off x="4356100" y="4005263"/>
            <a:ext cx="4643438" cy="2592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>
                <a:solidFill>
                  <a:srgbClr val="604A7B"/>
                </a:solidFill>
                <a:latin typeface="Calibri" pitchFamily="34" charset="0"/>
                <a:sym typeface="Symbol" pitchFamily="18" charset="2"/>
              </a:rPr>
              <a:t>Calibration </a:t>
            </a:r>
            <a:r>
              <a:rPr lang="fr-FR" baseline="30000">
                <a:solidFill>
                  <a:srgbClr val="604A7B"/>
                </a:solidFill>
                <a:latin typeface="Calibri" pitchFamily="34" charset="0"/>
                <a:sym typeface="Symbol" pitchFamily="18" charset="2"/>
              </a:rPr>
              <a:t>210</a:t>
            </a:r>
            <a:r>
              <a:rPr lang="fr-FR">
                <a:solidFill>
                  <a:srgbClr val="604A7B"/>
                </a:solidFill>
                <a:latin typeface="Calibri" pitchFamily="34" charset="0"/>
                <a:sym typeface="Symbol" pitchFamily="18" charset="2"/>
              </a:rPr>
              <a:t>Pb  (capot intentionnellement pollué)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1600">
                <a:solidFill>
                  <a:srgbClr val="604A7B"/>
                </a:solidFill>
                <a:latin typeface="Calibri" pitchFamily="34" charset="0"/>
              </a:rPr>
              <a:t>≈ 2% de </a:t>
            </a:r>
            <a:r>
              <a:rPr lang="el-GR" sz="1600">
                <a:solidFill>
                  <a:srgbClr val="604A7B"/>
                </a:solidFill>
                <a:latin typeface="Calibri" pitchFamily="34" charset="0"/>
              </a:rPr>
              <a:t>β</a:t>
            </a:r>
            <a:r>
              <a:rPr lang="fr-FR" sz="1600">
                <a:solidFill>
                  <a:srgbClr val="604A7B"/>
                </a:solidFill>
                <a:latin typeface="Calibri" pitchFamily="34" charset="0"/>
              </a:rPr>
              <a:t> dans la zone de recul nucléaire pour  30 &lt;E</a:t>
            </a:r>
            <a:r>
              <a:rPr lang="fr-FR" sz="1600" baseline="-25000">
                <a:solidFill>
                  <a:srgbClr val="604A7B"/>
                </a:solidFill>
                <a:latin typeface="Calibri" pitchFamily="34" charset="0"/>
              </a:rPr>
              <a:t>R</a:t>
            </a:r>
            <a:r>
              <a:rPr lang="fr-FR" sz="1600">
                <a:solidFill>
                  <a:srgbClr val="604A7B"/>
                </a:solidFill>
                <a:latin typeface="Calibri" pitchFamily="34" charset="0"/>
              </a:rPr>
              <a:t> &lt; 100 keV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1600" b="1">
                <a:solidFill>
                  <a:srgbClr val="C00000"/>
                </a:solidFill>
                <a:latin typeface="Calibri" pitchFamily="34" charset="0"/>
              </a:rPr>
              <a:t>Nécessité d’avoir une rejection                      </a:t>
            </a:r>
            <a:r>
              <a:rPr lang="el-GR" sz="1600" b="1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lang="fr-FR" sz="1600" b="1">
                <a:solidFill>
                  <a:srgbClr val="C00000"/>
                </a:solidFill>
                <a:latin typeface="Calibri" pitchFamily="34" charset="0"/>
              </a:rPr>
              <a:t> ~ 1/10000 pour atteindre une sensibilité &lt; 10</a:t>
            </a:r>
            <a:r>
              <a:rPr lang="fr-FR" sz="1600" b="1" baseline="30000">
                <a:solidFill>
                  <a:srgbClr val="C00000"/>
                </a:solidFill>
                <a:latin typeface="Calibri" pitchFamily="34" charset="0"/>
              </a:rPr>
              <a:t>-8 </a:t>
            </a:r>
            <a:r>
              <a:rPr lang="fr-FR" sz="1600" b="1">
                <a:solidFill>
                  <a:srgbClr val="C00000"/>
                </a:solidFill>
                <a:latin typeface="Calibri" pitchFamily="34" charset="0"/>
              </a:rPr>
              <a:t>pb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1300" b="1"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1300" b="1">
                <a:latin typeface="Calibri" pitchFamily="34" charset="0"/>
                <a:cs typeface="Arial" charset="0"/>
              </a:rPr>
              <a:t>	</a:t>
            </a:r>
            <a:r>
              <a:rPr lang="fr-FR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→ </a:t>
            </a:r>
            <a:r>
              <a:rPr lang="fr-FR" b="1">
                <a:solidFill>
                  <a:srgbClr val="C00000"/>
                </a:solidFill>
                <a:latin typeface="Calibri" pitchFamily="34" charset="0"/>
              </a:rPr>
              <a:t>R&amp;D dans EDW ces dernières années concentrée sur la technologie ID</a:t>
            </a:r>
            <a:endParaRPr lang="fr-FR" sz="16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16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fr-FR" sz="2600">
              <a:solidFill>
                <a:srgbClr val="604A7B"/>
              </a:solidFill>
              <a:latin typeface="Calibri" pitchFamily="34" charset="0"/>
            </a:endParaRPr>
          </a:p>
        </p:txBody>
      </p:sp>
      <p:cxnSp>
        <p:nvCxnSpPr>
          <p:cNvPr id="34" name="Connecteur droit avec flèche 33"/>
          <p:cNvCxnSpPr>
            <a:stCxn id="23" idx="7"/>
          </p:cNvCxnSpPr>
          <p:nvPr/>
        </p:nvCxnSpPr>
        <p:spPr>
          <a:xfrm rot="5400000" flipH="1" flipV="1">
            <a:off x="3377407" y="734218"/>
            <a:ext cx="1524000" cy="24495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EDELWEISS-II : La collaboration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3313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CEA Saclay (IRFU &amp; IRAMIS)	Détecteurs, électronique, acquisition, gestion des 				données, analyse </a:t>
            </a: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CSNSM Orsay			Détecteurs, câblage, cryogénie</a:t>
            </a:r>
            <a:endParaRPr lang="fr-FR" sz="2000" i="1" smtClean="0">
              <a:solidFill>
                <a:srgbClr val="604A7B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IPN Lyon			Electronique, câblage, basse radioactivité, analyse, 				détecteurs, cryogénie.</a:t>
            </a: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Institût Néel Grenoble		Cryogénie, électronique</a:t>
            </a: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Karlsruhe KIT </a:t>
            </a:r>
            <a:r>
              <a:rPr lang="fr-FR" sz="2000" smtClean="0">
                <a:solidFill>
                  <a:srgbClr val="FF0000"/>
                </a:solidFill>
              </a:rPr>
              <a:t>(+ IPE in 2011)</a:t>
            </a:r>
            <a:r>
              <a:rPr lang="fr-FR" sz="2000" smtClean="0">
                <a:solidFill>
                  <a:srgbClr val="604A7B"/>
                </a:solidFill>
              </a:rPr>
              <a:t>	Vétos, détecteur neutrons , database, bruit de fond</a:t>
            </a: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JINR Dubna			Bruit de fond, détecteur neutrons et radon</a:t>
            </a: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  <a:sym typeface="Symbol" pitchFamily="18" charset="2"/>
              </a:rPr>
              <a:t>Oxford Univ.			</a:t>
            </a:r>
            <a:r>
              <a:rPr lang="fr-FR" sz="2000" smtClean="0">
                <a:solidFill>
                  <a:srgbClr val="FF0000"/>
                </a:solidFill>
                <a:sym typeface="Symbol" pitchFamily="18" charset="2"/>
              </a:rPr>
              <a:t>2009</a:t>
            </a:r>
            <a:r>
              <a:rPr lang="fr-FR" sz="2000" smtClean="0">
                <a:solidFill>
                  <a:srgbClr val="604A7B"/>
                </a:solidFill>
                <a:sym typeface="Symbol" pitchFamily="18" charset="2"/>
              </a:rPr>
              <a:t> : </a:t>
            </a:r>
            <a:r>
              <a:rPr lang="fr-FR" sz="2000" smtClean="0">
                <a:solidFill>
                  <a:srgbClr val="604A7B"/>
                </a:solidFill>
              </a:rPr>
              <a:t>Détecteurs, câblage, cryogénie, analyse</a:t>
            </a: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Sheffield Univ.		</a:t>
            </a:r>
            <a:r>
              <a:rPr lang="fr-FR" sz="2000" smtClean="0">
                <a:solidFill>
                  <a:srgbClr val="FF0000"/>
                </a:solidFill>
                <a:sym typeface="Symbol" pitchFamily="18" charset="2"/>
              </a:rPr>
              <a:t>2010</a:t>
            </a:r>
            <a:r>
              <a:rPr lang="fr-FR" sz="2000" smtClean="0">
                <a:solidFill>
                  <a:srgbClr val="604A7B"/>
                </a:solidFill>
                <a:sym typeface="Symbol" pitchFamily="18" charset="2"/>
              </a:rPr>
              <a:t>: simulation </a:t>
            </a:r>
            <a:r>
              <a:rPr lang="fr-FR" sz="2000" smtClean="0">
                <a:solidFill>
                  <a:srgbClr val="604A7B"/>
                </a:solidFill>
              </a:rPr>
              <a:t>Monte Carlo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24F9D-4699-4247-8F9A-A2D379B69C7A}" type="slidenum">
              <a:rPr lang="fr-FR"/>
              <a:pPr>
                <a:defRPr/>
              </a:pPr>
              <a:t>11</a:t>
            </a:fld>
            <a:endParaRPr lang="fr-FR"/>
          </a:p>
        </p:txBody>
      </p:sp>
      <p:pic>
        <p:nvPicPr>
          <p:cNvPr id="26629" name="Picture 19" descr="collab_photo_final_pet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3529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7" descr="PhotoEDWII_coll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572000"/>
            <a:ext cx="495141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ZoneTexte 10"/>
          <p:cNvSpPr txBox="1">
            <a:spLocks noChangeArrowheads="1"/>
          </p:cNvSpPr>
          <p:nvPr/>
        </p:nvSpPr>
        <p:spPr bwMode="auto">
          <a:xfrm>
            <a:off x="539750" y="4221163"/>
            <a:ext cx="320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EDW coll meeting – Dubna 2007</a:t>
            </a:r>
          </a:p>
        </p:txBody>
      </p:sp>
      <p:sp>
        <p:nvSpPr>
          <p:cNvPr id="26632" name="ZoneTexte 11"/>
          <p:cNvSpPr txBox="1">
            <a:spLocks noChangeArrowheads="1"/>
          </p:cNvSpPr>
          <p:nvPr/>
        </p:nvSpPr>
        <p:spPr bwMode="auto">
          <a:xfrm>
            <a:off x="5364163" y="4572000"/>
            <a:ext cx="3478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EDW coll meeting – Karlsruhe 2009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40200" y="4076700"/>
            <a:ext cx="47259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≈ 50 personnes (10 thésards et 4 post-docs)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Setup expérimental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0563" y="2133600"/>
            <a:ext cx="4643437" cy="4464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800" smtClean="0">
                <a:solidFill>
                  <a:srgbClr val="604A7B"/>
                </a:solidFill>
                <a:cs typeface="Times New Roman" pitchFamily="18" charset="0"/>
              </a:rPr>
              <a:t>LSM = Laboratoire souterrain le plus profond  d’Europe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sz="1600" smtClean="0">
                <a:solidFill>
                  <a:srgbClr val="604A7B"/>
                </a:solidFill>
                <a:cs typeface="Times New Roman" pitchFamily="18" charset="0"/>
              </a:rPr>
              <a:t>4 μ/m</a:t>
            </a:r>
            <a:r>
              <a:rPr lang="fr-FR" sz="1600" baseline="30000" smtClean="0">
                <a:solidFill>
                  <a:srgbClr val="604A7B"/>
                </a:solidFill>
                <a:cs typeface="Times New Roman" pitchFamily="18" charset="0"/>
              </a:rPr>
              <a:t>2</a:t>
            </a:r>
            <a:r>
              <a:rPr lang="fr-FR" sz="1600" smtClean="0">
                <a:solidFill>
                  <a:srgbClr val="604A7B"/>
                </a:solidFill>
                <a:cs typeface="Times New Roman" pitchFamily="18" charset="0"/>
              </a:rPr>
              <a:t>/j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sz="1600" smtClean="0">
                <a:solidFill>
                  <a:srgbClr val="604A7B"/>
                </a:solidFill>
                <a:cs typeface="Times New Roman" pitchFamily="18" charset="0"/>
              </a:rPr>
              <a:t>10</a:t>
            </a:r>
            <a:r>
              <a:rPr lang="fr-FR" sz="1600" baseline="30000" smtClean="0">
                <a:solidFill>
                  <a:srgbClr val="604A7B"/>
                </a:solidFill>
                <a:cs typeface="Times New Roman" pitchFamily="18" charset="0"/>
              </a:rPr>
              <a:t>-6</a:t>
            </a:r>
            <a:r>
              <a:rPr lang="fr-FR" sz="1600" smtClean="0">
                <a:solidFill>
                  <a:srgbClr val="604A7B"/>
                </a:solidFill>
                <a:cs typeface="Times New Roman" pitchFamily="18" charset="0"/>
              </a:rPr>
              <a:t> n/cm²/s (E &gt; 1 MeV) de la roche</a:t>
            </a:r>
            <a:endParaRPr lang="fr-FR" sz="1600" smtClean="0">
              <a:solidFill>
                <a:srgbClr val="604A7B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fr-FR" sz="1800" smtClean="0">
                <a:solidFill>
                  <a:srgbClr val="604A7B"/>
                </a:solidFill>
                <a:cs typeface="Times New Roman" pitchFamily="18" charset="0"/>
              </a:rPr>
              <a:t>Radiopureté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sz="1600" smtClean="0">
                <a:solidFill>
                  <a:srgbClr val="604A7B"/>
                </a:solidFill>
                <a:cs typeface="Times New Roman" pitchFamily="18" charset="0"/>
              </a:rPr>
              <a:t>Détecteur HPGe dédié aux vérifications systématiques de chaque matériau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sz="1600" smtClean="0">
                <a:solidFill>
                  <a:srgbClr val="604A7B"/>
                </a:solidFill>
                <a:cs typeface="Times New Roman" pitchFamily="18" charset="0"/>
              </a:rPr>
              <a:t>Salle blanche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sz="1600" smtClean="0">
                <a:solidFill>
                  <a:srgbClr val="604A7B"/>
                </a:solidFill>
                <a:cs typeface="Times New Roman" pitchFamily="18" charset="0"/>
              </a:rPr>
              <a:t>Air déradonisé (usine anti-radon de NEMO3) 10 Bq/m3 to 0.1 Bq/m3</a:t>
            </a:r>
          </a:p>
          <a:p>
            <a:pPr>
              <a:lnSpc>
                <a:spcPct val="90000"/>
              </a:lnSpc>
            </a:pPr>
            <a:r>
              <a:rPr lang="fr-FR" sz="1800" smtClean="0">
                <a:solidFill>
                  <a:srgbClr val="604A7B"/>
                </a:solidFill>
                <a:cs typeface="Times New Roman" pitchFamily="18" charset="0"/>
              </a:rPr>
              <a:t>Blindage contre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sz="1600" smtClean="0">
                <a:solidFill>
                  <a:srgbClr val="604A7B"/>
                </a:solidFill>
                <a:cs typeface="Times New Roman" pitchFamily="18" charset="0"/>
              </a:rPr>
              <a:t>Les γ : 20 cm Pb + 2 cm de Pb archéologique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fr-FR" sz="1600" smtClean="0">
                <a:solidFill>
                  <a:srgbClr val="604A7B"/>
                </a:solidFill>
                <a:cs typeface="Times New Roman" pitchFamily="18" charset="0"/>
              </a:rPr>
              <a:t>Les neutrons : 50 cm PE</a:t>
            </a:r>
          </a:p>
          <a:p>
            <a:pPr>
              <a:lnSpc>
                <a:spcPct val="90000"/>
              </a:lnSpc>
            </a:pPr>
            <a:r>
              <a:rPr lang="fr-FR" sz="1800" smtClean="0">
                <a:solidFill>
                  <a:srgbClr val="604A7B"/>
                </a:solidFill>
                <a:cs typeface="Times New Roman" pitchFamily="18" charset="0"/>
              </a:rPr>
              <a:t>Véto muon (couverture &gt;98%) </a:t>
            </a:r>
          </a:p>
          <a:p>
            <a:pPr>
              <a:lnSpc>
                <a:spcPct val="90000"/>
              </a:lnSpc>
            </a:pPr>
            <a:r>
              <a:rPr lang="fr-FR" sz="1800" smtClean="0">
                <a:solidFill>
                  <a:srgbClr val="604A7B"/>
                </a:solidFill>
                <a:cs typeface="Arial" charset="0"/>
              </a:rPr>
              <a:t>Détecteurs  </a:t>
            </a:r>
            <a:r>
              <a:rPr lang="fr-FR" sz="1800" smtClean="0">
                <a:solidFill>
                  <a:srgbClr val="604A7B"/>
                </a:solidFill>
                <a:ea typeface="Arial" charset="0"/>
                <a:cs typeface="Times New Roman" pitchFamily="18" charset="0"/>
              </a:rPr>
              <a:t>n</a:t>
            </a:r>
            <a:r>
              <a:rPr lang="fr-FR" sz="1800" smtClean="0">
                <a:solidFill>
                  <a:srgbClr val="604A7B"/>
                </a:solidFill>
                <a:cs typeface="Times New Roman" pitchFamily="18" charset="0"/>
              </a:rPr>
              <a:t>eutrons pour les études de bruits de fond (MC)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631D5F-7875-4A18-BFCC-AC9BF0E4F517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grpSp>
        <p:nvGrpSpPr>
          <p:cNvPr id="27653" name="Groupe 17"/>
          <p:cNvGrpSpPr>
            <a:grpSpLocks/>
          </p:cNvGrpSpPr>
          <p:nvPr/>
        </p:nvGrpSpPr>
        <p:grpSpPr bwMode="auto">
          <a:xfrm>
            <a:off x="323850" y="2997200"/>
            <a:ext cx="4211638" cy="3671888"/>
            <a:chOff x="-14835" y="1844675"/>
            <a:chExt cx="4814141" cy="4608513"/>
          </a:xfrm>
        </p:grpSpPr>
        <p:grpSp>
          <p:nvGrpSpPr>
            <p:cNvPr id="27656" name="Group 3"/>
            <p:cNvGrpSpPr>
              <a:grpSpLocks/>
            </p:cNvGrpSpPr>
            <p:nvPr/>
          </p:nvGrpSpPr>
          <p:grpSpPr bwMode="auto">
            <a:xfrm>
              <a:off x="-14835" y="1844675"/>
              <a:ext cx="4814141" cy="4608513"/>
              <a:chOff x="2654" y="495"/>
              <a:chExt cx="3138" cy="2980"/>
            </a:xfrm>
          </p:grpSpPr>
          <p:grpSp>
            <p:nvGrpSpPr>
              <p:cNvPr id="27658" name="Group 4"/>
              <p:cNvGrpSpPr>
                <a:grpSpLocks noChangeAspect="1"/>
              </p:cNvGrpSpPr>
              <p:nvPr/>
            </p:nvGrpSpPr>
            <p:grpSpPr bwMode="auto">
              <a:xfrm>
                <a:off x="2733" y="827"/>
                <a:ext cx="3005" cy="2648"/>
                <a:chOff x="589" y="3380"/>
                <a:chExt cx="4672" cy="4486"/>
              </a:xfrm>
            </p:grpSpPr>
            <p:pic>
              <p:nvPicPr>
                <p:cNvPr id="27665" name="Picture 5" descr="Edw_tot_setup-mhorn-trans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89" y="3380"/>
                  <a:ext cx="4672" cy="4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66" name="Picture 6" descr="n-counter-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053" y="6220"/>
                  <a:ext cx="2677" cy="1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67" name="Picture 7" descr="edw_support-trans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463" y="5829"/>
                  <a:ext cx="1466" cy="1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7659" name="AutoShape 8"/>
              <p:cNvSpPr>
                <a:spLocks noChangeAspect="1"/>
              </p:cNvSpPr>
              <p:nvPr/>
            </p:nvSpPr>
            <p:spPr bwMode="auto">
              <a:xfrm>
                <a:off x="4558" y="890"/>
                <a:ext cx="590" cy="195"/>
              </a:xfrm>
              <a:prstGeom prst="borderCallout2">
                <a:avLst>
                  <a:gd name="adj1" fmla="val 45569"/>
                  <a:gd name="adj2" fmla="val -9657"/>
                  <a:gd name="adj3" fmla="val 45569"/>
                  <a:gd name="adj4" fmla="val -40241"/>
                  <a:gd name="adj5" fmla="val 598102"/>
                  <a:gd name="adj6" fmla="val -105634"/>
                </a:avLst>
              </a:prstGeom>
              <a:solidFill>
                <a:schemeClr val="bg1"/>
              </a:solidFill>
              <a:ln w="19050">
                <a:solidFill>
                  <a:srgbClr val="FF6600"/>
                </a:solidFill>
                <a:miter lim="800000"/>
                <a:headEnd/>
                <a:tailEnd type="diamond" w="med" len="med"/>
              </a:ln>
            </p:spPr>
            <p:txBody>
              <a:bodyPr lIns="54000" tIns="10800" rIns="54000" bIns="10800">
                <a:spAutoFit/>
              </a:bodyPr>
              <a:lstStyle/>
              <a:p>
                <a:pPr algn="ctr" defTabSz="4176713"/>
                <a:r>
                  <a:rPr lang="de-DE" sz="1400">
                    <a:latin typeface="Calibri" pitchFamily="34" charset="0"/>
                  </a:rPr>
                  <a:t>cryostat</a:t>
                </a:r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60" name="AutoShape 9"/>
              <p:cNvSpPr>
                <a:spLocks noChangeAspect="1"/>
              </p:cNvSpPr>
              <p:nvPr/>
            </p:nvSpPr>
            <p:spPr bwMode="auto">
              <a:xfrm>
                <a:off x="2654" y="495"/>
                <a:ext cx="931" cy="367"/>
              </a:xfrm>
              <a:prstGeom prst="borderCallout2">
                <a:avLst>
                  <a:gd name="adj1" fmla="val 24657"/>
                  <a:gd name="adj2" fmla="val 106343"/>
                  <a:gd name="adj3" fmla="val 24657"/>
                  <a:gd name="adj4" fmla="val 106343"/>
                  <a:gd name="adj5" fmla="val 307190"/>
                  <a:gd name="adj6" fmla="val 120741"/>
                </a:avLst>
              </a:prstGeom>
              <a:solidFill>
                <a:schemeClr val="bg1"/>
              </a:solidFill>
              <a:ln w="19050" algn="ctr">
                <a:solidFill>
                  <a:srgbClr val="FF6600"/>
                </a:solidFill>
                <a:miter lim="800000"/>
                <a:headEnd/>
                <a:tailEnd type="diamond" w="med" len="med"/>
              </a:ln>
            </p:spPr>
            <p:txBody>
              <a:bodyPr lIns="54000" tIns="10800" rIns="54000" bIns="10800">
                <a:spAutoFit/>
              </a:bodyPr>
              <a:lstStyle/>
              <a:p>
                <a:pPr algn="ctr" defTabSz="4176713"/>
                <a:r>
                  <a:rPr lang="de-DE" sz="1400">
                    <a:latin typeface="Calibri" pitchFamily="34" charset="0"/>
                  </a:rPr>
                  <a:t>Polyethylene shield</a:t>
                </a:r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61" name="AutoShape 10"/>
              <p:cNvSpPr>
                <a:spLocks noChangeAspect="1"/>
              </p:cNvSpPr>
              <p:nvPr/>
            </p:nvSpPr>
            <p:spPr bwMode="auto">
              <a:xfrm>
                <a:off x="4195" y="527"/>
                <a:ext cx="642" cy="224"/>
              </a:xfrm>
              <a:prstGeom prst="borderCallout2">
                <a:avLst>
                  <a:gd name="adj1" fmla="val 33333"/>
                  <a:gd name="adj2" fmla="val -7477"/>
                  <a:gd name="adj3" fmla="val 33333"/>
                  <a:gd name="adj4" fmla="val -28662"/>
                  <a:gd name="adj5" fmla="val 483796"/>
                  <a:gd name="adj6" fmla="val -50778"/>
                </a:avLst>
              </a:prstGeom>
              <a:solidFill>
                <a:schemeClr val="bg1"/>
              </a:solidFill>
              <a:ln w="19050" algn="ctr">
                <a:solidFill>
                  <a:srgbClr val="FF6600"/>
                </a:solidFill>
                <a:miter lim="800000"/>
                <a:headEnd/>
                <a:tailEnd type="diamond" w="med" len="med"/>
              </a:ln>
            </p:spPr>
            <p:txBody>
              <a:bodyPr lIns="54000" tIns="10800" rIns="54000" bIns="10800">
                <a:spAutoFit/>
              </a:bodyPr>
              <a:lstStyle/>
              <a:p>
                <a:pPr algn="ctr" defTabSz="4176713"/>
                <a:r>
                  <a:rPr lang="de-DE" sz="1400">
                    <a:latin typeface="Calibri" pitchFamily="34" charset="0"/>
                  </a:rPr>
                  <a:t>Pb shield</a:t>
                </a:r>
                <a:r>
                  <a:rPr lang="de-DE" sz="2000">
                    <a:latin typeface="Calibri" pitchFamily="34" charset="0"/>
                  </a:rPr>
                  <a:t> </a:t>
                </a:r>
                <a:endParaRPr lang="en-US" sz="2000">
                  <a:latin typeface="Calibri" pitchFamily="34" charset="0"/>
                </a:endParaRPr>
              </a:p>
            </p:txBody>
          </p:sp>
          <p:sp>
            <p:nvSpPr>
              <p:cNvPr id="27662" name="AutoShape 11"/>
              <p:cNvSpPr>
                <a:spLocks noChangeAspect="1"/>
              </p:cNvSpPr>
              <p:nvPr/>
            </p:nvSpPr>
            <p:spPr bwMode="auto">
              <a:xfrm>
                <a:off x="3493" y="2507"/>
                <a:ext cx="744" cy="164"/>
              </a:xfrm>
              <a:prstGeom prst="borderCallout2">
                <a:avLst>
                  <a:gd name="adj1" fmla="val 45000"/>
                  <a:gd name="adj2" fmla="val -6454"/>
                  <a:gd name="adj3" fmla="val 45000"/>
                  <a:gd name="adj4" fmla="val -44222"/>
                  <a:gd name="adj5" fmla="val -450625"/>
                  <a:gd name="adj6" fmla="val -58602"/>
                </a:avLst>
              </a:prstGeom>
              <a:solidFill>
                <a:schemeClr val="bg1"/>
              </a:solidFill>
              <a:ln w="19050" algn="ctr">
                <a:solidFill>
                  <a:srgbClr val="FF6600"/>
                </a:solidFill>
                <a:miter lim="800000"/>
                <a:headEnd/>
                <a:tailEnd type="diamond" w="med" len="med"/>
              </a:ln>
            </p:spPr>
            <p:txBody>
              <a:bodyPr lIns="54000" tIns="10800" rIns="54000" bIns="10800">
                <a:spAutoFit/>
              </a:bodyPr>
              <a:lstStyle/>
              <a:p>
                <a:pPr algn="ctr" defTabSz="4176713"/>
                <a:r>
                  <a:rPr lang="de-DE" sz="1400">
                    <a:latin typeface="Calibri" pitchFamily="34" charset="0"/>
                  </a:rPr>
                  <a:t>Muon Veto</a:t>
                </a:r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63" name="AutoShape 12"/>
              <p:cNvSpPr>
                <a:spLocks noChangeAspect="1"/>
              </p:cNvSpPr>
              <p:nvPr/>
            </p:nvSpPr>
            <p:spPr bwMode="auto">
              <a:xfrm>
                <a:off x="5165" y="2703"/>
                <a:ext cx="627" cy="367"/>
              </a:xfrm>
              <a:prstGeom prst="borderCallout2">
                <a:avLst>
                  <a:gd name="adj1" fmla="val 24491"/>
                  <a:gd name="adj2" fmla="val -9657"/>
                  <a:gd name="adj3" fmla="val 24491"/>
                  <a:gd name="adj4" fmla="val -29375"/>
                  <a:gd name="adj5" fmla="val 103741"/>
                  <a:gd name="adj6" fmla="val -102014"/>
                </a:avLst>
              </a:prstGeom>
              <a:solidFill>
                <a:schemeClr val="bg1"/>
              </a:solidFill>
              <a:ln w="19050" algn="ctr">
                <a:solidFill>
                  <a:srgbClr val="FF6600"/>
                </a:solidFill>
                <a:miter lim="800000"/>
                <a:headEnd/>
                <a:tailEnd type="diamond" w="med" len="med"/>
              </a:ln>
            </p:spPr>
            <p:txBody>
              <a:bodyPr lIns="54000" tIns="10800" rIns="54000" bIns="10800">
                <a:spAutoFit/>
              </a:bodyPr>
              <a:lstStyle/>
              <a:p>
                <a:pPr algn="ctr" defTabSz="4176713"/>
                <a:r>
                  <a:rPr lang="de-DE" sz="1400">
                    <a:latin typeface="Calibri" pitchFamily="34" charset="0"/>
                  </a:rPr>
                  <a:t>Neutron counter</a:t>
                </a:r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7664" name="Freeform 13"/>
              <p:cNvSpPr>
                <a:spLocks noChangeAspect="1"/>
              </p:cNvSpPr>
              <p:nvPr/>
            </p:nvSpPr>
            <p:spPr bwMode="auto">
              <a:xfrm>
                <a:off x="3048" y="2636"/>
                <a:ext cx="394" cy="302"/>
              </a:xfrm>
              <a:custGeom>
                <a:avLst/>
                <a:gdLst>
                  <a:gd name="T0" fmla="*/ 0 w 797"/>
                  <a:gd name="T1" fmla="*/ 302 h 488"/>
                  <a:gd name="T2" fmla="*/ 117 w 797"/>
                  <a:gd name="T3" fmla="*/ 2 h 488"/>
                  <a:gd name="T4" fmla="*/ 394 w 797"/>
                  <a:gd name="T5" fmla="*/ 0 h 488"/>
                  <a:gd name="T6" fmla="*/ 0 60000 65536"/>
                  <a:gd name="T7" fmla="*/ 0 60000 65536"/>
                  <a:gd name="T8" fmla="*/ 0 60000 65536"/>
                  <a:gd name="T9" fmla="*/ 0 w 797"/>
                  <a:gd name="T10" fmla="*/ 0 h 488"/>
                  <a:gd name="T11" fmla="*/ 797 w 797"/>
                  <a:gd name="T12" fmla="*/ 488 h 4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7" h="488">
                    <a:moveTo>
                      <a:pt x="0" y="488"/>
                    </a:moveTo>
                    <a:lnTo>
                      <a:pt x="237" y="4"/>
                    </a:lnTo>
                    <a:lnTo>
                      <a:pt x="797" y="0"/>
                    </a:lnTo>
                  </a:path>
                </a:pathLst>
              </a:custGeom>
              <a:noFill/>
              <a:ln w="19050">
                <a:solidFill>
                  <a:srgbClr val="FF6600"/>
                </a:solidFill>
                <a:round/>
                <a:headEnd type="diamond" w="med" len="med"/>
                <a:tailEnd/>
              </a:ln>
            </p:spPr>
            <p:txBody>
              <a:bodyPr lIns="54000" tIns="10800" rIns="54000" bIns="10800">
                <a:spAutoFit/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27657" name="AutoShape 20"/>
            <p:cNvSpPr>
              <a:spLocks noChangeAspect="1"/>
            </p:cNvSpPr>
            <p:nvPr/>
          </p:nvSpPr>
          <p:spPr bwMode="auto">
            <a:xfrm>
              <a:off x="3030538" y="3878263"/>
              <a:ext cx="1317625" cy="254000"/>
            </a:xfrm>
            <a:prstGeom prst="borderCallout2">
              <a:avLst>
                <a:gd name="adj1" fmla="val 45000"/>
                <a:gd name="adj2" fmla="val -5782"/>
                <a:gd name="adj3" fmla="val 45000"/>
                <a:gd name="adj4" fmla="val -19759"/>
                <a:gd name="adj5" fmla="val 191875"/>
                <a:gd name="adj6" fmla="val -49759"/>
              </a:avLst>
            </a:prstGeom>
            <a:solidFill>
              <a:schemeClr val="bg1"/>
            </a:solidFill>
            <a:ln w="19050">
              <a:solidFill>
                <a:srgbClr val="FF6600"/>
              </a:solidFill>
              <a:miter lim="800000"/>
              <a:headEnd/>
              <a:tailEnd type="diamond" w="med" len="med"/>
            </a:ln>
          </p:spPr>
          <p:txBody>
            <a:bodyPr lIns="54000" tIns="10800" rIns="54000" bIns="10800">
              <a:spAutoFit/>
            </a:bodyPr>
            <a:lstStyle/>
            <a:p>
              <a:pPr algn="ctr" defTabSz="4176713"/>
              <a:r>
                <a:rPr lang="de-DE" sz="1400">
                  <a:latin typeface="Calibri" pitchFamily="34" charset="0"/>
                </a:rPr>
                <a:t>3He detector</a:t>
              </a:r>
              <a:endParaRPr lang="en-US" sz="1400">
                <a:latin typeface="Calibri" pitchFamily="34" charset="0"/>
              </a:endParaRPr>
            </a:p>
          </p:txBody>
        </p:sp>
      </p:grpSp>
      <p:pic>
        <p:nvPicPr>
          <p:cNvPr id="27654" name="Picture 4" descr="coupe_lab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81075"/>
            <a:ext cx="3563938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5" name="Imag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836613"/>
            <a:ext cx="3249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Rejet des événements de surface : détecteurs ID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716338"/>
            <a:ext cx="9144000" cy="3141662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dirty="0" smtClean="0"/>
              <a:t>Détecteurs avec électrodes </a:t>
            </a:r>
            <a:r>
              <a:rPr lang="fr-FR" dirty="0" err="1" smtClean="0"/>
              <a:t>interdigitées</a:t>
            </a:r>
            <a:r>
              <a:rPr lang="fr-FR" dirty="0" smtClean="0"/>
              <a:t> (</a:t>
            </a:r>
            <a:r>
              <a:rPr lang="fr-FR" b="1" dirty="0" smtClean="0"/>
              <a:t>ID</a:t>
            </a:r>
            <a:r>
              <a:rPr lang="fr-FR" dirty="0" smtClean="0"/>
              <a:t>):</a:t>
            </a:r>
            <a:r>
              <a:rPr lang="fr-FR" dirty="0" smtClean="0">
                <a:latin typeface="Verdana" pitchFamily="34" charset="0"/>
                <a:ea typeface="MS PGothic" pitchFamily="34" charset="-128"/>
              </a:rPr>
              <a:t> </a:t>
            </a:r>
          </a:p>
          <a:p>
            <a:pPr lvl="1" fontAlgn="auto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sz="2900" dirty="0" smtClean="0">
                <a:latin typeface="Verdana" pitchFamily="34" charset="0"/>
                <a:ea typeface="MS PGothic" pitchFamily="34" charset="-128"/>
              </a:rPr>
              <a:t>Même senseur thermique que pour EDW-I</a:t>
            </a:r>
            <a:endParaRPr lang="fr-FR" sz="2900" dirty="0">
              <a:latin typeface="Verdana" pitchFamily="34" charset="0"/>
              <a:ea typeface="MS PGothic" pitchFamily="34" charset="-128"/>
            </a:endParaRPr>
          </a:p>
          <a:p>
            <a:pPr lvl="1" fontAlgn="auto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sz="2900" dirty="0" smtClean="0">
                <a:latin typeface="Verdana" pitchFamily="34" charset="0"/>
                <a:ea typeface="MS PGothic" pitchFamily="34" charset="-128"/>
              </a:rPr>
              <a:t>Modification du champ électrique près des surfaces</a:t>
            </a:r>
          </a:p>
          <a:p>
            <a:pPr lvl="2" fontAlgn="auto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sz="2500" dirty="0" smtClean="0">
                <a:latin typeface="Verdana" pitchFamily="34" charset="0"/>
                <a:ea typeface="MS PGothic" pitchFamily="34" charset="-128"/>
              </a:rPr>
              <a:t>Horizontal près des surface</a:t>
            </a:r>
          </a:p>
          <a:p>
            <a:pPr lvl="2" fontAlgn="auto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sz="2500" dirty="0" smtClean="0">
                <a:latin typeface="Verdana" pitchFamily="34" charset="0"/>
                <a:ea typeface="MS PGothic" pitchFamily="34" charset="-128"/>
              </a:rPr>
              <a:t>Vertical dans le volume central</a:t>
            </a:r>
          </a:p>
          <a:p>
            <a:pPr lvl="1" fontAlgn="auto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sz="2900" dirty="0" smtClean="0">
                <a:latin typeface="Verdana" pitchFamily="34" charset="0"/>
                <a:ea typeface="MS PGothic" pitchFamily="34" charset="-128"/>
              </a:rPr>
              <a:t>Utilisation des signaux </a:t>
            </a:r>
            <a:r>
              <a:rPr lang="fr-FR" sz="2900" dirty="0" smtClean="0">
                <a:latin typeface="Verdana" pitchFamily="34" charset="0"/>
              </a:rPr>
              <a:t>‘a’ and ‘c’ comme électrodes ‘collectrice’  </a:t>
            </a:r>
            <a:br>
              <a:rPr lang="fr-FR" sz="2900" dirty="0" smtClean="0">
                <a:latin typeface="Verdana" pitchFamily="34" charset="0"/>
              </a:rPr>
            </a:br>
            <a:r>
              <a:rPr lang="fr-FR" sz="2900" dirty="0" smtClean="0">
                <a:latin typeface="Verdana" pitchFamily="34" charset="0"/>
              </a:rPr>
              <a:t>                                 </a:t>
            </a:r>
            <a:r>
              <a:rPr lang="fr-FR" sz="2900" dirty="0" smtClean="0">
                <a:latin typeface="Verdana" pitchFamily="34" charset="0"/>
                <a:ea typeface="MS PGothic" pitchFamily="34" charset="-128"/>
              </a:rPr>
              <a:t>‘b’ and ‘d’ comme des vétos contre les </a:t>
            </a:r>
            <a:r>
              <a:rPr lang="fr-FR" sz="2900" dirty="0" err="1" smtClean="0">
                <a:latin typeface="Verdana" pitchFamily="34" charset="0"/>
                <a:ea typeface="MS PGothic" pitchFamily="34" charset="-128"/>
              </a:rPr>
              <a:t>evts</a:t>
            </a:r>
            <a:r>
              <a:rPr lang="fr-FR" sz="2900" dirty="0" smtClean="0">
                <a:latin typeface="Verdana" pitchFamily="34" charset="0"/>
                <a:ea typeface="MS PGothic" pitchFamily="34" charset="-128"/>
              </a:rPr>
              <a:t> de surface</a:t>
            </a:r>
          </a:p>
          <a:p>
            <a:pPr lvl="1" fontAlgn="auto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sz="2900" dirty="0" smtClean="0">
                <a:latin typeface="Verdana" pitchFamily="34" charset="0"/>
                <a:ea typeface="MS PGothic" pitchFamily="34" charset="-128"/>
              </a:rPr>
              <a:t>Utilisation de la variable |a-c| aussi comme véto (redondance)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dirty="0" smtClean="0"/>
              <a:t>1 x 200g installé en Nov. 2007, 1x200g + 3x400g testés en 2008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dirty="0" smtClean="0"/>
              <a:t>Janvier 2009 – Mai 2010 : 10 </a:t>
            </a:r>
            <a:r>
              <a:rPr lang="fr-FR" dirty="0" err="1" smtClean="0"/>
              <a:t>IDs</a:t>
            </a:r>
            <a:r>
              <a:rPr lang="fr-FR" dirty="0" smtClean="0"/>
              <a:t> (400g) en fonctionnement (</a:t>
            </a:r>
            <a:r>
              <a:rPr lang="fr-FR" dirty="0" err="1" smtClean="0"/>
              <a:t>Run</a:t>
            </a:r>
            <a:r>
              <a:rPr lang="fr-FR" dirty="0" smtClean="0"/>
              <a:t> 12)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72848-95E6-4F6A-B7A1-121B577B5813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grpSp>
        <p:nvGrpSpPr>
          <p:cNvPr id="28677" name="Groupe 5"/>
          <p:cNvGrpSpPr>
            <a:grpSpLocks/>
          </p:cNvGrpSpPr>
          <p:nvPr/>
        </p:nvGrpSpPr>
        <p:grpSpPr bwMode="auto">
          <a:xfrm>
            <a:off x="0" y="908050"/>
            <a:ext cx="4859338" cy="2736850"/>
            <a:chOff x="250825" y="765175"/>
            <a:chExt cx="4420546" cy="2452688"/>
          </a:xfrm>
        </p:grpSpPr>
        <p:pic>
          <p:nvPicPr>
            <p:cNvPr id="28689" name="Picture 1164"/>
            <p:cNvPicPr>
              <a:picLocks noChangeAspect="1" noChangeArrowheads="1"/>
            </p:cNvPicPr>
            <p:nvPr/>
          </p:nvPicPr>
          <p:blipFill>
            <a:blip r:embed="rId2"/>
            <a:srcRect t="8591" b="13904"/>
            <a:stretch>
              <a:fillRect/>
            </a:stretch>
          </p:blipFill>
          <p:spPr bwMode="auto">
            <a:xfrm>
              <a:off x="250825" y="765175"/>
              <a:ext cx="3960813" cy="245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0" name="TextBox 33"/>
            <p:cNvSpPr txBox="1">
              <a:spLocks noChangeArrowheads="1"/>
            </p:cNvSpPr>
            <p:nvPr/>
          </p:nvSpPr>
          <p:spPr bwMode="auto">
            <a:xfrm>
              <a:off x="1549400" y="2133600"/>
              <a:ext cx="15097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45720">
              <a:spAutoFit/>
            </a:bodyPr>
            <a:lstStyle/>
            <a:p>
              <a:pPr defTabSz="457200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50 % fid mass</a:t>
              </a:r>
            </a:p>
          </p:txBody>
        </p:sp>
        <p:sp>
          <p:nvSpPr>
            <p:cNvPr id="28691" name="AutoShape 16"/>
            <p:cNvSpPr>
              <a:spLocks noChangeArrowheads="1"/>
            </p:cNvSpPr>
            <p:nvPr/>
          </p:nvSpPr>
          <p:spPr bwMode="auto">
            <a:xfrm>
              <a:off x="2411413" y="981075"/>
              <a:ext cx="174625" cy="152400"/>
            </a:xfrm>
            <a:prstGeom prst="irregularSeal1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692" name="Freeform 17"/>
            <p:cNvSpPr>
              <a:spLocks/>
            </p:cNvSpPr>
            <p:nvPr/>
          </p:nvSpPr>
          <p:spPr bwMode="auto">
            <a:xfrm>
              <a:off x="1035050" y="957263"/>
              <a:ext cx="584200" cy="903287"/>
            </a:xfrm>
            <a:custGeom>
              <a:avLst/>
              <a:gdLst>
                <a:gd name="T0" fmla="*/ 222250 w 368"/>
                <a:gd name="T1" fmla="*/ 903287 h 569"/>
                <a:gd name="T2" fmla="*/ 219075 w 368"/>
                <a:gd name="T3" fmla="*/ 354012 h 569"/>
                <a:gd name="T4" fmla="*/ 0 w 368"/>
                <a:gd name="T5" fmla="*/ 36512 h 569"/>
                <a:gd name="T6" fmla="*/ 177800 w 368"/>
                <a:gd name="T7" fmla="*/ 169862 h 569"/>
                <a:gd name="T8" fmla="*/ 390525 w 368"/>
                <a:gd name="T9" fmla="*/ 166687 h 569"/>
                <a:gd name="T10" fmla="*/ 584200 w 368"/>
                <a:gd name="T11" fmla="*/ 30162 h 569"/>
                <a:gd name="T12" fmla="*/ 330200 w 368"/>
                <a:gd name="T13" fmla="*/ 354012 h 569"/>
                <a:gd name="T14" fmla="*/ 317500 w 368"/>
                <a:gd name="T15" fmla="*/ 903287 h 569"/>
                <a:gd name="T16" fmla="*/ 222250 w 368"/>
                <a:gd name="T17" fmla="*/ 903287 h 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569"/>
                <a:gd name="T29" fmla="*/ 368 w 368"/>
                <a:gd name="T30" fmla="*/ 569 h 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569">
                  <a:moveTo>
                    <a:pt x="140" y="569"/>
                  </a:moveTo>
                  <a:cubicBezTo>
                    <a:pt x="138" y="502"/>
                    <a:pt x="142" y="291"/>
                    <a:pt x="138" y="223"/>
                  </a:cubicBezTo>
                  <a:cubicBezTo>
                    <a:pt x="115" y="132"/>
                    <a:pt x="4" y="65"/>
                    <a:pt x="0" y="23"/>
                  </a:cubicBezTo>
                  <a:cubicBezTo>
                    <a:pt x="6" y="5"/>
                    <a:pt x="74" y="93"/>
                    <a:pt x="112" y="107"/>
                  </a:cubicBezTo>
                  <a:cubicBezTo>
                    <a:pt x="156" y="107"/>
                    <a:pt x="246" y="105"/>
                    <a:pt x="246" y="105"/>
                  </a:cubicBezTo>
                  <a:cubicBezTo>
                    <a:pt x="290" y="91"/>
                    <a:pt x="362" y="0"/>
                    <a:pt x="368" y="19"/>
                  </a:cubicBezTo>
                  <a:cubicBezTo>
                    <a:pt x="361" y="61"/>
                    <a:pt x="236" y="131"/>
                    <a:pt x="208" y="223"/>
                  </a:cubicBezTo>
                  <a:cubicBezTo>
                    <a:pt x="206" y="282"/>
                    <a:pt x="211" y="534"/>
                    <a:pt x="200" y="569"/>
                  </a:cubicBezTo>
                  <a:lnTo>
                    <a:pt x="140" y="569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693" name="Freeform 18"/>
            <p:cNvSpPr>
              <a:spLocks/>
            </p:cNvSpPr>
            <p:nvPr/>
          </p:nvSpPr>
          <p:spPr bwMode="auto">
            <a:xfrm>
              <a:off x="1620838" y="981075"/>
              <a:ext cx="584200" cy="173038"/>
            </a:xfrm>
            <a:custGeom>
              <a:avLst/>
              <a:gdLst>
                <a:gd name="T0" fmla="*/ 217488 w 368"/>
                <a:gd name="T1" fmla="*/ 162223 h 160"/>
                <a:gd name="T2" fmla="*/ 150812 w 368"/>
                <a:gd name="T3" fmla="*/ 147082 h 160"/>
                <a:gd name="T4" fmla="*/ 0 w 368"/>
                <a:gd name="T5" fmla="*/ 4326 h 160"/>
                <a:gd name="T6" fmla="*/ 125413 w 368"/>
                <a:gd name="T7" fmla="*/ 95171 h 160"/>
                <a:gd name="T8" fmla="*/ 173037 w 368"/>
                <a:gd name="T9" fmla="*/ 125453 h 160"/>
                <a:gd name="T10" fmla="*/ 365125 w 368"/>
                <a:gd name="T11" fmla="*/ 125453 h 160"/>
                <a:gd name="T12" fmla="*/ 422275 w 368"/>
                <a:gd name="T13" fmla="*/ 93008 h 160"/>
                <a:gd name="T14" fmla="*/ 584200 w 368"/>
                <a:gd name="T15" fmla="*/ 0 h 160"/>
                <a:gd name="T16" fmla="*/ 407988 w 368"/>
                <a:gd name="T17" fmla="*/ 138430 h 160"/>
                <a:gd name="T18" fmla="*/ 334962 w 368"/>
                <a:gd name="T19" fmla="*/ 162223 h 160"/>
                <a:gd name="T20" fmla="*/ 217488 w 368"/>
                <a:gd name="T21" fmla="*/ 162223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8"/>
                <a:gd name="T34" fmla="*/ 0 h 160"/>
                <a:gd name="T35" fmla="*/ 368 w 368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8" h="160">
                  <a:moveTo>
                    <a:pt x="137" y="150"/>
                  </a:moveTo>
                  <a:cubicBezTo>
                    <a:pt x="117" y="147"/>
                    <a:pt x="118" y="160"/>
                    <a:pt x="95" y="136"/>
                  </a:cubicBezTo>
                  <a:cubicBezTo>
                    <a:pt x="72" y="112"/>
                    <a:pt x="3" y="12"/>
                    <a:pt x="0" y="4"/>
                  </a:cubicBezTo>
                  <a:cubicBezTo>
                    <a:pt x="12" y="10"/>
                    <a:pt x="61" y="69"/>
                    <a:pt x="79" y="88"/>
                  </a:cubicBezTo>
                  <a:cubicBezTo>
                    <a:pt x="104" y="118"/>
                    <a:pt x="90" y="116"/>
                    <a:pt x="109" y="116"/>
                  </a:cubicBezTo>
                  <a:cubicBezTo>
                    <a:pt x="153" y="116"/>
                    <a:pt x="230" y="116"/>
                    <a:pt x="230" y="116"/>
                  </a:cubicBezTo>
                  <a:cubicBezTo>
                    <a:pt x="266" y="88"/>
                    <a:pt x="236" y="114"/>
                    <a:pt x="266" y="86"/>
                  </a:cubicBezTo>
                  <a:cubicBezTo>
                    <a:pt x="288" y="68"/>
                    <a:pt x="353" y="11"/>
                    <a:pt x="368" y="0"/>
                  </a:cubicBezTo>
                  <a:cubicBezTo>
                    <a:pt x="367" y="18"/>
                    <a:pt x="281" y="98"/>
                    <a:pt x="257" y="128"/>
                  </a:cubicBezTo>
                  <a:cubicBezTo>
                    <a:pt x="233" y="158"/>
                    <a:pt x="231" y="145"/>
                    <a:pt x="211" y="150"/>
                  </a:cubicBezTo>
                  <a:lnTo>
                    <a:pt x="137" y="150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694" name="Rectangle 19"/>
            <p:cNvSpPr>
              <a:spLocks noChangeArrowheads="1"/>
            </p:cNvSpPr>
            <p:nvPr/>
          </p:nvSpPr>
          <p:spPr bwMode="auto">
            <a:xfrm>
              <a:off x="1866900" y="981075"/>
              <a:ext cx="55563" cy="14446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695" name="Rectangle 20"/>
            <p:cNvSpPr>
              <a:spLocks noChangeArrowheads="1"/>
            </p:cNvSpPr>
            <p:nvPr/>
          </p:nvSpPr>
          <p:spPr bwMode="auto">
            <a:xfrm>
              <a:off x="468313" y="1196975"/>
              <a:ext cx="2663825" cy="15240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696" name="Freeform 21"/>
            <p:cNvSpPr>
              <a:spLocks/>
            </p:cNvSpPr>
            <p:nvPr/>
          </p:nvSpPr>
          <p:spPr bwMode="auto">
            <a:xfrm>
              <a:off x="1611313" y="1155700"/>
              <a:ext cx="608012" cy="1827213"/>
            </a:xfrm>
            <a:custGeom>
              <a:avLst/>
              <a:gdLst>
                <a:gd name="T0" fmla="*/ 249237 w 383"/>
                <a:gd name="T1" fmla="*/ 0 h 1151"/>
                <a:gd name="T2" fmla="*/ 223837 w 383"/>
                <a:gd name="T3" fmla="*/ 1422400 h 1151"/>
                <a:gd name="T4" fmla="*/ 9525 w 383"/>
                <a:gd name="T5" fmla="*/ 1771651 h 1151"/>
                <a:gd name="T6" fmla="*/ 230187 w 383"/>
                <a:gd name="T7" fmla="*/ 1631951 h 1151"/>
                <a:gd name="T8" fmla="*/ 338137 w 383"/>
                <a:gd name="T9" fmla="*/ 1631951 h 1151"/>
                <a:gd name="T10" fmla="*/ 593725 w 383"/>
                <a:gd name="T11" fmla="*/ 1778001 h 1151"/>
                <a:gd name="T12" fmla="*/ 312737 w 383"/>
                <a:gd name="T13" fmla="*/ 1422400 h 1151"/>
                <a:gd name="T14" fmla="*/ 290512 w 383"/>
                <a:gd name="T15" fmla="*/ 3175 h 1151"/>
                <a:gd name="T16" fmla="*/ 249237 w 383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3"/>
                <a:gd name="T28" fmla="*/ 0 h 1151"/>
                <a:gd name="T29" fmla="*/ 383 w 383"/>
                <a:gd name="T30" fmla="*/ 1151 h 1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3" h="1151">
                  <a:moveTo>
                    <a:pt x="157" y="0"/>
                  </a:moveTo>
                  <a:cubicBezTo>
                    <a:pt x="155" y="72"/>
                    <a:pt x="145" y="823"/>
                    <a:pt x="141" y="896"/>
                  </a:cubicBezTo>
                  <a:cubicBezTo>
                    <a:pt x="97" y="1074"/>
                    <a:pt x="9" y="1070"/>
                    <a:pt x="6" y="1116"/>
                  </a:cubicBezTo>
                  <a:cubicBezTo>
                    <a:pt x="0" y="1147"/>
                    <a:pt x="91" y="1046"/>
                    <a:pt x="145" y="1028"/>
                  </a:cubicBezTo>
                  <a:cubicBezTo>
                    <a:pt x="189" y="1028"/>
                    <a:pt x="223" y="1028"/>
                    <a:pt x="213" y="1028"/>
                  </a:cubicBezTo>
                  <a:cubicBezTo>
                    <a:pt x="256" y="1047"/>
                    <a:pt x="383" y="1151"/>
                    <a:pt x="374" y="1120"/>
                  </a:cubicBezTo>
                  <a:cubicBezTo>
                    <a:pt x="361" y="1086"/>
                    <a:pt x="255" y="1080"/>
                    <a:pt x="197" y="896"/>
                  </a:cubicBezTo>
                  <a:cubicBezTo>
                    <a:pt x="195" y="832"/>
                    <a:pt x="190" y="129"/>
                    <a:pt x="183" y="2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697" name="AutoShape 22"/>
            <p:cNvSpPr>
              <a:spLocks noChangeArrowheads="1"/>
            </p:cNvSpPr>
            <p:nvPr/>
          </p:nvSpPr>
          <p:spPr bwMode="auto">
            <a:xfrm>
              <a:off x="1806575" y="1049338"/>
              <a:ext cx="173038" cy="152400"/>
            </a:xfrm>
            <a:prstGeom prst="irregularSeal1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698" name="Text Box 23"/>
            <p:cNvSpPr txBox="1">
              <a:spLocks noChangeArrowheads="1"/>
            </p:cNvSpPr>
            <p:nvPr/>
          </p:nvSpPr>
          <p:spPr bwMode="auto">
            <a:xfrm>
              <a:off x="3924300" y="765175"/>
              <a:ext cx="649288" cy="5492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>
                  <a:latin typeface="Calibri" pitchFamily="34" charset="0"/>
                </a:rPr>
                <a:t>A</a:t>
              </a:r>
              <a:r>
                <a:rPr lang="de-DE" sz="1200">
                  <a:latin typeface="Calibri" pitchFamily="34" charset="0"/>
                </a:rPr>
                <a:t>: +4  V</a:t>
              </a:r>
            </a:p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>
                  <a:latin typeface="Calibri" pitchFamily="34" charset="0"/>
                </a:rPr>
                <a:t>B</a:t>
              </a:r>
              <a:r>
                <a:rPr lang="de-DE" sz="1200">
                  <a:latin typeface="Calibri" pitchFamily="34" charset="0"/>
                </a:rPr>
                <a:t>: -1.5V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8699" name="Text Box 24"/>
            <p:cNvSpPr txBox="1">
              <a:spLocks noChangeArrowheads="1"/>
            </p:cNvSpPr>
            <p:nvPr/>
          </p:nvSpPr>
          <p:spPr bwMode="auto">
            <a:xfrm>
              <a:off x="3924300" y="2565400"/>
              <a:ext cx="747071" cy="49657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>
                  <a:latin typeface="Calibri" pitchFamily="34" charset="0"/>
                </a:rPr>
                <a:t>C</a:t>
              </a:r>
              <a:r>
                <a:rPr lang="de-DE" sz="1200">
                  <a:latin typeface="Calibri" pitchFamily="34" charset="0"/>
                </a:rPr>
                <a:t>:  -4  V</a:t>
              </a:r>
            </a:p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>
                  <a:latin typeface="Calibri" pitchFamily="34" charset="0"/>
                </a:rPr>
                <a:t>D</a:t>
              </a:r>
              <a:r>
                <a:rPr lang="de-DE" sz="1200">
                  <a:latin typeface="Calibri" pitchFamily="34" charset="0"/>
                </a:rPr>
                <a:t>: +1.5V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8700" name="Freeform 25"/>
            <p:cNvSpPr>
              <a:spLocks/>
            </p:cNvSpPr>
            <p:nvPr/>
          </p:nvSpPr>
          <p:spPr bwMode="auto">
            <a:xfrm flipV="1">
              <a:off x="1035050" y="1989138"/>
              <a:ext cx="584200" cy="974725"/>
            </a:xfrm>
            <a:custGeom>
              <a:avLst/>
              <a:gdLst>
                <a:gd name="T0" fmla="*/ 222250 w 368"/>
                <a:gd name="T1" fmla="*/ 974725 h 569"/>
                <a:gd name="T2" fmla="*/ 219075 w 368"/>
                <a:gd name="T3" fmla="*/ 382010 h 569"/>
                <a:gd name="T4" fmla="*/ 0 w 368"/>
                <a:gd name="T5" fmla="*/ 39400 h 569"/>
                <a:gd name="T6" fmla="*/ 177800 w 368"/>
                <a:gd name="T7" fmla="*/ 183296 h 569"/>
                <a:gd name="T8" fmla="*/ 390525 w 368"/>
                <a:gd name="T9" fmla="*/ 179870 h 569"/>
                <a:gd name="T10" fmla="*/ 584200 w 368"/>
                <a:gd name="T11" fmla="*/ 32548 h 569"/>
                <a:gd name="T12" fmla="*/ 330200 w 368"/>
                <a:gd name="T13" fmla="*/ 382010 h 569"/>
                <a:gd name="T14" fmla="*/ 317500 w 368"/>
                <a:gd name="T15" fmla="*/ 974725 h 569"/>
                <a:gd name="T16" fmla="*/ 222250 w 368"/>
                <a:gd name="T17" fmla="*/ 974725 h 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569"/>
                <a:gd name="T29" fmla="*/ 368 w 368"/>
                <a:gd name="T30" fmla="*/ 569 h 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569">
                  <a:moveTo>
                    <a:pt x="140" y="569"/>
                  </a:moveTo>
                  <a:cubicBezTo>
                    <a:pt x="138" y="502"/>
                    <a:pt x="142" y="291"/>
                    <a:pt x="138" y="223"/>
                  </a:cubicBezTo>
                  <a:cubicBezTo>
                    <a:pt x="115" y="132"/>
                    <a:pt x="4" y="65"/>
                    <a:pt x="0" y="23"/>
                  </a:cubicBezTo>
                  <a:cubicBezTo>
                    <a:pt x="6" y="5"/>
                    <a:pt x="74" y="93"/>
                    <a:pt x="112" y="107"/>
                  </a:cubicBezTo>
                  <a:cubicBezTo>
                    <a:pt x="156" y="107"/>
                    <a:pt x="246" y="105"/>
                    <a:pt x="246" y="105"/>
                  </a:cubicBezTo>
                  <a:cubicBezTo>
                    <a:pt x="290" y="91"/>
                    <a:pt x="362" y="0"/>
                    <a:pt x="368" y="19"/>
                  </a:cubicBezTo>
                  <a:cubicBezTo>
                    <a:pt x="361" y="61"/>
                    <a:pt x="236" y="131"/>
                    <a:pt x="208" y="223"/>
                  </a:cubicBezTo>
                  <a:cubicBezTo>
                    <a:pt x="206" y="282"/>
                    <a:pt x="211" y="534"/>
                    <a:pt x="200" y="569"/>
                  </a:cubicBezTo>
                  <a:lnTo>
                    <a:pt x="140" y="569"/>
                  </a:ln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701" name="AutoShape 26"/>
            <p:cNvSpPr>
              <a:spLocks noChangeArrowheads="1"/>
            </p:cNvSpPr>
            <p:nvPr/>
          </p:nvSpPr>
          <p:spPr bwMode="auto">
            <a:xfrm>
              <a:off x="1116013" y="1773238"/>
              <a:ext cx="360362" cy="360362"/>
            </a:xfrm>
            <a:prstGeom prst="irregularSeal1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8678" name="Groupe 29"/>
          <p:cNvGrpSpPr>
            <a:grpSpLocks/>
          </p:cNvGrpSpPr>
          <p:nvPr/>
        </p:nvGrpSpPr>
        <p:grpSpPr bwMode="auto">
          <a:xfrm>
            <a:off x="4284663" y="981075"/>
            <a:ext cx="4679950" cy="2470150"/>
            <a:chOff x="4357688" y="906463"/>
            <a:chExt cx="4680520" cy="2470150"/>
          </a:xfrm>
        </p:grpSpPr>
        <p:sp>
          <p:nvSpPr>
            <p:cNvPr id="28679" name="Line 3"/>
            <p:cNvSpPr>
              <a:spLocks noChangeShapeType="1"/>
            </p:cNvSpPr>
            <p:nvPr/>
          </p:nvSpPr>
          <p:spPr bwMode="auto">
            <a:xfrm flipH="1" flipV="1">
              <a:off x="8148638" y="2382838"/>
              <a:ext cx="396875" cy="2873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0" name="Line 4"/>
            <p:cNvSpPr>
              <a:spLocks noChangeShapeType="1"/>
            </p:cNvSpPr>
            <p:nvPr/>
          </p:nvSpPr>
          <p:spPr bwMode="auto">
            <a:xfrm flipH="1" flipV="1">
              <a:off x="6181725" y="2986088"/>
              <a:ext cx="2747963" cy="111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1" name="Text Box 5"/>
            <p:cNvSpPr txBox="1">
              <a:spLocks noChangeArrowheads="1"/>
            </p:cNvSpPr>
            <p:nvPr/>
          </p:nvSpPr>
          <p:spPr bwMode="auto">
            <a:xfrm>
              <a:off x="7069138" y="2636838"/>
              <a:ext cx="958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76713"/>
              <a:r>
                <a:rPr lang="en-GB" sz="2000">
                  <a:solidFill>
                    <a:schemeClr val="bg1"/>
                  </a:solidFill>
                  <a:latin typeface="Calibri" pitchFamily="34" charset="0"/>
                </a:rPr>
                <a:t>70 mm</a:t>
              </a:r>
            </a:p>
          </p:txBody>
        </p:sp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8302625" y="2611438"/>
              <a:ext cx="7080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76713"/>
              <a:r>
                <a:rPr lang="en-GB" sz="2000">
                  <a:solidFill>
                    <a:schemeClr val="bg1"/>
                  </a:solidFill>
                  <a:latin typeface="Calibri" pitchFamily="34" charset="0"/>
                </a:rPr>
                <a:t>NTD</a:t>
              </a:r>
            </a:p>
          </p:txBody>
        </p:sp>
        <p:sp>
          <p:nvSpPr>
            <p:cNvPr id="28683" name="Line 7"/>
            <p:cNvSpPr>
              <a:spLocks noChangeShapeType="1"/>
            </p:cNvSpPr>
            <p:nvPr/>
          </p:nvSpPr>
          <p:spPr bwMode="auto">
            <a:xfrm flipH="1">
              <a:off x="8629650" y="1052513"/>
              <a:ext cx="215900" cy="10080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8684" name="Picture 10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5025" y="906463"/>
              <a:ext cx="4016375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Text Box 10"/>
            <p:cNvSpPr txBox="1">
              <a:spLocks noChangeArrowheads="1"/>
            </p:cNvSpPr>
            <p:nvPr/>
          </p:nvSpPr>
          <p:spPr bwMode="auto">
            <a:xfrm>
              <a:off x="4357688" y="1617663"/>
              <a:ext cx="1116012" cy="2667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18000" tIns="10800" rIns="54000" bIns="10800">
              <a:spAutoFit/>
            </a:bodyPr>
            <a:lstStyle/>
            <a:p>
              <a:pPr algn="r" defTabSz="757238" eaLnBrk="0" hangingPunct="0">
                <a:spcBef>
                  <a:spcPct val="50000"/>
                </a:spcBef>
              </a:pPr>
              <a:r>
                <a:rPr lang="de-DE" sz="1600">
                  <a:latin typeface="Calibri" pitchFamily="34" charset="0"/>
                </a:rPr>
                <a:t>électrodes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8686" name="Text Box 11"/>
            <p:cNvSpPr txBox="1">
              <a:spLocks noChangeArrowheads="1"/>
            </p:cNvSpPr>
            <p:nvPr/>
          </p:nvSpPr>
          <p:spPr bwMode="auto">
            <a:xfrm>
              <a:off x="8102600" y="2019300"/>
              <a:ext cx="935608" cy="4896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54000" tIns="10800" rIns="18000" bIns="10800">
              <a:spAutoFit/>
            </a:bodyPr>
            <a:lstStyle/>
            <a:p>
              <a:pPr defTabSz="757238" eaLnBrk="0" hangingPunct="0">
                <a:lnSpc>
                  <a:spcPct val="95000"/>
                </a:lnSpc>
              </a:pPr>
              <a:r>
                <a:rPr lang="de-DE" sz="1600">
                  <a:latin typeface="Calibri" pitchFamily="34" charset="0"/>
                </a:rPr>
                <a:t>Anneau de garde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8687" name="Text Box 12"/>
            <p:cNvSpPr txBox="1">
              <a:spLocks noChangeArrowheads="1"/>
            </p:cNvSpPr>
            <p:nvPr/>
          </p:nvSpPr>
          <p:spPr bwMode="auto">
            <a:xfrm>
              <a:off x="8085138" y="1763713"/>
              <a:ext cx="538162" cy="254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54000" tIns="10800" rIns="18000" bIns="10800">
              <a:spAutoFit/>
            </a:bodyPr>
            <a:lstStyle/>
            <a:p>
              <a:pPr defTabSz="757238" eaLnBrk="0" hangingPunct="0">
                <a:lnSpc>
                  <a:spcPct val="95000"/>
                </a:lnSpc>
              </a:pPr>
              <a:r>
                <a:rPr lang="de-DE" sz="1600">
                  <a:latin typeface="Calibri" pitchFamily="34" charset="0"/>
                </a:rPr>
                <a:t>NTD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8688" name="Text Box 13"/>
            <p:cNvSpPr txBox="1">
              <a:spLocks noChangeArrowheads="1"/>
            </p:cNvSpPr>
            <p:nvPr/>
          </p:nvSpPr>
          <p:spPr bwMode="auto">
            <a:xfrm>
              <a:off x="7850188" y="987425"/>
              <a:ext cx="1042987" cy="4896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54000" tIns="10800" rIns="18000" bIns="10800">
              <a:spAutoFit/>
            </a:bodyPr>
            <a:lstStyle/>
            <a:p>
              <a:pPr defTabSz="757238" eaLnBrk="0" hangingPunct="0">
                <a:lnSpc>
                  <a:spcPct val="95000"/>
                </a:lnSpc>
              </a:pPr>
              <a:r>
                <a:rPr lang="de-DE" sz="1600">
                  <a:latin typeface="Calibri" pitchFamily="34" charset="0"/>
                </a:rPr>
                <a:t>Support du bolomètre</a:t>
              </a:r>
              <a:endParaRPr lang="en-US" sz="160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Rejet des événements de surface : détecteurs ID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D27EA-30E5-4D46-A392-E1DF7B7FE0DC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grpSp>
        <p:nvGrpSpPr>
          <p:cNvPr id="29700" name="Groupe 5"/>
          <p:cNvGrpSpPr>
            <a:grpSpLocks/>
          </p:cNvGrpSpPr>
          <p:nvPr/>
        </p:nvGrpSpPr>
        <p:grpSpPr bwMode="auto">
          <a:xfrm>
            <a:off x="0" y="908050"/>
            <a:ext cx="4859338" cy="2736850"/>
            <a:chOff x="250825" y="765175"/>
            <a:chExt cx="4420546" cy="2452688"/>
          </a:xfrm>
        </p:grpSpPr>
        <p:pic>
          <p:nvPicPr>
            <p:cNvPr id="29720" name="Picture 1164"/>
            <p:cNvPicPr>
              <a:picLocks noChangeAspect="1" noChangeArrowheads="1"/>
            </p:cNvPicPr>
            <p:nvPr/>
          </p:nvPicPr>
          <p:blipFill>
            <a:blip r:embed="rId2"/>
            <a:srcRect t="8591" b="13904"/>
            <a:stretch>
              <a:fillRect/>
            </a:stretch>
          </p:blipFill>
          <p:spPr bwMode="auto">
            <a:xfrm>
              <a:off x="250825" y="765175"/>
              <a:ext cx="3960813" cy="245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1" name="TextBox 33"/>
            <p:cNvSpPr txBox="1">
              <a:spLocks noChangeArrowheads="1"/>
            </p:cNvSpPr>
            <p:nvPr/>
          </p:nvSpPr>
          <p:spPr bwMode="auto">
            <a:xfrm>
              <a:off x="1549400" y="2133600"/>
              <a:ext cx="15097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45720">
              <a:spAutoFit/>
            </a:bodyPr>
            <a:lstStyle/>
            <a:p>
              <a:pPr defTabSz="457200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50 % fid mass</a:t>
              </a:r>
            </a:p>
          </p:txBody>
        </p:sp>
        <p:sp>
          <p:nvSpPr>
            <p:cNvPr id="29722" name="AutoShape 16"/>
            <p:cNvSpPr>
              <a:spLocks noChangeArrowheads="1"/>
            </p:cNvSpPr>
            <p:nvPr/>
          </p:nvSpPr>
          <p:spPr bwMode="auto">
            <a:xfrm>
              <a:off x="2411413" y="981075"/>
              <a:ext cx="174625" cy="152400"/>
            </a:xfrm>
            <a:prstGeom prst="irregularSeal1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723" name="Freeform 17"/>
            <p:cNvSpPr>
              <a:spLocks/>
            </p:cNvSpPr>
            <p:nvPr/>
          </p:nvSpPr>
          <p:spPr bwMode="auto">
            <a:xfrm>
              <a:off x="1035050" y="957263"/>
              <a:ext cx="584200" cy="903287"/>
            </a:xfrm>
            <a:custGeom>
              <a:avLst/>
              <a:gdLst>
                <a:gd name="T0" fmla="*/ 222250 w 368"/>
                <a:gd name="T1" fmla="*/ 903287 h 569"/>
                <a:gd name="T2" fmla="*/ 219075 w 368"/>
                <a:gd name="T3" fmla="*/ 354012 h 569"/>
                <a:gd name="T4" fmla="*/ 0 w 368"/>
                <a:gd name="T5" fmla="*/ 36512 h 569"/>
                <a:gd name="T6" fmla="*/ 177800 w 368"/>
                <a:gd name="T7" fmla="*/ 169862 h 569"/>
                <a:gd name="T8" fmla="*/ 390525 w 368"/>
                <a:gd name="T9" fmla="*/ 166687 h 569"/>
                <a:gd name="T10" fmla="*/ 584200 w 368"/>
                <a:gd name="T11" fmla="*/ 30162 h 569"/>
                <a:gd name="T12" fmla="*/ 330200 w 368"/>
                <a:gd name="T13" fmla="*/ 354012 h 569"/>
                <a:gd name="T14" fmla="*/ 317500 w 368"/>
                <a:gd name="T15" fmla="*/ 903287 h 569"/>
                <a:gd name="T16" fmla="*/ 222250 w 368"/>
                <a:gd name="T17" fmla="*/ 903287 h 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569"/>
                <a:gd name="T29" fmla="*/ 368 w 368"/>
                <a:gd name="T30" fmla="*/ 569 h 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569">
                  <a:moveTo>
                    <a:pt x="140" y="569"/>
                  </a:moveTo>
                  <a:cubicBezTo>
                    <a:pt x="138" y="502"/>
                    <a:pt x="142" y="291"/>
                    <a:pt x="138" y="223"/>
                  </a:cubicBezTo>
                  <a:cubicBezTo>
                    <a:pt x="115" y="132"/>
                    <a:pt x="4" y="65"/>
                    <a:pt x="0" y="23"/>
                  </a:cubicBezTo>
                  <a:cubicBezTo>
                    <a:pt x="6" y="5"/>
                    <a:pt x="74" y="93"/>
                    <a:pt x="112" y="107"/>
                  </a:cubicBezTo>
                  <a:cubicBezTo>
                    <a:pt x="156" y="107"/>
                    <a:pt x="246" y="105"/>
                    <a:pt x="246" y="105"/>
                  </a:cubicBezTo>
                  <a:cubicBezTo>
                    <a:pt x="290" y="91"/>
                    <a:pt x="362" y="0"/>
                    <a:pt x="368" y="19"/>
                  </a:cubicBezTo>
                  <a:cubicBezTo>
                    <a:pt x="361" y="61"/>
                    <a:pt x="236" y="131"/>
                    <a:pt x="208" y="223"/>
                  </a:cubicBezTo>
                  <a:cubicBezTo>
                    <a:pt x="206" y="282"/>
                    <a:pt x="211" y="534"/>
                    <a:pt x="200" y="569"/>
                  </a:cubicBezTo>
                  <a:lnTo>
                    <a:pt x="140" y="569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724" name="Freeform 18"/>
            <p:cNvSpPr>
              <a:spLocks/>
            </p:cNvSpPr>
            <p:nvPr/>
          </p:nvSpPr>
          <p:spPr bwMode="auto">
            <a:xfrm>
              <a:off x="1620838" y="981075"/>
              <a:ext cx="584200" cy="173038"/>
            </a:xfrm>
            <a:custGeom>
              <a:avLst/>
              <a:gdLst>
                <a:gd name="T0" fmla="*/ 217488 w 368"/>
                <a:gd name="T1" fmla="*/ 162223 h 160"/>
                <a:gd name="T2" fmla="*/ 150812 w 368"/>
                <a:gd name="T3" fmla="*/ 147082 h 160"/>
                <a:gd name="T4" fmla="*/ 0 w 368"/>
                <a:gd name="T5" fmla="*/ 4326 h 160"/>
                <a:gd name="T6" fmla="*/ 125413 w 368"/>
                <a:gd name="T7" fmla="*/ 95171 h 160"/>
                <a:gd name="T8" fmla="*/ 173037 w 368"/>
                <a:gd name="T9" fmla="*/ 125453 h 160"/>
                <a:gd name="T10" fmla="*/ 365125 w 368"/>
                <a:gd name="T11" fmla="*/ 125453 h 160"/>
                <a:gd name="T12" fmla="*/ 422275 w 368"/>
                <a:gd name="T13" fmla="*/ 93008 h 160"/>
                <a:gd name="T14" fmla="*/ 584200 w 368"/>
                <a:gd name="T15" fmla="*/ 0 h 160"/>
                <a:gd name="T16" fmla="*/ 407988 w 368"/>
                <a:gd name="T17" fmla="*/ 138430 h 160"/>
                <a:gd name="T18" fmla="*/ 334962 w 368"/>
                <a:gd name="T19" fmla="*/ 162223 h 160"/>
                <a:gd name="T20" fmla="*/ 217488 w 368"/>
                <a:gd name="T21" fmla="*/ 162223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8"/>
                <a:gd name="T34" fmla="*/ 0 h 160"/>
                <a:gd name="T35" fmla="*/ 368 w 368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8" h="160">
                  <a:moveTo>
                    <a:pt x="137" y="150"/>
                  </a:moveTo>
                  <a:cubicBezTo>
                    <a:pt x="117" y="147"/>
                    <a:pt x="118" y="160"/>
                    <a:pt x="95" y="136"/>
                  </a:cubicBezTo>
                  <a:cubicBezTo>
                    <a:pt x="72" y="112"/>
                    <a:pt x="3" y="12"/>
                    <a:pt x="0" y="4"/>
                  </a:cubicBezTo>
                  <a:cubicBezTo>
                    <a:pt x="12" y="10"/>
                    <a:pt x="61" y="69"/>
                    <a:pt x="79" y="88"/>
                  </a:cubicBezTo>
                  <a:cubicBezTo>
                    <a:pt x="104" y="118"/>
                    <a:pt x="90" y="116"/>
                    <a:pt x="109" y="116"/>
                  </a:cubicBezTo>
                  <a:cubicBezTo>
                    <a:pt x="153" y="116"/>
                    <a:pt x="230" y="116"/>
                    <a:pt x="230" y="116"/>
                  </a:cubicBezTo>
                  <a:cubicBezTo>
                    <a:pt x="266" y="88"/>
                    <a:pt x="236" y="114"/>
                    <a:pt x="266" y="86"/>
                  </a:cubicBezTo>
                  <a:cubicBezTo>
                    <a:pt x="288" y="68"/>
                    <a:pt x="353" y="11"/>
                    <a:pt x="368" y="0"/>
                  </a:cubicBezTo>
                  <a:cubicBezTo>
                    <a:pt x="367" y="18"/>
                    <a:pt x="281" y="98"/>
                    <a:pt x="257" y="128"/>
                  </a:cubicBezTo>
                  <a:cubicBezTo>
                    <a:pt x="233" y="158"/>
                    <a:pt x="231" y="145"/>
                    <a:pt x="211" y="150"/>
                  </a:cubicBezTo>
                  <a:lnTo>
                    <a:pt x="137" y="150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725" name="Rectangle 19"/>
            <p:cNvSpPr>
              <a:spLocks noChangeArrowheads="1"/>
            </p:cNvSpPr>
            <p:nvPr/>
          </p:nvSpPr>
          <p:spPr bwMode="auto">
            <a:xfrm>
              <a:off x="1866900" y="981075"/>
              <a:ext cx="55563" cy="14446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726" name="Rectangle 20"/>
            <p:cNvSpPr>
              <a:spLocks noChangeArrowheads="1"/>
            </p:cNvSpPr>
            <p:nvPr/>
          </p:nvSpPr>
          <p:spPr bwMode="auto">
            <a:xfrm>
              <a:off x="468313" y="1196975"/>
              <a:ext cx="2663825" cy="15240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727" name="Freeform 21"/>
            <p:cNvSpPr>
              <a:spLocks/>
            </p:cNvSpPr>
            <p:nvPr/>
          </p:nvSpPr>
          <p:spPr bwMode="auto">
            <a:xfrm>
              <a:off x="1611313" y="1155700"/>
              <a:ext cx="608012" cy="1827213"/>
            </a:xfrm>
            <a:custGeom>
              <a:avLst/>
              <a:gdLst>
                <a:gd name="T0" fmla="*/ 249237 w 383"/>
                <a:gd name="T1" fmla="*/ 0 h 1151"/>
                <a:gd name="T2" fmla="*/ 223837 w 383"/>
                <a:gd name="T3" fmla="*/ 1422400 h 1151"/>
                <a:gd name="T4" fmla="*/ 9525 w 383"/>
                <a:gd name="T5" fmla="*/ 1771651 h 1151"/>
                <a:gd name="T6" fmla="*/ 230187 w 383"/>
                <a:gd name="T7" fmla="*/ 1631951 h 1151"/>
                <a:gd name="T8" fmla="*/ 338137 w 383"/>
                <a:gd name="T9" fmla="*/ 1631951 h 1151"/>
                <a:gd name="T10" fmla="*/ 593725 w 383"/>
                <a:gd name="T11" fmla="*/ 1778001 h 1151"/>
                <a:gd name="T12" fmla="*/ 312737 w 383"/>
                <a:gd name="T13" fmla="*/ 1422400 h 1151"/>
                <a:gd name="T14" fmla="*/ 290512 w 383"/>
                <a:gd name="T15" fmla="*/ 3175 h 1151"/>
                <a:gd name="T16" fmla="*/ 249237 w 383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3"/>
                <a:gd name="T28" fmla="*/ 0 h 1151"/>
                <a:gd name="T29" fmla="*/ 383 w 383"/>
                <a:gd name="T30" fmla="*/ 1151 h 1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3" h="1151">
                  <a:moveTo>
                    <a:pt x="157" y="0"/>
                  </a:moveTo>
                  <a:cubicBezTo>
                    <a:pt x="155" y="72"/>
                    <a:pt x="145" y="823"/>
                    <a:pt x="141" y="896"/>
                  </a:cubicBezTo>
                  <a:cubicBezTo>
                    <a:pt x="97" y="1074"/>
                    <a:pt x="9" y="1070"/>
                    <a:pt x="6" y="1116"/>
                  </a:cubicBezTo>
                  <a:cubicBezTo>
                    <a:pt x="0" y="1147"/>
                    <a:pt x="91" y="1046"/>
                    <a:pt x="145" y="1028"/>
                  </a:cubicBezTo>
                  <a:cubicBezTo>
                    <a:pt x="189" y="1028"/>
                    <a:pt x="223" y="1028"/>
                    <a:pt x="213" y="1028"/>
                  </a:cubicBezTo>
                  <a:cubicBezTo>
                    <a:pt x="256" y="1047"/>
                    <a:pt x="383" y="1151"/>
                    <a:pt x="374" y="1120"/>
                  </a:cubicBezTo>
                  <a:cubicBezTo>
                    <a:pt x="361" y="1086"/>
                    <a:pt x="255" y="1080"/>
                    <a:pt x="197" y="896"/>
                  </a:cubicBezTo>
                  <a:cubicBezTo>
                    <a:pt x="195" y="832"/>
                    <a:pt x="190" y="129"/>
                    <a:pt x="183" y="2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728" name="AutoShape 22"/>
            <p:cNvSpPr>
              <a:spLocks noChangeArrowheads="1"/>
            </p:cNvSpPr>
            <p:nvPr/>
          </p:nvSpPr>
          <p:spPr bwMode="auto">
            <a:xfrm>
              <a:off x="1806575" y="1049338"/>
              <a:ext cx="173038" cy="152400"/>
            </a:xfrm>
            <a:prstGeom prst="irregularSeal1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729" name="Text Box 23"/>
            <p:cNvSpPr txBox="1">
              <a:spLocks noChangeArrowheads="1"/>
            </p:cNvSpPr>
            <p:nvPr/>
          </p:nvSpPr>
          <p:spPr bwMode="auto">
            <a:xfrm>
              <a:off x="3924300" y="765175"/>
              <a:ext cx="649288" cy="5492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>
                  <a:latin typeface="Calibri" pitchFamily="34" charset="0"/>
                </a:rPr>
                <a:t>A</a:t>
              </a:r>
              <a:r>
                <a:rPr lang="de-DE" sz="1200">
                  <a:latin typeface="Calibri" pitchFamily="34" charset="0"/>
                </a:rPr>
                <a:t>: +4  V</a:t>
              </a:r>
            </a:p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>
                  <a:latin typeface="Calibri" pitchFamily="34" charset="0"/>
                </a:rPr>
                <a:t>B</a:t>
              </a:r>
              <a:r>
                <a:rPr lang="de-DE" sz="1200">
                  <a:latin typeface="Calibri" pitchFamily="34" charset="0"/>
                </a:rPr>
                <a:t>: -1.5V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9730" name="Text Box 24"/>
            <p:cNvSpPr txBox="1">
              <a:spLocks noChangeArrowheads="1"/>
            </p:cNvSpPr>
            <p:nvPr/>
          </p:nvSpPr>
          <p:spPr bwMode="auto">
            <a:xfrm>
              <a:off x="3924300" y="2565400"/>
              <a:ext cx="747071" cy="49657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>
                  <a:latin typeface="Calibri" pitchFamily="34" charset="0"/>
                </a:rPr>
                <a:t>C</a:t>
              </a:r>
              <a:r>
                <a:rPr lang="de-DE" sz="1200">
                  <a:latin typeface="Calibri" pitchFamily="34" charset="0"/>
                </a:rPr>
                <a:t>:  -4  V</a:t>
              </a:r>
            </a:p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>
                  <a:latin typeface="Calibri" pitchFamily="34" charset="0"/>
                </a:rPr>
                <a:t>D</a:t>
              </a:r>
              <a:r>
                <a:rPr lang="de-DE" sz="1200">
                  <a:latin typeface="Calibri" pitchFamily="34" charset="0"/>
                </a:rPr>
                <a:t>: +1.5V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9731" name="Freeform 25"/>
            <p:cNvSpPr>
              <a:spLocks/>
            </p:cNvSpPr>
            <p:nvPr/>
          </p:nvSpPr>
          <p:spPr bwMode="auto">
            <a:xfrm flipV="1">
              <a:off x="1035050" y="1989138"/>
              <a:ext cx="584200" cy="974725"/>
            </a:xfrm>
            <a:custGeom>
              <a:avLst/>
              <a:gdLst>
                <a:gd name="T0" fmla="*/ 222250 w 368"/>
                <a:gd name="T1" fmla="*/ 974725 h 569"/>
                <a:gd name="T2" fmla="*/ 219075 w 368"/>
                <a:gd name="T3" fmla="*/ 382010 h 569"/>
                <a:gd name="T4" fmla="*/ 0 w 368"/>
                <a:gd name="T5" fmla="*/ 39400 h 569"/>
                <a:gd name="T6" fmla="*/ 177800 w 368"/>
                <a:gd name="T7" fmla="*/ 183296 h 569"/>
                <a:gd name="T8" fmla="*/ 390525 w 368"/>
                <a:gd name="T9" fmla="*/ 179870 h 569"/>
                <a:gd name="T10" fmla="*/ 584200 w 368"/>
                <a:gd name="T11" fmla="*/ 32548 h 569"/>
                <a:gd name="T12" fmla="*/ 330200 w 368"/>
                <a:gd name="T13" fmla="*/ 382010 h 569"/>
                <a:gd name="T14" fmla="*/ 317500 w 368"/>
                <a:gd name="T15" fmla="*/ 974725 h 569"/>
                <a:gd name="T16" fmla="*/ 222250 w 368"/>
                <a:gd name="T17" fmla="*/ 974725 h 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569"/>
                <a:gd name="T29" fmla="*/ 368 w 368"/>
                <a:gd name="T30" fmla="*/ 569 h 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569">
                  <a:moveTo>
                    <a:pt x="140" y="569"/>
                  </a:moveTo>
                  <a:cubicBezTo>
                    <a:pt x="138" y="502"/>
                    <a:pt x="142" y="291"/>
                    <a:pt x="138" y="223"/>
                  </a:cubicBezTo>
                  <a:cubicBezTo>
                    <a:pt x="115" y="132"/>
                    <a:pt x="4" y="65"/>
                    <a:pt x="0" y="23"/>
                  </a:cubicBezTo>
                  <a:cubicBezTo>
                    <a:pt x="6" y="5"/>
                    <a:pt x="74" y="93"/>
                    <a:pt x="112" y="107"/>
                  </a:cubicBezTo>
                  <a:cubicBezTo>
                    <a:pt x="156" y="107"/>
                    <a:pt x="246" y="105"/>
                    <a:pt x="246" y="105"/>
                  </a:cubicBezTo>
                  <a:cubicBezTo>
                    <a:pt x="290" y="91"/>
                    <a:pt x="362" y="0"/>
                    <a:pt x="368" y="19"/>
                  </a:cubicBezTo>
                  <a:cubicBezTo>
                    <a:pt x="361" y="61"/>
                    <a:pt x="236" y="131"/>
                    <a:pt x="208" y="223"/>
                  </a:cubicBezTo>
                  <a:cubicBezTo>
                    <a:pt x="206" y="282"/>
                    <a:pt x="211" y="534"/>
                    <a:pt x="200" y="569"/>
                  </a:cubicBezTo>
                  <a:lnTo>
                    <a:pt x="140" y="569"/>
                  </a:ln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732" name="AutoShape 26"/>
            <p:cNvSpPr>
              <a:spLocks noChangeArrowheads="1"/>
            </p:cNvSpPr>
            <p:nvPr/>
          </p:nvSpPr>
          <p:spPr bwMode="auto">
            <a:xfrm>
              <a:off x="1116013" y="1773238"/>
              <a:ext cx="360362" cy="360362"/>
            </a:xfrm>
            <a:prstGeom prst="irregularSeal1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9701" name="Groupe 29"/>
          <p:cNvGrpSpPr>
            <a:grpSpLocks/>
          </p:cNvGrpSpPr>
          <p:nvPr/>
        </p:nvGrpSpPr>
        <p:grpSpPr bwMode="auto">
          <a:xfrm>
            <a:off x="4284663" y="979488"/>
            <a:ext cx="4679950" cy="2470150"/>
            <a:chOff x="4357688" y="906463"/>
            <a:chExt cx="4680520" cy="2470150"/>
          </a:xfrm>
        </p:grpSpPr>
        <p:sp>
          <p:nvSpPr>
            <p:cNvPr id="29710" name="Line 3"/>
            <p:cNvSpPr>
              <a:spLocks noChangeShapeType="1"/>
            </p:cNvSpPr>
            <p:nvPr/>
          </p:nvSpPr>
          <p:spPr bwMode="auto">
            <a:xfrm flipH="1" flipV="1">
              <a:off x="8148638" y="2382838"/>
              <a:ext cx="396875" cy="2873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11" name="Line 4"/>
            <p:cNvSpPr>
              <a:spLocks noChangeShapeType="1"/>
            </p:cNvSpPr>
            <p:nvPr/>
          </p:nvSpPr>
          <p:spPr bwMode="auto">
            <a:xfrm flipH="1" flipV="1">
              <a:off x="6181725" y="2986088"/>
              <a:ext cx="2747963" cy="111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12" name="Text Box 5"/>
            <p:cNvSpPr txBox="1">
              <a:spLocks noChangeArrowheads="1"/>
            </p:cNvSpPr>
            <p:nvPr/>
          </p:nvSpPr>
          <p:spPr bwMode="auto">
            <a:xfrm>
              <a:off x="7069138" y="2636838"/>
              <a:ext cx="958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76713"/>
              <a:r>
                <a:rPr lang="en-GB" sz="2000">
                  <a:solidFill>
                    <a:schemeClr val="bg1"/>
                  </a:solidFill>
                  <a:latin typeface="Calibri" pitchFamily="34" charset="0"/>
                </a:rPr>
                <a:t>70 mm</a:t>
              </a:r>
            </a:p>
          </p:txBody>
        </p:sp>
        <p:sp>
          <p:nvSpPr>
            <p:cNvPr id="29713" name="Text Box 6"/>
            <p:cNvSpPr txBox="1">
              <a:spLocks noChangeArrowheads="1"/>
            </p:cNvSpPr>
            <p:nvPr/>
          </p:nvSpPr>
          <p:spPr bwMode="auto">
            <a:xfrm>
              <a:off x="8302625" y="2611438"/>
              <a:ext cx="7080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76713"/>
              <a:r>
                <a:rPr lang="en-GB" sz="2000">
                  <a:solidFill>
                    <a:schemeClr val="bg1"/>
                  </a:solidFill>
                  <a:latin typeface="Calibri" pitchFamily="34" charset="0"/>
                </a:rPr>
                <a:t>NTD</a:t>
              </a:r>
            </a:p>
          </p:txBody>
        </p:sp>
        <p:sp>
          <p:nvSpPr>
            <p:cNvPr id="29714" name="Line 7"/>
            <p:cNvSpPr>
              <a:spLocks noChangeShapeType="1"/>
            </p:cNvSpPr>
            <p:nvPr/>
          </p:nvSpPr>
          <p:spPr bwMode="auto">
            <a:xfrm flipH="1">
              <a:off x="8629650" y="1052513"/>
              <a:ext cx="215900" cy="100806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9715" name="Picture 10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5025" y="906463"/>
              <a:ext cx="4016375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6" name="Text Box 10"/>
            <p:cNvSpPr txBox="1">
              <a:spLocks noChangeArrowheads="1"/>
            </p:cNvSpPr>
            <p:nvPr/>
          </p:nvSpPr>
          <p:spPr bwMode="auto">
            <a:xfrm>
              <a:off x="4357688" y="1617663"/>
              <a:ext cx="1116012" cy="2667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18000" tIns="10800" rIns="54000" bIns="10800">
              <a:spAutoFit/>
            </a:bodyPr>
            <a:lstStyle/>
            <a:p>
              <a:pPr algn="r" defTabSz="757238" eaLnBrk="0" hangingPunct="0">
                <a:spcBef>
                  <a:spcPct val="50000"/>
                </a:spcBef>
              </a:pPr>
              <a:r>
                <a:rPr lang="de-DE" sz="1600">
                  <a:latin typeface="Calibri" pitchFamily="34" charset="0"/>
                </a:rPr>
                <a:t>électrodes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9717" name="Text Box 11"/>
            <p:cNvSpPr txBox="1">
              <a:spLocks noChangeArrowheads="1"/>
            </p:cNvSpPr>
            <p:nvPr/>
          </p:nvSpPr>
          <p:spPr bwMode="auto">
            <a:xfrm>
              <a:off x="8102600" y="2019300"/>
              <a:ext cx="935608" cy="4896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54000" tIns="10800" rIns="18000" bIns="10800">
              <a:spAutoFit/>
            </a:bodyPr>
            <a:lstStyle/>
            <a:p>
              <a:pPr defTabSz="757238" eaLnBrk="0" hangingPunct="0">
                <a:lnSpc>
                  <a:spcPct val="95000"/>
                </a:lnSpc>
              </a:pPr>
              <a:r>
                <a:rPr lang="de-DE" sz="1600">
                  <a:latin typeface="Calibri" pitchFamily="34" charset="0"/>
                </a:rPr>
                <a:t>Anneau de garde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9718" name="Text Box 12"/>
            <p:cNvSpPr txBox="1">
              <a:spLocks noChangeArrowheads="1"/>
            </p:cNvSpPr>
            <p:nvPr/>
          </p:nvSpPr>
          <p:spPr bwMode="auto">
            <a:xfrm>
              <a:off x="8085138" y="1763713"/>
              <a:ext cx="538162" cy="254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54000" tIns="10800" rIns="18000" bIns="10800">
              <a:spAutoFit/>
            </a:bodyPr>
            <a:lstStyle/>
            <a:p>
              <a:pPr defTabSz="757238" eaLnBrk="0" hangingPunct="0">
                <a:lnSpc>
                  <a:spcPct val="95000"/>
                </a:lnSpc>
              </a:pPr>
              <a:r>
                <a:rPr lang="de-DE" sz="1600">
                  <a:latin typeface="Calibri" pitchFamily="34" charset="0"/>
                </a:rPr>
                <a:t>NTD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9719" name="Text Box 13"/>
            <p:cNvSpPr txBox="1">
              <a:spLocks noChangeArrowheads="1"/>
            </p:cNvSpPr>
            <p:nvPr/>
          </p:nvSpPr>
          <p:spPr bwMode="auto">
            <a:xfrm>
              <a:off x="7850188" y="987425"/>
              <a:ext cx="1042987" cy="4896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54000" tIns="10800" rIns="18000" bIns="10800">
              <a:spAutoFit/>
            </a:bodyPr>
            <a:lstStyle/>
            <a:p>
              <a:pPr defTabSz="757238" eaLnBrk="0" hangingPunct="0">
                <a:lnSpc>
                  <a:spcPct val="95000"/>
                </a:lnSpc>
              </a:pPr>
              <a:r>
                <a:rPr lang="de-DE" sz="1600">
                  <a:latin typeface="Calibri" pitchFamily="34" charset="0"/>
                </a:rPr>
                <a:t>Support du bolomètre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250825" y="5911850"/>
            <a:ext cx="1841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endParaRPr lang="en-US">
              <a:latin typeface="Calibri" pitchFamily="34" charset="0"/>
            </a:endParaRPr>
          </a:p>
          <a:p>
            <a:pPr defTabSz="457200"/>
            <a:endParaRPr lang="en-US">
              <a:latin typeface="Calibri" pitchFamily="34" charset="0"/>
            </a:endParaRPr>
          </a:p>
        </p:txBody>
      </p:sp>
      <p:sp>
        <p:nvSpPr>
          <p:cNvPr id="29703" name="Text Box 28"/>
          <p:cNvSpPr txBox="1">
            <a:spLocks noChangeArrowheads="1"/>
          </p:cNvSpPr>
          <p:nvPr/>
        </p:nvSpPr>
        <p:spPr bwMode="auto">
          <a:xfrm>
            <a:off x="0" y="6200775"/>
            <a:ext cx="44275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57238" eaLnBrk="0" hangingPunct="0">
              <a:spcBef>
                <a:spcPct val="50000"/>
              </a:spcBef>
            </a:pPr>
            <a:r>
              <a:rPr lang="nb-NO" sz="1600" b="1">
                <a:solidFill>
                  <a:srgbClr val="C00000"/>
                </a:solidFill>
                <a:latin typeface="Calibri" pitchFamily="34" charset="0"/>
              </a:rPr>
              <a:t>Phys Lett B 681 (2009) 305-309 (</a:t>
            </a:r>
            <a:r>
              <a:rPr lang="en-US" sz="1600" b="1">
                <a:solidFill>
                  <a:srgbClr val="C00000"/>
                </a:solidFill>
                <a:latin typeface="Calibri" pitchFamily="34" charset="0"/>
              </a:rPr>
              <a:t>arXiv:0905.0753)</a:t>
            </a:r>
          </a:p>
        </p:txBody>
      </p:sp>
      <p:pic>
        <p:nvPicPr>
          <p:cNvPr id="29704" name="Picture 4" descr="Image 1"/>
          <p:cNvPicPr>
            <a:picLocks noChangeAspect="1" noChangeArrowheads="1"/>
          </p:cNvPicPr>
          <p:nvPr/>
        </p:nvPicPr>
        <p:blipFill>
          <a:blip r:embed="rId4"/>
          <a:srcRect l="6471" t="5881" r="6471" b="1961"/>
          <a:stretch>
            <a:fillRect/>
          </a:stretch>
        </p:blipFill>
        <p:spPr bwMode="auto">
          <a:xfrm>
            <a:off x="2392363" y="3578225"/>
            <a:ext cx="29718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 descr="Image 2"/>
          <p:cNvPicPr>
            <a:picLocks noChangeAspect="1" noChangeArrowheads="1"/>
          </p:cNvPicPr>
          <p:nvPr/>
        </p:nvPicPr>
        <p:blipFill>
          <a:blip r:embed="rId5"/>
          <a:srcRect l="2513" t="6735" r="5864" b="2887"/>
          <a:stretch>
            <a:fillRect/>
          </a:stretch>
        </p:blipFill>
        <p:spPr bwMode="auto">
          <a:xfrm>
            <a:off x="6156325" y="3573463"/>
            <a:ext cx="30241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5364163" y="4446588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5219700" y="4294188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alibri" pitchFamily="34" charset="0"/>
              </a:rPr>
              <a:t>~ 1 μs</a:t>
            </a:r>
          </a:p>
        </p:txBody>
      </p:sp>
      <p:sp>
        <p:nvSpPr>
          <p:cNvPr id="29708" name="Text Box 8"/>
          <p:cNvSpPr txBox="1">
            <a:spLocks noChangeArrowheads="1"/>
          </p:cNvSpPr>
          <p:nvPr/>
        </p:nvSpPr>
        <p:spPr bwMode="auto">
          <a:xfrm>
            <a:off x="4716463" y="6127750"/>
            <a:ext cx="340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libri" pitchFamily="34" charset="0"/>
              </a:rPr>
              <a:t>Simulation : interaction sous une collectrode</a:t>
            </a:r>
          </a:p>
          <a:p>
            <a:r>
              <a:rPr lang="fr-FR" sz="1000" i="1">
                <a:latin typeface="Calibri" pitchFamily="34" charset="0"/>
              </a:rPr>
              <a:t>(pas d’effet d’anisotropie pris en compte)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0" y="3716338"/>
            <a:ext cx="2484438" cy="218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Expansion du nuage de charge suffisante pour générer un signal dans les électrodes vétos même pour des régions 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avec un très faible champ électrique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juste sous les électrodes de collecte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Détecteurs ID : réjection </a:t>
            </a:r>
            <a:r>
              <a:rPr lang="el-GR" dirty="0" smtClean="0"/>
              <a:t>β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E810F-58FD-4146-98EA-5E3909A2DC52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  <p:grpSp>
        <p:nvGrpSpPr>
          <p:cNvPr id="30724" name="Group 17"/>
          <p:cNvGrpSpPr>
            <a:grpSpLocks noGrp="1"/>
          </p:cNvGrpSpPr>
          <p:nvPr>
            <p:ph idx="1"/>
          </p:nvPr>
        </p:nvGrpSpPr>
        <p:grpSpPr bwMode="auto">
          <a:xfrm>
            <a:off x="1042988" y="1125538"/>
            <a:ext cx="5292725" cy="5181600"/>
            <a:chOff x="508" y="624"/>
            <a:chExt cx="2660" cy="2804"/>
          </a:xfrm>
        </p:grpSpPr>
        <p:pic>
          <p:nvPicPr>
            <p:cNvPr id="30728" name="Picture 2" descr="prlfig2"/>
            <p:cNvPicPr>
              <a:picLocks noChangeAspect="1" noChangeArrowheads="1"/>
            </p:cNvPicPr>
            <p:nvPr/>
          </p:nvPicPr>
          <p:blipFill>
            <a:blip r:embed="rId2"/>
            <a:srcRect l="3645" t="8073" r="5208" b="5208"/>
            <a:stretch>
              <a:fillRect/>
            </a:stretch>
          </p:blipFill>
          <p:spPr bwMode="auto">
            <a:xfrm>
              <a:off x="508" y="898"/>
              <a:ext cx="2660" cy="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Text Box 3"/>
            <p:cNvSpPr txBox="1">
              <a:spLocks noChangeArrowheads="1"/>
            </p:cNvSpPr>
            <p:nvPr/>
          </p:nvSpPr>
          <p:spPr bwMode="auto">
            <a:xfrm>
              <a:off x="1275" y="2640"/>
              <a:ext cx="40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00FF"/>
                  </a:solidFill>
                  <a:latin typeface="Verdana" pitchFamily="34" charset="0"/>
                </a:rPr>
                <a:t>1 evt</a:t>
              </a:r>
              <a:endParaRPr lang="en-US" sz="2400" b="1">
                <a:solidFill>
                  <a:srgbClr val="0000FF"/>
                </a:solidFill>
                <a:latin typeface="Verdana" pitchFamily="34" charset="0"/>
              </a:endParaRPr>
            </a:p>
          </p:txBody>
        </p:sp>
        <p:sp>
          <p:nvSpPr>
            <p:cNvPr id="30730" name="Oval 4"/>
            <p:cNvSpPr>
              <a:spLocks noChangeArrowheads="1"/>
            </p:cNvSpPr>
            <p:nvPr/>
          </p:nvSpPr>
          <p:spPr bwMode="auto">
            <a:xfrm>
              <a:off x="1008" y="2564"/>
              <a:ext cx="1008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>
                <a:latin typeface="Calibri" pitchFamily="34" charset="0"/>
              </a:endParaRPr>
            </a:p>
          </p:txBody>
        </p:sp>
        <p:sp>
          <p:nvSpPr>
            <p:cNvPr id="30731" name="Text Box 6"/>
            <p:cNvSpPr txBox="1">
              <a:spLocks noChangeArrowheads="1"/>
            </p:cNvSpPr>
            <p:nvPr/>
          </p:nvSpPr>
          <p:spPr bwMode="auto">
            <a:xfrm>
              <a:off x="802" y="1615"/>
              <a:ext cx="30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6x10</a:t>
              </a:r>
              <a:r>
                <a:rPr lang="en-US" sz="1400" b="1" baseline="30000">
                  <a:solidFill>
                    <a:srgbClr val="FF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4</a:t>
              </a:r>
            </a:p>
            <a:p>
              <a:pPr algn="ctr"/>
              <a:r>
                <a:rPr lang="en-US" sz="1400" b="1" baseline="30000">
                  <a:solidFill>
                    <a:srgbClr val="FF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210</a:t>
              </a:r>
              <a:r>
                <a:rPr lang="en-US" sz="1400" b="1">
                  <a:solidFill>
                    <a:srgbClr val="FF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Pb</a:t>
              </a:r>
              <a:endParaRPr lang="en-US" b="1">
                <a:solidFill>
                  <a:srgbClr val="FF99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732" name="Text Box 7"/>
            <p:cNvSpPr txBox="1">
              <a:spLocks noChangeArrowheads="1"/>
            </p:cNvSpPr>
            <p:nvPr/>
          </p:nvSpPr>
          <p:spPr bwMode="auto">
            <a:xfrm>
              <a:off x="2418" y="1117"/>
              <a:ext cx="30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FF00FF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6x10</a:t>
              </a:r>
              <a:r>
                <a:rPr lang="en-US" sz="1400" b="1" baseline="30000">
                  <a:solidFill>
                    <a:srgbClr val="FF00FF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4</a:t>
              </a:r>
            </a:p>
            <a:p>
              <a:pPr algn="ctr"/>
              <a:r>
                <a:rPr lang="en-US" sz="1400" b="1" baseline="30000">
                  <a:solidFill>
                    <a:srgbClr val="FF00FF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210</a:t>
              </a:r>
              <a:r>
                <a:rPr lang="en-US" sz="1400" b="1">
                  <a:solidFill>
                    <a:srgbClr val="FF00FF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Bi</a:t>
              </a:r>
              <a:endParaRPr lang="en-US" b="1">
                <a:solidFill>
                  <a:srgbClr val="FF99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733" name="Oval 8"/>
            <p:cNvSpPr>
              <a:spLocks noChangeArrowheads="1"/>
            </p:cNvSpPr>
            <p:nvPr/>
          </p:nvSpPr>
          <p:spPr bwMode="auto">
            <a:xfrm rot="-1800000">
              <a:off x="1488" y="1302"/>
              <a:ext cx="960" cy="522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400" b="1">
                <a:latin typeface="Verdana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734" name="Oval 9"/>
            <p:cNvSpPr>
              <a:spLocks noChangeArrowheads="1"/>
            </p:cNvSpPr>
            <p:nvPr/>
          </p:nvSpPr>
          <p:spPr bwMode="auto">
            <a:xfrm>
              <a:off x="1056" y="1296"/>
              <a:ext cx="528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>
                <a:latin typeface="Calibri" pitchFamily="34" charset="0"/>
              </a:endParaRPr>
            </a:p>
          </p:txBody>
        </p:sp>
        <p:sp>
          <p:nvSpPr>
            <p:cNvPr id="30735" name="Text Box 10"/>
            <p:cNvSpPr txBox="1">
              <a:spLocks noChangeArrowheads="1"/>
            </p:cNvSpPr>
            <p:nvPr/>
          </p:nvSpPr>
          <p:spPr bwMode="auto">
            <a:xfrm>
              <a:off x="2418" y="1453"/>
              <a:ext cx="30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FF99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6x10</a:t>
              </a:r>
              <a:r>
                <a:rPr lang="en-US" sz="1400" b="1" baseline="30000">
                  <a:solidFill>
                    <a:srgbClr val="FF99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4</a:t>
              </a:r>
            </a:p>
            <a:p>
              <a:pPr algn="ctr"/>
              <a:r>
                <a:rPr lang="en-US" sz="1400" b="1" baseline="30000">
                  <a:solidFill>
                    <a:srgbClr val="FF99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210</a:t>
              </a:r>
              <a:r>
                <a:rPr lang="en-US" sz="1400" b="1">
                  <a:solidFill>
                    <a:srgbClr val="FF99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Po</a:t>
              </a:r>
              <a:endParaRPr lang="en-US" b="1">
                <a:solidFill>
                  <a:srgbClr val="FF99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0736" name="Rectangle 14"/>
            <p:cNvSpPr>
              <a:spLocks noChangeArrowheads="1"/>
            </p:cNvSpPr>
            <p:nvPr/>
          </p:nvSpPr>
          <p:spPr bwMode="auto">
            <a:xfrm>
              <a:off x="1183" y="624"/>
              <a:ext cx="120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b="1" baseline="30000">
                  <a:latin typeface="Calibri" pitchFamily="34" charset="0"/>
                </a:rPr>
                <a:t>210</a:t>
              </a:r>
              <a:r>
                <a:rPr lang="fr-FR" b="1">
                  <a:latin typeface="Calibri" pitchFamily="34" charset="0"/>
                </a:rPr>
                <a:t>Pb calibration (2008)</a:t>
              </a:r>
            </a:p>
          </p:txBody>
        </p:sp>
      </p:grpSp>
      <p:sp>
        <p:nvSpPr>
          <p:cNvPr id="30725" name="ZoneTexte 15"/>
          <p:cNvSpPr txBox="1">
            <a:spLocks noChangeArrowheads="1"/>
          </p:cNvSpPr>
          <p:nvPr/>
        </p:nvSpPr>
        <p:spPr bwMode="auto">
          <a:xfrm>
            <a:off x="6300788" y="5229225"/>
            <a:ext cx="259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Calibri" pitchFamily="34" charset="0"/>
              </a:rPr>
              <a:t>Taux de réjection </a:t>
            </a:r>
            <a:r>
              <a:rPr lang="el-GR" b="1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lang="fr-FR" b="1">
                <a:solidFill>
                  <a:srgbClr val="C00000"/>
                </a:solidFill>
                <a:latin typeface="Calibri" pitchFamily="34" charset="0"/>
              </a:rPr>
              <a:t> ≈ 10</a:t>
            </a:r>
            <a:r>
              <a:rPr lang="fr-FR" b="1" baseline="30000">
                <a:solidFill>
                  <a:srgbClr val="C00000"/>
                </a:solidFill>
                <a:latin typeface="Calibri" pitchFamily="34" charset="0"/>
              </a:rPr>
              <a:t>-5</a:t>
            </a:r>
          </a:p>
        </p:txBody>
      </p:sp>
      <p:sp>
        <p:nvSpPr>
          <p:cNvPr id="30726" name="Text Box 28"/>
          <p:cNvSpPr txBox="1">
            <a:spLocks noChangeArrowheads="1"/>
          </p:cNvSpPr>
          <p:nvPr/>
        </p:nvSpPr>
        <p:spPr bwMode="auto">
          <a:xfrm rot="-5400000">
            <a:off x="-1649412" y="3529013"/>
            <a:ext cx="442753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57238" eaLnBrk="0" hangingPunct="0">
              <a:spcBef>
                <a:spcPct val="50000"/>
              </a:spcBef>
            </a:pPr>
            <a:r>
              <a:rPr lang="nb-NO" sz="1600" b="1">
                <a:solidFill>
                  <a:srgbClr val="C00000"/>
                </a:solidFill>
                <a:latin typeface="Calibri" pitchFamily="34" charset="0"/>
              </a:rPr>
              <a:t>Phys Lett B 681 (2009) 305-309 (</a:t>
            </a:r>
            <a:r>
              <a:rPr lang="en-US" sz="1600" b="1">
                <a:solidFill>
                  <a:srgbClr val="C00000"/>
                </a:solidFill>
                <a:latin typeface="Calibri" pitchFamily="34" charset="0"/>
              </a:rPr>
              <a:t>arXiv:0905.0753)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43663" y="1916113"/>
            <a:ext cx="25495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Détecteur ID201 avec un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capot volontairement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pollué 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Run</a:t>
            </a:r>
            <a:r>
              <a:rPr lang="fr-FR" dirty="0" smtClean="0"/>
              <a:t> 12 : 10 détecteurs ID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5538"/>
            <a:ext cx="5219700" cy="3095625"/>
          </a:xfrm>
        </p:spPr>
        <p:txBody>
          <a:bodyPr rtlCol="0">
            <a:normAutofit/>
          </a:bodyPr>
          <a:lstStyle/>
          <a:p>
            <a:pPr fontAlgn="auto">
              <a:spcAft>
                <a:spcPts val="600"/>
              </a:spcAft>
              <a:defRPr/>
            </a:pPr>
            <a:r>
              <a:rPr lang="fr-FR" sz="1800" dirty="0" smtClean="0">
                <a:ea typeface="Times New Roman" charset="0"/>
                <a:cs typeface="Times New Roman" charset="0"/>
              </a:rPr>
              <a:t>Avril 2009 – Mai 2010 : 10 x 400 g Ge-ID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fr-FR" sz="1600" dirty="0" smtClean="0">
                <a:ea typeface="Times New Roman" charset="0"/>
                <a:cs typeface="Times New Roman" charset="0"/>
              </a:rPr>
              <a:t>325 jours de </a:t>
            </a:r>
            <a:r>
              <a:rPr lang="fr-FR" sz="1600" dirty="0" err="1" smtClean="0">
                <a:ea typeface="Times New Roman" charset="0"/>
                <a:cs typeface="Times New Roman" charset="0"/>
              </a:rPr>
              <a:t>runs</a:t>
            </a:r>
            <a:r>
              <a:rPr lang="fr-FR" sz="1600" dirty="0" smtClean="0">
                <a:ea typeface="Times New Roman" charset="0"/>
                <a:cs typeface="Times New Roman" charset="0"/>
              </a:rPr>
              <a:t> de physique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fr-FR" sz="1600" dirty="0" smtClean="0">
                <a:ea typeface="Times New Roman" charset="0"/>
                <a:cs typeface="Times New Roman" charset="0"/>
              </a:rPr>
              <a:t>10.1 jours de </a:t>
            </a:r>
            <a:r>
              <a:rPr lang="fr-FR" sz="1600" dirty="0" err="1" smtClean="0">
                <a:ea typeface="Times New Roman" charset="0"/>
                <a:cs typeface="Times New Roman" charset="0"/>
              </a:rPr>
              <a:t>runs</a:t>
            </a:r>
            <a:r>
              <a:rPr lang="fr-FR" sz="1600" dirty="0" smtClean="0">
                <a:ea typeface="Times New Roman" charset="0"/>
                <a:cs typeface="Times New Roman" charset="0"/>
              </a:rPr>
              <a:t> de calibration gamma  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fr-FR" sz="1600" dirty="0" smtClean="0">
                <a:ea typeface="Times New Roman" charset="0"/>
                <a:cs typeface="Times New Roman" charset="0"/>
              </a:rPr>
              <a:t>6.4 jours de </a:t>
            </a:r>
            <a:r>
              <a:rPr lang="fr-FR" sz="1600" dirty="0" err="1" smtClean="0">
                <a:ea typeface="Times New Roman" charset="0"/>
                <a:cs typeface="Times New Roman" charset="0"/>
              </a:rPr>
              <a:t>runs</a:t>
            </a:r>
            <a:r>
              <a:rPr lang="fr-FR" sz="1600" dirty="0" smtClean="0">
                <a:ea typeface="Times New Roman" charset="0"/>
                <a:cs typeface="Times New Roman" charset="0"/>
              </a:rPr>
              <a:t> de calibration neutron </a:t>
            </a:r>
          </a:p>
          <a:p>
            <a:pPr lvl="1" fontAlgn="auto">
              <a:spcAft>
                <a:spcPts val="600"/>
              </a:spcAft>
              <a:buSzPct val="90000"/>
              <a:buFont typeface="Arial" pitchFamily="34" charset="0"/>
              <a:buNone/>
              <a:defRPr/>
            </a:pPr>
            <a:r>
              <a:rPr lang="fr-FR" sz="1600" dirty="0" smtClean="0">
                <a:ea typeface="Times New Roman" charset="0"/>
                <a:cs typeface="Times New Roman" charset="0"/>
              </a:rPr>
              <a:t>       + Juillet-Novembre 2008 : 2 x 400 g Ge-ID (</a:t>
            </a:r>
            <a:r>
              <a:rPr lang="fr-FR" sz="1600" dirty="0" err="1" smtClean="0">
                <a:ea typeface="Times New Roman" charset="0"/>
                <a:cs typeface="Times New Roman" charset="0"/>
              </a:rPr>
              <a:t>run</a:t>
            </a:r>
            <a:r>
              <a:rPr lang="fr-FR" sz="1600" dirty="0" smtClean="0">
                <a:ea typeface="Times New Roman" charset="0"/>
                <a:cs typeface="Times New Roman" charset="0"/>
              </a:rPr>
              <a:t> 10)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dirty="0" smtClean="0">
                <a:ea typeface="Times New Roman" charset="0"/>
                <a:cs typeface="Times New Roman" charset="0"/>
              </a:rPr>
              <a:t>Exposition effective totale : 384 </a:t>
            </a:r>
            <a:r>
              <a:rPr lang="fr-FR" sz="1800" dirty="0" err="1" smtClean="0">
                <a:ea typeface="Times New Roman" charset="0"/>
                <a:cs typeface="Times New Roman" charset="0"/>
              </a:rPr>
              <a:t>kg.j</a:t>
            </a:r>
            <a:endParaRPr lang="fr-FR" sz="1800" dirty="0" smtClean="0">
              <a:ea typeface="Times New Roman" charset="0"/>
              <a:cs typeface="Times New Roman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fr-FR" sz="1600" dirty="0" smtClean="0">
                <a:ea typeface="Times New Roman" charset="0"/>
                <a:cs typeface="Times New Roman" charset="0"/>
              </a:rPr>
              <a:t>Seuil d’analyse à 20 </a:t>
            </a:r>
            <a:r>
              <a:rPr lang="fr-FR" sz="1600" dirty="0" err="1" smtClean="0">
                <a:ea typeface="Times New Roman" charset="0"/>
                <a:cs typeface="Times New Roman" charset="0"/>
              </a:rPr>
              <a:t>keV</a:t>
            </a:r>
            <a:endParaRPr lang="fr-FR" sz="1600" dirty="0" smtClean="0">
              <a:ea typeface="Times New Roman" charset="0"/>
              <a:cs typeface="Times New Roman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fr-FR" sz="1600" dirty="0" smtClean="0">
                <a:ea typeface="Times New Roman" charset="0"/>
                <a:cs typeface="Times New Roman" charset="0"/>
              </a:rPr>
              <a:t>Température des bolomètres stable ~18 </a:t>
            </a:r>
            <a:r>
              <a:rPr lang="fr-FR" sz="1600" dirty="0" err="1" smtClean="0">
                <a:ea typeface="Times New Roman" charset="0"/>
                <a:cs typeface="Times New Roman" charset="0"/>
              </a:rPr>
              <a:t>mK</a:t>
            </a:r>
            <a:endParaRPr lang="fr-FR" sz="1600" dirty="0" smtClean="0">
              <a:ea typeface="Times New Roman" charset="0"/>
              <a:cs typeface="Times New Roman" charset="0"/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4827BA-9929-4A4E-A805-9575901AD39E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31749" name="Picture 5" descr="TousbolosRun11"/>
          <p:cNvPicPr>
            <a:picLocks noChangeAspect="1" noChangeArrowheads="1"/>
          </p:cNvPicPr>
          <p:nvPr/>
        </p:nvPicPr>
        <p:blipFill>
          <a:blip r:embed="rId2"/>
          <a:srcRect t="3867" b="12462"/>
          <a:stretch>
            <a:fillRect/>
          </a:stretch>
        </p:blipFill>
        <p:spPr bwMode="auto">
          <a:xfrm>
            <a:off x="6253163" y="812800"/>
            <a:ext cx="27114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0" name="Groupe 5"/>
          <p:cNvGrpSpPr>
            <a:grpSpLocks/>
          </p:cNvGrpSpPr>
          <p:nvPr/>
        </p:nvGrpSpPr>
        <p:grpSpPr bwMode="auto">
          <a:xfrm>
            <a:off x="179388" y="4125913"/>
            <a:ext cx="6804025" cy="2398712"/>
            <a:chOff x="107504" y="1412776"/>
            <a:chExt cx="6804601" cy="2398762"/>
          </a:xfrm>
        </p:grpSpPr>
        <p:pic>
          <p:nvPicPr>
            <p:cNvPr id="31751" name="Picture 6" descr="U:\Dateien allgemein\DarkMatter\EW-2 Analyse\Run_12_030309-200510\tbolo_run12.gif"/>
            <p:cNvPicPr>
              <a:picLocks noChangeAspect="1" noChangeArrowheads="1"/>
            </p:cNvPicPr>
            <p:nvPr/>
          </p:nvPicPr>
          <p:blipFill>
            <a:blip r:embed="rId3"/>
            <a:srcRect l="2919" t="6670" r="2502" b="4446"/>
            <a:stretch>
              <a:fillRect/>
            </a:stretch>
          </p:blipFill>
          <p:spPr bwMode="auto">
            <a:xfrm>
              <a:off x="107504" y="1412776"/>
              <a:ext cx="6804601" cy="239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Gerade Verbindung 24"/>
            <p:cNvCxnSpPr/>
            <p:nvPr/>
          </p:nvCxnSpPr>
          <p:spPr>
            <a:xfrm rot="5400000">
              <a:off x="5926189" y="2455785"/>
              <a:ext cx="17145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9"/>
            <p:cNvCxnSpPr/>
            <p:nvPr/>
          </p:nvCxnSpPr>
          <p:spPr>
            <a:xfrm>
              <a:off x="5976988" y="2374821"/>
              <a:ext cx="7303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0"/>
            <p:cNvCxnSpPr/>
            <p:nvPr/>
          </p:nvCxnSpPr>
          <p:spPr>
            <a:xfrm>
              <a:off x="5978576" y="2538336"/>
              <a:ext cx="7144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5" name="Textfeld 31"/>
            <p:cNvSpPr txBox="1">
              <a:spLocks noChangeArrowheads="1"/>
            </p:cNvSpPr>
            <p:nvPr/>
          </p:nvSpPr>
          <p:spPr bwMode="auto">
            <a:xfrm>
              <a:off x="5580112" y="2024874"/>
              <a:ext cx="11063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00000"/>
                  </a:solidFill>
                  <a:latin typeface="Calibri" pitchFamily="34" charset="0"/>
                </a:rPr>
                <a:t>±0.05mK</a:t>
              </a:r>
            </a:p>
          </p:txBody>
        </p:sp>
        <p:sp>
          <p:nvSpPr>
            <p:cNvPr id="31756" name="Textfeld 32"/>
            <p:cNvSpPr txBox="1">
              <a:spLocks noChangeArrowheads="1"/>
            </p:cNvSpPr>
            <p:nvPr/>
          </p:nvSpPr>
          <p:spPr bwMode="auto">
            <a:xfrm>
              <a:off x="2987824" y="1520818"/>
              <a:ext cx="38138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C00000"/>
                  </a:solidFill>
                  <a:latin typeface="Calibri" pitchFamily="34" charset="0"/>
                </a:rPr>
                <a:t>temperature stability during DAQ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Calibrations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2363" y="765175"/>
            <a:ext cx="4032250" cy="25923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Calibrations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l-GR" sz="2000" dirty="0"/>
              <a:t>γ</a:t>
            </a:r>
            <a:r>
              <a:rPr lang="fr-FR" sz="2000" dirty="0" smtClean="0"/>
              <a:t> avec une source </a:t>
            </a:r>
            <a:r>
              <a:rPr lang="fr-FR" sz="2000" baseline="30000" dirty="0" smtClean="0"/>
              <a:t>133 </a:t>
            </a:r>
            <a:r>
              <a:rPr lang="fr-FR" sz="2000" dirty="0" smtClean="0"/>
              <a:t>Ba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Neutrons avec une source </a:t>
            </a:r>
            <a:r>
              <a:rPr lang="fr-FR" sz="2000" dirty="0" err="1" smtClean="0"/>
              <a:t>AmBe</a:t>
            </a:r>
            <a:endParaRPr lang="fr-FR" sz="20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Lignes </a:t>
            </a:r>
            <a:r>
              <a:rPr lang="el-GR" sz="2000" dirty="0" smtClean="0"/>
              <a:t>γ</a:t>
            </a:r>
            <a:r>
              <a:rPr lang="fr-FR" sz="2000" dirty="0" smtClean="0"/>
              <a:t> issues de la cosmogénèse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Résolutions moyennes 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Ion : 0.9 </a:t>
            </a:r>
            <a:r>
              <a:rPr lang="fr-FR" sz="2000" dirty="0" err="1" smtClean="0"/>
              <a:t>keV</a:t>
            </a:r>
            <a:r>
              <a:rPr lang="fr-FR" sz="2000" dirty="0" smtClean="0"/>
              <a:t> et </a:t>
            </a:r>
            <a:r>
              <a:rPr lang="fr-FR" sz="2000" dirty="0" err="1" smtClean="0"/>
              <a:t>chal</a:t>
            </a:r>
            <a:r>
              <a:rPr lang="fr-FR" sz="2000" dirty="0" smtClean="0"/>
              <a:t> : 1.2 </a:t>
            </a:r>
            <a:r>
              <a:rPr lang="fr-FR" sz="2000" dirty="0" err="1" smtClean="0"/>
              <a:t>keV</a:t>
            </a:r>
            <a:endParaRPr lang="fr-FR" sz="2000" dirty="0" smtClean="0"/>
          </a:p>
          <a:p>
            <a:pPr lvl="1"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A45774-EAB1-48A6-A70A-14A6BC6DE9D6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32773" name="Picture 6" descr="U:\Dateien allgemein\DarkMatter\Documents\public papers\ID results 2009&amp;10\qplot_gamma_full.png"/>
          <p:cNvPicPr>
            <a:picLocks noChangeAspect="1" noChangeArrowheads="1"/>
          </p:cNvPicPr>
          <p:nvPr/>
        </p:nvPicPr>
        <p:blipFill>
          <a:blip r:embed="rId2"/>
          <a:srcRect l="999" t="8090" r="1999"/>
          <a:stretch>
            <a:fillRect/>
          </a:stretch>
        </p:blipFill>
        <p:spPr bwMode="auto">
          <a:xfrm>
            <a:off x="0" y="1325563"/>
            <a:ext cx="4941888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U:\Dateien allgemein\DarkMatter\Documents\public papers\ID results 2009&amp;10\qplot_neutron_full.png"/>
          <p:cNvPicPr>
            <a:picLocks noChangeAspect="1" noChangeArrowheads="1"/>
          </p:cNvPicPr>
          <p:nvPr/>
        </p:nvPicPr>
        <p:blipFill>
          <a:blip r:embed="rId3"/>
          <a:srcRect l="1498" t="7545" r="7997"/>
          <a:stretch>
            <a:fillRect/>
          </a:stretch>
        </p:blipFill>
        <p:spPr bwMode="auto">
          <a:xfrm>
            <a:off x="4735513" y="3427413"/>
            <a:ext cx="43561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581525"/>
            <a:ext cx="34464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 rot="10800000" flipV="1">
            <a:off x="3276600" y="1341438"/>
            <a:ext cx="2159000" cy="9350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3888581" y="3536157"/>
            <a:ext cx="3743325" cy="6492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2987675" y="2708275"/>
            <a:ext cx="2808288" cy="19446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0" y="971550"/>
            <a:ext cx="42560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Réjection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γ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≈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3 x 10</a:t>
            </a:r>
            <a:r>
              <a:rPr lang="fr-FR" baseline="30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-5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pour 20 &lt; E</a:t>
            </a:r>
            <a:r>
              <a:rPr lang="fr-FR" baseline="-25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R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&lt; 200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keV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Etapes de l’analyse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1075"/>
            <a:ext cx="5292725" cy="58769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altLang="ja-JP" sz="1800" dirty="0" smtClean="0"/>
              <a:t>2 analyses différentes faites en parallèle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altLang="ja-JP" sz="1800" dirty="0" smtClean="0"/>
              <a:t>9/10 détecteurs utilisés dans l‘analyse finale</a:t>
            </a:r>
            <a:br>
              <a:rPr lang="fr-FR" altLang="ja-JP" sz="1800" dirty="0" smtClean="0"/>
            </a:br>
            <a:r>
              <a:rPr lang="fr-FR" altLang="ja-JP" sz="1800" dirty="0" smtClean="0"/>
              <a:t>(10</a:t>
            </a:r>
            <a:r>
              <a:rPr lang="fr-FR" altLang="ja-JP" sz="1800" baseline="30000" dirty="0" smtClean="0"/>
              <a:t>ème</a:t>
            </a:r>
            <a:r>
              <a:rPr lang="fr-FR" altLang="ja-JP" sz="1800" dirty="0" smtClean="0"/>
              <a:t> détecteur </a:t>
            </a:r>
            <a:r>
              <a:rPr lang="fr-FR" altLang="ja-JP" sz="1800" dirty="0" smtClean="0">
                <a:sym typeface="Wingdings" pitchFamily="2" charset="2"/>
              </a:rPr>
              <a:t></a:t>
            </a:r>
            <a:r>
              <a:rPr lang="fr-FR" altLang="ja-JP" sz="1800" dirty="0" smtClean="0"/>
              <a:t> 1 véto &amp; 1 garde off)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altLang="ja-JP" sz="1800" dirty="0" smtClean="0"/>
              <a:t>Impulsions </a:t>
            </a:r>
            <a:r>
              <a:rPr lang="fr-FR" altLang="ja-JP" sz="1800" dirty="0" err="1" smtClean="0"/>
              <a:t>fittées</a:t>
            </a:r>
            <a:r>
              <a:rPr lang="fr-FR" altLang="ja-JP" sz="1800" dirty="0" smtClean="0"/>
              <a:t> avec un filtre optimal utilisant des spectres de bruit instantanés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altLang="ja-JP" sz="1800" dirty="0" smtClean="0"/>
              <a:t>Sélection des heures sur la base des bruits ligne de base </a:t>
            </a:r>
            <a:r>
              <a:rPr lang="en-US" altLang="ja-JP" sz="1800" dirty="0" smtClean="0">
                <a:cs typeface="Times New Roman" charset="0"/>
              </a:rPr>
              <a:t>(</a:t>
            </a:r>
            <a:r>
              <a:rPr lang="en-US" altLang="ja-JP" sz="1800" dirty="0" err="1" smtClean="0">
                <a:cs typeface="Times New Roman" charset="0"/>
              </a:rPr>
              <a:t>chal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&lt; 2.5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keV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,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ion</a:t>
            </a:r>
            <a:r>
              <a:rPr lang="en-US" sz="1800" baseline="-25000" dirty="0" err="1" smtClean="0">
                <a:ea typeface="Times New Roman" charset="0"/>
                <a:cs typeface="Times New Roman" charset="0"/>
              </a:rPr>
              <a:t>fid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&lt; 2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keV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,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ion</a:t>
            </a:r>
            <a:r>
              <a:rPr lang="en-US" sz="1800" baseline="-25000" dirty="0" err="1" smtClean="0">
                <a:ea typeface="Times New Roman" charset="0"/>
                <a:cs typeface="Times New Roman" charset="0"/>
              </a:rPr>
              <a:t>gar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 &lt; 2.5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keV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)</a:t>
            </a:r>
            <a:endParaRPr lang="fr-FR" altLang="ja-JP" sz="1800" dirty="0" smtClean="0"/>
          </a:p>
          <a:p>
            <a:pPr lvl="1"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sz="1600" b="1" dirty="0" smtClean="0"/>
              <a:t>Efficacité de 80%</a:t>
            </a:r>
            <a:endParaRPr lang="fr-FR" altLang="ja-JP" sz="1600" dirty="0" smtClean="0"/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altLang="ja-JP" sz="1800" dirty="0" smtClean="0"/>
              <a:t>Coupure de qualité du fit (</a:t>
            </a:r>
            <a:r>
              <a:rPr lang="fr-FR" altLang="ja-JP" sz="1800" dirty="0" smtClean="0">
                <a:latin typeface="Symbol" pitchFamily="18" charset="2"/>
              </a:rPr>
              <a:t>c</a:t>
            </a:r>
            <a:r>
              <a:rPr lang="fr-FR" altLang="ja-JP" sz="1800" baseline="30000" dirty="0" smtClean="0"/>
              <a:t>2</a:t>
            </a:r>
            <a:r>
              <a:rPr lang="fr-FR" altLang="ja-JP" sz="1800" dirty="0" smtClean="0"/>
              <a:t>) 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el-GR" altLang="ja-JP" sz="1600" dirty="0" smtClean="0"/>
              <a:t>ε</a:t>
            </a:r>
            <a:r>
              <a:rPr lang="fr-FR" altLang="ja-JP" sz="1600" dirty="0" smtClean="0"/>
              <a:t> = 97%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altLang="ja-JP" sz="1800" dirty="0" smtClean="0"/>
              <a:t>Calcul du volume fiduciel à partir des lignes de la cosmogénèse (</a:t>
            </a:r>
            <a:r>
              <a:rPr lang="fr-FR" altLang="ja-JP" sz="1800" dirty="0" smtClean="0">
                <a:sym typeface="Wingdings" pitchFamily="2" charset="2"/>
              </a:rPr>
              <a:t></a:t>
            </a:r>
            <a:r>
              <a:rPr lang="fr-FR" altLang="ja-JP" sz="1800" dirty="0" smtClean="0"/>
              <a:t>160±5g/</a:t>
            </a:r>
            <a:r>
              <a:rPr lang="fr-FR" altLang="ja-JP" sz="1800" dirty="0" err="1" smtClean="0"/>
              <a:t>det</a:t>
            </a:r>
            <a:r>
              <a:rPr lang="fr-FR" altLang="ja-JP" sz="1800" dirty="0" smtClean="0"/>
              <a:t>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altLang="ja-JP" sz="1800" dirty="0" smtClean="0"/>
              <a:t>ε = 90% pour la zone de reculs nucléaires, réjection gamma de 99.99%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altLang="ja-JP" sz="1800" dirty="0" smtClean="0"/>
              <a:t>Rejet des coïncidences </a:t>
            </a:r>
            <a:r>
              <a:rPr lang="fr-FR" altLang="ja-JP" sz="1800" dirty="0" err="1" smtClean="0"/>
              <a:t>dét</a:t>
            </a:r>
            <a:r>
              <a:rPr lang="fr-FR" altLang="ja-JP" sz="1800" dirty="0" smtClean="0"/>
              <a:t>-</a:t>
            </a:r>
            <a:r>
              <a:rPr lang="fr-FR" altLang="ja-JP" sz="1800" dirty="0" err="1" smtClean="0"/>
              <a:t>dét</a:t>
            </a:r>
            <a:r>
              <a:rPr lang="fr-FR" altLang="ja-JP" sz="1800" dirty="0" smtClean="0"/>
              <a:t> &amp; </a:t>
            </a:r>
            <a:r>
              <a:rPr lang="fr-FR" altLang="ja-JP" sz="1800" dirty="0" err="1" smtClean="0"/>
              <a:t>dét</a:t>
            </a:r>
            <a:r>
              <a:rPr lang="fr-FR" altLang="ja-JP" sz="1800" dirty="0" smtClean="0"/>
              <a:t>-véto (ε &gt;99%)</a:t>
            </a:r>
          </a:p>
          <a:p>
            <a:pPr eaLnBrk="0" fontAlgn="auto" hangingPunct="0">
              <a:lnSpc>
                <a:spcPct val="11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fr-FR" altLang="ja-JP" sz="1800" dirty="0" smtClean="0"/>
              <a:t>Seuil d’analyse fixé a priori à 20 </a:t>
            </a:r>
            <a:r>
              <a:rPr lang="fr-FR" altLang="ja-JP" sz="1800" dirty="0" err="1" smtClean="0"/>
              <a:t>keV</a:t>
            </a:r>
            <a:r>
              <a:rPr lang="fr-FR" altLang="ja-JP" sz="1800" dirty="0" smtClean="0"/>
              <a:t> (98,3 % d’</a:t>
            </a:r>
            <a:r>
              <a:rPr lang="fr-FR" altLang="ja-JP" sz="1800" dirty="0" err="1" smtClean="0"/>
              <a:t>eff</a:t>
            </a:r>
            <a:r>
              <a:rPr lang="fr-FR" altLang="ja-JP" sz="1800" dirty="0" smtClean="0"/>
              <a:t>)</a:t>
            </a:r>
            <a:endParaRPr lang="fr-FR" altLang="ja-JP" sz="1800" i="1" dirty="0"/>
          </a:p>
          <a:p>
            <a:pPr fontAlgn="auto">
              <a:spcAft>
                <a:spcPts val="0"/>
              </a:spcAft>
              <a:defRPr/>
            </a:pPr>
            <a:r>
              <a:rPr lang="fr-FR" sz="1800" dirty="0" smtClean="0"/>
              <a:t>Vérification de la concordance des résultats des 2 analyses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49C7C8-2077-466C-8192-8014D34384D2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33797" name="Image 8" descr="eff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188" y="1700213"/>
            <a:ext cx="3833812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Résultat final (2008-2010)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4525" y="1052513"/>
            <a:ext cx="3419475" cy="5184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/>
              <a:t>Exposition </a:t>
            </a:r>
            <a:r>
              <a:rPr lang="en-GB" sz="2800" dirty="0" err="1" smtClean="0"/>
              <a:t>totale</a:t>
            </a:r>
            <a:r>
              <a:rPr lang="en-GB" sz="2800" dirty="0" smtClean="0"/>
              <a:t> : </a:t>
            </a:r>
            <a:r>
              <a:rPr lang="en-GB" sz="2800" dirty="0" smtClean="0">
                <a:ea typeface="MS PGothic" pitchFamily="34" charset="-128"/>
              </a:rPr>
              <a:t>427kg.d</a:t>
            </a:r>
            <a:r>
              <a:rPr lang="en-GB" sz="2800" dirty="0" smtClean="0"/>
              <a:t> →</a:t>
            </a:r>
            <a:r>
              <a:rPr lang="en-GB" sz="2800" dirty="0" smtClean="0">
                <a:ea typeface="MS PGothic" pitchFamily="34" charset="-128"/>
              </a:rPr>
              <a:t>384kg.d </a:t>
            </a:r>
            <a:r>
              <a:rPr lang="en-GB" sz="2800" dirty="0" err="1" smtClean="0">
                <a:ea typeface="MS PGothic" pitchFamily="34" charset="-128"/>
              </a:rPr>
              <a:t>dans</a:t>
            </a:r>
            <a:r>
              <a:rPr lang="en-GB" sz="2800" dirty="0" smtClean="0">
                <a:ea typeface="MS PGothic" pitchFamily="34" charset="-128"/>
              </a:rPr>
              <a:t> la </a:t>
            </a:r>
            <a:r>
              <a:rPr lang="en-GB" sz="2800" dirty="0" err="1" smtClean="0">
                <a:ea typeface="MS PGothic" pitchFamily="34" charset="-128"/>
              </a:rPr>
              <a:t>bande</a:t>
            </a:r>
            <a:r>
              <a:rPr lang="en-GB" sz="2800" dirty="0" smtClean="0">
                <a:ea typeface="MS PGothic" pitchFamily="34" charset="-128"/>
              </a:rPr>
              <a:t> de </a:t>
            </a:r>
            <a:r>
              <a:rPr lang="en-GB" sz="2800" dirty="0" err="1" smtClean="0">
                <a:ea typeface="MS PGothic" pitchFamily="34" charset="-128"/>
              </a:rPr>
              <a:t>reculs</a:t>
            </a:r>
            <a:r>
              <a:rPr lang="en-GB" sz="2800" dirty="0" smtClean="0">
                <a:ea typeface="MS PGothic" pitchFamily="34" charset="-128"/>
              </a:rPr>
              <a:t> </a:t>
            </a:r>
            <a:r>
              <a:rPr lang="en-GB" sz="2800" dirty="0" err="1" smtClean="0">
                <a:ea typeface="MS PGothic" pitchFamily="34" charset="-128"/>
              </a:rPr>
              <a:t>nucléaires</a:t>
            </a:r>
            <a:endParaRPr lang="en-GB" sz="2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C00000"/>
                </a:solidFill>
                <a:ea typeface="MS PGothic" pitchFamily="34" charset="-128"/>
              </a:rPr>
              <a:t>5 </a:t>
            </a:r>
            <a:r>
              <a:rPr lang="en-GB" sz="2800" dirty="0" err="1" smtClean="0">
                <a:solidFill>
                  <a:srgbClr val="C00000"/>
                </a:solidFill>
                <a:ea typeface="MS PGothic" pitchFamily="34" charset="-128"/>
              </a:rPr>
              <a:t>candidats</a:t>
            </a:r>
            <a:r>
              <a:rPr lang="en-GB" sz="2800" dirty="0" smtClean="0">
                <a:solidFill>
                  <a:srgbClr val="C00000"/>
                </a:solidFill>
                <a:ea typeface="MS PGothic" pitchFamily="34" charset="-128"/>
              </a:rPr>
              <a:t> WIMP </a:t>
            </a:r>
            <a:r>
              <a:rPr lang="en-GB" sz="2800" dirty="0" err="1" smtClean="0">
                <a:solidFill>
                  <a:srgbClr val="C00000"/>
                </a:solidFill>
                <a:ea typeface="MS PGothic" pitchFamily="34" charset="-128"/>
              </a:rPr>
              <a:t>observés</a:t>
            </a:r>
            <a:endParaRPr lang="en-GB" sz="2800" dirty="0">
              <a:solidFill>
                <a:srgbClr val="C00000"/>
              </a:solidFill>
              <a:ea typeface="MS PGothic" pitchFamily="34" charset="-128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dirty="0" smtClean="0">
                <a:solidFill>
                  <a:srgbClr val="C00000"/>
                </a:solidFill>
                <a:ea typeface="MS PGothic" pitchFamily="34" charset="-128"/>
              </a:rPr>
              <a:t>	(4 avec E</a:t>
            </a:r>
            <a:r>
              <a:rPr lang="en-GB" sz="2800" baseline="-25000" dirty="0" smtClean="0">
                <a:solidFill>
                  <a:srgbClr val="C00000"/>
                </a:solidFill>
                <a:ea typeface="MS PGothic" pitchFamily="34" charset="-128"/>
              </a:rPr>
              <a:t>R</a:t>
            </a:r>
            <a:r>
              <a:rPr lang="en-GB" sz="2800" dirty="0" smtClean="0">
                <a:solidFill>
                  <a:srgbClr val="C00000"/>
                </a:solidFill>
                <a:ea typeface="MS PGothic" pitchFamily="34" charset="-128"/>
              </a:rPr>
              <a:t>&lt;22.5keV;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dirty="0" smtClean="0">
                <a:solidFill>
                  <a:srgbClr val="C00000"/>
                </a:solidFill>
                <a:ea typeface="MS PGothic" pitchFamily="34" charset="-128"/>
              </a:rPr>
              <a:t>	1 avec E</a:t>
            </a:r>
            <a:r>
              <a:rPr lang="en-GB" sz="2800" baseline="-25000" dirty="0" smtClean="0">
                <a:solidFill>
                  <a:srgbClr val="C00000"/>
                </a:solidFill>
                <a:ea typeface="MS PGothic" pitchFamily="34" charset="-128"/>
              </a:rPr>
              <a:t>R</a:t>
            </a:r>
            <a:r>
              <a:rPr lang="en-GB" sz="2800" dirty="0" smtClean="0">
                <a:solidFill>
                  <a:srgbClr val="C00000"/>
                </a:solidFill>
                <a:ea typeface="MS PGothic" pitchFamily="34" charset="-128"/>
              </a:rPr>
              <a:t>=172keV)</a:t>
            </a: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197423-8C86-43DB-B25D-ED44C44B632F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34821" name="Picture 2" descr="U:\Dateien allgemein\DarkMatter\Documents\public papers\ID results 2009&amp;10\qplot_wimp.png"/>
          <p:cNvPicPr>
            <a:picLocks noChangeAspect="1" noChangeArrowheads="1"/>
          </p:cNvPicPr>
          <p:nvPr/>
        </p:nvPicPr>
        <p:blipFill>
          <a:blip r:embed="rId2"/>
          <a:srcRect l="1498" t="7990" r="8498"/>
          <a:stretch>
            <a:fillRect/>
          </a:stretch>
        </p:blipFill>
        <p:spPr bwMode="auto">
          <a:xfrm>
            <a:off x="0" y="981075"/>
            <a:ext cx="58674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388" y="5084763"/>
            <a:ext cx="6680200" cy="1519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57238" eaLnBrk="0" fontAlgn="auto" hangingPunct="0">
              <a:spcBef>
                <a:spcPct val="500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latin typeface="+mn-lt"/>
                <a:ea typeface="MS PGothic" pitchFamily="34" charset="-128"/>
              </a:rPr>
              <a:t>arXiv:1103.4070</a:t>
            </a:r>
          </a:p>
          <a:p>
            <a:pPr defTabSz="757238" eaLnBrk="0" fontAlgn="auto" hangingPunct="0">
              <a:spcBef>
                <a:spcPct val="5000"/>
              </a:spcBef>
              <a:spcAft>
                <a:spcPts val="0"/>
              </a:spcAft>
              <a:defRPr/>
            </a:pPr>
            <a:endParaRPr lang="nb-NO" dirty="0">
              <a:solidFill>
                <a:srgbClr val="000099"/>
              </a:solidFill>
              <a:latin typeface="+mn-lt"/>
            </a:endParaRPr>
          </a:p>
          <a:p>
            <a:pPr defTabSz="757238" eaLnBrk="0" fontAlgn="auto" hangingPunct="0">
              <a:spcBef>
                <a:spcPct val="500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~50% du jeu de données déjà publié dans Phys Lett B 687 (2010) 294 </a:t>
            </a:r>
          </a:p>
          <a:p>
            <a:pPr defTabSz="757238" eaLnBrk="0" fontAlgn="auto" hangingPunct="0">
              <a:spcBef>
                <a:spcPct val="5000"/>
              </a:spcBef>
              <a:spcAft>
                <a:spcPts val="0"/>
              </a:spcAft>
              <a:defRPr/>
            </a:pPr>
            <a:r>
              <a:rPr lang="nb-NO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(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160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kg.j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x 90% NR band = 144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kg.j</a:t>
            </a:r>
            <a:r>
              <a:rPr lang="fr-FR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2700338" y="4076700"/>
            <a:ext cx="215900" cy="431800"/>
          </a:xfrm>
          <a:prstGeom prst="rightBrac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916238" y="4076700"/>
            <a:ext cx="2044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Queue alpha de ID5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183187"/>
          </a:xfrm>
        </p:spPr>
        <p:txBody>
          <a:bodyPr>
            <a:normAutofit/>
          </a:bodyPr>
          <a:lstStyle/>
          <a:p>
            <a:r>
              <a:rPr lang="fr-FR" smtClean="0">
                <a:solidFill>
                  <a:srgbClr val="604A7B"/>
                </a:solidFill>
              </a:rPr>
              <a:t>Contexte : la détection directe – état de l’art</a:t>
            </a:r>
          </a:p>
          <a:p>
            <a:r>
              <a:rPr lang="fr-FR" smtClean="0">
                <a:solidFill>
                  <a:srgbClr val="604A7B"/>
                </a:solidFill>
              </a:rPr>
              <a:t>EDELWEISS-II :</a:t>
            </a:r>
          </a:p>
          <a:p>
            <a:pPr lvl="1">
              <a:buFont typeface="Arial" charset="0"/>
              <a:buChar char="•"/>
            </a:pPr>
            <a:r>
              <a:rPr lang="fr-FR" smtClean="0">
                <a:solidFill>
                  <a:srgbClr val="604A7B"/>
                </a:solidFill>
              </a:rPr>
              <a:t>Statut</a:t>
            </a:r>
          </a:p>
          <a:p>
            <a:pPr lvl="1">
              <a:buFont typeface="Arial" charset="0"/>
              <a:buChar char="•"/>
            </a:pPr>
            <a:r>
              <a:rPr lang="fr-FR" smtClean="0">
                <a:solidFill>
                  <a:srgbClr val="604A7B"/>
                </a:solidFill>
              </a:rPr>
              <a:t>Résultats récents</a:t>
            </a:r>
          </a:p>
          <a:p>
            <a:pPr lvl="1">
              <a:buFont typeface="Arial" charset="0"/>
              <a:buChar char="•"/>
            </a:pPr>
            <a:r>
              <a:rPr lang="fr-FR" smtClean="0">
                <a:solidFill>
                  <a:srgbClr val="604A7B"/>
                </a:solidFill>
              </a:rPr>
              <a:t>Combinaison EDW-CDMS</a:t>
            </a:r>
          </a:p>
          <a:p>
            <a:r>
              <a:rPr lang="fr-FR" smtClean="0">
                <a:solidFill>
                  <a:srgbClr val="604A7B"/>
                </a:solidFill>
              </a:rPr>
              <a:t>Perspectives</a:t>
            </a:r>
          </a:p>
          <a:p>
            <a:pPr lvl="1">
              <a:buFont typeface="Arial" charset="0"/>
              <a:buChar char="•"/>
            </a:pPr>
            <a:r>
              <a:rPr lang="fr-FR" smtClean="0">
                <a:solidFill>
                  <a:srgbClr val="604A7B"/>
                </a:solidFill>
              </a:rPr>
              <a:t>EDELWEISS-III</a:t>
            </a:r>
          </a:p>
          <a:p>
            <a:pPr lvl="1">
              <a:buFont typeface="Arial" charset="0"/>
              <a:buChar char="•"/>
            </a:pPr>
            <a:r>
              <a:rPr lang="fr-FR" smtClean="0">
                <a:solidFill>
                  <a:srgbClr val="604A7B"/>
                </a:solidFill>
              </a:rPr>
              <a:t>EURECA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07E524-7EAD-40B8-ADFC-0E2F0BFED77C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Estimation des bruits de fond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183187"/>
          </a:xfrm>
        </p:spPr>
        <p:txBody>
          <a:bodyPr rtlCol="0">
            <a:normAutofit/>
          </a:bodyPr>
          <a:lstStyle/>
          <a:p>
            <a:pPr eaLnBrk="0" fontAlgn="auto" hangingPunct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en-GB" sz="2200" dirty="0" smtClean="0"/>
              <a:t>“leakage” </a:t>
            </a:r>
            <a:r>
              <a:rPr lang="el-GR" sz="2200" dirty="0" smtClean="0"/>
              <a:t>γ</a:t>
            </a:r>
            <a:r>
              <a:rPr lang="fr-FR" sz="2200" dirty="0" smtClean="0"/>
              <a:t> </a:t>
            </a:r>
            <a:r>
              <a:rPr lang="en-GB" sz="2200" dirty="0" smtClean="0"/>
              <a:t>: 	         </a:t>
            </a:r>
            <a:r>
              <a:rPr lang="en-GB" sz="2200" dirty="0" err="1" smtClean="0">
                <a:solidFill>
                  <a:srgbClr val="0070C0"/>
                </a:solidFill>
              </a:rPr>
              <a:t>rejet</a:t>
            </a:r>
            <a:r>
              <a:rPr lang="en-GB" sz="2200" dirty="0" smtClean="0">
                <a:solidFill>
                  <a:srgbClr val="0070C0"/>
                </a:solidFill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</a:rPr>
              <a:t>issu</a:t>
            </a:r>
            <a:r>
              <a:rPr lang="en-GB" sz="2200" dirty="0" smtClean="0">
                <a:solidFill>
                  <a:srgbClr val="0070C0"/>
                </a:solidFill>
              </a:rPr>
              <a:t> de </a:t>
            </a:r>
            <a:r>
              <a:rPr lang="en-GB" sz="2200" dirty="0" err="1" smtClean="0">
                <a:solidFill>
                  <a:srgbClr val="0070C0"/>
                </a:solidFill>
              </a:rPr>
              <a:t>calib</a:t>
            </a:r>
            <a:r>
              <a:rPr lang="en-GB" sz="2200" dirty="0" smtClean="0">
                <a:solidFill>
                  <a:srgbClr val="0070C0"/>
                </a:solidFill>
              </a:rPr>
              <a:t> </a:t>
            </a:r>
            <a:r>
              <a:rPr lang="el-GR" sz="2200" dirty="0" smtClean="0">
                <a:solidFill>
                  <a:srgbClr val="0070C0"/>
                </a:solidFill>
              </a:rPr>
              <a:t>γ</a:t>
            </a:r>
            <a:r>
              <a:rPr lang="fr-FR" sz="2200" dirty="0" smtClean="0">
                <a:solidFill>
                  <a:srgbClr val="0070C0"/>
                </a:solidFill>
              </a:rPr>
              <a:t> </a:t>
            </a:r>
            <a:r>
              <a:rPr lang="en-GB" sz="2200" baseline="30000" dirty="0" smtClean="0">
                <a:solidFill>
                  <a:srgbClr val="0070C0"/>
                </a:solidFill>
              </a:rPr>
              <a:t>133</a:t>
            </a:r>
            <a:r>
              <a:rPr lang="en-GB" sz="2200" dirty="0" smtClean="0">
                <a:solidFill>
                  <a:srgbClr val="0070C0"/>
                </a:solidFill>
              </a:rPr>
              <a:t>Ba </a:t>
            </a:r>
            <a:r>
              <a:rPr lang="en-GB" sz="2200" dirty="0" smtClean="0"/>
              <a:t>x </a:t>
            </a:r>
            <a:r>
              <a:rPr lang="en-GB" sz="2200" dirty="0" err="1" smtClean="0">
                <a:solidFill>
                  <a:srgbClr val="FF0000"/>
                </a:solidFill>
              </a:rPr>
              <a:t>nombre</a:t>
            </a:r>
            <a:r>
              <a:rPr lang="en-GB" sz="2200" dirty="0" smtClean="0">
                <a:solidFill>
                  <a:srgbClr val="FF0000"/>
                </a:solidFill>
              </a:rPr>
              <a:t> de </a:t>
            </a:r>
            <a:r>
              <a:rPr lang="en-GB" sz="22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</a:t>
            </a:r>
            <a:r>
              <a:rPr lang="en-GB" sz="2200" dirty="0" smtClean="0">
                <a:solidFill>
                  <a:srgbClr val="FF0000"/>
                </a:solidFill>
              </a:rPr>
              <a:t> fid</a:t>
            </a:r>
            <a:r>
              <a:rPr lang="en-GB" sz="2200" dirty="0" smtClean="0">
                <a:solidFill>
                  <a:srgbClr val="0000FF"/>
                </a:solidFill>
              </a:rPr>
              <a:t>	</a:t>
            </a:r>
            <a:r>
              <a:rPr lang="en-GB" sz="2200" dirty="0" smtClean="0"/>
              <a:t>&lt; 0.9</a:t>
            </a:r>
          </a:p>
          <a:p>
            <a:pPr eaLnBrk="0" fontAlgn="auto" hangingPunct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fr-FR" sz="2200" i="1" dirty="0" smtClean="0"/>
              <a:t> </a:t>
            </a:r>
            <a:r>
              <a:rPr lang="el-GR" sz="2200" dirty="0" smtClean="0"/>
              <a:t>β</a:t>
            </a:r>
            <a:r>
              <a:rPr lang="fr-FR" sz="2200" i="1" dirty="0" smtClean="0"/>
              <a:t> </a:t>
            </a:r>
            <a:r>
              <a:rPr lang="en-GB" sz="2200" dirty="0"/>
              <a:t>d</a:t>
            </a:r>
            <a:r>
              <a:rPr lang="en-GB" sz="2200" dirty="0" smtClean="0"/>
              <a:t>e surface : 	     	     </a:t>
            </a:r>
            <a:r>
              <a:rPr lang="en-GB" sz="2200" dirty="0" err="1" smtClean="0">
                <a:solidFill>
                  <a:srgbClr val="0070C0"/>
                </a:solidFill>
              </a:rPr>
              <a:t>rejet</a:t>
            </a:r>
            <a:r>
              <a:rPr lang="en-GB" sz="2200" dirty="0" smtClean="0">
                <a:solidFill>
                  <a:srgbClr val="0070C0"/>
                </a:solidFill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</a:rPr>
              <a:t>issu</a:t>
            </a:r>
            <a:r>
              <a:rPr lang="en-GB" sz="2200" dirty="0" smtClean="0">
                <a:solidFill>
                  <a:srgbClr val="0070C0"/>
                </a:solidFill>
              </a:rPr>
              <a:t> de </a:t>
            </a:r>
            <a:r>
              <a:rPr lang="en-GB" sz="2200" dirty="0" err="1" smtClean="0">
                <a:solidFill>
                  <a:srgbClr val="0070C0"/>
                </a:solidFill>
              </a:rPr>
              <a:t>calib</a:t>
            </a:r>
            <a:r>
              <a:rPr lang="en-GB" sz="2200" dirty="0" smtClean="0">
                <a:solidFill>
                  <a:srgbClr val="0070C0"/>
                </a:solidFill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Symbol" pitchFamily="18" charset="2"/>
                <a:sym typeface="Symbol" pitchFamily="18" charset="2"/>
              </a:rPr>
              <a:t> </a:t>
            </a:r>
            <a:r>
              <a:rPr lang="en-GB" sz="2200" dirty="0" smtClean="0"/>
              <a:t>x </a:t>
            </a:r>
            <a:r>
              <a:rPr lang="en-GB" sz="2200" dirty="0" err="1" smtClean="0">
                <a:solidFill>
                  <a:srgbClr val="FF0000"/>
                </a:solidFill>
              </a:rPr>
              <a:t>evts</a:t>
            </a:r>
            <a:r>
              <a:rPr lang="en-GB" sz="2200" dirty="0" smtClean="0">
                <a:solidFill>
                  <a:srgbClr val="FF0000"/>
                </a:solidFill>
              </a:rPr>
              <a:t> de surface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 smtClean="0">
                <a:solidFill>
                  <a:srgbClr val="FF0000"/>
                </a:solidFill>
              </a:rPr>
              <a:t>	</a:t>
            </a:r>
            <a:r>
              <a:rPr lang="en-GB" sz="2200" dirty="0" smtClean="0"/>
              <a:t>&lt; 0.3</a:t>
            </a:r>
          </a:p>
          <a:p>
            <a:pPr eaLnBrk="0" fontAlgn="auto" hangingPunct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en-GB" sz="2200" dirty="0" smtClean="0"/>
              <a:t>Neutrons </a:t>
            </a:r>
            <a:r>
              <a:rPr lang="en-GB" sz="2200" dirty="0" err="1" smtClean="0"/>
              <a:t>induits</a:t>
            </a:r>
            <a:r>
              <a:rPr lang="en-GB" sz="2200" dirty="0" smtClean="0"/>
              <a:t> par les </a:t>
            </a:r>
            <a:r>
              <a:rPr lang="en-GB" sz="2200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GB" sz="2200" dirty="0" smtClean="0"/>
              <a:t>: 	  		</a:t>
            </a:r>
            <a:r>
              <a:rPr lang="en-GB" sz="2200" dirty="0" err="1" smtClean="0">
                <a:solidFill>
                  <a:srgbClr val="0070C0"/>
                </a:solidFill>
              </a:rPr>
              <a:t>eff</a:t>
            </a:r>
            <a:r>
              <a:rPr lang="en-GB" sz="2200" dirty="0" smtClean="0">
                <a:solidFill>
                  <a:srgbClr val="0070C0"/>
                </a:solidFill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</a:rPr>
              <a:t>véto</a:t>
            </a:r>
            <a:r>
              <a:rPr lang="en-GB" sz="2200" dirty="0" smtClean="0">
                <a:solidFill>
                  <a:srgbClr val="0070C0"/>
                </a:solidFill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GB" sz="2200" dirty="0" smtClean="0">
                <a:solidFill>
                  <a:srgbClr val="0070C0"/>
                </a:solidFill>
              </a:rPr>
              <a:t> </a:t>
            </a:r>
            <a:r>
              <a:rPr lang="en-GB" sz="2200" dirty="0" smtClean="0"/>
              <a:t>x </a:t>
            </a:r>
            <a:r>
              <a:rPr lang="en-GB" sz="2200" dirty="0" err="1" smtClean="0">
                <a:solidFill>
                  <a:srgbClr val="FF0000"/>
                </a:solidFill>
              </a:rPr>
              <a:t>coinc</a:t>
            </a:r>
            <a:r>
              <a:rPr lang="en-GB" sz="2200" dirty="0" smtClean="0">
                <a:solidFill>
                  <a:srgbClr val="FF0000"/>
                </a:solidFill>
              </a:rPr>
              <a:t> µ-</a:t>
            </a:r>
            <a:r>
              <a:rPr lang="en-GB" sz="2200" dirty="0" err="1" smtClean="0">
                <a:solidFill>
                  <a:srgbClr val="FF0000"/>
                </a:solidFill>
              </a:rPr>
              <a:t>dét</a:t>
            </a:r>
            <a:r>
              <a:rPr lang="en-GB" sz="2200" dirty="0" smtClean="0">
                <a:solidFill>
                  <a:srgbClr val="FF0000"/>
                </a:solidFill>
              </a:rPr>
              <a:t>	</a:t>
            </a:r>
            <a:r>
              <a:rPr lang="en-GB" sz="2200" dirty="0" smtClean="0"/>
              <a:t>&lt; 0.4</a:t>
            </a:r>
          </a:p>
          <a:p>
            <a:pPr eaLnBrk="0" fontAlgn="auto" hangingPunct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en-GB" sz="2200" dirty="0" smtClean="0"/>
              <a:t>Neutrons des </a:t>
            </a:r>
            <a:r>
              <a:rPr lang="en-GB" sz="2200" dirty="0" err="1" smtClean="0"/>
              <a:t>matériaux</a:t>
            </a:r>
            <a:r>
              <a:rPr lang="en-GB" sz="2200" dirty="0" smtClean="0"/>
              <a:t> : 	</a:t>
            </a:r>
            <a:r>
              <a:rPr lang="en-GB" sz="2200" dirty="0" err="1" smtClean="0">
                <a:solidFill>
                  <a:srgbClr val="FF0000"/>
                </a:solidFill>
              </a:rPr>
              <a:t>limites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</a:rPr>
              <a:t>mesurées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err="1" smtClean="0">
                <a:solidFill>
                  <a:srgbClr val="FF0000"/>
                </a:solidFill>
              </a:rPr>
              <a:t>sur</a:t>
            </a:r>
            <a:r>
              <a:rPr lang="en-GB" sz="2200" dirty="0" smtClean="0">
                <a:solidFill>
                  <a:srgbClr val="FF0000"/>
                </a:solidFill>
              </a:rPr>
              <a:t> U </a:t>
            </a:r>
            <a:r>
              <a:rPr lang="en-GB" sz="2200" dirty="0" smtClean="0"/>
              <a:t>x </a:t>
            </a:r>
            <a:r>
              <a:rPr lang="en-GB" sz="2200" dirty="0" smtClean="0">
                <a:solidFill>
                  <a:srgbClr val="00B050"/>
                </a:solidFill>
              </a:rPr>
              <a:t>MC simulation</a:t>
            </a:r>
            <a:r>
              <a:rPr lang="en-GB" sz="2200" dirty="0" smtClean="0">
                <a:solidFill>
                  <a:srgbClr val="000099"/>
                </a:solidFill>
              </a:rPr>
              <a:t>	</a:t>
            </a:r>
            <a:r>
              <a:rPr lang="en-GB" sz="2200" dirty="0" smtClean="0"/>
              <a:t>&lt; 1.3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en-GB" sz="2200" dirty="0" smtClean="0"/>
              <a:t>Neutrons de la </a:t>
            </a:r>
            <a:r>
              <a:rPr lang="en-GB" sz="2200" dirty="0" err="1" smtClean="0"/>
              <a:t>roche</a:t>
            </a:r>
            <a:r>
              <a:rPr lang="en-GB" sz="2200" dirty="0" smtClean="0"/>
              <a:t>: 	</a:t>
            </a:r>
            <a:r>
              <a:rPr lang="en-GB" sz="2200" dirty="0" smtClean="0">
                <a:solidFill>
                  <a:srgbClr val="FF0000"/>
                </a:solidFill>
              </a:rPr>
              <a:t>    flux neutron </a:t>
            </a:r>
            <a:r>
              <a:rPr lang="en-GB" sz="2200" dirty="0" err="1" smtClean="0">
                <a:solidFill>
                  <a:srgbClr val="FF0000"/>
                </a:solidFill>
              </a:rPr>
              <a:t>mesuré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x </a:t>
            </a:r>
            <a:r>
              <a:rPr lang="en-GB" sz="2200" dirty="0" smtClean="0">
                <a:solidFill>
                  <a:srgbClr val="00B050"/>
                </a:solidFill>
              </a:rPr>
              <a:t>MC simulation</a:t>
            </a:r>
            <a:r>
              <a:rPr lang="en-GB" sz="2200" dirty="0" smtClean="0">
                <a:solidFill>
                  <a:schemeClr val="folHlink"/>
                </a:solidFill>
              </a:rPr>
              <a:t>	</a:t>
            </a:r>
            <a:r>
              <a:rPr lang="en-GB" sz="2200" dirty="0" smtClean="0"/>
              <a:t>&lt; 0.1</a:t>
            </a:r>
            <a:r>
              <a:rPr lang="en-GB" sz="2200" dirty="0" smtClean="0">
                <a:solidFill>
                  <a:schemeClr val="folHlink"/>
                </a:solidFill>
              </a:rPr>
              <a:t>	</a:t>
            </a:r>
            <a:r>
              <a:rPr lang="en-GB" sz="2200" dirty="0" smtClean="0"/>
              <a:t>              								=====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SzPct val="70000"/>
              <a:buFont typeface="Wingdings" pitchFamily="2" charset="2"/>
              <a:buNone/>
              <a:defRPr/>
            </a:pPr>
            <a:r>
              <a:rPr lang="en-GB" sz="2200" dirty="0" smtClean="0"/>
              <a:t>										&lt; 3.0</a:t>
            </a: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6F7C42-5846-4379-AD68-24A3DFD38BD6}" type="slidenum">
              <a:rPr lang="fr-FR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Limites d’exclusion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7C1A86-CE1D-4AD2-B457-67A80990C5BF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36868" name="Picture 1" descr="U:\Dateien allgemein\DarkMatter\Documents\public papers\ID results 2009&amp;10\limits_idm0_article_k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196975"/>
            <a:ext cx="58880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867400" y="1254125"/>
            <a:ext cx="3097213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garde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les 5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candidats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comme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un possible signal,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utilisation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de la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méthode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l’Optimal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Interval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[S.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Yellin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, PRD 66 (2002) 032005]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9" name="Rechteck 12"/>
          <p:cNvSpPr/>
          <p:nvPr/>
        </p:nvSpPr>
        <p:spPr>
          <a:xfrm>
            <a:off x="900113" y="6021388"/>
            <a:ext cx="7200900" cy="503237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00113" y="6021388"/>
            <a:ext cx="73437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</a:t>
            </a:r>
            <a:r>
              <a:rPr lang="da-DK" sz="2800" baseline="-25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SI</a:t>
            </a:r>
            <a:r>
              <a:rPr lang="da-DK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&lt; 4.4 x 10</a:t>
            </a:r>
            <a:r>
              <a:rPr lang="da-DK" sz="2800" baseline="30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-8</a:t>
            </a:r>
            <a:r>
              <a:rPr lang="da-DK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pb à 90% CL pour M</a:t>
            </a:r>
            <a:r>
              <a:rPr lang="da-DK" sz="2800" baseline="-25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W</a:t>
            </a:r>
            <a:r>
              <a:rPr lang="da-DK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= 85 GeV/c</a:t>
            </a:r>
            <a:r>
              <a:rPr lang="da-DK" sz="2800" baseline="30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11863" y="3141663"/>
            <a:ext cx="31321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Amélioration d’un facteur 3 par rapport à 2009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Limitation à basse masse à cause du bruit de fond</a:t>
            </a:r>
          </a:p>
        </p:txBody>
      </p:sp>
      <p:sp>
        <p:nvSpPr>
          <p:cNvPr id="36873" name="ZoneTexte 11"/>
          <p:cNvSpPr txBox="1">
            <a:spLocks noChangeArrowheads="1"/>
          </p:cNvSpPr>
          <p:nvPr/>
        </p:nvSpPr>
        <p:spPr bwMode="auto">
          <a:xfrm>
            <a:off x="0" y="836613"/>
            <a:ext cx="303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57238" eaLnBrk="0" hangingPunct="0">
              <a:spcBef>
                <a:spcPct val="5000"/>
              </a:spcBef>
            </a:pPr>
            <a:r>
              <a:rPr lang="en-GB" b="1">
                <a:solidFill>
                  <a:srgbClr val="C00000"/>
                </a:solidFill>
                <a:latin typeface="Calibri" pitchFamily="34" charset="0"/>
                <a:ea typeface="ＭＳ Ｐゴシック"/>
                <a:cs typeface="ＭＳ Ｐゴシック"/>
              </a:rPr>
              <a:t>arXiv:1103.4070 soumis à PLB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Espace réservé du contenu 5" descr="Screen shot 2011-03-06 at 10.08.47.png"/>
          <p:cNvPicPr>
            <a:picLocks noChangeAspect="1"/>
          </p:cNvPicPr>
          <p:nvPr/>
        </p:nvPicPr>
        <p:blipFill>
          <a:blip r:embed="rId2"/>
          <a:srcRect t="4167" b="2083"/>
          <a:stretch>
            <a:fillRect/>
          </a:stretch>
        </p:blipFill>
        <p:spPr bwMode="auto">
          <a:xfrm>
            <a:off x="0" y="908050"/>
            <a:ext cx="541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Matière noire inélastique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0" y="4941888"/>
            <a:ext cx="5364163" cy="18002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But : réconcilier le résultat de DAMA/LIBRA avec les autres expériences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Modification dans la cinématique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Signal globalement réduit et  supprimé à basse E</a:t>
            </a:r>
            <a:r>
              <a:rPr lang="fr-FR" baseline="-25000" dirty="0" smtClean="0"/>
              <a:t>R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Noyau lourd privilégiés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Modulation annuelle augmentée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B04E3-93D7-451E-AD4E-F541EC0117DF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  <p:grpSp>
        <p:nvGrpSpPr>
          <p:cNvPr id="37894" name="Groupe 18"/>
          <p:cNvGrpSpPr>
            <a:grpSpLocks/>
          </p:cNvGrpSpPr>
          <p:nvPr/>
        </p:nvGrpSpPr>
        <p:grpSpPr bwMode="auto">
          <a:xfrm>
            <a:off x="5651500" y="2492375"/>
            <a:ext cx="3189288" cy="4111625"/>
            <a:chOff x="5652120" y="2420888"/>
            <a:chExt cx="3188789" cy="4110817"/>
          </a:xfrm>
        </p:grpSpPr>
        <p:pic>
          <p:nvPicPr>
            <p:cNvPr id="37899" name="Espace réservé du contenu 7" descr="Screen shot 2011-03-07 at 17.32.02.png"/>
            <p:cNvPicPr>
              <a:picLocks noChangeAspect="1"/>
            </p:cNvPicPr>
            <p:nvPr/>
          </p:nvPicPr>
          <p:blipFill>
            <a:blip r:embed="rId3"/>
            <a:srcRect l="3073" t="70119" b="-302"/>
            <a:stretch>
              <a:fillRect/>
            </a:stretch>
          </p:blipFill>
          <p:spPr bwMode="auto">
            <a:xfrm>
              <a:off x="5703057" y="5013176"/>
              <a:ext cx="3137852" cy="1518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Espace réservé du contenu 7" descr="Screen shot 2011-03-07 at 17.32.02.png"/>
            <p:cNvPicPr>
              <a:picLocks noChangeAspect="1"/>
            </p:cNvPicPr>
            <p:nvPr/>
          </p:nvPicPr>
          <p:blipFill>
            <a:blip r:embed="rId3"/>
            <a:srcRect l="3073" t="-1283" b="72641"/>
            <a:stretch>
              <a:fillRect/>
            </a:stretch>
          </p:blipFill>
          <p:spPr bwMode="auto">
            <a:xfrm>
              <a:off x="5652120" y="2420888"/>
              <a:ext cx="3136103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Espace réservé du contenu 7" descr="Screen shot 2011-03-07 at 17.32.02.png"/>
            <p:cNvPicPr>
              <a:picLocks noChangeAspect="1"/>
            </p:cNvPicPr>
            <p:nvPr/>
          </p:nvPicPr>
          <p:blipFill>
            <a:blip r:embed="rId3"/>
            <a:srcRect l="3073" t="35815" b="38338"/>
            <a:stretch>
              <a:fillRect/>
            </a:stretch>
          </p:blipFill>
          <p:spPr bwMode="auto">
            <a:xfrm>
              <a:off x="5678228" y="3736421"/>
              <a:ext cx="3142244" cy="130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Espace réservé du texte 7"/>
            <p:cNvSpPr txBox="1">
              <a:spLocks/>
            </p:cNvSpPr>
            <p:nvPr/>
          </p:nvSpPr>
          <p:spPr>
            <a:xfrm>
              <a:off x="6840972" y="2692298"/>
              <a:ext cx="853941" cy="353942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None/>
                <a:defRPr/>
              </a:pPr>
              <a:r>
                <a:rPr lang="fr-FR" sz="2000" dirty="0" err="1">
                  <a:solidFill>
                    <a:srgbClr val="0000FF"/>
                  </a:solidFill>
                  <a:latin typeface="+mn-lt"/>
                </a:rPr>
                <a:t>δ</a:t>
              </a:r>
              <a:r>
                <a:rPr lang="fr-FR" sz="2000" dirty="0">
                  <a:solidFill>
                    <a:srgbClr val="0000FF"/>
                  </a:solidFill>
                  <a:latin typeface="+mn-lt"/>
                </a:rPr>
                <a:t>=0</a:t>
              </a:r>
              <a:endParaRPr lang="fr-FR" sz="20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3" name="Espace réservé du texte 7"/>
            <p:cNvSpPr txBox="1">
              <a:spLocks/>
            </p:cNvSpPr>
            <p:nvPr/>
          </p:nvSpPr>
          <p:spPr>
            <a:xfrm>
              <a:off x="6940968" y="3922368"/>
              <a:ext cx="853941" cy="355530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None/>
                <a:defRPr/>
              </a:pPr>
              <a:r>
                <a:rPr lang="fr-FR" sz="2000" dirty="0" err="1">
                  <a:solidFill>
                    <a:srgbClr val="0000FF"/>
                  </a:solidFill>
                  <a:latin typeface="+mn-lt"/>
                </a:rPr>
                <a:t>δ</a:t>
              </a:r>
              <a:r>
                <a:rPr lang="fr-FR" sz="2000" dirty="0">
                  <a:solidFill>
                    <a:srgbClr val="0000FF"/>
                  </a:solidFill>
                  <a:latin typeface="+mn-lt"/>
                </a:rPr>
                <a:t>=60</a:t>
              </a:r>
              <a:endParaRPr lang="fr-FR" sz="20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4" name="Espace réservé du texte 7"/>
            <p:cNvSpPr txBox="1">
              <a:spLocks/>
            </p:cNvSpPr>
            <p:nvPr/>
          </p:nvSpPr>
          <p:spPr>
            <a:xfrm>
              <a:off x="6928270" y="5234973"/>
              <a:ext cx="988858" cy="353942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None/>
                <a:defRPr/>
              </a:pPr>
              <a:r>
                <a:rPr lang="fr-FR" sz="2000" dirty="0" err="1">
                  <a:solidFill>
                    <a:srgbClr val="0000FF"/>
                  </a:solidFill>
                  <a:latin typeface="+mn-lt"/>
                </a:rPr>
                <a:t>δ</a:t>
              </a:r>
              <a:r>
                <a:rPr lang="fr-FR" sz="2000" dirty="0">
                  <a:solidFill>
                    <a:srgbClr val="0000FF"/>
                  </a:solidFill>
                  <a:latin typeface="+mn-lt"/>
                </a:rPr>
                <a:t>=120</a:t>
              </a:r>
              <a:endParaRPr lang="fr-FR" sz="200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37895" name="Espace réservé du contenu 2"/>
          <p:cNvSpPr txBox="1">
            <a:spLocks/>
          </p:cNvSpPr>
          <p:nvPr/>
        </p:nvSpPr>
        <p:spPr bwMode="auto">
          <a:xfrm>
            <a:off x="5580063" y="908050"/>
            <a:ext cx="32400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</a:pPr>
            <a:r>
              <a:rPr lang="fr-FR" sz="2000">
                <a:latin typeface="Calibri" pitchFamily="34" charset="0"/>
                <a:ea typeface="Optima"/>
                <a:cs typeface="Optima"/>
              </a:rPr>
              <a:t>χ + N → </a:t>
            </a:r>
            <a:r>
              <a:rPr lang="el-GR" sz="2000">
                <a:latin typeface="Calibri" pitchFamily="34" charset="0"/>
                <a:ea typeface="Optima"/>
                <a:cs typeface="Optima"/>
              </a:rPr>
              <a:t>χ</a:t>
            </a:r>
            <a:r>
              <a:rPr lang="fr-FR" sz="2000">
                <a:latin typeface="Calibri" pitchFamily="34" charset="0"/>
                <a:ea typeface="Optima"/>
                <a:cs typeface="Optima"/>
              </a:rPr>
              <a:t>* + N  (δ~100 keV)</a:t>
            </a:r>
          </a:p>
          <a:p>
            <a:pPr marL="349250" indent="-349250">
              <a:spcBef>
                <a:spcPts val="2000"/>
              </a:spcBef>
              <a:buClr>
                <a:srgbClr val="6FB7D7"/>
              </a:buClr>
              <a:buSzPct val="110000"/>
            </a:pPr>
            <a:endParaRPr lang="fr-FR">
              <a:latin typeface="Optima"/>
              <a:ea typeface="Optima"/>
              <a:cs typeface="Optima"/>
            </a:endParaRPr>
          </a:p>
          <a:p>
            <a:pPr marL="349250" indent="-349250">
              <a:spcBef>
                <a:spcPts val="2000"/>
              </a:spcBef>
              <a:spcAft>
                <a:spcPts val="600"/>
              </a:spcAft>
              <a:buClr>
                <a:srgbClr val="6FB7D7"/>
              </a:buClr>
              <a:buSzPct val="110000"/>
            </a:pPr>
            <a:endParaRPr lang="fr-FR">
              <a:latin typeface="Optima"/>
              <a:ea typeface="Optima"/>
              <a:cs typeface="Optima"/>
            </a:endParaRPr>
          </a:p>
        </p:txBody>
      </p:sp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3088" y="1949450"/>
            <a:ext cx="30226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ZoneTexte 16"/>
          <p:cNvSpPr txBox="1">
            <a:spLocks noChangeArrowheads="1"/>
          </p:cNvSpPr>
          <p:nvPr/>
        </p:nvSpPr>
        <p:spPr bwMode="auto">
          <a:xfrm>
            <a:off x="0" y="4437063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57238" eaLnBrk="0" hangingPunct="0">
              <a:spcBef>
                <a:spcPct val="5000"/>
              </a:spcBef>
            </a:pPr>
            <a:r>
              <a:rPr lang="en-GB" b="1">
                <a:solidFill>
                  <a:srgbClr val="C00000"/>
                </a:solidFill>
                <a:latin typeface="Calibri" pitchFamily="34" charset="0"/>
                <a:ea typeface="ＭＳ Ｐゴシック"/>
                <a:cs typeface="ＭＳ Ｐゴシック"/>
              </a:rPr>
              <a:t>arXiv:1103.4070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364163" y="1412875"/>
            <a:ext cx="3648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Augmentation de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v</a:t>
            </a:r>
            <a:r>
              <a:rPr lang="fr-FR" baseline="-25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min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pour déposer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E</a:t>
            </a:r>
            <a:r>
              <a:rPr lang="fr-FR" baseline="-25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dans le détecteur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d’exclusion</a:t>
            </a:r>
            <a:endParaRPr lang="fr-FR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/>
        </p:nvSpPr>
        <p:spPr>
          <a:xfrm>
            <a:off x="1979613" y="6519863"/>
            <a:ext cx="518477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t>Véronique SANGLARD – EDELWEISS-II – Séminaire CPPM – 16/06/2011</a:t>
            </a:r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>
          <a:xfrm>
            <a:off x="8388350" y="6519863"/>
            <a:ext cx="5048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00B897-7BF3-4610-8455-B8BD3DDF4E8D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1445" name="Picture 1" descr="U:\Dateien allgemein\DarkMatter\Documents\public papers\ID results 2009&amp;10\limits_idm0_article_k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58880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Limite combinée avec CDMS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5538"/>
            <a:ext cx="3779838" cy="51831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Données EDW 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 smtClean="0"/>
              <a:t>384 </a:t>
            </a:r>
            <a:r>
              <a:rPr lang="fr-FR" dirty="0" err="1" smtClean="0"/>
              <a:t>kg.j</a:t>
            </a:r>
            <a:endParaRPr lang="fr-FR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fr-FR" dirty="0" smtClean="0"/>
              <a:t>5 </a:t>
            </a:r>
            <a:r>
              <a:rPr lang="fr-FR" dirty="0" err="1" smtClean="0"/>
              <a:t>evts</a:t>
            </a:r>
            <a:r>
              <a:rPr lang="fr-FR" dirty="0" smtClean="0"/>
              <a:t> &gt; 20 </a:t>
            </a:r>
            <a:r>
              <a:rPr lang="fr-FR" dirty="0" err="1" smtClean="0"/>
              <a:t>keV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err="1"/>
              <a:t>a</a:t>
            </a:r>
            <a:r>
              <a:rPr lang="fr-FR" sz="2000" dirty="0" err="1" smtClean="0"/>
              <a:t>rxiv</a:t>
            </a:r>
            <a:r>
              <a:rPr lang="fr-FR" sz="2000" dirty="0" smtClean="0"/>
              <a:t>:1103.4070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Données CDMS 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 smtClean="0"/>
              <a:t>379 </a:t>
            </a:r>
            <a:r>
              <a:rPr lang="fr-FR" dirty="0" err="1" smtClean="0"/>
              <a:t>kg.j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 smtClean="0"/>
              <a:t>4 </a:t>
            </a:r>
            <a:r>
              <a:rPr lang="fr-FR" dirty="0" err="1" smtClean="0"/>
              <a:t>evts</a:t>
            </a:r>
            <a:r>
              <a:rPr lang="fr-FR" dirty="0" smtClean="0"/>
              <a:t>:5 &lt; E</a:t>
            </a:r>
            <a:r>
              <a:rPr lang="fr-FR" baseline="-25000" dirty="0" smtClean="0"/>
              <a:t>R </a:t>
            </a:r>
            <a:r>
              <a:rPr lang="fr-FR" dirty="0" smtClean="0"/>
              <a:t>&lt; 16 </a:t>
            </a:r>
            <a:r>
              <a:rPr lang="fr-FR" dirty="0" err="1" smtClean="0"/>
              <a:t>keV</a:t>
            </a:r>
            <a:endParaRPr lang="fr-FR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Science 327,1619 (2010)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Combinaison </a:t>
            </a:r>
            <a:r>
              <a:rPr lang="fr-FR" dirty="0" smtClean="0">
                <a:solidFill>
                  <a:srgbClr val="C00000"/>
                </a:solidFill>
              </a:rPr>
              <a:t>simple</a:t>
            </a:r>
            <a:r>
              <a:rPr lang="fr-FR" dirty="0" smtClean="0"/>
              <a:t> des données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43E792-7A07-4E00-843B-48046FDC72BD}" type="slidenum">
              <a:rPr lang="fr-FR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38917" name="Image 5"/>
          <p:cNvPicPr>
            <a:picLocks noChangeAspect="1"/>
          </p:cNvPicPr>
          <p:nvPr/>
        </p:nvPicPr>
        <p:blipFill>
          <a:blip r:embed="rId2"/>
          <a:srcRect l="1352"/>
          <a:stretch>
            <a:fillRect/>
          </a:stretch>
        </p:blipFill>
        <p:spPr bwMode="auto">
          <a:xfrm>
            <a:off x="3708400" y="1196975"/>
            <a:ext cx="5253038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Limite combinée avec CDMS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5538"/>
            <a:ext cx="3851275" cy="51831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Evts</a:t>
            </a:r>
            <a:r>
              <a:rPr lang="fr-FR" dirty="0" smtClean="0"/>
              <a:t> tous considérés comme candidats </a:t>
            </a:r>
            <a:r>
              <a:rPr lang="fr-FR" dirty="0" err="1" smtClean="0"/>
              <a:t>WIMPs</a:t>
            </a:r>
            <a:endParaRPr lang="fr-FR" dirty="0" smtClean="0"/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Utilisation de la méthode « Optimum </a:t>
            </a:r>
            <a:r>
              <a:rPr lang="fr-FR" dirty="0" err="1" smtClean="0"/>
              <a:t>Interval</a:t>
            </a:r>
            <a:r>
              <a:rPr lang="fr-FR" dirty="0" smtClean="0"/>
              <a:t> »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Amélioration d’un facteur 1.6 de la limite de CDMS &gt; 700 </a:t>
            </a:r>
            <a:r>
              <a:rPr lang="fr-FR" dirty="0" err="1" smtClean="0"/>
              <a:t>GeV</a:t>
            </a:r>
            <a:r>
              <a:rPr lang="fr-FR" dirty="0" smtClean="0"/>
              <a:t>/c²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Meilleure sensibilité pour les manips cryogéniques en 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6C45AB-1679-4694-81C4-E043E4FE7D72}" type="slidenum">
              <a:rPr lang="fr-FR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39941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2713" y="1341438"/>
            <a:ext cx="50831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2"/>
          <p:cNvSpPr/>
          <p:nvPr/>
        </p:nvSpPr>
        <p:spPr>
          <a:xfrm>
            <a:off x="4284663" y="5516563"/>
            <a:ext cx="4464050" cy="1008062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84663" y="5516563"/>
            <a:ext cx="45354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</a:t>
            </a:r>
            <a:r>
              <a:rPr lang="da-DK" sz="2800" baseline="-25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SI</a:t>
            </a:r>
            <a:r>
              <a:rPr lang="da-DK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= 3.3 x 10</a:t>
            </a:r>
            <a:r>
              <a:rPr lang="da-DK" sz="2800" baseline="30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-8</a:t>
            </a:r>
            <a:r>
              <a:rPr lang="da-DK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pb exclue à 90% CL pour M</a:t>
            </a:r>
            <a:r>
              <a:rPr lang="da-DK" sz="2800" baseline="-25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W</a:t>
            </a:r>
            <a:r>
              <a:rPr lang="da-DK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= 90 GeV/c</a:t>
            </a:r>
            <a:r>
              <a:rPr lang="da-DK" sz="2800" baseline="30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39944" name="ZoneTexte 8"/>
          <p:cNvSpPr txBox="1">
            <a:spLocks noChangeArrowheads="1"/>
          </p:cNvSpPr>
          <p:nvPr/>
        </p:nvSpPr>
        <p:spPr bwMode="auto">
          <a:xfrm>
            <a:off x="4235450" y="981075"/>
            <a:ext cx="4729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57238" eaLnBrk="0" hangingPunct="0">
              <a:spcBef>
                <a:spcPct val="5000"/>
              </a:spcBef>
            </a:pPr>
            <a:r>
              <a:rPr lang="en-GB" b="1">
                <a:solidFill>
                  <a:srgbClr val="C00000"/>
                </a:solidFill>
                <a:latin typeface="Calibri" pitchFamily="34" charset="0"/>
                <a:ea typeface="ＭＳ Ｐゴシック"/>
                <a:cs typeface="ＭＳ Ｐゴシック"/>
              </a:rPr>
              <a:t>arXiv:1105.3377 accepté dans PRD rapid comm.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Les détecteurs FID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E17CE0-AF96-4601-B8F0-3908ECB4F632}" type="slidenum">
              <a:rPr lang="fr-FR"/>
              <a:pPr>
                <a:defRPr/>
              </a:pPr>
              <a:t>26</a:t>
            </a:fld>
            <a:endParaRPr lang="fr-FR" dirty="0"/>
          </a:p>
        </p:txBody>
      </p:sp>
      <p:pic>
        <p:nvPicPr>
          <p:cNvPr id="40964" name="Image 17"/>
          <p:cNvPicPr>
            <a:picLocks noChangeAspect="1"/>
          </p:cNvPicPr>
          <p:nvPr/>
        </p:nvPicPr>
        <p:blipFill>
          <a:blip r:embed="rId2">
            <a:lum bright="10000"/>
          </a:blip>
          <a:srcRect l="8656"/>
          <a:stretch>
            <a:fillRect/>
          </a:stretch>
        </p:blipFill>
        <p:spPr bwMode="auto">
          <a:xfrm>
            <a:off x="6372225" y="2708275"/>
            <a:ext cx="27717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Image 19"/>
          <p:cNvPicPr>
            <a:picLocks noChangeAspect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6443663" y="4365625"/>
            <a:ext cx="22320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Image 2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836613"/>
            <a:ext cx="27717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052513"/>
            <a:ext cx="19669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24175"/>
            <a:ext cx="1890713" cy="1368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0969" name="Picture 20" descr="DSC_2240_0"/>
          <p:cNvPicPr>
            <a:picLocks noChangeAspect="1" noChangeArrowheads="1"/>
          </p:cNvPicPr>
          <p:nvPr/>
        </p:nvPicPr>
        <p:blipFill>
          <a:blip r:embed="rId7">
            <a:lum bright="24000" contrast="24000"/>
          </a:blip>
          <a:srcRect/>
          <a:stretch>
            <a:fillRect/>
          </a:stretch>
        </p:blipFill>
        <p:spPr bwMode="auto">
          <a:xfrm>
            <a:off x="3924300" y="4581525"/>
            <a:ext cx="2376488" cy="1871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-36513" y="1268413"/>
            <a:ext cx="4679951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Détecteurs actuels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ID 400 g → V</a:t>
            </a:r>
            <a:r>
              <a:rPr lang="fr-FR" sz="2400" baseline="-25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FID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= 160 g</a:t>
            </a:r>
            <a:endParaRPr lang="fr-FR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36513" y="2852738"/>
            <a:ext cx="4679951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Nouvelle génération :  électrodes        </a:t>
            </a:r>
            <a:r>
              <a:rPr lang="fr-FR" sz="24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interdigitées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même sur les cotés (plus de région garde)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FID 400 g → V</a:t>
            </a:r>
            <a:r>
              <a:rPr lang="fr-FR" sz="2400" baseline="-25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FID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≈ 300 g </a:t>
            </a:r>
            <a:endParaRPr lang="fr-FR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36513" y="4508500"/>
            <a:ext cx="41036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Augmentation de la masse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FID 800 g → 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V</a:t>
            </a:r>
            <a:r>
              <a:rPr lang="fr-FR" sz="2400" baseline="-25000" dirty="0">
                <a:solidFill>
                  <a:srgbClr val="C00000"/>
                </a:solidFill>
                <a:latin typeface="+mn-lt"/>
              </a:rPr>
              <a:t>FID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 ≈ 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6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00 g</a:t>
            </a:r>
            <a:endParaRPr lang="fr-FR"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Mesure de la chaleur via 2 NTD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8 détecteurs en </a:t>
            </a:r>
            <a:r>
              <a:rPr lang="fr-FR" sz="2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commissioning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Nouveau traitement de surface (augmentation du rejet </a:t>
            </a:r>
            <a:r>
              <a:rPr lang="el-GR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β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)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Les premiers résultats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3" y="836613"/>
            <a:ext cx="4176713" cy="5184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Coupures 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&gt; 75% sur AC et &lt; 25% sur GH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rien sur BD (rejet des </a:t>
            </a:r>
            <a:r>
              <a:rPr lang="fr-FR" sz="2000" dirty="0" err="1" smtClean="0"/>
              <a:t>evts</a:t>
            </a:r>
            <a:r>
              <a:rPr lang="fr-FR" sz="2000" dirty="0" smtClean="0"/>
              <a:t> de surface)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Résolutions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Ionisation : 0.9 </a:t>
            </a:r>
            <a:r>
              <a:rPr lang="fr-FR" sz="2000" dirty="0" err="1" smtClean="0"/>
              <a:t>keV</a:t>
            </a:r>
            <a:endParaRPr lang="fr-FR" sz="20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Chaleur : 0.9 </a:t>
            </a:r>
            <a:r>
              <a:rPr lang="fr-FR" sz="2000" dirty="0" err="1" smtClean="0"/>
              <a:t>keV</a:t>
            </a:r>
            <a:r>
              <a:rPr lang="fr-FR" sz="2000" dirty="0" smtClean="0"/>
              <a:t> (400 eV obtenu sur un détecteur)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E67A56-7FA6-4729-84E5-8CD0E77CE180}" type="slidenum">
              <a:rPr lang="fr-FR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41989" name="Image 5"/>
          <p:cNvPicPr>
            <a:picLocks noChangeAspect="1"/>
          </p:cNvPicPr>
          <p:nvPr/>
        </p:nvPicPr>
        <p:blipFill>
          <a:blip r:embed="rId2"/>
          <a:srcRect l="7196" t="3596" r="7651" b="10793"/>
          <a:stretch>
            <a:fillRect/>
          </a:stretch>
        </p:blipFill>
        <p:spPr bwMode="auto">
          <a:xfrm>
            <a:off x="3995738" y="1066800"/>
            <a:ext cx="511333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ZoneTexte 6"/>
          <p:cNvSpPr txBox="1">
            <a:spLocks noChangeArrowheads="1"/>
          </p:cNvSpPr>
          <p:nvPr/>
        </p:nvSpPr>
        <p:spPr bwMode="auto">
          <a:xfrm>
            <a:off x="5219700" y="6092825"/>
            <a:ext cx="201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Recoil energy (keV)</a:t>
            </a:r>
          </a:p>
        </p:txBody>
      </p:sp>
      <p:sp>
        <p:nvSpPr>
          <p:cNvPr id="41991" name="ZoneTexte 7"/>
          <p:cNvSpPr txBox="1">
            <a:spLocks noChangeArrowheads="1"/>
          </p:cNvSpPr>
          <p:nvPr/>
        </p:nvSpPr>
        <p:spPr bwMode="auto">
          <a:xfrm rot="-5400000">
            <a:off x="3042443" y="3447257"/>
            <a:ext cx="1700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Ionisation yield </a:t>
            </a:r>
          </a:p>
        </p:txBody>
      </p:sp>
      <p:grpSp>
        <p:nvGrpSpPr>
          <p:cNvPr id="41992" name="Groupe 15"/>
          <p:cNvGrpSpPr>
            <a:grpSpLocks/>
          </p:cNvGrpSpPr>
          <p:nvPr/>
        </p:nvGrpSpPr>
        <p:grpSpPr bwMode="auto">
          <a:xfrm>
            <a:off x="74613" y="3770313"/>
            <a:ext cx="3494087" cy="3187700"/>
            <a:chOff x="74304" y="1628800"/>
            <a:chExt cx="3493746" cy="3186936"/>
          </a:xfrm>
        </p:grpSpPr>
        <p:sp>
          <p:nvSpPr>
            <p:cNvPr id="41995" name="Rectangle 4"/>
            <p:cNvSpPr>
              <a:spLocks noChangeArrowheads="1"/>
            </p:cNvSpPr>
            <p:nvPr/>
          </p:nvSpPr>
          <p:spPr bwMode="auto">
            <a:xfrm>
              <a:off x="708296" y="1628800"/>
              <a:ext cx="27115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fr-FR">
                  <a:latin typeface="Calibri" pitchFamily="34" charset="0"/>
                </a:rPr>
                <a:t> B </a:t>
              </a:r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fr-FR">
                  <a:latin typeface="Calibri" pitchFamily="34" charset="0"/>
                </a:rPr>
                <a:t> B </a:t>
              </a:r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fr-FR">
                  <a:latin typeface="Calibri" pitchFamily="34" charset="0"/>
                </a:rPr>
                <a:t> B </a:t>
              </a:r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fr-FR">
                  <a:latin typeface="Calibri" pitchFamily="34" charset="0"/>
                </a:rPr>
                <a:t> B </a:t>
              </a:r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fr-FR">
                  <a:latin typeface="Calibri" pitchFamily="34" charset="0"/>
                </a:rPr>
                <a:t> B </a:t>
              </a:r>
              <a:r>
                <a:rPr lang="fr-FR">
                  <a:solidFill>
                    <a:srgbClr val="00B050"/>
                  </a:solidFill>
                  <a:latin typeface="Calibri" pitchFamily="34" charset="0"/>
                </a:rPr>
                <a:t>G</a:t>
              </a:r>
              <a:r>
                <a:rPr lang="fr-FR">
                  <a:latin typeface="Calibri" pitchFamily="34" charset="0"/>
                </a:rPr>
                <a:t> B</a:t>
              </a:r>
            </a:p>
          </p:txBody>
        </p:sp>
        <p:sp>
          <p:nvSpPr>
            <p:cNvPr id="41996" name="Rectangle 4"/>
            <p:cNvSpPr>
              <a:spLocks noChangeArrowheads="1"/>
            </p:cNvSpPr>
            <p:nvPr/>
          </p:nvSpPr>
          <p:spPr bwMode="auto">
            <a:xfrm>
              <a:off x="539552" y="4446404"/>
              <a:ext cx="28905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fr-FR">
                  <a:latin typeface="Calibri" pitchFamily="34" charset="0"/>
                </a:rPr>
                <a:t> D </a:t>
              </a:r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fr-FR">
                  <a:latin typeface="Calibri" pitchFamily="34" charset="0"/>
                </a:rPr>
                <a:t> D </a:t>
              </a:r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fr-FR">
                  <a:latin typeface="Calibri" pitchFamily="34" charset="0"/>
                </a:rPr>
                <a:t> D </a:t>
              </a:r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fr-FR">
                  <a:latin typeface="Calibri" pitchFamily="34" charset="0"/>
                </a:rPr>
                <a:t> D </a:t>
              </a:r>
              <a:r>
                <a:rPr lang="fr-FR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fr-FR">
                  <a:latin typeface="Calibri" pitchFamily="34" charset="0"/>
                </a:rPr>
                <a:t> D </a:t>
              </a:r>
              <a:r>
                <a:rPr lang="fr-FR">
                  <a:solidFill>
                    <a:srgbClr val="00B050"/>
                  </a:solidFill>
                  <a:latin typeface="Calibri" pitchFamily="34" charset="0"/>
                </a:rPr>
                <a:t>H</a:t>
              </a:r>
              <a:r>
                <a:rPr lang="fr-FR">
                  <a:latin typeface="Calibri" pitchFamily="34" charset="0"/>
                </a:rPr>
                <a:t> D</a:t>
              </a:r>
            </a:p>
          </p:txBody>
        </p:sp>
        <p:sp>
          <p:nvSpPr>
            <p:cNvPr id="41997" name="Rectangle 4"/>
            <p:cNvSpPr>
              <a:spLocks noChangeArrowheads="1"/>
            </p:cNvSpPr>
            <p:nvPr/>
          </p:nvSpPr>
          <p:spPr bwMode="auto">
            <a:xfrm>
              <a:off x="3213373" y="3078252"/>
              <a:ext cx="35137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D</a:t>
              </a:r>
            </a:p>
            <a:p>
              <a:r>
                <a:rPr lang="fr-FR">
                  <a:solidFill>
                    <a:srgbClr val="00B050"/>
                  </a:solidFill>
                  <a:latin typeface="Calibri" pitchFamily="34" charset="0"/>
                </a:rPr>
                <a:t>H</a:t>
              </a:r>
            </a:p>
            <a:p>
              <a:r>
                <a:rPr lang="fr-FR">
                  <a:latin typeface="Calibri" pitchFamily="34" charset="0"/>
                </a:rPr>
                <a:t>D</a:t>
              </a:r>
            </a:p>
            <a:p>
              <a:r>
                <a:rPr lang="fr-FR">
                  <a:solidFill>
                    <a:srgbClr val="00B050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41998" name="Rectangle 4"/>
            <p:cNvSpPr>
              <a:spLocks noChangeArrowheads="1"/>
            </p:cNvSpPr>
            <p:nvPr/>
          </p:nvSpPr>
          <p:spPr bwMode="auto">
            <a:xfrm>
              <a:off x="3203848" y="1863641"/>
              <a:ext cx="36420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B050"/>
                  </a:solidFill>
                  <a:latin typeface="Calibri" pitchFamily="34" charset="0"/>
                </a:rPr>
                <a:t>G</a:t>
              </a:r>
            </a:p>
            <a:p>
              <a:r>
                <a:rPr lang="fr-FR">
                  <a:latin typeface="Calibri" pitchFamily="34" charset="0"/>
                </a:rPr>
                <a:t>B</a:t>
              </a:r>
            </a:p>
            <a:p>
              <a:r>
                <a:rPr lang="fr-FR">
                  <a:solidFill>
                    <a:srgbClr val="00B050"/>
                  </a:solidFill>
                  <a:latin typeface="Calibri" pitchFamily="34" charset="0"/>
                </a:rPr>
                <a:t>G</a:t>
              </a:r>
            </a:p>
            <a:p>
              <a:r>
                <a:rPr lang="fr-FR">
                  <a:latin typeface="Calibri" pitchFamily="34" charset="0"/>
                </a:rPr>
                <a:t>B</a:t>
              </a:r>
            </a:p>
          </p:txBody>
        </p:sp>
        <p:pic>
          <p:nvPicPr>
            <p:cNvPr id="41999" name="Picture 2" descr="U:\Dateien allgemein\Conferences\SUSY 2010\Volume Fiduciel FID800 1face-electr.jpg"/>
            <p:cNvPicPr>
              <a:picLocks noChangeAspect="1" noChangeArrowheads="1"/>
            </p:cNvPicPr>
            <p:nvPr/>
          </p:nvPicPr>
          <p:blipFill>
            <a:blip r:embed="rId3"/>
            <a:srcRect l="1112" t="694"/>
            <a:stretch>
              <a:fillRect/>
            </a:stretch>
          </p:blipFill>
          <p:spPr bwMode="auto">
            <a:xfrm>
              <a:off x="74304" y="1944126"/>
              <a:ext cx="3201552" cy="2575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0" name="Textfeld 18"/>
            <p:cNvSpPr txBox="1">
              <a:spLocks noChangeArrowheads="1"/>
            </p:cNvSpPr>
            <p:nvPr/>
          </p:nvSpPr>
          <p:spPr bwMode="auto">
            <a:xfrm>
              <a:off x="827584" y="3366284"/>
              <a:ext cx="1223412" cy="369332"/>
            </a:xfrm>
            <a:prstGeom prst="rect">
              <a:avLst/>
            </a:prstGeom>
            <a:solidFill>
              <a:srgbClr val="FFFFFF">
                <a:alpha val="6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schematic</a:t>
              </a:r>
            </a:p>
          </p:txBody>
        </p:sp>
      </p:grpSp>
      <p:sp>
        <p:nvSpPr>
          <p:cNvPr id="17" name="Ellipse 16"/>
          <p:cNvSpPr/>
          <p:nvPr/>
        </p:nvSpPr>
        <p:spPr>
          <a:xfrm rot="21383211">
            <a:off x="4606925" y="4195763"/>
            <a:ext cx="3816350" cy="1296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994" name="ZoneTexte 17"/>
          <p:cNvSpPr txBox="1">
            <a:spLocks noChangeArrowheads="1"/>
          </p:cNvSpPr>
          <p:nvPr/>
        </p:nvSpPr>
        <p:spPr bwMode="auto">
          <a:xfrm>
            <a:off x="6443663" y="4941888"/>
            <a:ext cx="76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Les premiers résultats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3" y="836613"/>
            <a:ext cx="4176713" cy="5184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Coupures 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&gt; 75% sur AC et &lt; 25% sur GH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rien sur BD (rejet des </a:t>
            </a:r>
            <a:r>
              <a:rPr lang="fr-FR" sz="2000" dirty="0" err="1" smtClean="0"/>
              <a:t>evts</a:t>
            </a:r>
            <a:r>
              <a:rPr lang="fr-FR" sz="2000" dirty="0" smtClean="0"/>
              <a:t> de surface)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Résolutions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Ionisation : 0.9 </a:t>
            </a:r>
            <a:r>
              <a:rPr lang="fr-FR" sz="2000" dirty="0" err="1" smtClean="0"/>
              <a:t>keV</a:t>
            </a:r>
            <a:endParaRPr lang="fr-FR" sz="20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Chaleur : 0.9 </a:t>
            </a:r>
            <a:r>
              <a:rPr lang="fr-FR" sz="2000" dirty="0" err="1" smtClean="0"/>
              <a:t>keV</a:t>
            </a:r>
            <a:r>
              <a:rPr lang="fr-FR" sz="2000" dirty="0" smtClean="0"/>
              <a:t> (400 eV obtenu sur un détecteur)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F853D2-E1DC-4524-8826-38D2776CDA7E}" type="slidenum">
              <a:rPr lang="fr-FR"/>
              <a:pPr>
                <a:defRPr/>
              </a:pPr>
              <a:t>28</a:t>
            </a:fld>
            <a:endParaRPr lang="fr-FR" dirty="0"/>
          </a:p>
        </p:txBody>
      </p:sp>
      <p:pic>
        <p:nvPicPr>
          <p:cNvPr id="43013" name="Image 5"/>
          <p:cNvPicPr>
            <a:picLocks noChangeAspect="1"/>
          </p:cNvPicPr>
          <p:nvPr/>
        </p:nvPicPr>
        <p:blipFill>
          <a:blip r:embed="rId2"/>
          <a:srcRect l="7196" t="3596" r="7651" b="10793"/>
          <a:stretch>
            <a:fillRect/>
          </a:stretch>
        </p:blipFill>
        <p:spPr bwMode="auto">
          <a:xfrm>
            <a:off x="3995738" y="1066800"/>
            <a:ext cx="511333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ZoneTexte 6"/>
          <p:cNvSpPr txBox="1">
            <a:spLocks noChangeArrowheads="1"/>
          </p:cNvSpPr>
          <p:nvPr/>
        </p:nvSpPr>
        <p:spPr bwMode="auto">
          <a:xfrm>
            <a:off x="5219700" y="6092825"/>
            <a:ext cx="201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Recoil energy (keV)</a:t>
            </a:r>
          </a:p>
        </p:txBody>
      </p:sp>
      <p:sp>
        <p:nvSpPr>
          <p:cNvPr id="43015" name="ZoneTexte 7"/>
          <p:cNvSpPr txBox="1">
            <a:spLocks noChangeArrowheads="1"/>
          </p:cNvSpPr>
          <p:nvPr/>
        </p:nvSpPr>
        <p:spPr bwMode="auto">
          <a:xfrm rot="-5400000">
            <a:off x="3042443" y="3447257"/>
            <a:ext cx="1700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Calibri" pitchFamily="34" charset="0"/>
              </a:rPr>
              <a:t>Ionisation yield </a:t>
            </a:r>
          </a:p>
        </p:txBody>
      </p:sp>
      <p:sp>
        <p:nvSpPr>
          <p:cNvPr id="17" name="Ellipse 16"/>
          <p:cNvSpPr/>
          <p:nvPr/>
        </p:nvSpPr>
        <p:spPr>
          <a:xfrm rot="21383211">
            <a:off x="4606925" y="4195763"/>
            <a:ext cx="3816350" cy="1296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3017" name="ZoneTexte 17"/>
          <p:cNvSpPr txBox="1">
            <a:spLocks noChangeArrowheads="1"/>
          </p:cNvSpPr>
          <p:nvPr/>
        </p:nvSpPr>
        <p:spPr bwMode="auto">
          <a:xfrm>
            <a:off x="6443663" y="4941888"/>
            <a:ext cx="76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  <a:latin typeface="Calibri" pitchFamily="34" charset="0"/>
              </a:rPr>
              <a:t>!!!!!!!</a:t>
            </a:r>
          </a:p>
        </p:txBody>
      </p:sp>
      <p:pic>
        <p:nvPicPr>
          <p:cNvPr id="43018" name="Picture 6" descr="U:\Dateien allgemein\DarkMatter\Documents\public papers\ID results 2009&amp;10\qplot_gamma_full.png"/>
          <p:cNvPicPr>
            <a:picLocks noChangeAspect="1" noChangeArrowheads="1"/>
          </p:cNvPicPr>
          <p:nvPr/>
        </p:nvPicPr>
        <p:blipFill>
          <a:blip r:embed="rId3"/>
          <a:srcRect l="999" t="8090" r="1999"/>
          <a:stretch>
            <a:fillRect/>
          </a:stretch>
        </p:blipFill>
        <p:spPr bwMode="auto">
          <a:xfrm>
            <a:off x="42863" y="3933825"/>
            <a:ext cx="40243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EDELWEISS-III (1)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20891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dirty="0" smtClean="0"/>
              <a:t>But 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dirty="0" smtClean="0"/>
              <a:t>Atteindre  ~5 x10</a:t>
            </a:r>
            <a:r>
              <a:rPr lang="fr-FR" baseline="30000" dirty="0" smtClean="0"/>
              <a:t>-9</a:t>
            </a:r>
            <a:r>
              <a:rPr lang="fr-FR" dirty="0" smtClean="0"/>
              <a:t> </a:t>
            </a:r>
            <a:r>
              <a:rPr lang="fr-FR" dirty="0" err="1" smtClean="0"/>
              <a:t>pb</a:t>
            </a:r>
            <a:r>
              <a:rPr lang="fr-FR" dirty="0" smtClean="0"/>
              <a:t> en 2013 (EDW-II / 10) avec une exposition de 3000 </a:t>
            </a:r>
            <a:r>
              <a:rPr lang="fr-FR" dirty="0" err="1" smtClean="0"/>
              <a:t>kg.j</a:t>
            </a:r>
            <a:endParaRPr lang="fr-FR" dirty="0" smtClean="0"/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FR" dirty="0" smtClean="0"/>
              <a:t>Préparation</a:t>
            </a:r>
            <a:r>
              <a:rPr lang="fr-FR" altLang="ja-JP" dirty="0" smtClean="0"/>
              <a:t> pour</a:t>
            </a:r>
            <a:r>
              <a:rPr lang="fr-FR" dirty="0" smtClean="0"/>
              <a:t> EURECA </a:t>
            </a: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150602-416A-4728-88ED-CE5B4136218B}" type="slidenum">
              <a:rPr lang="fr-FR"/>
              <a:pPr>
                <a:defRPr/>
              </a:pPr>
              <a:t>29</a:t>
            </a:fld>
            <a:endParaRPr lang="fr-FR" dirty="0"/>
          </a:p>
        </p:txBody>
      </p:sp>
      <p:pic>
        <p:nvPicPr>
          <p:cNvPr id="44037" name="Picture 4"/>
          <p:cNvPicPr>
            <a:picLocks noChangeAspect="1"/>
          </p:cNvPicPr>
          <p:nvPr/>
        </p:nvPicPr>
        <p:blipFill>
          <a:blip r:embed="rId2"/>
          <a:srcRect t="9413"/>
          <a:stretch>
            <a:fillRect/>
          </a:stretch>
        </p:blipFill>
        <p:spPr bwMode="auto">
          <a:xfrm>
            <a:off x="458788" y="2708275"/>
            <a:ext cx="748982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AutoShape 17"/>
          <p:cNvSpPr>
            <a:spLocks noChangeArrowheads="1"/>
          </p:cNvSpPr>
          <p:nvPr/>
        </p:nvSpPr>
        <p:spPr bwMode="auto">
          <a:xfrm>
            <a:off x="3251200" y="5102225"/>
            <a:ext cx="254000" cy="966788"/>
          </a:xfrm>
          <a:prstGeom prst="downArrow">
            <a:avLst>
              <a:gd name="adj1" fmla="val 50000"/>
              <a:gd name="adj2" fmla="val 298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ea typeface="ＭＳ Ｐゴシック"/>
              <a:cs typeface="ＭＳ Ｐゴシック"/>
            </a:endParaRPr>
          </a:p>
        </p:txBody>
      </p:sp>
      <p:sp>
        <p:nvSpPr>
          <p:cNvPr id="44039" name="TextBox 3"/>
          <p:cNvSpPr txBox="1">
            <a:spLocks noChangeArrowheads="1"/>
          </p:cNvSpPr>
          <p:nvPr/>
        </p:nvSpPr>
        <p:spPr bwMode="auto">
          <a:xfrm>
            <a:off x="3505200" y="5292725"/>
            <a:ext cx="1671638" cy="64611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Edelweiss III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8 months, 0 evt</a:t>
            </a:r>
          </a:p>
        </p:txBody>
      </p:sp>
      <p:sp>
        <p:nvSpPr>
          <p:cNvPr id="44040" name="AutoShape 17"/>
          <p:cNvSpPr>
            <a:spLocks noChangeArrowheads="1"/>
          </p:cNvSpPr>
          <p:nvPr/>
        </p:nvSpPr>
        <p:spPr bwMode="auto">
          <a:xfrm>
            <a:off x="5445125" y="4325938"/>
            <a:ext cx="254000" cy="966787"/>
          </a:xfrm>
          <a:prstGeom prst="downArrow">
            <a:avLst>
              <a:gd name="adj1" fmla="val 50000"/>
              <a:gd name="adj2" fmla="val 298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 principe de la détection directe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01E74C-85F2-4FAA-BF97-C9A207FDCEE9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grpSp>
        <p:nvGrpSpPr>
          <p:cNvPr id="2054" name="Groupe 11"/>
          <p:cNvGrpSpPr>
            <a:grpSpLocks/>
          </p:cNvGrpSpPr>
          <p:nvPr/>
        </p:nvGrpSpPr>
        <p:grpSpPr bwMode="auto">
          <a:xfrm>
            <a:off x="3924300" y="1125538"/>
            <a:ext cx="5040313" cy="1038225"/>
            <a:chOff x="1475656" y="1268761"/>
            <a:chExt cx="6095999" cy="1543050"/>
          </a:xfrm>
        </p:grpSpPr>
        <p:graphicFrame>
          <p:nvGraphicFramePr>
            <p:cNvPr id="2050" name="Espace réservé du contenu 5"/>
            <p:cNvGraphicFramePr>
              <a:graphicFrameLocks noChangeAspect="1"/>
            </p:cNvGraphicFramePr>
            <p:nvPr/>
          </p:nvGraphicFramePr>
          <p:xfrm>
            <a:off x="1475656" y="1268761"/>
            <a:ext cx="6095999" cy="1543050"/>
          </p:xfrm>
          <a:graphic>
            <a:graphicData uri="http://schemas.openxmlformats.org/presentationml/2006/ole">
              <p:oleObj spid="_x0000_s2050" name="Équation" r:id="rId3" imgW="2108160" imgH="533160" progId="Equation.3">
                <p:embed/>
              </p:oleObj>
            </a:graphicData>
          </a:graphic>
        </p:graphicFrame>
        <p:sp>
          <p:nvSpPr>
            <p:cNvPr id="7" name="Ellipse 6"/>
            <p:cNvSpPr/>
            <p:nvPr/>
          </p:nvSpPr>
          <p:spPr>
            <a:xfrm>
              <a:off x="2412616" y="1556608"/>
              <a:ext cx="792960" cy="5756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724615" y="1412684"/>
              <a:ext cx="1007999" cy="7196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3061576" y="1556608"/>
              <a:ext cx="935040" cy="50491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773576" y="2132303"/>
              <a:ext cx="935040" cy="50491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925575" y="1700531"/>
              <a:ext cx="1223040" cy="6488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2055" name="Picture 23" descr="wimp-noy"/>
          <p:cNvPicPr>
            <a:picLocks noChangeAspect="1" noChangeArrowheads="1"/>
          </p:cNvPicPr>
          <p:nvPr/>
        </p:nvPicPr>
        <p:blipFill>
          <a:blip r:embed="rId4"/>
          <a:srcRect l="7874" t="20998" r="17773" b="39371"/>
          <a:stretch>
            <a:fillRect/>
          </a:stretch>
        </p:blipFill>
        <p:spPr bwMode="auto">
          <a:xfrm>
            <a:off x="179388" y="908050"/>
            <a:ext cx="36004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ZoneTexte 13"/>
          <p:cNvSpPr txBox="1">
            <a:spLocks noChangeArrowheads="1"/>
          </p:cNvSpPr>
          <p:nvPr/>
        </p:nvSpPr>
        <p:spPr bwMode="auto">
          <a:xfrm>
            <a:off x="179388" y="2349500"/>
            <a:ext cx="87852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 Contraintes astrophysiques :</a:t>
            </a:r>
          </a:p>
          <a:p>
            <a:pPr lvl="1">
              <a:buFont typeface="Arial" charset="0"/>
              <a:buChar char="•"/>
            </a:pPr>
            <a:r>
              <a:rPr lang="fr-FR">
                <a:solidFill>
                  <a:srgbClr val="FF0000"/>
                </a:solidFill>
                <a:latin typeface="Calibri" pitchFamily="34" charset="0"/>
              </a:rPr>
              <a:t> Halo sphérique isotherme</a:t>
            </a:r>
          </a:p>
          <a:p>
            <a:pPr lvl="1">
              <a:buFont typeface="Arial" charset="0"/>
              <a:buChar char="•"/>
            </a:pPr>
            <a:r>
              <a:rPr lang="fr-FR">
                <a:solidFill>
                  <a:srgbClr val="FF0000"/>
                </a:solidFill>
                <a:latin typeface="Calibri" pitchFamily="34" charset="0"/>
              </a:rPr>
              <a:t> Distribution maxwellienne de v</a:t>
            </a:r>
            <a:r>
              <a:rPr lang="fr-FR" baseline="-2500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 avec v</a:t>
            </a:r>
            <a:r>
              <a:rPr lang="fr-FR" baseline="-25000">
                <a:solidFill>
                  <a:srgbClr val="FF0000"/>
                </a:solidFill>
                <a:latin typeface="Calibri" pitchFamily="34" charset="0"/>
              </a:rPr>
              <a:t>moy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 = 230 km/s, v</a:t>
            </a:r>
            <a:r>
              <a:rPr lang="fr-FR" baseline="-25000">
                <a:solidFill>
                  <a:srgbClr val="FF0000"/>
                </a:solidFill>
                <a:latin typeface="Calibri" pitchFamily="34" charset="0"/>
              </a:rPr>
              <a:t>echap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 = 554 km/s</a:t>
            </a:r>
          </a:p>
          <a:p>
            <a:pPr lvl="1">
              <a:buFont typeface="Arial" charset="0"/>
              <a:buChar char="•"/>
            </a:pPr>
            <a:r>
              <a:rPr lang="fr-FR">
                <a:solidFill>
                  <a:srgbClr val="FF0000"/>
                </a:solidFill>
                <a:latin typeface="Calibri" pitchFamily="34" charset="0"/>
              </a:rPr>
              <a:t> Densité locale de WIMPs : ρ</a:t>
            </a:r>
            <a:r>
              <a:rPr lang="fr-FR" baseline="-25000">
                <a:solidFill>
                  <a:srgbClr val="FF0000"/>
                </a:solidFill>
                <a:latin typeface="Calibri" pitchFamily="34" charset="0"/>
              </a:rPr>
              <a:t>0W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 = 0.3 GeV/c</a:t>
            </a:r>
            <a:r>
              <a:rPr lang="fr-FR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/cm</a:t>
            </a:r>
            <a:r>
              <a:rPr lang="fr-FR" baseline="30000">
                <a:solidFill>
                  <a:srgbClr val="FF0000"/>
                </a:solidFill>
                <a:latin typeface="Calibri" pitchFamily="34" charset="0"/>
              </a:rPr>
              <a:t>3</a:t>
            </a:r>
          </a:p>
          <a:p>
            <a:pPr>
              <a:buFont typeface="Wingdings" pitchFamily="2" charset="2"/>
              <a:buChar char="§"/>
            </a:pPr>
            <a:r>
              <a:rPr lang="fr-FR" b="1">
                <a:solidFill>
                  <a:srgbClr val="00B050"/>
                </a:solidFill>
                <a:latin typeface="Calibri" pitchFamily="34" charset="0"/>
              </a:rPr>
              <a:t> Contraintes de la physique des particules (SUperSYmétrie)</a:t>
            </a:r>
          </a:p>
          <a:p>
            <a:pPr lvl="1">
              <a:buFont typeface="Arial" charset="0"/>
              <a:buChar char="•"/>
            </a:pPr>
            <a:r>
              <a:rPr lang="fr-FR" b="1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fr-FR">
                <a:solidFill>
                  <a:srgbClr val="00B050"/>
                </a:solidFill>
                <a:latin typeface="Calibri" pitchFamily="34" charset="0"/>
              </a:rPr>
              <a:t>M</a:t>
            </a:r>
            <a:r>
              <a:rPr lang="fr-FR" baseline="-25000">
                <a:solidFill>
                  <a:srgbClr val="00B050"/>
                </a:solidFill>
                <a:latin typeface="Calibri" pitchFamily="34" charset="0"/>
              </a:rPr>
              <a:t>W</a:t>
            </a:r>
            <a:r>
              <a:rPr lang="fr-FR">
                <a:solidFill>
                  <a:srgbClr val="00B050"/>
                </a:solidFill>
                <a:latin typeface="Calibri" pitchFamily="34" charset="0"/>
              </a:rPr>
              <a:t> ~ qqes GeV/c² – qqes TeV/c²</a:t>
            </a:r>
          </a:p>
          <a:p>
            <a:pPr lvl="2">
              <a:buFont typeface="Courier New" pitchFamily="49" charset="0"/>
              <a:buChar char="o"/>
            </a:pPr>
            <a:r>
              <a:rPr lang="fr-FR" b="1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fr-FR">
                <a:solidFill>
                  <a:srgbClr val="00B050"/>
                </a:solidFill>
                <a:latin typeface="Calibri" pitchFamily="34" charset="0"/>
              </a:rPr>
              <a:t>Exp : Pour M</a:t>
            </a:r>
            <a:r>
              <a:rPr lang="fr-FR" baseline="-25000">
                <a:solidFill>
                  <a:srgbClr val="00B050"/>
                </a:solidFill>
                <a:latin typeface="Calibri" pitchFamily="34" charset="0"/>
              </a:rPr>
              <a:t>W</a:t>
            </a:r>
            <a:r>
              <a:rPr lang="fr-FR">
                <a:solidFill>
                  <a:srgbClr val="00B050"/>
                </a:solidFill>
                <a:latin typeface="Calibri" pitchFamily="34" charset="0"/>
              </a:rPr>
              <a:t> ~ 100 GeV/c2²</a:t>
            </a:r>
          </a:p>
          <a:p>
            <a:pPr lvl="3">
              <a:buFontTx/>
              <a:buChar char="-"/>
            </a:pPr>
            <a:r>
              <a:rPr lang="fr-FR">
                <a:solidFill>
                  <a:srgbClr val="00B050"/>
                </a:solidFill>
                <a:latin typeface="Calibri" pitchFamily="34" charset="0"/>
              </a:rPr>
              <a:t> Densité moyenne : 3000 WIMPs/m</a:t>
            </a:r>
            <a:r>
              <a:rPr lang="fr-FR" baseline="30000">
                <a:solidFill>
                  <a:srgbClr val="00B050"/>
                </a:solidFill>
                <a:latin typeface="Calibri" pitchFamily="34" charset="0"/>
              </a:rPr>
              <a:t>3</a:t>
            </a:r>
          </a:p>
          <a:p>
            <a:pPr lvl="3">
              <a:buFontTx/>
              <a:buChar char="-"/>
            </a:pPr>
            <a:r>
              <a:rPr lang="fr-FR">
                <a:solidFill>
                  <a:srgbClr val="00B050"/>
                </a:solidFill>
                <a:latin typeface="Calibri" pitchFamily="34" charset="0"/>
              </a:rPr>
              <a:t> Flux sur Terre : 5x10</a:t>
            </a:r>
            <a:r>
              <a:rPr lang="fr-FR" baseline="30000">
                <a:solidFill>
                  <a:srgbClr val="00B050"/>
                </a:solidFill>
                <a:latin typeface="Calibri" pitchFamily="34" charset="0"/>
              </a:rPr>
              <a:t>8</a:t>
            </a:r>
            <a:r>
              <a:rPr lang="fr-FR">
                <a:solidFill>
                  <a:srgbClr val="00B050"/>
                </a:solidFill>
                <a:latin typeface="Calibri" pitchFamily="34" charset="0"/>
              </a:rPr>
              <a:t> WIMPs/m²/s !</a:t>
            </a:r>
          </a:p>
          <a:p>
            <a:pPr lvl="1">
              <a:buFont typeface="Arial" charset="0"/>
              <a:buChar char="•"/>
            </a:pPr>
            <a:r>
              <a:rPr lang="fr-FR">
                <a:solidFill>
                  <a:srgbClr val="00B050"/>
                </a:solidFill>
                <a:latin typeface="Calibri" pitchFamily="34" charset="0"/>
              </a:rPr>
              <a:t> Section efficace d’interaction WIMP-nucléon : σ</a:t>
            </a:r>
            <a:r>
              <a:rPr lang="fr-FR" baseline="-25000">
                <a:solidFill>
                  <a:srgbClr val="00B050"/>
                </a:solidFill>
                <a:latin typeface="Calibri" pitchFamily="34" charset="0"/>
              </a:rPr>
              <a:t>w-n </a:t>
            </a:r>
            <a:r>
              <a:rPr lang="fr-FR">
                <a:solidFill>
                  <a:srgbClr val="00B050"/>
                </a:solidFill>
                <a:latin typeface="Calibri" pitchFamily="34" charset="0"/>
              </a:rPr>
              <a:t>&lt; 10</a:t>
            </a:r>
            <a:r>
              <a:rPr lang="fr-FR" baseline="30000">
                <a:solidFill>
                  <a:srgbClr val="00B050"/>
                </a:solidFill>
                <a:latin typeface="Calibri" pitchFamily="34" charset="0"/>
              </a:rPr>
              <a:t>-7 </a:t>
            </a:r>
            <a:r>
              <a:rPr lang="fr-FR">
                <a:solidFill>
                  <a:srgbClr val="00B050"/>
                </a:solidFill>
                <a:latin typeface="Calibri" pitchFamily="34" charset="0"/>
              </a:rPr>
              <a:t>pb</a:t>
            </a:r>
          </a:p>
          <a:p>
            <a:pPr lvl="1">
              <a:buFont typeface="Arial" charset="0"/>
              <a:buChar char="•"/>
            </a:pPr>
            <a:r>
              <a:rPr lang="fr-FR">
                <a:solidFill>
                  <a:srgbClr val="00B050"/>
                </a:solidFill>
                <a:latin typeface="Calibri" pitchFamily="34" charset="0"/>
              </a:rPr>
              <a:t> Taux d’evts &lt; 1 evts/100 kg.j et reculs d’énergie entre qqes keV et qqes dizaines keV</a:t>
            </a:r>
          </a:p>
          <a:p>
            <a:pPr>
              <a:buFont typeface="Wingdings" pitchFamily="2" charset="2"/>
              <a:buChar char="§"/>
            </a:pPr>
            <a:r>
              <a:rPr lang="fr-FR" b="1">
                <a:solidFill>
                  <a:srgbClr val="0070C0"/>
                </a:solidFill>
                <a:latin typeface="Calibri" pitchFamily="34" charset="0"/>
              </a:rPr>
              <a:t> Contraintes de la physique nucléaire :</a:t>
            </a:r>
          </a:p>
          <a:p>
            <a:pPr lvl="1">
              <a:buFont typeface="Arial" charset="0"/>
              <a:buChar char="•"/>
            </a:pPr>
            <a:r>
              <a:rPr lang="fr-FR" b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>
                <a:solidFill>
                  <a:srgbClr val="0070C0"/>
                </a:solidFill>
                <a:latin typeface="Calibri" pitchFamily="34" charset="0"/>
              </a:rPr>
              <a:t>Facteur de forme </a:t>
            </a:r>
          </a:p>
          <a:p>
            <a:pPr lvl="1">
              <a:buFont typeface="Arial" charset="0"/>
              <a:buChar char="•"/>
            </a:pPr>
            <a:r>
              <a:rPr lang="fr-FR" b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>
                <a:solidFill>
                  <a:srgbClr val="0070C0"/>
                </a:solidFill>
                <a:latin typeface="Calibri" pitchFamily="34" charset="0"/>
              </a:rPr>
              <a:t>Facteur d’interaction : I</a:t>
            </a:r>
            <a:r>
              <a:rPr lang="fr-FR" baseline="-25000">
                <a:solidFill>
                  <a:srgbClr val="0070C0"/>
                </a:solidFill>
                <a:latin typeface="Calibri" pitchFamily="34" charset="0"/>
              </a:rPr>
              <a:t>f</a:t>
            </a:r>
            <a:r>
              <a:rPr lang="fr-FR">
                <a:solidFill>
                  <a:srgbClr val="0070C0"/>
                </a:solidFill>
                <a:latin typeface="Calibri" pitchFamily="34" charset="0"/>
              </a:rPr>
              <a:t> ~ A² pour les couplage scalaire (interaction indépendante du spin)</a:t>
            </a:r>
          </a:p>
        </p:txBody>
      </p:sp>
      <p:sp>
        <p:nvSpPr>
          <p:cNvPr id="2057" name="ZoneTexte 14"/>
          <p:cNvSpPr txBox="1">
            <a:spLocks noChangeArrowheads="1"/>
          </p:cNvSpPr>
          <p:nvPr/>
        </p:nvSpPr>
        <p:spPr bwMode="auto">
          <a:xfrm>
            <a:off x="4716463" y="2205038"/>
            <a:ext cx="4103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>
                <a:latin typeface="Calibri" pitchFamily="34" charset="0"/>
              </a:rPr>
              <a:t>J.D. Lewin, P.E Smith/Astroparticle Physics 6 (1996) 87-112</a:t>
            </a:r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EDELWEISS-III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1831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Détecteurs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fr-FR" sz="1800" smtClean="0">
                <a:solidFill>
                  <a:srgbClr val="604A7B"/>
                </a:solidFill>
              </a:rPr>
              <a:t>40 détecteurs FID800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fr-FR" sz="1800" smtClean="0">
                <a:solidFill>
                  <a:srgbClr val="604A7B"/>
                </a:solidFill>
              </a:rPr>
              <a:t>≈ 23 kg fid. à la mi-2012 (Run 12 = 1.6 kg)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endParaRPr lang="fr-FR" sz="1800" smtClean="0">
              <a:solidFill>
                <a:srgbClr val="604A7B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Même setup que EDW-II</a:t>
            </a:r>
          </a:p>
          <a:p>
            <a:pPr>
              <a:lnSpc>
                <a:spcPct val="80000"/>
              </a:lnSpc>
            </a:pPr>
            <a:endParaRPr lang="fr-FR" sz="2000" smtClean="0">
              <a:solidFill>
                <a:srgbClr val="604A7B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Améliorations </a:t>
            </a:r>
          </a:p>
          <a:p>
            <a:pPr lvl="1">
              <a:buFont typeface="Arial" charset="0"/>
              <a:buChar char="•"/>
            </a:pPr>
            <a:r>
              <a:rPr lang="fr-FR" sz="1800" smtClean="0">
                <a:solidFill>
                  <a:srgbClr val="604A7B"/>
                </a:solidFill>
              </a:rPr>
              <a:t>Sur la cryogénie : diminution de la microphonie </a:t>
            </a:r>
          </a:p>
          <a:p>
            <a:pPr lvl="1">
              <a:buFont typeface="Arial" charset="0"/>
              <a:buNone/>
            </a:pPr>
            <a:r>
              <a:rPr lang="fr-FR" sz="1800" b="1" smtClean="0">
                <a:solidFill>
                  <a:srgbClr val="604A7B"/>
                </a:solidFill>
                <a:cs typeface="Times New Roman" pitchFamily="18" charset="0"/>
              </a:rPr>
              <a:t>	→ meilleures résolutions → meilleur seuil</a:t>
            </a:r>
            <a:endParaRPr lang="fr-FR" sz="1800" smtClean="0">
              <a:solidFill>
                <a:srgbClr val="604A7B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r-FR" sz="1800" smtClean="0">
                <a:solidFill>
                  <a:srgbClr val="604A7B"/>
                </a:solidFill>
              </a:rPr>
              <a:t>Electronique permettant l’étude de la voie rapide </a:t>
            </a:r>
            <a:r>
              <a:rPr lang="fr-FR" sz="1800" b="1" smtClean="0">
                <a:solidFill>
                  <a:srgbClr val="604A7B"/>
                </a:solidFill>
                <a:cs typeface="Times New Roman" pitchFamily="18" charset="0"/>
              </a:rPr>
              <a:t>→ meilleure discrimination</a:t>
            </a:r>
            <a:endParaRPr lang="fr-FR" sz="1800" smtClean="0">
              <a:solidFill>
                <a:srgbClr val="604A7B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r-FR" sz="1800" smtClean="0">
                <a:solidFill>
                  <a:srgbClr val="604A7B"/>
                </a:solidFill>
              </a:rPr>
              <a:t>Câblage pour 112 voies (act. 56) avec une chaleur différentielle et 4 ionisation / voie     </a:t>
            </a:r>
            <a:r>
              <a:rPr lang="fr-FR" sz="1800" b="1" smtClean="0">
                <a:solidFill>
                  <a:srgbClr val="604A7B"/>
                </a:solidFill>
              </a:rPr>
              <a:t>→ meilleure fiabilité → meilleure résolution moyenne → meilleur seuil</a:t>
            </a:r>
          </a:p>
          <a:p>
            <a:pPr lvl="1">
              <a:buFont typeface="Arial" charset="0"/>
              <a:buChar char="•"/>
            </a:pPr>
            <a:r>
              <a:rPr lang="fr-FR" sz="1800" smtClean="0">
                <a:solidFill>
                  <a:srgbClr val="604A7B"/>
                </a:solidFill>
              </a:rPr>
              <a:t>Blindage : PE interne, véto muon, meilleur matériaux </a:t>
            </a:r>
            <a:r>
              <a:rPr lang="fr-FR" sz="1800" b="1" smtClean="0">
                <a:solidFill>
                  <a:srgbClr val="604A7B"/>
                </a:solidFill>
                <a:cs typeface="Times New Roman" pitchFamily="18" charset="0"/>
              </a:rPr>
              <a:t>→ diminution du bruit de fond dû aux neutrons</a:t>
            </a:r>
            <a:endParaRPr lang="fr-FR" sz="1800" b="1" smtClean="0">
              <a:solidFill>
                <a:srgbClr val="604A7B"/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fr-FR" sz="1800" smtClean="0">
              <a:solidFill>
                <a:srgbClr val="604A7B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 smtClean="0">
                <a:solidFill>
                  <a:srgbClr val="604A7B"/>
                </a:solidFill>
              </a:rPr>
              <a:t>Coût : ~2M€ / 3 ans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fr-FR" sz="1800" smtClean="0">
                <a:solidFill>
                  <a:srgbClr val="604A7B"/>
                </a:solidFill>
              </a:rPr>
              <a:t>900 k € de ANR</a:t>
            </a:r>
          </a:p>
          <a:p>
            <a:pPr>
              <a:lnSpc>
                <a:spcPct val="90000"/>
              </a:lnSpc>
            </a:pPr>
            <a:endParaRPr lang="fr-FR" smtClean="0">
              <a:solidFill>
                <a:srgbClr val="604A7B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BF6E4A-BCF7-4431-9E23-4A524809177F}" type="slidenum">
              <a:rPr lang="fr-FR"/>
              <a:pPr>
                <a:defRPr/>
              </a:pPr>
              <a:t>30</a:t>
            </a:fld>
            <a:endParaRPr lang="fr-FR" dirty="0"/>
          </a:p>
        </p:txBody>
      </p:sp>
      <p:pic>
        <p:nvPicPr>
          <p:cNvPr id="45061" name="Picture 1027"/>
          <p:cNvPicPr>
            <a:picLocks noChangeAspect="1" noChangeArrowheads="1"/>
          </p:cNvPicPr>
          <p:nvPr/>
        </p:nvPicPr>
        <p:blipFill>
          <a:blip r:embed="rId2"/>
          <a:srcRect l="9091" r="9091"/>
          <a:stretch>
            <a:fillRect/>
          </a:stretch>
        </p:blipFill>
        <p:spPr bwMode="auto">
          <a:xfrm>
            <a:off x="6084888" y="981075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EURECA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5538"/>
            <a:ext cx="6156325" cy="26638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1600" b="1" dirty="0" smtClean="0"/>
              <a:t>EURECA : but atteindre les 10</a:t>
            </a:r>
            <a:r>
              <a:rPr lang="fr-FR" sz="1600" b="1" baseline="30000" dirty="0" smtClean="0"/>
              <a:t>-10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pb</a:t>
            </a:r>
            <a:endParaRPr lang="fr-FR" sz="16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fr-FR" sz="1600" b="1" dirty="0" smtClean="0"/>
              <a:t>Très gros efforts dans le contrôle des bruits de fond et le développement des détecteurs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600" b="1" dirty="0" smtClean="0"/>
              <a:t>Expérience européenne </a:t>
            </a:r>
            <a:r>
              <a:rPr lang="fr-FR" sz="1600" dirty="0" smtClean="0"/>
              <a:t>(EDELWEISS, CRESST, ROSEBUD, CERN)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600" dirty="0" smtClean="0"/>
              <a:t>Expérience cryogénique avec une masse &gt;&gt; 100 kg et plusieurs cibles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600" dirty="0" smtClean="0"/>
              <a:t>Expérience faisant partie de la </a:t>
            </a:r>
            <a:r>
              <a:rPr lang="fr-FR" sz="1600" dirty="0" err="1" smtClean="0"/>
              <a:t>Roadmap</a:t>
            </a:r>
            <a:r>
              <a:rPr lang="fr-FR" sz="1600" dirty="0" smtClean="0"/>
              <a:t> ILIAS/ASPERA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600" dirty="0" smtClean="0"/>
              <a:t>Site : extension de 60 000 m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 du LSM (4 </a:t>
            </a:r>
            <a:r>
              <a:rPr lang="fr-FR" sz="1600" dirty="0" smtClean="0">
                <a:sym typeface="Symbol" charset="2"/>
              </a:rPr>
              <a:t></a:t>
            </a:r>
            <a:r>
              <a:rPr lang="fr-FR" sz="1600" dirty="0" smtClean="0"/>
              <a:t>/m²/d)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600" b="1" dirty="0" smtClean="0">
                <a:cs typeface="Times New Roman" charset="0"/>
              </a:rPr>
              <a:t>Planning :</a:t>
            </a:r>
            <a:r>
              <a:rPr lang="fr-FR" sz="1600" dirty="0" smtClean="0"/>
              <a:t> 150 kg en 2015 puis 1 T en 2018 </a:t>
            </a:r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B0C5D1-2D61-413B-BD08-F96B6C3A3A2C}" type="slidenum">
              <a:rPr lang="fr-FR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4608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779838"/>
            <a:ext cx="18002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 descr="LogoEURE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84713"/>
            <a:ext cx="2093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3" descr="EURECA-LSM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147763"/>
            <a:ext cx="3398838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4" descr="Schema"/>
          <p:cNvPicPr>
            <a:picLocks noChangeAspect="1" noChangeArrowheads="1"/>
          </p:cNvPicPr>
          <p:nvPr/>
        </p:nvPicPr>
        <p:blipFill>
          <a:blip r:embed="rId5"/>
          <a:srcRect l="12070"/>
          <a:stretch>
            <a:fillRect/>
          </a:stretch>
        </p:blipFill>
        <p:spPr bwMode="auto">
          <a:xfrm>
            <a:off x="4659313" y="3705225"/>
            <a:ext cx="452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3789363"/>
            <a:ext cx="1211263" cy="273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Conclusion – Perspectives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643438" cy="5732462"/>
          </a:xfrm>
        </p:spPr>
        <p:txBody>
          <a:bodyPr rtlCol="0">
            <a:normAutofit fontScale="85000" lnSpcReduction="20000"/>
          </a:bodyPr>
          <a:lstStyle/>
          <a:p>
            <a:pPr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fr-FR" sz="2100" kern="0" dirty="0"/>
              <a:t>EDW </a:t>
            </a:r>
            <a:r>
              <a:rPr lang="fr-FR" sz="2100" kern="0" dirty="0" smtClean="0"/>
              <a:t>utilise une nouvelle génération de détecteurs : les ID </a:t>
            </a:r>
            <a:endParaRPr lang="fr-FR" sz="2100" kern="0" dirty="0"/>
          </a:p>
          <a:p>
            <a:pPr lvl="1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 smtClean="0"/>
              <a:t>Simples et robustes avec un excellent rejet béta</a:t>
            </a:r>
            <a:endParaRPr lang="fr-FR" sz="1900" kern="0" dirty="0"/>
          </a:p>
          <a:p>
            <a:pPr lvl="1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 smtClean="0"/>
              <a:t>Analyse finale sur plus d’1 an de données</a:t>
            </a:r>
            <a:endParaRPr lang="fr-FR" sz="1900" kern="0" dirty="0"/>
          </a:p>
          <a:p>
            <a:pPr lvl="2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 smtClean="0"/>
              <a:t>5 </a:t>
            </a:r>
            <a:r>
              <a:rPr lang="fr-FR" sz="1900" kern="0" dirty="0" err="1" smtClean="0"/>
              <a:t>evts</a:t>
            </a:r>
            <a:r>
              <a:rPr lang="fr-FR" sz="1900" kern="0" dirty="0" smtClean="0"/>
              <a:t> observés</a:t>
            </a:r>
            <a:endParaRPr lang="fr-FR" sz="1900" kern="0" dirty="0"/>
          </a:p>
          <a:p>
            <a:pPr lvl="2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/>
              <a:t>4.4 x10</a:t>
            </a:r>
            <a:r>
              <a:rPr lang="fr-FR" sz="1900" kern="0" baseline="30000" dirty="0"/>
              <a:t>-8</a:t>
            </a:r>
            <a:r>
              <a:rPr lang="fr-FR" sz="1900" kern="0" dirty="0"/>
              <a:t> </a:t>
            </a:r>
            <a:r>
              <a:rPr lang="fr-FR" sz="1900" kern="0" dirty="0" err="1"/>
              <a:t>pb</a:t>
            </a:r>
            <a:r>
              <a:rPr lang="fr-FR" sz="1900" kern="0" dirty="0"/>
              <a:t> </a:t>
            </a:r>
            <a:r>
              <a:rPr lang="fr-FR" sz="1900" kern="0" dirty="0" smtClean="0"/>
              <a:t>exclue pour m=85GeV</a:t>
            </a:r>
            <a:endParaRPr lang="fr-FR" sz="1900" kern="0" dirty="0"/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fr-FR" sz="2100" kern="0" dirty="0" smtClean="0"/>
              <a:t>EDW-3 :  but = 5 </a:t>
            </a:r>
            <a:r>
              <a:rPr lang="fr-FR" sz="2100" kern="0" dirty="0"/>
              <a:t>x 10</a:t>
            </a:r>
            <a:r>
              <a:rPr lang="fr-FR" sz="2100" kern="0" baseline="30000" dirty="0"/>
              <a:t>-9</a:t>
            </a:r>
            <a:r>
              <a:rPr lang="fr-FR" sz="2100" kern="0" dirty="0"/>
              <a:t> </a:t>
            </a:r>
            <a:r>
              <a:rPr lang="fr-FR" sz="2100" kern="0" dirty="0" err="1"/>
              <a:t>pb</a:t>
            </a:r>
            <a:endParaRPr lang="fr-FR" sz="2100" kern="0" dirty="0"/>
          </a:p>
          <a:p>
            <a:pPr lvl="1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 smtClean="0"/>
              <a:t>Améliorations pour diminuer le bruit de fond</a:t>
            </a:r>
            <a:endParaRPr lang="fr-FR" sz="1900" kern="0" dirty="0"/>
          </a:p>
          <a:p>
            <a:pPr lvl="2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/>
              <a:t>R</a:t>
            </a:r>
            <a:r>
              <a:rPr lang="fr-FR" sz="1900" kern="0" dirty="0" smtClean="0"/>
              <a:t>edondances dans les mesures de chaleur et d’ionisation</a:t>
            </a:r>
            <a:endParaRPr lang="fr-FR" sz="1900" kern="0" dirty="0"/>
          </a:p>
          <a:p>
            <a:pPr lvl="2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 smtClean="0"/>
              <a:t>Voie rapide</a:t>
            </a:r>
            <a:endParaRPr lang="fr-FR" sz="1900" kern="0" dirty="0"/>
          </a:p>
          <a:p>
            <a:pPr lvl="2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 smtClean="0"/>
              <a:t>Diminution de la </a:t>
            </a:r>
            <a:r>
              <a:rPr lang="fr-FR" sz="1900" kern="0" dirty="0" err="1" smtClean="0"/>
              <a:t>microphonie</a:t>
            </a:r>
            <a:r>
              <a:rPr lang="fr-FR" sz="1900" kern="0" dirty="0" smtClean="0"/>
              <a:t>, ajout d’un blindage PE interne</a:t>
            </a:r>
            <a:endParaRPr lang="fr-FR" sz="1900" kern="0" dirty="0"/>
          </a:p>
          <a:p>
            <a:pPr lvl="1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 smtClean="0"/>
              <a:t>Nouveaux détecteurs FID </a:t>
            </a:r>
            <a:r>
              <a:rPr lang="fr-FR" sz="1900" kern="0" dirty="0"/>
              <a:t>800g </a:t>
            </a:r>
            <a:r>
              <a:rPr lang="fr-FR" sz="1900" kern="0" dirty="0" smtClean="0"/>
              <a:t>2012 </a:t>
            </a:r>
            <a:r>
              <a:rPr lang="fr-FR" sz="1900" kern="0" dirty="0">
                <a:sym typeface="Wingdings" pitchFamily="2" charset="2"/>
              </a:rPr>
              <a:t></a:t>
            </a:r>
            <a:r>
              <a:rPr lang="fr-FR" sz="1900" kern="0" dirty="0"/>
              <a:t> 1000 </a:t>
            </a:r>
            <a:r>
              <a:rPr lang="fr-FR" sz="1900" kern="0" dirty="0" err="1"/>
              <a:t>kg.d</a:t>
            </a:r>
            <a:endParaRPr lang="fr-FR" sz="1900" kern="0" dirty="0"/>
          </a:p>
          <a:p>
            <a:pPr lvl="1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 smtClean="0"/>
              <a:t>Installation de 40 détecteurs</a:t>
            </a:r>
            <a:endParaRPr lang="fr-FR" sz="1900" kern="0" dirty="0"/>
          </a:p>
          <a:p>
            <a:pPr lvl="2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1900" kern="0" dirty="0"/>
              <a:t>2013 </a:t>
            </a:r>
            <a:r>
              <a:rPr lang="fr-FR" sz="1900" kern="0" dirty="0">
                <a:sym typeface="Wingdings" pitchFamily="2" charset="2"/>
              </a:rPr>
              <a:t></a:t>
            </a:r>
            <a:r>
              <a:rPr lang="fr-FR" sz="1900" kern="0" dirty="0"/>
              <a:t> 3000 </a:t>
            </a:r>
            <a:r>
              <a:rPr lang="fr-FR" sz="1900" kern="0" dirty="0" err="1"/>
              <a:t>kg.d</a:t>
            </a:r>
            <a:endParaRPr lang="fr-FR" sz="1900" kern="0" dirty="0"/>
          </a:p>
          <a:p>
            <a:pPr marL="228600" indent="-228600" eaLnBrk="0" fontAlgn="auto" hangingPunct="0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100000"/>
              <a:defRPr/>
            </a:pPr>
            <a:r>
              <a:rPr lang="fr-FR" sz="2100" kern="0" dirty="0" smtClean="0"/>
              <a:t>EURECA : but &lt; 10</a:t>
            </a:r>
            <a:r>
              <a:rPr lang="fr-FR" sz="2100" kern="0" baseline="30000" dirty="0" smtClean="0"/>
              <a:t>-10</a:t>
            </a:r>
            <a:r>
              <a:rPr lang="fr-FR" sz="2100" kern="0" dirty="0" smtClean="0"/>
              <a:t> </a:t>
            </a:r>
            <a:r>
              <a:rPr lang="fr-FR" sz="2100" kern="0" dirty="0" err="1" smtClean="0"/>
              <a:t>pb</a:t>
            </a:r>
            <a:endParaRPr lang="fr-FR" sz="2100" kern="0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4CDDC3-C763-4A39-9385-A51BA10C0DD1}" type="slidenum">
              <a:rPr lang="fr-FR"/>
              <a:pPr>
                <a:defRPr/>
              </a:pPr>
              <a:t>32</a:t>
            </a:fld>
            <a:endParaRPr lang="fr-FR" dirty="0"/>
          </a:p>
        </p:txBody>
      </p:sp>
      <p:pic>
        <p:nvPicPr>
          <p:cNvPr id="47109" name="Picture 2" descr="U:\Dateien allgemein\Funding Anträge\BmBF\Verbund2011-2014\exclusionplot_Nov2010lowr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9950" y="1489075"/>
            <a:ext cx="4427538" cy="4892675"/>
          </a:xfrm>
        </p:spPr>
      </p:pic>
      <p:sp>
        <p:nvSpPr>
          <p:cNvPr id="47110" name="ZoneTexte 8"/>
          <p:cNvSpPr txBox="1">
            <a:spLocks noChangeArrowheads="1"/>
          </p:cNvSpPr>
          <p:nvPr/>
        </p:nvSpPr>
        <p:spPr bwMode="auto">
          <a:xfrm>
            <a:off x="6732588" y="1116013"/>
            <a:ext cx="2247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Etat des lieux fin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Les contraintes de la détection directe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412875"/>
            <a:ext cx="4608512" cy="49688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000" dirty="0" smtClean="0">
                <a:ea typeface="ＭＳ Ｐゴシック" pitchFamily="16" charset="-128"/>
              </a:rPr>
              <a:t>10</a:t>
            </a:r>
            <a:r>
              <a:rPr lang="en-GB" sz="3000" baseline="30000" dirty="0" smtClean="0">
                <a:ea typeface="ＭＳ Ｐゴシック" pitchFamily="16" charset="-128"/>
              </a:rPr>
              <a:t>-8</a:t>
            </a:r>
            <a:r>
              <a:rPr lang="en-GB" sz="3000" dirty="0" smtClean="0">
                <a:ea typeface="ＭＳ Ｐゴシック" pitchFamily="16" charset="-128"/>
              </a:rPr>
              <a:t> </a:t>
            </a:r>
            <a:r>
              <a:rPr lang="en-GB" sz="3000" dirty="0" err="1" smtClean="0">
                <a:ea typeface="ＭＳ Ｐゴシック" pitchFamily="16" charset="-128"/>
              </a:rPr>
              <a:t>pb</a:t>
            </a:r>
            <a:r>
              <a:rPr lang="en-GB" sz="3000" dirty="0" smtClean="0">
                <a:ea typeface="ＭＳ Ｐゴシック" pitchFamily="16" charset="-128"/>
              </a:rPr>
              <a:t> ~ 1 </a:t>
            </a:r>
            <a:r>
              <a:rPr lang="en-GB" sz="3000" dirty="0" err="1" smtClean="0">
                <a:ea typeface="ＭＳ Ｐゴシック" pitchFamily="16" charset="-128"/>
              </a:rPr>
              <a:t>evt</a:t>
            </a:r>
            <a:r>
              <a:rPr lang="en-GB" sz="3000" dirty="0" smtClean="0">
                <a:ea typeface="ＭＳ Ｐゴシック" pitchFamily="16" charset="-128"/>
              </a:rPr>
              <a:t>/kg/an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600" dirty="0" err="1" smtClean="0">
                <a:ea typeface="ＭＳ Ｐゴシック" pitchFamily="16" charset="-128"/>
              </a:rPr>
              <a:t>Taux</a:t>
            </a:r>
            <a:r>
              <a:rPr lang="en-GB" sz="2600" dirty="0" smtClean="0">
                <a:ea typeface="ＭＳ Ｐゴシック" pitchFamily="16" charset="-128"/>
              </a:rPr>
              <a:t> </a:t>
            </a:r>
            <a:r>
              <a:rPr lang="en-GB" sz="2600" dirty="0" err="1" smtClean="0">
                <a:ea typeface="ＭＳ Ｐゴシック" pitchFamily="16" charset="-128"/>
              </a:rPr>
              <a:t>dépend</a:t>
            </a:r>
            <a:r>
              <a:rPr lang="en-GB" sz="2600" dirty="0" smtClean="0">
                <a:ea typeface="ＭＳ Ｐゴシック" pitchFamily="16" charset="-128"/>
              </a:rPr>
              <a:t> de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sz="2200" dirty="0" err="1" smtClean="0">
                <a:ea typeface="ＭＳ Ｐゴシック" pitchFamily="16" charset="-128"/>
              </a:rPr>
              <a:t>Seuil</a:t>
            </a:r>
            <a:r>
              <a:rPr lang="en-GB" sz="2200" dirty="0" smtClean="0">
                <a:ea typeface="ＭＳ Ｐゴシック" pitchFamily="16" charset="-128"/>
              </a:rPr>
              <a:t> en </a:t>
            </a:r>
            <a:r>
              <a:rPr lang="en-GB" sz="2200" dirty="0" err="1" smtClean="0">
                <a:ea typeface="ＭＳ Ｐゴシック" pitchFamily="16" charset="-128"/>
              </a:rPr>
              <a:t>énergie</a:t>
            </a:r>
            <a:endParaRPr lang="en-GB" sz="2200" dirty="0" smtClean="0">
              <a:ea typeface="ＭＳ Ｐゴシック" pitchFamily="16" charset="-128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en-GB" sz="2200" dirty="0" smtClean="0">
                <a:ea typeface="ＭＳ Ｐゴシック" pitchFamily="16" charset="-128"/>
              </a:rPr>
              <a:t>Masse </a:t>
            </a:r>
            <a:r>
              <a:rPr lang="en-GB" sz="2200" dirty="0" err="1" smtClean="0">
                <a:ea typeface="ＭＳ Ｐゴシック" pitchFamily="16" charset="-128"/>
              </a:rPr>
              <a:t>atomique</a:t>
            </a:r>
            <a:r>
              <a:rPr lang="en-GB" sz="2200" dirty="0" smtClean="0">
                <a:ea typeface="ＭＳ Ｐゴシック" pitchFamily="16" charset="-128"/>
              </a:rPr>
              <a:t> du </a:t>
            </a:r>
            <a:r>
              <a:rPr lang="en-GB" sz="2200" dirty="0" err="1" smtClean="0">
                <a:ea typeface="ＭＳ Ｐゴシック" pitchFamily="16" charset="-128"/>
              </a:rPr>
              <a:t>noyau</a:t>
            </a:r>
            <a:r>
              <a:rPr lang="en-GB" sz="2200" dirty="0" smtClean="0">
                <a:ea typeface="ＭＳ Ｐゴシック" pitchFamily="16" charset="-128"/>
              </a:rPr>
              <a:t> </a:t>
            </a:r>
            <a:r>
              <a:rPr lang="en-GB" sz="2200" dirty="0" err="1" smtClean="0">
                <a:ea typeface="ＭＳ Ｐゴシック" pitchFamily="16" charset="-128"/>
              </a:rPr>
              <a:t>cible</a:t>
            </a:r>
            <a:endParaRPr lang="en-GB" sz="2200" dirty="0" smtClean="0">
              <a:ea typeface="ＭＳ Ｐゴシック" pitchFamily="16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3000" dirty="0" smtClean="0">
                <a:ea typeface="ＭＳ Ｐゴシック" pitchFamily="16" charset="-128"/>
              </a:rPr>
              <a:t>Challenge principal : </a:t>
            </a:r>
            <a:r>
              <a:rPr lang="en-GB" sz="1800" dirty="0" smtClean="0">
                <a:ea typeface="ＭＳ Ｐゴシック" pitchFamily="16" charset="-128"/>
              </a:rPr>
              <a:t>	 </a:t>
            </a:r>
            <a:r>
              <a:rPr lang="en-GB" sz="2800" b="1" dirty="0" err="1" smtClean="0">
                <a:solidFill>
                  <a:srgbClr val="C00000"/>
                </a:solidFill>
                <a:ea typeface="ＭＳ Ｐゴシック" pitchFamily="16" charset="-128"/>
              </a:rPr>
              <a:t>supprimer</a:t>
            </a:r>
            <a:r>
              <a:rPr lang="en-GB" sz="2800" b="1" dirty="0" smtClean="0">
                <a:solidFill>
                  <a:srgbClr val="C00000"/>
                </a:solidFill>
                <a:ea typeface="ＭＳ Ｐゴシック" pitchFamily="16" charset="-128"/>
              </a:rPr>
              <a:t>  au maximum le bruit de fond </a:t>
            </a:r>
            <a:r>
              <a:rPr lang="en-GB" sz="2800" b="1" dirty="0" err="1" smtClean="0">
                <a:solidFill>
                  <a:srgbClr val="C00000"/>
                </a:solidFill>
                <a:ea typeface="ＭＳ Ｐゴシック" pitchFamily="16" charset="-128"/>
              </a:rPr>
              <a:t>dû</a:t>
            </a:r>
            <a:r>
              <a:rPr lang="en-GB" sz="2800" b="1" dirty="0" smtClean="0">
                <a:solidFill>
                  <a:srgbClr val="C00000"/>
                </a:solidFill>
                <a:ea typeface="ＭＳ Ｐゴシック" pitchFamily="16" charset="-128"/>
              </a:rPr>
              <a:t> à la </a:t>
            </a:r>
            <a:r>
              <a:rPr lang="en-GB" sz="2800" b="1" dirty="0" err="1" smtClean="0">
                <a:solidFill>
                  <a:srgbClr val="C00000"/>
                </a:solidFill>
                <a:ea typeface="ＭＳ Ｐゴシック" pitchFamily="16" charset="-128"/>
              </a:rPr>
              <a:t>radioactivité</a:t>
            </a:r>
            <a:r>
              <a:rPr lang="en-GB" sz="2800" b="1" dirty="0" smtClean="0">
                <a:solidFill>
                  <a:srgbClr val="C00000"/>
                </a:solidFill>
                <a:ea typeface="ＭＳ Ｐゴシック" pitchFamily="16" charset="-128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ea typeface="ＭＳ Ｐゴシック" pitchFamily="16" charset="-128"/>
              </a:rPr>
              <a:t>naturelle</a:t>
            </a:r>
            <a:r>
              <a:rPr lang="en-GB" sz="2800" b="1" dirty="0" smtClean="0">
                <a:solidFill>
                  <a:srgbClr val="C00000"/>
                </a:solidFill>
                <a:ea typeface="ＭＳ Ｐゴシック" pitchFamily="16" charset="-128"/>
              </a:rPr>
              <a:t> à </a:t>
            </a:r>
            <a:r>
              <a:rPr lang="en-GB" sz="2800" b="1" dirty="0" err="1" smtClean="0">
                <a:solidFill>
                  <a:srgbClr val="C00000"/>
                </a:solidFill>
                <a:ea typeface="ＭＳ Ｐゴシック" pitchFamily="16" charset="-128"/>
              </a:rPr>
              <a:t>basse</a:t>
            </a:r>
            <a:r>
              <a:rPr lang="en-GB" sz="2800" b="1" dirty="0" smtClean="0">
                <a:solidFill>
                  <a:srgbClr val="C00000"/>
                </a:solidFill>
                <a:ea typeface="ＭＳ Ｐゴシック" pitchFamily="16" charset="-128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ea typeface="ＭＳ Ｐゴシック" pitchFamily="16" charset="-128"/>
              </a:rPr>
              <a:t>énergie</a:t>
            </a:r>
            <a:endParaRPr lang="en-GB" sz="2600" b="1" dirty="0" smtClean="0">
              <a:solidFill>
                <a:srgbClr val="C00000"/>
              </a:solidFill>
              <a:ea typeface="ＭＳ Ｐゴシック" pitchFamily="16" charset="-128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2600" dirty="0" smtClean="0">
                <a:solidFill>
                  <a:srgbClr val="C00000"/>
                </a:solidFill>
                <a:ea typeface="ＭＳ Ｐゴシック" pitchFamily="16" charset="-128"/>
              </a:rPr>
              <a:t>Site </a:t>
            </a:r>
            <a:r>
              <a:rPr lang="en-GB" sz="2600" dirty="0" err="1" smtClean="0">
                <a:solidFill>
                  <a:srgbClr val="C00000"/>
                </a:solidFill>
                <a:ea typeface="ＭＳ Ｐゴシック" pitchFamily="16" charset="-128"/>
              </a:rPr>
              <a:t>souterrain</a:t>
            </a:r>
            <a:endParaRPr lang="en-GB" sz="2600" dirty="0" smtClean="0">
              <a:solidFill>
                <a:srgbClr val="C00000"/>
              </a:solidFill>
              <a:ea typeface="ＭＳ Ｐゴシック" pitchFamily="16" charset="-128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2600" dirty="0" err="1" smtClean="0">
                <a:solidFill>
                  <a:srgbClr val="C00000"/>
                </a:solidFill>
                <a:ea typeface="ＭＳ Ｐゴシック" pitchFamily="16" charset="-128"/>
              </a:rPr>
              <a:t>Sélection</a:t>
            </a:r>
            <a:r>
              <a:rPr lang="en-GB" sz="2600" dirty="0" smtClean="0">
                <a:solidFill>
                  <a:srgbClr val="C00000"/>
                </a:solidFill>
                <a:ea typeface="ＭＳ Ｐゴシック" pitchFamily="16" charset="-128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a typeface="ＭＳ Ｐゴシック" pitchFamily="16" charset="-128"/>
              </a:rPr>
              <a:t>stricte</a:t>
            </a:r>
            <a:r>
              <a:rPr lang="en-GB" sz="2600" dirty="0" smtClean="0">
                <a:solidFill>
                  <a:srgbClr val="C00000"/>
                </a:solidFill>
                <a:ea typeface="ＭＳ Ｐゴシック" pitchFamily="16" charset="-128"/>
              </a:rPr>
              <a:t> des </a:t>
            </a:r>
            <a:r>
              <a:rPr lang="en-GB" sz="2600" dirty="0" err="1" smtClean="0">
                <a:solidFill>
                  <a:srgbClr val="C00000"/>
                </a:solidFill>
                <a:ea typeface="ＭＳ Ｐゴシック" pitchFamily="16" charset="-128"/>
              </a:rPr>
              <a:t>matériaux</a:t>
            </a:r>
            <a:endParaRPr lang="en-GB" sz="2600" dirty="0" smtClean="0">
              <a:solidFill>
                <a:srgbClr val="C00000"/>
              </a:solidFill>
              <a:ea typeface="ＭＳ Ｐゴシック" pitchFamily="16" charset="-128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2600" dirty="0" err="1" smtClean="0">
                <a:solidFill>
                  <a:srgbClr val="C00000"/>
                </a:solidFill>
                <a:ea typeface="ＭＳ Ｐゴシック" pitchFamily="16" charset="-128"/>
              </a:rPr>
              <a:t>Blindage</a:t>
            </a:r>
            <a:r>
              <a:rPr lang="en-GB" sz="2600" dirty="0" smtClean="0">
                <a:solidFill>
                  <a:srgbClr val="C00000"/>
                </a:solidFill>
                <a:ea typeface="ＭＳ Ｐゴシック" pitchFamily="16" charset="-128"/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600" dirty="0" err="1" smtClean="0">
                <a:solidFill>
                  <a:srgbClr val="C00000"/>
                </a:solidFill>
                <a:ea typeface="ＭＳ Ｐゴシック" pitchFamily="16" charset="-128"/>
              </a:rPr>
              <a:t>Réjection</a:t>
            </a:r>
            <a:r>
              <a:rPr lang="en-GB" sz="2600" dirty="0" smtClean="0">
                <a:solidFill>
                  <a:srgbClr val="C00000"/>
                </a:solidFill>
                <a:ea typeface="ＭＳ Ｐゴシック" pitchFamily="16" charset="-128"/>
              </a:rPr>
              <a:t> active/passive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600" dirty="0" err="1" smtClean="0">
                <a:solidFill>
                  <a:srgbClr val="C00000"/>
                </a:solidFill>
                <a:ea typeface="ＭＳ Ｐゴシック" pitchFamily="16" charset="-128"/>
              </a:rPr>
              <a:t>Compréhension</a:t>
            </a:r>
            <a:r>
              <a:rPr lang="en-GB" sz="2600" dirty="0" smtClean="0">
                <a:solidFill>
                  <a:srgbClr val="C00000"/>
                </a:solidFill>
                <a:ea typeface="ＭＳ Ｐゴシック" pitchFamily="16" charset="-128"/>
              </a:rPr>
              <a:t> des queues de bruits de fond et des imperfections des </a:t>
            </a:r>
            <a:r>
              <a:rPr lang="en-GB" sz="2600" dirty="0" err="1" smtClean="0">
                <a:solidFill>
                  <a:srgbClr val="C00000"/>
                </a:solidFill>
                <a:ea typeface="ＭＳ Ｐゴシック" pitchFamily="16" charset="-128"/>
              </a:rPr>
              <a:t>détecteurs</a:t>
            </a:r>
            <a:endParaRPr lang="fr-FR" sz="260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038F71-0275-4C78-B3BB-50517E664292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19461" name="Image 7" descr="gexear.jpg"/>
          <p:cNvPicPr>
            <a:picLocks noChangeAspect="1"/>
          </p:cNvPicPr>
          <p:nvPr/>
        </p:nvPicPr>
        <p:blipFill>
          <a:blip r:embed="rId2"/>
          <a:srcRect l="1250" r="6245"/>
          <a:stretch>
            <a:fillRect/>
          </a:stretch>
        </p:blipFill>
        <p:spPr bwMode="auto">
          <a:xfrm>
            <a:off x="4876800" y="1620838"/>
            <a:ext cx="3998913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Les différentes signatures du WIMP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4451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2600" dirty="0" smtClean="0"/>
              <a:t>Identification des reculs nucléaires 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2200" dirty="0" smtClean="0"/>
              <a:t>Les particules du bruit de fond (</a:t>
            </a:r>
            <a:r>
              <a:rPr lang="fr-FR" sz="2200" dirty="0" smtClean="0">
                <a:sym typeface="Symbol" pitchFamily="18" charset="2"/>
              </a:rPr>
              <a:t>, , )</a:t>
            </a:r>
            <a:r>
              <a:rPr lang="fr-FR" sz="2200" dirty="0" smtClean="0"/>
              <a:t> produisent des reculs électroniques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2200" dirty="0" smtClean="0"/>
              <a:t>Les interactions de neutrons induisent des reculs nucléaires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2600" dirty="0" smtClean="0"/>
              <a:t>Forme du spectre de recul 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2200" dirty="0" smtClean="0">
                <a:sym typeface="Symbol" pitchFamily="18" charset="2"/>
              </a:rPr>
              <a:t>Dépend de M</a:t>
            </a:r>
            <a:r>
              <a:rPr lang="fr-FR" sz="2200" baseline="-25000" dirty="0" smtClean="0">
                <a:sym typeface="Symbol" pitchFamily="18" charset="2"/>
              </a:rPr>
              <a:t>W</a:t>
            </a:r>
            <a:r>
              <a:rPr lang="fr-FR" sz="2200" dirty="0" smtClean="0">
                <a:sym typeface="Symbol" pitchFamily="18" charset="2"/>
              </a:rPr>
              <a:t> et de </a:t>
            </a:r>
            <a:r>
              <a:rPr lang="fr-FR" sz="2200" baseline="-25000" dirty="0" smtClean="0">
                <a:sym typeface="Symbol" pitchFamily="18" charset="2"/>
              </a:rPr>
              <a:t>W-N</a:t>
            </a:r>
            <a:endParaRPr lang="fr-FR" sz="2200" dirty="0" smtClean="0"/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2200" dirty="0" smtClean="0"/>
              <a:t>Forme des spectres des bruits de fond : inconnue/difficilement prédictible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2600" dirty="0" smtClean="0"/>
              <a:t>Interaction cohérente (cas indépendant du spin) </a:t>
            </a:r>
            <a:r>
              <a:rPr lang="fr-FR" sz="2600" dirty="0" smtClean="0">
                <a:sym typeface="Symbol" pitchFamily="18" charset="2"/>
              </a:rPr>
              <a:t>   µ</a:t>
            </a:r>
            <a:r>
              <a:rPr lang="fr-FR" sz="2600" baseline="30000" dirty="0" smtClean="0">
                <a:sym typeface="Symbol" pitchFamily="18" charset="2"/>
              </a:rPr>
              <a:t>²</a:t>
            </a:r>
            <a:r>
              <a:rPr lang="fr-FR" sz="2600" dirty="0" smtClean="0">
                <a:sym typeface="Symbol" pitchFamily="18" charset="2"/>
              </a:rPr>
              <a:t>A</a:t>
            </a:r>
            <a:r>
              <a:rPr lang="fr-FR" sz="2600" baseline="30000" dirty="0">
                <a:sym typeface="Symbol" pitchFamily="18" charset="2"/>
              </a:rPr>
              <a:t>²</a:t>
            </a:r>
            <a:r>
              <a:rPr lang="fr-FR" sz="2600" dirty="0" smtClean="0">
                <a:sym typeface="Symbol" pitchFamily="18" charset="2"/>
              </a:rPr>
              <a:t> (détecteurs avec différents noyaux-cibles)</a:t>
            </a:r>
            <a:endParaRPr lang="fr-FR" sz="2600" dirty="0" smtClean="0"/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2600" dirty="0" smtClean="0"/>
              <a:t>Taux d’interaction uniforme dans tout le volume (contrairement aux particules du bruit de fond)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2600" dirty="0" smtClean="0"/>
              <a:t>Absence d’interactions multiples (interaction faible) contrairement aux neutrons</a:t>
            </a:r>
            <a:endParaRPr lang="fr-FR" sz="12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fr-FR" sz="12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600" dirty="0" err="1" smtClean="0"/>
              <a:t>Directionnalité</a:t>
            </a:r>
            <a:r>
              <a:rPr lang="fr-FR" sz="1600" dirty="0" smtClean="0"/>
              <a:t> des reculs nucléaires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600" dirty="0" smtClean="0"/>
              <a:t>Modulation annuelle du taux d’événements (quelques %)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1600" dirty="0" smtClean="0"/>
              <a:t>	(</a:t>
            </a:r>
            <a:r>
              <a:rPr lang="fr-FR" sz="1600" dirty="0" err="1" smtClean="0"/>
              <a:t>exp</a:t>
            </a:r>
            <a:r>
              <a:rPr lang="fr-FR" sz="1600" dirty="0" smtClean="0"/>
              <a:t> : signal avec 24000 </a:t>
            </a:r>
            <a:r>
              <a:rPr lang="fr-FR" sz="1600" dirty="0" err="1" smtClean="0"/>
              <a:t>WIMPs</a:t>
            </a:r>
            <a:r>
              <a:rPr lang="fr-FR" sz="1600" dirty="0" smtClean="0"/>
              <a:t> pour observer une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1600" dirty="0" smtClean="0"/>
              <a:t>	modulation de </a:t>
            </a:r>
            <a:r>
              <a:rPr lang="en-US" sz="1600" dirty="0" smtClean="0">
                <a:cs typeface="Tahoma" pitchFamily="34" charset="0"/>
              </a:rPr>
              <a:t>±</a:t>
            </a:r>
            <a:r>
              <a:rPr lang="fr-FR" sz="1600" dirty="0" smtClean="0"/>
              <a:t> 3% à 3</a:t>
            </a:r>
            <a:r>
              <a:rPr lang="en-US" sz="1600" dirty="0" smtClean="0">
                <a:cs typeface="Tahoma" pitchFamily="34" charset="0"/>
                <a:sym typeface="Symbol" pitchFamily="18" charset="2"/>
              </a:rPr>
              <a:t>)</a:t>
            </a:r>
            <a:endParaRPr lang="fr-FR" sz="1600" dirty="0">
              <a:cs typeface="Tahoma" pitchFamily="34" charset="0"/>
              <a:sym typeface="Symbol" pitchFamily="18" charset="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B341C1-7367-4098-A4D6-84DBA2D63D1A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Accolade fermante 5"/>
          <p:cNvSpPr/>
          <p:nvPr/>
        </p:nvSpPr>
        <p:spPr>
          <a:xfrm>
            <a:off x="4932363" y="5229225"/>
            <a:ext cx="215900" cy="936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64163" y="5508625"/>
            <a:ext cx="20875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Pas dans EDELWEISS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Les différentes techniques de détection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446EB3-5590-481F-BFB6-E1F9D75C529A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4741863" y="6092825"/>
            <a:ext cx="1414462" cy="773113"/>
            <a:chOff x="3617" y="2796"/>
            <a:chExt cx="891" cy="487"/>
          </a:xfrm>
        </p:grpSpPr>
        <p:pic>
          <p:nvPicPr>
            <p:cNvPr id="21568" name="Picture 3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17" y="2796"/>
              <a:ext cx="891" cy="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69" name="Text Box 4"/>
            <p:cNvSpPr txBox="1">
              <a:spLocks noChangeArrowheads="1"/>
            </p:cNvSpPr>
            <p:nvPr/>
          </p:nvSpPr>
          <p:spPr bwMode="auto">
            <a:xfrm>
              <a:off x="3618" y="3123"/>
              <a:ext cx="359" cy="1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CRESST</a:t>
              </a:r>
            </a:p>
          </p:txBody>
        </p:sp>
      </p:grp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008313" y="6064250"/>
            <a:ext cx="1563687" cy="823913"/>
            <a:chOff x="3560" y="3385"/>
            <a:chExt cx="985" cy="519"/>
          </a:xfrm>
        </p:grpSpPr>
        <p:pic>
          <p:nvPicPr>
            <p:cNvPr id="21566" name="Picture 6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3385"/>
              <a:ext cx="939" cy="4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67" name="Text Box 7"/>
            <p:cNvSpPr txBox="1">
              <a:spLocks noChangeArrowheads="1"/>
            </p:cNvSpPr>
            <p:nvPr/>
          </p:nvSpPr>
          <p:spPr bwMode="auto">
            <a:xfrm>
              <a:off x="3560" y="3748"/>
              <a:ext cx="441" cy="1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ROSEBUD</a:t>
              </a:r>
            </a:p>
          </p:txBody>
        </p:sp>
      </p:grpSp>
      <p:pic>
        <p:nvPicPr>
          <p:cNvPr id="21510" name="Picture 1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141663"/>
            <a:ext cx="1617662" cy="12128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635375" y="4367213"/>
            <a:ext cx="194310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latin typeface="Calibri" pitchFamily="34" charset="0"/>
              </a:rPr>
              <a:t>Elastic diffusion in a detector nucleus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60325" y="4394200"/>
            <a:ext cx="647700" cy="5540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FF9966"/>
                </a:solidFill>
                <a:latin typeface="Calibri" pitchFamily="34" charset="0"/>
              </a:rPr>
              <a:t>Incident</a:t>
            </a:r>
            <a:r>
              <a:rPr lang="en-US" sz="1000" b="1">
                <a:latin typeface="Calibri" pitchFamily="34" charset="0"/>
              </a:rPr>
              <a:t> </a:t>
            </a:r>
          </a:p>
          <a:p>
            <a:pPr algn="ctr"/>
            <a:r>
              <a:rPr lang="en-US" sz="1000" b="1">
                <a:solidFill>
                  <a:srgbClr val="FF9966"/>
                </a:solidFill>
                <a:latin typeface="Calibri" pitchFamily="34" charset="0"/>
              </a:rPr>
              <a:t>Wimps</a:t>
            </a:r>
          </a:p>
          <a:p>
            <a:pPr algn="ctr"/>
            <a:endParaRPr lang="en-US" sz="1000" b="1">
              <a:solidFill>
                <a:srgbClr val="FF9966"/>
              </a:solidFill>
              <a:latin typeface="Calibri" pitchFamily="34" charset="0"/>
            </a:endParaRP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8543925" y="4495800"/>
            <a:ext cx="630238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FF9966"/>
                </a:solidFill>
                <a:latin typeface="Calibri" pitchFamily="34" charset="0"/>
              </a:rPr>
              <a:t>Diffused</a:t>
            </a:r>
          </a:p>
          <a:p>
            <a:pPr algn="ctr"/>
            <a:r>
              <a:rPr lang="en-US" sz="1000" b="1">
                <a:solidFill>
                  <a:srgbClr val="FF9966"/>
                </a:solidFill>
                <a:latin typeface="Calibri" pitchFamily="34" charset="0"/>
              </a:rPr>
              <a:t>Wimps</a:t>
            </a:r>
          </a:p>
        </p:txBody>
      </p:sp>
      <p:sp>
        <p:nvSpPr>
          <p:cNvPr id="21514" name="AutoShape 15"/>
          <p:cNvSpPr>
            <a:spLocks noChangeArrowheads="1"/>
          </p:cNvSpPr>
          <p:nvPr/>
        </p:nvSpPr>
        <p:spPr bwMode="auto">
          <a:xfrm>
            <a:off x="4500563" y="4078288"/>
            <a:ext cx="144462" cy="144462"/>
          </a:xfrm>
          <a:prstGeom prst="irregularSeal1">
            <a:avLst/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000">
              <a:latin typeface="Calibri" pitchFamily="34" charset="0"/>
            </a:endParaRPr>
          </a:p>
        </p:txBody>
      </p:sp>
      <p:sp>
        <p:nvSpPr>
          <p:cNvPr id="21515" name="Line 16"/>
          <p:cNvSpPr>
            <a:spLocks noChangeShapeType="1"/>
          </p:cNvSpPr>
          <p:nvPr/>
        </p:nvSpPr>
        <p:spPr bwMode="auto">
          <a:xfrm flipV="1">
            <a:off x="611188" y="4222750"/>
            <a:ext cx="3960812" cy="430213"/>
          </a:xfrm>
          <a:prstGeom prst="line">
            <a:avLst/>
          </a:prstGeom>
          <a:noFill/>
          <a:ln w="28575" algn="ctr">
            <a:solidFill>
              <a:srgbClr val="FF9966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16" name="Line 17"/>
          <p:cNvSpPr>
            <a:spLocks noChangeShapeType="1"/>
          </p:cNvSpPr>
          <p:nvPr/>
        </p:nvSpPr>
        <p:spPr bwMode="auto">
          <a:xfrm>
            <a:off x="4643438" y="4222750"/>
            <a:ext cx="3889375" cy="646113"/>
          </a:xfrm>
          <a:prstGeom prst="line">
            <a:avLst/>
          </a:prstGeom>
          <a:noFill/>
          <a:ln w="28575" algn="ctr">
            <a:solidFill>
              <a:srgbClr val="FF9966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 flipV="1">
            <a:off x="4572000" y="1917700"/>
            <a:ext cx="0" cy="179228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18" name="Text Box 19"/>
          <p:cNvSpPr txBox="1">
            <a:spLocks noChangeArrowheads="1"/>
          </p:cNvSpPr>
          <p:nvPr/>
        </p:nvSpPr>
        <p:spPr bwMode="auto">
          <a:xfrm>
            <a:off x="4643438" y="1700213"/>
            <a:ext cx="822325" cy="2778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66FF"/>
                </a:solidFill>
                <a:latin typeface="Calibri" pitchFamily="34" charset="0"/>
              </a:rPr>
              <a:t>Ionization</a:t>
            </a:r>
          </a:p>
        </p:txBody>
      </p:sp>
      <p:sp>
        <p:nvSpPr>
          <p:cNvPr id="21519" name="Line 20"/>
          <p:cNvSpPr>
            <a:spLocks noChangeShapeType="1"/>
          </p:cNvSpPr>
          <p:nvPr/>
        </p:nvSpPr>
        <p:spPr bwMode="auto">
          <a:xfrm flipH="1">
            <a:off x="2771775" y="3709988"/>
            <a:ext cx="1800225" cy="122396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4572000" y="3709988"/>
            <a:ext cx="1800225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21" name="Text Box 22"/>
          <p:cNvSpPr txBox="1">
            <a:spLocks noChangeArrowheads="1"/>
          </p:cNvSpPr>
          <p:nvPr/>
        </p:nvSpPr>
        <p:spPr bwMode="auto">
          <a:xfrm>
            <a:off x="6588125" y="4941888"/>
            <a:ext cx="485775" cy="2762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Heat</a:t>
            </a:r>
          </a:p>
        </p:txBody>
      </p:sp>
      <p:sp>
        <p:nvSpPr>
          <p:cNvPr id="21522" name="Text Box 23"/>
          <p:cNvSpPr txBox="1">
            <a:spLocks noChangeArrowheads="1"/>
          </p:cNvSpPr>
          <p:nvPr/>
        </p:nvSpPr>
        <p:spPr bwMode="auto">
          <a:xfrm>
            <a:off x="1692275" y="4797425"/>
            <a:ext cx="941388" cy="2762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33CC33"/>
                </a:solidFill>
                <a:latin typeface="Calibri" pitchFamily="34" charset="0"/>
              </a:rPr>
              <a:t>Scintillation</a:t>
            </a:r>
          </a:p>
        </p:txBody>
      </p:sp>
      <p:grpSp>
        <p:nvGrpSpPr>
          <p:cNvPr id="21523" name="Group 24"/>
          <p:cNvGrpSpPr>
            <a:grpSpLocks/>
          </p:cNvGrpSpPr>
          <p:nvPr/>
        </p:nvGrpSpPr>
        <p:grpSpPr bwMode="auto">
          <a:xfrm>
            <a:off x="5651500" y="1700213"/>
            <a:ext cx="1498600" cy="1011237"/>
            <a:chOff x="4014" y="346"/>
            <a:chExt cx="944" cy="637"/>
          </a:xfrm>
        </p:grpSpPr>
        <p:pic>
          <p:nvPicPr>
            <p:cNvPr id="21564" name="Picture 25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14" y="346"/>
              <a:ext cx="944" cy="6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65" name="Text Box 26"/>
            <p:cNvSpPr txBox="1">
              <a:spLocks noChangeArrowheads="1"/>
            </p:cNvSpPr>
            <p:nvPr/>
          </p:nvSpPr>
          <p:spPr bwMode="auto">
            <a:xfrm>
              <a:off x="4617" y="827"/>
              <a:ext cx="316" cy="1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CDMS</a:t>
              </a:r>
            </a:p>
          </p:txBody>
        </p:sp>
      </p:grpSp>
      <p:grpSp>
        <p:nvGrpSpPr>
          <p:cNvPr id="21524" name="Group 27"/>
          <p:cNvGrpSpPr>
            <a:grpSpLocks/>
          </p:cNvGrpSpPr>
          <p:nvPr/>
        </p:nvGrpSpPr>
        <p:grpSpPr bwMode="auto">
          <a:xfrm>
            <a:off x="7185025" y="1628775"/>
            <a:ext cx="1851025" cy="1030288"/>
            <a:chOff x="4337" y="1071"/>
            <a:chExt cx="1166" cy="649"/>
          </a:xfrm>
        </p:grpSpPr>
        <p:pic>
          <p:nvPicPr>
            <p:cNvPr id="21562" name="Picture 28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77" y="1071"/>
              <a:ext cx="1126" cy="6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63" name="Text Box 29"/>
            <p:cNvSpPr txBox="1">
              <a:spLocks noChangeArrowheads="1"/>
            </p:cNvSpPr>
            <p:nvPr/>
          </p:nvSpPr>
          <p:spPr bwMode="auto">
            <a:xfrm>
              <a:off x="4337" y="1071"/>
              <a:ext cx="489" cy="1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EDELWEISS</a:t>
              </a:r>
            </a:p>
          </p:txBody>
        </p:sp>
      </p:grpSp>
      <p:sp>
        <p:nvSpPr>
          <p:cNvPr id="21525" name="Text Box 30"/>
          <p:cNvSpPr txBox="1">
            <a:spLocks noChangeArrowheads="1"/>
          </p:cNvSpPr>
          <p:nvPr/>
        </p:nvSpPr>
        <p:spPr bwMode="auto">
          <a:xfrm>
            <a:off x="3995738" y="836613"/>
            <a:ext cx="1655762" cy="1016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000" b="1">
                <a:solidFill>
                  <a:srgbClr val="0066FF"/>
                </a:solidFill>
                <a:latin typeface="Calibri" pitchFamily="34" charset="0"/>
              </a:rPr>
              <a:t>Ge detector: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0066FF"/>
                </a:solidFill>
                <a:latin typeface="Calibri" pitchFamily="34" charset="0"/>
              </a:rPr>
              <a:t> HDMS, IGEX, CoGent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0066FF"/>
                </a:solidFill>
                <a:latin typeface="Calibri" pitchFamily="34" charset="0"/>
              </a:rPr>
              <a:t> MAJORANA, GENIUS</a:t>
            </a:r>
          </a:p>
          <a:p>
            <a:pPr algn="just"/>
            <a:r>
              <a:rPr lang="en-US" sz="1000" b="1">
                <a:solidFill>
                  <a:srgbClr val="0066FF"/>
                </a:solidFill>
                <a:latin typeface="Calibri" pitchFamily="34" charset="0"/>
              </a:rPr>
              <a:t>Gazeous detector :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0066FF"/>
                </a:solidFill>
                <a:latin typeface="Calibri" pitchFamily="34" charset="0"/>
              </a:rPr>
              <a:t> DRIFT (CS</a:t>
            </a:r>
            <a:r>
              <a:rPr lang="en-US" sz="1000" baseline="-25000">
                <a:solidFill>
                  <a:srgbClr val="0066FF"/>
                </a:solidFill>
                <a:latin typeface="Calibri" pitchFamily="34" charset="0"/>
              </a:rPr>
              <a:t>2</a:t>
            </a:r>
            <a:r>
              <a:rPr lang="en-US" sz="1000">
                <a:solidFill>
                  <a:srgbClr val="0066FF"/>
                </a:solidFill>
                <a:latin typeface="Calibri" pitchFamily="34" charset="0"/>
              </a:rPr>
              <a:t>)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0066FF"/>
                </a:solidFill>
                <a:latin typeface="Calibri" pitchFamily="34" charset="0"/>
              </a:rPr>
              <a:t> MiMac (He</a:t>
            </a:r>
            <a:r>
              <a:rPr lang="en-US" sz="1000" baseline="-25000">
                <a:solidFill>
                  <a:srgbClr val="0066FF"/>
                </a:solidFill>
                <a:latin typeface="Calibri" pitchFamily="34" charset="0"/>
              </a:rPr>
              <a:t>3</a:t>
            </a:r>
            <a:r>
              <a:rPr lang="en-US" sz="1000">
                <a:solidFill>
                  <a:srgbClr val="0066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1526" name="Text Box 31"/>
          <p:cNvSpPr txBox="1">
            <a:spLocks noChangeArrowheads="1"/>
          </p:cNvSpPr>
          <p:nvPr/>
        </p:nvSpPr>
        <p:spPr bwMode="auto">
          <a:xfrm>
            <a:off x="1417638" y="5122863"/>
            <a:ext cx="1481137" cy="1323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 b="1">
                <a:solidFill>
                  <a:srgbClr val="33CC33"/>
                </a:solidFill>
                <a:latin typeface="Calibri" pitchFamily="34" charset="0"/>
              </a:rPr>
              <a:t>Solid scintillator :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33CC33"/>
                </a:solidFill>
                <a:latin typeface="Calibri" pitchFamily="34" charset="0"/>
              </a:rPr>
              <a:t> NAIAD (NaI)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33CC33"/>
                </a:solidFill>
                <a:latin typeface="Calibri" pitchFamily="34" charset="0"/>
              </a:rPr>
              <a:t> KIMS (CsI)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33CC33"/>
                </a:solidFill>
                <a:latin typeface="Calibri" pitchFamily="34" charset="0"/>
              </a:rPr>
              <a:t> DAMA/LIBRA (NaI)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33CC33"/>
                </a:solidFill>
                <a:latin typeface="Calibri" pitchFamily="34" charset="0"/>
              </a:rPr>
              <a:t> ANAIS (NaI)</a:t>
            </a:r>
          </a:p>
          <a:p>
            <a:pPr algn="just"/>
            <a:r>
              <a:rPr lang="en-US" sz="1000" b="1">
                <a:solidFill>
                  <a:srgbClr val="33CC33"/>
                </a:solidFill>
                <a:latin typeface="Calibri" pitchFamily="34" charset="0"/>
              </a:rPr>
              <a:t>Liquid scintillator :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33CC33"/>
                </a:solidFill>
                <a:latin typeface="Calibri" pitchFamily="34" charset="0"/>
              </a:rPr>
              <a:t> XMASS (LXe)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33CC33"/>
                </a:solidFill>
                <a:latin typeface="Calibri" pitchFamily="34" charset="0"/>
              </a:rPr>
              <a:t> DEAP/CLEAN (LAr/LNe)</a:t>
            </a:r>
          </a:p>
        </p:txBody>
      </p:sp>
      <p:sp>
        <p:nvSpPr>
          <p:cNvPr id="21527" name="Text Box 32"/>
          <p:cNvSpPr txBox="1">
            <a:spLocks noChangeArrowheads="1"/>
          </p:cNvSpPr>
          <p:nvPr/>
        </p:nvSpPr>
        <p:spPr bwMode="auto">
          <a:xfrm>
            <a:off x="7023100" y="5049838"/>
            <a:ext cx="1171575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 b="1">
                <a:solidFill>
                  <a:srgbClr val="FF0000"/>
                </a:solidFill>
                <a:latin typeface="Calibri" pitchFamily="34" charset="0"/>
              </a:rPr>
              <a:t>Simple bolometer:</a:t>
            </a:r>
          </a:p>
          <a:p>
            <a:pPr algn="just">
              <a:buFontTx/>
              <a:buChar char="•"/>
            </a:pPr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No more expt.</a:t>
            </a:r>
          </a:p>
        </p:txBody>
      </p:sp>
      <p:sp>
        <p:nvSpPr>
          <p:cNvPr id="21528" name="Text Box 33"/>
          <p:cNvSpPr txBox="1">
            <a:spLocks noChangeArrowheads="1"/>
          </p:cNvSpPr>
          <p:nvPr/>
        </p:nvSpPr>
        <p:spPr bwMode="auto">
          <a:xfrm>
            <a:off x="611188" y="1773238"/>
            <a:ext cx="2935287" cy="554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1000" b="1">
                <a:latin typeface="Calibri" pitchFamily="34" charset="0"/>
              </a:rPr>
              <a:t>Metastable detector (dE/dX)</a:t>
            </a:r>
          </a:p>
          <a:p>
            <a:pPr algn="just">
              <a:buFontTx/>
              <a:buChar char="•"/>
            </a:pPr>
            <a:r>
              <a:rPr lang="en-US" sz="1000">
                <a:latin typeface="Calibri" pitchFamily="34" charset="0"/>
              </a:rPr>
              <a:t> PICASSO (C</a:t>
            </a:r>
            <a:r>
              <a:rPr lang="en-US" sz="1000" baseline="-25000">
                <a:latin typeface="Calibri" pitchFamily="34" charset="0"/>
              </a:rPr>
              <a:t>4</a:t>
            </a:r>
            <a:r>
              <a:rPr lang="en-US" sz="1000">
                <a:latin typeface="Calibri" pitchFamily="34" charset="0"/>
              </a:rPr>
              <a:t>F</a:t>
            </a:r>
            <a:r>
              <a:rPr lang="en-US" sz="1000" baseline="-25000">
                <a:latin typeface="Calibri" pitchFamily="34" charset="0"/>
              </a:rPr>
              <a:t>10</a:t>
            </a:r>
            <a:r>
              <a:rPr lang="en-US" sz="1000">
                <a:latin typeface="Calibri" pitchFamily="34" charset="0"/>
              </a:rPr>
              <a:t>), SIMPLE :  sound wave</a:t>
            </a:r>
          </a:p>
          <a:p>
            <a:pPr algn="just">
              <a:buFontTx/>
              <a:buChar char="•"/>
            </a:pPr>
            <a:r>
              <a:rPr lang="en-US" sz="1000">
                <a:latin typeface="Calibri" pitchFamily="34" charset="0"/>
              </a:rPr>
              <a:t> CF</a:t>
            </a:r>
            <a:r>
              <a:rPr lang="en-US" sz="1000" baseline="-25000">
                <a:latin typeface="Calibri" pitchFamily="34" charset="0"/>
              </a:rPr>
              <a:t>3</a:t>
            </a:r>
            <a:r>
              <a:rPr lang="en-US" sz="1000">
                <a:latin typeface="Calibri" pitchFamily="34" charset="0"/>
              </a:rPr>
              <a:t>I (COUPP) : bubble chamber, pressure + Camera</a:t>
            </a:r>
          </a:p>
        </p:txBody>
      </p:sp>
      <p:grpSp>
        <p:nvGrpSpPr>
          <p:cNvPr id="21529" name="Group 34"/>
          <p:cNvGrpSpPr>
            <a:grpSpLocks/>
          </p:cNvGrpSpPr>
          <p:nvPr/>
        </p:nvGrpSpPr>
        <p:grpSpPr bwMode="auto">
          <a:xfrm>
            <a:off x="2636838" y="1785938"/>
            <a:ext cx="4191000" cy="3732212"/>
            <a:chOff x="295" y="1257"/>
            <a:chExt cx="2640" cy="2351"/>
          </a:xfrm>
        </p:grpSpPr>
        <p:sp>
          <p:nvSpPr>
            <p:cNvPr id="21555" name="Line 35"/>
            <p:cNvSpPr>
              <a:spLocks noChangeShapeType="1"/>
            </p:cNvSpPr>
            <p:nvPr/>
          </p:nvSpPr>
          <p:spPr bwMode="auto">
            <a:xfrm flipH="1">
              <a:off x="295" y="1257"/>
              <a:ext cx="1224" cy="204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6" name="Line 36"/>
            <p:cNvSpPr>
              <a:spLocks noChangeShapeType="1"/>
            </p:cNvSpPr>
            <p:nvPr/>
          </p:nvSpPr>
          <p:spPr bwMode="auto">
            <a:xfrm>
              <a:off x="1511" y="1261"/>
              <a:ext cx="1225" cy="204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7" name="Line 37"/>
            <p:cNvSpPr>
              <a:spLocks noChangeShapeType="1"/>
            </p:cNvSpPr>
            <p:nvPr/>
          </p:nvSpPr>
          <p:spPr bwMode="auto">
            <a:xfrm>
              <a:off x="295" y="3294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8" name="Line 38"/>
            <p:cNvSpPr>
              <a:spLocks noChangeAspect="1" noChangeShapeType="1"/>
            </p:cNvSpPr>
            <p:nvPr/>
          </p:nvSpPr>
          <p:spPr bwMode="auto">
            <a:xfrm flipH="1">
              <a:off x="295" y="2274"/>
              <a:ext cx="612" cy="102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59" name="Line 39"/>
            <p:cNvSpPr>
              <a:spLocks noChangeAspect="1" noChangeShapeType="1"/>
            </p:cNvSpPr>
            <p:nvPr/>
          </p:nvSpPr>
          <p:spPr bwMode="auto">
            <a:xfrm rot="3547961" flipH="1">
              <a:off x="595" y="2771"/>
              <a:ext cx="625" cy="1043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0" name="Line 40"/>
            <p:cNvSpPr>
              <a:spLocks noChangeAspect="1" noChangeShapeType="1"/>
            </p:cNvSpPr>
            <p:nvPr/>
          </p:nvSpPr>
          <p:spPr bwMode="auto">
            <a:xfrm rot="3547961" flipH="1">
              <a:off x="1819" y="2767"/>
              <a:ext cx="631" cy="10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61" name="Line 41"/>
            <p:cNvSpPr>
              <a:spLocks noChangeAspect="1" noChangeShapeType="1"/>
            </p:cNvSpPr>
            <p:nvPr/>
          </p:nvSpPr>
          <p:spPr bwMode="auto">
            <a:xfrm rot="7084614" flipH="1">
              <a:off x="2136" y="2300"/>
              <a:ext cx="599" cy="9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530" name="Group 42"/>
          <p:cNvGrpSpPr>
            <a:grpSpLocks/>
          </p:cNvGrpSpPr>
          <p:nvPr/>
        </p:nvGrpSpPr>
        <p:grpSpPr bwMode="auto">
          <a:xfrm>
            <a:off x="5580063" y="2667000"/>
            <a:ext cx="241300" cy="1406525"/>
            <a:chOff x="3379" y="2000"/>
            <a:chExt cx="152" cy="886"/>
          </a:xfrm>
        </p:grpSpPr>
        <p:sp>
          <p:nvSpPr>
            <p:cNvPr id="21553" name="AutoShape 43"/>
            <p:cNvSpPr>
              <a:spLocks/>
            </p:cNvSpPr>
            <p:nvPr/>
          </p:nvSpPr>
          <p:spPr bwMode="auto">
            <a:xfrm rot="-1854271">
              <a:off x="3379" y="2024"/>
              <a:ext cx="113" cy="862"/>
            </a:xfrm>
            <a:prstGeom prst="rightBrace">
              <a:avLst>
                <a:gd name="adj1" fmla="val 63569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00">
                <a:latin typeface="Calibri" pitchFamily="34" charset="0"/>
              </a:endParaRPr>
            </a:p>
          </p:txBody>
        </p:sp>
        <p:sp>
          <p:nvSpPr>
            <p:cNvPr id="21554" name="AutoShape 44"/>
            <p:cNvSpPr>
              <a:spLocks/>
            </p:cNvSpPr>
            <p:nvPr/>
          </p:nvSpPr>
          <p:spPr bwMode="auto">
            <a:xfrm rot="-1854271">
              <a:off x="3418" y="2000"/>
              <a:ext cx="113" cy="862"/>
            </a:xfrm>
            <a:prstGeom prst="rightBrace">
              <a:avLst>
                <a:gd name="adj1" fmla="val 63569"/>
                <a:gd name="adj2" fmla="val 50000"/>
              </a:avLst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00">
                <a:latin typeface="Calibri" pitchFamily="34" charset="0"/>
              </a:endParaRPr>
            </a:p>
          </p:txBody>
        </p:sp>
      </p:grpSp>
      <p:grpSp>
        <p:nvGrpSpPr>
          <p:cNvPr id="21531" name="Group 45"/>
          <p:cNvGrpSpPr>
            <a:grpSpLocks/>
          </p:cNvGrpSpPr>
          <p:nvPr/>
        </p:nvGrpSpPr>
        <p:grpSpPr bwMode="auto">
          <a:xfrm>
            <a:off x="3924300" y="5013325"/>
            <a:ext cx="1368425" cy="252413"/>
            <a:chOff x="2388" y="3797"/>
            <a:chExt cx="862" cy="159"/>
          </a:xfrm>
        </p:grpSpPr>
        <p:sp>
          <p:nvSpPr>
            <p:cNvPr id="21551" name="AutoShape 46"/>
            <p:cNvSpPr>
              <a:spLocks/>
            </p:cNvSpPr>
            <p:nvPr/>
          </p:nvSpPr>
          <p:spPr bwMode="auto">
            <a:xfrm rot="5419471">
              <a:off x="2762" y="3423"/>
              <a:ext cx="113" cy="862"/>
            </a:xfrm>
            <a:prstGeom prst="rightBrace">
              <a:avLst>
                <a:gd name="adj1" fmla="val 63569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00">
                <a:latin typeface="Calibri" pitchFamily="34" charset="0"/>
              </a:endParaRPr>
            </a:p>
          </p:txBody>
        </p:sp>
        <p:sp>
          <p:nvSpPr>
            <p:cNvPr id="21552" name="AutoShape 47"/>
            <p:cNvSpPr>
              <a:spLocks/>
            </p:cNvSpPr>
            <p:nvPr/>
          </p:nvSpPr>
          <p:spPr bwMode="auto">
            <a:xfrm rot="5419471">
              <a:off x="2762" y="3469"/>
              <a:ext cx="113" cy="862"/>
            </a:xfrm>
            <a:prstGeom prst="rightBrace">
              <a:avLst>
                <a:gd name="adj1" fmla="val 63569"/>
                <a:gd name="adj2" fmla="val 50000"/>
              </a:avLst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00">
                <a:latin typeface="Calibri" pitchFamily="34" charset="0"/>
              </a:endParaRPr>
            </a:p>
          </p:txBody>
        </p:sp>
      </p:grpSp>
      <p:grpSp>
        <p:nvGrpSpPr>
          <p:cNvPr id="21532" name="Group 48"/>
          <p:cNvGrpSpPr>
            <a:grpSpLocks/>
          </p:cNvGrpSpPr>
          <p:nvPr/>
        </p:nvGrpSpPr>
        <p:grpSpPr bwMode="auto">
          <a:xfrm>
            <a:off x="1341438" y="2771775"/>
            <a:ext cx="1943100" cy="747713"/>
            <a:chOff x="709" y="2063"/>
            <a:chExt cx="1224" cy="471"/>
          </a:xfrm>
        </p:grpSpPr>
        <p:sp>
          <p:nvSpPr>
            <p:cNvPr id="21549" name="Text Box 49"/>
            <p:cNvSpPr txBox="1">
              <a:spLocks noChangeArrowheads="1"/>
            </p:cNvSpPr>
            <p:nvPr/>
          </p:nvSpPr>
          <p:spPr bwMode="auto">
            <a:xfrm>
              <a:off x="840" y="2088"/>
              <a:ext cx="1029" cy="446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000" b="1">
                  <a:latin typeface="Calibri" pitchFamily="34" charset="0"/>
                </a:rPr>
                <a:t>Scintillating liquid</a:t>
              </a:r>
            </a:p>
            <a:p>
              <a:pPr algn="just">
                <a:buFontTx/>
                <a:buChar char="•"/>
              </a:pPr>
              <a:r>
                <a:rPr lang="en-US" sz="1000">
                  <a:latin typeface="Calibri" pitchFamily="34" charset="0"/>
                </a:rPr>
                <a:t> XENON, ZEPLIN, LUX (LXe)</a:t>
              </a:r>
            </a:p>
            <a:p>
              <a:pPr algn="just">
                <a:buFontTx/>
                <a:buChar char="•"/>
              </a:pPr>
              <a:r>
                <a:rPr lang="en-US" sz="1000">
                  <a:latin typeface="Calibri" pitchFamily="34" charset="0"/>
                </a:rPr>
                <a:t> ArDM, WARP (LAr/LNe)</a:t>
              </a:r>
            </a:p>
            <a:p>
              <a:pPr algn="just">
                <a:buFontTx/>
                <a:buChar char="•"/>
              </a:pPr>
              <a:r>
                <a:rPr lang="en-US" sz="1000">
                  <a:latin typeface="Calibri" pitchFamily="34" charset="0"/>
                </a:rPr>
                <a:t>DEAP, CLEAN, Darkside…</a:t>
              </a:r>
            </a:p>
          </p:txBody>
        </p:sp>
        <p:sp>
          <p:nvSpPr>
            <p:cNvPr id="21550" name="Rectangle 50"/>
            <p:cNvSpPr>
              <a:spLocks noChangeArrowheads="1"/>
            </p:cNvSpPr>
            <p:nvPr/>
          </p:nvSpPr>
          <p:spPr bwMode="auto">
            <a:xfrm>
              <a:off x="709" y="2063"/>
              <a:ext cx="1224" cy="462"/>
            </a:xfrm>
            <a:prstGeom prst="rect">
              <a:avLst/>
            </a:prstGeom>
            <a:noFill/>
            <a:ln w="190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00">
                <a:latin typeface="Calibri" pitchFamily="34" charset="0"/>
              </a:endParaRPr>
            </a:p>
          </p:txBody>
        </p:sp>
      </p:grpSp>
      <p:grpSp>
        <p:nvGrpSpPr>
          <p:cNvPr id="21533" name="Group 51"/>
          <p:cNvGrpSpPr>
            <a:grpSpLocks/>
          </p:cNvGrpSpPr>
          <p:nvPr/>
        </p:nvGrpSpPr>
        <p:grpSpPr bwMode="auto">
          <a:xfrm>
            <a:off x="5867400" y="2782888"/>
            <a:ext cx="2809875" cy="790575"/>
            <a:chOff x="3560" y="2070"/>
            <a:chExt cx="1770" cy="498"/>
          </a:xfrm>
        </p:grpSpPr>
        <p:sp>
          <p:nvSpPr>
            <p:cNvPr id="21547" name="Text Box 52"/>
            <p:cNvSpPr txBox="1">
              <a:spLocks noChangeArrowheads="1"/>
            </p:cNvSpPr>
            <p:nvPr/>
          </p:nvSpPr>
          <p:spPr bwMode="auto">
            <a:xfrm>
              <a:off x="3689" y="2091"/>
              <a:ext cx="1500" cy="44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000" b="1">
                  <a:latin typeface="Calibri" pitchFamily="34" charset="0"/>
                </a:rPr>
                <a:t>Heat and ionization cryogenics detectors:</a:t>
              </a:r>
            </a:p>
            <a:p>
              <a:pPr algn="just">
                <a:buFontTx/>
                <a:buChar char="•"/>
              </a:pPr>
              <a:r>
                <a:rPr lang="en-US" sz="1000">
                  <a:latin typeface="Calibri" pitchFamily="34" charset="0"/>
                </a:rPr>
                <a:t> EDELWEISS (Ge)</a:t>
              </a:r>
            </a:p>
            <a:p>
              <a:pPr algn="just">
                <a:buFontTx/>
                <a:buChar char="•"/>
              </a:pPr>
              <a:r>
                <a:rPr lang="en-US" sz="1000">
                  <a:latin typeface="Calibri" pitchFamily="34" charset="0"/>
                </a:rPr>
                <a:t> CDMS (Ge + Si)</a:t>
              </a:r>
            </a:p>
            <a:p>
              <a:pPr algn="just">
                <a:buFontTx/>
                <a:buChar char="•"/>
              </a:pPr>
              <a:r>
                <a:rPr lang="en-US" sz="1000">
                  <a:latin typeface="Calibri" pitchFamily="34" charset="0"/>
                </a:rPr>
                <a:t> EURECA (Ge)</a:t>
              </a:r>
            </a:p>
          </p:txBody>
        </p:sp>
        <p:sp>
          <p:nvSpPr>
            <p:cNvPr id="21548" name="Rectangle 53"/>
            <p:cNvSpPr>
              <a:spLocks noChangeArrowheads="1"/>
            </p:cNvSpPr>
            <p:nvPr/>
          </p:nvSpPr>
          <p:spPr bwMode="auto">
            <a:xfrm>
              <a:off x="3560" y="2070"/>
              <a:ext cx="1770" cy="498"/>
            </a:xfrm>
            <a:prstGeom prst="rect">
              <a:avLst/>
            </a:prstGeom>
            <a:noFill/>
            <a:ln w="190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00">
                <a:latin typeface="Calibri" pitchFamily="34" charset="0"/>
              </a:endParaRPr>
            </a:p>
          </p:txBody>
        </p:sp>
      </p:grpSp>
      <p:grpSp>
        <p:nvGrpSpPr>
          <p:cNvPr id="21534" name="Group 54"/>
          <p:cNvGrpSpPr>
            <a:grpSpLocks/>
          </p:cNvGrpSpPr>
          <p:nvPr/>
        </p:nvGrpSpPr>
        <p:grpSpPr bwMode="auto">
          <a:xfrm>
            <a:off x="3419475" y="5302250"/>
            <a:ext cx="2232025" cy="792163"/>
            <a:chOff x="1520" y="3657"/>
            <a:chExt cx="1406" cy="499"/>
          </a:xfrm>
        </p:grpSpPr>
        <p:sp>
          <p:nvSpPr>
            <p:cNvPr id="21545" name="Text Box 55"/>
            <p:cNvSpPr txBox="1">
              <a:spLocks noChangeArrowheads="1"/>
            </p:cNvSpPr>
            <p:nvPr/>
          </p:nvSpPr>
          <p:spPr bwMode="auto">
            <a:xfrm>
              <a:off x="1550" y="3679"/>
              <a:ext cx="1338" cy="446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000" b="1">
                  <a:latin typeface="Calibri" pitchFamily="34" charset="0"/>
                </a:rPr>
                <a:t>Heat and light cryogenics detectors::</a:t>
              </a:r>
            </a:p>
            <a:p>
              <a:pPr algn="just">
                <a:buFontTx/>
                <a:buChar char="•"/>
              </a:pPr>
              <a:r>
                <a:rPr lang="en-US" sz="1000">
                  <a:latin typeface="Calibri" pitchFamily="34" charset="0"/>
                </a:rPr>
                <a:t> CRESST (CaWO</a:t>
              </a:r>
              <a:r>
                <a:rPr lang="en-US" sz="1000" baseline="-25000">
                  <a:latin typeface="Calibri" pitchFamily="34" charset="0"/>
                </a:rPr>
                <a:t>4</a:t>
              </a:r>
              <a:r>
                <a:rPr lang="en-US" sz="1000">
                  <a:latin typeface="Calibri" pitchFamily="34" charset="0"/>
                </a:rPr>
                <a:t>)</a:t>
              </a:r>
            </a:p>
            <a:p>
              <a:pPr algn="just">
                <a:buFontTx/>
                <a:buChar char="•"/>
              </a:pPr>
              <a:r>
                <a:rPr lang="en-US" sz="1000">
                  <a:latin typeface="Calibri" pitchFamily="34" charset="0"/>
                </a:rPr>
                <a:t> ROSEBUD (Lif, Al</a:t>
              </a:r>
              <a:r>
                <a:rPr lang="en-US" sz="1000" baseline="-25000">
                  <a:latin typeface="Calibri" pitchFamily="34" charset="0"/>
                </a:rPr>
                <a:t>2</a:t>
              </a:r>
              <a:r>
                <a:rPr lang="en-US" sz="1000">
                  <a:latin typeface="Calibri" pitchFamily="34" charset="0"/>
                </a:rPr>
                <a:t>O</a:t>
              </a:r>
              <a:r>
                <a:rPr lang="en-US" sz="1000" baseline="-25000">
                  <a:latin typeface="Calibri" pitchFamily="34" charset="0"/>
                </a:rPr>
                <a:t>3</a:t>
              </a:r>
              <a:r>
                <a:rPr lang="en-US" sz="1000">
                  <a:latin typeface="Calibri" pitchFamily="34" charset="0"/>
                </a:rPr>
                <a:t>, BGO)</a:t>
              </a:r>
            </a:p>
            <a:p>
              <a:pPr algn="just">
                <a:buFontTx/>
                <a:buChar char="•"/>
              </a:pPr>
              <a:r>
                <a:rPr lang="en-US" sz="1000">
                  <a:latin typeface="Calibri" pitchFamily="34" charset="0"/>
                </a:rPr>
                <a:t> EURECA (???)</a:t>
              </a:r>
            </a:p>
          </p:txBody>
        </p:sp>
        <p:sp>
          <p:nvSpPr>
            <p:cNvPr id="21546" name="Rectangle 56"/>
            <p:cNvSpPr>
              <a:spLocks noChangeArrowheads="1"/>
            </p:cNvSpPr>
            <p:nvPr/>
          </p:nvSpPr>
          <p:spPr bwMode="auto">
            <a:xfrm>
              <a:off x="1520" y="3657"/>
              <a:ext cx="1406" cy="4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00">
                <a:latin typeface="Calibri" pitchFamily="34" charset="0"/>
              </a:endParaRPr>
            </a:p>
          </p:txBody>
        </p:sp>
      </p:grpSp>
      <p:grpSp>
        <p:nvGrpSpPr>
          <p:cNvPr id="21535" name="Group 57"/>
          <p:cNvGrpSpPr>
            <a:grpSpLocks/>
          </p:cNvGrpSpPr>
          <p:nvPr/>
        </p:nvGrpSpPr>
        <p:grpSpPr bwMode="auto">
          <a:xfrm>
            <a:off x="3328988" y="2667000"/>
            <a:ext cx="241300" cy="1406525"/>
            <a:chOff x="1961" y="1997"/>
            <a:chExt cx="152" cy="886"/>
          </a:xfrm>
        </p:grpSpPr>
        <p:sp>
          <p:nvSpPr>
            <p:cNvPr id="21543" name="AutoShape 58"/>
            <p:cNvSpPr>
              <a:spLocks/>
            </p:cNvSpPr>
            <p:nvPr/>
          </p:nvSpPr>
          <p:spPr bwMode="auto">
            <a:xfrm rot="1854271" flipH="1">
              <a:off x="2000" y="2021"/>
              <a:ext cx="113" cy="862"/>
            </a:xfrm>
            <a:prstGeom prst="rightBrace">
              <a:avLst>
                <a:gd name="adj1" fmla="val 63569"/>
                <a:gd name="adj2" fmla="val 50000"/>
              </a:avLst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00">
                <a:latin typeface="Calibri" pitchFamily="34" charset="0"/>
              </a:endParaRPr>
            </a:p>
          </p:txBody>
        </p:sp>
        <p:sp>
          <p:nvSpPr>
            <p:cNvPr id="21544" name="AutoShape 59"/>
            <p:cNvSpPr>
              <a:spLocks/>
            </p:cNvSpPr>
            <p:nvPr/>
          </p:nvSpPr>
          <p:spPr bwMode="auto">
            <a:xfrm rot="1854271" flipH="1">
              <a:off x="1961" y="1997"/>
              <a:ext cx="113" cy="862"/>
            </a:xfrm>
            <a:prstGeom prst="rightBrace">
              <a:avLst>
                <a:gd name="adj1" fmla="val 63569"/>
                <a:gd name="adj2" fmla="val 50000"/>
              </a:avLst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00">
                <a:latin typeface="Calibri" pitchFamily="34" charset="0"/>
              </a:endParaRPr>
            </a:p>
          </p:txBody>
        </p:sp>
      </p:grpSp>
      <p:pic>
        <p:nvPicPr>
          <p:cNvPr id="21536" name="Picture 6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20938"/>
            <a:ext cx="1320800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1537" name="Group 61"/>
          <p:cNvGrpSpPr>
            <a:grpSpLocks/>
          </p:cNvGrpSpPr>
          <p:nvPr/>
        </p:nvGrpSpPr>
        <p:grpSpPr bwMode="auto">
          <a:xfrm>
            <a:off x="34925" y="4868863"/>
            <a:ext cx="1352550" cy="1844675"/>
            <a:chOff x="340" y="2704"/>
            <a:chExt cx="852" cy="1162"/>
          </a:xfrm>
        </p:grpSpPr>
        <p:pic>
          <p:nvPicPr>
            <p:cNvPr id="21541" name="Picture 62"/>
            <p:cNvPicPr preferRelativeResize="0"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" y="2704"/>
              <a:ext cx="852" cy="1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42" name="Text Box 63"/>
            <p:cNvSpPr txBox="1">
              <a:spLocks noChangeArrowheads="1"/>
            </p:cNvSpPr>
            <p:nvPr/>
          </p:nvSpPr>
          <p:spPr bwMode="auto">
            <a:xfrm>
              <a:off x="793" y="2750"/>
              <a:ext cx="333" cy="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104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DAMA</a:t>
              </a:r>
            </a:p>
          </p:txBody>
        </p:sp>
      </p:grpSp>
      <p:grpSp>
        <p:nvGrpSpPr>
          <p:cNvPr id="21538" name="Group 64"/>
          <p:cNvGrpSpPr>
            <a:grpSpLocks/>
          </p:cNvGrpSpPr>
          <p:nvPr/>
        </p:nvGrpSpPr>
        <p:grpSpPr bwMode="auto">
          <a:xfrm>
            <a:off x="755650" y="1196975"/>
            <a:ext cx="2232025" cy="577850"/>
            <a:chOff x="249" y="500"/>
            <a:chExt cx="1406" cy="364"/>
          </a:xfrm>
        </p:grpSpPr>
        <p:pic>
          <p:nvPicPr>
            <p:cNvPr id="21539" name="Picture 65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9" y="500"/>
              <a:ext cx="1406" cy="34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1540" name="Text Box 66"/>
            <p:cNvSpPr txBox="1">
              <a:spLocks noChangeArrowheads="1"/>
            </p:cNvSpPr>
            <p:nvPr/>
          </p:nvSpPr>
          <p:spPr bwMode="auto">
            <a:xfrm>
              <a:off x="954" y="709"/>
              <a:ext cx="353" cy="15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Calibri" pitchFamily="34" charset="0"/>
                </a:rPr>
                <a:t>COUPP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La détection directe de par le monde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3644900"/>
            <a:ext cx="8785225" cy="2879725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800" b="1" dirty="0" smtClean="0"/>
              <a:t>Principaux résultats de 2007 à 2011 :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200" dirty="0" smtClean="0"/>
              <a:t>CRESST II		seulement </a:t>
            </a:r>
            <a:r>
              <a:rPr lang="fr-FR" sz="1200" dirty="0"/>
              <a:t>e</a:t>
            </a:r>
            <a:r>
              <a:rPr lang="fr-FR" sz="1200" dirty="0" smtClean="0"/>
              <a:t>n </a:t>
            </a:r>
            <a:r>
              <a:rPr lang="fr-FR" sz="1200" dirty="0" err="1" smtClean="0"/>
              <a:t>conf</a:t>
            </a:r>
            <a:r>
              <a:rPr lang="fr-FR" sz="1200" dirty="0" smtClean="0"/>
              <a:t>		Cryogénique (Chaleur-Lumière)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200" dirty="0" smtClean="0"/>
              <a:t>XENON10 		Mai 07		Gaz noble liquide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200" dirty="0" smtClean="0"/>
              <a:t>KIMS 		Sept 07		Scintillateur solide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200" dirty="0" smtClean="0"/>
              <a:t>DAMA 		Avril 08		Scintillateur solide (modulation annuelle)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200" dirty="0" smtClean="0"/>
              <a:t>ZEPLIN III 		</a:t>
            </a:r>
            <a:r>
              <a:rPr lang="fr-FR" sz="1200" dirty="0" err="1" smtClean="0"/>
              <a:t>Dec</a:t>
            </a:r>
            <a:r>
              <a:rPr lang="fr-FR" sz="1200" dirty="0" smtClean="0"/>
              <a:t> 08		Gaz noble liquide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fr-FR" sz="12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400" b="1" dirty="0" smtClean="0"/>
              <a:t>PICASSO		Juillet 09		Gouttelettes métastables(C</a:t>
            </a:r>
            <a:r>
              <a:rPr lang="fr-FR" sz="1400" b="1" baseline="-25000" dirty="0" smtClean="0"/>
              <a:t>4</a:t>
            </a:r>
            <a:r>
              <a:rPr lang="fr-FR" sz="1400" b="1" dirty="0" smtClean="0"/>
              <a:t>F</a:t>
            </a:r>
            <a:r>
              <a:rPr lang="fr-FR" sz="1400" b="1" baseline="-25000" dirty="0" smtClean="0"/>
              <a:t>10</a:t>
            </a:r>
            <a:r>
              <a:rPr lang="fr-FR" sz="1400" b="1" dirty="0" smtClean="0"/>
              <a:t>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FF0000"/>
                </a:solidFill>
              </a:rPr>
              <a:t>CDMS 		Mars 08/ </a:t>
            </a:r>
            <a:r>
              <a:rPr lang="fr-FR" sz="1400" b="1" dirty="0" err="1" smtClean="0">
                <a:solidFill>
                  <a:srgbClr val="FF0000"/>
                </a:solidFill>
              </a:rPr>
              <a:t>Dec</a:t>
            </a:r>
            <a:r>
              <a:rPr lang="fr-FR" sz="1400" b="1" dirty="0" smtClean="0">
                <a:solidFill>
                  <a:srgbClr val="FF0000"/>
                </a:solidFill>
              </a:rPr>
              <a:t> 09 	Cryogénique (Chaleur-ionisation)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FF0000"/>
                </a:solidFill>
              </a:rPr>
              <a:t>EDELWEISS		</a:t>
            </a:r>
            <a:r>
              <a:rPr lang="fr-FR" sz="1400" b="1" dirty="0" err="1" smtClean="0">
                <a:solidFill>
                  <a:srgbClr val="FF0000"/>
                </a:solidFill>
              </a:rPr>
              <a:t>Dec</a:t>
            </a:r>
            <a:r>
              <a:rPr lang="fr-FR" sz="1400" b="1" dirty="0" smtClean="0">
                <a:solidFill>
                  <a:srgbClr val="FF0000"/>
                </a:solidFill>
              </a:rPr>
              <a:t> 09/ Mars11	 Cryogénique (Chaleur-ionisation)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400" b="1" dirty="0" smtClean="0"/>
              <a:t>COUPP		</a:t>
            </a:r>
            <a:r>
              <a:rPr lang="fr-FR" sz="1400" b="1" dirty="0" err="1" smtClean="0"/>
              <a:t>Fev</a:t>
            </a:r>
            <a:r>
              <a:rPr lang="fr-FR" sz="1400" b="1" dirty="0" smtClean="0"/>
              <a:t> 08/ </a:t>
            </a:r>
            <a:r>
              <a:rPr lang="fr-FR" sz="1400" b="1" dirty="0" err="1" smtClean="0"/>
              <a:t>Fev</a:t>
            </a:r>
            <a:r>
              <a:rPr lang="fr-FR" sz="1400" b="1" dirty="0" smtClean="0"/>
              <a:t> 10	Bulles métastables (CF</a:t>
            </a:r>
            <a:r>
              <a:rPr lang="fr-FR" sz="1400" b="1" baseline="-25000" dirty="0" smtClean="0"/>
              <a:t>3</a:t>
            </a:r>
            <a:r>
              <a:rPr lang="fr-FR" sz="1400" b="1" dirty="0" smtClean="0"/>
              <a:t>I)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400" b="1" dirty="0" err="1" smtClean="0"/>
              <a:t>CoGeNT</a:t>
            </a:r>
            <a:r>
              <a:rPr lang="fr-FR" sz="1400" b="1" dirty="0" smtClean="0"/>
              <a:t>		Juin08/ Fev10	Ge 77K (très bas seuil)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FF0000"/>
                </a:solidFill>
              </a:rPr>
              <a:t>XENON100 		Mars 10/ Avril11	Gaz noble liquide	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4120A4-143D-431C-BC97-105CDFD2A10E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grpSp>
        <p:nvGrpSpPr>
          <p:cNvPr id="22533" name="Groupe 6"/>
          <p:cNvGrpSpPr>
            <a:grpSpLocks/>
          </p:cNvGrpSpPr>
          <p:nvPr/>
        </p:nvGrpSpPr>
        <p:grpSpPr bwMode="auto">
          <a:xfrm>
            <a:off x="539750" y="908050"/>
            <a:ext cx="7920038" cy="2805113"/>
            <a:chOff x="611188" y="692150"/>
            <a:chExt cx="7920037" cy="2803744"/>
          </a:xfrm>
        </p:grpSpPr>
        <p:pic>
          <p:nvPicPr>
            <p:cNvPr id="22534" name="Picture 6"/>
            <p:cNvPicPr preferRelativeResize="0">
              <a:picLocks noChangeAspect="1" noChangeArrowheads="1"/>
            </p:cNvPicPr>
            <p:nvPr/>
          </p:nvPicPr>
          <p:blipFill>
            <a:blip r:embed="rId2"/>
            <a:srcRect t="29984" b="15717"/>
            <a:stretch>
              <a:fillRect/>
            </a:stretch>
          </p:blipFill>
          <p:spPr bwMode="auto">
            <a:xfrm>
              <a:off x="611188" y="692150"/>
              <a:ext cx="7920037" cy="273685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517782" y="904875"/>
              <a:ext cx="1383199" cy="64633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Boulby (mine)</a:t>
              </a:r>
            </a:p>
            <a:p>
              <a:pPr algn="just"/>
              <a:r>
                <a:rPr lang="fr-FR" sz="1200" b="1">
                  <a:solidFill>
                    <a:srgbClr val="FF0000"/>
                  </a:solidFill>
                  <a:latin typeface="Calibri" pitchFamily="34" charset="0"/>
                </a:rPr>
                <a:t>ZEPLIN(LXe)</a:t>
              </a:r>
            </a:p>
            <a:p>
              <a:pPr algn="just"/>
              <a:r>
                <a:rPr lang="fr-FR" sz="1200">
                  <a:latin typeface="Calibri" pitchFamily="34" charset="0"/>
                </a:rPr>
                <a:t>DRIFT(gaz TPC CS2)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4772153" y="1557338"/>
              <a:ext cx="1779333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Gran Sasso (tunnel)</a:t>
              </a:r>
            </a:p>
            <a:p>
              <a:pPr algn="just"/>
              <a:r>
                <a:rPr lang="fr-FR" sz="1200" b="1">
                  <a:solidFill>
                    <a:srgbClr val="FF0000"/>
                  </a:solidFill>
                  <a:latin typeface="Calibri" pitchFamily="34" charset="0"/>
                </a:rPr>
                <a:t>CRESST (CaWO4)</a:t>
              </a:r>
            </a:p>
            <a:p>
              <a:pPr algn="just"/>
              <a:r>
                <a:rPr lang="fr-FR" sz="1200" b="1">
                  <a:solidFill>
                    <a:srgbClr val="FF0000"/>
                  </a:solidFill>
                  <a:latin typeface="Calibri" pitchFamily="34" charset="0"/>
                </a:rPr>
                <a:t>DAMA/LIBRA (NaI)</a:t>
              </a:r>
            </a:p>
            <a:p>
              <a:pPr algn="just"/>
              <a:r>
                <a:rPr lang="fr-FR" sz="1200">
                  <a:latin typeface="Calibri" pitchFamily="34" charset="0"/>
                </a:rPr>
                <a:t>WARP (LAr), XENON (LXe)</a:t>
              </a: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4932585" y="2281238"/>
              <a:ext cx="2068067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Modane (tunnel)</a:t>
              </a:r>
              <a:endParaRPr lang="fr-FR" sz="1200" b="1">
                <a:solidFill>
                  <a:srgbClr val="FF0000"/>
                </a:solidFill>
                <a:latin typeface="Calibri" pitchFamily="34" charset="0"/>
              </a:endParaRPr>
            </a:p>
            <a:p>
              <a:pPr algn="just"/>
              <a:r>
                <a:rPr lang="fr-FR" sz="1200" b="1">
                  <a:solidFill>
                    <a:srgbClr val="FF0000"/>
                  </a:solidFill>
                  <a:latin typeface="Calibri" pitchFamily="34" charset="0"/>
                </a:rPr>
                <a:t>EDELWEISS (Ge cryo)</a:t>
              </a:r>
              <a:r>
                <a:rPr lang="fr-FR" sz="1200">
                  <a:latin typeface="Calibri" pitchFamily="34" charset="0"/>
                </a:rPr>
                <a:t>/EURECA</a:t>
              </a: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4765974" y="2636838"/>
              <a:ext cx="2282228" cy="83099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Canfranc (tunnel)</a:t>
              </a:r>
            </a:p>
            <a:p>
              <a:pPr algn="just"/>
              <a:r>
                <a:rPr lang="fr-FR" sz="1200">
                  <a:latin typeface="Calibri" pitchFamily="34" charset="0"/>
                </a:rPr>
                <a:t>ROSEBUD (Lif, Al2O3, BGO cryo…)</a:t>
              </a:r>
            </a:p>
            <a:p>
              <a:pPr algn="just"/>
              <a:r>
                <a:rPr lang="fr-FR" sz="1200">
                  <a:latin typeface="Calibri" pitchFamily="34" charset="0"/>
                </a:rPr>
                <a:t>ANAIS (NAI)</a:t>
              </a:r>
            </a:p>
            <a:p>
              <a:pPr algn="just"/>
              <a:r>
                <a:rPr lang="fr-FR" sz="1200">
                  <a:latin typeface="Calibri" pitchFamily="34" charset="0"/>
                </a:rPr>
                <a:t>ArDM (LAr)) at CERN today</a:t>
              </a:r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V="1">
              <a:off x="4427538" y="1125538"/>
              <a:ext cx="144462" cy="28733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4570413" y="2206625"/>
              <a:ext cx="217487" cy="21431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4425950" y="2278063"/>
              <a:ext cx="361950" cy="50323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792378" y="2565400"/>
              <a:ext cx="1833131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Homestake/DUSEL (mine)</a:t>
              </a:r>
            </a:p>
            <a:p>
              <a:pPr algn="just"/>
              <a:r>
                <a:rPr lang="fr-FR" sz="1200">
                  <a:latin typeface="Calibri" pitchFamily="34" charset="0"/>
                </a:rPr>
                <a:t>LUX (LXe)</a:t>
              </a: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784252" y="1054100"/>
              <a:ext cx="1373133" cy="64633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SOUDAN (mine)</a:t>
              </a:r>
            </a:p>
            <a:p>
              <a:pPr algn="just"/>
              <a:r>
                <a:rPr lang="fr-FR" sz="1200" b="1">
                  <a:solidFill>
                    <a:srgbClr val="FF0000"/>
                  </a:solidFill>
                  <a:latin typeface="Calibri" pitchFamily="34" charset="0"/>
                </a:rPr>
                <a:t>CDMS (Ge+Si cryo)</a:t>
              </a:r>
            </a:p>
            <a:p>
              <a:pPr algn="just"/>
              <a:r>
                <a:rPr lang="fr-FR" sz="1200" b="1">
                  <a:solidFill>
                    <a:srgbClr val="FF0000"/>
                  </a:solidFill>
                  <a:latin typeface="Calibri" pitchFamily="34" charset="0"/>
                </a:rPr>
                <a:t>CoGent (Ge 77K)</a:t>
              </a: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2312847" y="1054100"/>
              <a:ext cx="1663982" cy="64633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SNOLAB (mine)</a:t>
              </a:r>
            </a:p>
            <a:p>
              <a:pPr algn="just"/>
              <a:r>
                <a:rPr lang="fr-FR" sz="1200">
                  <a:latin typeface="Calibri" pitchFamily="34" charset="0"/>
                </a:rPr>
                <a:t>DEAP/CLEAN (LAr/LNe))</a:t>
              </a:r>
            </a:p>
            <a:p>
              <a:pPr algn="just"/>
              <a:r>
                <a:rPr lang="fr-FR" sz="1200" b="1">
                  <a:solidFill>
                    <a:srgbClr val="FF0000"/>
                  </a:solidFill>
                  <a:latin typeface="Calibri" pitchFamily="34" charset="0"/>
                </a:rPr>
                <a:t>PICASSO (C4F10) 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2464797" y="2133600"/>
              <a:ext cx="1756956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FERMILAB (accélérateur)</a:t>
              </a:r>
            </a:p>
            <a:p>
              <a:pPr algn="just"/>
              <a:r>
                <a:rPr lang="fr-FR" sz="1200" b="1">
                  <a:solidFill>
                    <a:srgbClr val="FF0000"/>
                  </a:solidFill>
                  <a:latin typeface="Calibri" pitchFamily="34" charset="0"/>
                </a:rPr>
                <a:t>COUPP (CF3I)</a:t>
              </a:r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 flipH="1">
              <a:off x="1331913" y="2133600"/>
              <a:ext cx="214312" cy="43180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 flipH="1" flipV="1">
              <a:off x="1258888" y="1341438"/>
              <a:ext cx="503237" cy="50482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8" name="Line 20"/>
            <p:cNvSpPr>
              <a:spLocks noChangeShapeType="1"/>
            </p:cNvSpPr>
            <p:nvPr/>
          </p:nvSpPr>
          <p:spPr bwMode="auto">
            <a:xfrm flipV="1">
              <a:off x="2195513" y="1196975"/>
              <a:ext cx="142875" cy="57626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>
              <a:off x="2051050" y="2205038"/>
              <a:ext cx="358775" cy="7302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6825754" y="1557338"/>
              <a:ext cx="1409104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Yangyang (barrage)</a:t>
              </a:r>
            </a:p>
            <a:p>
              <a:pPr algn="just"/>
              <a:r>
                <a:rPr lang="fr-FR" sz="1200" b="1">
                  <a:solidFill>
                    <a:srgbClr val="FF0000"/>
                  </a:solidFill>
                  <a:latin typeface="Calibri" pitchFamily="34" charset="0"/>
                </a:rPr>
                <a:t>KIMS (CsI)</a:t>
              </a:r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6958759" y="2849563"/>
              <a:ext cx="1355820" cy="64633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fr-FR" sz="1200" b="1">
                  <a:latin typeface="Calibri" pitchFamily="34" charset="0"/>
                </a:rPr>
                <a:t>Kamioka (mine)</a:t>
              </a:r>
            </a:p>
            <a:p>
              <a:pPr algn="just"/>
              <a:r>
                <a:rPr lang="fr-FR" sz="1200">
                  <a:latin typeface="Calibri" pitchFamily="34" charset="0"/>
                </a:rPr>
                <a:t>XMASS (Xe)</a:t>
              </a:r>
            </a:p>
            <a:p>
              <a:pPr algn="just"/>
              <a:r>
                <a:rPr lang="fr-FR" sz="1200">
                  <a:latin typeface="Calibri" pitchFamily="34" charset="0"/>
                </a:rPr>
                <a:t>NEWAGE (gaz TPC)</a:t>
              </a:r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 flipH="1" flipV="1">
              <a:off x="7308850" y="1844675"/>
              <a:ext cx="503238" cy="50482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 flipH="1">
              <a:off x="7235825" y="2493963"/>
              <a:ext cx="792163" cy="36036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Résultats actuels (interaction indépendante du spin)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412875"/>
            <a:ext cx="4679950" cy="49688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ea typeface="ＭＳ Ｐゴシック" pitchFamily="16" charset="-128"/>
              </a:rPr>
              <a:t>Zone de sensibilité des domaines préférés par le CMSSM atteinte</a:t>
            </a:r>
          </a:p>
          <a:p>
            <a:pPr fontAlgn="auto">
              <a:spcAft>
                <a:spcPts val="0"/>
              </a:spcAft>
              <a:defRPr/>
            </a:pPr>
            <a:endParaRPr lang="fr-FR" sz="2400" dirty="0" smtClean="0">
              <a:ea typeface="ＭＳ Ｐゴシック" pitchFamily="16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ea typeface="ＭＳ Ｐゴシック" pitchFamily="16" charset="-128"/>
              </a:rPr>
              <a:t>Meilleurs sensibilités 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008000"/>
                </a:solidFill>
                <a:ea typeface="ＭＳ Ｐゴシック" pitchFamily="16" charset="-128"/>
              </a:rPr>
              <a:t>XENON100</a:t>
            </a:r>
            <a:r>
              <a:rPr lang="fr-FR" sz="2000" dirty="0" smtClean="0">
                <a:ea typeface="ＭＳ Ｐゴシック" pitchFamily="16" charset="-128"/>
              </a:rPr>
              <a:t> (Xe </a:t>
            </a:r>
            <a:r>
              <a:rPr lang="fr-FR" sz="2000" dirty="0" err="1" smtClean="0">
                <a:ea typeface="ＭＳ Ｐゴシック" pitchFamily="16" charset="-128"/>
              </a:rPr>
              <a:t>bi-phase</a:t>
            </a:r>
            <a:r>
              <a:rPr lang="fr-FR" sz="2000" dirty="0" smtClean="0">
                <a:ea typeface="ＭＳ Ｐゴシック" pitchFamily="16" charset="-128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FF0000"/>
                </a:solidFill>
                <a:ea typeface="ＭＳ Ｐゴシック" pitchFamily="16" charset="-128"/>
              </a:rPr>
              <a:t>EDELWEISS</a:t>
            </a:r>
            <a:r>
              <a:rPr lang="fr-FR" sz="2000" dirty="0" smtClean="0">
                <a:ea typeface="ＭＳ Ｐゴシック" pitchFamily="16" charset="-128"/>
              </a:rPr>
              <a:t> (</a:t>
            </a:r>
            <a:r>
              <a:rPr lang="fr-FR" sz="2000" dirty="0" err="1" smtClean="0">
                <a:ea typeface="ＭＳ Ｐゴシック" pitchFamily="16" charset="-128"/>
              </a:rPr>
              <a:t>cryo</a:t>
            </a:r>
            <a:r>
              <a:rPr lang="fr-FR" sz="2000" dirty="0" smtClean="0">
                <a:ea typeface="ＭＳ Ｐゴシック" pitchFamily="16" charset="-128"/>
              </a:rPr>
              <a:t> Ge)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0000FF"/>
                </a:solidFill>
                <a:ea typeface="ＭＳ Ｐゴシック" pitchFamily="16" charset="-128"/>
              </a:rPr>
              <a:t>CDMS</a:t>
            </a:r>
            <a:r>
              <a:rPr lang="fr-FR" sz="2000" dirty="0" smtClean="0">
                <a:ea typeface="ＭＳ Ｐゴシック" pitchFamily="16" charset="-128"/>
              </a:rPr>
              <a:t> (</a:t>
            </a:r>
            <a:r>
              <a:rPr lang="fr-FR" sz="2000" dirty="0" err="1" smtClean="0">
                <a:ea typeface="ＭＳ Ｐゴシック" pitchFamily="16" charset="-128"/>
              </a:rPr>
              <a:t>cryo</a:t>
            </a:r>
            <a:r>
              <a:rPr lang="fr-FR" sz="2000" dirty="0" smtClean="0">
                <a:ea typeface="ＭＳ Ｐゴシック" pitchFamily="16" charset="-128"/>
              </a:rPr>
              <a:t> Ge)</a:t>
            </a:r>
          </a:p>
          <a:p>
            <a:pPr fontAlgn="auto">
              <a:spcAft>
                <a:spcPts val="0"/>
              </a:spcAft>
              <a:defRPr/>
            </a:pPr>
            <a:endParaRPr lang="fr-FR" sz="1600" dirty="0" smtClean="0">
              <a:ea typeface="ＭＳ Ｐゴシック" pitchFamily="16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ea typeface="ＭＳ Ｐゴシック" pitchFamily="16" charset="-128"/>
              </a:rPr>
              <a:t>Nécessité de comparer  les différentes techniques 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>
                <a:ea typeface="ＭＳ Ｐゴシック" pitchFamily="16" charset="-128"/>
              </a:rPr>
              <a:t>Discrimination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>
                <a:ea typeface="ＭＳ Ｐゴシック" pitchFamily="16" charset="-128"/>
              </a:rPr>
              <a:t>Niveau de bruit de fond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>
                <a:ea typeface="ＭＳ Ｐゴシック" pitchFamily="16" charset="-128"/>
              </a:rPr>
              <a:t>Résolution,  seuil de détection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60CCF-D308-4C62-B3F5-CAD06C6258E5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23557" name="Imag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052513"/>
            <a:ext cx="38877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 11" descr="Capture d’écran 2011-04-15 à 16.46.02.png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149725"/>
            <a:ext cx="3097213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 principe de la discrimination : EDELWEISS-I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11750" y="1196975"/>
            <a:ext cx="4032250" cy="51847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ym typeface="Symbol" charset="2"/>
              </a:rPr>
              <a:t>Mesure simultanée de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200" dirty="0" smtClean="0">
                <a:solidFill>
                  <a:srgbClr val="C00000"/>
                </a:solidFill>
                <a:sym typeface="Symbol" charset="2"/>
              </a:rPr>
              <a:t>Chaleur @ 20 </a:t>
            </a:r>
            <a:r>
              <a:rPr lang="fr-FR" sz="2200" dirty="0" err="1" smtClean="0">
                <a:solidFill>
                  <a:srgbClr val="C00000"/>
                </a:solidFill>
                <a:sym typeface="Symbol" charset="2"/>
              </a:rPr>
              <a:t>mK</a:t>
            </a:r>
            <a:r>
              <a:rPr lang="fr-FR" sz="2200" dirty="0" smtClean="0">
                <a:sym typeface="Symbol" charset="2"/>
              </a:rPr>
              <a:t> avec un thermomètre Ge/NTD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200" dirty="0" smtClean="0">
                <a:solidFill>
                  <a:srgbClr val="C00000"/>
                </a:solidFill>
                <a:sym typeface="Symbol" charset="2"/>
              </a:rPr>
              <a:t>Ionisation @ </a:t>
            </a:r>
            <a:r>
              <a:rPr lang="fr-FR" sz="2200" dirty="0" err="1" smtClean="0">
                <a:solidFill>
                  <a:srgbClr val="C00000"/>
                </a:solidFill>
                <a:sym typeface="Symbol" charset="2"/>
              </a:rPr>
              <a:t>qqes</a:t>
            </a:r>
            <a:r>
              <a:rPr lang="fr-FR" sz="2200" dirty="0" smtClean="0">
                <a:solidFill>
                  <a:srgbClr val="C00000"/>
                </a:solidFill>
                <a:sym typeface="Symbol" charset="2"/>
              </a:rPr>
              <a:t> V/cm </a:t>
            </a:r>
            <a:r>
              <a:rPr lang="fr-FR" sz="2200" dirty="0" smtClean="0">
                <a:sym typeface="Symbol" charset="2"/>
              </a:rPr>
              <a:t>avec des électrodes en Al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cs typeface="Arial" charset="0"/>
                <a:sym typeface="Symbol" charset="2"/>
              </a:rPr>
              <a:t>Discrimination </a:t>
            </a:r>
            <a:r>
              <a:rPr lang="fr-FR" sz="2400" dirty="0" err="1" smtClean="0">
                <a:cs typeface="Arial" charset="0"/>
                <a:sym typeface="Symbol" charset="2"/>
              </a:rPr>
              <a:t>evt</a:t>
            </a:r>
            <a:r>
              <a:rPr lang="fr-FR" sz="2400" dirty="0" smtClean="0">
                <a:cs typeface="Arial" charset="0"/>
                <a:sym typeface="Symbol" charset="2"/>
              </a:rPr>
              <a:t> par </a:t>
            </a:r>
            <a:r>
              <a:rPr lang="fr-FR" sz="2400" dirty="0" err="1" smtClean="0">
                <a:cs typeface="Arial" charset="0"/>
                <a:sym typeface="Symbol" charset="2"/>
              </a:rPr>
              <a:t>evt</a:t>
            </a:r>
            <a:r>
              <a:rPr lang="fr-FR" sz="2400" dirty="0" smtClean="0">
                <a:cs typeface="Arial" charset="0"/>
                <a:sym typeface="Symbol" charset="2"/>
              </a:rPr>
              <a:t>  (99.99 % &gt; 15 </a:t>
            </a:r>
            <a:r>
              <a:rPr lang="fr-FR" sz="2400" dirty="0" err="1" smtClean="0">
                <a:cs typeface="Arial" charset="0"/>
                <a:sym typeface="Symbol" charset="2"/>
              </a:rPr>
              <a:t>keV</a:t>
            </a:r>
            <a:r>
              <a:rPr lang="fr-FR" sz="2400" dirty="0" smtClean="0">
                <a:cs typeface="Arial" charset="0"/>
                <a:sym typeface="Symbol" charset="2"/>
              </a:rPr>
              <a:t>) entre reculs nucléaires et électroniques</a:t>
            </a:r>
            <a:endParaRPr lang="fr-FR" sz="2400" dirty="0" smtClean="0">
              <a:sym typeface="Symbol" charset="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/>
              <a:t>Q=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ionisation</a:t>
            </a:r>
            <a:r>
              <a:rPr lang="fr-FR" sz="2400" dirty="0" smtClean="0"/>
              <a:t>/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recul</a:t>
            </a:r>
            <a:endParaRPr lang="fr-FR" sz="2400" baseline="-250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Q=1 pour les reculs électroniques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sz="2000" dirty="0" smtClean="0"/>
              <a:t>Q</a:t>
            </a:r>
            <a:r>
              <a:rPr lang="fr-FR" sz="2000" dirty="0" smtClean="0">
                <a:sym typeface="Symbol" charset="2"/>
              </a:rPr>
              <a:t>0.3 pour les reculs nucléaires</a:t>
            </a: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Véronique SANGLARD – EDELWEISS-II – Séminaire CPPM – 16/06/2011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A27891-1424-4145-AC77-86007B0EDB70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24581" name="Picture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341438"/>
            <a:ext cx="2895600" cy="185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4582" name="Group 49"/>
          <p:cNvGrpSpPr>
            <a:grpSpLocks/>
          </p:cNvGrpSpPr>
          <p:nvPr/>
        </p:nvGrpSpPr>
        <p:grpSpPr bwMode="auto">
          <a:xfrm>
            <a:off x="34925" y="3573463"/>
            <a:ext cx="5184775" cy="3013075"/>
            <a:chOff x="144" y="1968"/>
            <a:chExt cx="2874" cy="1386"/>
          </a:xfrm>
        </p:grpSpPr>
        <p:grpSp>
          <p:nvGrpSpPr>
            <p:cNvPr id="24583" name="Group 50"/>
            <p:cNvGrpSpPr>
              <a:grpSpLocks/>
            </p:cNvGrpSpPr>
            <p:nvPr/>
          </p:nvGrpSpPr>
          <p:grpSpPr bwMode="auto">
            <a:xfrm>
              <a:off x="1578" y="1968"/>
              <a:ext cx="1440" cy="1382"/>
              <a:chOff x="96" y="2022"/>
              <a:chExt cx="1440" cy="1382"/>
            </a:xfrm>
          </p:grpSpPr>
          <p:pic>
            <p:nvPicPr>
              <p:cNvPr id="24587" name="Picture 5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6" y="2022"/>
                <a:ext cx="1440" cy="1382"/>
              </a:xfrm>
              <a:prstGeom prst="rect">
                <a:avLst/>
              </a:prstGeom>
              <a:noFill/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</p:pic>
          <p:sp>
            <p:nvSpPr>
              <p:cNvPr id="24588" name="Rectangle 52"/>
              <p:cNvSpPr>
                <a:spLocks noChangeArrowheads="1"/>
              </p:cNvSpPr>
              <p:nvPr/>
            </p:nvSpPr>
            <p:spPr bwMode="auto">
              <a:xfrm>
                <a:off x="1038" y="2223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4584" name="Group 53"/>
            <p:cNvGrpSpPr>
              <a:grpSpLocks/>
            </p:cNvGrpSpPr>
            <p:nvPr/>
          </p:nvGrpSpPr>
          <p:grpSpPr bwMode="auto">
            <a:xfrm>
              <a:off x="144" y="1968"/>
              <a:ext cx="1430" cy="1386"/>
              <a:chOff x="1584" y="2016"/>
              <a:chExt cx="1430" cy="1386"/>
            </a:xfrm>
          </p:grpSpPr>
          <p:pic>
            <p:nvPicPr>
              <p:cNvPr id="24585" name="Picture 5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84" y="2016"/>
                <a:ext cx="1430" cy="1386"/>
              </a:xfrm>
              <a:prstGeom prst="rect">
                <a:avLst/>
              </a:prstGeom>
              <a:noFill/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</p:pic>
          <p:sp>
            <p:nvSpPr>
              <p:cNvPr id="24586" name="Rectangle 55"/>
              <p:cNvSpPr>
                <a:spLocks noChangeArrowheads="1"/>
              </p:cNvSpPr>
              <p:nvPr/>
            </p:nvSpPr>
            <p:spPr bwMode="auto">
              <a:xfrm>
                <a:off x="2511" y="2214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2334</Words>
  <Application>Microsoft Office PowerPoint</Application>
  <PresentationFormat>Affichage à l'écran (4:3)</PresentationFormat>
  <Paragraphs>509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Modèle de conception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9" baseType="lpstr">
      <vt:lpstr>Calibri</vt:lpstr>
      <vt:lpstr>Arial</vt:lpstr>
      <vt:lpstr>Wingdings</vt:lpstr>
      <vt:lpstr>Courier New</vt:lpstr>
      <vt:lpstr>ＭＳ Ｐゴシック</vt:lpstr>
      <vt:lpstr>Symbol</vt:lpstr>
      <vt:lpstr>Tahoma</vt:lpstr>
      <vt:lpstr>Arial Unicode MS</vt:lpstr>
      <vt:lpstr>Times New Roman</vt:lpstr>
      <vt:lpstr>Verdana</vt:lpstr>
      <vt:lpstr>Wingdings 2</vt:lpstr>
      <vt:lpstr>Optima</vt:lpstr>
      <vt:lpstr>Thème Office</vt:lpstr>
      <vt:lpstr>Thème Office</vt:lpstr>
      <vt:lpstr>Thème Office</vt:lpstr>
      <vt:lpstr>Thème Office</vt:lpstr>
      <vt:lpstr>Équation</vt:lpstr>
      <vt:lpstr>Recherche de la matière noire avec l’expérience EDELWEISS-II</vt:lpstr>
      <vt:lpstr>Plan de la présentation</vt:lpstr>
      <vt:lpstr>Le principe de la détection directe </vt:lpstr>
      <vt:lpstr>Les contraintes de la détection directe</vt:lpstr>
      <vt:lpstr>Les différentes signatures du WIMP</vt:lpstr>
      <vt:lpstr>Les différentes techniques de détection</vt:lpstr>
      <vt:lpstr>La détection directe de par le monde</vt:lpstr>
      <vt:lpstr>Résultats actuels (interaction indépendante du spin)</vt:lpstr>
      <vt:lpstr>Le principe de la discrimination : EDELWEISS-I</vt:lpstr>
      <vt:lpstr>Bruit de fond : événements de surface</vt:lpstr>
      <vt:lpstr>EDELWEISS-II : La collaboration</vt:lpstr>
      <vt:lpstr>Setup expérimental</vt:lpstr>
      <vt:lpstr>Rejet des événements de surface : détecteurs ID</vt:lpstr>
      <vt:lpstr>Rejet des événements de surface : détecteurs ID</vt:lpstr>
      <vt:lpstr>Détecteurs ID : réjection β</vt:lpstr>
      <vt:lpstr>Run 12 : 10 détecteurs ID</vt:lpstr>
      <vt:lpstr>Calibrations</vt:lpstr>
      <vt:lpstr>Etapes de l’analyse </vt:lpstr>
      <vt:lpstr>Résultat final (2008-2010)</vt:lpstr>
      <vt:lpstr>Estimation des bruits de fond</vt:lpstr>
      <vt:lpstr>Limites d’exclusion</vt:lpstr>
      <vt:lpstr>Matière noire inélastique </vt:lpstr>
      <vt:lpstr>Limites d’exclusion</vt:lpstr>
      <vt:lpstr>Limite combinée avec CDMS (1)</vt:lpstr>
      <vt:lpstr>Limite combinée avec CDMS (2)</vt:lpstr>
      <vt:lpstr>Les détecteurs FID</vt:lpstr>
      <vt:lpstr>Les premiers résultats …</vt:lpstr>
      <vt:lpstr>Les premiers résultats …</vt:lpstr>
      <vt:lpstr>EDELWEISS-III (1)</vt:lpstr>
      <vt:lpstr>EDELWEISS-III (2)</vt:lpstr>
      <vt:lpstr>EURECA</vt:lpstr>
      <vt:lpstr>Conclusion – Perspectives </vt:lpstr>
    </vt:vector>
  </TitlesOfParts>
  <Company>UCBL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 de la matière noire avec l’expérience EDELWEISS-II</dc:title>
  <dc:creator>adminLocal</dc:creator>
  <cp:lastModifiedBy>Service Informatique</cp:lastModifiedBy>
  <cp:revision>33</cp:revision>
  <dcterms:created xsi:type="dcterms:W3CDTF">2011-06-14T13:28:39Z</dcterms:created>
  <dcterms:modified xsi:type="dcterms:W3CDTF">2011-06-16T13:12:08Z</dcterms:modified>
</cp:coreProperties>
</file>