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tiff" ContentType="image/tiff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291" r:id="rId3"/>
    <p:sldId id="347" r:id="rId4"/>
    <p:sldId id="290" r:id="rId5"/>
    <p:sldId id="327" r:id="rId6"/>
    <p:sldId id="322" r:id="rId7"/>
    <p:sldId id="260" r:id="rId8"/>
    <p:sldId id="263" r:id="rId9"/>
    <p:sldId id="344" r:id="rId10"/>
    <p:sldId id="266" r:id="rId11"/>
    <p:sldId id="267" r:id="rId12"/>
    <p:sldId id="271" r:id="rId13"/>
    <p:sldId id="326" r:id="rId14"/>
    <p:sldId id="323" r:id="rId15"/>
    <p:sldId id="325" r:id="rId16"/>
    <p:sldId id="286" r:id="rId17"/>
    <p:sldId id="276" r:id="rId18"/>
    <p:sldId id="345" r:id="rId19"/>
    <p:sldId id="273" r:id="rId20"/>
    <p:sldId id="274" r:id="rId21"/>
    <p:sldId id="288" r:id="rId22"/>
    <p:sldId id="289" r:id="rId23"/>
    <p:sldId id="411" r:id="rId24"/>
    <p:sldId id="412" r:id="rId25"/>
    <p:sldId id="292" r:id="rId26"/>
    <p:sldId id="383" r:id="rId27"/>
    <p:sldId id="346" r:id="rId28"/>
    <p:sldId id="293" r:id="rId29"/>
    <p:sldId id="314" r:id="rId30"/>
    <p:sldId id="296" r:id="rId31"/>
    <p:sldId id="337" r:id="rId32"/>
    <p:sldId id="297" r:id="rId33"/>
    <p:sldId id="379" r:id="rId34"/>
    <p:sldId id="299" r:id="rId35"/>
    <p:sldId id="301" r:id="rId36"/>
    <p:sldId id="318" r:id="rId37"/>
    <p:sldId id="302" r:id="rId38"/>
    <p:sldId id="373" r:id="rId39"/>
    <p:sldId id="374" r:id="rId40"/>
    <p:sldId id="313" r:id="rId41"/>
    <p:sldId id="348" r:id="rId42"/>
    <p:sldId id="351" r:id="rId43"/>
    <p:sldId id="352" r:id="rId44"/>
    <p:sldId id="41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6" r:id="rId57"/>
    <p:sldId id="367" r:id="rId58"/>
    <p:sldId id="368" r:id="rId59"/>
    <p:sldId id="369" r:id="rId60"/>
    <p:sldId id="370" r:id="rId61"/>
    <p:sldId id="371" r:id="rId62"/>
    <p:sldId id="385" r:id="rId63"/>
    <p:sldId id="410" r:id="rId64"/>
    <p:sldId id="380" r:id="rId65"/>
    <p:sldId id="372" r:id="rId66"/>
    <p:sldId id="375" r:id="rId67"/>
    <p:sldId id="376" r:id="rId68"/>
    <p:sldId id="414" r:id="rId69"/>
    <p:sldId id="415" r:id="rId70"/>
    <p:sldId id="416" r:id="rId71"/>
    <p:sldId id="417" r:id="rId72"/>
    <p:sldId id="418" r:id="rId73"/>
    <p:sldId id="419" r:id="rId74"/>
    <p:sldId id="381" r:id="rId75"/>
    <p:sldId id="384" r:id="rId76"/>
    <p:sldId id="382" r:id="rId77"/>
    <p:sldId id="315" r:id="rId78"/>
    <p:sldId id="328" r:id="rId79"/>
    <p:sldId id="330" r:id="rId80"/>
    <p:sldId id="287" r:id="rId81"/>
    <p:sldId id="332" r:id="rId82"/>
    <p:sldId id="334" r:id="rId83"/>
    <p:sldId id="333" r:id="rId84"/>
    <p:sldId id="343" r:id="rId85"/>
    <p:sldId id="335" r:id="rId86"/>
    <p:sldId id="336" r:id="rId87"/>
    <p:sldId id="331" r:id="rId88"/>
    <p:sldId id="329" r:id="rId89"/>
    <p:sldId id="320" r:id="rId90"/>
    <p:sldId id="342" r:id="rId91"/>
    <p:sldId id="341" r:id="rId92"/>
    <p:sldId id="316" r:id="rId93"/>
    <p:sldId id="338" r:id="rId94"/>
    <p:sldId id="339" r:id="rId95"/>
    <p:sldId id="317" r:id="rId96"/>
    <p:sldId id="303" r:id="rId97"/>
    <p:sldId id="304" r:id="rId98"/>
    <p:sldId id="305" r:id="rId99"/>
    <p:sldId id="386" r:id="rId100"/>
    <p:sldId id="387" r:id="rId101"/>
    <p:sldId id="388" r:id="rId102"/>
    <p:sldId id="389" r:id="rId103"/>
    <p:sldId id="390" r:id="rId104"/>
    <p:sldId id="391" r:id="rId105"/>
    <p:sldId id="392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01" r:id="rId115"/>
    <p:sldId id="402" r:id="rId116"/>
    <p:sldId id="403" r:id="rId117"/>
    <p:sldId id="404" r:id="rId118"/>
    <p:sldId id="405" r:id="rId119"/>
    <p:sldId id="406" r:id="rId120"/>
    <p:sldId id="407" r:id="rId121"/>
    <p:sldId id="408" r:id="rId122"/>
    <p:sldId id="409" r:id="rId123"/>
    <p:sldId id="340" r:id="rId124"/>
    <p:sldId id="306" r:id="rId125"/>
    <p:sldId id="307" r:id="rId126"/>
    <p:sldId id="308" r:id="rId127"/>
    <p:sldId id="309" r:id="rId128"/>
    <p:sldId id="310" r:id="rId129"/>
    <p:sldId id="311" r:id="rId130"/>
    <p:sldId id="312" r:id="rId1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CCFF66"/>
    <a:srgbClr val="FFCCFF"/>
    <a:srgbClr val="FFCCCC"/>
    <a:srgbClr val="FF0000"/>
    <a:srgbClr val="F0AEF2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06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image" Target="../media/image13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1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A965EA-2707-4164-85A6-F9CDCA784F87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965EA-2707-4164-85A6-F9CDCA784F87}" type="slidenum">
              <a:rPr lang="fr-FR" smtClean="0"/>
              <a:pPr/>
              <a:t>63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115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116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117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118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119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120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121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122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607F6-B8F8-4FB1-A707-2ECAA528639D}" type="slidenum">
              <a:rPr lang="fr-FR"/>
              <a:pPr/>
              <a:t>96</a:t>
            </a:fld>
            <a:endParaRPr lang="fr-FR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99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101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102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103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112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113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7738"/>
            <a:fld id="{03BB9BEC-CB25-4D49-984F-AE9D4CC0AF6E}" type="slidenum">
              <a:rPr lang="fr-FR" smtClean="0">
                <a:sym typeface="Wingdings" charset="2"/>
              </a:rPr>
              <a:pPr defTabSz="947738"/>
              <a:t>114</a:t>
            </a:fld>
            <a:endParaRPr lang="fr-FR" smtClean="0">
              <a:sym typeface="Wingdings" charset="2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282AA-FA25-4E0C-B0EA-B8E27A39EE6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00676-8254-4021-917A-2962CCC4824F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69435-4114-4641-891C-492C5357CCE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66B56B-70A1-4DE4-9977-E85244BEDF4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954C19-5A4F-48BC-A71A-FF9CAF178EF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FDEAB-079A-4B1C-9B12-D9A87F608A1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A4B09-1B51-4DBD-9C8B-F3BA576CB97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445CC-4E7E-4F23-8999-703ABE475FAC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C1981-E3FB-4BAE-8C43-6A481347A99A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B295-B658-4018-BC80-B4DA787E272B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24FC-5927-4B17-9183-32E9F5AAE8CE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E5D2A-5204-46E5-9160-A42DAE9887F7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BD196-8B63-4495-BE8A-E15EBD5BD051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DF0670-D065-40E3-A742-0D50665575BB}" type="slidenum">
              <a:rPr lang="en-US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mailto:bianchi@to.infn.i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7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.infn.it/superb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lmer.web.cern.ch/elmer/The_RD_program_v3b.pdf" TargetMode="Externa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w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wmf"/><Relationship Id="rId4" Type="http://schemas.openxmlformats.org/officeDocument/2006/relationships/image" Target="../media/image18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7" Type="http://schemas.openxmlformats.org/officeDocument/2006/relationships/image" Target="../media/image1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6.wmf"/><Relationship Id="rId4" Type="http://schemas.openxmlformats.org/officeDocument/2006/relationships/image" Target="../media/image19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wmf"/><Relationship Id="rId5" Type="http://schemas.openxmlformats.org/officeDocument/2006/relationships/image" Target="../media/image200.wmf"/><Relationship Id="rId4" Type="http://schemas.openxmlformats.org/officeDocument/2006/relationships/image" Target="../media/image1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png"/><Relationship Id="rId4" Type="http://schemas.openxmlformats.org/officeDocument/2006/relationships/image" Target="../media/image4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909.1333" TargetMode="External"/><Relationship Id="rId2" Type="http://schemas.openxmlformats.org/officeDocument/2006/relationships/hyperlink" Target="http://arxiv.org/abs/1008.154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arxiv.org/abs/0810.131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eb.infn.it/superb/images/stories/upload_file/superb-cdr.pdf" TargetMode="External"/><Relationship Id="rId2" Type="http://schemas.openxmlformats.org/officeDocument/2006/relationships/hyperlink" Target="http://agenda.infn.it/categoryDisplay.py?categId=10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genda.infn.it/conferenceDisplay.py?confId=3352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cgi-wrap/getdoc/slac-pub-5946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lac.stanford.edu/cgi-wrap/getdoc/slac-pub-10516.pdf" TargetMode="External"/><Relationship Id="rId4" Type="http://schemas.openxmlformats.org/officeDocument/2006/relationships/hyperlink" Target="http://slac.stanford.edu/pubs/slacpubs/14250/slac-pub-14282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cgi-wrap/getdoc/slac-pub-12236.pdf" TargetMode="External"/><Relationship Id="rId2" Type="http://schemas.openxmlformats.org/officeDocument/2006/relationships/hyperlink" Target="http://www.slac.stanford.edu/cgi-wrap/getdoc/slac-pub-1376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tiff"/><Relationship Id="rId4" Type="http://schemas.openxmlformats.org/officeDocument/2006/relationships/hyperlink" Target="http://slac.stanford.edu/pubs/slacpubs/14250/slac-pub-14282.pdf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ruzione.it/web/ricerca/pnr" TargetMode="External"/><Relationship Id="rId2" Type="http://schemas.openxmlformats.org/officeDocument/2006/relationships/hyperlink" Target="http://www.istruzione.it/web/ministero/cs19041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nteractions.org/cms/?pid=1030662" TargetMode="External"/><Relationship Id="rId4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7.wmf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2.png"/><Relationship Id="rId11" Type="http://schemas.openxmlformats.org/officeDocument/2006/relationships/image" Target="../media/image12.png"/><Relationship Id="rId5" Type="http://schemas.openxmlformats.org/officeDocument/2006/relationships/image" Target="../media/image141.png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wmf"/><Relationship Id="rId4" Type="http://schemas.openxmlformats.org/officeDocument/2006/relationships/image" Target="../media/image151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 cstate="print">
            <a:lum bright="54000" contrast="-70000"/>
          </a:blip>
          <a:srcRect/>
          <a:stretch>
            <a:fillRect/>
          </a:stretch>
        </p:blipFill>
        <p:spPr bwMode="auto">
          <a:xfrm>
            <a:off x="0" y="993603"/>
            <a:ext cx="4427984" cy="3299493"/>
          </a:xfrm>
          <a:prstGeom prst="rect">
            <a:avLst/>
          </a:prstGeom>
          <a:noFill/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3" cstate="print">
            <a:lum bright="52000" contrast="-70000"/>
          </a:blip>
          <a:srcRect/>
          <a:stretch>
            <a:fillRect/>
          </a:stretch>
        </p:blipFill>
        <p:spPr bwMode="auto">
          <a:xfrm>
            <a:off x="4614239" y="2924944"/>
            <a:ext cx="427824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347864" y="6444044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Times New Roman" pitchFamily="18" charset="0"/>
              </a:rPr>
              <a:t>Achille </a:t>
            </a:r>
            <a:r>
              <a:rPr lang="fr-FR" b="1" dirty="0" err="1" smtClean="0">
                <a:latin typeface="Times New Roman" pitchFamily="18" charset="0"/>
              </a:rPr>
              <a:t>Stocchi</a:t>
            </a:r>
            <a:r>
              <a:rPr lang="fr-FR" b="1" dirty="0">
                <a:latin typeface="Times New Roman" pitchFamily="18" charset="0"/>
              </a:rPr>
              <a:t> </a:t>
            </a:r>
            <a:r>
              <a:rPr lang="fr-FR" b="1" dirty="0" smtClean="0">
                <a:latin typeface="Times New Roman" pitchFamily="18" charset="0"/>
              </a:rPr>
              <a:t> - LAL (Université </a:t>
            </a:r>
            <a:r>
              <a:rPr lang="fr-FR" b="1" dirty="0">
                <a:latin typeface="Times New Roman" pitchFamily="18" charset="0"/>
              </a:rPr>
              <a:t>Paris-Sud / IN2P3)</a:t>
            </a:r>
          </a:p>
        </p:txBody>
      </p:sp>
      <p:pic>
        <p:nvPicPr>
          <p:cNvPr id="2078" name="Picture 30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4" cstate="print">
            <a:lum bright="62000" contrast="-70000"/>
          </a:blip>
          <a:srcRect/>
          <a:stretch>
            <a:fillRect/>
          </a:stretch>
        </p:blipFill>
        <p:spPr bwMode="auto">
          <a:xfrm>
            <a:off x="3923928" y="44624"/>
            <a:ext cx="4248472" cy="318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2264231" y="980728"/>
            <a:ext cx="4692650" cy="8810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4800" b="1">
                <a:latin typeface="Times New Roman" pitchFamily="18" charset="0"/>
              </a:rPr>
              <a:t>Super-B Projects</a:t>
            </a:r>
          </a:p>
        </p:txBody>
      </p:sp>
      <p:sp>
        <p:nvSpPr>
          <p:cNvPr id="2080" name="Text Box 32"/>
          <p:cNvSpPr txBox="1">
            <a:spLocks noChangeArrowheads="1"/>
          </p:cNvSpPr>
          <p:nvPr/>
        </p:nvSpPr>
        <p:spPr bwMode="auto">
          <a:xfrm>
            <a:off x="683568" y="3956863"/>
            <a:ext cx="7485319" cy="1200329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Times New Roman" pitchFamily="18" charset="0"/>
              </a:rPr>
              <a:t>mainly the Physics </a:t>
            </a:r>
            <a:r>
              <a:rPr lang="en-US" sz="2400" i="1" dirty="0" smtClean="0">
                <a:latin typeface="Times New Roman" pitchFamily="18" charset="0"/>
              </a:rPr>
              <a:t>Program and Detector</a:t>
            </a:r>
          </a:p>
          <a:p>
            <a:pPr algn="ctr"/>
            <a:endParaRPr lang="en-US" sz="2400" i="1" dirty="0" smtClean="0">
              <a:latin typeface="Times New Roman" pitchFamily="18" charset="0"/>
            </a:endParaRPr>
          </a:p>
          <a:p>
            <a:pPr algn="ctr"/>
            <a:r>
              <a:rPr lang="en-US" sz="2400" i="1" dirty="0" smtClean="0">
                <a:latin typeface="Times New Roman" pitchFamily="18" charset="0"/>
              </a:rPr>
              <a:t>Aim to form a French Group to participate to </a:t>
            </a:r>
            <a:r>
              <a:rPr lang="en-US" sz="2400" i="1" dirty="0" err="1" smtClean="0">
                <a:latin typeface="Times New Roman" pitchFamily="18" charset="0"/>
              </a:rPr>
              <a:t>SuperB</a:t>
            </a:r>
            <a:r>
              <a:rPr lang="en-US" sz="2400" i="1" dirty="0" smtClean="0">
                <a:latin typeface="Times New Roman" pitchFamily="18" charset="0"/>
              </a:rPr>
              <a:t> Coll.</a:t>
            </a:r>
            <a:endParaRPr lang="fr-FR" sz="2400" i="1" dirty="0">
              <a:latin typeface="Times New Roman" pitchFamily="18" charset="0"/>
            </a:endParaRPr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 rot="4190977">
            <a:off x="6884400" y="2648332"/>
            <a:ext cx="13589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19930" y="1916832"/>
            <a:ext cx="1840645" cy="195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75078" y="5517232"/>
            <a:ext cx="3320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Thanks to Nicolas Arnaud in </a:t>
            </a:r>
          </a:p>
          <a:p>
            <a:pPr algn="ctr"/>
            <a:r>
              <a:rPr lang="en-US" sz="1600" i="1" dirty="0" smtClean="0"/>
              <a:t>helping me to prepare these slides</a:t>
            </a:r>
            <a:endParaRPr lang="fr-F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0825" y="3357563"/>
            <a:ext cx="5473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000">
                <a:latin typeface="Times New Roman" pitchFamily="18" charset="0"/>
              </a:rPr>
              <a:t>The quantum stabilization of the Electroweak Scale</a:t>
            </a:r>
          </a:p>
          <a:p>
            <a:pPr algn="ctr" eaLnBrk="0" hangingPunct="0"/>
            <a:r>
              <a:rPr lang="en-GB" sz="2000">
                <a:latin typeface="Times New Roman" pitchFamily="18" charset="0"/>
              </a:rPr>
              <a:t>suggests that  </a:t>
            </a:r>
            <a:r>
              <a:rPr lang="en-GB" sz="2000">
                <a:latin typeface="Symbol" pitchFamily="18" charset="2"/>
              </a:rPr>
              <a:t>L</a:t>
            </a:r>
            <a:r>
              <a:rPr lang="en-GB" sz="2000">
                <a:latin typeface="Times New Roman" pitchFamily="18" charset="0"/>
              </a:rPr>
              <a:t>~ 1TeV</a:t>
            </a:r>
            <a:endParaRPr lang="fr-FR" sz="2000">
              <a:latin typeface="Times New Roman" pitchFamily="18" charset="0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828675" y="5967413"/>
            <a:ext cx="7559675" cy="701675"/>
          </a:xfrm>
          <a:prstGeom prst="rect">
            <a:avLst/>
          </a:prstGeom>
          <a:solidFill>
            <a:srgbClr val="F8FF9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>
                <a:latin typeface="Times New Roman" pitchFamily="18" charset="0"/>
              </a:rPr>
              <a:t>Those are arguments of fine tuning…if the NP scale is at 2-3..10 TeV </a:t>
            </a:r>
          </a:p>
          <a:p>
            <a:pPr algn="ctr"/>
            <a:r>
              <a:rPr lang="en-GB" sz="2000">
                <a:latin typeface="Times New Roman" pitchFamily="18" charset="0"/>
              </a:rPr>
              <a:t>…naturalness is not at loss yet…</a:t>
            </a:r>
          </a:p>
        </p:txBody>
      </p:sp>
      <p:graphicFrame>
        <p:nvGraphicFramePr>
          <p:cNvPr id="12296" name="Object 8"/>
          <p:cNvGraphicFramePr>
            <a:graphicFrameLocks noChangeAspect="1"/>
          </p:cNvGraphicFramePr>
          <p:nvPr/>
        </p:nvGraphicFramePr>
        <p:xfrm>
          <a:off x="614363" y="4292600"/>
          <a:ext cx="4675187" cy="1381125"/>
        </p:xfrm>
        <a:graphic>
          <a:graphicData uri="http://schemas.openxmlformats.org/presentationml/2006/ole">
            <p:oleObj spid="_x0000_s12296" name="Equation" r:id="rId3" imgW="2234880" imgH="660240" progId="">
              <p:embed/>
            </p:oleObj>
          </a:graphicData>
        </a:graphic>
      </p:graphicFrame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5884863" y="3933825"/>
            <a:ext cx="2613025" cy="962025"/>
            <a:chOff x="566" y="2840"/>
            <a:chExt cx="2536" cy="964"/>
          </a:xfrm>
        </p:grpSpPr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>
              <a:off x="566" y="3353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299" name="Oval 11"/>
            <p:cNvSpPr>
              <a:spLocks noChangeArrowheads="1"/>
            </p:cNvSpPr>
            <p:nvPr/>
          </p:nvSpPr>
          <p:spPr bwMode="auto">
            <a:xfrm>
              <a:off x="1473" y="3081"/>
              <a:ext cx="576" cy="5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>
              <a:off x="2047" y="3353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598" y="3064"/>
              <a:ext cx="358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2745" y="3052"/>
              <a:ext cx="357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1655" y="2840"/>
              <a:ext cx="247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1677" y="3406"/>
              <a:ext cx="246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t</a:t>
              </a:r>
            </a:p>
          </p:txBody>
        </p: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>
            <a:off x="5940425" y="4797425"/>
            <a:ext cx="2481263" cy="966788"/>
            <a:chOff x="3192" y="2478"/>
            <a:chExt cx="2025" cy="961"/>
          </a:xfrm>
        </p:grpSpPr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>
              <a:off x="3242" y="3353"/>
              <a:ext cx="19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2307" name="Oval 19"/>
            <p:cNvSpPr>
              <a:spLocks noChangeArrowheads="1"/>
            </p:cNvSpPr>
            <p:nvPr/>
          </p:nvSpPr>
          <p:spPr bwMode="auto">
            <a:xfrm>
              <a:off x="3923" y="2763"/>
              <a:ext cx="576" cy="5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308" name="Text Box 20"/>
            <p:cNvSpPr txBox="1">
              <a:spLocks noChangeArrowheads="1"/>
            </p:cNvSpPr>
            <p:nvPr/>
          </p:nvSpPr>
          <p:spPr bwMode="auto">
            <a:xfrm>
              <a:off x="4105" y="2478"/>
              <a:ext cx="208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2309" name="Text Box 21"/>
            <p:cNvSpPr txBox="1">
              <a:spLocks noChangeArrowheads="1"/>
            </p:cNvSpPr>
            <p:nvPr/>
          </p:nvSpPr>
          <p:spPr bwMode="auto">
            <a:xfrm>
              <a:off x="4127" y="3045"/>
              <a:ext cx="208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3192" y="3022"/>
              <a:ext cx="301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2311" name="Text Box 23"/>
            <p:cNvSpPr txBox="1">
              <a:spLocks noChangeArrowheads="1"/>
            </p:cNvSpPr>
            <p:nvPr/>
          </p:nvSpPr>
          <p:spPr bwMode="auto">
            <a:xfrm>
              <a:off x="4917" y="2992"/>
              <a:ext cx="300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>
                  <a:latin typeface="Times New Roman" pitchFamily="18" charset="0"/>
                </a:rPr>
                <a:t>H</a:t>
              </a:r>
            </a:p>
          </p:txBody>
        </p:sp>
      </p:grp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6342063" y="3067050"/>
            <a:ext cx="1862137" cy="701675"/>
          </a:xfrm>
          <a:prstGeom prst="rect">
            <a:avLst/>
          </a:prstGeom>
          <a:solidFill>
            <a:srgbClr val="F8FF9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>
                <a:latin typeface="Times New Roman" pitchFamily="18" charset="0"/>
              </a:rPr>
              <a:t>LHC will search</a:t>
            </a:r>
          </a:p>
          <a:p>
            <a:pPr algn="ctr"/>
            <a:r>
              <a:rPr lang="fr-FR" sz="2000">
                <a:latin typeface="Times New Roman" pitchFamily="18" charset="0"/>
              </a:rPr>
              <a:t>on this range</a:t>
            </a:r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auto">
          <a:xfrm>
            <a:off x="3340100" y="4149725"/>
            <a:ext cx="792163" cy="7921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2314" name="Oval 26"/>
          <p:cNvSpPr>
            <a:spLocks noChangeArrowheads="1"/>
          </p:cNvSpPr>
          <p:nvPr/>
        </p:nvSpPr>
        <p:spPr bwMode="auto">
          <a:xfrm>
            <a:off x="3454400" y="4848225"/>
            <a:ext cx="1727200" cy="7921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2317" name="Group 29"/>
          <p:cNvGrpSpPr>
            <a:grpSpLocks/>
          </p:cNvGrpSpPr>
          <p:nvPr/>
        </p:nvGrpSpPr>
        <p:grpSpPr bwMode="auto">
          <a:xfrm>
            <a:off x="684213" y="304800"/>
            <a:ext cx="7632700" cy="2763838"/>
            <a:chOff x="431" y="192"/>
            <a:chExt cx="4808" cy="1741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039" t="26682" r="908" b="46609"/>
            <a:stretch>
              <a:fillRect/>
            </a:stretch>
          </p:blipFill>
          <p:spPr bwMode="auto">
            <a:xfrm>
              <a:off x="431" y="980"/>
              <a:ext cx="4808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316" name="Text Box 28"/>
            <p:cNvSpPr txBox="1">
              <a:spLocks noChangeArrowheads="1"/>
            </p:cNvSpPr>
            <p:nvPr/>
          </p:nvSpPr>
          <p:spPr bwMode="auto">
            <a:xfrm>
              <a:off x="797" y="192"/>
              <a:ext cx="4087" cy="59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algn="ctr" defTabSz="828675" eaLnBrk="0" hangingPunct="0"/>
              <a:r>
                <a:rPr lang="en-GB" sz="2800">
                  <a:latin typeface="Times New Roman" pitchFamily="18" charset="0"/>
                </a:rPr>
                <a:t>The problem of particle physics today is : </a:t>
              </a:r>
            </a:p>
            <a:p>
              <a:pPr algn="ctr" defTabSz="828675" eaLnBrk="0" hangingPunct="0"/>
              <a:r>
                <a:rPr lang="en-GB" sz="2800">
                  <a:latin typeface="Times New Roman" pitchFamily="18" charset="0"/>
                </a:rPr>
                <a:t>where is the NP scale  </a:t>
              </a:r>
              <a:r>
                <a:rPr lang="en-GB" sz="2800">
                  <a:latin typeface="Symbol" pitchFamily="18" charset="2"/>
                </a:rPr>
                <a:t>L</a:t>
              </a:r>
              <a:r>
                <a:rPr lang="en-GB" sz="2800">
                  <a:latin typeface="Times New Roman" pitchFamily="18" charset="0"/>
                </a:rPr>
                <a:t> ~ 0.5, 1…10</a:t>
              </a:r>
              <a:r>
                <a:rPr lang="en-GB" sz="2800" baseline="30000">
                  <a:latin typeface="Times New Roman" pitchFamily="18" charset="0"/>
                </a:rPr>
                <a:t>16</a:t>
              </a:r>
              <a:r>
                <a:rPr lang="en-GB" sz="2800">
                  <a:latin typeface="Times New Roman" pitchFamily="18" charset="0"/>
                </a:rPr>
                <a:t> TeV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 animBg="1"/>
      <p:bldP spid="12312" grpId="0" animBg="1"/>
      <p:bldP spid="12313" grpId="0" animBg="1"/>
      <p:bldP spid="1231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166" b="9166"/>
          <a:stretch>
            <a:fillRect/>
          </a:stretch>
        </p:blipFill>
        <p:spPr>
          <a:xfrm>
            <a:off x="298458" y="1309327"/>
            <a:ext cx="8469698" cy="46580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SuperB</a:t>
            </a:r>
            <a:r>
              <a:rPr kumimoji="0" lang="fr-FR" sz="3600" b="0" i="0" u="none" strike="noStrike" kern="1200" cap="none" spc="0" normalizeH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 ETD system overview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56899" r="14276" b="9166"/>
          <a:stretch>
            <a:fillRect/>
          </a:stretch>
        </p:blipFill>
        <p:spPr>
          <a:xfrm>
            <a:off x="5436096" y="4477669"/>
            <a:ext cx="3629211" cy="967555"/>
          </a:xfrm>
        </p:spPr>
      </p:pic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101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60939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Estimates extrapolated assuming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BaBar-like acceptance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BaBar-like open trigger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Level-1 trigger rates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(conservative scaling from BaBar)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At 10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 50 kHz Bhabhas, 25 kHz beam backgrounds,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                      25 kHz “irreducible” (physics + backgrounds)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100 kHz Level-1-accept rate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 without Bhabha veto)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75 kHz with a Bhabha veto at Level-1 rejecting 50%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Safe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Bhabha veto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at Level-1 difficult due to temporal overlap in slow detectors.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Baseline: better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done in High-Level Trigger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50% headroom desirable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(from BaBar experience) for efficient operation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Baseline: 150 kHz Level-1-accept rate capability 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Event size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75-100 kByte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(estimated from BaBar)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Pre-ROM event size: 400-500 kByte</a:t>
            </a:r>
          </a:p>
          <a:p>
            <a:pPr marL="0" lvl="2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Still some uncertainties for post-ROM event size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High-Level Trigger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(HLT) and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Logging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Expected logging cross-section: 25nb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with a safe real-time high-level trigger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Logging rate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25kHz x 75kByte =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1.8 Gbyte/s</a:t>
            </a:r>
            <a:endParaRPr lang="en-US" sz="2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Logging cross section could be improved by 5-10 nb by using a more aggressive 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filter in the HLT (cost vs. risk tradeoff!)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Projected trigger rates and event sizes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ZoneTexte 5"/>
          <p:cNvSpPr txBox="1"/>
          <p:nvPr/>
        </p:nvSpPr>
        <p:spPr bwMode="auto">
          <a:xfrm>
            <a:off x="8082515" y="3717032"/>
            <a:ext cx="881973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ReadOut</a:t>
            </a:r>
          </a:p>
          <a:p>
            <a:pPr algn="ctr"/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Module</a:t>
            </a:r>
          </a:p>
          <a:p>
            <a:pPr algn="ctr"/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(ROM)</a:t>
            </a:r>
            <a:endParaRPr lang="fr-FR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102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32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Target: 1% event loss due to DAQ system dead time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Not including trigger blanking for trickle injection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Assume “continuous beams”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2.1 ns between bunch crossings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No point in hard synchronization of L1 with RF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1% event loss at 150 kHz requires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70 ns maximum per-event dead time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Exponential distribution of event inter-arrival time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Challenging demands on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Intrinsic detector dead time and time constants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L1 trigger event separation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Command distribution and command length (1 Gbit/s)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Ambitious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May need to relax goal somewhat</a:t>
            </a:r>
            <a:endParaRPr lang="fr-FR" sz="2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Deadtime goal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103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8169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Global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clock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to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synchronize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FEE,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Fast Control and Timing System (FCTS)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Trigger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Analog signals sampled with global clock (or multiples/integer fractions of clock)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Samples shifted into latency buffer (fixed depth pipeline)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Synchronous reduced-data streams derived from some sub-detectors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(DCH, EMC, …) sent to the pipelined Level-1 trigger processors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rigger decision after a fixed latency referenced to global clock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L1-accept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readout command sent to the FCTS and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broadcast to FEE over synchronous, fixed-latency links</a:t>
            </a: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FEE transfer data over optical links to the Readout Modules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(ROMs)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no fixed latency requirement here</a:t>
            </a: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ROMs apply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zero suppression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plus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feature extraction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combine event fragments</a:t>
            </a:r>
          </a:p>
          <a:p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Resulting partially event-built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fragments are then sent via the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network event builder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into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the HLT farm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3999" cy="576262"/>
          </a:xfrm>
        </p:spPr>
        <p:txBody>
          <a:bodyPr>
            <a:normAutofit fontScale="90000"/>
          </a:bodyPr>
          <a:lstStyle/>
          <a:p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Synchronous, pipelined, fixed-latency design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9166" b="9166"/>
          <a:stretch>
            <a:fillRect/>
          </a:stretch>
        </p:blipFill>
        <p:spPr>
          <a:xfrm>
            <a:off x="4283968" y="4226134"/>
            <a:ext cx="4704000" cy="2587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166" b="9166"/>
          <a:stretch>
            <a:fillRect/>
          </a:stretch>
        </p:blipFill>
        <p:spPr>
          <a:xfrm>
            <a:off x="298458" y="1309327"/>
            <a:ext cx="8469698" cy="46580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Level-1 Trigger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etd-trigger-l1.pdf"/>
          <p:cNvPicPr>
            <a:picLocks noChangeAspect="1"/>
          </p:cNvPicPr>
          <p:nvPr/>
        </p:nvPicPr>
        <p:blipFill>
          <a:blip r:embed="rId2" cstate="print"/>
          <a:srcRect t="-9763" b="-9763"/>
          <a:stretch>
            <a:fillRect/>
          </a:stretch>
        </p:blipFill>
        <p:spPr>
          <a:xfrm>
            <a:off x="40170" y="692696"/>
            <a:ext cx="5035886" cy="25768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7504" y="2901226"/>
            <a:ext cx="8568952" cy="395677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Fully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pipelined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Input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running at 7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(?) MHz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Continuous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reduced-data streams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from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sub-detectors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over fixed latency links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/>
                <a:cs typeface="Times New Roman"/>
              </a:rPr>
              <a:t>□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DCH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hit patterns (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1 bit/wire/sample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/>
                <a:cs typeface="Times New Roman"/>
              </a:rPr>
              <a:t>□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EMC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crystal sums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properly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encoded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Total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latency goal: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Includes detectors, trigger readout,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FCTS, propagation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Leaves 3-4</a:t>
            </a:r>
            <a:r>
              <a:rPr lang="en-US" sz="200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the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trigger logic</a:t>
            </a:r>
          </a:p>
          <a:p>
            <a:pPr marL="0" indent="0">
              <a:spcBef>
                <a:spcPts val="0"/>
              </a:spcBef>
              <a:buNone/>
            </a:pPr>
            <a:endParaRPr lang="en-US" sz="105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Trigger jitter goal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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ns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to accommodate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short sub-detector readout windows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932040" y="1054095"/>
            <a:ext cx="4320480" cy="4967193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Baseline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BaBar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-like L1 Trigger”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Calorimeter trigger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cluster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counts 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energy thresholds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Drift chamber trigger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track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counts,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baseline="-25000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-origin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of tracks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Highly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efficient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orthogonal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be validated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for high-lumi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Challenges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time resolution,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trigger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jitter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and pile-up</a:t>
            </a:r>
          </a:p>
          <a:p>
            <a:pPr marL="0">
              <a:spcBef>
                <a:spcPts val="0"/>
              </a:spcBef>
              <a:buNone/>
            </a:pP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be studied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SVT used in trigger?</a:t>
            </a:r>
            <a:endParaRPr lang="en-US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Tight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interaction with SVT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 SVT FEE design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Bhabha veto</a:t>
            </a:r>
          </a:p>
          <a:p>
            <a:pPr marL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Baseline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Best done in HLT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Level-1 Trigger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5400000">
            <a:off x="3095836" y="4545124"/>
            <a:ext cx="3240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4716016" y="6165304"/>
            <a:ext cx="41764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166" b="9166"/>
          <a:stretch>
            <a:fillRect/>
          </a:stretch>
        </p:blipFill>
        <p:spPr>
          <a:xfrm>
            <a:off x="298458" y="1309327"/>
            <a:ext cx="8469698" cy="46580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Fast Control and Timing System (FCTS)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5496" y="4365104"/>
            <a:ext cx="5472608" cy="2304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Links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carrying trigger data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clocks and commands</a:t>
            </a:r>
          </a:p>
          <a:p>
            <a:pPr>
              <a:buNone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need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be synchronous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fixed latency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≈ 1GBit/s</a:t>
            </a:r>
          </a:p>
          <a:p>
            <a:pPr>
              <a:buNone/>
            </a:pPr>
            <a:endParaRPr lang="en-US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Readout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 links can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asynchronous,</a:t>
            </a:r>
          </a:p>
          <a:p>
            <a:pPr>
              <a:buNone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variable latency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even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packetized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≈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2 Gbit/s but may improve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508104" y="620688"/>
            <a:ext cx="3635896" cy="557321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Clock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System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synchronization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Command distribution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L1-Accept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Receive L1 trigger decisions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Participate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pile-up and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overlapping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event handling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Dead time management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System partition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partition /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subdetector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Event management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Determine event destination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in event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builder /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high level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trigger farm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11" name="Content Placeholder 6" descr="etd-fcts.pdf"/>
          <p:cNvPicPr>
            <a:picLocks noChangeAspect="1"/>
          </p:cNvPicPr>
          <p:nvPr/>
        </p:nvPicPr>
        <p:blipFill>
          <a:blip r:embed="rId2" cstate="print"/>
          <a:srcRect l="2516" r="1316"/>
          <a:stretch>
            <a:fillRect/>
          </a:stretch>
        </p:blipFill>
        <p:spPr>
          <a:xfrm>
            <a:off x="-20712" y="692696"/>
            <a:ext cx="5600824" cy="367862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Fast Control and Timing System (FCTS)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 rot="5400000">
            <a:off x="4355976" y="5589240"/>
            <a:ext cx="23042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td-fex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5" y="1009832"/>
            <a:ext cx="5965715" cy="2707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013" y="3861048"/>
            <a:ext cx="4237987" cy="258551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standardized building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to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 sub-detectors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such as: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Schematics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FPGA “IP”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Daughter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boards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Interface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&amp; protocol descriptions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Recommendations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Performance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specifications</a:t>
            </a:r>
          </a:p>
          <a:p>
            <a:pPr marL="0" lvl="1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Software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738" y="692696"/>
            <a:ext cx="3377766" cy="57606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Digitize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Maintain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latency buffer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Maintain </a:t>
            </a:r>
            <a:r>
              <a:rPr lang="en-US" sz="2000" err="1" smtClean="0">
                <a:latin typeface="Times New Roman" pitchFamily="18" charset="0"/>
                <a:cs typeface="Times New Roman" pitchFamily="18" charset="0"/>
              </a:rPr>
              <a:t>derandomizer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buffers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output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data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link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transmitter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Generate reduced-data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streams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L1 trigger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Interface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FCTS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eceive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clock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eceive commands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Interface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ECS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Configure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Calibrate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Spy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Test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0">
              <a:spcBef>
                <a:spcPts val="0"/>
              </a:spcBef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Common Front-End Electronics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rot="5400000">
            <a:off x="3325552" y="5107496"/>
            <a:ext cx="321297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166" b="9166"/>
          <a:stretch>
            <a:fillRect/>
          </a:stretch>
        </p:blipFill>
        <p:spPr>
          <a:xfrm>
            <a:off x="298458" y="1309327"/>
            <a:ext cx="8469698" cy="46580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Readout MOdules (ROMs)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95288" y="1412875"/>
            <a:ext cx="65754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0" hangingPunct="0">
              <a:buFont typeface="Wingdings" pitchFamily="2" charset="2"/>
              <a:buChar char="à"/>
            </a:pPr>
            <a:r>
              <a:rPr lang="en-GB" sz="2400">
                <a:latin typeface="Times New Roman" pitchFamily="18" charset="0"/>
              </a:rPr>
              <a:t>if NP particles are discovered at LHC we have to</a:t>
            </a:r>
          </a:p>
          <a:p>
            <a:pPr defTabSz="828675" eaLnBrk="0" hangingPunct="0">
              <a:buFont typeface="Wingdings" pitchFamily="2" charset="2"/>
              <a:buNone/>
            </a:pPr>
            <a:r>
              <a:rPr lang="en-GB" sz="2400">
                <a:latin typeface="Times New Roman" pitchFamily="18" charset="0"/>
              </a:rPr>
              <a:t>    be able to study the </a:t>
            </a:r>
            <a:r>
              <a:rPr lang="en-GB" sz="2400" u="sng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flavour structure of the NP</a:t>
            </a:r>
          </a:p>
          <a:p>
            <a:pPr defTabSz="828675" eaLnBrk="0" hangingPunct="0"/>
            <a:r>
              <a: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(</a:t>
            </a:r>
            <a:r>
              <a:rPr lang="en-GB" sz="2400" b="1">
                <a:latin typeface="Times New Roman" pitchFamily="18" charset="0"/>
              </a:rPr>
              <a:t>“reconstructing” the NP Lagrangian</a:t>
            </a:r>
            <a:r>
              <a: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  <a:p>
            <a:pPr defTabSz="828675" eaLnBrk="0" hangingPunct="0"/>
            <a:r>
              <a:rPr lang="en-GB" sz="240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GB" sz="2400">
                <a:latin typeface="Times New Roman" pitchFamily="18" charset="0"/>
              </a:rPr>
              <a:t>to have the capability to explore </a:t>
            </a:r>
            <a:r>
              <a:rPr lang="en-GB" sz="2400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NP scale</a:t>
            </a:r>
            <a:r>
              <a:rPr lang="en-GB" sz="2400">
                <a:latin typeface="Times New Roman" pitchFamily="18" charset="0"/>
              </a:rPr>
              <a:t> beyond </a:t>
            </a:r>
          </a:p>
          <a:p>
            <a:pPr defTabSz="828675" eaLnBrk="0" hangingPunct="0"/>
            <a:r>
              <a:rPr lang="en-GB" sz="2400">
                <a:latin typeface="Times New Roman" pitchFamily="18" charset="0"/>
              </a:rPr>
              <a:t>    the LHC reach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143000" y="115888"/>
            <a:ext cx="6453188" cy="519112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>
                <a:latin typeface="Times New Roman" pitchFamily="18" charset="0"/>
              </a:rPr>
              <a:t>Present and future goals of  Flavour Physics</a:t>
            </a: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7169150" y="1268413"/>
          <a:ext cx="1795463" cy="2046287"/>
        </p:xfrm>
        <a:graphic>
          <a:graphicData uri="http://schemas.openxmlformats.org/presentationml/2006/ole">
            <p:oleObj spid="_x0000_s13318" name="Equation" r:id="rId3" imgW="444240" imgH="507960" progId="">
              <p:embed/>
            </p:oleObj>
          </a:graphicData>
        </a:graphic>
      </p:graphicFrame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179388" y="3644900"/>
            <a:ext cx="878522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2794000" y="671513"/>
            <a:ext cx="537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/>
              <a:t>It is a game of couplings and scales</a:t>
            </a:r>
          </a:p>
        </p:txBody>
      </p:sp>
      <p:graphicFrame>
        <p:nvGraphicFramePr>
          <p:cNvPr id="13365" name="Group 53"/>
          <p:cNvGraphicFramePr>
            <a:graphicFrameLocks noGrp="1"/>
          </p:cNvGraphicFramePr>
          <p:nvPr/>
        </p:nvGraphicFramePr>
        <p:xfrm>
          <a:off x="250825" y="3743325"/>
          <a:ext cx="8785225" cy="2927351"/>
        </p:xfrm>
        <a:graphic>
          <a:graphicData uri="http://schemas.openxmlformats.org/drawingml/2006/table">
            <a:tbl>
              <a:tblPr/>
              <a:tblGrid>
                <a:gridCol w="1873250"/>
                <a:gridCol w="2209800"/>
                <a:gridCol w="2398713"/>
                <a:gridCol w="2303462"/>
              </a:tblGrid>
              <a:tr h="163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Coupling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PRECISION 20%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PRECISION 10%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Tomorrow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(2010-2015)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(LHCb,MEG,NA62…)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PRECISION 1%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after tomorrow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(&gt;2015)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Order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20 TeV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30 TeV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100 TeV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MFV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180 GeV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250 GeV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0" lang="fr-F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eff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Wingdings" pitchFamily="2" charset="2"/>
                        </a:rPr>
                        <a:t> ~ 800 GeV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sym typeface="Wingdings" pitchFamily="2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353" name="Rectangle 41"/>
          <p:cNvSpPr>
            <a:spLocks noChangeArrowheads="1"/>
          </p:cNvSpPr>
          <p:nvPr/>
        </p:nvSpPr>
        <p:spPr bwMode="auto">
          <a:xfrm>
            <a:off x="2124075" y="6019800"/>
            <a:ext cx="2232025" cy="6492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3366" name="Picture 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629150"/>
            <a:ext cx="115252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etd-rom.pd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3830" r="14127" b="4998"/>
          <a:stretch>
            <a:fillRect/>
          </a:stretch>
        </p:blipFill>
        <p:spPr>
          <a:xfrm>
            <a:off x="-16915" y="664432"/>
            <a:ext cx="4876947" cy="4492760"/>
          </a:xfr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781872" y="908720"/>
            <a:ext cx="4326632" cy="3888432"/>
          </a:xfrm>
        </p:spPr>
        <p:txBody>
          <a:bodyPr>
            <a:noAutofit/>
          </a:bodyPr>
          <a:lstStyle/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Receive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data from the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sub-detectors 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over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optical links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links per ROM (?)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Reconstitute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linked/pointer events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Process data 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feature extraction, data reduction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Send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event fragments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into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HLT farm</a:t>
            </a:r>
          </a:p>
          <a:p>
            <a:pPr marL="0" marR="18288" indent="0" defTabSz="914400">
              <a:spcBef>
                <a:spcPts val="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via the network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marR="18288" lvl="0" indent="-457200" defTabSz="914400">
              <a:spcBef>
                <a:spcPts val="600"/>
              </a:spcBef>
              <a:buClr>
                <a:schemeClr val="accent1"/>
              </a:buClr>
              <a:buSzPct val="80000"/>
              <a:buNone/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107504" y="5213870"/>
            <a:ext cx="8820472" cy="13834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would like to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off-the shelf commodity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hardware as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much as possible</a:t>
            </a:r>
            <a:endParaRPr lang="en-US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R&amp;D in progress to combine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off-the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shelf computers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with PCI-Express cards for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optical link interfaces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Readout MOdules (ROMs)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78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Combines event fragments from ROMs into complete events in the HLT farm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 principle a solved problem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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Prefer the fragment routing to be determined by FCTS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FCTS decides to which HLT node all fragments of a given events are sent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(enforces global synchronization), distribute as node number via FCTS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Event-to-event decisions taken by FCTS firmware (using table of node numbers)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Node availability / capacity communicated to FCTS via a slow feedback protocol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(over network in software)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Choice of network technology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Prime candidate: c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ombination of 10 Gbit/s and 1 GBit/s Ethernet</a:t>
            </a:r>
          </a:p>
          <a:p>
            <a:pPr marL="0" lvl="2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User Datagram Protocol vs. Transmission Control Protocol</a:t>
            </a:r>
          </a:p>
          <a:p>
            <a:pPr marL="0" lvl="3" indent="0">
              <a:spcBef>
                <a:spcPts val="0"/>
              </a:spcBef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/>
                <a:cs typeface="Times New Roman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Pros and cons to both. What about Remote Direct Memory Access?</a:t>
            </a:r>
          </a:p>
          <a:p>
            <a:pPr marL="0" lvl="2" indent="0">
              <a:spcBef>
                <a:spcPts val="0"/>
              </a:spcBef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Can we use DCB/Converged Ethernet for layer-2 end-to-end flow</a:t>
            </a:r>
          </a:p>
          <a:p>
            <a:pPr marL="0" lvl="2" indent="0">
              <a:spcBef>
                <a:spcPts val="0"/>
              </a:spcBef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control in the EB network?</a:t>
            </a:r>
          </a:p>
          <a:p>
            <a:pPr marL="0" lvl="1" indent="0">
              <a:spcBef>
                <a:spcPts val="0"/>
              </a:spcBef>
            </a:pPr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spcBef>
                <a:spcPts val="0"/>
              </a:spcBef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Can SuperB re-use some other experiment’s event builder?</a:t>
            </a:r>
          </a:p>
          <a:p>
            <a:pPr marL="0" lvl="3" indent="0">
              <a:spcBef>
                <a:spcPts val="0"/>
              </a:spcBef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Interaction with protocol choices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E35F-3AB4-D445-9F2E-08845E4A8CF3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Event builder and network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112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7861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Standard off-the shelf rack-mount servers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Receivers in the network event builder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Receive event fragments from ROMs, build complete events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HLT trigger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(aka Level-3 in BaBar)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Fast tracking (using L1 info as seeds), fast clustering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Baseline assumption: 10 ms/event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5-10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what the BaBar L3 needed on 2005-vintage CPUs: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plenty of headroom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1500 cores needed on contemporary hardware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 ~150 16-core servers;10 cores/server usable for HLT purposes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Data logging &amp; buffering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Few TByte/node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Local disk (e.g. BaBar RAID1) or storage servers accessed via back-end network?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Probably 2 days’ worth of local storage (2TByte/node?)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Depends on SLD/SLA for data archive facility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No file aggregation into “runs”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bookkeeping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Back-end network to archive facility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High-level trigger farm and logging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113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60939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Data Quality Monitoring based on the same concepts as in BaBar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Collect histograms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from HLT and data from ETD monitoring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Run fast and/or full reconstruction on sub-sample of events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and collect histograms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May include specialized reconstruction for e.g. beam spot position monitoring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Could run on same machines as HLT processes (in virtual machines?)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or on a separate small farm (“event server clients”)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Present to operators via GUI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Automated histogram comparison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with reference histograms and alerting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Control Systems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Run Control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provides a coherent management of the ETD and Online systems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User interface, managing system-wide configuration, reporting,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error handling, start and stop data taking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Detector/Slow Control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monitor and steer the detector and its environment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Maximize automation across these systems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Goal: 2-person shifts like in BaBar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“Auto-pilot” mode in which detector operations is controlled by the machine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Automatic error detection and recovery when possible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Assume we can benefit from systems developed for the LHC,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the SuperB accelerator control system and commercial systems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Data quality monitoring, control systems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114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Upgrade paths to 4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10</a:t>
            </a:r>
            <a:r>
              <a:rPr lang="fr-FR" sz="2000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36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en-US" sz="2000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en-US" sz="2000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fr-FR" sz="2000" baseline="30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What to design upfront, what to upgrade later, what is the cost?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Data link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details: jitter, clock recovery, coding patterns, radiation qualification,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performance of embedded SERDES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ROM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10 GBit/s networking technology, I/O sub-system, using a COTS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motherboard as carrier with links on PCIe cards, FEX &amp; processing in software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Trigger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latency, time resolution and jitter, physics performance, details of event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handling, time resolution and intrinsic dead time, L1 Bhabha veto, use of SVT in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trigger, HLT trigger, safety vs. logging rate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ETD performance and dead time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trigger distribution through FCTS, intrinsic dead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time, pile-up handling/overlapping events, depth of de-randomizer buffers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Event builder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anything re-usable out there? Network and network protocols, UDP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vs. TCP, applicability of emerging standards and protocols (e.g. DCB, Cisco DCE),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HLT framework vs. Offline framework (any common grounds?)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Software Infrastructure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sharing with Offline, reliability engineering and tradeoffs,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configuration management (“provenance light”), efficient use of multi-core CPUs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Opens questions and areas for R&amp;D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115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Silicon Vertex Tracker (SVT)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Drift CHamber (DCH)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Particle IDentification (PID)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ElectroMagnetic Calorimeter (EMC)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Instrumented Flux Return (IFR)</a:t>
            </a:r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Electronics, Trigger and Data Acquisition (ETD)</a:t>
            </a: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Computing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			Contact: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  <a:hlinkClick r:id="rId3"/>
              </a:rPr>
              <a:t>Fabrizio Bianchi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(Torino)</a:t>
            </a:r>
            <a:endParaRPr lang="fr-FR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Computing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45874"/>
          <a:stretch>
            <a:fillRect/>
          </a:stretch>
        </p:blipFill>
        <p:spPr bwMode="auto">
          <a:xfrm>
            <a:off x="276547" y="933499"/>
            <a:ext cx="8543925" cy="314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116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6323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Development and support of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Software simulation tools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Bruno &amp; FastSim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Computing production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infrastructure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Goals: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help detector design and</a:t>
            </a:r>
          </a:p>
          <a:p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          allow performance evaluation studies 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Computing model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Very similar to BaBar’s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computing model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 Raw &amp; reconstructed data permanently stored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2-step reconstruction process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solidFill>
                  <a:schemeClr val="tx1"/>
                </a:solidFill>
                <a:latin typeface="Times New Roman"/>
                <a:cs typeface="Times New Roman"/>
                <a:sym typeface="Wingdings"/>
              </a:rPr>
              <a:t>□ prompt calibration (subset of events)</a:t>
            </a:r>
          </a:p>
          <a:p>
            <a:r>
              <a:rPr lang="fr-FR" sz="2000" smtClean="0">
                <a:latin typeface="Times New Roman"/>
                <a:cs typeface="Times New Roman"/>
                <a:sym typeface="Wingdings"/>
              </a:rPr>
              <a:t>      </a:t>
            </a:r>
            <a:r>
              <a:rPr lang="fr-FR" sz="2000" smtClean="0">
                <a:solidFill>
                  <a:schemeClr val="tx1"/>
                </a:solidFill>
                <a:latin typeface="Times New Roman"/>
                <a:cs typeface="Times New Roman"/>
                <a:sym typeface="Wingdings"/>
              </a:rPr>
              <a:t>□ Full event reconstruction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Data quality checks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during the whole processing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Monte-Carlo simulation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produced in parallel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Mini (tracks, clusters, detector info.) &amp; 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Micro (info. essential for physics) formats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Skimming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 production of selected subsets of data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Reprocessing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following each major code improvement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SuperB computing activities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8921" y="1988790"/>
            <a:ext cx="3457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117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Full Geant4-based C++ simulation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Detector + beamline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(currently up to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 16 m)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Rewritten from scratch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 Benefit from BaBar legacy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       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and LHC experience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Code development ongoing</a:t>
            </a: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Main features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Use of the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Geometry Description Markup Langage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Event generators run either inside the executable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or as separate process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Outputs in ROOT format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Particle snapshots can be reused as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        Bruno inputs in staged simulations</a:t>
            </a:r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Interplay with the fast simulation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(FastSim)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Production of background frames @ CNAF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Luminosity-scaling (Bhabha) and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        intensity-scaling (Touschek) backgrounds</a:t>
            </a:r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 Tracking of neutrons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Bruno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820638"/>
            <a:ext cx="329374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44408" y="836712"/>
            <a:ext cx="89959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118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Goals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Optimize detector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design in terms of physics performances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Realistic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comparison of detector configurations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Compute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physics sensitivity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for rare processes</a:t>
            </a:r>
          </a:p>
          <a:p>
            <a:endParaRPr lang="fr-FR" sz="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Requirements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Easy configuration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Fast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(&gt; 1 Hz including analysis)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Compatible with BaBar software</a:t>
            </a:r>
          </a:p>
          <a:p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Features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Overall cylindrical symmetry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; detector elements modelized as surfaces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Parameterized material cross-sections and detector responses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Reconstruction of tracks, clusters and particle ID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Fast Sim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941168"/>
            <a:ext cx="9125903" cy="17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2652" y="1666488"/>
            <a:ext cx="3261836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119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60939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C++ Software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XML-based configuration langage (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EDML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SL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and MacOS platforms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Various dependencies: ROOT, BaBar, etc.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Not used only by SuperB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Plan to separate generic FastSim code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     from BaBar/SuperB specific code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Project lead by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Dave Brown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(LBL)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~20 contributors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Fast Sim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3"/>
            <a:ext cx="3672459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210036"/>
            <a:ext cx="3083243" cy="145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 bwMode="auto">
          <a:xfrm>
            <a:off x="7539605" y="6146140"/>
            <a:ext cx="11368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mu2e FNAL</a:t>
            </a:r>
          </a:p>
          <a:p>
            <a:pPr algn="ctr"/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experiment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1233" y="836712"/>
            <a:ext cx="4005263" cy="42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23" name="Group 315"/>
          <p:cNvGrpSpPr>
            <a:grpSpLocks/>
          </p:cNvGrpSpPr>
          <p:nvPr/>
        </p:nvGrpSpPr>
        <p:grpSpPr bwMode="auto">
          <a:xfrm>
            <a:off x="0" y="-73025"/>
            <a:ext cx="4937125" cy="6669088"/>
            <a:chOff x="0" y="73"/>
            <a:chExt cx="3110" cy="4201"/>
          </a:xfrm>
        </p:grpSpPr>
        <p:sp>
          <p:nvSpPr>
            <p:cNvPr id="17724" name="Text Box 316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25" name="Text Box 317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26" name="Text Box 318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727" name="Text Box 319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28" name="Text Box 320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29" name="Text Box 321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0" name="Text Box 322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1" name="Text Box 323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2" name="Text Box 324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733" name="Text Box 325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4" name="Text Box 326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735" name="Text Box 327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6" name="Text Box 328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737" name="Line 329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38" name="Text Box 330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39" name="Text Box 331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40" name="Text Box 332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741" name="Group 333"/>
          <p:cNvGrpSpPr>
            <a:grpSpLocks/>
          </p:cNvGrpSpPr>
          <p:nvPr/>
        </p:nvGrpSpPr>
        <p:grpSpPr bwMode="auto">
          <a:xfrm>
            <a:off x="5435600" y="-15875"/>
            <a:ext cx="3709988" cy="6280150"/>
            <a:chOff x="3424" y="109"/>
            <a:chExt cx="2337" cy="3956"/>
          </a:xfrm>
        </p:grpSpPr>
        <p:sp>
          <p:nvSpPr>
            <p:cNvPr id="17742" name="Text Box 334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743" name="Text Box 335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744" name="Text Box 336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745" name="Text Box 337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746" name="Text Box 338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747" name="Text Box 339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748" name="Text Box 340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749" name="Text Box 341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750" name="Text Box 342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751" name="Group 343"/>
          <p:cNvGrpSpPr>
            <a:grpSpLocks/>
          </p:cNvGrpSpPr>
          <p:nvPr/>
        </p:nvGrpSpPr>
        <p:grpSpPr bwMode="auto">
          <a:xfrm>
            <a:off x="6350" y="-73025"/>
            <a:ext cx="4937125" cy="6669088"/>
            <a:chOff x="0" y="73"/>
            <a:chExt cx="3110" cy="4201"/>
          </a:xfrm>
        </p:grpSpPr>
        <p:sp>
          <p:nvSpPr>
            <p:cNvPr id="17752" name="Text Box 344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3" name="Text Box 345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4" name="Text Box 346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755" name="Text Box 347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6" name="Text Box 348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7" name="Text Box 349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8" name="Text Box 350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59" name="Text Box 351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60" name="Text Box 352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761" name="Text Box 353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62" name="Text Box 354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763" name="Text Box 355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64" name="Text Box 356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765" name="Line 357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66" name="Text Box 358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67" name="Text Box 359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68" name="Text Box 360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769" name="Group 361"/>
          <p:cNvGrpSpPr>
            <a:grpSpLocks/>
          </p:cNvGrpSpPr>
          <p:nvPr/>
        </p:nvGrpSpPr>
        <p:grpSpPr bwMode="auto">
          <a:xfrm>
            <a:off x="5441950" y="-15875"/>
            <a:ext cx="3709988" cy="6280150"/>
            <a:chOff x="3424" y="109"/>
            <a:chExt cx="2337" cy="3956"/>
          </a:xfrm>
        </p:grpSpPr>
        <p:sp>
          <p:nvSpPr>
            <p:cNvPr id="17770" name="Text Box 362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771" name="Text Box 363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772" name="Text Box 364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773" name="Text Box 365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774" name="Text Box 366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775" name="Text Box 367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776" name="Text Box 368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777" name="Text Box 369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778" name="Text Box 370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779" name="Group 371"/>
          <p:cNvGrpSpPr>
            <a:grpSpLocks/>
          </p:cNvGrpSpPr>
          <p:nvPr/>
        </p:nvGrpSpPr>
        <p:grpSpPr bwMode="auto">
          <a:xfrm>
            <a:off x="-7938" y="-73025"/>
            <a:ext cx="4937126" cy="6669088"/>
            <a:chOff x="0" y="73"/>
            <a:chExt cx="3110" cy="4201"/>
          </a:xfrm>
        </p:grpSpPr>
        <p:sp>
          <p:nvSpPr>
            <p:cNvPr id="17780" name="Text Box 372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1" name="Text Box 373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2" name="Text Box 374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783" name="Text Box 375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4" name="Text Box 376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5" name="Text Box 377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6" name="Text Box 378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7" name="Text Box 379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88" name="Text Box 380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789" name="Text Box 381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90" name="Text Box 382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791" name="Text Box 383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92" name="Text Box 384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793" name="Line 385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794" name="Text Box 386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95" name="Text Box 387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796" name="Text Box 388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797" name="Group 389"/>
          <p:cNvGrpSpPr>
            <a:grpSpLocks/>
          </p:cNvGrpSpPr>
          <p:nvPr/>
        </p:nvGrpSpPr>
        <p:grpSpPr bwMode="auto">
          <a:xfrm>
            <a:off x="5427663" y="-15875"/>
            <a:ext cx="3709987" cy="6280150"/>
            <a:chOff x="3424" y="109"/>
            <a:chExt cx="2337" cy="3956"/>
          </a:xfrm>
        </p:grpSpPr>
        <p:sp>
          <p:nvSpPr>
            <p:cNvPr id="17798" name="Text Box 390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799" name="Text Box 391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800" name="Text Box 392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801" name="Text Box 393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802" name="Text Box 394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03" name="Text Box 395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804" name="Text Box 396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805" name="Text Box 397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806" name="Text Box 398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807" name="Group 399"/>
          <p:cNvGrpSpPr>
            <a:grpSpLocks/>
          </p:cNvGrpSpPr>
          <p:nvPr/>
        </p:nvGrpSpPr>
        <p:grpSpPr bwMode="auto">
          <a:xfrm>
            <a:off x="-7938" y="-71438"/>
            <a:ext cx="4937126" cy="6669088"/>
            <a:chOff x="0" y="73"/>
            <a:chExt cx="3110" cy="4201"/>
          </a:xfrm>
        </p:grpSpPr>
        <p:sp>
          <p:nvSpPr>
            <p:cNvPr id="17808" name="Text Box 400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09" name="Text Box 401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0" name="Text Box 402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811" name="Text Box 403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2" name="Text Box 404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3" name="Text Box 405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4" name="Text Box 406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5" name="Text Box 407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6" name="Text Box 408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817" name="Text Box 409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18" name="Text Box 410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819" name="Text Box 411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20" name="Text Box 412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21" name="Line 413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822" name="Text Box 414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23" name="Text Box 415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24" name="Text Box 416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825" name="Group 417"/>
          <p:cNvGrpSpPr>
            <a:grpSpLocks/>
          </p:cNvGrpSpPr>
          <p:nvPr/>
        </p:nvGrpSpPr>
        <p:grpSpPr bwMode="auto">
          <a:xfrm>
            <a:off x="5427663" y="-14288"/>
            <a:ext cx="3709987" cy="6280151"/>
            <a:chOff x="3424" y="109"/>
            <a:chExt cx="2337" cy="3956"/>
          </a:xfrm>
        </p:grpSpPr>
        <p:sp>
          <p:nvSpPr>
            <p:cNvPr id="17826" name="Text Box 418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827" name="Text Box 419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828" name="Text Box 420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829" name="Text Box 421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830" name="Text Box 422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31" name="Text Box 423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832" name="Text Box 424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833" name="Text Box 425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834" name="Text Box 426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835" name="Group 427"/>
          <p:cNvGrpSpPr>
            <a:grpSpLocks/>
          </p:cNvGrpSpPr>
          <p:nvPr/>
        </p:nvGrpSpPr>
        <p:grpSpPr bwMode="auto">
          <a:xfrm>
            <a:off x="-7938" y="-87313"/>
            <a:ext cx="4937126" cy="6669088"/>
            <a:chOff x="0" y="73"/>
            <a:chExt cx="3110" cy="4201"/>
          </a:xfrm>
        </p:grpSpPr>
        <p:sp>
          <p:nvSpPr>
            <p:cNvPr id="17836" name="Text Box 428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37" name="Text Box 429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38" name="Text Box 430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839" name="Text Box 431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0" name="Text Box 432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1" name="Text Box 433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2" name="Text Box 434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3" name="Text Box 435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4" name="Text Box 436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845" name="Text Box 437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6" name="Text Box 438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847" name="Text Box 439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48" name="Text Box 440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49" name="Line 441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850" name="Text Box 442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51" name="Text Box 443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52" name="Text Box 444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853" name="Group 445"/>
          <p:cNvGrpSpPr>
            <a:grpSpLocks/>
          </p:cNvGrpSpPr>
          <p:nvPr/>
        </p:nvGrpSpPr>
        <p:grpSpPr bwMode="auto">
          <a:xfrm>
            <a:off x="5427663" y="-30163"/>
            <a:ext cx="3709987" cy="6280151"/>
            <a:chOff x="3424" y="109"/>
            <a:chExt cx="2337" cy="3956"/>
          </a:xfrm>
        </p:grpSpPr>
        <p:sp>
          <p:nvSpPr>
            <p:cNvPr id="17854" name="Text Box 446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855" name="Text Box 447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856" name="Text Box 448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857" name="Text Box 449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858" name="Text Box 450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59" name="Text Box 451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860" name="Text Box 452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861" name="Text Box 453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862" name="Text Box 454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863" name="Group 455"/>
          <p:cNvGrpSpPr>
            <a:grpSpLocks/>
          </p:cNvGrpSpPr>
          <p:nvPr/>
        </p:nvGrpSpPr>
        <p:grpSpPr bwMode="auto">
          <a:xfrm>
            <a:off x="6350" y="-73025"/>
            <a:ext cx="4937125" cy="6669088"/>
            <a:chOff x="0" y="73"/>
            <a:chExt cx="3110" cy="4201"/>
          </a:xfrm>
        </p:grpSpPr>
        <p:sp>
          <p:nvSpPr>
            <p:cNvPr id="17864" name="Text Box 456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65" name="Text Box 457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66" name="Text Box 458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867" name="Text Box 459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68" name="Text Box 460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69" name="Text Box 461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0" name="Text Box 462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1" name="Text Box 463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2" name="Text Box 464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873" name="Text Box 465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4" name="Text Box 466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875" name="Text Box 467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6" name="Text Box 468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77" name="Line 469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878" name="Text Box 470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79" name="Text Box 471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80" name="Text Box 472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881" name="Group 473"/>
          <p:cNvGrpSpPr>
            <a:grpSpLocks/>
          </p:cNvGrpSpPr>
          <p:nvPr/>
        </p:nvGrpSpPr>
        <p:grpSpPr bwMode="auto">
          <a:xfrm>
            <a:off x="5441950" y="-15875"/>
            <a:ext cx="3709988" cy="6280150"/>
            <a:chOff x="3424" y="109"/>
            <a:chExt cx="2337" cy="3956"/>
          </a:xfrm>
        </p:grpSpPr>
        <p:sp>
          <p:nvSpPr>
            <p:cNvPr id="17882" name="Text Box 474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883" name="Text Box 475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884" name="Text Box 476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885" name="Text Box 477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886" name="Text Box 478"/>
            <p:cNvSpPr txBox="1">
              <a:spLocks noChangeArrowheads="1"/>
            </p:cNvSpPr>
            <p:nvPr/>
          </p:nvSpPr>
          <p:spPr bwMode="auto">
            <a:xfrm rot="-2050313">
              <a:off x="4241" y="2614"/>
              <a:ext cx="12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887" name="Text Box 479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888" name="Text Box 480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889" name="Text Box 481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890" name="Text Box 482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891" name="Group 483"/>
          <p:cNvGrpSpPr>
            <a:grpSpLocks/>
          </p:cNvGrpSpPr>
          <p:nvPr/>
        </p:nvGrpSpPr>
        <p:grpSpPr bwMode="auto">
          <a:xfrm>
            <a:off x="6350" y="-87313"/>
            <a:ext cx="4937125" cy="6669088"/>
            <a:chOff x="0" y="73"/>
            <a:chExt cx="3110" cy="4201"/>
          </a:xfrm>
        </p:grpSpPr>
        <p:sp>
          <p:nvSpPr>
            <p:cNvPr id="17892" name="Text Box 484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3" name="Text Box 485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4" name="Text Box 486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895" name="Text Box 487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6" name="Text Box 488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7" name="Text Box 489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8" name="Text Box 490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899" name="Text Box 491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00" name="Text Box 492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901" name="Text Box 493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02" name="Text Box 494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903" name="Text Box 495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04" name="Text Box 496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05" name="Line 497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906" name="Text Box 498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07" name="Text Box 499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08" name="Text Box 500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909" name="Group 501"/>
          <p:cNvGrpSpPr>
            <a:grpSpLocks/>
          </p:cNvGrpSpPr>
          <p:nvPr/>
        </p:nvGrpSpPr>
        <p:grpSpPr bwMode="auto">
          <a:xfrm>
            <a:off x="5441950" y="-30163"/>
            <a:ext cx="3709988" cy="6280151"/>
            <a:chOff x="3424" y="109"/>
            <a:chExt cx="2337" cy="3956"/>
          </a:xfrm>
        </p:grpSpPr>
        <p:sp>
          <p:nvSpPr>
            <p:cNvPr id="17910" name="Text Box 502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911" name="Text Box 503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912" name="Text Box 504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913" name="Text Box 505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914" name="Text Box 506"/>
            <p:cNvSpPr txBox="1">
              <a:spLocks noChangeArrowheads="1"/>
            </p:cNvSpPr>
            <p:nvPr/>
          </p:nvSpPr>
          <p:spPr bwMode="auto">
            <a:xfrm rot="-2050313">
              <a:off x="4242" y="2611"/>
              <a:ext cx="1295" cy="29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15" name="Text Box 507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916" name="Text Box 508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917" name="Text Box 509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918" name="Text Box 510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919" name="Group 511"/>
          <p:cNvGrpSpPr>
            <a:grpSpLocks/>
          </p:cNvGrpSpPr>
          <p:nvPr/>
        </p:nvGrpSpPr>
        <p:grpSpPr bwMode="auto">
          <a:xfrm>
            <a:off x="-7938" y="-87313"/>
            <a:ext cx="4937126" cy="6669088"/>
            <a:chOff x="0" y="73"/>
            <a:chExt cx="3110" cy="4201"/>
          </a:xfrm>
        </p:grpSpPr>
        <p:sp>
          <p:nvSpPr>
            <p:cNvPr id="17920" name="Text Box 512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1" name="Text Box 513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2" name="Text Box 514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923" name="Text Box 515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4" name="Text Box 516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5" name="Text Box 517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6" name="Text Box 518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7" name="Text Box 519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28" name="Text Box 520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929" name="Text Box 521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30" name="Text Box 522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931" name="Text Box 523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solidFill>
              <a:srgbClr val="F0AEF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32" name="Text Box 524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33" name="Line 525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934" name="Text Box 526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35" name="Text Box 527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36" name="Text Box 528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937" name="Group 529"/>
          <p:cNvGrpSpPr>
            <a:grpSpLocks/>
          </p:cNvGrpSpPr>
          <p:nvPr/>
        </p:nvGrpSpPr>
        <p:grpSpPr bwMode="auto">
          <a:xfrm>
            <a:off x="5427663" y="-30163"/>
            <a:ext cx="3709987" cy="6280151"/>
            <a:chOff x="3424" y="109"/>
            <a:chExt cx="2337" cy="3956"/>
          </a:xfrm>
        </p:grpSpPr>
        <p:sp>
          <p:nvSpPr>
            <p:cNvPr id="17938" name="Text Box 530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939" name="Text Box 531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940" name="Text Box 532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941" name="Text Box 533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942" name="Text Box 534"/>
            <p:cNvSpPr txBox="1">
              <a:spLocks noChangeArrowheads="1"/>
            </p:cNvSpPr>
            <p:nvPr/>
          </p:nvSpPr>
          <p:spPr bwMode="auto">
            <a:xfrm rot="-2050313">
              <a:off x="4242" y="2611"/>
              <a:ext cx="1295" cy="29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43" name="Text Box 535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944" name="Text Box 536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945" name="Text Box 537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solidFill>
              <a:srgbClr val="F0AEF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946" name="Text Box 538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grpSp>
        <p:nvGrpSpPr>
          <p:cNvPr id="17947" name="Group 539"/>
          <p:cNvGrpSpPr>
            <a:grpSpLocks/>
          </p:cNvGrpSpPr>
          <p:nvPr/>
        </p:nvGrpSpPr>
        <p:grpSpPr bwMode="auto">
          <a:xfrm>
            <a:off x="-7938" y="-87313"/>
            <a:ext cx="4937126" cy="6669088"/>
            <a:chOff x="0" y="73"/>
            <a:chExt cx="3110" cy="4201"/>
          </a:xfrm>
        </p:grpSpPr>
        <p:sp>
          <p:nvSpPr>
            <p:cNvPr id="17948" name="Text Box 540"/>
            <p:cNvSpPr txBox="1">
              <a:spLocks noChangeArrowheads="1"/>
            </p:cNvSpPr>
            <p:nvPr/>
          </p:nvSpPr>
          <p:spPr bwMode="auto">
            <a:xfrm rot="-1413692">
              <a:off x="0" y="1162"/>
              <a:ext cx="118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49" name="Text Box 541"/>
            <p:cNvSpPr txBox="1">
              <a:spLocks noChangeArrowheads="1"/>
            </p:cNvSpPr>
            <p:nvPr/>
          </p:nvSpPr>
          <p:spPr bwMode="auto">
            <a:xfrm rot="-1657755">
              <a:off x="1882" y="1071"/>
              <a:ext cx="1144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0" name="Text Box 542"/>
            <p:cNvSpPr txBox="1">
              <a:spLocks noChangeArrowheads="1"/>
            </p:cNvSpPr>
            <p:nvPr/>
          </p:nvSpPr>
          <p:spPr bwMode="auto">
            <a:xfrm rot="3948486">
              <a:off x="88" y="2412"/>
              <a:ext cx="702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MSS8" charset="0"/>
                </a:rPr>
                <a:t>(</a:t>
              </a:r>
              <a:r>
                <a:rPr lang="en-US" sz="2400">
                  <a:latin typeface="NimbusSanL-ReguItal" charset="0"/>
                </a:rPr>
                <a:t>g </a:t>
              </a:r>
              <a:r>
                <a:rPr lang="en-US" sz="2400">
                  <a:latin typeface="CMSY8" charset="0"/>
                </a:rPr>
                <a:t>- </a:t>
              </a:r>
              <a:r>
                <a:rPr lang="en-US" sz="2400">
                  <a:latin typeface="NimbusSanL-Regu" charset="0"/>
                </a:rPr>
                <a:t>2</a:t>
              </a:r>
              <a:r>
                <a:rPr lang="en-US" sz="2400">
                  <a:latin typeface="CMSS8" charset="0"/>
                </a:rPr>
                <a:t>)</a:t>
              </a:r>
              <a:r>
                <a:rPr lang="en-US" sz="2400" baseline="-25000">
                  <a:latin typeface="Symbol" pitchFamily="18" charset="2"/>
                </a:rPr>
                <a:t>m</a:t>
              </a:r>
            </a:p>
          </p:txBody>
        </p:sp>
        <p:sp>
          <p:nvSpPr>
            <p:cNvPr id="17951" name="Text Box 543"/>
            <p:cNvSpPr txBox="1">
              <a:spLocks noChangeArrowheads="1"/>
            </p:cNvSpPr>
            <p:nvPr/>
          </p:nvSpPr>
          <p:spPr bwMode="auto">
            <a:xfrm rot="1500384">
              <a:off x="1474" y="2976"/>
              <a:ext cx="1239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2" name="Text Box 544"/>
            <p:cNvSpPr txBox="1">
              <a:spLocks noChangeArrowheads="1"/>
            </p:cNvSpPr>
            <p:nvPr/>
          </p:nvSpPr>
          <p:spPr bwMode="auto">
            <a:xfrm rot="-1187275">
              <a:off x="521" y="3566"/>
              <a:ext cx="1319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K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3" name="Text Box 545"/>
            <p:cNvSpPr txBox="1">
              <a:spLocks noChangeArrowheads="1"/>
            </p:cNvSpPr>
            <p:nvPr/>
          </p:nvSpPr>
          <p:spPr bwMode="auto">
            <a:xfrm rot="-1678769">
              <a:off x="674" y="1145"/>
              <a:ext cx="1690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Br,ACP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l l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4" name="Text Box 546"/>
            <p:cNvSpPr txBox="1">
              <a:spLocks noChangeArrowheads="1"/>
            </p:cNvSpPr>
            <p:nvPr/>
          </p:nvSpPr>
          <p:spPr bwMode="auto">
            <a:xfrm rot="-1825787">
              <a:off x="204" y="3187"/>
              <a:ext cx="1295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</a:t>
              </a:r>
              <a:r>
                <a:rPr lang="en-US" sz="2400" baseline="-25000"/>
                <a:t>CP</a:t>
              </a:r>
              <a:r>
                <a:rPr lang="en-US" sz="2400"/>
                <a:t> (B</a:t>
              </a:r>
              <a:r>
                <a:rPr lang="en-US" sz="2400">
                  <a:sym typeface="Wingdings" pitchFamily="2" charset="2"/>
                </a:rPr>
                <a:t> X</a:t>
              </a:r>
              <a:r>
                <a:rPr lang="en-US" sz="2400" baseline="-25000">
                  <a:sym typeface="Wingdings" pitchFamily="2" charset="2"/>
                </a:rPr>
                <a:t>s</a:t>
              </a:r>
              <a:r>
                <a:rPr lang="en-US" sz="2400">
                  <a:sym typeface="Wingdings" pitchFamily="2" charset="2"/>
                </a:rPr>
                <a:t>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5" name="Text Box 547"/>
            <p:cNvSpPr txBox="1">
              <a:spLocks noChangeArrowheads="1"/>
            </p:cNvSpPr>
            <p:nvPr/>
          </p:nvSpPr>
          <p:spPr bwMode="auto">
            <a:xfrm rot="1423224">
              <a:off x="431" y="2024"/>
              <a:ext cx="1408" cy="288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(B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tn , mu)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6" name="Text Box 548"/>
            <p:cNvSpPr txBox="1">
              <a:spLocks noChangeArrowheads="1"/>
            </p:cNvSpPr>
            <p:nvPr/>
          </p:nvSpPr>
          <p:spPr bwMode="auto">
            <a:xfrm>
              <a:off x="340" y="119"/>
              <a:ext cx="2340" cy="750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/>
                <a:t>The actors in the </a:t>
              </a:r>
            </a:p>
            <a:p>
              <a:pPr algn="ctr"/>
              <a:r>
                <a:rPr lang="en-US" sz="3600"/>
                <a:t>next decade</a:t>
              </a:r>
            </a:p>
          </p:txBody>
        </p:sp>
        <p:sp>
          <p:nvSpPr>
            <p:cNvPr id="17957" name="Text Box 549"/>
            <p:cNvSpPr txBox="1">
              <a:spLocks noChangeArrowheads="1"/>
            </p:cNvSpPr>
            <p:nvPr/>
          </p:nvSpPr>
          <p:spPr bwMode="auto">
            <a:xfrm rot="-1825787">
              <a:off x="1336" y="3578"/>
              <a:ext cx="104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mg)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58" name="Text Box 550"/>
            <p:cNvSpPr txBox="1">
              <a:spLocks noChangeArrowheads="1"/>
            </p:cNvSpPr>
            <p:nvPr/>
          </p:nvSpPr>
          <p:spPr bwMode="auto">
            <a:xfrm rot="2294461">
              <a:off x="1429" y="1979"/>
              <a:ext cx="1075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m</a:t>
              </a:r>
              <a:r>
                <a:rPr lang="en-US" sz="2400"/>
                <a:t> e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 g)</a:t>
              </a:r>
            </a:p>
          </p:txBody>
        </p:sp>
        <p:sp>
          <p:nvSpPr>
            <p:cNvPr id="17959" name="Text Box 551"/>
            <p:cNvSpPr txBox="1">
              <a:spLocks noChangeArrowheads="1"/>
            </p:cNvSpPr>
            <p:nvPr/>
          </p:nvSpPr>
          <p:spPr bwMode="auto">
            <a:xfrm rot="-1825787">
              <a:off x="0" y="2886"/>
              <a:ext cx="1190" cy="288"/>
            </a:xfrm>
            <a:prstGeom prst="rect">
              <a:avLst/>
            </a:prstGeom>
            <a:solidFill>
              <a:srgbClr val="F0AEF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t  mmm)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60" name="Text Box 552"/>
            <p:cNvSpPr txBox="1">
              <a:spLocks noChangeArrowheads="1"/>
            </p:cNvSpPr>
            <p:nvPr/>
          </p:nvSpPr>
          <p:spPr bwMode="auto">
            <a:xfrm>
              <a:off x="1253" y="1781"/>
              <a:ext cx="221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61" name="Line 553"/>
            <p:cNvSpPr>
              <a:spLocks noChangeShapeType="1"/>
            </p:cNvSpPr>
            <p:nvPr/>
          </p:nvSpPr>
          <p:spPr bwMode="auto">
            <a:xfrm>
              <a:off x="3061" y="73"/>
              <a:ext cx="0" cy="420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7962" name="Text Box 554"/>
            <p:cNvSpPr txBox="1">
              <a:spLocks noChangeArrowheads="1"/>
            </p:cNvSpPr>
            <p:nvPr/>
          </p:nvSpPr>
          <p:spPr bwMode="auto">
            <a:xfrm rot="1476513">
              <a:off x="1739" y="2598"/>
              <a:ext cx="1308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+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+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63" name="Text Box 555"/>
            <p:cNvSpPr txBox="1">
              <a:spLocks noChangeArrowheads="1"/>
            </p:cNvSpPr>
            <p:nvPr/>
          </p:nvSpPr>
          <p:spPr bwMode="auto">
            <a:xfrm>
              <a:off x="1746" y="1570"/>
              <a:ext cx="1298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Br (K</a:t>
              </a:r>
              <a:r>
                <a:rPr lang="en-US" sz="2400" baseline="30000"/>
                <a:t>0</a:t>
              </a:r>
              <a:r>
                <a:rPr lang="en-US" sz="2400">
                  <a:sym typeface="Wingdings" pitchFamily="2" charset="2"/>
                </a:rPr>
                <a:t> 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p</a:t>
              </a:r>
              <a:r>
                <a:rPr lang="en-US" sz="2400" baseline="30000">
                  <a:latin typeface="Symbol" pitchFamily="18" charset="2"/>
                  <a:sym typeface="Wingdings" pitchFamily="2" charset="2"/>
                </a:rPr>
                <a:t>0</a:t>
              </a:r>
              <a:r>
                <a:rPr lang="en-US" sz="2400">
                  <a:latin typeface="Symbol" pitchFamily="18" charset="2"/>
                  <a:sym typeface="Wingdings" pitchFamily="2" charset="2"/>
                </a:rPr>
                <a:t>nn)</a:t>
              </a:r>
              <a:endParaRPr lang="en-US" sz="2400">
                <a:latin typeface="Symbol" pitchFamily="18" charset="2"/>
              </a:endParaRPr>
            </a:p>
          </p:txBody>
        </p:sp>
        <p:sp>
          <p:nvSpPr>
            <p:cNvPr id="17964" name="Text Box 556"/>
            <p:cNvSpPr txBox="1">
              <a:spLocks noChangeArrowheads="1"/>
            </p:cNvSpPr>
            <p:nvPr/>
          </p:nvSpPr>
          <p:spPr bwMode="auto">
            <a:xfrm rot="-1707890">
              <a:off x="1609" y="3643"/>
              <a:ext cx="1501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ACP(B</a:t>
              </a:r>
              <a:r>
                <a:rPr lang="en-US" sz="2400" baseline="-25000"/>
                <a:t>s</a:t>
              </a:r>
              <a:r>
                <a:rPr lang="en-US" sz="2400">
                  <a:sym typeface="Wingdings" pitchFamily="2" charset="2"/>
                </a:rPr>
                <a:t></a:t>
              </a:r>
              <a:r>
                <a:rPr lang="en-US" sz="2400"/>
                <a:t>J/ </a:t>
              </a:r>
              <a:r>
                <a:rPr lang="en-US" sz="2400">
                  <a:latin typeface="Symbol" pitchFamily="18" charset="2"/>
                </a:rPr>
                <a:t>y f</a:t>
              </a:r>
              <a:r>
                <a:rPr lang="en-US" sz="2400"/>
                <a:t>)</a:t>
              </a:r>
            </a:p>
          </p:txBody>
        </p:sp>
      </p:grpSp>
      <p:grpSp>
        <p:nvGrpSpPr>
          <p:cNvPr id="17965" name="Group 557"/>
          <p:cNvGrpSpPr>
            <a:grpSpLocks/>
          </p:cNvGrpSpPr>
          <p:nvPr/>
        </p:nvGrpSpPr>
        <p:grpSpPr bwMode="auto">
          <a:xfrm>
            <a:off x="5427663" y="-30163"/>
            <a:ext cx="3709987" cy="6280151"/>
            <a:chOff x="3424" y="109"/>
            <a:chExt cx="2337" cy="3956"/>
          </a:xfrm>
        </p:grpSpPr>
        <p:sp>
          <p:nvSpPr>
            <p:cNvPr id="17966" name="Text Box 558"/>
            <p:cNvSpPr txBox="1">
              <a:spLocks noChangeArrowheads="1"/>
            </p:cNvSpPr>
            <p:nvPr/>
          </p:nvSpPr>
          <p:spPr bwMode="auto">
            <a:xfrm>
              <a:off x="3657" y="109"/>
              <a:ext cx="1627" cy="826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Which NP </a:t>
              </a:r>
            </a:p>
            <a:p>
              <a:pPr algn="ctr"/>
              <a:r>
                <a:rPr lang="en-US" sz="4000"/>
                <a:t>will be ??</a:t>
              </a:r>
            </a:p>
          </p:txBody>
        </p:sp>
        <p:sp>
          <p:nvSpPr>
            <p:cNvPr id="17967" name="Text Box 559"/>
            <p:cNvSpPr txBox="1">
              <a:spLocks noChangeArrowheads="1"/>
            </p:cNvSpPr>
            <p:nvPr/>
          </p:nvSpPr>
          <p:spPr bwMode="auto">
            <a:xfrm rot="2807962">
              <a:off x="4698" y="1484"/>
              <a:ext cx="521" cy="28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</a:t>
              </a:r>
            </a:p>
          </p:txBody>
        </p:sp>
        <p:sp>
          <p:nvSpPr>
            <p:cNvPr id="17968" name="Text Box 560"/>
            <p:cNvSpPr txBox="1">
              <a:spLocks noChangeArrowheads="1"/>
            </p:cNvSpPr>
            <p:nvPr/>
          </p:nvSpPr>
          <p:spPr bwMode="auto">
            <a:xfrm rot="2774674">
              <a:off x="3552" y="1464"/>
              <a:ext cx="1119" cy="288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(1-3)</a:t>
              </a:r>
            </a:p>
          </p:txBody>
        </p:sp>
        <p:sp>
          <p:nvSpPr>
            <p:cNvPr id="17969" name="Text Box 561"/>
            <p:cNvSpPr txBox="1">
              <a:spLocks noChangeArrowheads="1"/>
            </p:cNvSpPr>
            <p:nvPr/>
          </p:nvSpPr>
          <p:spPr bwMode="auto">
            <a:xfrm rot="-2254880">
              <a:off x="3651" y="2302"/>
              <a:ext cx="1119" cy="288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NMFV (2-3)</a:t>
              </a:r>
            </a:p>
          </p:txBody>
        </p:sp>
        <p:sp>
          <p:nvSpPr>
            <p:cNvPr id="17970" name="Text Box 562"/>
            <p:cNvSpPr txBox="1">
              <a:spLocks noChangeArrowheads="1"/>
            </p:cNvSpPr>
            <p:nvPr/>
          </p:nvSpPr>
          <p:spPr bwMode="auto">
            <a:xfrm rot="-2050313">
              <a:off x="4242" y="2611"/>
              <a:ext cx="1295" cy="29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H</a:t>
              </a:r>
              <a:r>
                <a:rPr lang="en-US" sz="2400" baseline="30000"/>
                <a:t>+</a:t>
              </a:r>
              <a:r>
                <a:rPr lang="en-US" sz="2400"/>
                <a:t> - high tan</a:t>
              </a:r>
              <a:r>
                <a:rPr lang="en-US" sz="2400">
                  <a:latin typeface="Symbol" pitchFamily="18" charset="2"/>
                </a:rPr>
                <a:t>b</a:t>
              </a:r>
            </a:p>
          </p:txBody>
        </p:sp>
        <p:sp>
          <p:nvSpPr>
            <p:cNvPr id="17971" name="Text Box 563"/>
            <p:cNvSpPr txBox="1">
              <a:spLocks noChangeArrowheads="1"/>
            </p:cNvSpPr>
            <p:nvPr/>
          </p:nvSpPr>
          <p:spPr bwMode="auto">
            <a:xfrm rot="-2777207">
              <a:off x="3261" y="3388"/>
              <a:ext cx="1067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Z penguins</a:t>
              </a:r>
            </a:p>
          </p:txBody>
        </p:sp>
        <p:sp>
          <p:nvSpPr>
            <p:cNvPr id="17972" name="Text Box 564"/>
            <p:cNvSpPr txBox="1">
              <a:spLocks noChangeArrowheads="1"/>
            </p:cNvSpPr>
            <p:nvPr/>
          </p:nvSpPr>
          <p:spPr bwMode="auto">
            <a:xfrm rot="-3305290">
              <a:off x="2992" y="2233"/>
              <a:ext cx="1152" cy="288"/>
            </a:xfrm>
            <a:prstGeom prst="rect">
              <a:avLst/>
            </a:prstGeom>
            <a:solidFill>
              <a:srgbClr val="CC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RH-currents</a:t>
              </a:r>
            </a:p>
          </p:txBody>
        </p:sp>
        <p:sp>
          <p:nvSpPr>
            <p:cNvPr id="17973" name="Text Box 565"/>
            <p:cNvSpPr txBox="1">
              <a:spLocks noChangeArrowheads="1"/>
            </p:cNvSpPr>
            <p:nvPr/>
          </p:nvSpPr>
          <p:spPr bwMode="auto">
            <a:xfrm rot="-2429705">
              <a:off x="4276" y="3564"/>
              <a:ext cx="1152" cy="288"/>
            </a:xfrm>
            <a:prstGeom prst="rect">
              <a:avLst/>
            </a:prstGeom>
            <a:solidFill>
              <a:srgbClr val="F0AEF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LHT Models</a:t>
              </a:r>
            </a:p>
          </p:txBody>
        </p:sp>
        <p:sp>
          <p:nvSpPr>
            <p:cNvPr id="17974" name="Text Box 566"/>
            <p:cNvSpPr txBox="1">
              <a:spLocks noChangeArrowheads="1"/>
            </p:cNvSpPr>
            <p:nvPr/>
          </p:nvSpPr>
          <p:spPr bwMode="auto">
            <a:xfrm rot="-2234986">
              <a:off x="4694" y="1872"/>
              <a:ext cx="1067" cy="288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400"/>
                <a:t>MFV-GUT</a:t>
              </a:r>
            </a:p>
          </p:txBody>
        </p:sp>
      </p:grpSp>
      <p:sp>
        <p:nvSpPr>
          <p:cNvPr id="17975" name="Text Box 567"/>
          <p:cNvSpPr txBox="1">
            <a:spLocks noChangeArrowheads="1"/>
          </p:cNvSpPr>
          <p:nvPr/>
        </p:nvSpPr>
        <p:spPr bwMode="auto">
          <a:xfrm>
            <a:off x="755650" y="6418263"/>
            <a:ext cx="773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Many of these channels could be studied by SuperB</a:t>
            </a:r>
            <a:endParaRPr lang="fr-FR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7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1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17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7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120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Based on the HEP grid worldwide computing infrastructure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Central site: CNAF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(Bologna)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Job submission management, bookeeping DB, data repository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Several (currently 18) other sites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in Europe (CC-IN2P3, GRIF, etc.) and USA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Several productions already completed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Example: FastSim Summer 2010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15 sites, 160 kJobs (10% failures), 8.6 BEvents, 25 TB</a:t>
            </a:r>
            <a:endParaRPr lang="fr-FR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Distributed computing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301" y="2348880"/>
            <a:ext cx="3266123" cy="333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441" y="2526952"/>
            <a:ext cx="4219575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121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Directory service based on LDAP application protocol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Unique authentification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Website based on Joomla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Wiki for easy documentation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Alfresco for internal content management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SVN used as source code management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Primary platform: SL5 64-bits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Use of CMake as alternative building system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Works in parallel with the SRT system used in BaBar</a:t>
            </a:r>
            <a:endParaRPr lang="fr-FR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Collaborative tools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122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016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New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CPU architecture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new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software architecture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and new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framework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Code development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languages, tools, standards and QA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Persistence, data handling models and DBs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User tools and interfaces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Distributed computing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GRID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Performance and efficiency of large storage systems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Yearly SuperB computing workshops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  <a:hlinkClick r:id="rId3"/>
              </a:rPr>
              <a:t>Ferrara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in 2010</a:t>
            </a: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  <a:hlinkClick r:id="rId4"/>
              </a:rPr>
              <a:t>R&amp;D program</a:t>
            </a:r>
            <a:endParaRPr lang="fr-FR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Computing R&amp;D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4925" y="115888"/>
            <a:ext cx="8229600" cy="561816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/>
              <a:t>Simulation: </a:t>
            </a:r>
          </a:p>
          <a:p>
            <a:pPr lvl="1">
              <a:lnSpc>
                <a:spcPct val="80000"/>
              </a:lnSpc>
            </a:pPr>
            <a:r>
              <a:rPr lang="en-GB" sz="2400"/>
              <a:t>FastSim (validated on using geometry for BaBar)</a:t>
            </a:r>
          </a:p>
          <a:p>
            <a:pPr lvl="2">
              <a:lnSpc>
                <a:spcPct val="80000"/>
              </a:lnSpc>
            </a:pPr>
            <a:r>
              <a:rPr lang="en-GB" sz="2000"/>
              <a:t>Reproduces BaBar resolutions etc.</a:t>
            </a:r>
          </a:p>
          <a:p>
            <a:pPr lvl="2">
              <a:lnSpc>
                <a:spcPct val="80000"/>
              </a:lnSpc>
            </a:pPr>
            <a:r>
              <a:rPr lang="en-GB" sz="2000"/>
              <a:t>Change to SuperB geometry and boost for development of benchmark studies. </a:t>
            </a:r>
          </a:p>
          <a:p>
            <a:pPr lvl="2">
              <a:lnSpc>
                <a:spcPct val="80000"/>
              </a:lnSpc>
            </a:pPr>
            <a:r>
              <a:rPr lang="en-GB" sz="2000"/>
              <a:t>Then move to GEANT 4 for more detailed work.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GB" sz="2000"/>
          </a:p>
          <a:p>
            <a:pPr lvl="1">
              <a:lnSpc>
                <a:spcPct val="80000"/>
              </a:lnSpc>
            </a:pPr>
            <a:r>
              <a:rPr lang="en-GB" sz="2400"/>
              <a:t>GEANT 4 model of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/>
              <a:t>   SuperB shown.</a:t>
            </a:r>
          </a:p>
          <a:p>
            <a:pPr lvl="1">
              <a:lnSpc>
                <a:spcPct val="80000"/>
              </a:lnSpc>
            </a:pPr>
            <a:endParaRPr lang="en-GB" sz="2400"/>
          </a:p>
          <a:p>
            <a:pPr lvl="1">
              <a:lnSpc>
                <a:spcPct val="80000"/>
              </a:lnSpc>
            </a:pPr>
            <a:r>
              <a:rPr lang="en-GB" sz="2400"/>
              <a:t>Using BaBar framework.</a:t>
            </a:r>
          </a:p>
          <a:p>
            <a:pPr lvl="1">
              <a:lnSpc>
                <a:spcPct val="80000"/>
              </a:lnSpc>
            </a:pPr>
            <a:endParaRPr lang="en-GB" sz="2400"/>
          </a:p>
          <a:p>
            <a:pPr lvl="1">
              <a:lnSpc>
                <a:spcPct val="80000"/>
              </a:lnSpc>
            </a:pPr>
            <a:r>
              <a:rPr lang="en-GB" sz="2400"/>
              <a:t>Draw on a decade of analysis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/>
              <a:t>    experience from BaBar and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/>
              <a:t>    Belle to optimize an already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2400"/>
              <a:t>    good design.</a:t>
            </a:r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2997200"/>
            <a:ext cx="4284662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229600" cy="6121400"/>
          </a:xfrm>
          <a:gradFill rotWithShape="1">
            <a:gsLst>
              <a:gs pos="0">
                <a:srgbClr val="F8F8F8">
                  <a:gamma/>
                  <a:tint val="0"/>
                  <a:invGamma/>
                </a:srgbClr>
              </a:gs>
              <a:gs pos="100000">
                <a:srgbClr val="F8F8F8"/>
              </a:gs>
            </a:gsLst>
            <a:lin ang="5400000" scaled="1"/>
          </a:gradFill>
          <a:ln/>
        </p:spPr>
        <p:txBody>
          <a:bodyPr/>
          <a:lstStyle/>
          <a:p>
            <a:r>
              <a:rPr lang="it-IT" sz="2000" b="1"/>
              <a:t>Baseline interaction region defined</a:t>
            </a:r>
          </a:p>
          <a:p>
            <a:pPr lvl="1"/>
            <a:r>
              <a:rPr lang="it-IT" sz="2000"/>
              <a:t>300 mrad line separating </a:t>
            </a:r>
            <a:br>
              <a:rPr lang="it-IT" sz="2000"/>
            </a:br>
            <a:r>
              <a:rPr lang="it-IT" sz="2000"/>
              <a:t>detector from accelerator, </a:t>
            </a:r>
            <a:br>
              <a:rPr lang="it-IT" sz="2000"/>
            </a:br>
            <a:r>
              <a:rPr lang="it-IT" sz="2000"/>
              <a:t>  backward and forward</a:t>
            </a:r>
          </a:p>
          <a:p>
            <a:pPr lvl="1"/>
            <a:r>
              <a:rPr lang="it-IT" sz="2000"/>
              <a:t>No support tube </a:t>
            </a:r>
          </a:p>
          <a:p>
            <a:pPr lvl="2"/>
            <a:r>
              <a:rPr lang="it-IT" sz="1200"/>
              <a:t>although magnet support still needs to be fleshed out</a:t>
            </a:r>
          </a:p>
          <a:p>
            <a:pPr lvl="1"/>
            <a:r>
              <a:rPr lang="it-IT" sz="2000"/>
              <a:t>1 cm inner radius of the beam pipe</a:t>
            </a:r>
          </a:p>
          <a:p>
            <a:endParaRPr lang="it-IT" sz="2000"/>
          </a:p>
          <a:p>
            <a:endParaRPr lang="it-IT" sz="2000"/>
          </a:p>
          <a:p>
            <a:endParaRPr lang="it-IT" sz="2000"/>
          </a:p>
          <a:p>
            <a:endParaRPr lang="it-IT" sz="2000"/>
          </a:p>
          <a:p>
            <a:r>
              <a:rPr lang="it-IT" sz="2000" b="1">
                <a:solidFill>
                  <a:srgbClr val="FF3300"/>
                </a:solidFill>
              </a:rPr>
              <a:t>Energy asymmetry</a:t>
            </a:r>
          </a:p>
          <a:p>
            <a:pPr lvl="1"/>
            <a:r>
              <a:rPr lang="it-IT" sz="2000"/>
              <a:t>4x7 ok </a:t>
            </a:r>
            <a:r>
              <a:rPr lang="it-IT" sz="2000" b="1"/>
              <a:t>if</a:t>
            </a:r>
            <a:r>
              <a:rPr lang="it-IT" sz="2000"/>
              <a:t> we can use a 1cm </a:t>
            </a:r>
          </a:p>
          <a:p>
            <a:pPr lvl="1">
              <a:buFontTx/>
              <a:buNone/>
            </a:pPr>
            <a:r>
              <a:rPr lang="it-IT" sz="2000"/>
              <a:t>    beam pipe and get enough </a:t>
            </a:r>
          </a:p>
          <a:p>
            <a:pPr lvl="1">
              <a:buFontTx/>
              <a:buNone/>
            </a:pPr>
            <a:r>
              <a:rPr lang="it-IT" sz="2000"/>
              <a:t>    vertex resolution. </a:t>
            </a:r>
          </a:p>
          <a:p>
            <a:pPr lvl="1">
              <a:buFontTx/>
              <a:buNone/>
            </a:pPr>
            <a:r>
              <a:rPr lang="it-IT" sz="2000"/>
              <a:t>    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404813"/>
            <a:ext cx="31242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4572000" y="2349500"/>
            <a:ext cx="4321175" cy="3378200"/>
            <a:chOff x="2736" y="1854"/>
            <a:chExt cx="2976" cy="2226"/>
          </a:xfrm>
        </p:grpSpPr>
        <p:pic>
          <p:nvPicPr>
            <p:cNvPr id="63493" name="Object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463"/>
            <a:stretch>
              <a:fillRect/>
            </a:stretch>
          </p:blipFill>
          <p:spPr bwMode="auto">
            <a:xfrm>
              <a:off x="2736" y="1854"/>
              <a:ext cx="2976" cy="217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 flipV="1">
              <a:off x="4176" y="3840"/>
              <a:ext cx="0" cy="24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6992938" y="3735388"/>
            <a:ext cx="117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Babar today</a:t>
            </a:r>
            <a:endParaRPr lang="fr-FR" sz="1600">
              <a:latin typeface="Times New Roman" pitchFamily="18" charset="0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372225" y="5661025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>
                <a:solidFill>
                  <a:srgbClr val="FF3300"/>
                </a:solidFill>
                <a:latin typeface="Times New Roman" pitchFamily="18" charset="0"/>
              </a:rPr>
              <a:t>4+7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7524750" y="5445125"/>
            <a:ext cx="12906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Times New Roman" pitchFamily="18" charset="0"/>
              </a:rPr>
              <a:t>Boost = </a:t>
            </a:r>
            <a:r>
              <a:rPr lang="fr-FR" sz="2000">
                <a:latin typeface="Symbol" pitchFamily="18" charset="2"/>
              </a:rPr>
              <a:t>bg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 rot="16200000">
            <a:off x="3786982" y="3132931"/>
            <a:ext cx="15351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Symbol" pitchFamily="18" charset="2"/>
              </a:rPr>
              <a:t>D</a:t>
            </a:r>
            <a:r>
              <a:rPr lang="fr-FR" sz="2000">
                <a:latin typeface="Times New Roman" pitchFamily="18" charset="0"/>
              </a:rPr>
              <a:t>t sigma (ps)</a:t>
            </a: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5076825" y="1111250"/>
            <a:ext cx="3816350" cy="241300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1547813" y="6308725"/>
            <a:ext cx="6418262" cy="466725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solidFill>
                  <a:srgbClr val="FF6600"/>
                </a:solidFill>
                <a:latin typeface="Times New Roman" pitchFamily="18" charset="0"/>
              </a:rPr>
              <a:t>In the following just few example of sub-detectors </a:t>
            </a:r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34925" y="6559550"/>
            <a:ext cx="144145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7969250" y="6584950"/>
            <a:ext cx="1211263" cy="127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6011863" y="260350"/>
            <a:ext cx="3273425" cy="2881313"/>
            <a:chOff x="882" y="242"/>
            <a:chExt cx="2886" cy="2508"/>
          </a:xfrm>
        </p:grpSpPr>
        <p:pic>
          <p:nvPicPr>
            <p:cNvPr id="64515" name="Picture 3" descr="richman_fig2_previe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2" y="242"/>
              <a:ext cx="2678" cy="2508"/>
            </a:xfrm>
            <a:prstGeom prst="rect">
              <a:avLst/>
            </a:prstGeom>
            <a:noFill/>
          </p:spPr>
        </p:pic>
        <p:sp>
          <p:nvSpPr>
            <p:cNvPr id="64516" name="Text Box 4"/>
            <p:cNvSpPr txBox="1">
              <a:spLocks noChangeArrowheads="1"/>
            </p:cNvSpPr>
            <p:nvPr/>
          </p:nvSpPr>
          <p:spPr bwMode="auto">
            <a:xfrm>
              <a:off x="2658" y="1498"/>
              <a:ext cx="1110" cy="2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sz="1300" b="1">
                  <a:latin typeface="Helvetica" pitchFamily="34" charset="0"/>
                </a:rPr>
                <a:t>Be Beam pipe</a:t>
              </a:r>
            </a:p>
          </p:txBody>
        </p:sp>
        <p:sp>
          <p:nvSpPr>
            <p:cNvPr id="64517" name="Line 5"/>
            <p:cNvSpPr>
              <a:spLocks noChangeShapeType="1"/>
            </p:cNvSpPr>
            <p:nvPr/>
          </p:nvSpPr>
          <p:spPr bwMode="auto">
            <a:xfrm flipH="1" flipV="1">
              <a:off x="2408" y="1535"/>
              <a:ext cx="3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>
              <a:off x="2154" y="1430"/>
              <a:ext cx="131" cy="13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19" name="Oval 7"/>
            <p:cNvSpPr>
              <a:spLocks noChangeArrowheads="1"/>
            </p:cNvSpPr>
            <p:nvPr/>
          </p:nvSpPr>
          <p:spPr bwMode="auto">
            <a:xfrm>
              <a:off x="2108" y="1389"/>
              <a:ext cx="222" cy="210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4520" name="Picture 8" descr="main1eurosma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31788"/>
            <a:ext cx="792163" cy="792162"/>
          </a:xfrm>
          <a:prstGeom prst="rect">
            <a:avLst/>
          </a:prstGeom>
          <a:noFill/>
        </p:spPr>
      </p:pic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-36513" y="2924175"/>
            <a:ext cx="3457576" cy="2843213"/>
            <a:chOff x="5326" y="2529"/>
            <a:chExt cx="2178" cy="1791"/>
          </a:xfrm>
        </p:grpSpPr>
        <p:sp>
          <p:nvSpPr>
            <p:cNvPr id="64522" name="Line 10"/>
            <p:cNvSpPr>
              <a:spLocks noChangeShapeType="1"/>
            </p:cNvSpPr>
            <p:nvPr/>
          </p:nvSpPr>
          <p:spPr bwMode="auto">
            <a:xfrm>
              <a:off x="6352" y="3412"/>
              <a:ext cx="11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4523" name="Text Box 11"/>
            <p:cNvSpPr txBox="1">
              <a:spLocks noChangeArrowheads="1"/>
            </p:cNvSpPr>
            <p:nvPr/>
          </p:nvSpPr>
          <p:spPr bwMode="auto">
            <a:xfrm>
              <a:off x="6673" y="3268"/>
              <a:ext cx="39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sz="1300" b="1">
                  <a:latin typeface="Helvetica" pitchFamily="34" charset="0"/>
                </a:rPr>
                <a:t>15 cm</a:t>
              </a:r>
              <a:endParaRPr lang="en-US" sz="1600" b="1">
                <a:latin typeface="Helvetica" pitchFamily="34" charset="0"/>
              </a:endParaRPr>
            </a:p>
          </p:txBody>
        </p:sp>
        <p:sp>
          <p:nvSpPr>
            <p:cNvPr id="64524" name="Text Box 12"/>
            <p:cNvSpPr txBox="1">
              <a:spLocks noChangeArrowheads="1"/>
            </p:cNvSpPr>
            <p:nvPr/>
          </p:nvSpPr>
          <p:spPr bwMode="auto">
            <a:xfrm>
              <a:off x="5760" y="3028"/>
              <a:ext cx="1698" cy="129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b="1" u="sng">
                  <a:latin typeface="Helvetica" pitchFamily="34" charset="0"/>
                </a:rPr>
                <a:t>Layer</a:t>
              </a:r>
              <a:r>
                <a:rPr lang="en-US">
                  <a:latin typeface="Helvetica" pitchFamily="34" charset="0"/>
                </a:rPr>
                <a:t>	     </a:t>
              </a:r>
              <a:r>
                <a:rPr lang="en-US" b="1" u="sng">
                  <a:latin typeface="Helvetica" pitchFamily="34" charset="0"/>
                </a:rPr>
                <a:t>Radius</a:t>
              </a:r>
              <a:endParaRPr lang="en-US">
                <a:latin typeface="Helvetica" pitchFamily="34" charset="0"/>
              </a:endParaRP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</a:t>
              </a:r>
              <a:r>
                <a:rPr lang="en-US" sz="2100">
                  <a:latin typeface="Helvetica" pitchFamily="34" charset="0"/>
                </a:rPr>
                <a:t>0         1.2-1.5 cm 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1	   3.3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2	   4.0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3	   5.9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4	   9.1 to 12.7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5	  11.4 to 14.6 cm</a:t>
              </a:r>
              <a:endParaRPr lang="en-US" sz="1600">
                <a:latin typeface="Helvetica" pitchFamily="34" charset="0"/>
              </a:endParaRPr>
            </a:p>
          </p:txBody>
        </p:sp>
        <p:sp>
          <p:nvSpPr>
            <p:cNvPr id="64525" name="Text Box 13"/>
            <p:cNvSpPr txBox="1">
              <a:spLocks noChangeArrowheads="1"/>
            </p:cNvSpPr>
            <p:nvPr/>
          </p:nvSpPr>
          <p:spPr bwMode="auto">
            <a:xfrm>
              <a:off x="5780" y="2529"/>
              <a:ext cx="1582" cy="3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algn="ctr" defTabSz="828675"/>
              <a:r>
                <a:rPr lang="en-US" sz="1600"/>
                <a:t>Layer 0 very close</a:t>
              </a:r>
            </a:p>
            <a:p>
              <a:pPr algn="ctr" defTabSz="828675"/>
              <a:r>
                <a:rPr lang="en-US" sz="1600"/>
                <a:t>To the beam pine ADDED</a:t>
              </a:r>
            </a:p>
          </p:txBody>
        </p:sp>
        <p:sp>
          <p:nvSpPr>
            <p:cNvPr id="64526" name="Text Box 14"/>
            <p:cNvSpPr txBox="1">
              <a:spLocks noChangeArrowheads="1"/>
            </p:cNvSpPr>
            <p:nvPr/>
          </p:nvSpPr>
          <p:spPr bwMode="auto">
            <a:xfrm rot="-5391623">
              <a:off x="4938" y="3656"/>
              <a:ext cx="10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latin typeface="Verdana" pitchFamily="34" charset="0"/>
                </a:rPr>
                <a:t>BaBar SVT</a:t>
              </a:r>
            </a:p>
          </p:txBody>
        </p:sp>
        <p:sp>
          <p:nvSpPr>
            <p:cNvPr id="64527" name="AutoShape 15"/>
            <p:cNvSpPr>
              <a:spLocks/>
            </p:cNvSpPr>
            <p:nvPr/>
          </p:nvSpPr>
          <p:spPr bwMode="auto">
            <a:xfrm>
              <a:off x="5582" y="3460"/>
              <a:ext cx="130" cy="816"/>
            </a:xfrm>
            <a:prstGeom prst="leftBrace">
              <a:avLst>
                <a:gd name="adj1" fmla="val 5230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64533" name="Picture 21" descr="babar_sv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357563"/>
            <a:ext cx="6011862" cy="1828800"/>
          </a:xfrm>
          <a:prstGeom prst="rect">
            <a:avLst/>
          </a:prstGeom>
          <a:noFill/>
        </p:spPr>
      </p:pic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323850" y="188913"/>
            <a:ext cx="5472113" cy="43180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SVT (Silicon Detector)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64535" name="AutoShape 23"/>
          <p:cNvSpPr>
            <a:spLocks noChangeArrowheads="1"/>
          </p:cNvSpPr>
          <p:nvPr/>
        </p:nvSpPr>
        <p:spPr bwMode="auto">
          <a:xfrm>
            <a:off x="0" y="1052513"/>
            <a:ext cx="5651500" cy="165576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4536" name="Rectangle 24"/>
          <p:cNvSpPr>
            <a:spLocks noChangeArrowheads="1"/>
          </p:cNvSpPr>
          <p:nvPr/>
        </p:nvSpPr>
        <p:spPr bwMode="auto">
          <a:xfrm>
            <a:off x="152400" y="1139825"/>
            <a:ext cx="5207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Physics studies shows that we </a:t>
            </a:r>
          </a:p>
          <a:p>
            <a:pPr marL="342900" indent="-342900" algn="ctr" eaLnBrk="0" hangingPunct="0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have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the following constraints</a:t>
            </a:r>
            <a:r>
              <a:rPr lang="en-US"/>
              <a:t>:</a:t>
            </a:r>
          </a:p>
          <a:p>
            <a:pPr marL="742950" lvl="1" indent="-285750" algn="ctr" eaLnBrk="0" hangingPunct="0">
              <a:lnSpc>
                <a:spcPct val="90000"/>
              </a:lnSpc>
            </a:pPr>
            <a:r>
              <a:rPr lang="en-US">
                <a:solidFill>
                  <a:srgbClr val="339933"/>
                </a:solidFill>
              </a:rPr>
              <a:t>R beampipe ~ 1-1.2 cm</a:t>
            </a:r>
          </a:p>
          <a:p>
            <a:pPr marL="742950" lvl="1" indent="-285750" algn="ctr" eaLnBrk="0" hangingPunct="0">
              <a:lnSpc>
                <a:spcPct val="90000"/>
              </a:lnSpc>
            </a:pPr>
            <a:r>
              <a:rPr lang="en-US">
                <a:solidFill>
                  <a:srgbClr val="339933"/>
                </a:solidFill>
              </a:rPr>
              <a:t>Beampipe    ~ 0.5% X</a:t>
            </a:r>
            <a:r>
              <a:rPr lang="en-US" baseline="-25000">
                <a:solidFill>
                  <a:srgbClr val="339933"/>
                </a:solidFill>
              </a:rPr>
              <a:t>0  </a:t>
            </a:r>
            <a:endParaRPr lang="en-US"/>
          </a:p>
          <a:p>
            <a:pPr marL="742950" lvl="1" indent="-285750" algn="ctr" eaLnBrk="0" hangingPunct="0">
              <a:lnSpc>
                <a:spcPct val="90000"/>
              </a:lnSpc>
            </a:pPr>
            <a:r>
              <a:rPr lang="en-US">
                <a:solidFill>
                  <a:srgbClr val="339933"/>
                </a:solidFill>
              </a:rPr>
              <a:t>Layer_0 radius    ~ 1.2-1.5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30416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76250"/>
            <a:ext cx="4608513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475" y="3813175"/>
            <a:ext cx="3586163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1425" y="3778250"/>
            <a:ext cx="3049588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07950" y="115888"/>
            <a:ext cx="6265863" cy="43180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Particle ID (Cherenkov detector) - barrel</a:t>
            </a:r>
            <a:endParaRPr 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539750" y="2108200"/>
            <a:ext cx="3778250" cy="366713"/>
          </a:xfrm>
          <a:prstGeom prst="rect">
            <a:avLst/>
          </a:prstGeom>
          <a:solidFill>
            <a:srgbClr val="F8FF9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principle of time of flight  (TOF)</a:t>
            </a:r>
            <a:endParaRPr lang="fr-FR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98463" y="2509838"/>
            <a:ext cx="775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Two particles m1, m2, with same momentum flying a distance L, have a </a:t>
            </a:r>
            <a:r>
              <a:rPr lang="en-US">
                <a:latin typeface="Symbol" pitchFamily="18" charset="2"/>
              </a:rPr>
              <a:t>D</a:t>
            </a:r>
            <a:r>
              <a:rPr lang="en-US"/>
              <a:t>t </a:t>
            </a:r>
          </a:p>
          <a:p>
            <a:r>
              <a:rPr lang="en-US"/>
              <a:t>time flight difference given by </a:t>
            </a:r>
            <a:endParaRPr lang="fr-FR"/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2605088" y="3357563"/>
          <a:ext cx="3003550" cy="1020762"/>
        </p:xfrm>
        <a:graphic>
          <a:graphicData uri="http://schemas.openxmlformats.org/presentationml/2006/ole">
            <p:oleObj spid="_x0000_s66564" name="Equation" r:id="rId3" imgW="1231560" imgH="419040" progId="">
              <p:embed/>
            </p:oleObj>
          </a:graphicData>
        </a:graphic>
      </p:graphicFrame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84213" y="472440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Same example   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/K separation for p=1GeV/c and L=2m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Symbol" pitchFamily="18" charset="2"/>
                <a:sym typeface="Wingdings" pitchFamily="2" charset="2"/>
              </a:rPr>
              <a:t>D</a:t>
            </a:r>
            <a:r>
              <a:rPr lang="en-US">
                <a:sym typeface="Wingdings" pitchFamily="2" charset="2"/>
              </a:rPr>
              <a:t>t=~760ps</a:t>
            </a:r>
          </a:p>
          <a:p>
            <a:r>
              <a:rPr lang="en-US">
                <a:sym typeface="Wingdings" pitchFamily="2" charset="2"/>
              </a:rPr>
              <a:t>                                                        p=3GeV/c       “          </a:t>
            </a:r>
            <a:r>
              <a:rPr lang="en-US">
                <a:latin typeface="Symbol" pitchFamily="18" charset="2"/>
                <a:sym typeface="Wingdings" pitchFamily="2" charset="2"/>
              </a:rPr>
              <a:t>D</a:t>
            </a:r>
            <a:r>
              <a:rPr lang="en-US">
                <a:sym typeface="Wingdings" pitchFamily="2" charset="2"/>
              </a:rPr>
              <a:t>t=~80ps</a:t>
            </a:r>
            <a:endParaRPr lang="fr-FR">
              <a:sym typeface="Wingdings" pitchFamily="2" charset="2"/>
            </a:endParaRPr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3559175" y="3862388"/>
            <a:ext cx="503238" cy="554037"/>
          </a:xfrm>
          <a:prstGeom prst="ellipse">
            <a:avLst/>
          </a:prstGeom>
          <a:noFill/>
          <a:ln w="38100">
            <a:solidFill>
              <a:srgbClr val="FF7C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962650" y="4005263"/>
            <a:ext cx="2281238" cy="385762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Dependence on 1/p</a:t>
            </a:r>
            <a:r>
              <a:rPr lang="en-US" baseline="30000"/>
              <a:t>2</a:t>
            </a:r>
            <a:endParaRPr lang="fr-FR" baseline="30000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908175" y="5734050"/>
            <a:ext cx="5184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So if we want 4</a:t>
            </a:r>
            <a:r>
              <a:rPr lang="en-US">
                <a:latin typeface="Symbol" pitchFamily="18" charset="2"/>
              </a:rPr>
              <a:t>s</a:t>
            </a:r>
            <a:r>
              <a:rPr lang="en-US"/>
              <a:t> separation of </a:t>
            </a:r>
            <a:r>
              <a:rPr lang="en-US">
                <a:latin typeface="Symbol" pitchFamily="18" charset="2"/>
              </a:rPr>
              <a:t>p</a:t>
            </a:r>
            <a:r>
              <a:rPr lang="en-US"/>
              <a:t>/K up to 3 GeV/c </a:t>
            </a:r>
          </a:p>
          <a:p>
            <a:pPr algn="ctr"/>
            <a:r>
              <a:rPr lang="en-US"/>
              <a:t>we need a time resolution </a:t>
            </a:r>
            <a:r>
              <a:rPr lang="en-US">
                <a:latin typeface="Symbol" pitchFamily="18" charset="2"/>
              </a:rPr>
              <a:t>s(</a:t>
            </a:r>
            <a:r>
              <a:rPr lang="en-US"/>
              <a:t>t)~20ps</a:t>
            </a:r>
            <a:endParaRPr lang="fr-FR"/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54000" y="3711575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/>
              <a:t>Master formula 1</a:t>
            </a:r>
            <a:endParaRPr lang="fr-FR" u="sng"/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2627313" y="260350"/>
            <a:ext cx="3557587" cy="45720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PID in the forward region</a:t>
            </a:r>
            <a:endParaRPr lang="fr-FR" sz="2400"/>
          </a:p>
        </p:txBody>
      </p:sp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684213" y="1052513"/>
            <a:ext cx="7645400" cy="366712"/>
          </a:xfrm>
          <a:prstGeom prst="rect">
            <a:avLst/>
          </a:prstGeom>
          <a:solidFill>
            <a:srgbClr val="F8FF9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Very little space between the Drift Chamber and the Electomagnetic Calorimeter.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spect="1" noChangeArrowheads="1"/>
          </p:cNvSpPr>
          <p:nvPr/>
        </p:nvSpPr>
        <p:spPr bwMode="auto">
          <a:xfrm>
            <a:off x="107950" y="403225"/>
            <a:ext cx="53276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03225"/>
            <a:ext cx="532765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8" name="Oval 4"/>
          <p:cNvSpPr>
            <a:spLocks noChangeArrowheads="1"/>
          </p:cNvSpPr>
          <p:nvPr/>
        </p:nvSpPr>
        <p:spPr bwMode="auto">
          <a:xfrm flipV="1">
            <a:off x="2428875" y="2811463"/>
            <a:ext cx="92075" cy="66675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89" name="Oval 5"/>
          <p:cNvSpPr>
            <a:spLocks noChangeArrowheads="1"/>
          </p:cNvSpPr>
          <p:nvPr/>
        </p:nvSpPr>
        <p:spPr bwMode="auto">
          <a:xfrm flipV="1">
            <a:off x="1857375" y="2274888"/>
            <a:ext cx="90488" cy="66675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 flipV="1">
            <a:off x="1535113" y="1682750"/>
            <a:ext cx="92075" cy="65088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 flipV="1">
            <a:off x="3003550" y="2984500"/>
            <a:ext cx="92075" cy="66675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 flipV="1">
            <a:off x="3586163" y="3062288"/>
            <a:ext cx="92075" cy="66675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3" name="Oval 9"/>
          <p:cNvSpPr>
            <a:spLocks noChangeArrowheads="1"/>
          </p:cNvSpPr>
          <p:nvPr/>
        </p:nvSpPr>
        <p:spPr bwMode="auto">
          <a:xfrm>
            <a:off x="2976563" y="1625600"/>
            <a:ext cx="92075" cy="127000"/>
          </a:xfrm>
          <a:prstGeom prst="ellipse">
            <a:avLst/>
          </a:prstGeom>
          <a:solidFill>
            <a:srgbClr val="52FD35"/>
          </a:solidFill>
          <a:ln w="38100">
            <a:solidFill>
              <a:srgbClr val="FF7C8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203575" y="1557338"/>
            <a:ext cx="18732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179" tIns="31090" rIns="62179" bIns="31090"/>
          <a:lstStyle/>
          <a:p>
            <a:r>
              <a:rPr lang="en-US" altLang="ja-JP" sz="1200">
                <a:solidFill>
                  <a:srgbClr val="000000"/>
                </a:solidFill>
                <a:ea typeface="MS Mincho" pitchFamily="49" charset="-128"/>
              </a:rPr>
              <a:t>Same with sigma 30 ps</a:t>
            </a:r>
            <a:endParaRPr lang="fr-FR" sz="1200">
              <a:latin typeface="Times New Roman" pitchFamily="18" charset="0"/>
            </a:endParaRPr>
          </a:p>
        </p:txBody>
      </p:sp>
      <p:sp>
        <p:nvSpPr>
          <p:cNvPr id="67595" name="Freeform 11"/>
          <p:cNvSpPr>
            <a:spLocks/>
          </p:cNvSpPr>
          <p:nvPr/>
        </p:nvSpPr>
        <p:spPr bwMode="auto">
          <a:xfrm>
            <a:off x="1565275" y="1720850"/>
            <a:ext cx="2047875" cy="1387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2" y="590"/>
              </a:cxn>
              <a:cxn ang="0">
                <a:pos x="907" y="1043"/>
              </a:cxn>
              <a:cxn ang="0">
                <a:pos x="1451" y="1225"/>
              </a:cxn>
              <a:cxn ang="0">
                <a:pos x="2041" y="1315"/>
              </a:cxn>
            </a:cxnLst>
            <a:rect l="0" t="0" r="r" b="b"/>
            <a:pathLst>
              <a:path w="2041" h="1315">
                <a:moveTo>
                  <a:pt x="0" y="0"/>
                </a:moveTo>
                <a:cubicBezTo>
                  <a:pt x="105" y="208"/>
                  <a:pt x="211" y="416"/>
                  <a:pt x="362" y="590"/>
                </a:cubicBezTo>
                <a:cubicBezTo>
                  <a:pt x="513" y="764"/>
                  <a:pt x="726" y="937"/>
                  <a:pt x="907" y="1043"/>
                </a:cubicBezTo>
                <a:cubicBezTo>
                  <a:pt x="1088" y="1149"/>
                  <a:pt x="1262" y="1180"/>
                  <a:pt x="1451" y="1225"/>
                </a:cubicBezTo>
                <a:cubicBezTo>
                  <a:pt x="1640" y="1270"/>
                  <a:pt x="1943" y="1300"/>
                  <a:pt x="2041" y="1315"/>
                </a:cubicBezTo>
              </a:path>
            </a:pathLst>
          </a:custGeom>
          <a:noFill/>
          <a:ln w="28575" cmpd="sng">
            <a:solidFill>
              <a:srgbClr val="52FD35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596" name="Oval 12"/>
          <p:cNvSpPr>
            <a:spLocks noChangeArrowheads="1"/>
          </p:cNvSpPr>
          <p:nvPr/>
        </p:nvSpPr>
        <p:spPr bwMode="auto">
          <a:xfrm flipV="1">
            <a:off x="1539875" y="2020888"/>
            <a:ext cx="92075" cy="66675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rot="10800000" lIns="62179" tIns="31090" rIns="62179" bIns="31090" anchor="ctr"/>
          <a:lstStyle/>
          <a:p>
            <a:pPr algn="ctr"/>
            <a:endParaRPr lang="fr-FR" sz="1000">
              <a:latin typeface="Times New Roman" pitchFamily="18" charset="0"/>
            </a:endParaRPr>
          </a:p>
        </p:txBody>
      </p:sp>
      <p:sp>
        <p:nvSpPr>
          <p:cNvPr id="67597" name="Oval 13"/>
          <p:cNvSpPr>
            <a:spLocks noChangeArrowheads="1"/>
          </p:cNvSpPr>
          <p:nvPr/>
        </p:nvSpPr>
        <p:spPr bwMode="auto">
          <a:xfrm flipV="1">
            <a:off x="1855788" y="2509838"/>
            <a:ext cx="90487" cy="65087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8" name="Oval 14"/>
          <p:cNvSpPr>
            <a:spLocks noChangeArrowheads="1"/>
          </p:cNvSpPr>
          <p:nvPr/>
        </p:nvSpPr>
        <p:spPr bwMode="auto">
          <a:xfrm flipV="1">
            <a:off x="2428875" y="2917825"/>
            <a:ext cx="92075" cy="65088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 flipV="1">
            <a:off x="3003550" y="3068638"/>
            <a:ext cx="92075" cy="65087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600" name="Oval 16"/>
          <p:cNvSpPr>
            <a:spLocks noChangeArrowheads="1"/>
          </p:cNvSpPr>
          <p:nvPr/>
        </p:nvSpPr>
        <p:spPr bwMode="auto">
          <a:xfrm flipV="1">
            <a:off x="3584575" y="3119438"/>
            <a:ext cx="90488" cy="66675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601" name="Freeform 17"/>
          <p:cNvSpPr>
            <a:spLocks/>
          </p:cNvSpPr>
          <p:nvPr/>
        </p:nvSpPr>
        <p:spPr bwMode="auto">
          <a:xfrm>
            <a:off x="1565275" y="2062163"/>
            <a:ext cx="2047875" cy="1100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2" y="590"/>
              </a:cxn>
              <a:cxn ang="0">
                <a:pos x="907" y="1043"/>
              </a:cxn>
              <a:cxn ang="0">
                <a:pos x="1451" y="1225"/>
              </a:cxn>
              <a:cxn ang="0">
                <a:pos x="2041" y="1315"/>
              </a:cxn>
            </a:cxnLst>
            <a:rect l="0" t="0" r="r" b="b"/>
            <a:pathLst>
              <a:path w="2041" h="1315">
                <a:moveTo>
                  <a:pt x="0" y="0"/>
                </a:moveTo>
                <a:cubicBezTo>
                  <a:pt x="105" y="208"/>
                  <a:pt x="211" y="416"/>
                  <a:pt x="362" y="590"/>
                </a:cubicBezTo>
                <a:cubicBezTo>
                  <a:pt x="513" y="764"/>
                  <a:pt x="726" y="937"/>
                  <a:pt x="907" y="1043"/>
                </a:cubicBezTo>
                <a:cubicBezTo>
                  <a:pt x="1088" y="1149"/>
                  <a:pt x="1262" y="1180"/>
                  <a:pt x="1451" y="1225"/>
                </a:cubicBezTo>
                <a:cubicBezTo>
                  <a:pt x="1640" y="1270"/>
                  <a:pt x="1943" y="1300"/>
                  <a:pt x="2041" y="1315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602" name="Oval 18"/>
          <p:cNvSpPr>
            <a:spLocks noChangeArrowheads="1"/>
          </p:cNvSpPr>
          <p:nvPr/>
        </p:nvSpPr>
        <p:spPr bwMode="auto">
          <a:xfrm>
            <a:off x="2976563" y="1879600"/>
            <a:ext cx="92075" cy="128588"/>
          </a:xfrm>
          <a:prstGeom prst="ellipse">
            <a:avLst/>
          </a:prstGeom>
          <a:solidFill>
            <a:srgbClr val="333399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67603" name="Text Box 19"/>
          <p:cNvSpPr txBox="1">
            <a:spLocks noChangeArrowheads="1"/>
          </p:cNvSpPr>
          <p:nvPr/>
        </p:nvSpPr>
        <p:spPr bwMode="auto">
          <a:xfrm>
            <a:off x="3203575" y="1811338"/>
            <a:ext cx="18732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2179" tIns="31090" rIns="62179" bIns="31090"/>
          <a:lstStyle/>
          <a:p>
            <a:r>
              <a:rPr lang="en-US" altLang="ja-JP" sz="1200">
                <a:solidFill>
                  <a:srgbClr val="000000"/>
                </a:solidFill>
                <a:ea typeface="MS Mincho" pitchFamily="49" charset="-128"/>
              </a:rPr>
              <a:t>Same with sigma 40 ps</a:t>
            </a:r>
            <a:endParaRPr lang="fr-FR" sz="1200">
              <a:latin typeface="Times New Roman" pitchFamily="18" charset="0"/>
            </a:endParaRPr>
          </a:p>
        </p:txBody>
      </p:sp>
      <p:sp>
        <p:nvSpPr>
          <p:cNvPr id="67604" name="Text Box 20"/>
          <p:cNvSpPr txBox="1">
            <a:spLocks noChangeArrowheads="1"/>
          </p:cNvSpPr>
          <p:nvPr/>
        </p:nvSpPr>
        <p:spPr bwMode="auto">
          <a:xfrm rot="16200000">
            <a:off x="-1218407" y="1694657"/>
            <a:ext cx="29892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latin typeface="Symbol" pitchFamily="18" charset="2"/>
              </a:rPr>
              <a:t>p</a:t>
            </a:r>
            <a:r>
              <a:rPr lang="fr-FR" sz="1600">
                <a:latin typeface="Times New Roman" pitchFamily="18" charset="0"/>
              </a:rPr>
              <a:t>/k separation  - Number of sigma</a:t>
            </a:r>
          </a:p>
        </p:txBody>
      </p:sp>
      <p:sp>
        <p:nvSpPr>
          <p:cNvPr id="67605" name="Text Box 21"/>
          <p:cNvSpPr txBox="1">
            <a:spLocks noChangeArrowheads="1"/>
          </p:cNvSpPr>
          <p:nvPr/>
        </p:nvSpPr>
        <p:spPr bwMode="auto">
          <a:xfrm>
            <a:off x="5580063" y="188913"/>
            <a:ext cx="1878012" cy="376237"/>
          </a:xfrm>
          <a:prstGeom prst="rect">
            <a:avLst/>
          </a:prstGeom>
          <a:solidFill>
            <a:srgbClr val="FCFCA2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Need :  </a:t>
            </a:r>
            <a:r>
              <a:rPr lang="fr-FR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(t) ~20ps</a:t>
            </a:r>
          </a:p>
        </p:txBody>
      </p:sp>
      <p:graphicFrame>
        <p:nvGraphicFramePr>
          <p:cNvPr id="67606" name="Object 22"/>
          <p:cNvGraphicFramePr>
            <a:graphicFrameLocks noChangeAspect="1"/>
          </p:cNvGraphicFramePr>
          <p:nvPr/>
        </p:nvGraphicFramePr>
        <p:xfrm>
          <a:off x="5508625" y="620713"/>
          <a:ext cx="3455988" cy="890587"/>
        </p:xfrm>
        <a:graphic>
          <a:graphicData uri="http://schemas.openxmlformats.org/presentationml/2006/ole">
            <p:oleObj spid="_x0000_s67606" name="Equation" r:id="rId4" imgW="1968480" imgH="507960" progId="">
              <p:embed/>
            </p:oleObj>
          </a:graphicData>
        </a:graphic>
      </p:graphicFrame>
      <p:sp>
        <p:nvSpPr>
          <p:cNvPr id="67607" name="Text Box 23"/>
          <p:cNvSpPr txBox="1">
            <a:spLocks noChangeArrowheads="1"/>
          </p:cNvSpPr>
          <p:nvPr/>
        </p:nvSpPr>
        <p:spPr bwMode="auto">
          <a:xfrm>
            <a:off x="34925" y="3570288"/>
            <a:ext cx="2840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Symbol" pitchFamily="18" charset="2"/>
              </a:rPr>
              <a:t>s</a:t>
            </a:r>
            <a:r>
              <a:rPr lang="en-US" sz="1400" baseline="-25000"/>
              <a:t>sci</a:t>
            </a:r>
            <a:r>
              <a:rPr lang="en-US" sz="1400"/>
              <a:t> = contribution of the light flash</a:t>
            </a:r>
            <a:endParaRPr lang="fr-FR" sz="1400"/>
          </a:p>
        </p:txBody>
      </p:sp>
      <p:sp>
        <p:nvSpPr>
          <p:cNvPr id="67608" name="Text Box 24"/>
          <p:cNvSpPr txBox="1">
            <a:spLocks noChangeArrowheads="1"/>
          </p:cNvSpPr>
          <p:nvPr/>
        </p:nvSpPr>
        <p:spPr bwMode="auto">
          <a:xfrm>
            <a:off x="34925" y="3984625"/>
            <a:ext cx="31384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Symbol" pitchFamily="18" charset="2"/>
              </a:rPr>
              <a:t>s</a:t>
            </a:r>
            <a:r>
              <a:rPr lang="en-US" sz="1400" baseline="-25000"/>
              <a:t>l</a:t>
            </a:r>
            <a:r>
              <a:rPr lang="en-US" sz="1400"/>
              <a:t> = variation of the travel time due to </a:t>
            </a:r>
          </a:p>
          <a:p>
            <a:r>
              <a:rPr lang="en-US" sz="1400"/>
              <a:t>       i) different point impact</a:t>
            </a:r>
          </a:p>
          <a:p>
            <a:r>
              <a:rPr lang="en-US" sz="1400"/>
              <a:t>       ii) emission angle of the photons</a:t>
            </a:r>
            <a:endParaRPr lang="fr-FR" sz="1400"/>
          </a:p>
        </p:txBody>
      </p:sp>
      <p:sp>
        <p:nvSpPr>
          <p:cNvPr id="67609" name="Text Box 25"/>
          <p:cNvSpPr txBox="1">
            <a:spLocks noChangeArrowheads="1"/>
          </p:cNvSpPr>
          <p:nvPr/>
        </p:nvSpPr>
        <p:spPr bwMode="auto">
          <a:xfrm>
            <a:off x="34925" y="4970463"/>
            <a:ext cx="379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Symbol" pitchFamily="18" charset="2"/>
              </a:rPr>
              <a:t>s</a:t>
            </a:r>
            <a:r>
              <a:rPr lang="en-US" sz="1400" baseline="-25000"/>
              <a:t>TTS</a:t>
            </a:r>
            <a:r>
              <a:rPr lang="en-US" sz="1400"/>
              <a:t> = photoelectron transit time spread (TTS)</a:t>
            </a:r>
            <a:endParaRPr lang="fr-FR" sz="1400"/>
          </a:p>
        </p:txBody>
      </p:sp>
      <p:sp>
        <p:nvSpPr>
          <p:cNvPr id="67610" name="Text Box 26"/>
          <p:cNvSpPr txBox="1">
            <a:spLocks noChangeArrowheads="1"/>
          </p:cNvSpPr>
          <p:nvPr/>
        </p:nvSpPr>
        <p:spPr bwMode="auto">
          <a:xfrm>
            <a:off x="34925" y="5634038"/>
            <a:ext cx="3271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N</a:t>
            </a:r>
            <a:r>
              <a:rPr lang="en-US" sz="1400" baseline="-25000"/>
              <a:t>eff </a:t>
            </a:r>
            <a:r>
              <a:rPr lang="en-US" sz="1400"/>
              <a:t>= number of primary photoelectrons</a:t>
            </a:r>
            <a:endParaRPr lang="fr-FR" sz="1400"/>
          </a:p>
        </p:txBody>
      </p:sp>
      <p:sp>
        <p:nvSpPr>
          <p:cNvPr id="67611" name="Text Box 27"/>
          <p:cNvSpPr txBox="1">
            <a:spLocks noChangeArrowheads="1"/>
          </p:cNvSpPr>
          <p:nvPr/>
        </p:nvSpPr>
        <p:spPr bwMode="auto">
          <a:xfrm>
            <a:off x="34925" y="6283325"/>
            <a:ext cx="4289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Symbol" pitchFamily="18" charset="2"/>
              </a:rPr>
              <a:t>s</a:t>
            </a:r>
            <a:r>
              <a:rPr lang="en-US" sz="1400" baseline="-25000"/>
              <a:t>elec</a:t>
            </a:r>
            <a:r>
              <a:rPr lang="en-US" sz="1400"/>
              <a:t> = spread time due to the electronics</a:t>
            </a:r>
            <a:endParaRPr lang="fr-FR" sz="1400"/>
          </a:p>
        </p:txBody>
      </p:sp>
      <p:sp>
        <p:nvSpPr>
          <p:cNvPr id="67612" name="AutoShape 28"/>
          <p:cNvSpPr>
            <a:spLocks/>
          </p:cNvSpPr>
          <p:nvPr/>
        </p:nvSpPr>
        <p:spPr bwMode="auto">
          <a:xfrm>
            <a:off x="3708400" y="3502025"/>
            <a:ext cx="295275" cy="1152525"/>
          </a:xfrm>
          <a:prstGeom prst="rightBrace">
            <a:avLst>
              <a:gd name="adj1" fmla="val 3252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3" name="AutoShape 29"/>
          <p:cNvSpPr>
            <a:spLocks/>
          </p:cNvSpPr>
          <p:nvPr/>
        </p:nvSpPr>
        <p:spPr bwMode="auto">
          <a:xfrm>
            <a:off x="3708400" y="4810125"/>
            <a:ext cx="287338" cy="576263"/>
          </a:xfrm>
          <a:prstGeom prst="rightBrace">
            <a:avLst>
              <a:gd name="adj1" fmla="val 167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4" name="AutoShape 30"/>
          <p:cNvSpPr>
            <a:spLocks/>
          </p:cNvSpPr>
          <p:nvPr/>
        </p:nvSpPr>
        <p:spPr bwMode="auto">
          <a:xfrm>
            <a:off x="3708400" y="6165850"/>
            <a:ext cx="287338" cy="576263"/>
          </a:xfrm>
          <a:prstGeom prst="rightBrace">
            <a:avLst>
              <a:gd name="adj1" fmla="val 167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5" name="AutoShape 31"/>
          <p:cNvSpPr>
            <a:spLocks/>
          </p:cNvSpPr>
          <p:nvPr/>
        </p:nvSpPr>
        <p:spPr bwMode="auto">
          <a:xfrm>
            <a:off x="3708400" y="5589588"/>
            <a:ext cx="287338" cy="503237"/>
          </a:xfrm>
          <a:prstGeom prst="rightBrace">
            <a:avLst>
              <a:gd name="adj1" fmla="val 1459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7616" name="Text Box 32"/>
          <p:cNvSpPr txBox="1">
            <a:spLocks noChangeArrowheads="1"/>
          </p:cNvSpPr>
          <p:nvPr/>
        </p:nvSpPr>
        <p:spPr bwMode="auto">
          <a:xfrm>
            <a:off x="4044950" y="3906838"/>
            <a:ext cx="823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detector</a:t>
            </a:r>
            <a:endParaRPr lang="fr-FR" sz="1400"/>
          </a:p>
        </p:txBody>
      </p:sp>
      <p:sp>
        <p:nvSpPr>
          <p:cNvPr id="67617" name="Text Box 33"/>
          <p:cNvSpPr txBox="1">
            <a:spLocks noChangeArrowheads="1"/>
          </p:cNvSpPr>
          <p:nvPr/>
        </p:nvSpPr>
        <p:spPr bwMode="auto">
          <a:xfrm>
            <a:off x="4054475" y="4908550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PM</a:t>
            </a:r>
            <a:endParaRPr lang="fr-FR" sz="1400"/>
          </a:p>
        </p:txBody>
      </p:sp>
      <p:sp>
        <p:nvSpPr>
          <p:cNvPr id="67618" name="Text Box 34"/>
          <p:cNvSpPr txBox="1">
            <a:spLocks noChangeArrowheads="1"/>
          </p:cNvSpPr>
          <p:nvPr/>
        </p:nvSpPr>
        <p:spPr bwMode="auto">
          <a:xfrm>
            <a:off x="3997325" y="5629275"/>
            <a:ext cx="119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PM+detector</a:t>
            </a:r>
            <a:endParaRPr lang="fr-FR" sz="1400"/>
          </a:p>
        </p:txBody>
      </p:sp>
      <p:sp>
        <p:nvSpPr>
          <p:cNvPr id="67619" name="Text Box 35"/>
          <p:cNvSpPr txBox="1">
            <a:spLocks noChangeArrowheads="1"/>
          </p:cNvSpPr>
          <p:nvPr/>
        </p:nvSpPr>
        <p:spPr bwMode="auto">
          <a:xfrm>
            <a:off x="4051300" y="6276975"/>
            <a:ext cx="1031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electronics</a:t>
            </a:r>
            <a:endParaRPr lang="fr-FR" sz="1400"/>
          </a:p>
        </p:txBody>
      </p:sp>
      <p:graphicFrame>
        <p:nvGraphicFramePr>
          <p:cNvPr id="67620" name="Object 36"/>
          <p:cNvGraphicFramePr>
            <a:graphicFrameLocks noChangeAspect="1"/>
          </p:cNvGraphicFramePr>
          <p:nvPr/>
        </p:nvGraphicFramePr>
        <p:xfrm>
          <a:off x="6227763" y="1763713"/>
          <a:ext cx="1944687" cy="406400"/>
        </p:xfrm>
        <a:graphic>
          <a:graphicData uri="http://schemas.openxmlformats.org/presentationml/2006/ole">
            <p:oleObj spid="_x0000_s67620" name="Equation" r:id="rId5" imgW="1155600" imgH="241200" progId="">
              <p:embed/>
            </p:oleObj>
          </a:graphicData>
        </a:graphic>
      </p:graphicFrame>
      <p:sp>
        <p:nvSpPr>
          <p:cNvPr id="67621" name="Text Box 37"/>
          <p:cNvSpPr txBox="1">
            <a:spLocks noChangeArrowheads="1"/>
          </p:cNvSpPr>
          <p:nvPr/>
        </p:nvSpPr>
        <p:spPr bwMode="auto">
          <a:xfrm>
            <a:off x="6607175" y="3062288"/>
            <a:ext cx="1208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s</a:t>
            </a:r>
            <a:r>
              <a:rPr lang="fr-FR">
                <a:latin typeface="Times New Roman" pitchFamily="18" charset="0"/>
              </a:rPr>
              <a:t>(t) ~ 20ps</a:t>
            </a:r>
          </a:p>
        </p:txBody>
      </p:sp>
      <p:graphicFrame>
        <p:nvGraphicFramePr>
          <p:cNvPr id="67622" name="Object 38"/>
          <p:cNvGraphicFramePr>
            <a:graphicFrameLocks noChangeAspect="1"/>
          </p:cNvGraphicFramePr>
          <p:nvPr/>
        </p:nvGraphicFramePr>
        <p:xfrm>
          <a:off x="6588125" y="2133600"/>
          <a:ext cx="1152525" cy="414338"/>
        </p:xfrm>
        <a:graphic>
          <a:graphicData uri="http://schemas.openxmlformats.org/presentationml/2006/ole">
            <p:oleObj spid="_x0000_s67622" name="Equation" r:id="rId6" imgW="672840" imgH="241200" progId="">
              <p:embed/>
            </p:oleObj>
          </a:graphicData>
        </a:graphic>
      </p:graphicFrame>
      <p:sp>
        <p:nvSpPr>
          <p:cNvPr id="67623" name="Line 39"/>
          <p:cNvSpPr>
            <a:spLocks noChangeShapeType="1"/>
          </p:cNvSpPr>
          <p:nvPr/>
        </p:nvSpPr>
        <p:spPr bwMode="auto">
          <a:xfrm>
            <a:off x="7164388" y="2630488"/>
            <a:ext cx="0" cy="431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7624" name="Text Box 40"/>
          <p:cNvSpPr txBox="1">
            <a:spLocks noChangeArrowheads="1"/>
          </p:cNvSpPr>
          <p:nvPr/>
        </p:nvSpPr>
        <p:spPr bwMode="auto">
          <a:xfrm>
            <a:off x="5435600" y="3644900"/>
            <a:ext cx="3017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  <a:sym typeface="Wingdings" pitchFamily="2" charset="2"/>
              </a:rPr>
              <a:t> </a:t>
            </a:r>
            <a:r>
              <a:rPr lang="fr-FR">
                <a:latin typeface="Times New Roman" pitchFamily="18" charset="0"/>
              </a:rPr>
              <a:t>Test bench for photodiodes </a:t>
            </a:r>
          </a:p>
          <a:p>
            <a:r>
              <a:rPr lang="fr-FR">
                <a:latin typeface="Times New Roman" pitchFamily="18" charset="0"/>
              </a:rPr>
              <a:t>     (MCP-PMT, SiPM)</a:t>
            </a:r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5454650" y="4422775"/>
            <a:ext cx="3482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  <a:sym typeface="Wingdings" pitchFamily="2" charset="2"/>
              </a:rPr>
              <a:t> </a:t>
            </a:r>
            <a:r>
              <a:rPr lang="fr-FR">
                <a:latin typeface="Times New Roman" pitchFamily="18" charset="0"/>
              </a:rPr>
              <a:t>Test the system PMs+electronics</a:t>
            </a:r>
          </a:p>
        </p:txBody>
      </p:sp>
      <p:sp>
        <p:nvSpPr>
          <p:cNvPr id="67626" name="Text Box 42"/>
          <p:cNvSpPr txBox="1">
            <a:spLocks noChangeArrowheads="1"/>
          </p:cNvSpPr>
          <p:nvPr/>
        </p:nvSpPr>
        <p:spPr bwMode="auto">
          <a:xfrm>
            <a:off x="5454650" y="4984750"/>
            <a:ext cx="3044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fr-FR">
                <a:latin typeface="Times New Roman" pitchFamily="18" charset="0"/>
              </a:rPr>
              <a:t>In future </a:t>
            </a:r>
          </a:p>
          <a:p>
            <a:pPr>
              <a:buFont typeface="Wingdings" pitchFamily="2" charset="2"/>
              <a:buNone/>
            </a:pPr>
            <a:r>
              <a:rPr lang="fr-FR">
                <a:latin typeface="Times New Roman" pitchFamily="18" charset="0"/>
              </a:rPr>
              <a:t>    detector + PMs + electronics</a:t>
            </a:r>
          </a:p>
        </p:txBody>
      </p:sp>
      <p:sp>
        <p:nvSpPr>
          <p:cNvPr id="67628" name="Rectangle 44"/>
          <p:cNvSpPr>
            <a:spLocks noChangeArrowheads="1"/>
          </p:cNvSpPr>
          <p:nvPr/>
        </p:nvSpPr>
        <p:spPr bwMode="auto">
          <a:xfrm>
            <a:off x="5435600" y="3500438"/>
            <a:ext cx="3529013" cy="21605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67629" name="Picture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70750" y="5802313"/>
            <a:ext cx="187325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30" name="Text Box 46"/>
          <p:cNvSpPr txBox="1">
            <a:spLocks noChangeArrowheads="1"/>
          </p:cNvSpPr>
          <p:nvPr/>
        </p:nvSpPr>
        <p:spPr bwMode="auto">
          <a:xfrm>
            <a:off x="782638" y="303213"/>
            <a:ext cx="20574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latin typeface="Times New Roman" pitchFamily="18" charset="0"/>
              </a:rPr>
              <a:t>TOF performances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7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7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25513"/>
            <a:ext cx="4749800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996950"/>
            <a:ext cx="2316163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508500"/>
            <a:ext cx="72739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76238" y="354013"/>
            <a:ext cx="1257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First results</a:t>
            </a:r>
          </a:p>
        </p:txBody>
      </p:sp>
      <p:graphicFrame>
        <p:nvGraphicFramePr>
          <p:cNvPr id="68614" name="Object 6"/>
          <p:cNvGraphicFramePr>
            <a:graphicFrameLocks noChangeAspect="1"/>
          </p:cNvGraphicFramePr>
          <p:nvPr/>
        </p:nvGraphicFramePr>
        <p:xfrm>
          <a:off x="7740650" y="0"/>
          <a:ext cx="1403350" cy="701675"/>
        </p:xfrm>
        <a:graphic>
          <a:graphicData uri="http://schemas.openxmlformats.org/presentationml/2006/ole">
            <p:oleObj spid="_x0000_s68614" r:id="rId6" imgW="4495238" imgH="2247619" progId="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969963" y="1628775"/>
            <a:ext cx="4681537" cy="954088"/>
          </a:xfrm>
          <a:prstGeom prst="rect">
            <a:avLst/>
          </a:prstGeom>
          <a:solidFill>
            <a:srgbClr val="ACF2AE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>
                <a:latin typeface="Times New Roman" pitchFamily="18" charset="0"/>
              </a:rPr>
              <a:t>B factories have shown that a variety of </a:t>
            </a:r>
          </a:p>
          <a:p>
            <a:pPr algn="ctr"/>
            <a:r>
              <a:rPr lang="en-GB">
                <a:latin typeface="Times New Roman" pitchFamily="18" charset="0"/>
              </a:rPr>
              <a:t>measurements can be performed in the clean environment.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69963" y="2847975"/>
            <a:ext cx="4681537" cy="973138"/>
          </a:xfrm>
          <a:prstGeom prst="rect">
            <a:avLst/>
          </a:prstGeom>
          <a:solidFill>
            <a:srgbClr val="ACF2AE"/>
          </a:solidFill>
          <a:ln w="571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The systematic errors are very rarely irreducible and  can  almost on all cases be controlled with control  samples.       (up to..50-100ab</a:t>
            </a:r>
            <a:r>
              <a:rPr lang="en-US" baseline="30000">
                <a:latin typeface="Times New Roman" pitchFamily="18" charset="0"/>
              </a:rPr>
              <a:t>-1</a:t>
            </a:r>
            <a:r>
              <a:rPr lang="en-US">
                <a:latin typeface="Times New Roman" pitchFamily="18" charset="0"/>
              </a:rPr>
              <a:t>)</a:t>
            </a:r>
          </a:p>
        </p:txBody>
      </p:sp>
      <p:sp>
        <p:nvSpPr>
          <p:cNvPr id="83972" name="AutoShape 4"/>
          <p:cNvSpPr>
            <a:spLocks noChangeArrowheads="1"/>
          </p:cNvSpPr>
          <p:nvPr/>
        </p:nvSpPr>
        <p:spPr bwMode="auto">
          <a:xfrm>
            <a:off x="5507038" y="1844675"/>
            <a:ext cx="863600" cy="485775"/>
          </a:xfrm>
          <a:prstGeom prst="right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6511925" y="1771650"/>
            <a:ext cx="137160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Asymmetric </a:t>
            </a:r>
          </a:p>
          <a:p>
            <a:r>
              <a:rPr lang="en-US">
                <a:latin typeface="Times New Roman" pitchFamily="18" charset="0"/>
              </a:rPr>
              <a:t>  B factory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370638" y="3205163"/>
            <a:ext cx="1676400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High luminosity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5507038" y="3159125"/>
            <a:ext cx="823912" cy="485775"/>
          </a:xfrm>
          <a:prstGeom prst="rightArrow">
            <a:avLst>
              <a:gd name="adj1" fmla="val 50000"/>
              <a:gd name="adj2" fmla="val 424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969963" y="4346575"/>
            <a:ext cx="4681537" cy="1228725"/>
          </a:xfrm>
          <a:prstGeom prst="rect">
            <a:avLst/>
          </a:prstGeom>
          <a:solidFill>
            <a:srgbClr val="ACF2AE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Many and interesting measurements at different energies (charm/</a:t>
            </a:r>
            <a:r>
              <a:rPr lang="en-US">
                <a:latin typeface="Symbol" pitchFamily="18" charset="2"/>
              </a:rPr>
              <a:t>t</a:t>
            </a:r>
            <a:r>
              <a:rPr lang="en-US">
                <a:latin typeface="Times New Roman" pitchFamily="18" charset="0"/>
              </a:rPr>
              <a:t> threshold, U(5S), other Upsilons.. ) </a:t>
            </a:r>
          </a:p>
          <a:p>
            <a:r>
              <a:rPr lang="en-US">
                <a:latin typeface="Times New Roman" pitchFamily="18" charset="0"/>
              </a:rPr>
              <a:t>                and with polarised beam</a:t>
            </a:r>
          </a:p>
        </p:txBody>
      </p:sp>
      <p:sp>
        <p:nvSpPr>
          <p:cNvPr id="83977" name="AutoShape 9"/>
          <p:cNvSpPr>
            <a:spLocks noChangeArrowheads="1"/>
          </p:cNvSpPr>
          <p:nvPr/>
        </p:nvSpPr>
        <p:spPr bwMode="auto">
          <a:xfrm>
            <a:off x="5435600" y="4652963"/>
            <a:ext cx="895350" cy="485775"/>
          </a:xfrm>
          <a:prstGeom prst="rightArrow">
            <a:avLst>
              <a:gd name="adj1" fmla="val 50000"/>
              <a:gd name="adj2" fmla="val 46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6372225" y="4718050"/>
            <a:ext cx="17399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Flavour factories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8172450" y="3421063"/>
            <a:ext cx="503238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096963" y="260350"/>
            <a:ext cx="7291387" cy="37623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L= 10</a:t>
            </a:r>
            <a:r>
              <a:rPr lang="en-US" baseline="30000">
                <a:solidFill>
                  <a:schemeClr val="accent2"/>
                </a:solidFill>
              </a:rPr>
              <a:t>34</a:t>
            </a:r>
            <a:r>
              <a:rPr lang="en-US">
                <a:solidFill>
                  <a:schemeClr val="accent2"/>
                </a:solidFill>
              </a:rPr>
              <a:t> cm</a:t>
            </a:r>
            <a:r>
              <a:rPr lang="en-US" baseline="30000">
                <a:solidFill>
                  <a:schemeClr val="accent2"/>
                </a:solidFill>
              </a:rPr>
              <a:t>-2</a:t>
            </a:r>
            <a:r>
              <a:rPr lang="en-US">
                <a:solidFill>
                  <a:schemeClr val="accent2"/>
                </a:solidFill>
              </a:rPr>
              <a:t> s</a:t>
            </a:r>
            <a:r>
              <a:rPr lang="en-US" baseline="30000">
                <a:solidFill>
                  <a:schemeClr val="accent2"/>
                </a:solidFill>
              </a:rPr>
              <a:t>-1</a:t>
            </a:r>
            <a:r>
              <a:rPr lang="en-US">
                <a:solidFill>
                  <a:schemeClr val="accent2"/>
                </a:solidFill>
              </a:rPr>
              <a:t>  </a:t>
            </a:r>
            <a:r>
              <a:rPr lang="en-US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en-US">
                <a:solidFill>
                  <a:srgbClr val="FF6600"/>
                </a:solidFill>
                <a:latin typeface="Times New Roman" pitchFamily="18" charset="0"/>
                <a:sym typeface="Wingdings" pitchFamily="2" charset="2"/>
              </a:rPr>
              <a:t>1</a:t>
            </a:r>
            <a:r>
              <a:rPr lang="en-US">
                <a:solidFill>
                  <a:srgbClr val="FF6600"/>
                </a:solidFill>
                <a:latin typeface="Times New Roman" pitchFamily="18" charset="0"/>
              </a:rPr>
              <a:t>50 fb</a:t>
            </a:r>
            <a:r>
              <a:rPr lang="en-US" baseline="30000">
                <a:solidFill>
                  <a:srgbClr val="FF6600"/>
                </a:solidFill>
                <a:latin typeface="Times New Roman" pitchFamily="18" charset="0"/>
              </a:rPr>
              <a:t>-1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Times New Roman" pitchFamily="18" charset="0"/>
              </a:rPr>
              <a:t>1.5 ×</a:t>
            </a:r>
            <a:r>
              <a:rPr lang="en-US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10</a:t>
            </a:r>
            <a:r>
              <a:rPr lang="en-US" baseline="30000">
                <a:sym typeface="Symbol" pitchFamily="18" charset="2"/>
              </a:rPr>
              <a:t>8</a:t>
            </a:r>
            <a:r>
              <a:rPr lang="en-US">
                <a:sym typeface="Symbol" pitchFamily="18" charset="2"/>
              </a:rPr>
              <a:t> (4s)  produced by year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1116013" y="820738"/>
            <a:ext cx="7291387" cy="376237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L= 10</a:t>
            </a:r>
            <a:r>
              <a:rPr lang="en-US" baseline="30000">
                <a:solidFill>
                  <a:schemeClr val="accent2"/>
                </a:solidFill>
              </a:rPr>
              <a:t>36</a:t>
            </a:r>
            <a:r>
              <a:rPr lang="en-US">
                <a:solidFill>
                  <a:schemeClr val="accent2"/>
                </a:solidFill>
              </a:rPr>
              <a:t> cm</a:t>
            </a:r>
            <a:r>
              <a:rPr lang="en-US" baseline="30000">
                <a:solidFill>
                  <a:schemeClr val="accent2"/>
                </a:solidFill>
              </a:rPr>
              <a:t>-2</a:t>
            </a:r>
            <a:r>
              <a:rPr lang="en-US">
                <a:solidFill>
                  <a:schemeClr val="accent2"/>
                </a:solidFill>
              </a:rPr>
              <a:t> s</a:t>
            </a:r>
            <a:r>
              <a:rPr lang="en-US" baseline="30000">
                <a:solidFill>
                  <a:schemeClr val="accent2"/>
                </a:solidFill>
              </a:rPr>
              <a:t>-1</a:t>
            </a:r>
            <a:r>
              <a:rPr lang="en-US">
                <a:solidFill>
                  <a:schemeClr val="accent2"/>
                </a:solidFill>
              </a:rPr>
              <a:t> 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solidFill>
                  <a:srgbClr val="FF6600"/>
                </a:solidFill>
                <a:latin typeface="Times New Roman" pitchFamily="18" charset="0"/>
                <a:sym typeface="Wingdings" pitchFamily="2" charset="2"/>
              </a:rPr>
              <a:t>1</a:t>
            </a:r>
            <a:r>
              <a:rPr lang="en-US">
                <a:solidFill>
                  <a:srgbClr val="FF6600"/>
                </a:solidFill>
                <a:latin typeface="Times New Roman" pitchFamily="18" charset="0"/>
              </a:rPr>
              <a:t>5 ab</a:t>
            </a:r>
            <a:r>
              <a:rPr lang="en-US" baseline="30000">
                <a:solidFill>
                  <a:srgbClr val="FF6600"/>
                </a:solidFill>
                <a:latin typeface="Times New Roman" pitchFamily="18" charset="0"/>
              </a:rPr>
              <a:t>-1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ym typeface="Wingdings" pitchFamily="2" charset="2"/>
              </a:rPr>
              <a:t>  </a:t>
            </a:r>
            <a:r>
              <a:rPr lang="en-US">
                <a:latin typeface="Times New Roman" pitchFamily="18" charset="0"/>
              </a:rPr>
              <a:t>1.5 ×</a:t>
            </a:r>
            <a:r>
              <a:rPr lang="en-US">
                <a:latin typeface="Times New Roman" pitchFamily="18" charset="0"/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10</a:t>
            </a:r>
            <a:r>
              <a:rPr lang="en-US" baseline="30000">
                <a:sym typeface="Symbol" pitchFamily="18" charset="2"/>
              </a:rPr>
              <a:t>10</a:t>
            </a:r>
            <a:r>
              <a:rPr lang="en-US">
                <a:sym typeface="Symbol" pitchFamily="18" charset="2"/>
              </a:rPr>
              <a:t> (4s)  produced by year</a:t>
            </a:r>
          </a:p>
        </p:txBody>
      </p:sp>
      <p:sp>
        <p:nvSpPr>
          <p:cNvPr id="83984" name="Oval 16"/>
          <p:cNvSpPr>
            <a:spLocks noChangeArrowheads="1"/>
          </p:cNvSpPr>
          <p:nvPr/>
        </p:nvSpPr>
        <p:spPr bwMode="auto">
          <a:xfrm>
            <a:off x="2843213" y="3429000"/>
            <a:ext cx="2160587" cy="40005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1554163" y="5984875"/>
            <a:ext cx="5970587" cy="396875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Times New Roman" pitchFamily="18" charset="0"/>
              </a:rPr>
              <a:t>SuperB factory potential discovery evaluated with 75ab</a:t>
            </a:r>
            <a:r>
              <a:rPr lang="fr-FR" sz="2000" baseline="30000">
                <a:latin typeface="Times New Roman" pitchFamily="18" charset="0"/>
              </a:rPr>
              <a:t>-1</a:t>
            </a:r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1114425" y="3179763"/>
            <a:ext cx="43211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1114425" y="3433763"/>
            <a:ext cx="4321175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1114425" y="3716338"/>
            <a:ext cx="1439863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49275"/>
            <a:ext cx="36449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989138"/>
            <a:ext cx="12065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6" name="Oval 4"/>
          <p:cNvSpPr>
            <a:spLocks noChangeArrowheads="1"/>
          </p:cNvSpPr>
          <p:nvPr/>
        </p:nvSpPr>
        <p:spPr bwMode="auto">
          <a:xfrm>
            <a:off x="1547813" y="1773238"/>
            <a:ext cx="611187" cy="576262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2700338" y="1916113"/>
            <a:ext cx="395287" cy="360362"/>
          </a:xfrm>
          <a:prstGeom prst="ellips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endParaRPr lang="it-IT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endParaRPr lang="fr-FR">
              <a:latin typeface="Times New Roman" pitchFamily="18" charset="0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284663" y="665163"/>
            <a:ext cx="4572000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We need</a:t>
            </a:r>
          </a:p>
          <a:p>
            <a:endParaRPr lang="fr-FR">
              <a:latin typeface="Times New Roman" pitchFamily="18" charset="0"/>
            </a:endParaRP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  <a:sym typeface="Wingdings" pitchFamily="2" charset="2"/>
              </a:rPr>
              <a:t></a:t>
            </a:r>
            <a:r>
              <a:rPr lang="fr-FR">
                <a:latin typeface="Times New Roman" pitchFamily="18" charset="0"/>
              </a:rPr>
              <a:t>A crystal with a smaller Molière radius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  <a:sym typeface="Wingdings" pitchFamily="2" charset="2"/>
              </a:rPr>
              <a:t></a:t>
            </a:r>
            <a:r>
              <a:rPr lang="fr-FR">
                <a:latin typeface="Times New Roman" pitchFamily="18" charset="0"/>
              </a:rPr>
              <a:t>A crystal that is more radiation hard</a:t>
            </a:r>
          </a:p>
          <a:p>
            <a:endParaRPr lang="fr-FR">
              <a:latin typeface="Times New Roman" pitchFamily="18" charset="0"/>
            </a:endParaRPr>
          </a:p>
          <a:p>
            <a:pPr>
              <a:buFont typeface="Wingdings" pitchFamily="2" charset="2"/>
              <a:buChar char="à"/>
            </a:pPr>
            <a:r>
              <a:rPr lang="fr-FR">
                <a:latin typeface="Times New Roman" pitchFamily="18" charset="0"/>
              </a:rPr>
              <a:t>A crystal with a faster decay time  </a:t>
            </a:r>
          </a:p>
          <a:p>
            <a:pPr>
              <a:buFont typeface="Wingdings" pitchFamily="2" charset="2"/>
              <a:buNone/>
            </a:pPr>
            <a:r>
              <a:rPr lang="fr-FR">
                <a:latin typeface="Times New Roman" pitchFamily="18" charset="0"/>
              </a:rPr>
              <a:t>       (occupancy at lower angle)</a:t>
            </a:r>
          </a:p>
          <a:p>
            <a:endParaRPr lang="fr-FR">
              <a:latin typeface="Times New Roman" pitchFamily="18" charset="0"/>
            </a:endParaRPr>
          </a:p>
          <a:p>
            <a:r>
              <a:rPr lang="fr-FR">
                <a:latin typeface="Times New Roman" pitchFamily="18" charset="0"/>
              </a:rPr>
              <a:t>       Why not, you ask, use PbWO4?</a:t>
            </a:r>
          </a:p>
          <a:p>
            <a:endParaRPr lang="fr-FR">
              <a:latin typeface="Times New Roman" pitchFamily="18" charset="0"/>
            </a:endParaRPr>
          </a:p>
          <a:p>
            <a:pPr>
              <a:buFont typeface="Wingdings" pitchFamily="2" charset="2"/>
              <a:buChar char="à"/>
            </a:pPr>
            <a:r>
              <a:rPr lang="fr-FR">
                <a:latin typeface="Times New Roman" pitchFamily="18" charset="0"/>
              </a:rPr>
              <a:t>  Because we need a crystal that produces </a:t>
            </a:r>
          </a:p>
          <a:p>
            <a:pPr>
              <a:buFont typeface="Wingdings" pitchFamily="2" charset="2"/>
              <a:buNone/>
            </a:pPr>
            <a:r>
              <a:rPr lang="fr-FR">
                <a:latin typeface="Times New Roman" pitchFamily="18" charset="0"/>
              </a:rPr>
              <a:t>      more light than a lead brick</a:t>
            </a:r>
          </a:p>
        </p:txBody>
      </p:sp>
      <p:grpSp>
        <p:nvGrpSpPr>
          <p:cNvPr id="69639" name="Group 7"/>
          <p:cNvGrpSpPr>
            <a:grpSpLocks/>
          </p:cNvGrpSpPr>
          <p:nvPr/>
        </p:nvGrpSpPr>
        <p:grpSpPr bwMode="auto">
          <a:xfrm>
            <a:off x="468313" y="3389313"/>
            <a:ext cx="3671887" cy="2919412"/>
            <a:chOff x="3120" y="675"/>
            <a:chExt cx="2592" cy="2157"/>
          </a:xfrm>
        </p:grpSpPr>
        <p:pic>
          <p:nvPicPr>
            <p:cNvPr id="6964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r="61000" b="10074"/>
            <a:stretch>
              <a:fillRect/>
            </a:stretch>
          </p:blipFill>
          <p:spPr bwMode="auto">
            <a:xfrm>
              <a:off x="3120" y="675"/>
              <a:ext cx="2112" cy="215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6964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88637" r="2499" b="10199"/>
            <a:stretch>
              <a:fillRect/>
            </a:stretch>
          </p:blipFill>
          <p:spPr bwMode="auto">
            <a:xfrm>
              <a:off x="5232" y="678"/>
              <a:ext cx="480" cy="21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4652963"/>
            <a:ext cx="1079500" cy="2100262"/>
          </a:xfrm>
          <a:prstGeom prst="rect">
            <a:avLst/>
          </a:prstGeom>
          <a:noFill/>
          <a:ln w="57150">
            <a:solidFill>
              <a:srgbClr val="66FF99"/>
            </a:solidFill>
            <a:miter lim="800000"/>
            <a:headEnd/>
            <a:tailEnd/>
          </a:ln>
          <a:effectLst/>
        </p:spPr>
      </p:pic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4500563" y="5300663"/>
            <a:ext cx="3168650" cy="64135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We have an excellent candidate in LSO/LYSO,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107950" y="115888"/>
            <a:ext cx="6265863" cy="43180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400" b="1">
                <a:solidFill>
                  <a:srgbClr val="FF0000"/>
                </a:solidFill>
              </a:rPr>
              <a:t>EMC – forward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6964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120650"/>
            <a:ext cx="1908175" cy="1508125"/>
          </a:xfrm>
          <a:prstGeom prst="rect">
            <a:avLst/>
          </a:prstGeom>
          <a:noFill/>
          <a:ln w="76200">
            <a:solidFill>
              <a:srgbClr val="66FF99"/>
            </a:solidFill>
            <a:miter lim="800000"/>
            <a:headEnd/>
            <a:tailEnd/>
          </a:ln>
          <a:effectLst/>
        </p:spPr>
      </p:pic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7891463" y="2708275"/>
            <a:ext cx="10604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i="1">
                <a:latin typeface="Times New Roman" pitchFamily="18" charset="0"/>
              </a:rPr>
              <a:t>See</a:t>
            </a:r>
          </a:p>
          <a:p>
            <a:pPr algn="ctr"/>
            <a:r>
              <a:rPr lang="fr-FR" i="1">
                <a:latin typeface="Times New Roman" pitchFamily="18" charset="0"/>
              </a:rPr>
              <a:t>S. Barsuk</a:t>
            </a:r>
          </a:p>
          <a:p>
            <a:pPr algn="ctr"/>
            <a:r>
              <a:rPr lang="fr-FR" i="1">
                <a:latin typeface="Times New Roman" pitchFamily="18" charset="0"/>
              </a:rPr>
              <a:t>lecture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/>
          <a:srcRect l="16579" t="33250" r="17105" b="51810"/>
          <a:stretch>
            <a:fillRect/>
          </a:stretch>
        </p:blipFill>
        <p:spPr bwMode="auto">
          <a:xfrm>
            <a:off x="0" y="515938"/>
            <a:ext cx="47879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 cstate="print"/>
          <a:srcRect l="17236" t="73833" r="22090" b="16801"/>
          <a:stretch>
            <a:fillRect/>
          </a:stretch>
        </p:blipFill>
        <p:spPr bwMode="auto">
          <a:xfrm>
            <a:off x="50800" y="2039938"/>
            <a:ext cx="44878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3" cstate="print"/>
          <a:srcRect l="17458" t="63000" r="18663" b="27621"/>
          <a:stretch>
            <a:fillRect/>
          </a:stretch>
        </p:blipFill>
        <p:spPr bwMode="auto">
          <a:xfrm>
            <a:off x="73025" y="2982913"/>
            <a:ext cx="4643438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4895850" y="515938"/>
            <a:ext cx="4248150" cy="4897437"/>
            <a:chOff x="1293" y="1162"/>
            <a:chExt cx="2540" cy="2949"/>
          </a:xfrm>
        </p:grpSpPr>
        <p:pic>
          <p:nvPicPr>
            <p:cNvPr id="8090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23141" t="34277" r="26166" b="63104"/>
            <a:stretch>
              <a:fillRect/>
            </a:stretch>
          </p:blipFill>
          <p:spPr bwMode="auto">
            <a:xfrm>
              <a:off x="1293" y="1162"/>
              <a:ext cx="254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905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l="23141" t="47324" r="26166" b="13524"/>
            <a:stretch>
              <a:fillRect/>
            </a:stretch>
          </p:blipFill>
          <p:spPr bwMode="auto">
            <a:xfrm>
              <a:off x="1338" y="1389"/>
              <a:ext cx="2491" cy="2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80906" name="Picture 10"/>
          <p:cNvPicPr>
            <a:picLocks noChangeAspect="1" noChangeArrowheads="1"/>
          </p:cNvPicPr>
          <p:nvPr/>
        </p:nvPicPr>
        <p:blipFill>
          <a:blip r:embed="rId2" cstate="print"/>
          <a:srcRect l="16579" t="48190" r="69968" b="37888"/>
          <a:stretch>
            <a:fillRect/>
          </a:stretch>
        </p:blipFill>
        <p:spPr bwMode="auto">
          <a:xfrm>
            <a:off x="34925" y="4268788"/>
            <a:ext cx="10080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 cstate="print"/>
          <a:srcRect l="46368" t="48190" r="17105" b="37888"/>
          <a:stretch>
            <a:fillRect/>
          </a:stretch>
        </p:blipFill>
        <p:spPr bwMode="auto">
          <a:xfrm>
            <a:off x="2124075" y="4268788"/>
            <a:ext cx="27368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8" name="Picture 12"/>
          <p:cNvPicPr>
            <a:picLocks noChangeAspect="1" noChangeArrowheads="1"/>
          </p:cNvPicPr>
          <p:nvPr/>
        </p:nvPicPr>
        <p:blipFill>
          <a:blip r:embed="rId5" cstate="print"/>
          <a:srcRect l="1880" t="56752" r="57526" b="34958"/>
          <a:stretch>
            <a:fillRect/>
          </a:stretch>
        </p:blipFill>
        <p:spPr bwMode="auto">
          <a:xfrm>
            <a:off x="34925" y="5983288"/>
            <a:ext cx="46815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9" name="Line 13"/>
          <p:cNvSpPr>
            <a:spLocks noChangeShapeType="1"/>
          </p:cNvSpPr>
          <p:nvPr/>
        </p:nvSpPr>
        <p:spPr bwMode="auto">
          <a:xfrm>
            <a:off x="71438" y="5889625"/>
            <a:ext cx="4500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80910" name="Picture 14"/>
          <p:cNvPicPr>
            <a:picLocks noChangeAspect="1" noChangeArrowheads="1"/>
          </p:cNvPicPr>
          <p:nvPr/>
        </p:nvPicPr>
        <p:blipFill>
          <a:blip r:embed="rId5" cstate="print"/>
          <a:srcRect l="1846" t="54395" r="58365" b="42805"/>
          <a:stretch>
            <a:fillRect/>
          </a:stretch>
        </p:blipFill>
        <p:spPr bwMode="auto">
          <a:xfrm>
            <a:off x="34925" y="3944938"/>
            <a:ext cx="4535488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34925" y="77628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34925" y="1001713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34925" y="2538413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34925" y="304323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34925" y="327183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34925" y="350043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34925" y="372903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8" name="Rectangle 22"/>
          <p:cNvSpPr>
            <a:spLocks noChangeArrowheads="1"/>
          </p:cNvSpPr>
          <p:nvPr/>
        </p:nvSpPr>
        <p:spPr bwMode="auto">
          <a:xfrm>
            <a:off x="34925" y="3944938"/>
            <a:ext cx="4681538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auto">
          <a:xfrm>
            <a:off x="34925" y="4305300"/>
            <a:ext cx="4681538" cy="215900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34925" y="4535488"/>
            <a:ext cx="4681538" cy="215900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4902200" y="4117975"/>
            <a:ext cx="4213225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2" name="Rectangle 26"/>
          <p:cNvSpPr>
            <a:spLocks noChangeArrowheads="1"/>
          </p:cNvSpPr>
          <p:nvPr/>
        </p:nvSpPr>
        <p:spPr bwMode="auto">
          <a:xfrm>
            <a:off x="4902200" y="4357688"/>
            <a:ext cx="4213225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3" name="Rectangle 27"/>
          <p:cNvSpPr>
            <a:spLocks noChangeArrowheads="1"/>
          </p:cNvSpPr>
          <p:nvPr/>
        </p:nvSpPr>
        <p:spPr bwMode="auto">
          <a:xfrm>
            <a:off x="4902200" y="3638550"/>
            <a:ext cx="4213225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4" name="Rectangle 28"/>
          <p:cNvSpPr>
            <a:spLocks noChangeArrowheads="1"/>
          </p:cNvSpPr>
          <p:nvPr/>
        </p:nvSpPr>
        <p:spPr bwMode="auto">
          <a:xfrm>
            <a:off x="4902200" y="2389188"/>
            <a:ext cx="4213225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5" name="Rectangle 29"/>
          <p:cNvSpPr>
            <a:spLocks noChangeArrowheads="1"/>
          </p:cNvSpPr>
          <p:nvPr/>
        </p:nvSpPr>
        <p:spPr bwMode="auto">
          <a:xfrm>
            <a:off x="0" y="476250"/>
            <a:ext cx="9144000" cy="640873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26" name="Text Box 30"/>
          <p:cNvSpPr txBox="1">
            <a:spLocks noChangeArrowheads="1"/>
          </p:cNvSpPr>
          <p:nvPr/>
        </p:nvSpPr>
        <p:spPr bwMode="auto">
          <a:xfrm>
            <a:off x="1908175" y="38100"/>
            <a:ext cx="2020888" cy="4238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B physics @ Y(4S)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80927" name="Rectangle 31"/>
          <p:cNvSpPr>
            <a:spLocks noChangeArrowheads="1"/>
          </p:cNvSpPr>
          <p:nvPr/>
        </p:nvSpPr>
        <p:spPr bwMode="auto">
          <a:xfrm>
            <a:off x="5724525" y="5373688"/>
            <a:ext cx="2879725" cy="215900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sz="1600">
                <a:latin typeface="Times New Roman" pitchFamily="18" charset="0"/>
              </a:rPr>
              <a:t>Possible also at LHCb</a:t>
            </a:r>
          </a:p>
        </p:txBody>
      </p:sp>
      <p:sp>
        <p:nvSpPr>
          <p:cNvPr id="80928" name="Rectangle 32"/>
          <p:cNvSpPr>
            <a:spLocks noChangeArrowheads="1"/>
          </p:cNvSpPr>
          <p:nvPr/>
        </p:nvSpPr>
        <p:spPr bwMode="auto">
          <a:xfrm>
            <a:off x="5724525" y="5661025"/>
            <a:ext cx="2879725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600">
              <a:latin typeface="Times New Roman" pitchFamily="18" charset="0"/>
            </a:endParaRPr>
          </a:p>
          <a:p>
            <a:pPr algn="ctr"/>
            <a:r>
              <a:rPr lang="fr-FR" sz="1600">
                <a:latin typeface="Times New Roman" pitchFamily="18" charset="0"/>
              </a:rPr>
              <a:t>Similar precision at LHCb</a:t>
            </a:r>
          </a:p>
          <a:p>
            <a:pPr algn="ctr"/>
            <a:endParaRPr lang="fr-FR" sz="1600">
              <a:latin typeface="Times New Roman" pitchFamily="18" charset="0"/>
            </a:endParaRPr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>
            <a:off x="4572000" y="4992688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0" name="Line 34"/>
          <p:cNvSpPr>
            <a:spLocks noChangeShapeType="1"/>
          </p:cNvSpPr>
          <p:nvPr/>
        </p:nvSpPr>
        <p:spPr bwMode="auto">
          <a:xfrm>
            <a:off x="4572000" y="5235575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1" name="Line 35"/>
          <p:cNvSpPr>
            <a:spLocks noChangeShapeType="1"/>
          </p:cNvSpPr>
          <p:nvPr/>
        </p:nvSpPr>
        <p:spPr bwMode="auto">
          <a:xfrm>
            <a:off x="4584700" y="3022600"/>
            <a:ext cx="36036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2" name="Line 36"/>
          <p:cNvSpPr>
            <a:spLocks noChangeShapeType="1"/>
          </p:cNvSpPr>
          <p:nvPr/>
        </p:nvSpPr>
        <p:spPr bwMode="auto">
          <a:xfrm>
            <a:off x="4597400" y="3259138"/>
            <a:ext cx="36036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3" name="Line 37"/>
          <p:cNvSpPr>
            <a:spLocks noChangeShapeType="1"/>
          </p:cNvSpPr>
          <p:nvPr/>
        </p:nvSpPr>
        <p:spPr bwMode="auto">
          <a:xfrm>
            <a:off x="4610100" y="3495675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4" name="Line 38"/>
          <p:cNvSpPr>
            <a:spLocks noChangeShapeType="1"/>
          </p:cNvSpPr>
          <p:nvPr/>
        </p:nvSpPr>
        <p:spPr bwMode="auto">
          <a:xfrm>
            <a:off x="4572000" y="101441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>
            <a:off x="4546600" y="125571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6" name="Line 40"/>
          <p:cNvSpPr>
            <a:spLocks noChangeShapeType="1"/>
          </p:cNvSpPr>
          <p:nvPr/>
        </p:nvSpPr>
        <p:spPr bwMode="auto">
          <a:xfrm>
            <a:off x="4533900" y="152241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7" name="Line 41"/>
          <p:cNvSpPr>
            <a:spLocks noChangeShapeType="1"/>
          </p:cNvSpPr>
          <p:nvPr/>
        </p:nvSpPr>
        <p:spPr bwMode="auto">
          <a:xfrm>
            <a:off x="-298450" y="6296025"/>
            <a:ext cx="36036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8" name="Line 42"/>
          <p:cNvSpPr>
            <a:spLocks noChangeShapeType="1"/>
          </p:cNvSpPr>
          <p:nvPr/>
        </p:nvSpPr>
        <p:spPr bwMode="auto">
          <a:xfrm>
            <a:off x="-312738" y="6630988"/>
            <a:ext cx="36036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39" name="Line 43"/>
          <p:cNvSpPr>
            <a:spLocks noChangeShapeType="1"/>
          </p:cNvSpPr>
          <p:nvPr/>
        </p:nvSpPr>
        <p:spPr bwMode="auto">
          <a:xfrm>
            <a:off x="4572000" y="4724400"/>
            <a:ext cx="36036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>
            <a:off x="-252413" y="486886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41" name="Line 45"/>
          <p:cNvSpPr>
            <a:spLocks noChangeShapeType="1"/>
          </p:cNvSpPr>
          <p:nvPr/>
        </p:nvSpPr>
        <p:spPr bwMode="auto">
          <a:xfrm>
            <a:off x="-252413" y="508476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42" name="Line 46"/>
          <p:cNvSpPr>
            <a:spLocks noChangeShapeType="1"/>
          </p:cNvSpPr>
          <p:nvPr/>
        </p:nvSpPr>
        <p:spPr bwMode="auto">
          <a:xfrm>
            <a:off x="-252413" y="4640263"/>
            <a:ext cx="360363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43" name="Rectangle 47"/>
          <p:cNvSpPr>
            <a:spLocks noChangeArrowheads="1"/>
          </p:cNvSpPr>
          <p:nvPr/>
        </p:nvSpPr>
        <p:spPr bwMode="auto">
          <a:xfrm>
            <a:off x="4932363" y="2898775"/>
            <a:ext cx="4213225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4" name="Rectangle 48"/>
          <p:cNvSpPr>
            <a:spLocks noChangeArrowheads="1"/>
          </p:cNvSpPr>
          <p:nvPr/>
        </p:nvSpPr>
        <p:spPr bwMode="auto">
          <a:xfrm>
            <a:off x="4937125" y="3141663"/>
            <a:ext cx="4213225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5" name="Rectangle 49"/>
          <p:cNvSpPr>
            <a:spLocks noChangeArrowheads="1"/>
          </p:cNvSpPr>
          <p:nvPr/>
        </p:nvSpPr>
        <p:spPr bwMode="auto">
          <a:xfrm>
            <a:off x="4929188" y="4627563"/>
            <a:ext cx="4213225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6" name="Rectangle 50"/>
          <p:cNvSpPr>
            <a:spLocks noChangeArrowheads="1"/>
          </p:cNvSpPr>
          <p:nvPr/>
        </p:nvSpPr>
        <p:spPr bwMode="auto">
          <a:xfrm>
            <a:off x="4919663" y="3382963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7" name="Rectangle 51"/>
          <p:cNvSpPr>
            <a:spLocks noChangeArrowheads="1"/>
          </p:cNvSpPr>
          <p:nvPr/>
        </p:nvSpPr>
        <p:spPr bwMode="auto">
          <a:xfrm>
            <a:off x="4902200" y="4868863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8" name="Rectangle 52"/>
          <p:cNvSpPr>
            <a:spLocks noChangeArrowheads="1"/>
          </p:cNvSpPr>
          <p:nvPr/>
        </p:nvSpPr>
        <p:spPr bwMode="auto">
          <a:xfrm>
            <a:off x="4897438" y="5097463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49" name="Rectangle 53"/>
          <p:cNvSpPr>
            <a:spLocks noChangeArrowheads="1"/>
          </p:cNvSpPr>
          <p:nvPr/>
        </p:nvSpPr>
        <p:spPr bwMode="auto">
          <a:xfrm>
            <a:off x="4892675" y="908050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0" name="Rectangle 54"/>
          <p:cNvSpPr>
            <a:spLocks noChangeArrowheads="1"/>
          </p:cNvSpPr>
          <p:nvPr/>
        </p:nvSpPr>
        <p:spPr bwMode="auto">
          <a:xfrm>
            <a:off x="4887913" y="1125538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1" name="Rectangle 55"/>
          <p:cNvSpPr>
            <a:spLocks noChangeArrowheads="1"/>
          </p:cNvSpPr>
          <p:nvPr/>
        </p:nvSpPr>
        <p:spPr bwMode="auto">
          <a:xfrm>
            <a:off x="4883150" y="1381125"/>
            <a:ext cx="4213225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2" name="Rectangle 56"/>
          <p:cNvSpPr>
            <a:spLocks noChangeArrowheads="1"/>
          </p:cNvSpPr>
          <p:nvPr/>
        </p:nvSpPr>
        <p:spPr bwMode="auto">
          <a:xfrm>
            <a:off x="34925" y="4737100"/>
            <a:ext cx="4681538" cy="217488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3" name="Rectangle 57"/>
          <p:cNvSpPr>
            <a:spLocks noChangeArrowheads="1"/>
          </p:cNvSpPr>
          <p:nvPr/>
        </p:nvSpPr>
        <p:spPr bwMode="auto">
          <a:xfrm>
            <a:off x="34925" y="4941888"/>
            <a:ext cx="4681538" cy="217487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4" name="Rectangle 58"/>
          <p:cNvSpPr>
            <a:spLocks noChangeArrowheads="1"/>
          </p:cNvSpPr>
          <p:nvPr/>
        </p:nvSpPr>
        <p:spPr bwMode="auto">
          <a:xfrm>
            <a:off x="34925" y="6165850"/>
            <a:ext cx="4681538" cy="217488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5" name="Rectangle 59"/>
          <p:cNvSpPr>
            <a:spLocks noChangeArrowheads="1"/>
          </p:cNvSpPr>
          <p:nvPr/>
        </p:nvSpPr>
        <p:spPr bwMode="auto">
          <a:xfrm>
            <a:off x="34925" y="6550025"/>
            <a:ext cx="4681538" cy="217488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56" name="Text Box 60"/>
          <p:cNvSpPr txBox="1">
            <a:spLocks noChangeArrowheads="1"/>
          </p:cNvSpPr>
          <p:nvPr/>
        </p:nvSpPr>
        <p:spPr bwMode="auto">
          <a:xfrm>
            <a:off x="4791075" y="5876925"/>
            <a:ext cx="4438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>
                <a:latin typeface="Times New Roman" pitchFamily="18" charset="0"/>
              </a:rPr>
              <a:t>Example of « SuperB specifics »</a:t>
            </a:r>
            <a:r>
              <a:rPr lang="fr-FR">
                <a:latin typeface="Times New Roman" pitchFamily="18" charset="0"/>
              </a:rPr>
              <a:t> </a:t>
            </a:r>
          </a:p>
          <a:p>
            <a:r>
              <a:rPr lang="fr-FR">
                <a:latin typeface="Times New Roman" pitchFamily="18" charset="0"/>
              </a:rPr>
              <a:t>       inclusive in addition to exclusive analyses</a:t>
            </a:r>
          </a:p>
          <a:p>
            <a:r>
              <a:rPr lang="fr-FR">
                <a:latin typeface="Times New Roman" pitchFamily="18" charset="0"/>
              </a:rPr>
              <a:t>       channels with </a:t>
            </a:r>
            <a:r>
              <a:rPr lang="fr-FR">
                <a:latin typeface="Symbol" pitchFamily="18" charset="2"/>
              </a:rPr>
              <a:t>p</a:t>
            </a:r>
            <a:r>
              <a:rPr lang="fr-FR" baseline="30000">
                <a:latin typeface="Symbol" pitchFamily="18" charset="2"/>
              </a:rPr>
              <a:t>0</a:t>
            </a:r>
            <a:r>
              <a:rPr lang="fr-FR">
                <a:latin typeface="Symbol" pitchFamily="18" charset="2"/>
              </a:rPr>
              <a:t>, g</a:t>
            </a:r>
            <a:r>
              <a:rPr lang="fr-FR">
                <a:latin typeface="Times New Roman" pitchFamily="18" charset="0"/>
              </a:rPr>
              <a:t>’s</a:t>
            </a:r>
            <a:r>
              <a:rPr lang="fr-FR">
                <a:latin typeface="Symbol" pitchFamily="18" charset="2"/>
              </a:rPr>
              <a:t>, n, </a:t>
            </a:r>
            <a:r>
              <a:rPr lang="fr-FR">
                <a:latin typeface="Times New Roman" pitchFamily="18" charset="0"/>
              </a:rPr>
              <a:t>many Ks…</a:t>
            </a:r>
          </a:p>
        </p:txBody>
      </p:sp>
      <p:sp>
        <p:nvSpPr>
          <p:cNvPr id="80957" name="Line 61"/>
          <p:cNvSpPr>
            <a:spLocks noChangeShapeType="1"/>
          </p:cNvSpPr>
          <p:nvPr/>
        </p:nvSpPr>
        <p:spPr bwMode="auto">
          <a:xfrm>
            <a:off x="4827588" y="6380163"/>
            <a:ext cx="360362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58" name="Line 62"/>
          <p:cNvSpPr>
            <a:spLocks noChangeShapeType="1"/>
          </p:cNvSpPr>
          <p:nvPr/>
        </p:nvSpPr>
        <p:spPr bwMode="auto">
          <a:xfrm>
            <a:off x="4827588" y="6596063"/>
            <a:ext cx="360362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0959" name="Rectangle 63"/>
          <p:cNvSpPr>
            <a:spLocks noChangeArrowheads="1"/>
          </p:cNvSpPr>
          <p:nvPr/>
        </p:nvSpPr>
        <p:spPr bwMode="auto">
          <a:xfrm>
            <a:off x="5111750" y="6237288"/>
            <a:ext cx="4032250" cy="287337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60" name="Rectangle 64"/>
          <p:cNvSpPr>
            <a:spLocks noChangeArrowheads="1"/>
          </p:cNvSpPr>
          <p:nvPr/>
        </p:nvSpPr>
        <p:spPr bwMode="auto">
          <a:xfrm>
            <a:off x="5043488" y="6524625"/>
            <a:ext cx="4100512" cy="333375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0961" name="Text Box 65"/>
          <p:cNvSpPr txBox="1">
            <a:spLocks noChangeArrowheads="1"/>
          </p:cNvSpPr>
          <p:nvPr/>
        </p:nvSpPr>
        <p:spPr bwMode="auto">
          <a:xfrm>
            <a:off x="4716463" y="31750"/>
            <a:ext cx="425132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Variety of measurements for any observable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 l="20396" t="21423" r="20105" b="54285"/>
          <a:stretch>
            <a:fillRect/>
          </a:stretch>
        </p:blipFill>
        <p:spPr bwMode="auto">
          <a:xfrm>
            <a:off x="395288" y="3773488"/>
            <a:ext cx="38893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 cstate="print"/>
          <a:srcRect l="29167" t="39809" r="28392" b="25061"/>
          <a:stretch>
            <a:fillRect/>
          </a:stretch>
        </p:blipFill>
        <p:spPr bwMode="auto">
          <a:xfrm>
            <a:off x="5327650" y="3502025"/>
            <a:ext cx="270351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76250"/>
            <a:ext cx="439420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5" cstate="print"/>
          <a:srcRect l="37463" t="62854" r="37743" b="19380"/>
          <a:stretch>
            <a:fillRect/>
          </a:stretch>
        </p:blipFill>
        <p:spPr bwMode="auto">
          <a:xfrm>
            <a:off x="1042988" y="476250"/>
            <a:ext cx="2252662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401638" y="5592763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409575" y="4997450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409575" y="4781550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395288" y="4421188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390525" y="3998913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385763" y="4211638"/>
            <a:ext cx="3600450" cy="190500"/>
          </a:xfrm>
          <a:prstGeom prst="rect">
            <a:avLst/>
          </a:prstGeom>
          <a:solidFill>
            <a:srgbClr val="FF3300">
              <a:alpha val="60001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4610100" y="755650"/>
            <a:ext cx="4090988" cy="212725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59" name="Rectangle 15"/>
          <p:cNvSpPr>
            <a:spLocks noChangeArrowheads="1"/>
          </p:cNvSpPr>
          <p:nvPr/>
        </p:nvSpPr>
        <p:spPr bwMode="auto">
          <a:xfrm>
            <a:off x="4597400" y="955675"/>
            <a:ext cx="4090988" cy="212725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0" name="Rectangle 16"/>
          <p:cNvSpPr>
            <a:spLocks noChangeArrowheads="1"/>
          </p:cNvSpPr>
          <p:nvPr/>
        </p:nvSpPr>
        <p:spPr bwMode="auto">
          <a:xfrm>
            <a:off x="5386388" y="3733800"/>
            <a:ext cx="2533650" cy="128588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5399088" y="4870450"/>
            <a:ext cx="2533650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2" name="Rectangle 18"/>
          <p:cNvSpPr>
            <a:spLocks noChangeArrowheads="1"/>
          </p:cNvSpPr>
          <p:nvPr/>
        </p:nvSpPr>
        <p:spPr bwMode="auto">
          <a:xfrm>
            <a:off x="5402263" y="5086350"/>
            <a:ext cx="2533650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5405438" y="6021388"/>
            <a:ext cx="2533650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5408613" y="6238875"/>
            <a:ext cx="2533650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5" name="Rectangle 21"/>
          <p:cNvSpPr>
            <a:spLocks noChangeArrowheads="1"/>
          </p:cNvSpPr>
          <p:nvPr/>
        </p:nvSpPr>
        <p:spPr bwMode="auto">
          <a:xfrm>
            <a:off x="5399088" y="6454775"/>
            <a:ext cx="2533650" cy="215900"/>
          </a:xfrm>
          <a:prstGeom prst="rect">
            <a:avLst/>
          </a:prstGeom>
          <a:solidFill>
            <a:srgbClr val="FF3300">
              <a:alpha val="3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755650" y="260350"/>
            <a:ext cx="2808288" cy="280828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7" name="Text Box 23"/>
          <p:cNvSpPr txBox="1">
            <a:spLocks noChangeArrowheads="1"/>
          </p:cNvSpPr>
          <p:nvPr/>
        </p:nvSpPr>
        <p:spPr bwMode="auto">
          <a:xfrm>
            <a:off x="827088" y="61913"/>
            <a:ext cx="27289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t</a:t>
            </a:r>
            <a:r>
              <a:rPr lang="en-US">
                <a:latin typeface="Times New Roman" pitchFamily="18" charset="0"/>
              </a:rPr>
              <a:t> physics 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(polarized beams)</a:t>
            </a:r>
            <a:endParaRPr lang="fr-FR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250825" y="3500438"/>
            <a:ext cx="4176713" cy="252095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69" name="Text Box 25"/>
          <p:cNvSpPr txBox="1">
            <a:spLocks noChangeArrowheads="1"/>
          </p:cNvSpPr>
          <p:nvPr/>
        </p:nvSpPr>
        <p:spPr bwMode="auto">
          <a:xfrm>
            <a:off x="1600200" y="3289300"/>
            <a:ext cx="1243013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B</a:t>
            </a:r>
            <a:r>
              <a:rPr lang="en-US" baseline="-25000">
                <a:latin typeface="Times New Roman" pitchFamily="18" charset="0"/>
              </a:rPr>
              <a:t>s</a:t>
            </a:r>
            <a:r>
              <a:rPr lang="en-US">
                <a:latin typeface="Times New Roman" pitchFamily="18" charset="0"/>
              </a:rPr>
              <a:t> at Y(5S)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82970" name="Rectangle 26"/>
          <p:cNvSpPr>
            <a:spLocks noChangeArrowheads="1"/>
          </p:cNvSpPr>
          <p:nvPr/>
        </p:nvSpPr>
        <p:spPr bwMode="auto">
          <a:xfrm>
            <a:off x="4356100" y="260350"/>
            <a:ext cx="4608513" cy="30972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latin typeface="Times New Roman" pitchFamily="18" charset="0"/>
            </a:endParaRPr>
          </a:p>
        </p:txBody>
      </p:sp>
      <p:sp>
        <p:nvSpPr>
          <p:cNvPr id="82971" name="Rectangle 27"/>
          <p:cNvSpPr>
            <a:spLocks noChangeArrowheads="1"/>
          </p:cNvSpPr>
          <p:nvPr/>
        </p:nvSpPr>
        <p:spPr bwMode="auto">
          <a:xfrm>
            <a:off x="5254625" y="3370263"/>
            <a:ext cx="2952750" cy="34575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82972" name="Picture 28"/>
          <p:cNvPicPr>
            <a:picLocks noChangeAspect="1" noChangeArrowheads="1"/>
          </p:cNvPicPr>
          <p:nvPr/>
        </p:nvPicPr>
        <p:blipFill>
          <a:blip r:embed="rId6" cstate="print"/>
          <a:srcRect t="19324" r="48311" b="27400"/>
          <a:stretch>
            <a:fillRect/>
          </a:stretch>
        </p:blipFill>
        <p:spPr bwMode="auto">
          <a:xfrm>
            <a:off x="4427538" y="2195513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73" name="Picture 29"/>
          <p:cNvPicPr>
            <a:picLocks noChangeAspect="1" noChangeArrowheads="1"/>
          </p:cNvPicPr>
          <p:nvPr/>
        </p:nvPicPr>
        <p:blipFill>
          <a:blip r:embed="rId6" cstate="print"/>
          <a:srcRect l="51689" t="18150" r="24797" b="27400"/>
          <a:stretch>
            <a:fillRect/>
          </a:stretch>
        </p:blipFill>
        <p:spPr bwMode="auto">
          <a:xfrm>
            <a:off x="7812088" y="2133600"/>
            <a:ext cx="7207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74" name="Line 30"/>
          <p:cNvSpPr>
            <a:spLocks noChangeShapeType="1"/>
          </p:cNvSpPr>
          <p:nvPr/>
        </p:nvSpPr>
        <p:spPr bwMode="auto">
          <a:xfrm>
            <a:off x="5292725" y="3357563"/>
            <a:ext cx="287972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2975" name="Text Box 31"/>
          <p:cNvSpPr txBox="1">
            <a:spLocks noChangeArrowheads="1"/>
          </p:cNvSpPr>
          <p:nvPr/>
        </p:nvSpPr>
        <p:spPr bwMode="auto">
          <a:xfrm>
            <a:off x="5245100" y="38100"/>
            <a:ext cx="29400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Charm at Y(4S) 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and threshold</a:t>
            </a:r>
            <a:endParaRPr lang="fr-FR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82976" name="Rectangle 32"/>
          <p:cNvSpPr>
            <a:spLocks noChangeArrowheads="1"/>
          </p:cNvSpPr>
          <p:nvPr/>
        </p:nvSpPr>
        <p:spPr bwMode="auto">
          <a:xfrm>
            <a:off x="755650" y="1484313"/>
            <a:ext cx="2736850" cy="215900"/>
          </a:xfrm>
          <a:prstGeom prst="rect">
            <a:avLst/>
          </a:prstGeom>
          <a:solidFill>
            <a:srgbClr val="FF3300">
              <a:alpha val="17999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77" name="Text Box 33"/>
          <p:cNvSpPr txBox="1">
            <a:spLocks noChangeArrowheads="1"/>
          </p:cNvSpPr>
          <p:nvPr/>
        </p:nvSpPr>
        <p:spPr bwMode="auto">
          <a:xfrm rot="-2009711">
            <a:off x="6230938" y="2492375"/>
            <a:ext cx="1365250" cy="517525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b="1" i="1">
                <a:latin typeface="Times New Roman" pitchFamily="18" charset="0"/>
              </a:rPr>
              <a:t>To be evaluated </a:t>
            </a:r>
          </a:p>
          <a:p>
            <a:r>
              <a:rPr lang="fr-FR" sz="1400" b="1" i="1">
                <a:latin typeface="Times New Roman" pitchFamily="18" charset="0"/>
              </a:rPr>
              <a:t>    at LHCb</a:t>
            </a:r>
          </a:p>
        </p:txBody>
      </p:sp>
      <p:sp>
        <p:nvSpPr>
          <p:cNvPr id="82978" name="Text Box 34"/>
          <p:cNvSpPr txBox="1">
            <a:spLocks noChangeArrowheads="1"/>
          </p:cNvSpPr>
          <p:nvPr/>
        </p:nvSpPr>
        <p:spPr bwMode="auto">
          <a:xfrm>
            <a:off x="900113" y="6165850"/>
            <a:ext cx="2814637" cy="336550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Bs : Definitively better at LHCb</a:t>
            </a:r>
          </a:p>
        </p:txBody>
      </p:sp>
      <p:sp>
        <p:nvSpPr>
          <p:cNvPr id="82979" name="Rectangle 35"/>
          <p:cNvSpPr>
            <a:spLocks noChangeArrowheads="1"/>
          </p:cNvSpPr>
          <p:nvPr/>
        </p:nvSpPr>
        <p:spPr bwMode="auto">
          <a:xfrm>
            <a:off x="827088" y="836613"/>
            <a:ext cx="2665412" cy="288925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80" name="Rectangle 36"/>
          <p:cNvSpPr>
            <a:spLocks noChangeArrowheads="1"/>
          </p:cNvSpPr>
          <p:nvPr/>
        </p:nvSpPr>
        <p:spPr bwMode="auto">
          <a:xfrm>
            <a:off x="755650" y="2060575"/>
            <a:ext cx="2665413" cy="288925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81" name="Rectangle 37"/>
          <p:cNvSpPr>
            <a:spLocks noChangeArrowheads="1"/>
          </p:cNvSpPr>
          <p:nvPr/>
        </p:nvSpPr>
        <p:spPr bwMode="auto">
          <a:xfrm>
            <a:off x="754063" y="2349500"/>
            <a:ext cx="2665412" cy="288925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82" name="Rectangle 38"/>
          <p:cNvSpPr>
            <a:spLocks noChangeArrowheads="1"/>
          </p:cNvSpPr>
          <p:nvPr/>
        </p:nvSpPr>
        <p:spPr bwMode="auto">
          <a:xfrm>
            <a:off x="395288" y="5373688"/>
            <a:ext cx="3671887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82983" name="Rectangle 39"/>
          <p:cNvSpPr>
            <a:spLocks noChangeArrowheads="1"/>
          </p:cNvSpPr>
          <p:nvPr/>
        </p:nvSpPr>
        <p:spPr bwMode="auto">
          <a:xfrm>
            <a:off x="395288" y="5805488"/>
            <a:ext cx="3671887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9750" y="749300"/>
            <a:ext cx="8208963" cy="19208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i="1"/>
              <a:t>The indirect searches </a:t>
            </a:r>
          </a:p>
          <a:p>
            <a:pPr algn="ctr">
              <a:lnSpc>
                <a:spcPct val="120000"/>
              </a:lnSpc>
            </a:pPr>
            <a:r>
              <a:rPr lang="en-US" sz="2400" i="1"/>
              <a:t>look for  “New Physics”  </a:t>
            </a:r>
          </a:p>
          <a:p>
            <a:pPr algn="ctr">
              <a:lnSpc>
                <a:spcPct val="120000"/>
              </a:lnSpc>
            </a:pPr>
            <a:r>
              <a:rPr lang="en-US" sz="2400" i="1"/>
              <a:t>through virtual effects from new particles in loop corrections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468563" y="2905125"/>
            <a:ext cx="3579812" cy="38576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/>
              <a:t>I’ll show  </a:t>
            </a:r>
          </a:p>
          <a:p>
            <a:pPr algn="ctr">
              <a:lnSpc>
                <a:spcPct val="120000"/>
              </a:lnSpc>
            </a:pPr>
            <a:endParaRPr lang="en-US" sz="2000" b="1"/>
          </a:p>
          <a:p>
            <a:pPr algn="ctr">
              <a:lnSpc>
                <a:spcPct val="120000"/>
              </a:lnSpc>
            </a:pPr>
            <a:endParaRPr lang="en-US"/>
          </a:p>
          <a:p>
            <a:pPr algn="ctr">
              <a:lnSpc>
                <a:spcPct val="120000"/>
              </a:lnSpc>
            </a:pPr>
            <a:endParaRPr lang="en-US" sz="2400" b="1"/>
          </a:p>
          <a:p>
            <a:pPr algn="ctr">
              <a:lnSpc>
                <a:spcPct val="120000"/>
              </a:lnSpc>
            </a:pPr>
            <a:endParaRPr lang="en-US" sz="2400" b="1"/>
          </a:p>
          <a:p>
            <a:pPr algn="ctr">
              <a:lnSpc>
                <a:spcPct val="120000"/>
              </a:lnSpc>
            </a:pPr>
            <a:r>
              <a:rPr lang="en-US" sz="2400" b="1"/>
              <a:t>Examples of </a:t>
            </a:r>
          </a:p>
          <a:p>
            <a:pPr algn="ctr">
              <a:lnSpc>
                <a:spcPct val="120000"/>
              </a:lnSpc>
            </a:pPr>
            <a:r>
              <a:rPr lang="en-US" sz="2400" b="1"/>
              <a:t>golden measurements </a:t>
            </a:r>
          </a:p>
          <a:p>
            <a:pPr algn="ctr">
              <a:lnSpc>
                <a:spcPct val="120000"/>
              </a:lnSpc>
            </a:pPr>
            <a:r>
              <a:rPr lang="en-US" sz="2400" b="1"/>
              <a:t>for</a:t>
            </a:r>
          </a:p>
          <a:p>
            <a:pPr algn="ctr">
              <a:lnSpc>
                <a:spcPct val="120000"/>
              </a:lnSpc>
            </a:pPr>
            <a:r>
              <a:rPr lang="en-US" sz="2400" b="1"/>
              <a:t>possible discoveries</a:t>
            </a: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771900" y="3908425"/>
            <a:ext cx="914400" cy="914400"/>
          </a:xfrm>
          <a:prstGeom prst="ellipse">
            <a:avLst/>
          </a:prstGeom>
          <a:solidFill>
            <a:srgbClr val="F0AEF2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962400" y="4010025"/>
            <a:ext cx="53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5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3059113" y="115888"/>
            <a:ext cx="3211512" cy="576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/>
              <a:t>The Quantum path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5616575" y="3860800"/>
            <a:ext cx="3527425" cy="126365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/>
              <a:t>Key words : </a:t>
            </a:r>
          </a:p>
          <a:p>
            <a:pPr algn="ctr"/>
            <a:r>
              <a:rPr lang="en-US" sz="2400"/>
              <a:t>Precise measurements</a:t>
            </a:r>
          </a:p>
          <a:p>
            <a:pPr algn="ctr"/>
            <a:r>
              <a:rPr lang="en-US" sz="2400">
                <a:sym typeface="Wingdings" pitchFamily="2" charset="2"/>
              </a:rPr>
              <a:t>  Luminosity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38918" grpId="0" animBg="1"/>
      <p:bldP spid="38919" grpId="0" animBg="1"/>
      <p:bldP spid="38920" grpId="0"/>
      <p:bldP spid="38921" grpId="0" animBg="1"/>
      <p:bldP spid="389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5BD8FB97-1701-493A-B5A7-BF5F0271FBF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3851275" y="836613"/>
            <a:ext cx="38068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Future (SuperB) + Lattice improvements</a:t>
            </a:r>
            <a:endParaRPr lang="fr-FR" sz="1600"/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1527175" y="106363"/>
            <a:ext cx="7292975" cy="514350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Determination of CKM parameters and New Physics</a:t>
            </a:r>
            <a:endParaRPr lang="fr-FR" sz="2400"/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2" cstate="print"/>
          <a:srcRect l="4344" t="40660" r="11314" b="-284"/>
          <a:stretch>
            <a:fillRect/>
          </a:stretch>
        </p:blipFill>
        <p:spPr bwMode="auto">
          <a:xfrm>
            <a:off x="468313" y="1268413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 cstate="print"/>
          <a:srcRect l="4861" t="39557" r="11855"/>
          <a:stretch>
            <a:fillRect/>
          </a:stretch>
        </p:blipFill>
        <p:spPr bwMode="auto">
          <a:xfrm>
            <a:off x="3940175" y="1173163"/>
            <a:ext cx="32956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1808163" y="869950"/>
            <a:ext cx="7477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Today</a:t>
            </a:r>
            <a:endParaRPr lang="fr-FR" sz="1600"/>
          </a:p>
        </p:txBody>
      </p:sp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4" cstate="print"/>
          <a:srcRect l="3052" t="38574" r="11855" b="-1299"/>
          <a:stretch>
            <a:fillRect/>
          </a:stretch>
        </p:blipFill>
        <p:spPr bwMode="auto">
          <a:xfrm>
            <a:off x="3851275" y="1173163"/>
            <a:ext cx="33845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4787900" y="4508500"/>
            <a:ext cx="1806575" cy="758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latin typeface="Symbol" pitchFamily="18" charset="2"/>
              </a:rPr>
              <a:t>r</a:t>
            </a:r>
            <a:r>
              <a:rPr lang="en-GB" sz="2000"/>
              <a:t> =   </a:t>
            </a:r>
            <a:r>
              <a:rPr lang="en-US" sz="2000">
                <a:cs typeface="Arial" pitchFamily="34" charset="0"/>
              </a:rPr>
              <a:t>± </a:t>
            </a:r>
            <a:r>
              <a:rPr lang="en-GB" sz="2000"/>
              <a:t>0.0028</a:t>
            </a:r>
          </a:p>
          <a:p>
            <a:r>
              <a:rPr lang="en-GB" sz="2000">
                <a:latin typeface="Symbol" pitchFamily="18" charset="2"/>
              </a:rPr>
              <a:t>h</a:t>
            </a:r>
            <a:r>
              <a:rPr lang="en-GB" sz="2000"/>
              <a:t>  =  </a:t>
            </a:r>
            <a:r>
              <a:rPr lang="en-US" sz="2000">
                <a:cs typeface="Arial" pitchFamily="34" charset="0"/>
              </a:rPr>
              <a:t>± </a:t>
            </a:r>
            <a:r>
              <a:rPr lang="en-GB" sz="2000"/>
              <a:t>0.0024</a:t>
            </a: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1114425" y="4508500"/>
            <a:ext cx="2233613" cy="758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5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>
                <a:latin typeface="Symbol" pitchFamily="18" charset="2"/>
              </a:rPr>
              <a:t>r</a:t>
            </a:r>
            <a:r>
              <a:rPr lang="en-GB" sz="2000"/>
              <a:t> = 0.163 </a:t>
            </a:r>
            <a:r>
              <a:rPr lang="en-US" sz="2000">
                <a:cs typeface="Arial" pitchFamily="34" charset="0"/>
              </a:rPr>
              <a:t>± </a:t>
            </a:r>
            <a:r>
              <a:rPr lang="en-GB" sz="2000"/>
              <a:t>0.028</a:t>
            </a:r>
          </a:p>
          <a:p>
            <a:r>
              <a:rPr lang="en-GB" sz="2000">
                <a:latin typeface="Symbol" pitchFamily="18" charset="2"/>
              </a:rPr>
              <a:t>h</a:t>
            </a:r>
            <a:r>
              <a:rPr lang="en-GB" sz="2000"/>
              <a:t>  = 0.344</a:t>
            </a:r>
            <a:r>
              <a:rPr lang="en-US" sz="2000">
                <a:cs typeface="Arial" pitchFamily="34" charset="0"/>
              </a:rPr>
              <a:t>± </a:t>
            </a:r>
            <a:r>
              <a:rPr lang="en-GB" sz="2000"/>
              <a:t>0.016</a:t>
            </a:r>
          </a:p>
        </p:txBody>
      </p:sp>
      <p:sp>
        <p:nvSpPr>
          <p:cNvPr id="58" name="AutoShape 12"/>
          <p:cNvSpPr>
            <a:spLocks noChangeArrowheads="1"/>
          </p:cNvSpPr>
          <p:nvPr/>
        </p:nvSpPr>
        <p:spPr bwMode="auto">
          <a:xfrm flipV="1">
            <a:off x="3779838" y="4762500"/>
            <a:ext cx="792162" cy="179388"/>
          </a:xfrm>
          <a:prstGeom prst="rightArrow">
            <a:avLst>
              <a:gd name="adj1" fmla="val 50000"/>
              <a:gd name="adj2" fmla="val 11039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1835150" y="5373688"/>
            <a:ext cx="3549650" cy="82232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</a:rPr>
              <a:t>Improving CKM is</a:t>
            </a:r>
          </a:p>
          <a:p>
            <a:pPr algn="ctr"/>
            <a:r>
              <a:rPr lang="en-US" sz="2400" b="1">
                <a:latin typeface="Times New Roman" pitchFamily="18" charset="0"/>
              </a:rPr>
              <a:t>crucial to look for NP</a:t>
            </a:r>
            <a:endParaRPr lang="fr-FR" sz="2400" b="1">
              <a:latin typeface="Times New Roman" pitchFamily="18" charset="0"/>
            </a:endParaRP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65100" y="146050"/>
            <a:ext cx="914400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 rot="16200000">
            <a:off x="-1015206" y="2737644"/>
            <a:ext cx="25923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400" b="1" i="1">
                <a:latin typeface="Times New Roman" pitchFamily="18" charset="0"/>
              </a:rPr>
              <a:t>This situation  will be different @2015 thanks to LHCb</a:t>
            </a: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7308850" y="3429000"/>
            <a:ext cx="1673225" cy="7397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Symbol" pitchFamily="18" charset="2"/>
                <a:sym typeface="Symbol" pitchFamily="18" charset="2"/>
              </a:rPr>
              <a:t>g,a,b</a:t>
            </a:r>
            <a:r>
              <a:rPr lang="en-GB" sz="2000">
                <a:sym typeface="Symbol" pitchFamily="18" charset="2"/>
              </a:rPr>
              <a:t>..,V</a:t>
            </a:r>
            <a:r>
              <a:rPr lang="en-GB" sz="2000" baseline="-25000">
                <a:sym typeface="Symbol" pitchFamily="18" charset="2"/>
              </a:rPr>
              <a:t>ub</a:t>
            </a:r>
          </a:p>
          <a:p>
            <a:pPr eaLnBrk="0" hangingPunct="0"/>
            <a:r>
              <a:rPr lang="en-GB" sz="2000">
                <a:sym typeface="Symbol" pitchFamily="18" charset="2"/>
              </a:rPr>
              <a:t>and Lattice ! 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7451725" y="2924175"/>
            <a:ext cx="1479550" cy="404813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players are :</a:t>
            </a:r>
            <a:endParaRPr lang="fr-FR"/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508625" y="5876925"/>
            <a:ext cx="35845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/>
              <a:t>Important also in K physics :</a:t>
            </a:r>
          </a:p>
          <a:p>
            <a:pPr algn="ctr"/>
            <a:r>
              <a:rPr lang="en-US" i="1"/>
              <a:t>K</a:t>
            </a:r>
            <a:r>
              <a:rPr lang="en-US" i="1">
                <a:sym typeface="Wingdings" pitchFamily="2" charset="2"/>
              </a:rPr>
              <a:t> </a:t>
            </a:r>
            <a:r>
              <a:rPr lang="en-US" i="1">
                <a:latin typeface="Symbol" pitchFamily="18" charset="2"/>
                <a:sym typeface="Wingdings" pitchFamily="2" charset="2"/>
              </a:rPr>
              <a:t>p n n </a:t>
            </a:r>
            <a:r>
              <a:rPr lang="en-US" i="1">
                <a:sym typeface="Wingdings" pitchFamily="2" charset="2"/>
              </a:rPr>
              <a:t>, CKM errors dominated</a:t>
            </a:r>
          </a:p>
          <a:p>
            <a:pPr algn="ctr"/>
            <a:r>
              <a:rPr lang="en-US" i="1">
                <a:sym typeface="Wingdings" pitchFamily="2" charset="2"/>
              </a:rPr>
              <a:t>the error budget</a:t>
            </a:r>
            <a:endParaRPr lang="fr-FR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1" grpId="0"/>
      <p:bldP spid="62" grpId="0" animBg="1"/>
      <p:bldP spid="63" grpId="0" animBg="1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defRPr/>
            </a:pPr>
            <a:fld id="{5BD8FB97-1701-493A-B5A7-BF5F0271FBF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8FB97-1701-493A-B5A7-BF5F0271FBF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-36512" y="981471"/>
          <a:ext cx="9072563" cy="5333243"/>
        </p:xfrm>
        <a:graphic>
          <a:graphicData uri="http://schemas.openxmlformats.org/drawingml/2006/table">
            <a:tbl>
              <a:tblPr/>
              <a:tblGrid>
                <a:gridCol w="1584325"/>
                <a:gridCol w="1439863"/>
                <a:gridCol w="1368425"/>
                <a:gridCol w="1512887"/>
                <a:gridCol w="1511300"/>
                <a:gridCol w="1655763"/>
              </a:tblGrid>
              <a:tr h="1066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Hadronic matrix element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Lattice error in 2006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Comic Sans MS" pitchFamily="66" charset="0"/>
                        </a:rPr>
                        <a:t>Lattice error in 2009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6 TFlop Year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60 TFlop Year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1-10 PFlop Year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0.9%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0.5%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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3.5 - 4.5%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2.5 - 4.0%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 – 1.5%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4 - 5%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3 - 4%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 – 1.5%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ξ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2%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1.5 - 2 %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0.5 – 0.8 %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sym typeface="Euclid Math One" pitchFamily="18" charset="2"/>
                        </a:rPr>
                        <a:t> 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 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→ </a:t>
                      </a:r>
                      <a:r>
                        <a:rPr kumimoji="0" lang="it-IT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D/D*l</a:t>
                      </a:r>
                      <a:r>
                        <a:rPr kumimoji="0" lang="el-GR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ν</a:t>
                      </a:r>
                      <a:endParaRPr kumimoji="0" lang="en-US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2%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0.5%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11%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5.5 - 6.5%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4 - 5%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2 – 3%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EAEAEA"/>
                        </a:gs>
                        <a:gs pos="50000">
                          <a:srgbClr val="EAEAEA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EAEAEA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</a:rPr>
                        <a:t>13%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1"/>
                        </a:gs>
                        <a:gs pos="50000">
                          <a:schemeClr val="accent1">
                            <a:gamma/>
                            <a:tint val="34902"/>
                            <a:invGamma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----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----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CC"/>
                        </a:gs>
                        <a:gs pos="50000">
                          <a:srgbClr val="FFFFCC">
                            <a:gamma/>
                            <a:tint val="33725"/>
                            <a:invGamma/>
                          </a:srgbClr>
                        </a:gs>
                        <a:gs pos="100000">
                          <a:srgbClr val="FFFFCC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3 – 4%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614363" y="2708671"/>
          <a:ext cx="430213" cy="504825"/>
        </p:xfrm>
        <a:graphic>
          <a:graphicData uri="http://schemas.openxmlformats.org/presentationml/2006/ole">
            <p:oleObj spid="_x0000_s118786" name="Equation" r:id="rId3" imgW="215640" imgH="253800" progId="">
              <p:embed/>
            </p:oleObj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52413" y="2205434"/>
          <a:ext cx="936625" cy="523875"/>
        </p:xfrm>
        <a:graphic>
          <a:graphicData uri="http://schemas.openxmlformats.org/presentationml/2006/ole">
            <p:oleObj spid="_x0000_s118787" name="Equation" r:id="rId4" imgW="431640" imgH="241200" progId="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395288" y="3716734"/>
          <a:ext cx="792163" cy="450850"/>
        </p:xfrm>
        <a:graphic>
          <a:graphicData uri="http://schemas.openxmlformats.org/presentationml/2006/ole">
            <p:oleObj spid="_x0000_s118788" name="Equation" r:id="rId5" imgW="419040" imgH="241200" progId="">
              <p:embed/>
            </p:oleObj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477838" y="5301059"/>
          <a:ext cx="854075" cy="523875"/>
        </p:xfrm>
        <a:graphic>
          <a:graphicData uri="http://schemas.openxmlformats.org/presentationml/2006/ole">
            <p:oleObj spid="_x0000_s118789" name="Equation" r:id="rId6" imgW="393480" imgH="241200" progId="">
              <p:embed/>
            </p:oleObj>
          </a:graphicData>
        </a:graphic>
      </p:graphicFrame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357188" y="5805884"/>
          <a:ext cx="1047750" cy="523875"/>
        </p:xfrm>
        <a:graphic>
          <a:graphicData uri="http://schemas.openxmlformats.org/presentationml/2006/ole">
            <p:oleObj spid="_x0000_s118790" name="Equation" r:id="rId7" imgW="482400" imgH="241200" progId="">
              <p:embed/>
            </p:oleObj>
          </a:graphicData>
        </a:graphic>
      </p:graphicFrame>
      <p:sp>
        <p:nvSpPr>
          <p:cNvPr id="12" name="Text Box 85"/>
          <p:cNvSpPr txBox="1">
            <a:spLocks noChangeArrowheads="1"/>
          </p:cNvSpPr>
          <p:nvPr/>
        </p:nvSpPr>
        <p:spPr bwMode="auto">
          <a:xfrm>
            <a:off x="-36512" y="6337696"/>
            <a:ext cx="9107488" cy="54768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tIns="108000"/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Comic Sans MS" pitchFamily="66" charset="0"/>
              </a:rPr>
              <a:t>The expected accuracy has been reached! </a:t>
            </a:r>
            <a:r>
              <a:rPr lang="en-US" b="1">
                <a:solidFill>
                  <a:schemeClr val="bg1"/>
                </a:solidFill>
                <a:latin typeface="Comic Sans MS" pitchFamily="66" charset="0"/>
              </a:rPr>
              <a:t>(except for Vub)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 Box 86"/>
          <p:cNvSpPr txBox="1">
            <a:spLocks noChangeArrowheads="1"/>
          </p:cNvSpPr>
          <p:nvPr/>
        </p:nvSpPr>
        <p:spPr bwMode="auto">
          <a:xfrm>
            <a:off x="5724526" y="183872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[2011 LHCb]</a:t>
            </a:r>
          </a:p>
        </p:txBody>
      </p:sp>
      <p:sp>
        <p:nvSpPr>
          <p:cNvPr id="14" name="Text Box 87"/>
          <p:cNvSpPr txBox="1">
            <a:spLocks noChangeArrowheads="1"/>
          </p:cNvSpPr>
          <p:nvPr/>
        </p:nvSpPr>
        <p:spPr bwMode="auto">
          <a:xfrm>
            <a:off x="7273926" y="1845071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[2015 SuperB]</a:t>
            </a:r>
          </a:p>
        </p:txBody>
      </p:sp>
      <p:sp>
        <p:nvSpPr>
          <p:cNvPr id="15" name="Text Box 88"/>
          <p:cNvSpPr txBox="1">
            <a:spLocks noChangeArrowheads="1"/>
          </p:cNvSpPr>
          <p:nvPr/>
        </p:nvSpPr>
        <p:spPr bwMode="auto">
          <a:xfrm>
            <a:off x="4284663" y="1845071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[2009]</a:t>
            </a:r>
          </a:p>
        </p:txBody>
      </p:sp>
      <p:sp>
        <p:nvSpPr>
          <p:cNvPr id="16" name="Text Box 89"/>
          <p:cNvSpPr txBox="1">
            <a:spLocks noChangeArrowheads="1"/>
          </p:cNvSpPr>
          <p:nvPr/>
        </p:nvSpPr>
        <p:spPr bwMode="auto">
          <a:xfrm>
            <a:off x="2811463" y="619521"/>
            <a:ext cx="6261100" cy="366713"/>
          </a:xfrm>
          <a:prstGeom prst="rect">
            <a:avLst/>
          </a:prstGeom>
          <a:solidFill>
            <a:srgbClr val="FEADA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Shown by Vittorio Lubicz at the SuperB Workshop LNF Dec2009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7" name="Rectangle 90"/>
          <p:cNvSpPr>
            <a:spLocks noChangeArrowheads="1"/>
          </p:cNvSpPr>
          <p:nvPr/>
        </p:nvSpPr>
        <p:spPr bwMode="auto">
          <a:xfrm>
            <a:off x="323851" y="43259"/>
            <a:ext cx="8550275" cy="423862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0AEF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Part of the program could be accomplished if SM theoretical predictions are @ 1%</a:t>
            </a:r>
            <a:endParaRPr lang="fr-FR"/>
          </a:p>
        </p:txBody>
      </p:sp>
      <p:sp>
        <p:nvSpPr>
          <p:cNvPr id="18" name="Espace réservé du numéro de diapositive 13"/>
          <p:cNvSpPr txBox="1">
            <a:spLocks/>
          </p:cNvSpPr>
          <p:nvPr/>
        </p:nvSpPr>
        <p:spPr bwMode="auto">
          <a:xfrm>
            <a:off x="6481763" y="6172596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961B0-1ED4-4ABC-9C2C-A775E92CA92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3887787" cy="504825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algn="ctr" defTabSz="828675" eaLnBrk="0" hangingPunct="0"/>
            <a:r>
              <a:rPr lang="en-GB" sz="2400">
                <a:latin typeface="Times New Roman" pitchFamily="18" charset="0"/>
              </a:rPr>
              <a:t>Leptonic decay B </a:t>
            </a:r>
            <a:r>
              <a:rPr lang="en-GB" sz="2400">
                <a:latin typeface="Times New Roman" pitchFamily="18" charset="0"/>
                <a:sym typeface="Wingdings" pitchFamily="2" charset="2"/>
              </a:rPr>
              <a:t> l </a:t>
            </a:r>
            <a:r>
              <a:rPr lang="en-GB" sz="2400">
                <a:latin typeface="Symbol" pitchFamily="18" charset="2"/>
                <a:sym typeface="Wingdings" pitchFamily="2" charset="2"/>
              </a:rPr>
              <a:t>n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836613"/>
            <a:ext cx="2376487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 cstate="print"/>
          <a:srcRect l="11699" t="12750" r="11757" b="67241"/>
          <a:stretch>
            <a:fillRect/>
          </a:stretch>
        </p:blipFill>
        <p:spPr bwMode="auto">
          <a:xfrm>
            <a:off x="684213" y="2276475"/>
            <a:ext cx="37084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484" name="Straight Connector 9"/>
          <p:cNvCxnSpPr>
            <a:cxnSpLocks noChangeShapeType="1"/>
          </p:cNvCxnSpPr>
          <p:nvPr/>
        </p:nvCxnSpPr>
        <p:spPr bwMode="auto">
          <a:xfrm>
            <a:off x="795338" y="4130675"/>
            <a:ext cx="2235200" cy="15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</p:cxnSp>
      <p:sp>
        <p:nvSpPr>
          <p:cNvPr id="19485" name="TextBox 10"/>
          <p:cNvSpPr txBox="1">
            <a:spLocks noChangeArrowheads="1"/>
          </p:cNvSpPr>
          <p:nvPr/>
        </p:nvSpPr>
        <p:spPr bwMode="auto">
          <a:xfrm>
            <a:off x="841375" y="4065588"/>
            <a:ext cx="1138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rgbClr val="0000FF"/>
                </a:solidFill>
                <a:ea typeface="MS PGothic" pitchFamily="34" charset="-128"/>
              </a:rPr>
              <a:t>SuperB</a:t>
            </a:r>
          </a:p>
        </p:txBody>
      </p:sp>
      <p:pic>
        <p:nvPicPr>
          <p:cNvPr id="194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429000"/>
            <a:ext cx="77993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9" name="Rectangle 5"/>
          <p:cNvSpPr>
            <a:spLocks noChangeArrowheads="1"/>
          </p:cNvSpPr>
          <p:nvPr/>
        </p:nvSpPr>
        <p:spPr bwMode="auto">
          <a:xfrm>
            <a:off x="917575" y="6432550"/>
            <a:ext cx="3103563" cy="523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490" name="Text Box 6"/>
          <p:cNvSpPr txBox="1">
            <a:spLocks noChangeArrowheads="1"/>
          </p:cNvSpPr>
          <p:nvPr/>
        </p:nvSpPr>
        <p:spPr bwMode="auto">
          <a:xfrm>
            <a:off x="1035050" y="3546475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ea typeface="MS PGothic" pitchFamily="34" charset="-128"/>
              </a:rPr>
              <a:t>2HDM-II</a:t>
            </a:r>
            <a:endParaRPr lang="en-US" b="1">
              <a:ea typeface="MS PGothic" pitchFamily="34" charset="-128"/>
            </a:endParaRPr>
          </a:p>
        </p:txBody>
      </p:sp>
      <p:sp>
        <p:nvSpPr>
          <p:cNvPr id="19491" name="Text Box 7"/>
          <p:cNvSpPr txBox="1">
            <a:spLocks noChangeArrowheads="1"/>
          </p:cNvSpPr>
          <p:nvPr/>
        </p:nvSpPr>
        <p:spPr bwMode="auto">
          <a:xfrm>
            <a:off x="5121275" y="35306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ea typeface="MS PGothic" pitchFamily="34" charset="-128"/>
              </a:rPr>
              <a:t>MSSM</a:t>
            </a:r>
            <a:endParaRPr lang="en-US" b="1">
              <a:ea typeface="MS PGothic" pitchFamily="34" charset="-128"/>
            </a:endParaRPr>
          </a:p>
        </p:txBody>
      </p:sp>
      <p:sp>
        <p:nvSpPr>
          <p:cNvPr id="19492" name="Rectangle 8"/>
          <p:cNvSpPr>
            <a:spLocks noChangeArrowheads="1"/>
          </p:cNvSpPr>
          <p:nvPr/>
        </p:nvSpPr>
        <p:spPr bwMode="auto">
          <a:xfrm>
            <a:off x="1090613" y="3983038"/>
            <a:ext cx="147637" cy="127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493" name="Rectangle 9"/>
          <p:cNvSpPr>
            <a:spLocks noChangeArrowheads="1"/>
          </p:cNvSpPr>
          <p:nvPr/>
        </p:nvSpPr>
        <p:spPr bwMode="auto">
          <a:xfrm>
            <a:off x="1100138" y="4167188"/>
            <a:ext cx="147637" cy="127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494" name="Rectangle 10"/>
          <p:cNvSpPr>
            <a:spLocks noChangeArrowheads="1"/>
          </p:cNvSpPr>
          <p:nvPr/>
        </p:nvSpPr>
        <p:spPr bwMode="auto">
          <a:xfrm>
            <a:off x="1098550" y="4338638"/>
            <a:ext cx="146050" cy="1285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495" name="Text Box 11"/>
          <p:cNvSpPr txBox="1">
            <a:spLocks noChangeArrowheads="1"/>
          </p:cNvSpPr>
          <p:nvPr/>
        </p:nvSpPr>
        <p:spPr bwMode="auto">
          <a:xfrm>
            <a:off x="1246188" y="3908425"/>
            <a:ext cx="15192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 b="1">
                <a:ea typeface="MS PGothic" pitchFamily="34" charset="-128"/>
              </a:rPr>
              <a:t>75ab</a:t>
            </a:r>
            <a:r>
              <a:rPr lang="en-GB" sz="1400" b="1" baseline="30000">
                <a:ea typeface="MS PGothic" pitchFamily="34" charset="-128"/>
              </a:rPr>
              <a:t>-1</a:t>
            </a:r>
          </a:p>
          <a:p>
            <a:pPr eaLnBrk="0" hangingPunct="0"/>
            <a:r>
              <a:rPr lang="en-GB" sz="1400" b="1">
                <a:ea typeface="MS PGothic" pitchFamily="34" charset="-128"/>
              </a:rPr>
              <a:t>2ab</a:t>
            </a:r>
            <a:r>
              <a:rPr lang="en-GB" sz="1400" b="1" baseline="30000">
                <a:ea typeface="MS PGothic" pitchFamily="34" charset="-128"/>
              </a:rPr>
              <a:t>-1</a:t>
            </a:r>
          </a:p>
          <a:p>
            <a:pPr eaLnBrk="0" hangingPunct="0"/>
            <a:r>
              <a:rPr lang="en-GB" sz="1400" b="1">
                <a:ea typeface="MS PGothic" pitchFamily="34" charset="-128"/>
              </a:rPr>
              <a:t>LEP </a:t>
            </a:r>
            <a:r>
              <a:rPr lang="en-GB" sz="1200" b="1">
                <a:ea typeface="MS PGothic" pitchFamily="34" charset="-128"/>
              </a:rPr>
              <a:t>m</a:t>
            </a:r>
            <a:r>
              <a:rPr lang="en-GB" sz="1200" b="1" baseline="-25000">
                <a:ea typeface="MS PGothic" pitchFamily="34" charset="-128"/>
              </a:rPr>
              <a:t>H</a:t>
            </a:r>
            <a:r>
              <a:rPr lang="en-GB" sz="1200" b="1">
                <a:ea typeface="MS PGothic" pitchFamily="34" charset="-128"/>
              </a:rPr>
              <a:t>&gt;79.3 GeV</a:t>
            </a:r>
            <a:endParaRPr lang="en-US" sz="1200" b="1">
              <a:ea typeface="MS PGothic" pitchFamily="34" charset="-128"/>
            </a:endParaRPr>
          </a:p>
        </p:txBody>
      </p:sp>
      <p:sp>
        <p:nvSpPr>
          <p:cNvPr id="19496" name="Text Box 14"/>
          <p:cNvSpPr txBox="1">
            <a:spLocks noChangeArrowheads="1"/>
          </p:cNvSpPr>
          <p:nvPr/>
        </p:nvSpPr>
        <p:spPr bwMode="auto">
          <a:xfrm>
            <a:off x="5283200" y="38147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MS PGothic" pitchFamily="34" charset="-128"/>
              <a:sym typeface="Symbol" pitchFamily="18" charset="2"/>
            </a:endParaRPr>
          </a:p>
        </p:txBody>
      </p:sp>
      <p:sp>
        <p:nvSpPr>
          <p:cNvPr id="19497" name="Rectangle 15"/>
          <p:cNvSpPr>
            <a:spLocks noChangeArrowheads="1"/>
          </p:cNvSpPr>
          <p:nvPr/>
        </p:nvSpPr>
        <p:spPr bwMode="auto">
          <a:xfrm>
            <a:off x="5059363" y="6429375"/>
            <a:ext cx="3103562" cy="523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498" name="Text Box 16"/>
          <p:cNvSpPr txBox="1">
            <a:spLocks noChangeArrowheads="1"/>
          </p:cNvSpPr>
          <p:nvPr/>
        </p:nvSpPr>
        <p:spPr bwMode="auto">
          <a:xfrm rot="-2451408">
            <a:off x="2411413" y="4868863"/>
            <a:ext cx="1717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>
                <a:ea typeface="MS PGothic" pitchFamily="34" charset="-128"/>
              </a:rPr>
              <a:t>SuperB excludes</a:t>
            </a:r>
            <a:endParaRPr lang="en-US" sz="1600">
              <a:ea typeface="MS PGothic" pitchFamily="34" charset="-128"/>
            </a:endParaRPr>
          </a:p>
        </p:txBody>
      </p:sp>
      <p:sp>
        <p:nvSpPr>
          <p:cNvPr id="19499" name="Text Box 17"/>
          <p:cNvSpPr txBox="1">
            <a:spLocks noChangeArrowheads="1"/>
          </p:cNvSpPr>
          <p:nvPr/>
        </p:nvSpPr>
        <p:spPr bwMode="auto">
          <a:xfrm rot="-2451408">
            <a:off x="6588125" y="4797425"/>
            <a:ext cx="1716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>
                <a:ea typeface="MS PGothic" pitchFamily="34" charset="-128"/>
              </a:rPr>
              <a:t>SuperB excludes</a:t>
            </a:r>
            <a:endParaRPr lang="en-US" sz="1600">
              <a:ea typeface="MS PGothic" pitchFamily="34" charset="-128"/>
            </a:endParaRPr>
          </a:p>
        </p:txBody>
      </p:sp>
      <p:sp>
        <p:nvSpPr>
          <p:cNvPr id="19500" name="Text Box 18"/>
          <p:cNvSpPr txBox="1">
            <a:spLocks noChangeArrowheads="1"/>
          </p:cNvSpPr>
          <p:nvPr/>
        </p:nvSpPr>
        <p:spPr bwMode="auto">
          <a:xfrm rot="-1022044">
            <a:off x="2809875" y="5861050"/>
            <a:ext cx="1690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ea typeface="MS PGothic" pitchFamily="34" charset="-128"/>
              </a:rPr>
              <a:t>B-factories exclude</a:t>
            </a:r>
            <a:endParaRPr lang="en-US" sz="1400">
              <a:ea typeface="MS PGothic" pitchFamily="34" charset="-128"/>
            </a:endParaRPr>
          </a:p>
        </p:txBody>
      </p:sp>
      <p:sp>
        <p:nvSpPr>
          <p:cNvPr id="19501" name="Text Box 19"/>
          <p:cNvSpPr txBox="1">
            <a:spLocks noChangeArrowheads="1"/>
          </p:cNvSpPr>
          <p:nvPr/>
        </p:nvSpPr>
        <p:spPr bwMode="auto">
          <a:xfrm rot="-1022044">
            <a:off x="7019925" y="5805488"/>
            <a:ext cx="1597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>
                <a:ea typeface="MS PGothic" pitchFamily="34" charset="-128"/>
              </a:rPr>
              <a:t>B-factories</a:t>
            </a:r>
            <a:r>
              <a:rPr lang="en-GB" sz="1200">
                <a:ea typeface="MS PGothic" pitchFamily="34" charset="-128"/>
              </a:rPr>
              <a:t> exclude</a:t>
            </a:r>
            <a:endParaRPr lang="en-US" sz="1200">
              <a:ea typeface="MS PGothic" pitchFamily="34" charset="-128"/>
            </a:endParaRPr>
          </a:p>
        </p:txBody>
      </p:sp>
      <p:graphicFrame>
        <p:nvGraphicFramePr>
          <p:cNvPr id="19502" name="Object 46"/>
          <p:cNvGraphicFramePr>
            <a:graphicFrameLocks noChangeAspect="1"/>
          </p:cNvGraphicFramePr>
          <p:nvPr/>
        </p:nvGraphicFramePr>
        <p:xfrm>
          <a:off x="2339975" y="3432175"/>
          <a:ext cx="1544638" cy="584200"/>
        </p:xfrm>
        <a:graphic>
          <a:graphicData uri="http://schemas.openxmlformats.org/presentationml/2006/ole">
            <p:oleObj spid="_x0000_s19502" name="Equation" r:id="rId6" imgW="1346040" imgH="507960" progId="">
              <p:embed/>
            </p:oleObj>
          </a:graphicData>
        </a:graphic>
      </p:graphicFrame>
      <p:graphicFrame>
        <p:nvGraphicFramePr>
          <p:cNvPr id="19503" name="Object 47"/>
          <p:cNvGraphicFramePr>
            <a:graphicFrameLocks noChangeAspect="1"/>
          </p:cNvGraphicFramePr>
          <p:nvPr/>
        </p:nvGraphicFramePr>
        <p:xfrm>
          <a:off x="6264275" y="3433763"/>
          <a:ext cx="1757363" cy="782637"/>
        </p:xfrm>
        <a:graphic>
          <a:graphicData uri="http://schemas.openxmlformats.org/presentationml/2006/ole">
            <p:oleObj spid="_x0000_s19503" name="Equation" r:id="rId7" imgW="1650960" imgH="736560" progId="">
              <p:embed/>
            </p:oleObj>
          </a:graphicData>
        </a:graphic>
      </p:graphicFrame>
      <p:sp>
        <p:nvSpPr>
          <p:cNvPr id="19504" name="Freeform 28"/>
          <p:cNvSpPr>
            <a:spLocks noChangeArrowheads="1"/>
          </p:cNvSpPr>
          <p:nvPr/>
        </p:nvSpPr>
        <p:spPr bwMode="auto">
          <a:xfrm>
            <a:off x="977900" y="5719763"/>
            <a:ext cx="2660650" cy="590550"/>
          </a:xfrm>
          <a:custGeom>
            <a:avLst/>
            <a:gdLst>
              <a:gd name="T0" fmla="*/ 0 w 3092450"/>
              <a:gd name="T1" fmla="*/ 4071 h 795867"/>
              <a:gd name="T2" fmla="*/ 52132 w 3092450"/>
              <a:gd name="T3" fmla="*/ 4319 h 795867"/>
              <a:gd name="T4" fmla="*/ 221113 w 3092450"/>
              <a:gd name="T5" fmla="*/ 3363 h 795867"/>
              <a:gd name="T6" fmla="*/ 437732 w 3092450"/>
              <a:gd name="T7" fmla="*/ 0 h 795867"/>
              <a:gd name="T8" fmla="*/ 0 60000 65536"/>
              <a:gd name="T9" fmla="*/ 0 60000 65536"/>
              <a:gd name="T10" fmla="*/ 0 60000 65536"/>
              <a:gd name="T11" fmla="*/ 0 60000 65536"/>
              <a:gd name="T12" fmla="*/ 0 w 3092450"/>
              <a:gd name="T13" fmla="*/ 0 h 795867"/>
              <a:gd name="T14" fmla="*/ 3092450 w 3092450"/>
              <a:gd name="T15" fmla="*/ 795867 h 7958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92450" h="795867">
                <a:moveTo>
                  <a:pt x="0" y="730250"/>
                </a:moveTo>
                <a:cubicBezTo>
                  <a:pt x="53975" y="763058"/>
                  <a:pt x="107950" y="795867"/>
                  <a:pt x="368300" y="774700"/>
                </a:cubicBezTo>
                <a:cubicBezTo>
                  <a:pt x="628650" y="753533"/>
                  <a:pt x="1108075" y="732367"/>
                  <a:pt x="1562100" y="603250"/>
                </a:cubicBezTo>
                <a:cubicBezTo>
                  <a:pt x="2016125" y="474133"/>
                  <a:pt x="2837392" y="99483"/>
                  <a:pt x="3092450" y="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cxnSp>
        <p:nvCxnSpPr>
          <p:cNvPr id="19505" name="Straight Connector 31"/>
          <p:cNvCxnSpPr>
            <a:cxnSpLocks noChangeShapeType="1"/>
          </p:cNvCxnSpPr>
          <p:nvPr/>
        </p:nvCxnSpPr>
        <p:spPr bwMode="auto">
          <a:xfrm>
            <a:off x="1179513" y="4676775"/>
            <a:ext cx="168275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19506" name="TextBox 32"/>
          <p:cNvSpPr txBox="1">
            <a:spLocks noChangeArrowheads="1"/>
          </p:cNvSpPr>
          <p:nvPr/>
        </p:nvSpPr>
        <p:spPr bwMode="auto">
          <a:xfrm>
            <a:off x="1314450" y="4508500"/>
            <a:ext cx="1319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 b="1">
                <a:ea typeface="MS PGothic" pitchFamily="34" charset="-128"/>
              </a:rPr>
              <a:t>ATLAS 30fb</a:t>
            </a:r>
            <a:r>
              <a:rPr lang="en-GB" sz="1400" b="1" baseline="30000">
                <a:ea typeface="MS PGothic" pitchFamily="34" charset="-128"/>
              </a:rPr>
              <a:t>−1</a:t>
            </a:r>
          </a:p>
        </p:txBody>
      </p:sp>
      <p:sp>
        <p:nvSpPr>
          <p:cNvPr id="19507" name="TextBox 33"/>
          <p:cNvSpPr txBox="1">
            <a:spLocks noChangeArrowheads="1"/>
          </p:cNvSpPr>
          <p:nvPr/>
        </p:nvSpPr>
        <p:spPr bwMode="auto">
          <a:xfrm>
            <a:off x="1619250" y="5876925"/>
            <a:ext cx="1039813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100">
                <a:ea typeface="MS PGothic" pitchFamily="34" charset="-128"/>
              </a:rPr>
              <a:t>ATLAS 30fb</a:t>
            </a:r>
            <a:r>
              <a:rPr lang="en-GB" sz="1100" baseline="30000">
                <a:ea typeface="MS PGothic" pitchFamily="34" charset="-128"/>
              </a:rPr>
              <a:t>−1</a:t>
            </a:r>
          </a:p>
        </p:txBody>
      </p:sp>
      <p:sp>
        <p:nvSpPr>
          <p:cNvPr id="19508" name="Freeform 49"/>
          <p:cNvSpPr>
            <a:spLocks noChangeArrowheads="1"/>
          </p:cNvSpPr>
          <p:nvPr/>
        </p:nvSpPr>
        <p:spPr bwMode="auto">
          <a:xfrm>
            <a:off x="5132388" y="5753100"/>
            <a:ext cx="1930400" cy="527050"/>
          </a:xfrm>
          <a:custGeom>
            <a:avLst/>
            <a:gdLst>
              <a:gd name="T0" fmla="*/ 0 w 1930400"/>
              <a:gd name="T1" fmla="*/ 497693 h 526344"/>
              <a:gd name="T2" fmla="*/ 355600 w 1930400"/>
              <a:gd name="T3" fmla="*/ 514855 h 526344"/>
              <a:gd name="T4" fmla="*/ 762000 w 1930400"/>
              <a:gd name="T5" fmla="*/ 386141 h 526344"/>
              <a:gd name="T6" fmla="*/ 1151466 w 1930400"/>
              <a:gd name="T7" fmla="*/ 223103 h 526344"/>
              <a:gd name="T8" fmla="*/ 1532466 w 1930400"/>
              <a:gd name="T9" fmla="*/ 85809 h 526344"/>
              <a:gd name="T10" fmla="*/ 1930400 w 1930400"/>
              <a:gd name="T11" fmla="*/ 0 h 526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30400"/>
              <a:gd name="T19" fmla="*/ 0 h 526344"/>
              <a:gd name="T20" fmla="*/ 1930400 w 1930400"/>
              <a:gd name="T21" fmla="*/ 526344 h 5263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30400" h="526344">
                <a:moveTo>
                  <a:pt x="0" y="491066"/>
                </a:moveTo>
                <a:cubicBezTo>
                  <a:pt x="114300" y="508705"/>
                  <a:pt x="228600" y="526344"/>
                  <a:pt x="355600" y="508000"/>
                </a:cubicBezTo>
                <a:cubicBezTo>
                  <a:pt x="482600" y="489656"/>
                  <a:pt x="629356" y="428978"/>
                  <a:pt x="762000" y="381000"/>
                </a:cubicBezTo>
                <a:cubicBezTo>
                  <a:pt x="894644" y="333022"/>
                  <a:pt x="1023055" y="269522"/>
                  <a:pt x="1151466" y="220133"/>
                </a:cubicBezTo>
                <a:cubicBezTo>
                  <a:pt x="1279877" y="170744"/>
                  <a:pt x="1402644" y="121355"/>
                  <a:pt x="1532466" y="84666"/>
                </a:cubicBezTo>
                <a:cubicBezTo>
                  <a:pt x="1662288" y="47977"/>
                  <a:pt x="1930400" y="0"/>
                  <a:pt x="1930400" y="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ea typeface="MS PGothic" pitchFamily="34" charset="-128"/>
            </a:endParaRPr>
          </a:p>
        </p:txBody>
      </p:sp>
      <p:sp>
        <p:nvSpPr>
          <p:cNvPr id="19509" name="TextBox 33"/>
          <p:cNvSpPr txBox="1">
            <a:spLocks noChangeArrowheads="1"/>
          </p:cNvSpPr>
          <p:nvPr/>
        </p:nvSpPr>
        <p:spPr bwMode="auto">
          <a:xfrm>
            <a:off x="5651500" y="6021388"/>
            <a:ext cx="1039813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100">
                <a:ea typeface="MS PGothic" pitchFamily="34" charset="-128"/>
              </a:rPr>
              <a:t>ATLAS 30fb</a:t>
            </a:r>
            <a:r>
              <a:rPr lang="en-GB" sz="1100" baseline="30000">
                <a:ea typeface="MS PGothic" pitchFamily="34" charset="-128"/>
              </a:rPr>
              <a:t>−1</a:t>
            </a:r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0" y="0"/>
            <a:ext cx="914400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/>
              <a:t>2</a:t>
            </a:r>
          </a:p>
        </p:txBody>
      </p:sp>
      <p:grpSp>
        <p:nvGrpSpPr>
          <p:cNvPr id="19511" name="Group 55"/>
          <p:cNvGrpSpPr>
            <a:grpSpLocks/>
          </p:cNvGrpSpPr>
          <p:nvPr/>
        </p:nvGrpSpPr>
        <p:grpSpPr bwMode="auto">
          <a:xfrm>
            <a:off x="4356100" y="906463"/>
            <a:ext cx="4537075" cy="1152525"/>
            <a:chOff x="2200" y="1154"/>
            <a:chExt cx="2676" cy="643"/>
          </a:xfrm>
        </p:grpSpPr>
        <p:pic>
          <p:nvPicPr>
            <p:cNvPr id="19512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 l="23141" t="34277" r="26166" b="63104"/>
            <a:stretch>
              <a:fillRect/>
            </a:stretch>
          </p:blipFill>
          <p:spPr bwMode="auto">
            <a:xfrm>
              <a:off x="2200" y="1154"/>
              <a:ext cx="267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513" name="Picture 57"/>
            <p:cNvPicPr>
              <a:picLocks noChangeAspect="1" noChangeArrowheads="1"/>
            </p:cNvPicPr>
            <p:nvPr/>
          </p:nvPicPr>
          <p:blipFill>
            <a:blip r:embed="rId8" cstate="print"/>
            <a:srcRect l="23141" t="47324" r="26166" b="46449"/>
            <a:stretch>
              <a:fillRect/>
            </a:stretch>
          </p:blipFill>
          <p:spPr bwMode="auto">
            <a:xfrm>
              <a:off x="2245" y="1344"/>
              <a:ext cx="262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515" name="Rectangle 59"/>
          <p:cNvSpPr>
            <a:spLocks noChangeArrowheads="1"/>
          </p:cNvSpPr>
          <p:nvPr/>
        </p:nvSpPr>
        <p:spPr bwMode="auto">
          <a:xfrm>
            <a:off x="4284663" y="836613"/>
            <a:ext cx="4859337" cy="1295400"/>
          </a:xfrm>
          <a:prstGeom prst="rect">
            <a:avLst/>
          </a:prstGeom>
          <a:noFill/>
          <a:ln w="5715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516" name="Rectangle 60"/>
          <p:cNvSpPr>
            <a:spLocks noChangeArrowheads="1"/>
          </p:cNvSpPr>
          <p:nvPr/>
        </p:nvSpPr>
        <p:spPr bwMode="auto">
          <a:xfrm>
            <a:off x="7669213" y="971550"/>
            <a:ext cx="12969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517" name="Text Box 61"/>
          <p:cNvSpPr txBox="1">
            <a:spLocks noChangeArrowheads="1"/>
          </p:cNvSpPr>
          <p:nvPr/>
        </p:nvSpPr>
        <p:spPr bwMode="auto">
          <a:xfrm>
            <a:off x="7958138" y="930275"/>
            <a:ext cx="725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SuperB</a:t>
            </a:r>
            <a:endParaRPr lang="fr-FR" sz="1200" b="1"/>
          </a:p>
        </p:txBody>
      </p:sp>
      <p:sp>
        <p:nvSpPr>
          <p:cNvPr id="19519" name="Rectangle 63"/>
          <p:cNvSpPr>
            <a:spLocks noChangeArrowheads="1"/>
          </p:cNvSpPr>
          <p:nvPr/>
        </p:nvSpPr>
        <p:spPr bwMode="auto">
          <a:xfrm>
            <a:off x="8488363" y="1268413"/>
            <a:ext cx="2174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9520" name="Text Box 64"/>
          <p:cNvSpPr txBox="1">
            <a:spLocks noChangeArrowheads="1"/>
          </p:cNvSpPr>
          <p:nvPr/>
        </p:nvSpPr>
        <p:spPr bwMode="auto">
          <a:xfrm>
            <a:off x="7308850" y="2333625"/>
            <a:ext cx="1636713" cy="10239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/>
              <a:t>SuperB -</a:t>
            </a:r>
            <a:r>
              <a:rPr lang="en-US"/>
              <a:t>75ab</a:t>
            </a:r>
            <a:r>
              <a:rPr lang="en-US" baseline="30000"/>
              <a:t>-1</a:t>
            </a:r>
            <a:endParaRPr lang="fr-FR" baseline="30000"/>
          </a:p>
          <a:p>
            <a:pPr algn="ctr"/>
            <a:endParaRPr lang="en-US" sz="1600" baseline="30000"/>
          </a:p>
          <a:p>
            <a:pPr algn="ctr"/>
            <a:r>
              <a:rPr lang="en-US" sz="1600"/>
              <a:t>M</a:t>
            </a:r>
            <a:r>
              <a:rPr lang="en-US" sz="1600" baseline="-25000"/>
              <a:t>H</a:t>
            </a:r>
            <a:r>
              <a:rPr lang="en-US" sz="1600"/>
              <a:t>~1.2-2.5 TeV</a:t>
            </a:r>
          </a:p>
          <a:p>
            <a:pPr algn="ctr"/>
            <a:r>
              <a:rPr lang="en-US" sz="1600"/>
              <a:t>for tan</a:t>
            </a:r>
            <a:r>
              <a:rPr lang="en-US" sz="1600">
                <a:latin typeface="Symbol" pitchFamily="18" charset="2"/>
              </a:rPr>
              <a:t>b</a:t>
            </a:r>
            <a:r>
              <a:rPr lang="en-US" sz="1600"/>
              <a:t>~30-60</a:t>
            </a:r>
            <a:endParaRPr lang="fr-FR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9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85" grpId="0"/>
      <p:bldP spid="19489" grpId="0" animBg="1"/>
      <p:bldP spid="19490" grpId="0"/>
      <p:bldP spid="19491" grpId="0"/>
      <p:bldP spid="19492" grpId="0" animBg="1"/>
      <p:bldP spid="19493" grpId="0" animBg="1"/>
      <p:bldP spid="19494" grpId="0" animBg="1"/>
      <p:bldP spid="19495" grpId="0"/>
      <p:bldP spid="19496" grpId="0"/>
      <p:bldP spid="19497" grpId="0" animBg="1"/>
      <p:bldP spid="19498" grpId="0"/>
      <p:bldP spid="19499" grpId="0"/>
      <p:bldP spid="19500" grpId="0"/>
      <p:bldP spid="19501" grpId="0"/>
      <p:bldP spid="19504" grpId="0" animBg="1"/>
      <p:bldP spid="19506" grpId="0"/>
      <p:bldP spid="19507" grpId="0" animBg="1"/>
      <p:bldP spid="19508" grpId="0" animBg="1"/>
      <p:bldP spid="19509" grpId="0" animBg="1"/>
      <p:bldP spid="19510" grpId="0" animBg="1"/>
      <p:bldP spid="19515" grpId="0" animBg="1"/>
      <p:bldP spid="19516" grpId="0" animBg="1"/>
      <p:bldP spid="19517" grpId="0"/>
      <p:bldP spid="195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6725" y="341313"/>
            <a:ext cx="8208963" cy="12874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latin typeface="Times New Roman" pitchFamily="18" charset="0"/>
              </a:rPr>
              <a:t>Next generation of Super asymmetric B factory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                ≡</a:t>
            </a:r>
          </a:p>
          <a:p>
            <a:pPr algn="ctr"/>
            <a:r>
              <a:rPr lang="en-US" sz="2400"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</a:rPr>
              <a:t>L= 10</a:t>
            </a:r>
            <a:r>
              <a:rPr lang="en-US" sz="2800" b="1" baseline="30000">
                <a:latin typeface="Times New Roman" pitchFamily="18" charset="0"/>
              </a:rPr>
              <a:t>36</a:t>
            </a:r>
            <a:r>
              <a:rPr lang="en-US" sz="2800" b="1">
                <a:latin typeface="Times New Roman" pitchFamily="18" charset="0"/>
              </a:rPr>
              <a:t> cm</a:t>
            </a:r>
            <a:r>
              <a:rPr lang="en-US" sz="2800" b="1" baseline="30000">
                <a:latin typeface="Times New Roman" pitchFamily="18" charset="0"/>
              </a:rPr>
              <a:t>-2</a:t>
            </a:r>
            <a:r>
              <a:rPr lang="en-US" sz="2800" b="1">
                <a:latin typeface="Times New Roman" pitchFamily="18" charset="0"/>
              </a:rPr>
              <a:t> s</a:t>
            </a:r>
            <a:r>
              <a:rPr lang="en-US" sz="2800" b="1" baseline="30000">
                <a:latin typeface="Times New Roman" pitchFamily="18" charset="0"/>
              </a:rPr>
              <a:t>-1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, </a:t>
            </a:r>
            <a:r>
              <a:rPr lang="en-US" sz="2400" u="sng">
                <a:latin typeface="Times New Roman" pitchFamily="18" charset="0"/>
              </a:rPr>
              <a:t>&gt;100 times the one of the present B-factory</a:t>
            </a: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5076056" y="5412125"/>
            <a:ext cx="1201738" cy="457200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SuperB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051720" y="5412125"/>
            <a:ext cx="1811338" cy="4572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/>
              <a:t>SuperKEKB</a:t>
            </a:r>
            <a:endParaRPr lang="en-US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1115616" y="4221088"/>
            <a:ext cx="6775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</a:t>
            </a:r>
            <a:r>
              <a:rPr lang="en-US" sz="2400" dirty="0" err="1" smtClean="0"/>
              <a:t>SuperB</a:t>
            </a:r>
            <a:r>
              <a:rPr lang="en-US" sz="2400" dirty="0" smtClean="0"/>
              <a:t> factories will be built in this decade.</a:t>
            </a:r>
          </a:p>
          <a:p>
            <a:pPr algn="ctr"/>
            <a:r>
              <a:rPr lang="en-US" sz="2400" dirty="0" smtClean="0"/>
              <a:t>Both projects have been funded.</a:t>
            </a:r>
            <a:endParaRPr lang="fr-FR" sz="2400" dirty="0"/>
          </a:p>
        </p:txBody>
      </p:sp>
      <p:sp>
        <p:nvSpPr>
          <p:cNvPr id="9" name="Ellipse 8"/>
          <p:cNvSpPr/>
          <p:nvPr/>
        </p:nvSpPr>
        <p:spPr>
          <a:xfrm>
            <a:off x="4499992" y="5052085"/>
            <a:ext cx="2232248" cy="12241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259632" y="6309320"/>
            <a:ext cx="6585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I’ll discuss </a:t>
            </a:r>
            <a:r>
              <a:rPr lang="en-US" sz="2000" i="1" dirty="0" err="1" smtClean="0"/>
              <a:t>SuperB</a:t>
            </a:r>
            <a:r>
              <a:rPr lang="en-US" sz="2000" i="1" dirty="0" smtClean="0"/>
              <a:t>. Please ask question on </a:t>
            </a:r>
            <a:r>
              <a:rPr lang="en-US" sz="2000" i="1" dirty="0" err="1" smtClean="0"/>
              <a:t>SuperKEKB</a:t>
            </a:r>
            <a:r>
              <a:rPr lang="en-US" sz="2000" i="1" dirty="0" smtClean="0"/>
              <a:t> </a:t>
            </a:r>
            <a:endParaRPr lang="fr-FR" sz="2000" i="1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41500" y="1772692"/>
            <a:ext cx="7546975" cy="159067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</a:rPr>
              <a:t>Machine is challenging and based on new accelerating</a:t>
            </a:r>
          </a:p>
          <a:p>
            <a:r>
              <a:rPr lang="en-US" sz="2400" b="1">
                <a:latin typeface="Times New Roman" pitchFamily="18" charset="0"/>
              </a:rPr>
              <a:t>schemes : “crab waist” : luminosity &gt; 10</a:t>
            </a:r>
            <a:r>
              <a:rPr lang="en-US" sz="2400" b="1" baseline="30000">
                <a:latin typeface="Times New Roman" pitchFamily="18" charset="0"/>
              </a:rPr>
              <a:t>36</a:t>
            </a:r>
            <a:r>
              <a:rPr lang="en-US" sz="2400" b="1">
                <a:latin typeface="Times New Roman" pitchFamily="18" charset="0"/>
              </a:rPr>
              <a:t> possible !</a:t>
            </a:r>
          </a:p>
          <a:p>
            <a:endParaRPr lang="en-US" sz="2400" b="1">
              <a:latin typeface="Times New Roman" pitchFamily="18" charset="0"/>
            </a:endParaRPr>
          </a:p>
          <a:p>
            <a:endParaRPr lang="en-US" sz="2400" b="1">
              <a:latin typeface="Times New Roman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989137" y="2853779"/>
            <a:ext cx="7354129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sym typeface="Wingdings" pitchFamily="2" charset="2"/>
              </a:rPr>
              <a:t>Success of </a:t>
            </a:r>
            <a:r>
              <a:rPr lang="en-US" sz="2400" b="1" u="sng" dirty="0" smtClean="0">
                <a:latin typeface="Times New Roman" pitchFamily="18" charset="0"/>
                <a:sym typeface="Wingdings" pitchFamily="2" charset="2"/>
              </a:rPr>
              <a:t>“</a:t>
            </a:r>
            <a:r>
              <a:rPr lang="en-US" sz="2400" b="1" u="sng" dirty="0" err="1" smtClean="0">
                <a:latin typeface="Times New Roman" pitchFamily="18" charset="0"/>
                <a:sym typeface="Wingdings" pitchFamily="2" charset="2"/>
              </a:rPr>
              <a:t>Frascati</a:t>
            </a:r>
            <a:r>
              <a:rPr lang="en-US" sz="2400" b="1" u="sng" dirty="0" smtClean="0">
                <a:latin typeface="Times New Roman" pitchFamily="18" charset="0"/>
                <a:sym typeface="Wingdings" pitchFamily="2" charset="2"/>
              </a:rPr>
              <a:t> tests” </a:t>
            </a:r>
            <a:r>
              <a:rPr lang="en-US" sz="2400" b="1" u="sng" dirty="0">
                <a:latin typeface="Times New Roman" pitchFamily="18" charset="0"/>
                <a:sym typeface="Wingdings" pitchFamily="2" charset="2"/>
              </a:rPr>
              <a:t>has proven that they work !</a:t>
            </a:r>
            <a:endParaRPr lang="fr-FR" sz="2400" b="1" u="sng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99592" y="3414772"/>
            <a:ext cx="7253396" cy="446276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300" dirty="0" smtClean="0">
                <a:latin typeface="Times New Roman" pitchFamily="18" charset="0"/>
              </a:rPr>
              <a:t>The </a:t>
            </a:r>
            <a:r>
              <a:rPr lang="en-US" sz="2300" dirty="0">
                <a:latin typeface="Times New Roman" pitchFamily="18" charset="0"/>
              </a:rPr>
              <a:t>« Japanese » </a:t>
            </a:r>
            <a:r>
              <a:rPr lang="en-US" sz="2300" dirty="0" smtClean="0">
                <a:latin typeface="Times New Roman" pitchFamily="18" charset="0"/>
              </a:rPr>
              <a:t>machine finally converged to </a:t>
            </a:r>
            <a:r>
              <a:rPr lang="en-US" sz="2300" dirty="0">
                <a:latin typeface="Times New Roman" pitchFamily="18" charset="0"/>
              </a:rPr>
              <a:t>this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6657975" y="1620838"/>
            <a:ext cx="2211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85" name="Arc 5"/>
          <p:cNvSpPr>
            <a:spLocks/>
          </p:cNvSpPr>
          <p:nvPr/>
        </p:nvSpPr>
        <p:spPr bwMode="auto">
          <a:xfrm flipH="1">
            <a:off x="7350125" y="1338263"/>
            <a:ext cx="898525" cy="398462"/>
          </a:xfrm>
          <a:custGeom>
            <a:avLst/>
            <a:gdLst>
              <a:gd name="G0" fmla="+- 20769 0 0"/>
              <a:gd name="G1" fmla="+- 21600 0 0"/>
              <a:gd name="G2" fmla="+- 21600 0 0"/>
              <a:gd name="T0" fmla="*/ 0 w 41730"/>
              <a:gd name="T1" fmla="*/ 15666 h 21600"/>
              <a:gd name="T2" fmla="*/ 41730 w 41730"/>
              <a:gd name="T3" fmla="*/ 16387 h 21600"/>
              <a:gd name="T4" fmla="*/ 20769 w 4173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730" h="21600" fill="none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</a:path>
              <a:path w="41730" h="21600" stroke="0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  <a:lnTo>
                  <a:pt x="20769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712075" y="969963"/>
            <a:ext cx="2603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g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8662988" y="1436688"/>
            <a:ext cx="239712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6675438" y="1454150"/>
            <a:ext cx="2603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b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435850" y="1465263"/>
            <a:ext cx="260350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b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937500" y="1458913"/>
            <a:ext cx="239713" cy="311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s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699375" y="871538"/>
            <a:ext cx="26828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~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407275" y="1344613"/>
            <a:ext cx="26828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~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7912100" y="1331913"/>
            <a:ext cx="26828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~</a:t>
            </a:r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7718425" y="1550988"/>
            <a:ext cx="138113" cy="1381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V="1">
            <a:off x="7740650" y="1550988"/>
            <a:ext cx="115888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rot="5400000" flipV="1">
            <a:off x="7730332" y="1551781"/>
            <a:ext cx="114300" cy="13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6551613" y="917575"/>
            <a:ext cx="2557462" cy="11064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6767513" y="476250"/>
            <a:ext cx="2132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/>
            <a:r>
              <a:rPr lang="fr-FR" sz="1500">
                <a:latin typeface="Times New Roman" pitchFamily="18" charset="0"/>
              </a:rPr>
              <a:t>New Physics contribution</a:t>
            </a:r>
          </a:p>
          <a:p>
            <a:pPr defTabSz="828675"/>
            <a:r>
              <a:rPr lang="fr-FR" sz="1500">
                <a:latin typeface="Times New Roman" pitchFamily="18" charset="0"/>
              </a:rPr>
              <a:t>        (2-3 families)</a:t>
            </a:r>
          </a:p>
        </p:txBody>
      </p:sp>
      <p:graphicFrame>
        <p:nvGraphicFramePr>
          <p:cNvPr id="20499" name="Object 19"/>
          <p:cNvGraphicFramePr>
            <a:graphicFrameLocks noChangeAspect="1"/>
          </p:cNvGraphicFramePr>
          <p:nvPr/>
        </p:nvGraphicFramePr>
        <p:xfrm>
          <a:off x="7461250" y="1693863"/>
          <a:ext cx="622300" cy="304800"/>
        </p:xfrm>
        <a:graphic>
          <a:graphicData uri="http://schemas.openxmlformats.org/presentationml/2006/ole">
            <p:oleObj spid="_x0000_s20499" name="Equation" r:id="rId3" imgW="495000" imgH="241200" progId="">
              <p:embed/>
            </p:oleObj>
          </a:graphicData>
        </a:graphic>
      </p:graphicFrame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228725" y="92075"/>
            <a:ext cx="5456238" cy="504825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eaLnBrk="0" hangingPunct="0"/>
            <a:r>
              <a:rPr lang="en-GB" sz="2400">
                <a:latin typeface="Times New Roman" pitchFamily="18" charset="0"/>
              </a:rPr>
              <a:t>MSSM+generic soft SUSY breaking terms</a:t>
            </a:r>
          </a:p>
        </p:txBody>
      </p:sp>
      <p:pic>
        <p:nvPicPr>
          <p:cNvPr id="20501" name="Picture 21"/>
          <p:cNvPicPr>
            <a:picLocks noChangeAspect="1" noChangeArrowheads="1"/>
          </p:cNvPicPr>
          <p:nvPr/>
        </p:nvPicPr>
        <p:blipFill>
          <a:blip r:embed="rId4" cstate="print"/>
          <a:srcRect l="59305" t="48790" r="23729" b="34978"/>
          <a:stretch>
            <a:fillRect/>
          </a:stretch>
        </p:blipFill>
        <p:spPr bwMode="auto">
          <a:xfrm>
            <a:off x="3803650" y="1020763"/>
            <a:ext cx="72072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1352550" y="736600"/>
            <a:ext cx="50069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Flavour-changing NP effects in the squark propagator</a:t>
            </a:r>
          </a:p>
          <a:p>
            <a:pPr>
              <a:buFont typeface="Wingdings" pitchFamily="2" charset="2"/>
              <a:buChar char="à"/>
            </a:pPr>
            <a:r>
              <a:rPr lang="en-US" sz="1600">
                <a:sym typeface="Wingdings" pitchFamily="2" charset="2"/>
              </a:rPr>
              <a:t> NP scale SUSY mass </a:t>
            </a:r>
          </a:p>
          <a:p>
            <a:pPr>
              <a:buFont typeface="Wingdings" pitchFamily="2" charset="2"/>
              <a:buChar char="à"/>
            </a:pPr>
            <a:endParaRPr lang="en-US" sz="160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US" sz="1600"/>
              <a:t> flavour-violating coupling</a:t>
            </a:r>
            <a:endParaRPr lang="fr-FR" sz="1600"/>
          </a:p>
        </p:txBody>
      </p:sp>
      <p:pic>
        <p:nvPicPr>
          <p:cNvPr id="20503" name="Picture 23"/>
          <p:cNvPicPr>
            <a:picLocks noChangeAspect="1" noChangeArrowheads="1"/>
          </p:cNvPicPr>
          <p:nvPr/>
        </p:nvPicPr>
        <p:blipFill>
          <a:blip r:embed="rId4" cstate="print"/>
          <a:srcRect l="67787" t="60628" b="6458"/>
          <a:stretch>
            <a:fillRect/>
          </a:stretch>
        </p:blipFill>
        <p:spPr bwMode="auto">
          <a:xfrm>
            <a:off x="4108450" y="1341438"/>
            <a:ext cx="136842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4" name="Rectangle 24"/>
          <p:cNvSpPr>
            <a:spLocks noChangeArrowheads="1"/>
          </p:cNvSpPr>
          <p:nvPr/>
        </p:nvSpPr>
        <p:spPr bwMode="auto">
          <a:xfrm>
            <a:off x="1187450" y="692150"/>
            <a:ext cx="5184775" cy="1223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4108450" y="1341438"/>
            <a:ext cx="215900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2478088" y="4189413"/>
            <a:ext cx="327025" cy="392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0507" name="Object 27"/>
          <p:cNvGraphicFramePr>
            <a:graphicFrameLocks noChangeAspect="1"/>
          </p:cNvGraphicFramePr>
          <p:nvPr/>
        </p:nvGraphicFramePr>
        <p:xfrm>
          <a:off x="438150" y="3663950"/>
          <a:ext cx="569913" cy="293688"/>
        </p:xfrm>
        <a:graphic>
          <a:graphicData uri="http://schemas.openxmlformats.org/presentationml/2006/ole">
            <p:oleObj spid="_x0000_s20507" name="Equation" r:id="rId5" imgW="444240" imgH="228600" progId="">
              <p:embed/>
            </p:oleObj>
          </a:graphicData>
        </a:graphic>
      </p:graphicFrame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431800" y="4005263"/>
            <a:ext cx="16462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Arg(</a:t>
            </a:r>
            <a:r>
              <a:rPr lang="en-US" sz="1200">
                <a:latin typeface="Symbol" pitchFamily="18" charset="2"/>
              </a:rPr>
              <a:t>d</a:t>
            </a:r>
            <a:r>
              <a:rPr lang="en-US" sz="1200" baseline="-25000">
                <a:latin typeface="Times New Roman" pitchFamily="18" charset="0"/>
              </a:rPr>
              <a:t>23</a:t>
            </a:r>
            <a:r>
              <a:rPr lang="en-US" sz="1200">
                <a:latin typeface="Times New Roman" pitchFamily="18" charset="0"/>
              </a:rPr>
              <a:t>)</a:t>
            </a:r>
            <a:r>
              <a:rPr lang="en-US" sz="1200" baseline="-25000">
                <a:latin typeface="Times New Roman" pitchFamily="18" charset="0"/>
              </a:rPr>
              <a:t>LR</a:t>
            </a:r>
            <a:r>
              <a:rPr lang="en-US" sz="1200">
                <a:latin typeface="Times New Roman" pitchFamily="18" charset="0"/>
              </a:rPr>
              <a:t>=(44.5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±</a:t>
            </a:r>
            <a:r>
              <a:rPr lang="en-US" sz="1200">
                <a:latin typeface="Times New Roman" pitchFamily="18" charset="0"/>
              </a:rPr>
              <a:t> 2.6)</a:t>
            </a:r>
            <a:r>
              <a:rPr lang="en-US" sz="1200" baseline="40000">
                <a:latin typeface="Times New Roman" pitchFamily="18" charset="0"/>
              </a:rPr>
              <a:t>o</a:t>
            </a:r>
            <a:endParaRPr lang="fr-FR" sz="1200" baseline="40000">
              <a:latin typeface="Times New Roman" pitchFamily="18" charset="0"/>
            </a:endParaRP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935038" y="3671888"/>
            <a:ext cx="1255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= (0.026 ± 0.005)</a:t>
            </a:r>
            <a:endParaRPr lang="fr-FR" sz="1200">
              <a:latin typeface="Times New Roman" pitchFamily="18" charset="0"/>
            </a:endParaRPr>
          </a:p>
        </p:txBody>
      </p: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107950" y="4365625"/>
            <a:ext cx="2193925" cy="2447925"/>
            <a:chOff x="0" y="2976"/>
            <a:chExt cx="1386" cy="1456"/>
          </a:xfrm>
        </p:grpSpPr>
        <p:pic>
          <p:nvPicPr>
            <p:cNvPr id="20511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976"/>
              <a:ext cx="1386" cy="1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512" name="Rectangle 32"/>
            <p:cNvSpPr>
              <a:spLocks noChangeArrowheads="1"/>
            </p:cNvSpPr>
            <p:nvPr/>
          </p:nvSpPr>
          <p:spPr bwMode="auto">
            <a:xfrm>
              <a:off x="158" y="3022"/>
              <a:ext cx="726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323850" y="3573463"/>
            <a:ext cx="1908175" cy="7191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2644775" y="2570163"/>
            <a:ext cx="196850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3038475" y="5186363"/>
            <a:ext cx="2481263" cy="417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lang="en-GB" sz="2200">
                <a:latin typeface="Times New Roman" pitchFamily="18" charset="0"/>
              </a:rPr>
              <a:t>      1               10    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7" cstate="print"/>
          <a:srcRect l="6691" t="39816" r="15190" b="8159"/>
          <a:stretch>
            <a:fillRect/>
          </a:stretch>
        </p:blipFill>
        <p:spPr bwMode="auto">
          <a:xfrm>
            <a:off x="2725738" y="2351088"/>
            <a:ext cx="294005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2268538" y="2413000"/>
            <a:ext cx="652462" cy="2597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 defTabSz="828675" eaLnBrk="0" hangingPunct="0">
              <a:spcBef>
                <a:spcPct val="50000"/>
              </a:spcBef>
            </a:pPr>
            <a:r>
              <a:rPr lang="en-GB" sz="1600">
                <a:latin typeface="Times New Roman" pitchFamily="18" charset="0"/>
              </a:rPr>
              <a:t>   1</a:t>
            </a:r>
          </a:p>
          <a:p>
            <a:pPr defTabSz="828675" eaLnBrk="0" hangingPunct="0">
              <a:spcBef>
                <a:spcPct val="50000"/>
              </a:spcBef>
            </a:pPr>
            <a:endParaRPr lang="en-GB" sz="1600">
              <a:latin typeface="Times New Roman" pitchFamily="18" charset="0"/>
            </a:endParaRPr>
          </a:p>
          <a:p>
            <a:pPr defTabSz="828675" eaLnBrk="0" hangingPunct="0">
              <a:spcBef>
                <a:spcPct val="50000"/>
              </a:spcBef>
            </a:pPr>
            <a:endParaRPr lang="en-GB" sz="1600">
              <a:latin typeface="Times New Roman" pitchFamily="18" charset="0"/>
            </a:endParaRPr>
          </a:p>
          <a:p>
            <a:pPr defTabSz="828675" eaLnBrk="0" hangingPunct="0">
              <a:spcBef>
                <a:spcPct val="50000"/>
              </a:spcBef>
            </a:pPr>
            <a:r>
              <a:rPr lang="en-GB" sz="1600">
                <a:latin typeface="Times New Roman" pitchFamily="18" charset="0"/>
              </a:rPr>
              <a:t>10</a:t>
            </a:r>
            <a:r>
              <a:rPr lang="en-GB" sz="1600" baseline="30000">
                <a:latin typeface="Times New Roman" pitchFamily="18" charset="0"/>
              </a:rPr>
              <a:t>-1</a:t>
            </a:r>
          </a:p>
          <a:p>
            <a:pPr defTabSz="828675" eaLnBrk="0" hangingPunct="0">
              <a:spcBef>
                <a:spcPct val="50000"/>
              </a:spcBef>
            </a:pPr>
            <a:endParaRPr lang="en-GB" sz="1600" baseline="30000">
              <a:latin typeface="Times New Roman" pitchFamily="18" charset="0"/>
            </a:endParaRPr>
          </a:p>
          <a:p>
            <a:pPr defTabSz="828675" eaLnBrk="0" hangingPunct="0">
              <a:spcBef>
                <a:spcPct val="50000"/>
              </a:spcBef>
            </a:pPr>
            <a:endParaRPr lang="en-GB" sz="1600" baseline="30000">
              <a:latin typeface="Times New Roman" pitchFamily="18" charset="0"/>
            </a:endParaRPr>
          </a:p>
          <a:p>
            <a:pPr defTabSz="828675" eaLnBrk="0" hangingPunct="0">
              <a:spcBef>
                <a:spcPct val="50000"/>
              </a:spcBef>
            </a:pPr>
            <a:r>
              <a:rPr lang="en-GB">
                <a:latin typeface="Times New Roman" pitchFamily="18" charset="0"/>
              </a:rPr>
              <a:t>10</a:t>
            </a:r>
            <a:r>
              <a:rPr lang="en-GB" baseline="30000">
                <a:latin typeface="Times New Roman" pitchFamily="18" charset="0"/>
              </a:rPr>
              <a:t>-2</a:t>
            </a:r>
          </a:p>
          <a:p>
            <a:pPr defTabSz="828675" eaLnBrk="0" hangingPunct="0">
              <a:spcBef>
                <a:spcPct val="50000"/>
              </a:spcBef>
            </a:pPr>
            <a:endParaRPr lang="en-GB" sz="1600" baseline="30000">
              <a:latin typeface="Times New Roman" pitchFamily="18" charset="0"/>
            </a:endParaRPr>
          </a:p>
        </p:txBody>
      </p:sp>
      <p:graphicFrame>
        <p:nvGraphicFramePr>
          <p:cNvPr id="20519" name="Object 39"/>
          <p:cNvGraphicFramePr>
            <a:graphicFrameLocks noChangeAspect="1"/>
          </p:cNvGraphicFramePr>
          <p:nvPr/>
        </p:nvGraphicFramePr>
        <p:xfrm>
          <a:off x="4284663" y="5516563"/>
          <a:ext cx="1727200" cy="530225"/>
        </p:xfrm>
        <a:graphic>
          <a:graphicData uri="http://schemas.openxmlformats.org/presentationml/2006/ole">
            <p:oleObj spid="_x0000_s20519" name="Equation" r:id="rId8" imgW="787320" imgH="241200" progId="">
              <p:embed/>
            </p:oleObj>
          </a:graphicData>
        </a:graphic>
      </p:graphicFrame>
      <p:sp>
        <p:nvSpPr>
          <p:cNvPr id="20520" name="Text Box 40"/>
          <p:cNvSpPr txBox="1">
            <a:spLocks noChangeArrowheads="1"/>
          </p:cNvSpPr>
          <p:nvPr/>
        </p:nvSpPr>
        <p:spPr bwMode="auto">
          <a:xfrm>
            <a:off x="4716463" y="2363788"/>
            <a:ext cx="1670050" cy="831850"/>
          </a:xfrm>
          <a:prstGeom prst="rect">
            <a:avLst/>
          </a:prstGeom>
          <a:solidFill>
            <a:schemeClr val="bg1"/>
          </a:soli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algn="ctr" defTabSz="828675" eaLnBrk="0" hangingPunct="0"/>
            <a:r>
              <a:rPr lang="en-GB" sz="1200" i="1">
                <a:latin typeface="Times New Roman" pitchFamily="18" charset="0"/>
              </a:rPr>
              <a:t>In the red regions the </a:t>
            </a:r>
            <a:r>
              <a:rPr lang="en-GB" sz="1200" i="1">
                <a:latin typeface="Symbol" pitchFamily="18" charset="2"/>
              </a:rPr>
              <a:t>d</a:t>
            </a:r>
            <a:r>
              <a:rPr lang="en-GB" sz="1200" i="1">
                <a:latin typeface="Times New Roman" pitchFamily="18" charset="0"/>
              </a:rPr>
              <a:t> </a:t>
            </a:r>
          </a:p>
          <a:p>
            <a:pPr algn="ctr" defTabSz="828675" eaLnBrk="0" hangingPunct="0"/>
            <a:r>
              <a:rPr lang="en-GB" sz="1200" i="1">
                <a:latin typeface="Times New Roman" pitchFamily="18" charset="0"/>
              </a:rPr>
              <a:t>are measured with a </a:t>
            </a:r>
          </a:p>
          <a:p>
            <a:pPr algn="ctr" defTabSz="828675" eaLnBrk="0" hangingPunct="0"/>
            <a:r>
              <a:rPr lang="en-GB" sz="1200" i="1">
                <a:latin typeface="Times New Roman" pitchFamily="18" charset="0"/>
              </a:rPr>
              <a:t>significance &gt;3</a:t>
            </a:r>
            <a:r>
              <a:rPr lang="en-GB" sz="1200" i="1">
                <a:latin typeface="Symbol" pitchFamily="18" charset="2"/>
              </a:rPr>
              <a:t>s</a:t>
            </a:r>
            <a:r>
              <a:rPr lang="en-GB" sz="1200" i="1">
                <a:latin typeface="Times New Roman" pitchFamily="18" charset="0"/>
              </a:rPr>
              <a:t>  away </a:t>
            </a:r>
          </a:p>
          <a:p>
            <a:pPr algn="ctr" defTabSz="828675" eaLnBrk="0" hangingPunct="0"/>
            <a:r>
              <a:rPr lang="en-GB" sz="1200" i="1">
                <a:latin typeface="Times New Roman" pitchFamily="18" charset="0"/>
              </a:rPr>
              <a:t>from zero</a:t>
            </a:r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>
            <a:off x="3538538" y="4149725"/>
            <a:ext cx="0" cy="14398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22" name="Oval 42"/>
          <p:cNvSpPr>
            <a:spLocks noChangeArrowheads="1"/>
          </p:cNvSpPr>
          <p:nvPr/>
        </p:nvSpPr>
        <p:spPr bwMode="auto">
          <a:xfrm>
            <a:off x="3478213" y="4087813"/>
            <a:ext cx="111125" cy="92075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23" name="Text Box 43"/>
          <p:cNvSpPr txBox="1">
            <a:spLocks noChangeArrowheads="1"/>
          </p:cNvSpPr>
          <p:nvPr/>
        </p:nvSpPr>
        <p:spPr bwMode="auto">
          <a:xfrm>
            <a:off x="3167063" y="5661025"/>
            <a:ext cx="754062" cy="3937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1 TeV</a:t>
            </a:r>
            <a:endParaRPr lang="fr-FR" sz="1600">
              <a:latin typeface="Times New Roman" pitchFamily="18" charset="0"/>
            </a:endParaRPr>
          </a:p>
        </p:txBody>
      </p:sp>
      <p:sp>
        <p:nvSpPr>
          <p:cNvPr id="20524" name="Line 44"/>
          <p:cNvSpPr>
            <a:spLocks noChangeShapeType="1"/>
          </p:cNvSpPr>
          <p:nvPr/>
        </p:nvSpPr>
        <p:spPr bwMode="auto">
          <a:xfrm>
            <a:off x="2374900" y="4149725"/>
            <a:ext cx="11525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525" name="Oval 45"/>
          <p:cNvSpPr>
            <a:spLocks noChangeArrowheads="1"/>
          </p:cNvSpPr>
          <p:nvPr/>
        </p:nvSpPr>
        <p:spPr bwMode="auto">
          <a:xfrm>
            <a:off x="165100" y="146050"/>
            <a:ext cx="914400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/>
              <a:t>3</a:t>
            </a:r>
          </a:p>
        </p:txBody>
      </p:sp>
      <p:graphicFrame>
        <p:nvGraphicFramePr>
          <p:cNvPr id="20526" name="Object 46"/>
          <p:cNvGraphicFramePr>
            <a:graphicFrameLocks noChangeAspect="1"/>
          </p:cNvGraphicFramePr>
          <p:nvPr/>
        </p:nvGraphicFramePr>
        <p:xfrm>
          <a:off x="2052638" y="1989138"/>
          <a:ext cx="1152525" cy="593725"/>
        </p:xfrm>
        <a:graphic>
          <a:graphicData uri="http://schemas.openxmlformats.org/presentationml/2006/ole">
            <p:oleObj spid="_x0000_s20526" name="Equation" r:id="rId9" imgW="444240" imgH="228600" progId="">
              <p:embed/>
            </p:oleObj>
          </a:graphicData>
        </a:graphic>
      </p:graphicFrame>
      <p:sp>
        <p:nvSpPr>
          <p:cNvPr id="20528" name="Text Box 48"/>
          <p:cNvSpPr txBox="1">
            <a:spLocks noChangeArrowheads="1"/>
          </p:cNvSpPr>
          <p:nvPr/>
        </p:nvSpPr>
        <p:spPr bwMode="auto">
          <a:xfrm>
            <a:off x="6372225" y="3860800"/>
            <a:ext cx="1719263" cy="1044575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GB" sz="2000"/>
              <a:t>(B</a:t>
            </a:r>
            <a:r>
              <a:rPr lang="en-GB" sz="2000">
                <a:sym typeface="Symbol" pitchFamily="18" charset="2"/>
              </a:rPr>
              <a:t>X</a:t>
            </a:r>
            <a:r>
              <a:rPr lang="en-GB" sz="2000" baseline="-25000">
                <a:sym typeface="Symbol" pitchFamily="18" charset="2"/>
              </a:rPr>
              <a:t>s</a:t>
            </a:r>
            <a:r>
              <a:rPr lang="en-GB" sz="2000">
                <a:sym typeface="Symbol" pitchFamily="18" charset="2"/>
              </a:rPr>
              <a:t>)</a:t>
            </a:r>
          </a:p>
          <a:p>
            <a:pPr eaLnBrk="0" hangingPunct="0">
              <a:buFontTx/>
              <a:buChar char="•"/>
            </a:pPr>
            <a:r>
              <a:rPr lang="en-GB" sz="2000"/>
              <a:t>(B</a:t>
            </a:r>
            <a:r>
              <a:rPr lang="en-GB" sz="2000">
                <a:sym typeface="Symbol" pitchFamily="18" charset="2"/>
              </a:rPr>
              <a:t>X</a:t>
            </a:r>
            <a:r>
              <a:rPr lang="en-GB" sz="2000" baseline="-25000">
                <a:sym typeface="Symbol" pitchFamily="18" charset="2"/>
              </a:rPr>
              <a:t>s</a:t>
            </a:r>
            <a:r>
              <a:rPr lang="en-GB" sz="2000">
                <a:sym typeface="Symbol" pitchFamily="18" charset="2"/>
              </a:rPr>
              <a:t>l</a:t>
            </a:r>
            <a:r>
              <a:rPr lang="en-GB" sz="2000" baseline="30000">
                <a:sym typeface="Symbol" pitchFamily="18" charset="2"/>
              </a:rPr>
              <a:t>+</a:t>
            </a:r>
            <a:r>
              <a:rPr lang="en-GB" sz="2000">
                <a:sym typeface="Symbol" pitchFamily="18" charset="2"/>
              </a:rPr>
              <a:t>l</a:t>
            </a:r>
            <a:r>
              <a:rPr lang="en-GB" sz="2000" baseline="30000">
                <a:sym typeface="Symbol" pitchFamily="18" charset="2"/>
              </a:rPr>
              <a:t></a:t>
            </a:r>
            <a:r>
              <a:rPr lang="en-GB" sz="2000">
                <a:sym typeface="Symbol" pitchFamily="18" charset="2"/>
              </a:rPr>
              <a:t>) </a:t>
            </a:r>
          </a:p>
          <a:p>
            <a:pPr eaLnBrk="0" hangingPunct="0">
              <a:buFontTx/>
              <a:buChar char="•"/>
            </a:pPr>
            <a:r>
              <a:rPr lang="en-GB" sz="2000"/>
              <a:t>A</a:t>
            </a:r>
            <a:r>
              <a:rPr lang="en-GB" sz="2000" baseline="-25000"/>
              <a:t>CP</a:t>
            </a:r>
            <a:r>
              <a:rPr lang="en-GB" sz="2000"/>
              <a:t>(B</a:t>
            </a:r>
            <a:r>
              <a:rPr lang="en-GB" sz="2000">
                <a:sym typeface="Symbol" pitchFamily="18" charset="2"/>
              </a:rPr>
              <a:t>X</a:t>
            </a:r>
            <a:r>
              <a:rPr lang="en-GB" sz="2000" baseline="-25000">
                <a:sym typeface="Symbol" pitchFamily="18" charset="2"/>
              </a:rPr>
              <a:t>s</a:t>
            </a:r>
            <a:r>
              <a:rPr lang="en-GB" sz="2000">
                <a:sym typeface="Symbol" pitchFamily="18" charset="2"/>
              </a:rPr>
              <a:t>)</a:t>
            </a:r>
            <a:endParaRPr lang="en-US" sz="2000">
              <a:sym typeface="Symbol" pitchFamily="18" charset="2"/>
            </a:endParaRPr>
          </a:p>
        </p:txBody>
      </p:sp>
      <p:sp>
        <p:nvSpPr>
          <p:cNvPr id="20529" name="Text Box 49"/>
          <p:cNvSpPr txBox="1">
            <a:spLocks noChangeArrowheads="1"/>
          </p:cNvSpPr>
          <p:nvPr/>
        </p:nvSpPr>
        <p:spPr bwMode="auto">
          <a:xfrm>
            <a:off x="6084888" y="3357563"/>
            <a:ext cx="2419350" cy="404812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Here the players are :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/>
      <p:bldP spid="20487" grpId="0" animBg="1"/>
      <p:bldP spid="20488" grpId="0" animBg="1"/>
      <p:bldP spid="20489" grpId="0" animBg="1"/>
      <p:bldP spid="20490" grpId="0" animBg="1"/>
      <p:bldP spid="20491" grpId="0"/>
      <p:bldP spid="20492" grpId="0"/>
      <p:bldP spid="20493" grpId="0"/>
      <p:bldP spid="20494" grpId="0" animBg="1"/>
      <p:bldP spid="20495" grpId="0" animBg="1"/>
      <p:bldP spid="20496" grpId="0" animBg="1"/>
      <p:bldP spid="20497" grpId="0" animBg="1"/>
      <p:bldP spid="20498" grpId="0"/>
      <p:bldP spid="20500" grpId="0" animBg="1"/>
      <p:bldP spid="20502" grpId="0"/>
      <p:bldP spid="20504" grpId="0" animBg="1"/>
      <p:bldP spid="20505" grpId="0" animBg="1"/>
      <p:bldP spid="20506" grpId="0" animBg="1"/>
      <p:bldP spid="20508" grpId="0"/>
      <p:bldP spid="20509" grpId="0"/>
      <p:bldP spid="20513" grpId="0" animBg="1"/>
      <p:bldP spid="20514" grpId="0" animBg="1"/>
      <p:bldP spid="20516" grpId="0" animBg="1"/>
      <p:bldP spid="20518" grpId="0" animBg="1"/>
      <p:bldP spid="20520" grpId="0" animBg="1"/>
      <p:bldP spid="20521" grpId="0" animBg="1"/>
      <p:bldP spid="20522" grpId="0" animBg="1"/>
      <p:bldP spid="20523" grpId="0" animBg="1"/>
      <p:bldP spid="20524" grpId="0" animBg="1"/>
      <p:bldP spid="20528" grpId="0" animBg="1"/>
      <p:bldP spid="205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 l="73044" t="10545" r="8696" b="70297"/>
          <a:stretch>
            <a:fillRect/>
          </a:stretch>
        </p:blipFill>
        <p:spPr bwMode="auto">
          <a:xfrm>
            <a:off x="3312467" y="1702122"/>
            <a:ext cx="197961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 l="21600" t="18808" r="23253" b="54756"/>
          <a:stretch>
            <a:fillRect/>
          </a:stretch>
        </p:blipFill>
        <p:spPr bwMode="auto">
          <a:xfrm>
            <a:off x="-34925" y="3933825"/>
            <a:ext cx="41402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-107950" y="4295775"/>
            <a:ext cx="428625" cy="1416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7</a:t>
            </a:r>
            <a:r>
              <a:rPr lang="en-US" sz="1600"/>
              <a:t> BR (</a:t>
            </a:r>
            <a:r>
              <a:rPr lang="en-US" sz="1600">
                <a:latin typeface="Symbol" pitchFamily="18" charset="2"/>
              </a:rPr>
              <a:t>t</a:t>
            </a:r>
            <a:r>
              <a:rPr lang="en-US" sz="1600">
                <a:sym typeface="Wingdings" pitchFamily="2" charset="2"/>
              </a:rPr>
              <a:t></a:t>
            </a:r>
            <a:r>
              <a:rPr lang="en-US" sz="1600">
                <a:latin typeface="Symbol" pitchFamily="18" charset="2"/>
                <a:sym typeface="Wingdings" pitchFamily="2" charset="2"/>
              </a:rPr>
              <a:t>mg)</a:t>
            </a:r>
            <a:endParaRPr lang="fr-FR" sz="1600">
              <a:latin typeface="Symbol" pitchFamily="18" charset="2"/>
            </a:endParaRP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 rot="16200000">
            <a:off x="3861594" y="6301581"/>
            <a:ext cx="428625" cy="455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en-US" sz="1600"/>
              <a:t>M</a:t>
            </a:r>
            <a:r>
              <a:rPr lang="en-US" sz="1600" baseline="-25000"/>
              <a:t>1/2</a:t>
            </a:r>
            <a:endParaRPr lang="fr-FR" sz="1600" baseline="-25000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>
            <a:off x="463550" y="5230813"/>
            <a:ext cx="374491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446463" y="4992688"/>
            <a:ext cx="690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SuperB</a:t>
            </a:r>
            <a:endParaRPr lang="fr-FR" sz="1200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979613" y="4078288"/>
            <a:ext cx="1420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SO(10) MSSM</a:t>
            </a:r>
            <a:endParaRPr lang="fr-FR" sz="1600">
              <a:latin typeface="Times New Roman" pitchFamily="18" charset="0"/>
            </a:endParaRP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836738" y="4725988"/>
            <a:ext cx="16954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FF00"/>
                </a:solidFill>
                <a:latin typeface="Times New Roman" pitchFamily="18" charset="0"/>
              </a:rPr>
              <a:t>LFV from PMNS</a:t>
            </a:r>
            <a:endParaRPr lang="fr-FR" sz="1600" b="1">
              <a:solidFill>
                <a:srgbClr val="00FF00"/>
              </a:solidFill>
              <a:latin typeface="Times New Roman" pitchFamily="18" charset="0"/>
            </a:endParaRP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1908175" y="5805488"/>
            <a:ext cx="16176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3300"/>
                </a:solidFill>
                <a:latin typeface="Times New Roman" pitchFamily="18" charset="0"/>
              </a:rPr>
              <a:t>LFV from CKM</a:t>
            </a:r>
            <a:endParaRPr lang="fr-FR" sz="1600" b="1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43021" name="Picture 13"/>
          <p:cNvPicPr>
            <a:picLocks noChangeAspect="1" noChangeArrowheads="1"/>
          </p:cNvPicPr>
          <p:nvPr/>
        </p:nvPicPr>
        <p:blipFill>
          <a:blip r:embed="rId4" cstate="print"/>
          <a:srcRect l="37463" t="62854" r="37743" b="19380"/>
          <a:stretch>
            <a:fillRect/>
          </a:stretch>
        </p:blipFill>
        <p:spPr bwMode="auto">
          <a:xfrm>
            <a:off x="250825" y="765175"/>
            <a:ext cx="2592388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23850" y="1138238"/>
            <a:ext cx="2425700" cy="3222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341313" y="1754188"/>
            <a:ext cx="2425700" cy="322262"/>
          </a:xfrm>
          <a:prstGeom prst="rect">
            <a:avLst/>
          </a:prstGeom>
          <a:noFill/>
          <a:ln w="38100" cap="rnd">
            <a:solidFill>
              <a:srgbClr val="FF33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887413" y="182563"/>
            <a:ext cx="4779962" cy="514350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latin typeface="Times New Roman" pitchFamily="18" charset="0"/>
              </a:rPr>
              <a:t>Lepton Flavour Violation in </a:t>
            </a:r>
            <a:r>
              <a:rPr lang="fr-FR" sz="2400">
                <a:latin typeface="Symbol" pitchFamily="18" charset="2"/>
              </a:rPr>
              <a:t>t </a:t>
            </a:r>
            <a:r>
              <a:rPr lang="fr-FR" sz="2400">
                <a:latin typeface="Times New Roman" pitchFamily="18" charset="0"/>
              </a:rPr>
              <a:t>decays</a:t>
            </a:r>
          </a:p>
        </p:txBody>
      </p:sp>
      <p:pic>
        <p:nvPicPr>
          <p:cNvPr id="15" name="Picture 11" descr="lfv_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850" y="404664"/>
            <a:ext cx="3306763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84213" y="3621088"/>
            <a:ext cx="31432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Masurements and origin of LFV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356100" y="3638550"/>
            <a:ext cx="4608513" cy="366713"/>
          </a:xfrm>
          <a:prstGeom prst="rect">
            <a:avLst/>
          </a:prstGeom>
          <a:solidFill>
            <a:schemeClr val="bg1"/>
          </a:solidFill>
          <a:ln w="5715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Discrimination between SUSY and LHT </a:t>
            </a:r>
          </a:p>
        </p:txBody>
      </p:sp>
      <p:pic>
        <p:nvPicPr>
          <p:cNvPr id="43028" name="Picture 20"/>
          <p:cNvPicPr>
            <a:picLocks noChangeAspect="1" noChangeArrowheads="1"/>
          </p:cNvPicPr>
          <p:nvPr/>
        </p:nvPicPr>
        <p:blipFill>
          <a:blip r:embed="rId6" cstate="print"/>
          <a:srcRect l="8104" t="15369" r="12131"/>
          <a:stretch>
            <a:fillRect/>
          </a:stretch>
        </p:blipFill>
        <p:spPr bwMode="auto">
          <a:xfrm>
            <a:off x="4175125" y="4005263"/>
            <a:ext cx="4968875" cy="1866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4643438" y="5915025"/>
            <a:ext cx="4103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1400"/>
              <a:t>The ratio</a:t>
            </a:r>
            <a:r>
              <a:rPr lang="fr-FR" sz="1400">
                <a:latin typeface="Symbol" pitchFamily="18" charset="2"/>
              </a:rPr>
              <a:t> t</a:t>
            </a:r>
            <a:r>
              <a:rPr lang="fr-FR" sz="1400">
                <a:sym typeface="Wingdings" pitchFamily="2" charset="2"/>
              </a:rPr>
              <a:t> </a:t>
            </a:r>
            <a:r>
              <a:rPr lang="fr-FR" sz="1400">
                <a:latin typeface="Comic Sans MS" pitchFamily="66" charset="0"/>
                <a:sym typeface="Wingdings" pitchFamily="2" charset="2"/>
              </a:rPr>
              <a:t>lll </a:t>
            </a:r>
            <a:r>
              <a:rPr lang="fr-FR" sz="1400">
                <a:sym typeface="Wingdings" pitchFamily="2" charset="2"/>
              </a:rPr>
              <a:t>/ </a:t>
            </a:r>
            <a:r>
              <a:rPr lang="fr-FR" sz="1400">
                <a:latin typeface="Symbol" pitchFamily="18" charset="2"/>
                <a:sym typeface="Wingdings" pitchFamily="2" charset="2"/>
              </a:rPr>
              <a:t>t mg</a:t>
            </a:r>
            <a:r>
              <a:rPr lang="fr-FR" sz="1400">
                <a:sym typeface="Wingdings" pitchFamily="2" charset="2"/>
              </a:rPr>
              <a:t> is not suppressed in </a:t>
            </a:r>
          </a:p>
          <a:p>
            <a:pPr algn="ctr"/>
            <a:r>
              <a:rPr lang="fr-FR" sz="1400">
                <a:sym typeface="Wingdings" pitchFamily="2" charset="2"/>
              </a:rPr>
              <a:t>LHT by </a:t>
            </a:r>
            <a:r>
              <a:rPr lang="fr-FR" sz="1400">
                <a:latin typeface="Symbol" pitchFamily="18" charset="2"/>
                <a:sym typeface="Wingdings" pitchFamily="2" charset="2"/>
              </a:rPr>
              <a:t>a</a:t>
            </a:r>
            <a:r>
              <a:rPr lang="fr-FR" sz="1400" baseline="-25000">
                <a:sym typeface="Wingdings" pitchFamily="2" charset="2"/>
              </a:rPr>
              <a:t>e</a:t>
            </a:r>
            <a:r>
              <a:rPr lang="fr-FR" sz="1400">
                <a:sym typeface="Wingdings" pitchFamily="2" charset="2"/>
              </a:rPr>
              <a:t> as in MSSM</a:t>
            </a:r>
            <a:endParaRPr lang="fr-FR" sz="1400"/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2978150" y="3005262"/>
            <a:ext cx="2916238" cy="6397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latin typeface="Times New Roman" pitchFamily="18" charset="0"/>
              </a:rPr>
              <a:t>MEG sensitivity  </a:t>
            </a:r>
            <a:r>
              <a:rPr lang="en-US" sz="1600" b="1">
                <a:latin typeface="Symbol" pitchFamily="18" charset="2"/>
              </a:rPr>
              <a:t>m</a:t>
            </a:r>
            <a:r>
              <a:rPr lang="en-US" sz="1600" b="1">
                <a:latin typeface="Times New Roman" pitchFamily="18" charset="0"/>
                <a:sym typeface="Wingdings" pitchFamily="2" charset="2"/>
              </a:rPr>
              <a:t>e</a:t>
            </a:r>
            <a:r>
              <a:rPr lang="en-US" sz="1600" b="1"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b="1">
                <a:latin typeface="Times New Roman" pitchFamily="18" charset="0"/>
                <a:sym typeface="Wingdings" pitchFamily="2" charset="2"/>
              </a:rPr>
              <a:t>  ~10</a:t>
            </a:r>
            <a:r>
              <a:rPr lang="en-US" sz="1600" b="1" baseline="30000">
                <a:latin typeface="Times New Roman" pitchFamily="18" charset="0"/>
                <a:sym typeface="Wingdings" pitchFamily="2" charset="2"/>
              </a:rPr>
              <a:t>-13</a:t>
            </a:r>
          </a:p>
          <a:p>
            <a:r>
              <a:rPr lang="en-US" b="1">
                <a:latin typeface="Times New Roman" pitchFamily="18" charset="0"/>
              </a:rPr>
              <a:t>Preliminary results &lt; 3 1</a:t>
            </a:r>
            <a:r>
              <a:rPr lang="en-US" sz="1600" b="1">
                <a:latin typeface="Times New Roman" pitchFamily="18" charset="0"/>
                <a:sym typeface="Wingdings" pitchFamily="2" charset="2"/>
              </a:rPr>
              <a:t>0</a:t>
            </a:r>
            <a:r>
              <a:rPr lang="en-US" sz="1600" b="1" baseline="30000">
                <a:latin typeface="Times New Roman" pitchFamily="18" charset="0"/>
                <a:sym typeface="Wingdings" pitchFamily="2" charset="2"/>
              </a:rPr>
              <a:t>-11</a:t>
            </a:r>
            <a:endParaRPr lang="fr-FR" sz="1600" b="1" baseline="3000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-14288" y="66675"/>
            <a:ext cx="914401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843808" y="858484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ν mixing leads to a low level of</a:t>
            </a:r>
          </a:p>
          <a:p>
            <a:pPr algn="ctr"/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charged LFV (B~10</a:t>
            </a:r>
            <a:r>
              <a:rPr lang="en-GB" sz="1400" baseline="30000" dirty="0" smtClean="0">
                <a:latin typeface="Times New Roman" pitchFamily="18" charset="0"/>
                <a:cs typeface="Times New Roman" pitchFamily="18" charset="0"/>
              </a:rPr>
              <a:t>−54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buFont typeface="Symbol"/>
              <a:buChar char="®"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Enhancements to observable levels </a:t>
            </a:r>
          </a:p>
          <a:p>
            <a:pPr algn="ctr"/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    are possible with new physics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  <p:bldP spid="43015" grpId="0" animBg="1"/>
      <p:bldP spid="43016" grpId="0" animBg="1"/>
      <p:bldP spid="43017" grpId="0"/>
      <p:bldP spid="43018" grpId="0"/>
      <p:bldP spid="43019" grpId="0" animBg="1"/>
      <p:bldP spid="43020" grpId="0" animBg="1"/>
      <p:bldP spid="43022" grpId="0" animBg="1"/>
      <p:bldP spid="43023" grpId="0" animBg="1"/>
      <p:bldP spid="43024" grpId="0" animBg="1"/>
      <p:bldP spid="43026" grpId="0" animBg="1"/>
      <p:bldP spid="43027" grpId="0" animBg="1"/>
      <p:bldP spid="43029" grpId="0"/>
      <p:bldP spid="430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8" y="115888"/>
            <a:ext cx="3271837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336925"/>
            <a:ext cx="33083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8" name="Line 6"/>
          <p:cNvSpPr>
            <a:spLocks noChangeShapeType="1"/>
          </p:cNvSpPr>
          <p:nvPr/>
        </p:nvSpPr>
        <p:spPr bwMode="auto">
          <a:xfrm flipV="1">
            <a:off x="6486525" y="1411288"/>
            <a:ext cx="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6923088" y="1412875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6470650" y="1404938"/>
            <a:ext cx="465138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6467475" y="1916113"/>
            <a:ext cx="465138" cy="6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6877050" y="1916113"/>
            <a:ext cx="11525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>
            <a:off x="5292725" y="1916113"/>
            <a:ext cx="1223963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1295400" y="188913"/>
            <a:ext cx="2989263" cy="514350"/>
          </a:xfrm>
          <a:prstGeom prst="rect">
            <a:avLst/>
          </a:prstGeom>
          <a:solidFill>
            <a:srgbClr val="FF0000">
              <a:alpha val="39999"/>
            </a:srgbClr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CP Violation in charm</a:t>
            </a:r>
            <a:endParaRPr lang="fr-FR" sz="2400">
              <a:latin typeface="Times New Roman" pitchFamily="18" charset="0"/>
            </a:endParaRPr>
          </a:p>
        </p:txBody>
      </p:sp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2270125"/>
            <a:ext cx="4500562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589713" y="403225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NOW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7083425" y="3636963"/>
            <a:ext cx="869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SuperB</a:t>
            </a:r>
            <a:endParaRPr lang="fr-FR">
              <a:latin typeface="Times New Roman" pitchFamily="18" charset="0"/>
            </a:endParaRPr>
          </a:p>
        </p:txBody>
      </p:sp>
      <p:graphicFrame>
        <p:nvGraphicFramePr>
          <p:cNvPr id="44048" name="Object 16"/>
          <p:cNvGraphicFramePr>
            <a:graphicFrameLocks noChangeAspect="1"/>
          </p:cNvGraphicFramePr>
          <p:nvPr/>
        </p:nvGraphicFramePr>
        <p:xfrm>
          <a:off x="179388" y="1268413"/>
          <a:ext cx="2300287" cy="696912"/>
        </p:xfrm>
        <a:graphic>
          <a:graphicData uri="http://schemas.openxmlformats.org/presentationml/2006/ole">
            <p:oleObj spid="_x0000_s44048" name="Equation" r:id="rId6" imgW="1384200" imgH="419040" progId="Equation.3">
              <p:embed/>
            </p:oleObj>
          </a:graphicData>
        </a:graphic>
      </p:graphicFrame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2555875" y="1341438"/>
            <a:ext cx="2120900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l-SI" sz="2000">
                <a:solidFill>
                  <a:srgbClr val="3333CC"/>
                </a:solidFill>
                <a:latin typeface="Times New Roman" pitchFamily="18" charset="0"/>
              </a:rPr>
              <a:t>CPV </a:t>
            </a:r>
            <a:r>
              <a:rPr lang="en-US" sz="2000">
                <a:solidFill>
                  <a:srgbClr val="3333CC"/>
                </a:solidFill>
                <a:latin typeface="Times New Roman" pitchFamily="18" charset="0"/>
              </a:rPr>
              <a:t>in D system negligible</a:t>
            </a:r>
            <a:r>
              <a:rPr lang="sl-SI" sz="2000">
                <a:solidFill>
                  <a:srgbClr val="3333CC"/>
                </a:solidFill>
                <a:latin typeface="Times New Roman" pitchFamily="18" charset="0"/>
              </a:rPr>
              <a:t> in SM</a:t>
            </a:r>
            <a:endParaRPr lang="en-US" sz="200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115888" y="5756275"/>
            <a:ext cx="4406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 b="1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CPV in D sector is a </a:t>
            </a:r>
          </a:p>
          <a:p>
            <a:pPr algn="ctr"/>
            <a:r>
              <a:rPr kumimoji="1" lang="en-US" altLang="ja-JP" sz="2400" b="1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</a:rPr>
              <a:t>clear indication of New Physics !</a:t>
            </a:r>
            <a:endParaRPr kumimoji="1" lang="ja-JP" altLang="en-US" sz="2400" b="1">
              <a:solidFill>
                <a:srgbClr val="FF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H="1" flipV="1">
            <a:off x="2987675" y="4581525"/>
            <a:ext cx="215900" cy="1223963"/>
          </a:xfrm>
          <a:prstGeom prst="line">
            <a:avLst/>
          </a:prstGeom>
          <a:noFill/>
          <a:ln w="57150">
            <a:solidFill>
              <a:srgbClr val="FF3300"/>
            </a:solidFill>
            <a:prstDash val="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4052" name="Oval 20"/>
          <p:cNvSpPr>
            <a:spLocks noChangeArrowheads="1"/>
          </p:cNvSpPr>
          <p:nvPr/>
        </p:nvSpPr>
        <p:spPr bwMode="auto">
          <a:xfrm>
            <a:off x="-14288" y="66675"/>
            <a:ext cx="914401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3563938" y="765175"/>
            <a:ext cx="1365250" cy="517525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b="1" i="1">
                <a:latin typeface="Times New Roman" pitchFamily="18" charset="0"/>
              </a:rPr>
              <a:t>To be evaluated </a:t>
            </a:r>
          </a:p>
          <a:p>
            <a:r>
              <a:rPr lang="fr-FR" sz="1400" b="1" i="1">
                <a:latin typeface="Times New Roman" pitchFamily="18" charset="0"/>
              </a:rPr>
              <a:t>    at LHCb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1835696" y="1340768"/>
            <a:ext cx="5401732" cy="4049941"/>
            <a:chOff x="304802" y="2156253"/>
            <a:chExt cx="5401732" cy="4049941"/>
          </a:xfrm>
        </p:grpSpPr>
        <p:pic>
          <p:nvPicPr>
            <p:cNvPr id="5" name="Picture 5" descr="qweak_running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2" y="2156253"/>
              <a:ext cx="5401732" cy="4049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7"/>
            <p:cNvSpPr>
              <a:spLocks noChangeArrowheads="1"/>
            </p:cNvSpPr>
            <p:nvPr/>
          </p:nvSpPr>
          <p:spPr bwMode="auto">
            <a:xfrm>
              <a:off x="3945985" y="4650835"/>
              <a:ext cx="53975" cy="825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 rot="18056289">
              <a:off x="3815573" y="4112196"/>
              <a:ext cx="77887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SuperB 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D571E2D-C8F9-5540-BF1D-464223D4E442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23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9" name="Picture 10" descr="Untitled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8016" y="5229200"/>
            <a:ext cx="1746032" cy="88254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Other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opportunities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 :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Precision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 </a:t>
            </a:r>
            <a:r>
              <a:rPr kumimoji="0" lang="fr-FR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Electroweak</a:t>
            </a:r>
            <a:endParaRPr kumimoji="0" lang="fr-FR" sz="3600" b="0" i="0" u="none" strike="noStrike" kern="1200" cap="none" spc="0" normalizeH="0" baseline="3000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Accolade ouvrante 10"/>
          <p:cNvSpPr/>
          <p:nvPr/>
        </p:nvSpPr>
        <p:spPr>
          <a:xfrm>
            <a:off x="3131840" y="5229200"/>
            <a:ext cx="144016" cy="93610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sin</a:t>
            </a:r>
            <a:r>
              <a:rPr lang="en-US" sz="2000" baseline="30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θ</a:t>
            </a:r>
            <a:r>
              <a:rPr lang="en-US" sz="2000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W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can be measured with polarised e− beam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√s=ϒ(4S) is theoretically clean, c.f. b-fragmentation at Z pole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Measure LR asymmetry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in                                  at the ϒ(4S) to same precision as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                                                                                    LEP/SLC at the Z-pole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Can also perform crosscheck at ψ(3770)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More information on the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golden matrix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can be found in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  <a:hlinkClick r:id="rId2"/>
              </a:rPr>
              <a:t>arXiv:1008.1541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  <a:hlinkClick r:id="rId3"/>
              </a:rPr>
              <a:t>arXiv:0909.1333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and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  <a:hlinkClick r:id="rId4"/>
              </a:rPr>
              <a:t>arXiv:0810.1312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Combine measurements to elucidate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structure of new physics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D571E2D-C8F9-5540-BF1D-464223D4E442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24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Interplay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79512" y="1829614"/>
            <a:ext cx="8737608" cy="3687618"/>
            <a:chOff x="287861" y="1619057"/>
            <a:chExt cx="8737608" cy="3687618"/>
          </a:xfrm>
        </p:grpSpPr>
        <p:sp>
          <p:nvSpPr>
            <p:cNvPr id="8" name="TextBox 16"/>
            <p:cNvSpPr txBox="1"/>
            <p:nvPr/>
          </p:nvSpPr>
          <p:spPr>
            <a:xfrm>
              <a:off x="287861" y="2065866"/>
              <a:ext cx="31290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287861" y="2506132"/>
              <a:ext cx="312906" cy="2385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en-GB" sz="1200" dirty="0" smtClean="0">
                <a:solidFill>
                  <a:srgbClr val="FF0000"/>
                </a:solidFill>
              </a:endParaRP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en-GB" sz="1200" dirty="0" smtClean="0">
                <a:solidFill>
                  <a:srgbClr val="FF0000"/>
                </a:solidFill>
              </a:endParaRP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en-GB" sz="1200" dirty="0" smtClean="0">
                <a:solidFill>
                  <a:srgbClr val="FF0000"/>
                </a:solidFill>
              </a:endParaRP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  <a:endParaRPr lang="en-GB" sz="1200" dirty="0" smtClean="0">
                <a:solidFill>
                  <a:srgbClr val="FF0000"/>
                </a:solidFill>
              </a:endParaRPr>
            </a:p>
            <a:p>
              <a:endParaRPr lang="en-GB" sz="1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endParaRPr lang="en-GB" sz="1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endParaRPr lang="en-GB" sz="12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endParaRPr>
            </a:p>
            <a:p>
              <a:endParaRPr lang="en-GB" sz="800" dirty="0" smtClean="0">
                <a:solidFill>
                  <a:srgbClr val="FF0000"/>
                </a:solidFill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</p:txBody>
        </p:sp>
        <p:sp>
          <p:nvSpPr>
            <p:cNvPr id="10" name="TextBox 18"/>
            <p:cNvSpPr txBox="1"/>
            <p:nvPr/>
          </p:nvSpPr>
          <p:spPr>
            <a:xfrm>
              <a:off x="287861" y="4826004"/>
              <a:ext cx="31290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  <a:p>
              <a:endParaRPr lang="en-GB" sz="100" dirty="0" smtClean="0">
                <a:solidFill>
                  <a:srgbClr val="FF0000"/>
                </a:solidFill>
              </a:endParaRPr>
            </a:p>
            <a:p>
              <a:r>
                <a:rPr lang="en-GB" sz="1200" dirty="0" smtClean="0">
                  <a:solidFill>
                    <a:srgbClr val="FF0000"/>
                  </a:solidFill>
                  <a:latin typeface="Zapf Dingbats"/>
                  <a:ea typeface="Zapf Dingbats"/>
                  <a:cs typeface="Zapf Dingbats"/>
                </a:rPr>
                <a:t>✓</a:t>
              </a:r>
            </a:p>
          </p:txBody>
        </p:sp>
        <p:pic>
          <p:nvPicPr>
            <p:cNvPr id="11" name="Picture 23" descr="t.pd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371" y="1619057"/>
              <a:ext cx="8490098" cy="3687618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 bwMode="auto">
          <a:xfrm>
            <a:off x="5292080" y="5877272"/>
            <a:ext cx="2643672" cy="83099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NP enhancement:</a:t>
            </a:r>
          </a:p>
          <a:p>
            <a:r>
              <a:rPr lang="en-US" sz="1200" b="1" smtClean="0">
                <a:latin typeface="Times New Roman" pitchFamily="18" charset="0"/>
                <a:cs typeface="Times New Roman" pitchFamily="18" charset="0"/>
                <a:sym typeface="Wingdings 2"/>
              </a:rPr>
              <a:t>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Observable effect</a:t>
            </a:r>
          </a:p>
          <a:p>
            <a:r>
              <a:rPr lang="en-US" sz="1200" b="1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 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Moderately large effect</a:t>
            </a:r>
          </a:p>
          <a:p>
            <a:r>
              <a:rPr lang="en-US" sz="1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  </a:t>
            </a:r>
            <a:r>
              <a:rPr lang="en-US" sz="12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Very large effect</a:t>
            </a:r>
            <a:endParaRPr lang="fr-FR" sz="12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-108520" y="1876762"/>
            <a:ext cx="59663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SuperB</a:t>
            </a:r>
          </a:p>
          <a:p>
            <a:pPr algn="ctr"/>
            <a:r>
              <a:rPr lang="fr-FR" sz="1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scope</a:t>
            </a: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1547664" y="3113028"/>
            <a:ext cx="71686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Bs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1200" dirty="0" err="1" smtClean="0">
                <a:solidFill>
                  <a:schemeClr val="tx1"/>
                </a:solidFill>
                <a:latin typeface="Symbol" pitchFamily="18" charset="2"/>
                <a:cs typeface="Times New Roman" pitchFamily="18" charset="0"/>
                <a:sym typeface="Symbol" pitchFamily="18" charset="2"/>
              </a:rPr>
              <a:t>fg</a:t>
            </a:r>
            <a:endParaRPr lang="fr-FR" sz="1200" dirty="0" smtClean="0">
              <a:solidFill>
                <a:schemeClr val="tx1"/>
              </a:solidFill>
              <a:latin typeface="Symbol" pitchFamily="18" charset="2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41"/>
          <p:cNvSpPr txBox="1"/>
          <p:nvPr/>
        </p:nvSpPr>
        <p:spPr>
          <a:xfrm>
            <a:off x="37468" y="5301208"/>
            <a:ext cx="93865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smtClean="0">
                <a:latin typeface="Times New Roman" pitchFamily="18" charset="0"/>
                <a:cs typeface="Times New Roman" pitchFamily="18" charset="0"/>
              </a:rPr>
              <a:t>Experiment:          No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Result           Moderate Precision          Precise            Very Precise</a:t>
            </a: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Theory:                  Moderately clean           Clean Need lattice            Clean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Comparison of relative benefits of SuperB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(75ab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  <a:sym typeface="Wingdings"/>
              </a:rPr>
              <a:t>-1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	existing measurements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vs. 	LHCb (5fb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  <a:sym typeface="Wingdings"/>
              </a:rPr>
              <a:t>-1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	LHCb upgrade (50fb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  <a:sym typeface="Wingdings"/>
              </a:rPr>
              <a:t>-1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</p:txBody>
      </p:sp>
      <p:sp>
        <p:nvSpPr>
          <p:cNvPr id="3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D571E2D-C8F9-5540-BF1D-464223D4E442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25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47664" y="5373216"/>
            <a:ext cx="409939" cy="266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3225957" y="5373216"/>
            <a:ext cx="409939" cy="266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890253" y="5373216"/>
            <a:ext cx="409939" cy="2667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80312" y="5373216"/>
            <a:ext cx="409939" cy="2667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569773" y="6021288"/>
            <a:ext cx="409939" cy="266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4067944" y="5970612"/>
            <a:ext cx="409939" cy="2667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6660232" y="5970612"/>
            <a:ext cx="409939" cy="2667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53" descr="precisionCKM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99" y="2577613"/>
            <a:ext cx="7150100" cy="2466902"/>
          </a:xfrm>
          <a:prstGeom prst="rect">
            <a:avLst/>
          </a:prstGeom>
        </p:spPr>
      </p:pic>
      <p:sp>
        <p:nvSpPr>
          <p:cNvPr id="44" name="TextBox 7"/>
          <p:cNvSpPr txBox="1"/>
          <p:nvPr/>
        </p:nvSpPr>
        <p:spPr>
          <a:xfrm>
            <a:off x="7308908" y="2778709"/>
            <a:ext cx="18350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LHCb can only use </a:t>
            </a:r>
            <a:r>
              <a:rPr lang="en-GB" sz="1200" dirty="0" err="1" smtClean="0"/>
              <a:t>ρπ</a:t>
            </a:r>
            <a:endParaRPr lang="en-GB" sz="1200" dirty="0" smtClean="0"/>
          </a:p>
          <a:p>
            <a:endParaRPr lang="en-GB" sz="1200" dirty="0" smtClean="0"/>
          </a:p>
          <a:p>
            <a:endParaRPr lang="en-GB" sz="1200" dirty="0" smtClean="0"/>
          </a:p>
          <a:p>
            <a:r>
              <a:rPr lang="en-GB" sz="1200" smtClean="0"/>
              <a:t>β theory </a:t>
            </a:r>
            <a:r>
              <a:rPr lang="en-GB" sz="1200" dirty="0" smtClean="0"/>
              <a:t>error </a:t>
            </a:r>
            <a:r>
              <a:rPr lang="en-GB" sz="1200" dirty="0" err="1" smtClean="0"/>
              <a:t>B</a:t>
            </a:r>
            <a:r>
              <a:rPr lang="en-GB" sz="1200" baseline="-25000" dirty="0" err="1" smtClean="0"/>
              <a:t>d</a:t>
            </a:r>
            <a:endParaRPr lang="en-GB" sz="1200" baseline="-25000" dirty="0" smtClean="0"/>
          </a:p>
          <a:p>
            <a:r>
              <a:rPr lang="en-GB" sz="1200" smtClean="0"/>
              <a:t>β theory </a:t>
            </a:r>
            <a:r>
              <a:rPr lang="en-GB" sz="1200" dirty="0" smtClean="0"/>
              <a:t>error B</a:t>
            </a:r>
            <a:r>
              <a:rPr lang="en-GB" sz="1200" baseline="-25000" dirty="0" smtClean="0"/>
              <a:t>s</a:t>
            </a:r>
          </a:p>
          <a:p>
            <a:endParaRPr lang="en-GB" sz="1200" baseline="-25000" dirty="0" smtClean="0"/>
          </a:p>
          <a:p>
            <a:endParaRPr lang="en-GB" sz="1200" baseline="-25000" dirty="0" smtClean="0"/>
          </a:p>
          <a:p>
            <a:r>
              <a:rPr lang="en-GB" sz="1200" dirty="0" smtClean="0"/>
              <a:t>Need an e</a:t>
            </a:r>
            <a:r>
              <a:rPr lang="en-GB" sz="1200" baseline="30000" dirty="0" smtClean="0"/>
              <a:t>+</a:t>
            </a:r>
            <a:r>
              <a:rPr lang="en-GB" sz="1200" dirty="0" smtClean="0"/>
              <a:t>e</a:t>
            </a:r>
            <a:r>
              <a:rPr lang="en-GB" sz="1200" baseline="30000" dirty="0" smtClean="0"/>
              <a:t>−</a:t>
            </a:r>
            <a:r>
              <a:rPr lang="en-GB" sz="1200" dirty="0" smtClean="0"/>
              <a:t> environment to do a precision measurement using semi-</a:t>
            </a:r>
            <a:r>
              <a:rPr lang="en-GB" sz="1200" dirty="0" err="1" smtClean="0"/>
              <a:t>leptonic</a:t>
            </a:r>
            <a:r>
              <a:rPr lang="en-GB" sz="1200" dirty="0" smtClean="0"/>
              <a:t> B decays.</a:t>
            </a:r>
            <a:endParaRPr lang="en-GB" sz="1200" dirty="0"/>
          </a:p>
        </p:txBody>
      </p:sp>
      <p:sp>
        <p:nvSpPr>
          <p:cNvPr id="45" name="Rectangle 44"/>
          <p:cNvSpPr/>
          <p:nvPr/>
        </p:nvSpPr>
        <p:spPr>
          <a:xfrm>
            <a:off x="1600200" y="283633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1600200" y="308398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1600200" y="3318933"/>
            <a:ext cx="113029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1593850" y="3560233"/>
            <a:ext cx="1130299" cy="2413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600200" y="3801533"/>
            <a:ext cx="113029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1600200" y="404283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1600200" y="429048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1600200" y="453178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600200" y="4766733"/>
            <a:ext cx="113029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2736850" y="2842683"/>
            <a:ext cx="10350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2736850" y="3083983"/>
            <a:ext cx="10350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2736850" y="3325283"/>
            <a:ext cx="1035049" cy="2413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2736850" y="3560233"/>
            <a:ext cx="103504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2736850" y="3807883"/>
            <a:ext cx="10350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2743200" y="4042833"/>
            <a:ext cx="103504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2743200" y="4284133"/>
            <a:ext cx="103504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2743200" y="4531783"/>
            <a:ext cx="103504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2743200" y="4766733"/>
            <a:ext cx="1035049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3784600" y="284268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3784600" y="308398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3784600" y="332528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3778250" y="3566583"/>
            <a:ext cx="1149349" cy="2413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3784600" y="380153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3782483" y="404918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3784599" y="429048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3782483" y="4523316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3782484" y="4766733"/>
            <a:ext cx="11493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4933950" y="2842683"/>
            <a:ext cx="17716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4933950" y="3083983"/>
            <a:ext cx="17716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4933950" y="3331633"/>
            <a:ext cx="1771649" cy="2413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4933950" y="3551766"/>
            <a:ext cx="17716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4933950" y="3807883"/>
            <a:ext cx="1771649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4931833" y="4051300"/>
            <a:ext cx="17716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4931833" y="4290483"/>
            <a:ext cx="17716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4931833" y="4531783"/>
            <a:ext cx="1771649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4931833" y="4773083"/>
            <a:ext cx="1771649" cy="2413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6711959" y="2842683"/>
            <a:ext cx="594773" cy="2413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6711959" y="3079749"/>
            <a:ext cx="594773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6711959" y="3316816"/>
            <a:ext cx="594773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6711960" y="3562349"/>
            <a:ext cx="594773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6711960" y="3807883"/>
            <a:ext cx="594773" cy="2413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6711960" y="4053416"/>
            <a:ext cx="594773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6711961" y="4290483"/>
            <a:ext cx="594773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6711960" y="4527549"/>
            <a:ext cx="594773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6711960" y="4773082"/>
            <a:ext cx="594773" cy="241300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104"/>
          <p:cNvCxnSpPr/>
          <p:nvPr/>
        </p:nvCxnSpPr>
        <p:spPr>
          <a:xfrm rot="5400000">
            <a:off x="1637506" y="3923241"/>
            <a:ext cx="2177785" cy="1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107"/>
          <p:cNvCxnSpPr/>
          <p:nvPr/>
        </p:nvCxnSpPr>
        <p:spPr>
          <a:xfrm rot="5400000">
            <a:off x="2687373" y="3914775"/>
            <a:ext cx="2177785" cy="1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08"/>
          <p:cNvCxnSpPr/>
          <p:nvPr/>
        </p:nvCxnSpPr>
        <p:spPr>
          <a:xfrm rot="5400000">
            <a:off x="3838839" y="3931709"/>
            <a:ext cx="2177785" cy="1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09"/>
          <p:cNvCxnSpPr/>
          <p:nvPr/>
        </p:nvCxnSpPr>
        <p:spPr>
          <a:xfrm rot="5400000">
            <a:off x="5616839" y="3923244"/>
            <a:ext cx="2177785" cy="18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Golden measurements: CKM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5" name="Accolade ouvrante 94"/>
          <p:cNvSpPr/>
          <p:nvPr/>
        </p:nvSpPr>
        <p:spPr>
          <a:xfrm>
            <a:off x="827584" y="1340768"/>
            <a:ext cx="288032" cy="86409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/>
          <p:cNvSpPr/>
          <p:nvPr/>
        </p:nvSpPr>
        <p:spPr>
          <a:xfrm>
            <a:off x="6084168" y="2636912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/>
          <p:nvPr/>
        </p:nvSpPr>
        <p:spPr>
          <a:xfrm>
            <a:off x="35496" y="836712"/>
            <a:ext cx="93865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Experiment</a:t>
            </a:r>
            <a:r>
              <a:rPr lang="en-GB" sz="2000" smtClean="0">
                <a:latin typeface="Times New Roman" pitchFamily="18" charset="0"/>
                <a:cs typeface="Times New Roman" pitchFamily="18" charset="0"/>
              </a:rPr>
              <a:t>:          No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Result           Moderate Precision          Precise            Very Precise</a:t>
            </a: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Theory:                  Moderately clean           Clean Need lattice            Clean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11"/>
          <p:cNvSpPr txBox="1"/>
          <p:nvPr/>
        </p:nvSpPr>
        <p:spPr>
          <a:xfrm>
            <a:off x="6309896" y="2493876"/>
            <a:ext cx="2942995" cy="42934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Benefit from polarised </a:t>
            </a:r>
            <a:r>
              <a:rPr lang="en-GB" sz="1100" dirty="0" err="1" smtClean="0"/>
              <a:t>e</a:t>
            </a:r>
            <a:r>
              <a:rPr lang="en-GB" sz="1100" baseline="30000" dirty="0" smtClean="0"/>
              <a:t>−</a:t>
            </a:r>
            <a:r>
              <a:rPr lang="en-GB" sz="1100" dirty="0" smtClean="0"/>
              <a:t> beam</a:t>
            </a:r>
          </a:p>
          <a:p>
            <a:endParaRPr lang="en-GB" sz="1100" dirty="0" smtClean="0"/>
          </a:p>
          <a:p>
            <a:endParaRPr lang="en-GB" sz="800" dirty="0" smtClean="0"/>
          </a:p>
          <a:p>
            <a:r>
              <a:rPr lang="en-GB" sz="1100" dirty="0" smtClean="0"/>
              <a:t>very precise with improved detector</a:t>
            </a:r>
          </a:p>
          <a:p>
            <a:endParaRPr lang="en-GB" sz="400" dirty="0" smtClean="0"/>
          </a:p>
          <a:p>
            <a:r>
              <a:rPr lang="en-GB" sz="1100" dirty="0" smtClean="0"/>
              <a:t>Statistically limited: Angular analysis with &gt;75ab</a:t>
            </a:r>
            <a:r>
              <a:rPr lang="en-GB" sz="1100" baseline="30000" dirty="0" smtClean="0"/>
              <a:t>-1</a:t>
            </a:r>
            <a:endParaRPr lang="en-GB" sz="1100" dirty="0" smtClean="0"/>
          </a:p>
          <a:p>
            <a:endParaRPr lang="en-GB" sz="200" dirty="0" smtClean="0"/>
          </a:p>
          <a:p>
            <a:r>
              <a:rPr lang="en-GB" sz="1100" dirty="0" smtClean="0"/>
              <a:t>Right handed currents</a:t>
            </a:r>
          </a:p>
          <a:p>
            <a:endParaRPr lang="en-GB" sz="200" dirty="0" smtClean="0"/>
          </a:p>
          <a:p>
            <a:r>
              <a:rPr lang="en-GB" sz="1100" dirty="0" smtClean="0"/>
              <a:t>SuperB measures many more modes</a:t>
            </a:r>
          </a:p>
          <a:p>
            <a:endParaRPr lang="en-GB" sz="200" dirty="0" smtClean="0"/>
          </a:p>
          <a:p>
            <a:r>
              <a:rPr lang="en-GB" sz="1100" dirty="0" smtClean="0"/>
              <a:t>systematic error is main challenge</a:t>
            </a:r>
          </a:p>
          <a:p>
            <a:endParaRPr lang="en-GB" sz="200" dirty="0" smtClean="0"/>
          </a:p>
          <a:p>
            <a:r>
              <a:rPr lang="en-GB" sz="1100" dirty="0" smtClean="0"/>
              <a:t>control systematic error with data</a:t>
            </a:r>
          </a:p>
          <a:p>
            <a:endParaRPr lang="en-GB" sz="1400" dirty="0" smtClean="0"/>
          </a:p>
          <a:p>
            <a:r>
              <a:rPr lang="en-GB" sz="1100" dirty="0" smtClean="0"/>
              <a:t>SuperB measures </a:t>
            </a:r>
            <a:r>
              <a:rPr lang="en-GB" sz="1100" dirty="0" err="1" smtClean="0"/>
              <a:t>e</a:t>
            </a:r>
            <a:r>
              <a:rPr lang="en-GB" sz="1100" dirty="0" smtClean="0"/>
              <a:t> mode well, LHCb does </a:t>
            </a:r>
            <a:r>
              <a:rPr lang="en-GB" sz="1100" dirty="0" err="1" smtClean="0"/>
              <a:t>μ</a:t>
            </a:r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100" dirty="0" smtClean="0"/>
          </a:p>
          <a:p>
            <a:endParaRPr lang="en-GB" sz="1600" dirty="0" smtClean="0"/>
          </a:p>
          <a:p>
            <a:r>
              <a:rPr lang="en-GB" sz="1100" dirty="0" smtClean="0"/>
              <a:t>Clean NP search</a:t>
            </a:r>
          </a:p>
          <a:p>
            <a:endParaRPr lang="en-GB" sz="1400" dirty="0" smtClean="0"/>
          </a:p>
          <a:p>
            <a:r>
              <a:rPr lang="en-GB" sz="1100" dirty="0" smtClean="0"/>
              <a:t>Theoretically clean</a:t>
            </a:r>
          </a:p>
          <a:p>
            <a:r>
              <a:rPr lang="en-GB" sz="1100" dirty="0" err="1" smtClean="0"/>
              <a:t>b</a:t>
            </a:r>
            <a:r>
              <a:rPr lang="en-GB" sz="1100" dirty="0" smtClean="0"/>
              <a:t> fragmentation limits interpretation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D571E2D-C8F9-5540-BF1D-464223D4E442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26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7" name="Picture 110" descr="goldenModes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400" y="2030334"/>
            <a:ext cx="6413500" cy="4802265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464653"/>
                </a:solidFill>
                <a:latin typeface="Gill Sans MT"/>
              </a:rPr>
              <a:t>Who - title</a:t>
            </a:r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908720"/>
            <a:ext cx="409939" cy="2667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275856" y="908720"/>
            <a:ext cx="409939" cy="266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868144" y="908720"/>
            <a:ext cx="409939" cy="2667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380312" y="908720"/>
            <a:ext cx="409939" cy="2667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619672" y="1506116"/>
            <a:ext cx="409939" cy="2667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067944" y="1556792"/>
            <a:ext cx="409939" cy="2667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660232" y="1506116"/>
            <a:ext cx="409939" cy="2667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675042" y="2489198"/>
            <a:ext cx="949625" cy="1862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675042" y="2683931"/>
            <a:ext cx="949625" cy="1862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675042" y="3073399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675042" y="3259668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683509" y="3454401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683509" y="3657599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633133" y="3073401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633127" y="3251202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633127" y="3454402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633127" y="3657602"/>
            <a:ext cx="855134" cy="1862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624660" y="2489203"/>
            <a:ext cx="855134" cy="1862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624661" y="2683936"/>
            <a:ext cx="855134" cy="1862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495376" y="3073402"/>
            <a:ext cx="949625" cy="18626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3495377" y="32512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495377" y="34544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495377" y="36576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3495377" y="24892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495377" y="2683935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460577" y="2480733"/>
            <a:ext cx="14406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4460578" y="2675466"/>
            <a:ext cx="14406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452111" y="3064932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452111" y="3242732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4452111" y="3445932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452111" y="3649132"/>
            <a:ext cx="1440690" cy="19473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675042" y="6392335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1675042" y="6587071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2624660" y="6392335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2624660" y="6587070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3486910" y="6392336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4452112" y="6578600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4452112" y="6392334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3486910" y="6587071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5899911" y="6578601"/>
            <a:ext cx="4500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899911" y="6392333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1675042" y="4828116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1675042" y="5018616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1675042" y="5209116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675043" y="5410199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2633127" y="4826002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2633128" y="5020735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2633127" y="5215469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2633127" y="5410202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3495377" y="5215469"/>
            <a:ext cx="949625" cy="18626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/>
        </p:nvSpPr>
        <p:spPr>
          <a:xfrm>
            <a:off x="3495377" y="5412319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/>
          <p:cNvSpPr/>
          <p:nvPr/>
        </p:nvSpPr>
        <p:spPr>
          <a:xfrm>
            <a:off x="3495377" y="5018620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>
            <a:off x="3495377" y="4826004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/>
          <p:cNvSpPr/>
          <p:nvPr/>
        </p:nvSpPr>
        <p:spPr>
          <a:xfrm>
            <a:off x="4452110" y="5206998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4452110" y="5410197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4452112" y="5020734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4452111" y="4826000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5912611" y="2480733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5912611" y="2671233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1666577" y="5808132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1666578" y="6002865"/>
            <a:ext cx="949625" cy="18626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624660" y="5806019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4661" y="6002869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3486910" y="5806019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4452112" y="5799668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486910" y="6002869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4452112" y="5994401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908378" y="5799667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5908378" y="5994399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1683510" y="3852332"/>
            <a:ext cx="949625" cy="18626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1683510" y="4038598"/>
            <a:ext cx="949625" cy="18626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1683510" y="4237565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1683511" y="4428065"/>
            <a:ext cx="949625" cy="18626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2633127" y="3848102"/>
            <a:ext cx="855134" cy="1862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2633127" y="4038602"/>
            <a:ext cx="855134" cy="1862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2633127" y="4235452"/>
            <a:ext cx="855134" cy="1862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2633127" y="4432302"/>
            <a:ext cx="855134" cy="186265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3489027" y="38481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3489027" y="40386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3489027" y="423545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3489027" y="4432302"/>
            <a:ext cx="949625" cy="18626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4452111" y="3839632"/>
            <a:ext cx="14406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4452111" y="4036482"/>
            <a:ext cx="14406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4452111" y="4226982"/>
            <a:ext cx="1440690" cy="19473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4445093" y="4423832"/>
            <a:ext cx="14406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5902028" y="3837517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5902028" y="4028017"/>
            <a:ext cx="4500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902028" y="4218517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5902028" y="4415367"/>
            <a:ext cx="4500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5902028" y="3056467"/>
            <a:ext cx="450090" cy="194738"/>
          </a:xfrm>
          <a:prstGeom prst="rect">
            <a:avLst/>
          </a:prstGeom>
          <a:solidFill>
            <a:srgbClr val="3366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5902028" y="3240617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5902028" y="3437467"/>
            <a:ext cx="4500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5902028" y="3640667"/>
            <a:ext cx="450090" cy="19473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5902028" y="4821767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5902028" y="5027084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5902028" y="5221818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5902028" y="5416551"/>
            <a:ext cx="450090" cy="19473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Golden measurements: General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436096" y="2132856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407043C9-4336-4C3A-83EC-9E947D90CC42}" type="slidenum">
              <a:rPr lang="fr-FR"/>
              <a:pPr/>
              <a:t>27</a:t>
            </a:fld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0825" y="1997075"/>
            <a:ext cx="7777163" cy="396875"/>
          </a:xfrm>
          <a:prstGeom prst="rect">
            <a:avLst/>
          </a:prstGeom>
          <a:solidFill>
            <a:srgbClr val="FBC5A3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Arial" pitchFamily="34" charset="0"/>
              </a:rPr>
              <a:t>SuperB</a:t>
            </a:r>
            <a:r>
              <a:rPr lang="en-US" sz="2000">
                <a:latin typeface="Arial" pitchFamily="34" charset="0"/>
              </a:rPr>
              <a:t> can perform many measurements at &lt;1% level of precision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0825" y="2501900"/>
            <a:ext cx="8278813" cy="396875"/>
          </a:xfrm>
          <a:prstGeom prst="rect">
            <a:avLst/>
          </a:prstGeom>
          <a:solidFill>
            <a:srgbClr val="F2B6A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Precision on CKM parameters will be improved by more than a factor 10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77813" y="5246688"/>
            <a:ext cx="7621587" cy="396875"/>
          </a:xfrm>
          <a:prstGeom prst="rect">
            <a:avLst/>
          </a:prstGeom>
          <a:solidFill>
            <a:srgbClr val="E3C8BB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NP will be studied (measuring the couplings) if discovered at LHC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7813" y="3005138"/>
            <a:ext cx="8686800" cy="701675"/>
          </a:xfrm>
          <a:prstGeom prst="rect">
            <a:avLst/>
          </a:prstGeom>
          <a:solidFill>
            <a:srgbClr val="E8BB1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… and do not forget… </a:t>
            </a:r>
            <a:r>
              <a:rPr lang="en-US" sz="2000" b="1" dirty="0" err="1">
                <a:latin typeface="Arial" pitchFamily="34" charset="0"/>
              </a:rPr>
              <a:t>SuperB</a:t>
            </a:r>
            <a:r>
              <a:rPr lang="en-US" sz="2000" dirty="0">
                <a:latin typeface="Arial" pitchFamily="34" charset="0"/>
              </a:rPr>
              <a:t> could also a </a:t>
            </a:r>
            <a:r>
              <a:rPr lang="en-US" sz="2000" b="1" dirty="0">
                <a:latin typeface="Arial" pitchFamily="34" charset="0"/>
              </a:rPr>
              <a:t>Super</a:t>
            </a:r>
            <a:r>
              <a:rPr lang="en-US" sz="2000" dirty="0">
                <a:latin typeface="Arial" pitchFamily="34" charset="0"/>
              </a:rPr>
              <a:t>-</a:t>
            </a:r>
            <a:r>
              <a:rPr lang="en-US" sz="2000" b="1" dirty="0">
                <a:latin typeface="Arial" pitchFamily="34" charset="0"/>
              </a:rPr>
              <a:t>Super</a:t>
            </a: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b="1" dirty="0">
                <a:latin typeface="Symbol" pitchFamily="18" charset="2"/>
              </a:rPr>
              <a:t>t</a:t>
            </a:r>
            <a:r>
              <a:rPr lang="en-US" sz="2000" b="1" dirty="0">
                <a:latin typeface="Arial" pitchFamily="34" charset="0"/>
              </a:rPr>
              <a:t>-charm factory</a:t>
            </a:r>
            <a:r>
              <a:rPr lang="en-US" sz="2000" dirty="0">
                <a:latin typeface="Arial" pitchFamily="34" charset="0"/>
              </a:rPr>
              <a:t>,</a:t>
            </a:r>
          </a:p>
          <a:p>
            <a:r>
              <a:rPr lang="en-US" sz="2000" dirty="0">
                <a:latin typeface="Arial" pitchFamily="34" charset="0"/>
              </a:rPr>
              <a:t>    If we </a:t>
            </a:r>
            <a:r>
              <a:rPr lang="en-US" sz="2000" i="1" u="sng" dirty="0">
                <a:latin typeface="Arial" pitchFamily="34" charset="0"/>
              </a:rPr>
              <a:t>run at threshold</a:t>
            </a:r>
            <a:r>
              <a:rPr lang="en-US" sz="2000" dirty="0">
                <a:latin typeface="Arial" pitchFamily="34" charset="0"/>
              </a:rPr>
              <a:t>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0825" y="5741988"/>
            <a:ext cx="8075613" cy="711200"/>
          </a:xfrm>
          <a:prstGeom prst="rect">
            <a:avLst/>
          </a:prstGeom>
          <a:solidFill>
            <a:srgbClr val="F6A8C4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if NP is not (or “partially”) seen at TeV, SuperB is the way of exploring </a:t>
            </a:r>
          </a:p>
          <a:p>
            <a:r>
              <a:rPr lang="en-US" sz="2000">
                <a:latin typeface="Arial" pitchFamily="34" charset="0"/>
              </a:rPr>
              <a:t>NP scales of several TeV  (in some scenario several (&gt;10 )TeV..)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115616" y="4652963"/>
            <a:ext cx="7272807" cy="40011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/>
              <a:t>SuperB</a:t>
            </a:r>
            <a:r>
              <a:rPr lang="en-US" sz="2000" dirty="0"/>
              <a:t> Discovery Potential and Complementary to LHC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419475" y="1484313"/>
            <a:ext cx="2736701" cy="40011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/>
              <a:t>Unprecented</a:t>
            </a:r>
            <a:r>
              <a:rPr lang="en-US" sz="2000" dirty="0"/>
              <a:t> precision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25438" y="3903663"/>
            <a:ext cx="7742237" cy="396875"/>
          </a:xfrm>
          <a:prstGeom prst="rect">
            <a:avLst/>
          </a:prstGeom>
          <a:solidFill>
            <a:srgbClr val="F4DD8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" pitchFamily="34" charset="0"/>
              </a:rPr>
              <a:t>Unique opportunity of LFV measurements, better if </a:t>
            </a:r>
            <a:r>
              <a:rPr lang="en-US" sz="2000" i="1" u="sng">
                <a:latin typeface="Arial" pitchFamily="34" charset="0"/>
              </a:rPr>
              <a:t>beam polarized</a:t>
            </a:r>
            <a:r>
              <a:rPr lang="en-US" sz="2000">
                <a:latin typeface="Arial" pitchFamily="34" charset="0"/>
              </a:rPr>
              <a:t>.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2484438" y="44450"/>
            <a:ext cx="4862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L= 10</a:t>
            </a:r>
            <a:r>
              <a:rPr lang="en-GB" baseline="30000" dirty="0"/>
              <a:t>36</a:t>
            </a:r>
            <a:r>
              <a:rPr lang="en-GB" dirty="0"/>
              <a:t>cm</a:t>
            </a:r>
            <a:r>
              <a:rPr lang="en-GB" baseline="30000" dirty="0"/>
              <a:t>-2</a:t>
            </a:r>
            <a:r>
              <a:rPr lang="en-GB" dirty="0"/>
              <a:t> sec</a:t>
            </a:r>
            <a:r>
              <a:rPr lang="en-GB" baseline="30000" dirty="0"/>
              <a:t>-1    </a:t>
            </a:r>
            <a:r>
              <a:rPr lang="en-GB" dirty="0">
                <a:sym typeface="Wingdings" pitchFamily="2" charset="2"/>
              </a:rPr>
              <a:t> 15ab</a:t>
            </a:r>
            <a:r>
              <a:rPr lang="en-GB" baseline="30000" dirty="0">
                <a:sym typeface="Wingdings" pitchFamily="2" charset="2"/>
              </a:rPr>
              <a:t>-1</a:t>
            </a:r>
            <a:r>
              <a:rPr lang="en-GB" dirty="0">
                <a:sym typeface="Wingdings" pitchFamily="2" charset="2"/>
              </a:rPr>
              <a:t> per </a:t>
            </a:r>
            <a:r>
              <a:rPr lang="en-GB" dirty="0" smtClean="0">
                <a:sym typeface="Wingdings" pitchFamily="2" charset="2"/>
              </a:rPr>
              <a:t>year / regime</a:t>
            </a:r>
            <a:endParaRPr lang="fr-FR" dirty="0">
              <a:sym typeface="Wingdings" pitchFamily="2" charset="2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467544" y="452438"/>
            <a:ext cx="770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need</a:t>
            </a:r>
            <a:r>
              <a:rPr lang="fr-FR" sz="2000" b="1" dirty="0"/>
              <a:t> </a:t>
            </a:r>
            <a:r>
              <a:rPr lang="fr-FR" sz="2000" b="1" dirty="0" err="1"/>
              <a:t>at</a:t>
            </a:r>
            <a:r>
              <a:rPr lang="fr-FR" sz="2000" b="1" dirty="0"/>
              <a:t> least 75 </a:t>
            </a:r>
            <a:r>
              <a:rPr lang="en-GB" sz="2000" b="1" dirty="0">
                <a:sym typeface="Wingdings" pitchFamily="2" charset="2"/>
              </a:rPr>
              <a:t>ab</a:t>
            </a:r>
            <a:r>
              <a:rPr lang="en-GB" sz="2000" b="1" baseline="30000" dirty="0">
                <a:sym typeface="Wingdings" pitchFamily="2" charset="2"/>
              </a:rPr>
              <a:t>-1</a:t>
            </a:r>
            <a:r>
              <a:rPr lang="en-GB" baseline="30000" dirty="0">
                <a:sym typeface="Wingdings" pitchFamily="2" charset="2"/>
              </a:rPr>
              <a:t>  </a:t>
            </a:r>
            <a:r>
              <a:rPr lang="en-GB" dirty="0">
                <a:sym typeface="Wingdings" pitchFamily="2" charset="2"/>
              </a:rPr>
              <a:t>        </a:t>
            </a:r>
            <a:r>
              <a:rPr lang="en-GB" sz="2000" b="1" dirty="0">
                <a:sym typeface="Wingdings" pitchFamily="2" charset="2"/>
              </a:rPr>
              <a:t>L= </a:t>
            </a:r>
            <a:r>
              <a:rPr lang="en-GB" sz="2000" b="1" dirty="0"/>
              <a:t>10</a:t>
            </a:r>
            <a:r>
              <a:rPr lang="en-GB" sz="2000" b="1" baseline="30000" dirty="0"/>
              <a:t>36</a:t>
            </a:r>
            <a:r>
              <a:rPr lang="en-GB" sz="2000" b="1" dirty="0"/>
              <a:t>cm</a:t>
            </a:r>
            <a:r>
              <a:rPr lang="en-GB" sz="2000" b="1" baseline="30000" dirty="0"/>
              <a:t>-2</a:t>
            </a:r>
            <a:r>
              <a:rPr lang="en-GB" sz="2000" b="1" dirty="0"/>
              <a:t> sec</a:t>
            </a:r>
            <a:r>
              <a:rPr lang="en-GB" sz="2000" b="1" baseline="30000" dirty="0"/>
              <a:t>-1 </a:t>
            </a:r>
            <a:r>
              <a:rPr lang="en-GB" sz="2000" b="1" dirty="0"/>
              <a:t> is the baseline option</a:t>
            </a:r>
            <a:r>
              <a:rPr lang="en-GB" dirty="0">
                <a:sym typeface="Wingdings" pitchFamily="2" charset="2"/>
              </a:rPr>
              <a:t> </a:t>
            </a:r>
            <a:endParaRPr lang="fr-FR" dirty="0">
              <a:sym typeface="Wingdings" pitchFamily="2" charset="2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0" y="44450"/>
            <a:ext cx="9144000" cy="93662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2771775" y="908050"/>
            <a:ext cx="3887788" cy="4572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/>
              <a:t>That’s is the factory we need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4" name="Picture 2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bright="52000" contrast="-7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8155" name="Text Box 27"/>
          <p:cNvSpPr txBox="1">
            <a:spLocks noChangeArrowheads="1"/>
          </p:cNvSpPr>
          <p:nvPr/>
        </p:nvSpPr>
        <p:spPr bwMode="auto">
          <a:xfrm>
            <a:off x="2700338" y="1557338"/>
            <a:ext cx="3241675" cy="2181225"/>
          </a:xfrm>
          <a:prstGeom prst="rect">
            <a:avLst/>
          </a:prstGeom>
          <a:solidFill>
            <a:schemeClr val="bg1"/>
          </a:solidFill>
          <a:ln w="7620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>
                <a:latin typeface="Times New Roman" pitchFamily="18" charset="0"/>
              </a:rPr>
              <a:t>The Machine</a:t>
            </a:r>
          </a:p>
        </p:txBody>
      </p:sp>
      <p:sp>
        <p:nvSpPr>
          <p:cNvPr id="48156" name="Text Box 28"/>
          <p:cNvSpPr txBox="1">
            <a:spLocks noChangeArrowheads="1"/>
          </p:cNvSpPr>
          <p:nvPr/>
        </p:nvSpPr>
        <p:spPr bwMode="auto">
          <a:xfrm>
            <a:off x="395288" y="5186363"/>
            <a:ext cx="8510587" cy="519112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>
                <a:latin typeface="Times New Roman" pitchFamily="18" charset="0"/>
              </a:rPr>
              <a:t>How it is possible to gain a factor 100 in the luminosity ..?</a:t>
            </a:r>
          </a:p>
        </p:txBody>
      </p:sp>
      <p:sp>
        <p:nvSpPr>
          <p:cNvPr id="48157" name="Text Box 29"/>
          <p:cNvSpPr txBox="1">
            <a:spLocks noChangeArrowheads="1"/>
          </p:cNvSpPr>
          <p:nvPr/>
        </p:nvSpPr>
        <p:spPr bwMode="auto">
          <a:xfrm>
            <a:off x="1273175" y="5907088"/>
            <a:ext cx="7053263" cy="762000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400">
                <a:latin typeface="Times New Roman" pitchFamily="18" charset="0"/>
              </a:rPr>
              <a:t>10</a:t>
            </a:r>
            <a:r>
              <a:rPr lang="fr-FR" sz="4400" baseline="30000">
                <a:latin typeface="Times New Roman" pitchFamily="18" charset="0"/>
              </a:rPr>
              <a:t>34</a:t>
            </a:r>
            <a:r>
              <a:rPr lang="fr-FR" sz="4400">
                <a:latin typeface="Times New Roman" pitchFamily="18" charset="0"/>
              </a:rPr>
              <a:t> cm</a:t>
            </a:r>
            <a:r>
              <a:rPr lang="fr-FR" sz="4400" baseline="30000">
                <a:latin typeface="Times New Roman" pitchFamily="18" charset="0"/>
              </a:rPr>
              <a:t>2</a:t>
            </a:r>
            <a:r>
              <a:rPr lang="fr-FR" sz="4400">
                <a:latin typeface="Times New Roman" pitchFamily="18" charset="0"/>
              </a:rPr>
              <a:t>sec</a:t>
            </a:r>
            <a:r>
              <a:rPr lang="fr-FR" sz="4400" baseline="30000">
                <a:latin typeface="Times New Roman" pitchFamily="18" charset="0"/>
              </a:rPr>
              <a:t>-1   </a:t>
            </a:r>
            <a:r>
              <a:rPr lang="fr-FR" sz="4400">
                <a:latin typeface="Times New Roman" pitchFamily="18" charset="0"/>
                <a:sym typeface="Wingdings" pitchFamily="2" charset="2"/>
              </a:rPr>
              <a:t> 1</a:t>
            </a:r>
            <a:r>
              <a:rPr lang="fr-FR" sz="4400">
                <a:latin typeface="Times New Roman" pitchFamily="18" charset="0"/>
              </a:rPr>
              <a:t>0</a:t>
            </a:r>
            <a:r>
              <a:rPr lang="fr-FR" sz="4400" baseline="30000">
                <a:latin typeface="Times New Roman" pitchFamily="18" charset="0"/>
              </a:rPr>
              <a:t>36</a:t>
            </a:r>
            <a:r>
              <a:rPr lang="fr-FR" sz="4400">
                <a:latin typeface="Times New Roman" pitchFamily="18" charset="0"/>
              </a:rPr>
              <a:t> cm</a:t>
            </a:r>
            <a:r>
              <a:rPr lang="fr-FR" sz="4400" baseline="30000">
                <a:latin typeface="Times New Roman" pitchFamily="18" charset="0"/>
              </a:rPr>
              <a:t>2</a:t>
            </a:r>
            <a:r>
              <a:rPr lang="fr-FR" sz="4400">
                <a:latin typeface="Times New Roman" pitchFamily="18" charset="0"/>
              </a:rPr>
              <a:t>sec</a:t>
            </a:r>
            <a:r>
              <a:rPr lang="fr-FR" sz="4400" baseline="30000">
                <a:latin typeface="Times New Roman" pitchFamily="18" charset="0"/>
              </a:rPr>
              <a:t>-1</a:t>
            </a:r>
          </a:p>
        </p:txBody>
      </p:sp>
      <p:pic>
        <p:nvPicPr>
          <p:cNvPr id="48158" name="Picture 30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 rot="4190977">
            <a:off x="5457825" y="1824038"/>
            <a:ext cx="4200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180138" y="115888"/>
            <a:ext cx="2841625" cy="454025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“The Crab waist scheme”</a:t>
            </a:r>
            <a:endParaRPr lang="fr-FR" sz="2000">
              <a:latin typeface="Times New Roman" pitchFamily="18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229350" y="269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1600" i="1">
              <a:latin typeface="Times New Roman" pitchFamily="18" charset="0"/>
            </a:endParaRP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0" y="0"/>
          <a:ext cx="1870075" cy="1270000"/>
        </p:xfrm>
        <a:graphic>
          <a:graphicData uri="http://schemas.openxmlformats.org/presentationml/2006/ole">
            <p:oleObj spid="_x0000_s71686" name="Equation" r:id="rId3" imgW="1384200" imgH="939600" progId="Equation.3">
              <p:embed/>
            </p:oleObj>
          </a:graphicData>
        </a:graphic>
      </p:graphicFrame>
      <p:graphicFrame>
        <p:nvGraphicFramePr>
          <p:cNvPr id="71687" name="Object 7"/>
          <p:cNvGraphicFramePr>
            <a:graphicFrameLocks noChangeAspect="1"/>
          </p:cNvGraphicFramePr>
          <p:nvPr/>
        </p:nvGraphicFramePr>
        <p:xfrm>
          <a:off x="1908175" y="260350"/>
          <a:ext cx="1081088" cy="652463"/>
        </p:xfrm>
        <a:graphic>
          <a:graphicData uri="http://schemas.openxmlformats.org/presentationml/2006/ole">
            <p:oleObj spid="_x0000_s71687" name="Equation" r:id="rId4" imgW="736560" imgH="444240" progId="Equation.3">
              <p:embed/>
            </p:oleObj>
          </a:graphicData>
        </a:graphic>
      </p:graphicFrame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463550" y="1277938"/>
            <a:ext cx="8696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1) Single passage  :   D (disruption) high [profit of beam-beam effects (pinch)]     small 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</a:rPr>
              <a:t>x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</a:rPr>
              <a:t>y</a:t>
            </a:r>
            <a:endParaRPr lang="fr-FR" baseline="-25000">
              <a:latin typeface="Times New Roman" pitchFamily="18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463550" y="1770063"/>
            <a:ext cx="8124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2) The beam has to be re-utilized in an accumulation ring </a:t>
            </a:r>
            <a:r>
              <a:rPr lang="en-US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>
                <a:latin typeface="Times New Roman" pitchFamily="18" charset="0"/>
              </a:rPr>
              <a:t> to maxime f</a:t>
            </a:r>
            <a:r>
              <a:rPr lang="en-US" baseline="-25000">
                <a:latin typeface="Times New Roman" pitchFamily="18" charset="0"/>
              </a:rPr>
              <a:t>r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>
                <a:latin typeface="Times New Roman" pitchFamily="18" charset="0"/>
              </a:rPr>
              <a:t>D “small”</a:t>
            </a:r>
            <a:endParaRPr lang="fr-FR" baseline="-25000">
              <a:latin typeface="Times New Roman" pitchFamily="18" charset="0"/>
            </a:endParaRP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>
            <a:off x="539750" y="3068638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1619250" y="2876550"/>
            <a:ext cx="2736850" cy="3667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</a:rPr>
              <a:t>Crossing angle interaction</a:t>
            </a:r>
            <a:endParaRPr lang="fr-FR">
              <a:latin typeface="Times New Roman" pitchFamily="18" charset="0"/>
            </a:endParaRPr>
          </a:p>
        </p:txBody>
      </p:sp>
      <p:grpSp>
        <p:nvGrpSpPr>
          <p:cNvPr id="71692" name="Group 12"/>
          <p:cNvGrpSpPr>
            <a:grpSpLocks/>
          </p:cNvGrpSpPr>
          <p:nvPr/>
        </p:nvGrpSpPr>
        <p:grpSpPr bwMode="auto">
          <a:xfrm>
            <a:off x="4460875" y="2127250"/>
            <a:ext cx="4575175" cy="2525713"/>
            <a:chOff x="2765" y="1379"/>
            <a:chExt cx="2882" cy="1591"/>
          </a:xfrm>
        </p:grpSpPr>
        <p:pic>
          <p:nvPicPr>
            <p:cNvPr id="7169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 l="19727" t="13507" r="4927" b="33681"/>
            <a:stretch>
              <a:fillRect/>
            </a:stretch>
          </p:blipFill>
          <p:spPr bwMode="auto">
            <a:xfrm>
              <a:off x="2765" y="1379"/>
              <a:ext cx="2882" cy="1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694" name="AutoShape 14"/>
            <p:cNvSpPr>
              <a:spLocks noChangeArrowheads="1"/>
            </p:cNvSpPr>
            <p:nvPr/>
          </p:nvSpPr>
          <p:spPr bwMode="auto">
            <a:xfrm>
              <a:off x="3878" y="2069"/>
              <a:ext cx="680" cy="248"/>
            </a:xfrm>
            <a:prstGeom prst="flowChartDecision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3203575" y="692150"/>
            <a:ext cx="2868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u="sng">
                <a:latin typeface="Times New Roman" pitchFamily="18" charset="0"/>
              </a:rPr>
              <a:t>To have large luminosity</a:t>
            </a:r>
            <a:endParaRPr lang="fr-FR" sz="2000" b="1" u="sng">
              <a:latin typeface="Times New Roman" pitchFamily="18" charset="0"/>
            </a:endParaRP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463550" y="2341563"/>
            <a:ext cx="539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3)To keep D small and small 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</a:rPr>
              <a:t>x</a:t>
            </a:r>
            <a:r>
              <a:rPr lang="en-US">
                <a:latin typeface="Times New Roman" pitchFamily="18" charset="0"/>
              </a:rPr>
              <a:t>,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</a:rPr>
              <a:t>y </a:t>
            </a:r>
            <a:r>
              <a:rPr lang="en-US">
                <a:latin typeface="Times New Roman" pitchFamily="18" charset="0"/>
              </a:rPr>
              <a:t>we also need</a:t>
            </a:r>
            <a:r>
              <a:rPr lang="en-US" baseline="-25000">
                <a:latin typeface="Times New Roman" pitchFamily="18" charset="0"/>
              </a:rPr>
              <a:t> </a:t>
            </a:r>
            <a:r>
              <a:rPr lang="en-US">
                <a:latin typeface="Times New Roman" pitchFamily="18" charset="0"/>
              </a:rPr>
              <a:t>small </a:t>
            </a:r>
            <a:r>
              <a:rPr lang="en-US">
                <a:latin typeface="Symbol" pitchFamily="18" charset="2"/>
              </a:rPr>
              <a:t>s</a:t>
            </a:r>
            <a:r>
              <a:rPr lang="en-US" baseline="-25000">
                <a:latin typeface="Times New Roman" pitchFamily="18" charset="0"/>
              </a:rPr>
              <a:t>z</a:t>
            </a:r>
            <a:endParaRPr lang="fr-FR" baseline="-25000">
              <a:latin typeface="Times New Roman" pitchFamily="18" charset="0"/>
            </a:endParaRPr>
          </a:p>
        </p:txBody>
      </p:sp>
      <p:grpSp>
        <p:nvGrpSpPr>
          <p:cNvPr id="71697" name="Group 17"/>
          <p:cNvGrpSpPr>
            <a:grpSpLocks/>
          </p:cNvGrpSpPr>
          <p:nvPr/>
        </p:nvGrpSpPr>
        <p:grpSpPr bwMode="auto">
          <a:xfrm>
            <a:off x="107950" y="3594100"/>
            <a:ext cx="8928100" cy="3271838"/>
            <a:chOff x="68" y="2264"/>
            <a:chExt cx="5624" cy="2061"/>
          </a:xfrm>
        </p:grpSpPr>
        <p:sp>
          <p:nvSpPr>
            <p:cNvPr id="71698" name="Text Box 18"/>
            <p:cNvSpPr txBox="1">
              <a:spLocks noChangeArrowheads="1"/>
            </p:cNvSpPr>
            <p:nvPr/>
          </p:nvSpPr>
          <p:spPr bwMode="auto">
            <a:xfrm>
              <a:off x="113" y="2264"/>
              <a:ext cx="25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u="sng">
                  <a:latin typeface="Times New Roman" pitchFamily="18" charset="0"/>
                </a:rPr>
                <a:t>Doing that we also meet another condition</a:t>
              </a:r>
            </a:p>
          </p:txBody>
        </p:sp>
        <p:pic>
          <p:nvPicPr>
            <p:cNvPr id="71699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21" y="2633"/>
              <a:ext cx="1406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1700" name="Group 20"/>
            <p:cNvGrpSpPr>
              <a:grpSpLocks/>
            </p:cNvGrpSpPr>
            <p:nvPr/>
          </p:nvGrpSpPr>
          <p:grpSpPr bwMode="auto">
            <a:xfrm>
              <a:off x="771" y="2840"/>
              <a:ext cx="1220" cy="826"/>
              <a:chOff x="204" y="1706"/>
              <a:chExt cx="1220" cy="826"/>
            </a:xfrm>
          </p:grpSpPr>
          <p:pic>
            <p:nvPicPr>
              <p:cNvPr id="71701" name="Picture 2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4" y="1843"/>
                <a:ext cx="1112" cy="6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1702" name="Text Box 22"/>
              <p:cNvSpPr txBox="1">
                <a:spLocks noChangeArrowheads="1"/>
              </p:cNvSpPr>
              <p:nvPr/>
            </p:nvSpPr>
            <p:spPr bwMode="auto">
              <a:xfrm>
                <a:off x="612" y="1706"/>
                <a:ext cx="4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>
                    <a:latin typeface="Berlin Sans FB" pitchFamily="34" charset="0"/>
                  </a:rPr>
                  <a:t>σ</a:t>
                </a:r>
                <a:r>
                  <a:rPr lang="en-US" baseline="-25000">
                    <a:latin typeface="Berlin Sans FB" pitchFamily="34" charset="0"/>
                  </a:rPr>
                  <a:t>y</a:t>
                </a:r>
                <a:r>
                  <a:rPr lang="en-US">
                    <a:latin typeface="Berlin Sans FB" pitchFamily="34" charset="0"/>
                  </a:rPr>
                  <a:t>(z)</a:t>
                </a:r>
                <a:endParaRPr lang="el-GR">
                  <a:latin typeface="Berlin Sans FB" pitchFamily="34" charset="0"/>
                </a:endParaRPr>
              </a:p>
            </p:txBody>
          </p:sp>
          <p:sp>
            <p:nvSpPr>
              <p:cNvPr id="71703" name="Text Box 23"/>
              <p:cNvSpPr txBox="1">
                <a:spLocks noChangeArrowheads="1"/>
              </p:cNvSpPr>
              <p:nvPr/>
            </p:nvSpPr>
            <p:spPr bwMode="auto">
              <a:xfrm>
                <a:off x="1247" y="2069"/>
                <a:ext cx="17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Berlin Sans FB" pitchFamily="34" charset="0"/>
                  </a:rPr>
                  <a:t>z</a:t>
                </a:r>
                <a:endParaRPr lang="el-GR">
                  <a:latin typeface="Berlin Sans FB" pitchFamily="34" charset="0"/>
                </a:endParaRPr>
              </a:p>
            </p:txBody>
          </p:sp>
        </p:grpSp>
        <p:sp>
          <p:nvSpPr>
            <p:cNvPr id="71704" name="Rectangle 24"/>
            <p:cNvSpPr>
              <a:spLocks noChangeArrowheads="1"/>
            </p:cNvSpPr>
            <p:nvPr/>
          </p:nvSpPr>
          <p:spPr bwMode="auto">
            <a:xfrm>
              <a:off x="68" y="2659"/>
              <a:ext cx="9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/>
                <a:t>“Hourglass </a:t>
              </a:r>
            </a:p>
            <a:p>
              <a:r>
                <a:rPr lang="en-GB" b="1"/>
                <a:t>   effect”</a:t>
              </a:r>
              <a:endParaRPr lang="uk-UA" b="1"/>
            </a:p>
          </p:txBody>
        </p:sp>
        <p:sp>
          <p:nvSpPr>
            <p:cNvPr id="71705" name="Text Box 25"/>
            <p:cNvSpPr txBox="1">
              <a:spLocks noChangeArrowheads="1"/>
            </p:cNvSpPr>
            <p:nvPr/>
          </p:nvSpPr>
          <p:spPr bwMode="auto">
            <a:xfrm>
              <a:off x="158" y="3769"/>
              <a:ext cx="21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 The stronger the focalization, </a:t>
              </a:r>
            </a:p>
            <a:p>
              <a:r>
                <a:rPr lang="en-US"/>
                <a:t>the quicker the de-focalzation ! </a:t>
              </a:r>
              <a:endParaRPr lang="uk-UA"/>
            </a:p>
          </p:txBody>
        </p:sp>
        <p:sp>
          <p:nvSpPr>
            <p:cNvPr id="71706" name="Text Box 26"/>
            <p:cNvSpPr txBox="1">
              <a:spLocks noChangeArrowheads="1"/>
            </p:cNvSpPr>
            <p:nvPr/>
          </p:nvSpPr>
          <p:spPr bwMode="auto">
            <a:xfrm>
              <a:off x="2608" y="3748"/>
              <a:ext cx="308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If </a:t>
              </a:r>
              <a:r>
                <a:rPr lang="el-GR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baseline="-2500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>
                  <a:cs typeface="Arial" pitchFamily="34" charset="0"/>
                </a:rPr>
                <a:t> </a:t>
              </a:r>
              <a:r>
                <a:rPr lang="en-US"/>
                <a:t>too small w.r.t </a:t>
              </a:r>
              <a:r>
                <a:rPr lang="el-GR"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baseline="-25000"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en-US"/>
                <a:t> : particle density drops </a:t>
              </a:r>
            </a:p>
            <a:p>
              <a:r>
                <a:rPr lang="en-US"/>
                <a:t>so fast, away from the IP, that Luminosity is in </a:t>
              </a:r>
            </a:p>
            <a:p>
              <a:r>
                <a:rPr lang="en-US"/>
                <a:t>fact reduced. </a:t>
              </a:r>
              <a:endParaRPr lang="uk-UA"/>
            </a:p>
          </p:txBody>
        </p:sp>
        <p:sp>
          <p:nvSpPr>
            <p:cNvPr id="71707" name="Text Box 27"/>
            <p:cNvSpPr txBox="1">
              <a:spLocks noChangeArrowheads="1"/>
            </p:cNvSpPr>
            <p:nvPr/>
          </p:nvSpPr>
          <p:spPr bwMode="auto">
            <a:xfrm>
              <a:off x="1927" y="2795"/>
              <a:ext cx="1270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Focalizations with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</a:p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n-US"/>
                <a:t>&lt;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  <a:r>
                <a:rPr lang="el-GR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baseline="-2500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el-GR" baseline="-25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1708" name="Group 28"/>
            <p:cNvGrpSpPr>
              <a:grpSpLocks/>
            </p:cNvGrpSpPr>
            <p:nvPr/>
          </p:nvGrpSpPr>
          <p:grpSpPr bwMode="auto">
            <a:xfrm>
              <a:off x="4491" y="3130"/>
              <a:ext cx="1111" cy="317"/>
              <a:chOff x="4649" y="2387"/>
              <a:chExt cx="635" cy="317"/>
            </a:xfrm>
          </p:grpSpPr>
          <p:sp>
            <p:nvSpPr>
              <p:cNvPr id="71709" name="Rectangle 29"/>
              <p:cNvSpPr>
                <a:spLocks noChangeArrowheads="1"/>
              </p:cNvSpPr>
              <p:nvPr/>
            </p:nvSpPr>
            <p:spPr bwMode="auto">
              <a:xfrm>
                <a:off x="4649" y="2387"/>
                <a:ext cx="635" cy="317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710" name="Text Box 30"/>
              <p:cNvSpPr txBox="1">
                <a:spLocks noChangeArrowheads="1"/>
              </p:cNvSpPr>
              <p:nvPr/>
            </p:nvSpPr>
            <p:spPr bwMode="auto">
              <a:xfrm>
                <a:off x="4694" y="2432"/>
                <a:ext cx="5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Lumi</a:t>
                </a:r>
                <a:r>
                  <a:rPr lang="en-US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US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&lt;</a:t>
                </a:r>
                <a:r>
                  <a:rPr lang="en-US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Lumi</a:t>
                </a:r>
                <a:r>
                  <a:rPr lang="en-US" baseline="-25000">
                    <a:solidFill>
                      <a:schemeClr val="hlink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endParaRPr lang="el-GR" baseline="-25000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1711" name="Line 31"/>
            <p:cNvSpPr>
              <a:spLocks noChangeShapeType="1"/>
            </p:cNvSpPr>
            <p:nvPr/>
          </p:nvSpPr>
          <p:spPr bwMode="auto">
            <a:xfrm flipV="1">
              <a:off x="1815" y="3447"/>
              <a:ext cx="1905" cy="45"/>
            </a:xfrm>
            <a:prstGeom prst="line">
              <a:avLst/>
            </a:prstGeom>
            <a:noFill/>
            <a:ln w="28575">
              <a:solidFill>
                <a:srgbClr val="33CC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1712" name="Line 32"/>
            <p:cNvSpPr>
              <a:spLocks noChangeShapeType="1"/>
            </p:cNvSpPr>
            <p:nvPr/>
          </p:nvSpPr>
          <p:spPr bwMode="auto">
            <a:xfrm flipV="1">
              <a:off x="1543" y="2993"/>
              <a:ext cx="2404" cy="13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8" grpId="0"/>
      <p:bldP spid="71689" grpId="0"/>
      <p:bldP spid="71690" grpId="0" animBg="1"/>
      <p:bldP spid="71691" grpId="0" animBg="1"/>
      <p:bldP spid="71695" grpId="0"/>
      <p:bldP spid="716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3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8785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2005-2011: 16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SuperB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  <a:hlinkClick r:id="rId2"/>
              </a:rPr>
              <a:t>workshops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2007: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SuperB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  <a:hlinkClick r:id="rId3"/>
              </a:rPr>
              <a:t>CDR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2010: 3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SuperB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progress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reports –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accelerator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, detector,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physics</a:t>
            </a:r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December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2010 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&amp; 1</a:t>
            </a:r>
            <a:r>
              <a:rPr lang="fr-FR" sz="2400" u="sng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rst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quarter 2011: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project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approbation by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Italy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>
              <a:buFont typeface="Wingdings"/>
              <a:buChar char=""/>
            </a:pP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May 2011: site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choosen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! 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Soon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start</a:t>
            </a:r>
            <a:r>
              <a:rPr lang="fr-FR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of the civil engineering</a:t>
            </a:r>
          </a:p>
          <a:p>
            <a:pPr>
              <a:buFont typeface="Wingdings"/>
              <a:buChar char=""/>
            </a:pPr>
            <a:endParaRPr lang="en-US" sz="24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Font typeface="Wingdings"/>
              <a:buChar char=""/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May 28</a:t>
            </a:r>
            <a:r>
              <a:rPr lang="fr-FR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June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2</a:t>
            </a:r>
            <a:r>
              <a:rPr lang="fr-FR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nd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2011: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  <a:hlinkClick r:id="rId4"/>
              </a:rPr>
              <a:t>Kick off </a:t>
            </a:r>
            <a:r>
              <a:rPr lang="fr-FR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  <a:hlinkClick r:id="rId4"/>
              </a:rPr>
              <a:t>SuperB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  <a:hlinkClick r:id="rId4"/>
              </a:rPr>
              <a:t> meeting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in </a:t>
            </a:r>
            <a:r>
              <a:rPr lang="fr-FR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Elba</a:t>
            </a:r>
            <a:endParaRPr lang="fr-FR" sz="24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End 2011-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beginning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of 2012: detector and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accelerator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Technical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Design Reports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Computing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TDR ~a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year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later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First collisions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expected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for ~2017</a:t>
            </a:r>
            <a:endParaRPr lang="fr-FR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Milestones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860032" y="4725144"/>
            <a:ext cx="410445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042988" y="115888"/>
            <a:ext cx="7129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solidFill>
                  <a:srgbClr val="FF0000"/>
                </a:solidFill>
                <a:latin typeface="Times New Roman" pitchFamily="18" charset="0"/>
              </a:rPr>
              <a:t>And now we need to… Crab the Waist</a:t>
            </a:r>
            <a:endParaRPr lang="uk-UA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278063"/>
            <a:ext cx="39243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5589588"/>
            <a:ext cx="9144000" cy="1152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>
                <a:latin typeface="Times New Roman" pitchFamily="18" charset="0"/>
              </a:rPr>
              <a:t>-Coupling between the x, y and z  components of the e+/e- trajectories </a:t>
            </a:r>
          </a:p>
          <a:p>
            <a:pPr>
              <a:lnSpc>
                <a:spcPct val="110000"/>
              </a:lnSpc>
            </a:pPr>
            <a:r>
              <a:rPr lang="en-GB" sz="2000">
                <a:latin typeface="Times New Roman" pitchFamily="18" charset="0"/>
              </a:rPr>
              <a:t>                                  </a:t>
            </a:r>
            <a:r>
              <a:rPr lang="en-GB" sz="200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GB" sz="2000" b="1" u="sng">
                <a:latin typeface="Times New Roman" pitchFamily="18" charset="0"/>
              </a:rPr>
              <a:t>oscillations around the collider</a:t>
            </a:r>
            <a:endParaRPr lang="en-GB" sz="2000">
              <a:latin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GB" sz="2000">
                <a:latin typeface="Times New Roman" pitchFamily="18" charset="0"/>
              </a:rPr>
              <a:t>In the machine language : </a:t>
            </a:r>
            <a:r>
              <a:rPr lang="en-GB" sz="2000" b="1">
                <a:latin typeface="Times New Roman" pitchFamily="18" charset="0"/>
              </a:rPr>
              <a:t>Additional </a:t>
            </a:r>
            <a:r>
              <a:rPr lang="en-GB" sz="2000">
                <a:latin typeface="Times New Roman" pitchFamily="18" charset="0"/>
              </a:rPr>
              <a:t>betatron-betatron / synchro-betatron </a:t>
            </a:r>
            <a:r>
              <a:rPr lang="en-GB" sz="2000" b="1">
                <a:latin typeface="Times New Roman" pitchFamily="18" charset="0"/>
              </a:rPr>
              <a:t>resonances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79388" y="90805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Crossing angle between e</a:t>
            </a:r>
            <a:r>
              <a:rPr lang="en-US" baseline="30000">
                <a:latin typeface="Times New Roman" pitchFamily="18" charset="0"/>
              </a:rPr>
              <a:t>+</a:t>
            </a:r>
            <a:r>
              <a:rPr lang="en-US">
                <a:latin typeface="Times New Roman" pitchFamily="18" charset="0"/>
              </a:rPr>
              <a:t> and  e</a:t>
            </a:r>
            <a:r>
              <a:rPr lang="en-US" baseline="30000">
                <a:latin typeface="Times New Roman" pitchFamily="18" charset="0"/>
              </a:rPr>
              <a:t>-</a:t>
            </a:r>
            <a:r>
              <a:rPr lang="en-US">
                <a:latin typeface="Times New Roman" pitchFamily="18" charset="0"/>
              </a:rPr>
              <a:t> : bunch overlap length no longer</a:t>
            </a:r>
            <a:r>
              <a:rPr lang="en-US"/>
              <a:t>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but </a:t>
            </a:r>
            <a:r>
              <a:rPr lang="el-GR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&lt;&lt; </a:t>
            </a:r>
            <a:r>
              <a:rPr lang="el-GR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2400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400">
                <a:solidFill>
                  <a:srgbClr val="0000FF"/>
                </a:solidFill>
              </a:rPr>
              <a:t> !</a:t>
            </a:r>
            <a:endParaRPr lang="uk-UA" sz="2400">
              <a:solidFill>
                <a:srgbClr val="0000FF"/>
              </a:solidFill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52413" y="1557338"/>
            <a:ext cx="8351837" cy="771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i="1" u="sng">
                <a:latin typeface="Times New Roman" pitchFamily="18" charset="0"/>
              </a:rPr>
              <a:t>But</a:t>
            </a:r>
            <a:r>
              <a:rPr lang="en-GB" sz="2000" i="1">
                <a:latin typeface="Times New Roman" pitchFamily="18" charset="0"/>
              </a:rPr>
              <a:t>:    Charge density, thus the forces, felt by e</a:t>
            </a:r>
            <a:r>
              <a:rPr lang="en-GB" sz="2000" i="1" baseline="30000">
                <a:latin typeface="Times New Roman" pitchFamily="18" charset="0"/>
              </a:rPr>
              <a:t>+</a:t>
            </a:r>
            <a:r>
              <a:rPr lang="en-GB" sz="2000" i="1">
                <a:latin typeface="Times New Roman" pitchFamily="18" charset="0"/>
              </a:rPr>
              <a:t>/e</a:t>
            </a:r>
            <a:r>
              <a:rPr lang="en-GB" sz="2000" i="1" baseline="30000">
                <a:latin typeface="Times New Roman" pitchFamily="18" charset="0"/>
              </a:rPr>
              <a:t>-</a:t>
            </a:r>
            <a:r>
              <a:rPr lang="en-GB" sz="2000" i="1">
                <a:latin typeface="Times New Roman" pitchFamily="18" charset="0"/>
              </a:rPr>
              <a:t>  in the crossing region     </a:t>
            </a:r>
          </a:p>
          <a:p>
            <a:pPr>
              <a:lnSpc>
                <a:spcPct val="110000"/>
              </a:lnSpc>
            </a:pPr>
            <a:r>
              <a:rPr lang="en-GB" sz="2000" i="1">
                <a:latin typeface="Times New Roman" pitchFamily="18" charset="0"/>
              </a:rPr>
              <a:t>           depends on  x, y &amp; z simultaneously</a:t>
            </a:r>
            <a:r>
              <a:rPr lang="en-GB" i="1"/>
              <a:t> ! </a:t>
            </a:r>
            <a:endParaRPr lang="en-GB"/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44463" y="4275138"/>
            <a:ext cx="2987675" cy="1016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z</a:t>
            </a:r>
            <a:r>
              <a:rPr lang="en-GB" sz="2000" baseline="-25000">
                <a:latin typeface="Times New Roman" pitchFamily="18" charset="0"/>
              </a:rPr>
              <a:t>1</a:t>
            </a:r>
            <a:r>
              <a:rPr lang="en-GB" sz="2000">
                <a:latin typeface="Times New Roman" pitchFamily="18" charset="0"/>
              </a:rPr>
              <a:t>: one e+ vertical focalisation </a:t>
            </a:r>
            <a:r>
              <a:rPr lang="en-GB" sz="200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GB" sz="2000">
                <a:latin typeface="Times New Roman" pitchFamily="18" charset="0"/>
              </a:rPr>
              <a:t>a charge density </a:t>
            </a:r>
            <a:r>
              <a:rPr lang="en-GB" sz="2000">
                <a:latin typeface="Times New Roman" pitchFamily="18" charset="0"/>
                <a:sym typeface="Wingdings" pitchFamily="2" charset="2"/>
              </a:rPr>
              <a:t> </a:t>
            </a:r>
            <a:r>
              <a:rPr lang="en-GB" sz="2000">
                <a:latin typeface="Times New Roman" pitchFamily="18" charset="0"/>
              </a:rPr>
              <a:t>a force </a:t>
            </a:r>
            <a:endParaRPr lang="uk-UA" sz="2000">
              <a:latin typeface="Times New Roman" pitchFamily="18" charset="0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1476375" y="3717925"/>
            <a:ext cx="215900" cy="57626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H="1">
            <a:off x="2051050" y="3068638"/>
            <a:ext cx="288131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4787900" y="2781300"/>
            <a:ext cx="3816350" cy="116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z</a:t>
            </a:r>
            <a:r>
              <a:rPr lang="en-GB" sz="2000" baseline="-25000">
                <a:latin typeface="Times New Roman" pitchFamily="18" charset="0"/>
              </a:rPr>
              <a:t>2</a:t>
            </a:r>
            <a:r>
              <a:rPr lang="en-GB" sz="2000">
                <a:latin typeface="Times New Roman" pitchFamily="18" charset="0"/>
              </a:rPr>
              <a:t>: another e+ vertical focalisation </a:t>
            </a:r>
          </a:p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GB" sz="2000">
                <a:latin typeface="Times New Roman" pitchFamily="18" charset="0"/>
              </a:rPr>
              <a:t> another density </a:t>
            </a:r>
            <a:r>
              <a:rPr lang="en-GB" sz="2000">
                <a:latin typeface="Times New Roman" pitchFamily="18" charset="0"/>
                <a:sym typeface="Wingdings" pitchFamily="2" charset="2"/>
              </a:rPr>
              <a:t></a:t>
            </a:r>
            <a:r>
              <a:rPr lang="en-GB" sz="2000">
                <a:latin typeface="Times New Roman" pitchFamily="18" charset="0"/>
              </a:rPr>
              <a:t> another Force </a:t>
            </a:r>
            <a:endParaRPr lang="uk-UA" sz="2000">
              <a:latin typeface="Times New Roman" pitchFamily="18" charset="0"/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3348038" y="4797425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4716463" y="4292600"/>
            <a:ext cx="208915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Force depends </a:t>
            </a:r>
          </a:p>
          <a:p>
            <a:pPr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on x </a:t>
            </a:r>
            <a:r>
              <a:rPr lang="en-GB" sz="2000" b="1">
                <a:latin typeface="Times New Roman" pitchFamily="18" charset="0"/>
              </a:rPr>
              <a:t>&amp; z </a:t>
            </a:r>
            <a:r>
              <a:rPr lang="en-GB" sz="2000">
                <a:latin typeface="Times New Roman" pitchFamily="18" charset="0"/>
              </a:rPr>
              <a:t>or y </a:t>
            </a:r>
            <a:r>
              <a:rPr lang="en-GB" sz="2000" b="1">
                <a:latin typeface="Times New Roman" pitchFamily="18" charset="0"/>
              </a:rPr>
              <a:t>&amp; z </a:t>
            </a:r>
            <a:endParaRPr lang="uk-UA" sz="2000" b="1">
              <a:latin typeface="Times New Roman" pitchFamily="18" charset="0"/>
            </a:endParaRPr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2022475" y="3708400"/>
            <a:ext cx="1657350" cy="5048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>
            <a:off x="2051050" y="3544888"/>
            <a:ext cx="165735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2268538" y="2349500"/>
            <a:ext cx="26955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Symbol" pitchFamily="18" charset="2"/>
              <a:buNone/>
            </a:pPr>
            <a:r>
              <a:rPr lang="fr-FR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Waist (focalisation) on y</a:t>
            </a: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6588125" y="3860800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Line 4"/>
          <p:cNvSpPr>
            <a:spLocks noChangeShapeType="1"/>
          </p:cNvSpPr>
          <p:nvPr/>
        </p:nvSpPr>
        <p:spPr bwMode="auto">
          <a:xfrm flipV="1">
            <a:off x="4572000" y="0"/>
            <a:ext cx="0" cy="515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107950" y="-71438"/>
            <a:ext cx="8994775" cy="4221163"/>
            <a:chOff x="68" y="-108"/>
            <a:chExt cx="5666" cy="2659"/>
          </a:xfrm>
        </p:grpSpPr>
        <p:sp>
          <p:nvSpPr>
            <p:cNvPr id="99334" name="AutoShape 6"/>
            <p:cNvSpPr>
              <a:spLocks noChangeArrowheads="1"/>
            </p:cNvSpPr>
            <p:nvPr/>
          </p:nvSpPr>
          <p:spPr bwMode="auto">
            <a:xfrm>
              <a:off x="1973" y="1281"/>
              <a:ext cx="1769" cy="453"/>
            </a:xfrm>
            <a:prstGeom prst="diamond">
              <a:avLst/>
            </a:prstGeom>
            <a:solidFill>
              <a:srgbClr val="FFFF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340" y="1508"/>
              <a:ext cx="52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36" name="Line 8"/>
            <p:cNvSpPr>
              <a:spLocks noChangeShapeType="1"/>
            </p:cNvSpPr>
            <p:nvPr/>
          </p:nvSpPr>
          <p:spPr bwMode="auto">
            <a:xfrm flipH="1">
              <a:off x="657" y="1961"/>
              <a:ext cx="2132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37" name="Line 9"/>
            <p:cNvSpPr>
              <a:spLocks noChangeShapeType="1"/>
            </p:cNvSpPr>
            <p:nvPr/>
          </p:nvSpPr>
          <p:spPr bwMode="auto">
            <a:xfrm flipV="1">
              <a:off x="3016" y="1236"/>
              <a:ext cx="2449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2777" y="1792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2Sz</a:t>
              </a: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5362" y="2064"/>
              <a:ext cx="3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2Sx</a:t>
              </a:r>
            </a:p>
          </p:txBody>
        </p:sp>
        <p:sp>
          <p:nvSpPr>
            <p:cNvPr id="99340" name="Arc 12"/>
            <p:cNvSpPr>
              <a:spLocks/>
            </p:cNvSpPr>
            <p:nvPr/>
          </p:nvSpPr>
          <p:spPr bwMode="auto">
            <a:xfrm>
              <a:off x="4468" y="1326"/>
              <a:ext cx="46" cy="18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41" name="Text Box 13"/>
            <p:cNvSpPr txBox="1">
              <a:spLocks noChangeArrowheads="1"/>
            </p:cNvSpPr>
            <p:nvPr/>
          </p:nvSpPr>
          <p:spPr bwMode="auto">
            <a:xfrm>
              <a:off x="4558" y="1281"/>
              <a:ext cx="19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</a:rPr>
                <a:t>q</a:t>
              </a:r>
            </a:p>
          </p:txBody>
        </p:sp>
        <p:sp>
          <p:nvSpPr>
            <p:cNvPr id="99342" name="Text Box 14"/>
            <p:cNvSpPr txBox="1">
              <a:spLocks noChangeArrowheads="1"/>
            </p:cNvSpPr>
            <p:nvPr/>
          </p:nvSpPr>
          <p:spPr bwMode="auto">
            <a:xfrm>
              <a:off x="5453" y="147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z</a:t>
              </a:r>
            </a:p>
          </p:txBody>
        </p:sp>
        <p:sp>
          <p:nvSpPr>
            <p:cNvPr id="99343" name="Text Box 15"/>
            <p:cNvSpPr txBox="1">
              <a:spLocks noChangeArrowheads="1"/>
            </p:cNvSpPr>
            <p:nvPr/>
          </p:nvSpPr>
          <p:spPr bwMode="auto">
            <a:xfrm>
              <a:off x="2653" y="-10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99344" name="Line 16"/>
            <p:cNvSpPr>
              <a:spLocks noChangeShapeType="1"/>
            </p:cNvSpPr>
            <p:nvPr/>
          </p:nvSpPr>
          <p:spPr bwMode="auto">
            <a:xfrm>
              <a:off x="2971" y="873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45" name="Line 17"/>
            <p:cNvSpPr>
              <a:spLocks noChangeShapeType="1"/>
            </p:cNvSpPr>
            <p:nvPr/>
          </p:nvSpPr>
          <p:spPr bwMode="auto">
            <a:xfrm flipH="1">
              <a:off x="2200" y="873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46" name="Text Box 18"/>
            <p:cNvSpPr txBox="1">
              <a:spLocks noChangeArrowheads="1"/>
            </p:cNvSpPr>
            <p:nvPr/>
          </p:nvSpPr>
          <p:spPr bwMode="auto">
            <a:xfrm>
              <a:off x="2653" y="646"/>
              <a:ext cx="4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2Sx/</a:t>
              </a:r>
              <a:r>
                <a:rPr lang="en-US" b="1">
                  <a:latin typeface="Symbol" pitchFamily="18" charset="2"/>
                </a:rPr>
                <a:t>q</a:t>
              </a:r>
              <a:endParaRPr lang="en-US" b="1"/>
            </a:p>
          </p:txBody>
        </p:sp>
        <p:sp>
          <p:nvSpPr>
            <p:cNvPr id="99347" name="Line 19"/>
            <p:cNvSpPr>
              <a:spLocks noChangeShapeType="1"/>
            </p:cNvSpPr>
            <p:nvPr/>
          </p:nvSpPr>
          <p:spPr bwMode="auto">
            <a:xfrm>
              <a:off x="567" y="1644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48" name="Line 20"/>
            <p:cNvSpPr>
              <a:spLocks noChangeShapeType="1"/>
            </p:cNvSpPr>
            <p:nvPr/>
          </p:nvSpPr>
          <p:spPr bwMode="auto">
            <a:xfrm flipV="1">
              <a:off x="567" y="827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49" name="Text Box 21"/>
            <p:cNvSpPr txBox="1">
              <a:spLocks noChangeArrowheads="1"/>
            </p:cNvSpPr>
            <p:nvPr/>
          </p:nvSpPr>
          <p:spPr bwMode="auto">
            <a:xfrm>
              <a:off x="431" y="1417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FR" b="1"/>
            </a:p>
          </p:txBody>
        </p:sp>
        <p:sp>
          <p:nvSpPr>
            <p:cNvPr id="99350" name="Text Box 22"/>
            <p:cNvSpPr txBox="1">
              <a:spLocks noChangeArrowheads="1"/>
            </p:cNvSpPr>
            <p:nvPr/>
          </p:nvSpPr>
          <p:spPr bwMode="auto">
            <a:xfrm>
              <a:off x="385" y="1326"/>
              <a:ext cx="4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2Sz*</a:t>
              </a:r>
              <a:r>
                <a:rPr lang="en-US" b="1">
                  <a:latin typeface="Symbol" pitchFamily="18" charset="2"/>
                </a:rPr>
                <a:t>q</a:t>
              </a:r>
              <a:endParaRPr lang="en-US" b="1"/>
            </a:p>
          </p:txBody>
        </p:sp>
        <p:sp>
          <p:nvSpPr>
            <p:cNvPr id="99351" name="Line 23"/>
            <p:cNvSpPr>
              <a:spLocks noChangeShapeType="1"/>
            </p:cNvSpPr>
            <p:nvPr/>
          </p:nvSpPr>
          <p:spPr bwMode="auto">
            <a:xfrm flipV="1">
              <a:off x="5375" y="737"/>
              <a:ext cx="317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52" name="Line 24"/>
            <p:cNvSpPr>
              <a:spLocks noChangeShapeType="1"/>
            </p:cNvSpPr>
            <p:nvPr/>
          </p:nvSpPr>
          <p:spPr bwMode="auto">
            <a:xfrm flipH="1" flipV="1">
              <a:off x="204" y="782"/>
              <a:ext cx="317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53" name="Text Box 25"/>
            <p:cNvSpPr txBox="1">
              <a:spLocks noChangeArrowheads="1"/>
            </p:cNvSpPr>
            <p:nvPr/>
          </p:nvSpPr>
          <p:spPr bwMode="auto">
            <a:xfrm>
              <a:off x="5362" y="386"/>
              <a:ext cx="2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e-</a:t>
              </a:r>
            </a:p>
          </p:txBody>
        </p:sp>
        <p:sp>
          <p:nvSpPr>
            <p:cNvPr id="99354" name="Text Box 26"/>
            <p:cNvSpPr txBox="1">
              <a:spLocks noChangeArrowheads="1"/>
            </p:cNvSpPr>
            <p:nvPr/>
          </p:nvSpPr>
          <p:spPr bwMode="auto">
            <a:xfrm>
              <a:off x="146" y="432"/>
              <a:ext cx="2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e+</a:t>
              </a:r>
            </a:p>
          </p:txBody>
        </p:sp>
        <p:sp>
          <p:nvSpPr>
            <p:cNvPr id="99355" name="Arc 27"/>
            <p:cNvSpPr>
              <a:spLocks/>
            </p:cNvSpPr>
            <p:nvPr/>
          </p:nvSpPr>
          <p:spPr bwMode="auto">
            <a:xfrm flipV="1">
              <a:off x="2971" y="963"/>
              <a:ext cx="634" cy="45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7 w 43200"/>
                <a:gd name="T1" fmla="*/ 22684 h 22684"/>
                <a:gd name="T2" fmla="*/ 43173 w 43200"/>
                <a:gd name="T3" fmla="*/ 22683 h 22684"/>
                <a:gd name="T4" fmla="*/ 21600 w 43200"/>
                <a:gd name="T5" fmla="*/ 21600 h 2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 flipH="1">
              <a:off x="5511" y="2279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 flipV="1">
              <a:off x="5602" y="2007"/>
              <a:ext cx="4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58" name="Rectangle 30"/>
            <p:cNvSpPr>
              <a:spLocks noChangeArrowheads="1"/>
            </p:cNvSpPr>
            <p:nvPr/>
          </p:nvSpPr>
          <p:spPr bwMode="auto">
            <a:xfrm rot="884709">
              <a:off x="612" y="1326"/>
              <a:ext cx="4898" cy="4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59" name="Rectangle 31"/>
            <p:cNvSpPr>
              <a:spLocks noChangeArrowheads="1"/>
            </p:cNvSpPr>
            <p:nvPr/>
          </p:nvSpPr>
          <p:spPr bwMode="auto">
            <a:xfrm rot="-843658">
              <a:off x="567" y="1236"/>
              <a:ext cx="4898" cy="453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60" name="Line 32"/>
            <p:cNvSpPr>
              <a:spLocks noChangeShapeType="1"/>
            </p:cNvSpPr>
            <p:nvPr/>
          </p:nvSpPr>
          <p:spPr bwMode="auto">
            <a:xfrm flipH="1">
              <a:off x="2426" y="1372"/>
              <a:ext cx="954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1" name="Text Box 33"/>
            <p:cNvSpPr txBox="1">
              <a:spLocks noChangeArrowheads="1"/>
            </p:cNvSpPr>
            <p:nvPr/>
          </p:nvSpPr>
          <p:spPr bwMode="auto">
            <a:xfrm>
              <a:off x="3729" y="169"/>
              <a:ext cx="35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800" b="1">
                  <a:latin typeface="Symbol" pitchFamily="18" charset="2"/>
                </a:rPr>
                <a:t>s</a:t>
              </a:r>
              <a:r>
                <a:rPr lang="en-US" sz="2800" b="1" baseline="-25000"/>
                <a:t>Y</a:t>
              </a:r>
            </a:p>
          </p:txBody>
        </p:sp>
        <p:sp>
          <p:nvSpPr>
            <p:cNvPr id="99362" name="Line 34"/>
            <p:cNvSpPr>
              <a:spLocks noChangeShapeType="1"/>
            </p:cNvSpPr>
            <p:nvPr/>
          </p:nvSpPr>
          <p:spPr bwMode="auto">
            <a:xfrm flipH="1">
              <a:off x="3696" y="555"/>
              <a:ext cx="227" cy="31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3" name="Line 35"/>
            <p:cNvSpPr>
              <a:spLocks noChangeShapeType="1"/>
            </p:cNvSpPr>
            <p:nvPr/>
          </p:nvSpPr>
          <p:spPr bwMode="auto">
            <a:xfrm flipH="1" flipV="1">
              <a:off x="657" y="1099"/>
              <a:ext cx="4718" cy="1271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4" name="Line 36"/>
            <p:cNvSpPr>
              <a:spLocks noChangeShapeType="1"/>
            </p:cNvSpPr>
            <p:nvPr/>
          </p:nvSpPr>
          <p:spPr bwMode="auto">
            <a:xfrm flipH="1" flipV="1">
              <a:off x="703" y="918"/>
              <a:ext cx="4718" cy="1271"/>
            </a:xfrm>
            <a:prstGeom prst="line">
              <a:avLst/>
            </a:prstGeom>
            <a:noFill/>
            <a:ln w="7620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5" name="Line 37"/>
            <p:cNvSpPr>
              <a:spLocks noChangeShapeType="1"/>
            </p:cNvSpPr>
            <p:nvPr/>
          </p:nvSpPr>
          <p:spPr bwMode="auto">
            <a:xfrm flipH="1" flipV="1">
              <a:off x="748" y="737"/>
              <a:ext cx="4718" cy="127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6" name="Arc 38"/>
            <p:cNvSpPr>
              <a:spLocks/>
            </p:cNvSpPr>
            <p:nvPr/>
          </p:nvSpPr>
          <p:spPr bwMode="auto">
            <a:xfrm flipV="1">
              <a:off x="2562" y="1054"/>
              <a:ext cx="634" cy="45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7 w 43200"/>
                <a:gd name="T1" fmla="*/ 22684 h 22684"/>
                <a:gd name="T2" fmla="*/ 43173 w 43200"/>
                <a:gd name="T3" fmla="*/ 22683 h 22684"/>
                <a:gd name="T4" fmla="*/ 21600 w 43200"/>
                <a:gd name="T5" fmla="*/ 21600 h 2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9367" name="Arc 39"/>
            <p:cNvSpPr>
              <a:spLocks/>
            </p:cNvSpPr>
            <p:nvPr/>
          </p:nvSpPr>
          <p:spPr bwMode="auto">
            <a:xfrm flipV="1">
              <a:off x="2200" y="1145"/>
              <a:ext cx="634" cy="45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7 w 43200"/>
                <a:gd name="T1" fmla="*/ 22684 h 22684"/>
                <a:gd name="T2" fmla="*/ 43173 w 43200"/>
                <a:gd name="T3" fmla="*/ 22683 h 22684"/>
                <a:gd name="T4" fmla="*/ 21600 w 43200"/>
                <a:gd name="T5" fmla="*/ 21600 h 22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961"/>
                    <a:pt x="43190" y="22322"/>
                    <a:pt x="43172" y="22682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fr-FR" b="1">
                <a:solidFill>
                  <a:schemeClr val="accent2"/>
                </a:solidFill>
              </a:endParaRPr>
            </a:p>
          </p:txBody>
        </p:sp>
        <p:sp>
          <p:nvSpPr>
            <p:cNvPr id="99368" name="Line 40"/>
            <p:cNvSpPr>
              <a:spLocks noChangeShapeType="1"/>
            </p:cNvSpPr>
            <p:nvPr/>
          </p:nvSpPr>
          <p:spPr bwMode="auto">
            <a:xfrm flipH="1">
              <a:off x="3243" y="555"/>
              <a:ext cx="590" cy="454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69" name="Line 41"/>
            <p:cNvSpPr>
              <a:spLocks noChangeShapeType="1"/>
            </p:cNvSpPr>
            <p:nvPr/>
          </p:nvSpPr>
          <p:spPr bwMode="auto">
            <a:xfrm flipH="1">
              <a:off x="2835" y="555"/>
              <a:ext cx="816" cy="54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0" name="Text Box 42"/>
            <p:cNvSpPr txBox="1">
              <a:spLocks noChangeArrowheads="1"/>
            </p:cNvSpPr>
            <p:nvPr/>
          </p:nvSpPr>
          <p:spPr bwMode="auto">
            <a:xfrm>
              <a:off x="68" y="11"/>
              <a:ext cx="21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Times New Roman" pitchFamily="18" charset="0"/>
                </a:rPr>
                <a:t>…and (finally) to crab the waist:</a:t>
              </a:r>
            </a:p>
          </p:txBody>
        </p:sp>
        <p:sp>
          <p:nvSpPr>
            <p:cNvPr id="99371" name="Line 43"/>
            <p:cNvSpPr>
              <a:spLocks noChangeShapeType="1"/>
            </p:cNvSpPr>
            <p:nvPr/>
          </p:nvSpPr>
          <p:spPr bwMode="auto">
            <a:xfrm flipH="1">
              <a:off x="4957" y="1871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2" name="Line 44"/>
            <p:cNvSpPr>
              <a:spLocks noChangeShapeType="1"/>
            </p:cNvSpPr>
            <p:nvPr/>
          </p:nvSpPr>
          <p:spPr bwMode="auto">
            <a:xfrm flipH="1">
              <a:off x="4785" y="1825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3" name="Line 45"/>
            <p:cNvSpPr>
              <a:spLocks noChangeShapeType="1"/>
            </p:cNvSpPr>
            <p:nvPr/>
          </p:nvSpPr>
          <p:spPr bwMode="auto">
            <a:xfrm flipH="1">
              <a:off x="4613" y="1779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4" name="Line 46"/>
            <p:cNvSpPr>
              <a:spLocks noChangeShapeType="1"/>
            </p:cNvSpPr>
            <p:nvPr/>
          </p:nvSpPr>
          <p:spPr bwMode="auto">
            <a:xfrm flipH="1">
              <a:off x="4441" y="1733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5" name="Line 47"/>
            <p:cNvSpPr>
              <a:spLocks noChangeShapeType="1"/>
            </p:cNvSpPr>
            <p:nvPr/>
          </p:nvSpPr>
          <p:spPr bwMode="auto">
            <a:xfrm flipH="1">
              <a:off x="4269" y="1687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6" name="Line 48"/>
            <p:cNvSpPr>
              <a:spLocks noChangeShapeType="1"/>
            </p:cNvSpPr>
            <p:nvPr/>
          </p:nvSpPr>
          <p:spPr bwMode="auto">
            <a:xfrm flipH="1">
              <a:off x="4097" y="1641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7" name="Line 49"/>
            <p:cNvSpPr>
              <a:spLocks noChangeShapeType="1"/>
            </p:cNvSpPr>
            <p:nvPr/>
          </p:nvSpPr>
          <p:spPr bwMode="auto">
            <a:xfrm flipH="1">
              <a:off x="3925" y="1595"/>
              <a:ext cx="91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99378" name="Line 50"/>
            <p:cNvSpPr>
              <a:spLocks noChangeShapeType="1"/>
            </p:cNvSpPr>
            <p:nvPr/>
          </p:nvSpPr>
          <p:spPr bwMode="auto">
            <a:xfrm flipV="1">
              <a:off x="1429" y="1689"/>
              <a:ext cx="81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9379" name="Text Box 51"/>
          <p:cNvSpPr txBox="1">
            <a:spLocks noChangeArrowheads="1"/>
          </p:cNvSpPr>
          <p:nvPr/>
        </p:nvSpPr>
        <p:spPr bwMode="auto">
          <a:xfrm>
            <a:off x="179388" y="5229225"/>
            <a:ext cx="43926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imes New Roman" pitchFamily="18" charset="0"/>
              </a:rPr>
              <a:t>Conceptually simple : restore the B-B effects </a:t>
            </a:r>
          </a:p>
          <a:p>
            <a:pPr algn="ctr"/>
            <a:r>
              <a:rPr lang="en-US" sz="1600">
                <a:latin typeface="Times New Roman" pitchFamily="18" charset="0"/>
              </a:rPr>
              <a:t>to those we have quadrupoles focalizing in 2D </a:t>
            </a:r>
          </a:p>
          <a:p>
            <a:pPr algn="ctr"/>
            <a:r>
              <a:rPr lang="en-US" sz="1600">
                <a:latin typeface="Times New Roman" pitchFamily="18" charset="0"/>
              </a:rPr>
              <a:t>(compensate the effects of the crossing angle)</a:t>
            </a:r>
            <a:endParaRPr lang="fr-FR" sz="1600">
              <a:latin typeface="Times New Roman" pitchFamily="18" charset="0"/>
            </a:endParaRPr>
          </a:p>
        </p:txBody>
      </p:sp>
      <p:sp>
        <p:nvSpPr>
          <p:cNvPr id="99380" name="Rectangle 52"/>
          <p:cNvSpPr>
            <a:spLocks noChangeArrowheads="1"/>
          </p:cNvSpPr>
          <p:nvPr/>
        </p:nvSpPr>
        <p:spPr bwMode="auto">
          <a:xfrm>
            <a:off x="1692275" y="3716338"/>
            <a:ext cx="586422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u="sng">
                <a:solidFill>
                  <a:srgbClr val="009900"/>
                </a:solidFill>
                <a:latin typeface="Times New Roman" pitchFamily="18" charset="0"/>
              </a:rPr>
              <a:t>Vertical waist has to be a function of x: </a:t>
            </a:r>
          </a:p>
          <a:p>
            <a:pPr algn="ctr"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Crabbed waist realized with a sextupole</a:t>
            </a:r>
            <a:r>
              <a:rPr lang="en-US" sz="160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1600">
                <a:solidFill>
                  <a:schemeClr val="accent2"/>
                </a:solidFill>
                <a:latin typeface="Times New Roman" pitchFamily="18" charset="0"/>
              </a:rPr>
              <a:t>(in phase with  the IP in X and at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p</a:t>
            </a:r>
            <a:r>
              <a:rPr lang="en-US" sz="1600">
                <a:solidFill>
                  <a:schemeClr val="accent2"/>
                </a:solidFill>
                <a:latin typeface="Times New Roman" pitchFamily="18" charset="0"/>
              </a:rPr>
              <a:t>/2 in Y  slight luminosity increase)</a:t>
            </a:r>
          </a:p>
        </p:txBody>
      </p:sp>
      <p:pic>
        <p:nvPicPr>
          <p:cNvPr id="99381" name="Picture 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99260">
            <a:off x="4716463" y="4581525"/>
            <a:ext cx="42846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41910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1910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228600" y="5581650"/>
            <a:ext cx="4191000" cy="12287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>
                <a:solidFill>
                  <a:srgbClr val="FF0000"/>
                </a:solidFill>
              </a:rPr>
              <a:t>Typical case (KEKB, DA</a:t>
            </a:r>
            <a:r>
              <a:rPr lang="it-IT" sz="2000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it-IT" sz="2000">
                <a:solidFill>
                  <a:srgbClr val="FF0000"/>
                </a:solidFill>
              </a:rPr>
              <a:t>NE):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/>
              <a:t>1. low Piwinski angle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F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/>
              <a:t>&lt; 1</a:t>
            </a:r>
            <a:r>
              <a:rPr lang="it-IT" sz="2000">
                <a:latin typeface="Times New Roman" pitchFamily="18" charset="0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it-IT" sz="2000"/>
              <a:t>2.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b</a:t>
            </a:r>
            <a:r>
              <a:rPr lang="it-IT" sz="2000" baseline="-25000">
                <a:latin typeface="Times New Roman" pitchFamily="18" charset="0"/>
              </a:rPr>
              <a:t>y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/>
              <a:t>comparable with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s</a:t>
            </a:r>
            <a:r>
              <a:rPr lang="it-IT" sz="2000" baseline="-25000">
                <a:latin typeface="Times New Roman" pitchFamily="18" charset="0"/>
              </a:rPr>
              <a:t>z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648200" y="5562600"/>
            <a:ext cx="4191000" cy="12287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it-IT" sz="2000">
                <a:solidFill>
                  <a:srgbClr val="FF0000"/>
                </a:solidFill>
              </a:rPr>
              <a:t>Crab Waist On: </a:t>
            </a:r>
          </a:p>
          <a:p>
            <a:pPr>
              <a:spcBef>
                <a:spcPct val="30000"/>
              </a:spcBef>
            </a:pPr>
            <a:r>
              <a:rPr lang="it-IT" sz="2000"/>
              <a:t>1. large Piwinski angle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F</a:t>
            </a:r>
            <a:r>
              <a:rPr lang="it-IT" sz="2000">
                <a:latin typeface="Times New Roman" pitchFamily="18" charset="0"/>
              </a:rPr>
              <a:t> &gt;&gt; 1 </a:t>
            </a:r>
          </a:p>
          <a:p>
            <a:pPr>
              <a:spcBef>
                <a:spcPct val="30000"/>
              </a:spcBef>
            </a:pPr>
            <a:r>
              <a:rPr lang="it-IT" sz="2000"/>
              <a:t>2.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b</a:t>
            </a:r>
            <a:r>
              <a:rPr lang="it-IT" sz="2000" baseline="-25000">
                <a:latin typeface="Times New Roman" pitchFamily="18" charset="0"/>
              </a:rPr>
              <a:t>y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/>
              <a:t>comparable with</a:t>
            </a:r>
            <a:r>
              <a:rPr lang="it-IT" sz="2000">
                <a:latin typeface="Times New Roman" pitchFamily="18" charset="0"/>
              </a:rPr>
              <a:t> </a:t>
            </a:r>
            <a:r>
              <a:rPr lang="it-IT" sz="2000">
                <a:latin typeface="Symbol" pitchFamily="18" charset="2"/>
              </a:rPr>
              <a:t>s</a:t>
            </a:r>
            <a:r>
              <a:rPr lang="it-IT" sz="2000" baseline="-25000">
                <a:latin typeface="Times New Roman" pitchFamily="18" charset="0"/>
              </a:rPr>
              <a:t>x</a:t>
            </a:r>
            <a:r>
              <a:rPr lang="it-IT" sz="2000">
                <a:latin typeface="Times New Roman" pitchFamily="18" charset="0"/>
              </a:rPr>
              <a:t>/</a:t>
            </a:r>
            <a:r>
              <a:rPr lang="it-IT" sz="2000">
                <a:latin typeface="Symbol" pitchFamily="18" charset="2"/>
              </a:rPr>
              <a:t>q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5257800" y="7620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2400">
              <a:latin typeface="Times New Roman" pitchFamily="18" charset="0"/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600">
                <a:solidFill>
                  <a:schemeClr val="tx2"/>
                </a:solidFill>
              </a:rPr>
              <a:t>Example of resonance suppression</a:t>
            </a:r>
            <a:endParaRPr lang="en-US" sz="3600">
              <a:solidFill>
                <a:schemeClr val="tx2"/>
              </a:solidFill>
            </a:endParaRP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34000" y="914400"/>
            <a:ext cx="3352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i="1"/>
              <a:t>Much higher luminosity!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24600"/>
            <a:ext cx="4267200" cy="533400"/>
          </a:xfrm>
        </p:spPr>
        <p:txBody>
          <a:bodyPr/>
          <a:lstStyle/>
          <a:p>
            <a:r>
              <a:rPr lang="it-IT" sz="2400" dirty="0" err="1"/>
              <a:t>Beam-beam</a:t>
            </a:r>
            <a:r>
              <a:rPr lang="it-IT" sz="2400" dirty="0"/>
              <a:t> </a:t>
            </a:r>
            <a:r>
              <a:rPr lang="it-IT" sz="2400" dirty="0" err="1"/>
              <a:t>tune</a:t>
            </a:r>
            <a:r>
              <a:rPr lang="it-IT" sz="2400" dirty="0"/>
              <a:t> </a:t>
            </a:r>
            <a:r>
              <a:rPr lang="it-IT" sz="2400" dirty="0" err="1"/>
              <a:t>scan</a:t>
            </a:r>
            <a:endParaRPr lang="en-US" sz="24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1550" y="1196975"/>
            <a:ext cx="2735263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/>
              <a:t>CDR, </a:t>
            </a:r>
            <a:r>
              <a:rPr lang="it-IT" sz="2400">
                <a:solidFill>
                  <a:srgbClr val="FF0000"/>
                </a:solidFill>
                <a:latin typeface="Symbol" pitchFamily="18" charset="2"/>
              </a:rPr>
              <a:t>x</a:t>
            </a:r>
            <a:r>
              <a:rPr lang="it-IT" sz="2400" baseline="-25000">
                <a:solidFill>
                  <a:srgbClr val="FF0000"/>
                </a:solidFill>
              </a:rPr>
              <a:t>y</a:t>
            </a:r>
            <a:r>
              <a:rPr lang="it-IT" sz="2400">
                <a:solidFill>
                  <a:srgbClr val="FF0000"/>
                </a:solidFill>
              </a:rPr>
              <a:t> = 0.17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35600" y="1196975"/>
            <a:ext cx="3024188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/>
              <a:t>CDR2</a:t>
            </a:r>
            <a:r>
              <a:rPr lang="it-IT"/>
              <a:t>, </a:t>
            </a:r>
            <a:r>
              <a:rPr lang="it-IT" sz="2400">
                <a:solidFill>
                  <a:srgbClr val="FF0000"/>
                </a:solidFill>
                <a:latin typeface="Symbol" pitchFamily="18" charset="2"/>
              </a:rPr>
              <a:t>x</a:t>
            </a:r>
            <a:r>
              <a:rPr lang="it-IT" sz="2400" baseline="-25000">
                <a:solidFill>
                  <a:srgbClr val="FF0000"/>
                </a:solidFill>
              </a:rPr>
              <a:t>y</a:t>
            </a:r>
            <a:r>
              <a:rPr lang="it-IT" sz="2400">
                <a:solidFill>
                  <a:srgbClr val="FF0000"/>
                </a:solidFill>
              </a:rPr>
              <a:t> = 0.097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6400" y="6381750"/>
            <a:ext cx="283051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L</a:t>
            </a:r>
            <a:r>
              <a:rPr lang="en-US" b="1" dirty="0"/>
              <a:t> (red) = 1. ∙10</a:t>
            </a:r>
            <a:r>
              <a:rPr lang="en-US" b="1" baseline="30000" dirty="0"/>
              <a:t>36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438" y="1866900"/>
            <a:ext cx="4487862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981200"/>
            <a:ext cx="4487862" cy="444023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789142" y="838200"/>
            <a:ext cx="1354858" cy="40011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dirty="0" err="1" smtClean="0"/>
              <a:t>D.Shatilov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5867400" y="4572001"/>
            <a:ext cx="60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 smtClean="0">
                <a:latin typeface="Wingdings"/>
                <a:ea typeface="Wingdings"/>
                <a:cs typeface="Wingdings"/>
              </a:rPr>
              <a:t>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5867400" y="4724400"/>
            <a:ext cx="512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 smtClean="0">
                <a:latin typeface="Wingdings"/>
                <a:ea typeface="Wingdings"/>
                <a:cs typeface="Wingdings"/>
              </a:rPr>
              <a:t>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6019800" y="4572000"/>
            <a:ext cx="414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err="1" smtClean="0">
                <a:latin typeface="Wingdings"/>
                <a:ea typeface="Wingdings"/>
                <a:cs typeface="Wingdings"/>
              </a:rPr>
              <a:t>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724400"/>
            <a:ext cx="414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 err="1" smtClean="0">
                <a:latin typeface="Wingdings"/>
                <a:ea typeface="Wingdings"/>
                <a:cs typeface="Wingdings"/>
              </a:rPr>
              <a:t></a:t>
            </a:r>
            <a:endParaRPr lang="en-GB" dirty="0"/>
          </a:p>
        </p:txBody>
      </p:sp>
      <p:sp>
        <p:nvSpPr>
          <p:cNvPr id="15" name="TextBox 13"/>
          <p:cNvSpPr txBox="1"/>
          <p:nvPr/>
        </p:nvSpPr>
        <p:spPr>
          <a:xfrm>
            <a:off x="228600" y="228600"/>
            <a:ext cx="891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The success phase space is  increasing…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7086600" y="4648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present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Left Arrow 16"/>
          <p:cNvSpPr/>
          <p:nvPr/>
        </p:nvSpPr>
        <p:spPr bwMode="auto">
          <a:xfrm>
            <a:off x="6477000" y="4724400"/>
            <a:ext cx="562862" cy="33061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t="15518"/>
          <a:stretch>
            <a:fillRect/>
          </a:stretch>
        </p:blipFill>
        <p:spPr bwMode="auto">
          <a:xfrm>
            <a:off x="0" y="-26988"/>
            <a:ext cx="9144000" cy="475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268413"/>
            <a:ext cx="3960813" cy="197008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2395537" cy="466725"/>
          </a:xfrm>
          <a:prstGeom prst="rect">
            <a:avLst/>
          </a:prstGeom>
          <a:solidFill>
            <a:srgbClr val="FCFCA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From design….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132138" y="44450"/>
            <a:ext cx="5942012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Test of these new colliding schemes in Frascati</a:t>
            </a:r>
            <a:endParaRPr lang="fr-FR" sz="2400">
              <a:latin typeface="Times New Roman" pitchFamily="18" charset="0"/>
            </a:endParaRPr>
          </a:p>
        </p:txBody>
      </p:sp>
      <p:grpSp>
        <p:nvGrpSpPr>
          <p:cNvPr id="55302" name="Group 6"/>
          <p:cNvGrpSpPr>
            <a:grpSpLocks/>
          </p:cNvGrpSpPr>
          <p:nvPr/>
        </p:nvGrpSpPr>
        <p:grpSpPr bwMode="auto">
          <a:xfrm>
            <a:off x="1689100" y="2420938"/>
            <a:ext cx="5978525" cy="4321175"/>
            <a:chOff x="1019" y="1570"/>
            <a:chExt cx="3766" cy="2722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019" y="1888"/>
              <a:ext cx="3766" cy="2404"/>
              <a:chOff x="67" y="73"/>
              <a:chExt cx="5535" cy="3857"/>
            </a:xfrm>
          </p:grpSpPr>
          <p:pic>
            <p:nvPicPr>
              <p:cNvPr id="55304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36" y="1933"/>
                <a:ext cx="3266" cy="170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530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8" y="2111"/>
                <a:ext cx="2722" cy="17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5306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0" y="663"/>
                <a:ext cx="4716" cy="11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5307" name="Picture 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290" y="181"/>
                <a:ext cx="816" cy="66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55308" name="Picture 1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-2205"/>
              <a:stretch>
                <a:fillRect/>
              </a:stretch>
            </p:blipFill>
            <p:spPr bwMode="auto">
              <a:xfrm>
                <a:off x="3651" y="235"/>
                <a:ext cx="1134" cy="6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5309" name="Line 13"/>
              <p:cNvSpPr>
                <a:spLocks noChangeShapeType="1"/>
              </p:cNvSpPr>
              <p:nvPr/>
            </p:nvSpPr>
            <p:spPr bwMode="auto">
              <a:xfrm flipH="1">
                <a:off x="4059" y="845"/>
                <a:ext cx="9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0" name="Line 14"/>
              <p:cNvSpPr>
                <a:spLocks noChangeShapeType="1"/>
              </p:cNvSpPr>
              <p:nvPr/>
            </p:nvSpPr>
            <p:spPr bwMode="auto">
              <a:xfrm>
                <a:off x="3107" y="482"/>
                <a:ext cx="181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1" name="Line 15"/>
              <p:cNvSpPr>
                <a:spLocks noChangeShapeType="1"/>
              </p:cNvSpPr>
              <p:nvPr/>
            </p:nvSpPr>
            <p:spPr bwMode="auto">
              <a:xfrm flipH="1">
                <a:off x="3152" y="1253"/>
                <a:ext cx="181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2" name="Line 16"/>
              <p:cNvSpPr>
                <a:spLocks noChangeShapeType="1"/>
              </p:cNvSpPr>
              <p:nvPr/>
            </p:nvSpPr>
            <p:spPr bwMode="auto">
              <a:xfrm flipH="1" flipV="1">
                <a:off x="3878" y="2251"/>
                <a:ext cx="499" cy="12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55313" name="Picture 1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-5220" t="-6715" b="-5986"/>
              <a:stretch>
                <a:fillRect/>
              </a:stretch>
            </p:blipFill>
            <p:spPr bwMode="auto">
              <a:xfrm>
                <a:off x="1020" y="119"/>
                <a:ext cx="726" cy="6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55314" name="Line 18"/>
              <p:cNvSpPr>
                <a:spLocks noChangeShapeType="1"/>
              </p:cNvSpPr>
              <p:nvPr/>
            </p:nvSpPr>
            <p:spPr bwMode="auto">
              <a:xfrm flipH="1">
                <a:off x="2154" y="482"/>
                <a:ext cx="136" cy="31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5" name="Line 19"/>
              <p:cNvSpPr>
                <a:spLocks noChangeShapeType="1"/>
              </p:cNvSpPr>
              <p:nvPr/>
            </p:nvSpPr>
            <p:spPr bwMode="auto">
              <a:xfrm flipH="1" flipV="1">
                <a:off x="2381" y="1344"/>
                <a:ext cx="998" cy="140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6" name="Line 20"/>
              <p:cNvSpPr>
                <a:spLocks noChangeShapeType="1"/>
              </p:cNvSpPr>
              <p:nvPr/>
            </p:nvSpPr>
            <p:spPr bwMode="auto">
              <a:xfrm flipH="1">
                <a:off x="476" y="709"/>
                <a:ext cx="0" cy="544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Content Placeholder 2"/>
              <p:cNvSpPr txBox="1">
                <a:spLocks/>
              </p:cNvSpPr>
              <p:nvPr/>
            </p:nvSpPr>
            <p:spPr bwMode="auto">
              <a:xfrm>
                <a:off x="2971" y="73"/>
                <a:ext cx="636" cy="27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Bhabha Calorimeters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5318" name="Freeform 22"/>
              <p:cNvSpPr>
                <a:spLocks/>
              </p:cNvSpPr>
              <p:nvPr/>
            </p:nvSpPr>
            <p:spPr bwMode="auto">
              <a:xfrm>
                <a:off x="5057" y="2115"/>
                <a:ext cx="325" cy="36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3" y="226"/>
                  </a:cxn>
                  <a:cxn ang="0">
                    <a:pos x="325" y="363"/>
                  </a:cxn>
                </a:cxnLst>
                <a:rect l="0" t="0" r="r" b="b"/>
                <a:pathLst>
                  <a:path w="325" h="363">
                    <a:moveTo>
                      <a:pt x="7" y="0"/>
                    </a:moveTo>
                    <a:cubicBezTo>
                      <a:pt x="3" y="83"/>
                      <a:pt x="0" y="166"/>
                      <a:pt x="53" y="226"/>
                    </a:cubicBezTo>
                    <a:cubicBezTo>
                      <a:pt x="106" y="286"/>
                      <a:pt x="280" y="340"/>
                      <a:pt x="325" y="36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19" name="Freeform 23"/>
              <p:cNvSpPr>
                <a:spLocks/>
              </p:cNvSpPr>
              <p:nvPr/>
            </p:nvSpPr>
            <p:spPr bwMode="auto">
              <a:xfrm>
                <a:off x="1746" y="164"/>
                <a:ext cx="227" cy="81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499" y="121"/>
                  </a:cxn>
                  <a:cxn ang="0">
                    <a:pos x="680" y="802"/>
                  </a:cxn>
                </a:cxnLst>
                <a:rect l="0" t="0" r="r" b="b"/>
                <a:pathLst>
                  <a:path w="680" h="802">
                    <a:moveTo>
                      <a:pt x="0" y="76"/>
                    </a:moveTo>
                    <a:cubicBezTo>
                      <a:pt x="193" y="38"/>
                      <a:pt x="386" y="0"/>
                      <a:pt x="499" y="121"/>
                    </a:cubicBezTo>
                    <a:cubicBezTo>
                      <a:pt x="612" y="242"/>
                      <a:pt x="650" y="689"/>
                      <a:pt x="680" y="80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" name="Content Placeholder 2"/>
              <p:cNvSpPr txBox="1">
                <a:spLocks/>
              </p:cNvSpPr>
              <p:nvPr/>
            </p:nvSpPr>
            <p:spPr bwMode="auto">
              <a:xfrm>
                <a:off x="4468" y="618"/>
                <a:ext cx="907" cy="31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solidFill>
                      <a:srgbClr val="D60093"/>
                    </a:solidFill>
                    <a:latin typeface="Calibri" pitchFamily="34" charset="0"/>
                    <a:cs typeface="Arial" pitchFamily="34" charset="0"/>
                  </a:rPr>
                  <a:t>Quadrupoles</a:t>
                </a:r>
              </a:p>
              <a:p>
                <a:pPr algn="ctr">
                  <a:lnSpc>
                    <a:spcPct val="70000"/>
                  </a:lnSpc>
                </a:pPr>
                <a:endParaRPr lang="fr-CA" sz="800" b="1">
                  <a:solidFill>
                    <a:srgbClr val="D60093"/>
                  </a:solidFill>
                  <a:latin typeface="Calibri" pitchFamily="34" charset="0"/>
                  <a:cs typeface="Arial" pitchFamily="34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Y-tube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3" name="Content Placeholder 2"/>
              <p:cNvSpPr txBox="1">
                <a:spLocks/>
              </p:cNvSpPr>
              <p:nvPr/>
            </p:nvSpPr>
            <p:spPr bwMode="auto">
              <a:xfrm>
                <a:off x="1111" y="709"/>
                <a:ext cx="636" cy="27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QD0 Quadrupole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pic>
            <p:nvPicPr>
              <p:cNvPr id="55322" name="Picture 26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8" y="301"/>
                <a:ext cx="782" cy="8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4" name="Content Placeholder 2"/>
              <p:cNvSpPr txBox="1">
                <a:spLocks/>
              </p:cNvSpPr>
              <p:nvPr/>
            </p:nvSpPr>
            <p:spPr bwMode="auto">
              <a:xfrm>
                <a:off x="67" y="74"/>
                <a:ext cx="636" cy="27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gamma monitor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5324" name="Line 28"/>
              <p:cNvSpPr>
                <a:spLocks noChangeShapeType="1"/>
              </p:cNvSpPr>
              <p:nvPr/>
            </p:nvSpPr>
            <p:spPr bwMode="auto">
              <a:xfrm flipH="1" flipV="1">
                <a:off x="2517" y="1253"/>
                <a:ext cx="998" cy="1587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2562" y="1752"/>
                <a:ext cx="544" cy="31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solidFill>
                      <a:srgbClr val="D60093"/>
                    </a:solidFill>
                    <a:latin typeface="Calibri" pitchFamily="34" charset="0"/>
                    <a:cs typeface="Arial" pitchFamily="34" charset="0"/>
                  </a:rPr>
                  <a:t>Sputnik</a:t>
                </a:r>
              </a:p>
              <a:p>
                <a:pPr algn="ctr">
                  <a:lnSpc>
                    <a:spcPct val="70000"/>
                  </a:lnSpc>
                </a:pPr>
                <a:endParaRPr lang="fr-CA" sz="800" b="1">
                  <a:solidFill>
                    <a:srgbClr val="D60093"/>
                  </a:solidFill>
                  <a:latin typeface="Calibri" pitchFamily="34" charset="0"/>
                  <a:cs typeface="Arial" pitchFamily="34" charset="0"/>
                </a:endParaRPr>
              </a:p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solidFill>
                      <a:srgbClr val="006600"/>
                    </a:solidFill>
                    <a:latin typeface="Calibri" pitchFamily="34" charset="0"/>
                    <a:cs typeface="Arial" pitchFamily="34" charset="0"/>
                  </a:rPr>
                  <a:t>Soyuz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5326" name="Line 30"/>
              <p:cNvSpPr>
                <a:spLocks noChangeShapeType="1"/>
              </p:cNvSpPr>
              <p:nvPr/>
            </p:nvSpPr>
            <p:spPr bwMode="auto">
              <a:xfrm flipH="1" flipV="1">
                <a:off x="3878" y="2886"/>
                <a:ext cx="499" cy="5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424" y="3294"/>
                <a:ext cx="1679" cy="18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Siddharta Detector and MIR shields</a:t>
                </a:r>
                <a:endParaRPr lang="en-US" sz="800" b="1"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55328" name="Freeform 32"/>
              <p:cNvSpPr>
                <a:spLocks/>
              </p:cNvSpPr>
              <p:nvPr/>
            </p:nvSpPr>
            <p:spPr bwMode="auto">
              <a:xfrm rot="10800000">
                <a:off x="3288" y="3294"/>
                <a:ext cx="1089" cy="636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499" y="121"/>
                  </a:cxn>
                  <a:cxn ang="0">
                    <a:pos x="680" y="802"/>
                  </a:cxn>
                </a:cxnLst>
                <a:rect l="0" t="0" r="r" b="b"/>
                <a:pathLst>
                  <a:path w="680" h="802">
                    <a:moveTo>
                      <a:pt x="0" y="76"/>
                    </a:moveTo>
                    <a:cubicBezTo>
                      <a:pt x="193" y="38"/>
                      <a:pt x="386" y="0"/>
                      <a:pt x="499" y="121"/>
                    </a:cubicBezTo>
                    <a:cubicBezTo>
                      <a:pt x="612" y="242"/>
                      <a:pt x="650" y="689"/>
                      <a:pt x="680" y="80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29" name="Freeform 33"/>
              <p:cNvSpPr>
                <a:spLocks/>
              </p:cNvSpPr>
              <p:nvPr/>
            </p:nvSpPr>
            <p:spPr bwMode="auto">
              <a:xfrm rot="19585844" flipV="1">
                <a:off x="4513" y="3023"/>
                <a:ext cx="771" cy="634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499" y="121"/>
                  </a:cxn>
                  <a:cxn ang="0">
                    <a:pos x="680" y="802"/>
                  </a:cxn>
                </a:cxnLst>
                <a:rect l="0" t="0" r="r" b="b"/>
                <a:pathLst>
                  <a:path w="680" h="802">
                    <a:moveTo>
                      <a:pt x="0" y="76"/>
                    </a:moveTo>
                    <a:cubicBezTo>
                      <a:pt x="193" y="38"/>
                      <a:pt x="386" y="0"/>
                      <a:pt x="499" y="121"/>
                    </a:cubicBezTo>
                    <a:cubicBezTo>
                      <a:pt x="612" y="242"/>
                      <a:pt x="650" y="689"/>
                      <a:pt x="680" y="80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" name="Content Placeholder 2"/>
              <p:cNvSpPr txBox="1">
                <a:spLocks/>
              </p:cNvSpPr>
              <p:nvPr/>
            </p:nvSpPr>
            <p:spPr bwMode="auto">
              <a:xfrm>
                <a:off x="3833" y="3747"/>
                <a:ext cx="1088" cy="182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lnSpc>
                    <a:spcPct val="70000"/>
                  </a:lnSpc>
                </a:pPr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Calorimeters Shields</a:t>
                </a:r>
                <a:endParaRPr lang="en-US" sz="800" b="1"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2064" y="2976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QD0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657" y="2342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MIR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0" name="Content Placeholder 2"/>
              <p:cNvSpPr txBox="1">
                <a:spLocks/>
              </p:cNvSpPr>
              <p:nvPr/>
            </p:nvSpPr>
            <p:spPr bwMode="auto">
              <a:xfrm>
                <a:off x="1519" y="2523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solidFill>
                      <a:srgbClr val="FF0000"/>
                    </a:solidFill>
                    <a:latin typeface="Calibri" pitchFamily="34" charset="0"/>
                    <a:cs typeface="Arial" pitchFamily="34" charset="0"/>
                  </a:rPr>
                  <a:t>Sputnik</a:t>
                </a:r>
                <a:endParaRPr lang="en-US" sz="8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 rot="-3509563">
                <a:off x="1383" y="2160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MIR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 rot="-18098727">
                <a:off x="-23" y="2205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latin typeface="Calibri" pitchFamily="34" charset="0"/>
                    <a:cs typeface="Arial" pitchFamily="34" charset="0"/>
                  </a:rPr>
                  <a:t>MIR</a:t>
                </a:r>
                <a:endParaRPr lang="en-US" sz="800" b="1">
                  <a:solidFill>
                    <a:srgbClr val="0066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 rot="-20695995">
                <a:off x="1428" y="2932"/>
                <a:ext cx="636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fr-CA" sz="800" b="1">
                    <a:solidFill>
                      <a:srgbClr val="009900"/>
                    </a:solidFill>
                    <a:latin typeface="Calibri" pitchFamily="34" charset="0"/>
                    <a:cs typeface="Arial" pitchFamily="34" charset="0"/>
                  </a:rPr>
                  <a:t>Soyuz</a:t>
                </a:r>
                <a:endParaRPr lang="en-US" sz="800" b="1">
                  <a:solidFill>
                    <a:srgbClr val="009900"/>
                  </a:solidFill>
                  <a:latin typeface="Calibri" pitchFamily="34" charset="0"/>
                  <a:cs typeface="Arial" pitchFamily="34" charset="0"/>
                  <a:sym typeface="Symbol" pitchFamily="18" charset="2"/>
                </a:endParaRPr>
              </a:p>
            </p:txBody>
          </p:sp>
        </p:grpSp>
        <p:sp>
          <p:nvSpPr>
            <p:cNvPr id="55337" name="Text Box 41"/>
            <p:cNvSpPr txBox="1">
              <a:spLocks noChangeArrowheads="1"/>
            </p:cNvSpPr>
            <p:nvPr/>
          </p:nvSpPr>
          <p:spPr bwMode="auto">
            <a:xfrm>
              <a:off x="2245" y="1570"/>
              <a:ext cx="1016" cy="231"/>
            </a:xfrm>
            <a:prstGeom prst="rect">
              <a:avLst/>
            </a:prstGeom>
            <a:solidFill>
              <a:srgbClr val="FCFCA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to simulation…</a:t>
              </a:r>
              <a:endParaRPr lang="fr-FR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t="37315" r="7738"/>
          <a:stretch>
            <a:fillRect/>
          </a:stretch>
        </p:blipFill>
        <p:spPr bwMode="auto">
          <a:xfrm>
            <a:off x="4351338" y="111125"/>
            <a:ext cx="4627562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 rot="-5400000">
            <a:off x="3317876" y="1920875"/>
            <a:ext cx="22082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Luminosity [10</a:t>
            </a:r>
            <a:r>
              <a:rPr lang="en-US" sz="1200" baseline="300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28</a:t>
            </a:r>
            <a:r>
              <a:rPr lang="en-US" sz="12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 cm</a:t>
            </a:r>
            <a:r>
              <a:rPr lang="en-US" sz="1200" baseline="300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-2</a:t>
            </a:r>
            <a:r>
              <a:rPr lang="en-US" sz="12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 s</a:t>
            </a:r>
            <a:r>
              <a:rPr lang="en-US" sz="1200" baseline="300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-1</a:t>
            </a:r>
            <a:r>
              <a:rPr lang="en-US" sz="1200">
                <a:solidFill>
                  <a:srgbClr val="E30D1A"/>
                </a:solidFill>
                <a:latin typeface="Comic Sans MS" pitchFamily="66" charset="0"/>
                <a:ea typeface="MS PGothic" pitchFamily="34" charset="-128"/>
              </a:rPr>
              <a:t>]</a:t>
            </a:r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6159500" y="2401888"/>
            <a:ext cx="2133600" cy="228600"/>
          </a:xfrm>
          <a:prstGeom prst="ellipse">
            <a:avLst/>
          </a:prstGeom>
          <a:noFill/>
          <a:ln w="28575">
            <a:solidFill>
              <a:srgbClr val="FF090C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235700" y="2736850"/>
            <a:ext cx="1860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FF0000"/>
                </a:solidFill>
                <a:latin typeface="Symbol" pitchFamily="18" charset="2"/>
                <a:ea typeface="MS PGothic" pitchFamily="34" charset="-128"/>
              </a:rPr>
              <a:t>b</a:t>
            </a:r>
            <a:r>
              <a:rPr lang="en-US" sz="120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y=18mm, Pw_angle=0.6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083300" y="774700"/>
            <a:ext cx="1766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009900"/>
                </a:solidFill>
                <a:latin typeface="Symbol" pitchFamily="18" charset="2"/>
                <a:ea typeface="MS PGothic" pitchFamily="34" charset="-128"/>
              </a:rPr>
              <a:t>b</a:t>
            </a:r>
            <a:r>
              <a:rPr lang="en-US" sz="1200">
                <a:solidFill>
                  <a:srgbClr val="009900"/>
                </a:solidFill>
                <a:latin typeface="Comic Sans MS" pitchFamily="66" charset="0"/>
                <a:ea typeface="MS PGothic" pitchFamily="34" charset="-128"/>
              </a:rPr>
              <a:t>y=9mm, Pw_angle=1.9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483100" y="4306888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00FF"/>
                </a:solidFill>
                <a:latin typeface="Symbol" pitchFamily="18" charset="2"/>
                <a:ea typeface="MS PGothic" pitchFamily="34" charset="-128"/>
              </a:rPr>
              <a:t>b</a:t>
            </a:r>
            <a:r>
              <a:rPr lang="en-US" sz="1200">
                <a:solidFill>
                  <a:srgbClr val="0000FF"/>
                </a:solidFill>
                <a:latin typeface="Comic Sans MS" pitchFamily="66" charset="0"/>
                <a:ea typeface="MS PGothic" pitchFamily="34" charset="-128"/>
              </a:rPr>
              <a:t>y=25mm, Pw_angle=0.3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 flipV="1">
            <a:off x="5473700" y="3783013"/>
            <a:ext cx="174625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5072063" y="146050"/>
            <a:ext cx="35052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D60093"/>
                </a:solidFill>
                <a:latin typeface="Times New Roman" pitchFamily="18" charset="0"/>
              </a:rPr>
              <a:t>Data averaged on a full day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250825" y="260350"/>
            <a:ext cx="3146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accent2"/>
                </a:solidFill>
                <a:latin typeface="Times New Roman" pitchFamily="18" charset="0"/>
              </a:rPr>
              <a:t>DAFNE Luminosity results</a:t>
            </a:r>
          </a:p>
        </p:txBody>
      </p:sp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4040188" cy="35353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6997700" y="2935288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6692900" y="1030288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593725" y="5146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>
              <a:latin typeface="Comic Sans MS" pitchFamily="66" charset="0"/>
            </a:endParaRPr>
          </a:p>
        </p:txBody>
      </p:sp>
      <p:graphicFrame>
        <p:nvGraphicFramePr>
          <p:cNvPr id="57359" name="Object 15"/>
          <p:cNvGraphicFramePr>
            <a:graphicFrameLocks noChangeAspect="1"/>
          </p:cNvGraphicFramePr>
          <p:nvPr/>
        </p:nvGraphicFramePr>
        <p:xfrm>
          <a:off x="457200" y="4686300"/>
          <a:ext cx="3352800" cy="2171700"/>
        </p:xfrm>
        <a:graphic>
          <a:graphicData uri="http://schemas.openxmlformats.org/presentationml/2006/ole">
            <p:oleObj spid="_x0000_s57359" name="Diapositive" r:id="rId5" imgW="4505099" imgH="3380245" progId="PowerPoint.Slide.8">
              <p:embed/>
            </p:oleObj>
          </a:graphicData>
        </a:graphic>
      </p:graphicFrame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3838575" y="5589588"/>
            <a:ext cx="5305425" cy="457200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latin typeface="Times New Roman" pitchFamily="18" charset="0"/>
              </a:rPr>
              <a:t>Results match the simulation expectations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5" name="Picture 16" descr="peak2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80963"/>
            <a:ext cx="7561263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7" name="Picture 3" descr="Weak-Str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0" y="44450"/>
            <a:ext cx="28479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8" name="Text Box 9"/>
          <p:cNvSpPr txBox="1">
            <a:spLocks noChangeArrowheads="1"/>
          </p:cNvSpPr>
          <p:nvPr/>
        </p:nvSpPr>
        <p:spPr bwMode="auto">
          <a:xfrm>
            <a:off x="3829050" y="1160463"/>
            <a:ext cx="2028825" cy="3968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it-IT" sz="2000" b="1"/>
              <a:t>4.53E+32</a:t>
            </a:r>
            <a:endParaRPr lang="en-US" sz="2000" b="1"/>
          </a:p>
        </p:txBody>
      </p:sp>
      <p:sp>
        <p:nvSpPr>
          <p:cNvPr id="75789" name="Text Box 11"/>
          <p:cNvSpPr txBox="1">
            <a:spLocks noChangeArrowheads="1"/>
          </p:cNvSpPr>
          <p:nvPr/>
        </p:nvSpPr>
        <p:spPr bwMode="auto">
          <a:xfrm>
            <a:off x="4067175" y="692150"/>
            <a:ext cx="708025" cy="3365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>
                <a:solidFill>
                  <a:srgbClr val="0000CC"/>
                </a:solidFill>
              </a:rPr>
              <a:t>1523</a:t>
            </a:r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75790" name="Rectangle 12"/>
          <p:cNvSpPr>
            <a:spLocks noChangeArrowheads="1"/>
          </p:cNvSpPr>
          <p:nvPr/>
        </p:nvSpPr>
        <p:spPr bwMode="auto">
          <a:xfrm>
            <a:off x="4787900" y="692150"/>
            <a:ext cx="660400" cy="3365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>
                <a:solidFill>
                  <a:srgbClr val="FF0000"/>
                </a:solidFill>
              </a:rPr>
              <a:t>1002</a:t>
            </a:r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75792" name="Picture 10" descr="IR1_Sezioni _adiacenti_l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789363"/>
            <a:ext cx="46085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806" name="Text Box 30"/>
          <p:cNvSpPr txBox="1">
            <a:spLocks noChangeArrowheads="1"/>
          </p:cNvSpPr>
          <p:nvPr/>
        </p:nvSpPr>
        <p:spPr bwMode="auto">
          <a:xfrm>
            <a:off x="558800" y="4724400"/>
            <a:ext cx="32607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Results of these tests : </a:t>
            </a:r>
          </a:p>
          <a:p>
            <a:pPr algn="ctr"/>
            <a:r>
              <a:rPr lang="en-US"/>
              <a:t>new 3 years run @ Phi-factory</a:t>
            </a:r>
          </a:p>
          <a:p>
            <a:pPr algn="ctr"/>
            <a:r>
              <a:rPr lang="en-US"/>
              <a:t>(from May/June) </a:t>
            </a:r>
            <a:endParaRPr lang="fr-FR"/>
          </a:p>
        </p:txBody>
      </p:sp>
      <p:sp>
        <p:nvSpPr>
          <p:cNvPr id="75808" name="Rectangle 32"/>
          <p:cNvSpPr>
            <a:spLocks noChangeArrowheads="1"/>
          </p:cNvSpPr>
          <p:nvPr/>
        </p:nvSpPr>
        <p:spPr bwMode="auto">
          <a:xfrm>
            <a:off x="323850" y="5942013"/>
            <a:ext cx="38163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SzPct val="110000"/>
            </a:pPr>
            <a:r>
              <a:rPr lang="it-IT" sz="1600"/>
              <a:t>L</a:t>
            </a:r>
            <a:r>
              <a:rPr lang="it-IT" sz="1600" baseline="-25000"/>
              <a:t>peak </a:t>
            </a:r>
            <a:r>
              <a:rPr lang="it-IT" sz="1600"/>
              <a:t> expected at about  5.5∙10</a:t>
            </a:r>
            <a:r>
              <a:rPr lang="it-IT" sz="1600" baseline="30000"/>
              <a:t>32 </a:t>
            </a:r>
            <a:r>
              <a:rPr lang="it-IT" sz="1600"/>
              <a:t>cm</a:t>
            </a:r>
            <a:r>
              <a:rPr lang="it-IT" sz="1600" baseline="30000"/>
              <a:t>-2</a:t>
            </a:r>
            <a:r>
              <a:rPr lang="it-IT" sz="1600"/>
              <a:t>s</a:t>
            </a:r>
            <a:r>
              <a:rPr lang="it-IT" sz="1600" baseline="30000"/>
              <a:t>-1</a:t>
            </a:r>
            <a:r>
              <a:rPr lang="it-IT" sz="160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SzPct val="110000"/>
            </a:pPr>
            <a:r>
              <a:rPr lang="it-IT" sz="1600"/>
              <a:t>L</a:t>
            </a:r>
            <a:r>
              <a:rPr lang="it-IT" sz="1600" baseline="-25000"/>
              <a:t>int     </a:t>
            </a:r>
            <a:r>
              <a:rPr lang="it-IT" sz="1600"/>
              <a:t>(0.5 fb</a:t>
            </a:r>
            <a:r>
              <a:rPr lang="it-IT" sz="1600" baseline="30000"/>
              <a:t>-1</a:t>
            </a:r>
            <a:r>
              <a:rPr lang="it-IT" sz="1600"/>
              <a:t>/month)</a:t>
            </a:r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>
            <a:off x="250825" y="3716338"/>
            <a:ext cx="856932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539750" y="4379913"/>
            <a:ext cx="3024188" cy="633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59338" y="112713"/>
            <a:ext cx="1892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Synergy with ILC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563"/>
            <a:ext cx="478790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492125"/>
            <a:ext cx="4427537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611188" y="45085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RINGS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1692275" y="1787525"/>
            <a:ext cx="5032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1763713" y="2292350"/>
            <a:ext cx="6477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6732588" y="5084763"/>
            <a:ext cx="12954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7092950" y="5084763"/>
            <a:ext cx="59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latin typeface="Times New Roman" pitchFamily="18" charset="0"/>
              </a:rPr>
              <a:t>IP</a:t>
            </a:r>
            <a:endParaRPr lang="fr-FR" sz="3600">
              <a:latin typeface="Times New Roman" pitchFamily="18" charset="0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5148263" y="2414588"/>
            <a:ext cx="3455987" cy="79216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107950" y="109538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How to extrapolate the Dafne results to SuperB ?</a:t>
            </a: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4787900" y="563563"/>
            <a:ext cx="417671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1295400" y="4427538"/>
            <a:ext cx="428466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FR"/>
          </a:p>
        </p:txBody>
      </p:sp>
      <p:pic>
        <p:nvPicPr>
          <p:cNvPr id="5838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4350" y="4352925"/>
            <a:ext cx="3306763" cy="2505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3427413" y="4570413"/>
            <a:ext cx="328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IP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2835275" y="6002338"/>
            <a:ext cx="81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Rings </a:t>
            </a:r>
          </a:p>
          <a:p>
            <a:r>
              <a:rPr lang="it-IT" sz="1200" b="1">
                <a:solidFill>
                  <a:srgbClr val="FF0000"/>
                </a:solidFill>
              </a:rPr>
              <a:t>crossing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 flipH="1">
            <a:off x="3067050" y="6456363"/>
            <a:ext cx="33338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2987675" y="4797425"/>
            <a:ext cx="766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chemeClr val="accent2"/>
                </a:solidFill>
              </a:rPr>
              <a:t>66 mrad</a:t>
            </a:r>
            <a:endParaRPr lang="en-US" sz="1200" b="1">
              <a:solidFill>
                <a:schemeClr val="accent2"/>
              </a:solidFill>
            </a:endParaRP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3368675" y="6477000"/>
            <a:ext cx="387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1957388" y="4508500"/>
            <a:ext cx="742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LER SR</a:t>
            </a:r>
          </a:p>
        </p:txBody>
      </p:sp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3810000" y="4783138"/>
            <a:ext cx="742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LER SR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4965700" y="5222875"/>
            <a:ext cx="5048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HER</a:t>
            </a:r>
          </a:p>
          <a:p>
            <a:r>
              <a:rPr lang="en-US" sz="1200" b="1">
                <a:solidFill>
                  <a:srgbClr val="FF0000"/>
                </a:solidFill>
              </a:rPr>
              <a:t>arc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4427538" y="5222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LER</a:t>
            </a:r>
          </a:p>
          <a:p>
            <a:r>
              <a:rPr lang="en-US" sz="1200" b="1">
                <a:solidFill>
                  <a:srgbClr val="FF0000"/>
                </a:solidFill>
              </a:rPr>
              <a:t>arc</a:t>
            </a:r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2087563" y="5487988"/>
            <a:ext cx="50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HER</a:t>
            </a:r>
          </a:p>
          <a:p>
            <a:r>
              <a:rPr lang="en-US" sz="1200" b="1">
                <a:solidFill>
                  <a:srgbClr val="FF0000"/>
                </a:solidFill>
              </a:rPr>
              <a:t>arc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1619250" y="5222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LER</a:t>
            </a:r>
          </a:p>
          <a:p>
            <a:r>
              <a:rPr lang="en-US" sz="1200" b="1">
                <a:solidFill>
                  <a:srgbClr val="FF0000"/>
                </a:solidFill>
              </a:rPr>
              <a:t>arc</a:t>
            </a:r>
          </a:p>
        </p:txBody>
      </p:sp>
      <p:sp>
        <p:nvSpPr>
          <p:cNvPr id="58396" name="Line 28"/>
          <p:cNvSpPr>
            <a:spLocks noChangeShapeType="1"/>
          </p:cNvSpPr>
          <p:nvPr/>
        </p:nvSpPr>
        <p:spPr bwMode="auto">
          <a:xfrm>
            <a:off x="4281488" y="5095875"/>
            <a:ext cx="0" cy="10731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397" name="Text Box 29"/>
          <p:cNvSpPr txBox="1">
            <a:spLocks noChangeArrowheads="1"/>
          </p:cNvSpPr>
          <p:nvPr/>
        </p:nvSpPr>
        <p:spPr bwMode="auto">
          <a:xfrm>
            <a:off x="4319588" y="6310313"/>
            <a:ext cx="319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</a:rPr>
              <a:t>e-</a:t>
            </a:r>
          </a:p>
        </p:txBody>
      </p:sp>
      <p:sp>
        <p:nvSpPr>
          <p:cNvPr id="58398" name="Freeform 30"/>
          <p:cNvSpPr>
            <a:spLocks/>
          </p:cNvSpPr>
          <p:nvPr/>
        </p:nvSpPr>
        <p:spPr bwMode="auto">
          <a:xfrm>
            <a:off x="2897188" y="6172200"/>
            <a:ext cx="1384300" cy="411163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483" y="484"/>
              </a:cxn>
              <a:cxn ang="0">
                <a:pos x="0" y="629"/>
              </a:cxn>
            </a:cxnLst>
            <a:rect l="0" t="0" r="r" b="b"/>
            <a:pathLst>
              <a:path w="580" h="629">
                <a:moveTo>
                  <a:pt x="580" y="0"/>
                </a:moveTo>
                <a:cubicBezTo>
                  <a:pt x="580" y="189"/>
                  <a:pt x="580" y="379"/>
                  <a:pt x="483" y="484"/>
                </a:cubicBezTo>
                <a:cubicBezTo>
                  <a:pt x="386" y="589"/>
                  <a:pt x="81" y="605"/>
                  <a:pt x="0" y="629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399" name="Freeform 31"/>
          <p:cNvSpPr>
            <a:spLocks/>
          </p:cNvSpPr>
          <p:nvPr/>
        </p:nvSpPr>
        <p:spPr bwMode="auto">
          <a:xfrm>
            <a:off x="4281488" y="6184900"/>
            <a:ext cx="236537" cy="306388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53" y="339"/>
              </a:cxn>
              <a:cxn ang="0">
                <a:pos x="319" y="436"/>
              </a:cxn>
            </a:cxnLst>
            <a:rect l="0" t="0" r="r" b="b"/>
            <a:pathLst>
              <a:path w="319" h="436">
                <a:moveTo>
                  <a:pt x="4" y="0"/>
                </a:moveTo>
                <a:cubicBezTo>
                  <a:pt x="2" y="133"/>
                  <a:pt x="0" y="266"/>
                  <a:pt x="53" y="339"/>
                </a:cubicBezTo>
                <a:cubicBezTo>
                  <a:pt x="106" y="412"/>
                  <a:pt x="212" y="424"/>
                  <a:pt x="319" y="436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3840163" y="6210300"/>
            <a:ext cx="357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>
            <a:spAutoFit/>
          </a:bodyPr>
          <a:lstStyle/>
          <a:p>
            <a:r>
              <a:rPr lang="en-US" sz="1200" b="1">
                <a:solidFill>
                  <a:srgbClr val="0000FF"/>
                </a:solidFill>
              </a:rPr>
              <a:t>e+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rgbClr val="9FB8CD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graphicFrame>
        <p:nvGraphicFramePr>
          <p:cNvPr id="5" name="Group 6"/>
          <p:cNvGraphicFramePr>
            <a:graphicFrameLocks noGrp="1"/>
          </p:cNvGraphicFramePr>
          <p:nvPr/>
        </p:nvGraphicFramePr>
        <p:xfrm>
          <a:off x="539552" y="1052736"/>
          <a:ext cx="8026400" cy="5367349"/>
        </p:xfrm>
        <a:graphic>
          <a:graphicData uri="http://schemas.openxmlformats.org/drawingml/2006/table">
            <a:tbl>
              <a:tblPr/>
              <a:tblGrid>
                <a:gridCol w="1739900"/>
                <a:gridCol w="1181100"/>
                <a:gridCol w="850900"/>
                <a:gridCol w="850900"/>
                <a:gridCol w="850900"/>
                <a:gridCol w="850900"/>
                <a:gridCol w="850900"/>
                <a:gridCol w="850900"/>
              </a:tblGrid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endParaRPr kumimoji="0" lang="fr-FR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6" charset="0"/>
                        <a:cs typeface="ヒラギノ角ゴ ProN W6" charset="0"/>
                        <a:sym typeface="Helvetica Neue" charset="0"/>
                      </a:endParaRP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Units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LER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LER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LER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Machine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endParaRPr kumimoji="0" lang="fr-F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Super B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PEP II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Super KEKB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Circumference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1258.4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2200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3016.3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Frequency turn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Hz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2.38E+05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1.36E+05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9.95E+04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bunch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endParaRPr kumimoji="0" lang="fr-F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978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1732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2500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Frequency collision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MHz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233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236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249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Full crossing angle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Rad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0.066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0.083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Energy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GeV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6.7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4.18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Energy ratio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endParaRPr kumimoji="0" lang="fr-F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1.60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2.90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1.75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βx 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βy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μm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253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205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9000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10800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410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270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Coupling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%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0.45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0.35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0.40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Radial emittance εx 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nm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2.07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2.37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Vertical emittance εy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pm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5.18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5.93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1300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1500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8.4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12.4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Bunch length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1.15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1.25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Current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A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1.89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2.44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2.07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3.21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2.6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3.62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# particles/bunch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13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5.08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6.56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5.49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8.52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6.55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9.13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Hor. size @ IP σx 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μm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7.34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8.71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43.87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36.33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7.75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10.62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Lucida Grande" charset="0"/>
                          <a:cs typeface="Lucida Grande" charset="0"/>
                          <a:sym typeface="Helvetica Neue" charset="0"/>
                        </a:rPr>
                        <a:t>Ver. size @ IP σy 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nm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36.2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34.9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3421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4025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59.0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59.0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Piwinsky angle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endParaRPr kumimoji="0" lang="fr-FR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22.50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18.95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26.79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23.46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Horizontal tune shift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%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0.21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0.33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0.28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Vertical tune shift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%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9.89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9.55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8.75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9.00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Luminosity</a:t>
                      </a:r>
                    </a:p>
                  </a:txBody>
                  <a:tcPr marL="12700" marR="12700" marT="12700" marB="12700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10</a:t>
                      </a:r>
                      <a:r>
                        <a:rPr kumimoji="0" lang="en-US" sz="1300" b="1" i="1" u="none" strike="noStrike" cap="none" normalizeH="0" baseline="3200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36 </a:t>
                      </a: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Hz/cm</a:t>
                      </a:r>
                      <a:r>
                        <a:rPr kumimoji="0" lang="en-US" sz="1300" b="1" i="1" u="none" strike="noStrike" cap="none" normalizeH="0" baseline="3200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1.02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EB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0.012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727CA3"/>
                        </a:buClr>
                        <a:buSzPct val="75000"/>
                        <a:buFont typeface="Wingdings 3" charset="2"/>
                        <a:buNone/>
                        <a:tabLst/>
                      </a:pPr>
                      <a:r>
                        <a:rPr kumimoji="0" lang="en-US" sz="13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A408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  <a:sym typeface="Helvetica Neue" charset="0"/>
                        </a:rPr>
                        <a:t>0.80</a:t>
                      </a:r>
                    </a:p>
                  </a:txBody>
                  <a:tcPr marL="0" marR="0" marT="0" marB="0" anchor="b" horzOverflow="overflow">
                    <a:lnL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SuperB machine parameters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6884CB6-F2B1-4729-B5F8-D2AF8F348C82}" type="slidenum">
              <a:rPr lang="fr-FR" smtClean="0"/>
              <a:pPr/>
              <a:t>38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SuperB accelerator crew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7504" y="908720"/>
            <a:ext cx="8964612" cy="59093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800040"/>
              </a:buClr>
              <a:buSzPct val="145000"/>
            </a:pPr>
            <a:r>
              <a:rPr lang="en-US" sz="2000" smtClean="0">
                <a:latin typeface="Times New Roman" pitchFamily="18" charset="0"/>
                <a:ea typeface="ヒラギノ明朝 ProN W6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ea typeface="ヒラギノ明朝 ProN W6" charset="0"/>
                <a:cs typeface="Times New Roman" pitchFamily="18" charset="0"/>
                <a:sym typeface="Symbol"/>
              </a:rPr>
              <a:t>Accelerator organisation chart still very preliminary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2000" smtClean="0">
                <a:latin typeface="Times New Roman" pitchFamily="18" charset="0"/>
                <a:ea typeface="ヒラギノ明朝 ProN W6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ea typeface="ヒラギノ明朝 ProN W6" charset="0"/>
                <a:cs typeface="Times New Roman" pitchFamily="18" charset="0"/>
                <a:sym typeface="Symbol"/>
              </a:rPr>
              <a:t>Many opportunities for individuals/groups interested in joining the machine crew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2000" smtClean="0">
                <a:latin typeface="Times New Roman" pitchFamily="18" charset="0"/>
                <a:ea typeface="ヒラギノ明朝 ProN W6" charset="0"/>
                <a:cs typeface="Times New Roman" pitchFamily="18" charset="0"/>
                <a:sym typeface="Symbol"/>
              </a:rPr>
              <a:t>     </a:t>
            </a:r>
            <a:r>
              <a:rPr lang="en-US" sz="2000" smtClean="0">
                <a:latin typeface="Times New Roman" pitchFamily="18" charset="0"/>
                <a:ea typeface="ヒラギノ明朝 ProN W6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ea typeface="ヒラギノ明朝 ProN W6" charset="0"/>
                <a:cs typeface="Times New Roman" pitchFamily="18" charset="0"/>
                <a:sym typeface="Wingdings"/>
              </a:rPr>
              <a:t>Innovative machine</a:t>
            </a:r>
            <a:r>
              <a:rPr lang="en-US" sz="2000" smtClean="0">
                <a:latin typeface="Times New Roman" pitchFamily="18" charset="0"/>
                <a:ea typeface="ヒラギノ明朝 ProN W6" charset="0"/>
                <a:cs typeface="Times New Roman" pitchFamily="18" charset="0"/>
                <a:sym typeface="Wingdings"/>
              </a:rPr>
              <a:t>; importance of the Machine-Detector Interface</a:t>
            </a:r>
            <a:endParaRPr lang="en-US" sz="2000" smtClean="0"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14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D. Alesini, M. E. Biagini, R. Boni, M. Boscolo, T. Demma, A. Drago, M. Esposito, S. Guiducci,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G. Mazzitelli, L. Pellegrino, M. Preger, </a:t>
            </a:r>
            <a:r>
              <a:rPr lang="en-US" sz="1600" smtClean="0">
                <a:solidFill>
                  <a:srgbClr val="FF00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P. Raimondi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, R. Ricci, C. Sanelli, G. Sensolini, M. Serio,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F. Sgamma, A. Stecchi, A. Stella, S. Tomassini, M. Zobov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(INFN/LNF, Italy)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en-US" sz="800" smtClean="0">
              <a:latin typeface="Times New Roman" pitchFamily="18" charset="0"/>
              <a:ea typeface="Palatino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latin typeface="Times New Roman" pitchFamily="18" charset="0"/>
                <a:ea typeface="Palatino" charset="0"/>
                <a:cs typeface="Times New Roman" pitchFamily="18" charset="0"/>
                <a:sym typeface="Wingdings"/>
              </a:rPr>
              <a:t>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Wingdings"/>
              </a:rPr>
              <a:t>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K. Bertsche, A. Brachmann, Y. Cai, A. Chao, A. DeLira, M. Donald, A. Fisher, D. Kharakh, A. Krasnykh, 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N. Li, Y. Nosochkov, A. Novokhatski, M. Pivi, J. Seeman, M. Sullivan, U. Wienands, J. Weisend,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W. Wittmer, G. Yocky 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(SLAC, USA)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A. Bogomiagkov, S.Karnaev, I. Koop, E. Levichev, S. Nikitin, I. Nikolaev, I. Okunev, P. Piminov,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S. Siniatkin, D. Shatilov, V. Smaluk, P. Vobly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(BINP, Russia)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</a:t>
            </a:r>
            <a:endParaRPr lang="en-US" sz="1600" smtClean="0">
              <a:solidFill>
                <a:srgbClr val="0033CC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G. Bassi, A. Wolski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(Cockroft Institute, UK)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S. Bettoni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(CERN, Switzerland, 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M. Baylac, J. Bonis, R. Chehab, J. DeConto, Gomez, A. Jeremie, G. Lemeur, B. Mercier, F. Poirier,</a:t>
            </a:r>
          </a:p>
          <a:p>
            <a:pPr>
              <a:buClr>
                <a:srgbClr val="800040"/>
              </a:buClr>
              <a:buSzPct val="145000"/>
            </a:pP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   C. Prevost, C. Rimbault, Tourres, F. Touze, </a:t>
            </a:r>
            <a:r>
              <a:rPr lang="en-US" sz="1600" smtClean="0">
                <a:solidFill>
                  <a:srgbClr val="FF00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A. Variola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(IN2P3/CNRS, France)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A. Chance, O. Napoly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(CEA Saclay, France)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F. Meot, N. Monseu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(Grenoble, France)</a:t>
            </a:r>
            <a:endParaRPr lang="en-US" sz="1600" smtClean="0">
              <a:solidFill>
                <a:srgbClr val="006600"/>
              </a:solidFill>
              <a:latin typeface="Times New Roman" pitchFamily="18" charset="0"/>
              <a:ea typeface="ヒラギノ明朝 ProN W6" charset="0"/>
              <a:cs typeface="Times New Roman" pitchFamily="18" charset="0"/>
              <a:sym typeface="Palatino" charset="0"/>
            </a:endParaRPr>
          </a:p>
          <a:p>
            <a:pPr>
              <a:buClr>
                <a:srgbClr val="800040"/>
              </a:buClr>
              <a:buSzPct val="145000"/>
            </a:pPr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800040"/>
              </a:buClr>
              <a:buSzPct val="145000"/>
            </a:pPr>
            <a:r>
              <a:rPr lang="fr-FR" sz="16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1600" smtClean="0">
                <a:solidFill>
                  <a:srgbClr val="0033CC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F. Bosi, E. Paoloni </a:t>
            </a:r>
            <a:r>
              <a:rPr lang="en-US" sz="1600" smtClean="0">
                <a:solidFill>
                  <a:srgbClr val="006600"/>
                </a:solidFill>
                <a:latin typeface="Times New Roman" pitchFamily="18" charset="0"/>
                <a:ea typeface="Palatino" charset="0"/>
                <a:cs typeface="Times New Roman" pitchFamily="18" charset="0"/>
                <a:sym typeface="Palatino" charset="0"/>
              </a:rPr>
              <a:t>(INFN &amp; Università di Pisa)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6884CB6-F2B1-4729-B5F8-D2AF8F348C82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3168650" cy="2181225"/>
          </a:xfrm>
          <a:prstGeom prst="rect">
            <a:avLst/>
          </a:prstGeom>
          <a:solidFill>
            <a:srgbClr val="FF3300"/>
          </a:solidFill>
          <a:ln w="76200">
            <a:solidFill>
              <a:srgbClr val="FEA0C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>
                <a:latin typeface="Times New Roman" pitchFamily="18" charset="0"/>
              </a:rPr>
              <a:t>Physics  </a:t>
            </a:r>
          </a:p>
          <a:p>
            <a:pPr algn="ctr"/>
            <a:r>
              <a:rPr lang="en-US" sz="6600">
                <a:latin typeface="Times New Roman" pitchFamily="18" charset="0"/>
              </a:rPr>
              <a:t>Program 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16238" y="2276475"/>
            <a:ext cx="3241675" cy="2181225"/>
          </a:xfrm>
          <a:prstGeom prst="rect">
            <a:avLst/>
          </a:prstGeom>
          <a:solidFill>
            <a:srgbClr val="FFFF00"/>
          </a:solidFill>
          <a:ln w="76200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>
                <a:latin typeface="Times New Roman" pitchFamily="18" charset="0"/>
              </a:rPr>
              <a:t>The Machine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940425" y="4581525"/>
            <a:ext cx="3168650" cy="2181225"/>
          </a:xfrm>
          <a:prstGeom prst="rect">
            <a:avLst/>
          </a:prstGeom>
          <a:solidFill>
            <a:srgbClr val="ACF2AE"/>
          </a:solidFill>
          <a:ln w="762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>
                <a:latin typeface="Times New Roman" pitchFamily="18" charset="0"/>
              </a:rPr>
              <a:t>The Detector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4427538" y="549275"/>
            <a:ext cx="1708150" cy="75882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000">
                <a:latin typeface="Times New Roman" pitchFamily="18" charset="0"/>
              </a:rPr>
              <a:t>Why ? 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948488" y="2911475"/>
            <a:ext cx="1600200" cy="777875"/>
          </a:xfrm>
          <a:prstGeom prst="rect">
            <a:avLst/>
          </a:prstGeom>
          <a:noFill/>
          <a:ln w="76200">
            <a:solidFill>
              <a:srgbClr val="66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000">
                <a:latin typeface="Times New Roman" pitchFamily="18" charset="0"/>
              </a:rPr>
              <a:t>How ?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303588" y="112713"/>
            <a:ext cx="763587" cy="617537"/>
          </a:xfrm>
          <a:prstGeom prst="rect">
            <a:avLst/>
          </a:prstGeom>
          <a:solidFill>
            <a:srgbClr val="FF3300"/>
          </a:solidFill>
          <a:ln w="38100">
            <a:solidFill>
              <a:srgbClr val="EBB3CB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</a:rPr>
              <a:t>25’</a:t>
            </a: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6877050" y="2832100"/>
            <a:ext cx="1727200" cy="93503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387036" y="3933056"/>
            <a:ext cx="731290" cy="584775"/>
          </a:xfrm>
          <a:prstGeom prst="rect">
            <a:avLst/>
          </a:prstGeom>
          <a:solidFill>
            <a:srgbClr val="CCFF66"/>
          </a:solidFill>
          <a:ln w="57150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</a:rPr>
              <a:t>25’</a:t>
            </a:r>
            <a:endParaRPr lang="en-US" sz="32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43000" contrast="-11000"/>
          </a:blip>
          <a:srcRect/>
          <a:stretch>
            <a:fillRect/>
          </a:stretch>
        </p:blipFill>
        <p:spPr bwMode="auto">
          <a:xfrm>
            <a:off x="0" y="1"/>
            <a:ext cx="91074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2700338" y="1557338"/>
            <a:ext cx="3241675" cy="2123658"/>
          </a:xfrm>
          <a:prstGeom prst="rect">
            <a:avLst/>
          </a:prstGeom>
          <a:solidFill>
            <a:schemeClr val="bg1"/>
          </a:solidFill>
          <a:ln w="76200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 dirty="0">
                <a:latin typeface="Times New Roman" pitchFamily="18" charset="0"/>
              </a:rPr>
              <a:t>The </a:t>
            </a:r>
            <a:r>
              <a:rPr lang="en-US" sz="6600" dirty="0" smtClean="0">
                <a:latin typeface="Times New Roman" pitchFamily="18" charset="0"/>
              </a:rPr>
              <a:t>Detector</a:t>
            </a:r>
            <a:endParaRPr lang="en-US" sz="6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D286B57A-EE5B-46B2-92EE-07D4981746D2}" type="slidenum">
              <a:rPr lang="fr-FR"/>
              <a:pPr/>
              <a:t>41</a:t>
            </a:fld>
            <a:endParaRPr lang="fr-FR"/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34925" y="-100013"/>
            <a:ext cx="9191625" cy="6896101"/>
            <a:chOff x="0" y="0"/>
            <a:chExt cx="5790" cy="4344"/>
          </a:xfrm>
        </p:grpSpPr>
        <p:pic>
          <p:nvPicPr>
            <p:cNvPr id="18" name="Picture 4">
              <a:hlinkClick r:id="" action="ppaction://hlinkshowjump?jump=lastslideviewed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90" cy="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3220" y="3156"/>
              <a:ext cx="912" cy="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297613" y="15875"/>
            <a:ext cx="2881312" cy="466725"/>
          </a:xfrm>
          <a:prstGeom prst="rect">
            <a:avLst/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pitchFamily="34" charset="0"/>
              </a:rPr>
              <a:t>SuperB  Detector</a:t>
            </a:r>
            <a:r>
              <a:rPr lang="en-US" b="1">
                <a:latin typeface="Arial" pitchFamily="34" charset="0"/>
              </a:rPr>
              <a:t> </a:t>
            </a:r>
            <a:endParaRPr lang="uk-UA" b="1">
              <a:latin typeface="Arial" pitchFamily="34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967288" y="5057775"/>
            <a:ext cx="1800225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Silicon vertex</a:t>
            </a:r>
            <a:r>
              <a:rPr lang="en-US">
                <a:latin typeface="Arial" pitchFamily="34" charset="0"/>
              </a:rPr>
              <a:t> </a:t>
            </a:r>
            <a:endParaRPr lang="uk-UA">
              <a:latin typeface="Arial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flipH="1" flipV="1">
            <a:off x="5038725" y="3689350"/>
            <a:ext cx="647700" cy="136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878138" y="5489575"/>
            <a:ext cx="1800225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Drift Chamber</a:t>
            </a:r>
            <a:r>
              <a:rPr lang="en-US">
                <a:latin typeface="Arial" pitchFamily="34" charset="0"/>
              </a:rPr>
              <a:t> </a:t>
            </a:r>
            <a:endParaRPr lang="uk-UA">
              <a:latin typeface="Arial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3743325" y="4049713"/>
            <a:ext cx="863600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886200" y="6353175"/>
            <a:ext cx="230505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Cherenkov detector</a:t>
            </a:r>
            <a:endParaRPr lang="uk-UA">
              <a:latin typeface="Arial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 flipV="1">
            <a:off x="4606925" y="4337050"/>
            <a:ext cx="360363" cy="2016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1654175" y="5156200"/>
            <a:ext cx="2232025" cy="136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598863" y="1528763"/>
            <a:ext cx="1873250" cy="366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EM calorimeter</a:t>
            </a:r>
            <a:r>
              <a:rPr lang="en-US">
                <a:latin typeface="Arial" pitchFamily="34" charset="0"/>
              </a:rPr>
              <a:t> </a:t>
            </a:r>
            <a:endParaRPr lang="uk-UA">
              <a:latin typeface="Arial" pitchFamily="34" charset="0"/>
            </a:endParaRPr>
          </a:p>
        </p:txBody>
      </p:sp>
      <p:sp>
        <p:nvSpPr>
          <p:cNvPr id="29" name="Line 15"/>
          <p:cNvSpPr>
            <a:spLocks noChangeShapeType="1"/>
          </p:cNvSpPr>
          <p:nvPr/>
        </p:nvSpPr>
        <p:spPr bwMode="auto">
          <a:xfrm>
            <a:off x="4678363" y="1889125"/>
            <a:ext cx="865187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4678363" y="1889125"/>
            <a:ext cx="2089150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614988" y="1096963"/>
            <a:ext cx="2305050" cy="366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" pitchFamily="34" charset="0"/>
              </a:rPr>
              <a:t>Hadron calorimeter</a:t>
            </a:r>
            <a:endParaRPr lang="uk-UA" b="1">
              <a:latin typeface="Arial" pitchFamily="34" charset="0"/>
            </a:endParaRP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>
            <a:off x="6694488" y="1384300"/>
            <a:ext cx="865187" cy="86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5902325" y="1384300"/>
            <a:ext cx="649288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4" name="Line 20"/>
          <p:cNvSpPr>
            <a:spLocks noChangeShapeType="1"/>
          </p:cNvSpPr>
          <p:nvPr/>
        </p:nvSpPr>
        <p:spPr bwMode="auto">
          <a:xfrm>
            <a:off x="4967288" y="3616325"/>
            <a:ext cx="3527425" cy="865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>
            <a:off x="4967288" y="3587750"/>
            <a:ext cx="3600450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6767513" y="3683000"/>
            <a:ext cx="1800225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pitchFamily="34" charset="0"/>
              </a:rPr>
              <a:t>200-300 (mrad)</a:t>
            </a:r>
            <a:endParaRPr lang="uk-UA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-164688" y="-26988"/>
            <a:ext cx="4314002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 dirty="0" err="1"/>
              <a:t>Consider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the</a:t>
            </a:r>
          </a:p>
          <a:p>
            <a:pPr algn="ctr"/>
            <a:r>
              <a:rPr lang="fr-FR" sz="2000" dirty="0" err="1"/>
              <a:t>boost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 </a:t>
            </a:r>
            <a:r>
              <a:rPr lang="fr-FR" sz="2000" dirty="0" err="1" smtClean="0">
                <a:latin typeface="Symbol" pitchFamily="18" charset="2"/>
              </a:rPr>
              <a:t>bg</a:t>
            </a:r>
            <a:r>
              <a:rPr lang="fr-FR" sz="2000" dirty="0" smtClean="0"/>
              <a:t>=0.24</a:t>
            </a:r>
            <a:endParaRPr lang="fr-FR" sz="2000" dirty="0"/>
          </a:p>
          <a:p>
            <a:pPr algn="ctr"/>
            <a:r>
              <a:rPr lang="fr-FR" sz="2000" dirty="0"/>
              <a:t>(</a:t>
            </a:r>
            <a:r>
              <a:rPr lang="fr-FR" sz="2000" dirty="0" err="1"/>
              <a:t>instead</a:t>
            </a:r>
            <a:r>
              <a:rPr lang="fr-FR" sz="2000" dirty="0"/>
              <a:t> of 0.56 [</a:t>
            </a:r>
            <a:r>
              <a:rPr lang="fr-FR" sz="2000" dirty="0" err="1"/>
              <a:t>BaBar</a:t>
            </a:r>
            <a:r>
              <a:rPr lang="fr-FR" sz="2000" dirty="0"/>
              <a:t>])</a:t>
            </a:r>
          </a:p>
          <a:p>
            <a:pPr algn="ctr"/>
            <a:r>
              <a:rPr lang="fr-FR" sz="2000" b="1" dirty="0"/>
              <a:t>Detector </a:t>
            </a:r>
            <a:r>
              <a:rPr lang="fr-FR" sz="2000" b="1" dirty="0" err="1"/>
              <a:t>become</a:t>
            </a:r>
            <a:r>
              <a:rPr lang="fr-FR" sz="2000" b="1" dirty="0"/>
              <a:t> more </a:t>
            </a:r>
            <a:r>
              <a:rPr lang="fr-FR" sz="2000" b="1" dirty="0" err="1"/>
              <a:t>symmetric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</p:spPr>
        <p:txBody>
          <a:bodyPr/>
          <a:lstStyle/>
          <a:p>
            <a:fld id="{5BCA31CF-C1F7-49C7-BDBB-93CFA8EBBE39}" type="slidenum">
              <a:rPr lang="fr-FR"/>
              <a:pPr/>
              <a:t>42</a:t>
            </a:fld>
            <a:endParaRPr lang="fr-FR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020272" y="2996952"/>
            <a:ext cx="2160240" cy="1656184"/>
            <a:chOff x="882" y="242"/>
            <a:chExt cx="2886" cy="2508"/>
          </a:xfrm>
        </p:grpSpPr>
        <p:pic>
          <p:nvPicPr>
            <p:cNvPr id="6" name="Picture 3" descr="richman_fig2_previe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2" y="242"/>
              <a:ext cx="2678" cy="2508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658" y="1498"/>
              <a:ext cx="1110" cy="2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sz="1300" b="1">
                  <a:latin typeface="Helvetica" pitchFamily="34" charset="0"/>
                </a:rPr>
                <a:t>Be Beam pipe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 flipV="1">
              <a:off x="2408" y="1535"/>
              <a:ext cx="336" cy="4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2154" y="1430"/>
              <a:ext cx="131" cy="13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108" y="1389"/>
              <a:ext cx="222" cy="210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1" name="Picture 8" descr="main1eurosma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253" y="2996952"/>
            <a:ext cx="432123" cy="432122"/>
          </a:xfrm>
          <a:prstGeom prst="rect">
            <a:avLst/>
          </a:prstGeom>
          <a:noFill/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-37704" y="657795"/>
            <a:ext cx="3457576" cy="2843213"/>
            <a:chOff x="5326" y="2529"/>
            <a:chExt cx="2178" cy="1791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6352" y="3412"/>
              <a:ext cx="11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6673" y="3268"/>
              <a:ext cx="399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sz="1300" b="1">
                  <a:latin typeface="Helvetica" pitchFamily="34" charset="0"/>
                </a:rPr>
                <a:t>15 cm</a:t>
              </a:r>
              <a:endParaRPr lang="en-US" sz="1600" b="1">
                <a:latin typeface="Helvetica" pitchFamily="34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5760" y="3028"/>
              <a:ext cx="1698" cy="1292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lIns="82945" tIns="41473" rIns="82945" bIns="41473">
              <a:spAutoFit/>
            </a:bodyPr>
            <a:lstStyle/>
            <a:p>
              <a:pPr defTabSz="828675" eaLnBrk="0" hangingPunct="0"/>
              <a:r>
                <a:rPr lang="en-US" b="1" u="sng">
                  <a:latin typeface="Helvetica" pitchFamily="34" charset="0"/>
                </a:rPr>
                <a:t>Layer</a:t>
              </a:r>
              <a:r>
                <a:rPr lang="en-US">
                  <a:latin typeface="Helvetica" pitchFamily="34" charset="0"/>
                </a:rPr>
                <a:t>	     </a:t>
              </a:r>
              <a:r>
                <a:rPr lang="en-US" b="1" u="sng">
                  <a:latin typeface="Helvetica" pitchFamily="34" charset="0"/>
                </a:rPr>
                <a:t>Radius</a:t>
              </a:r>
              <a:endParaRPr lang="en-US">
                <a:latin typeface="Helvetica" pitchFamily="34" charset="0"/>
              </a:endParaRP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</a:t>
              </a:r>
              <a:r>
                <a:rPr lang="en-US" sz="2100">
                  <a:latin typeface="Helvetica" pitchFamily="34" charset="0"/>
                </a:rPr>
                <a:t>0         1.2-1.5 cm 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1	   3.3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2	   4.0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3	   5.9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4	   9.1 to 12.7 cm</a:t>
              </a:r>
            </a:p>
            <a:p>
              <a:pPr defTabSz="828675" eaLnBrk="0" hangingPunct="0"/>
              <a:r>
                <a:rPr lang="en-US">
                  <a:latin typeface="Helvetica" pitchFamily="34" charset="0"/>
                </a:rPr>
                <a:t>  5	  11.4 to 14.6 cm</a:t>
              </a:r>
              <a:endParaRPr lang="en-US" sz="1600">
                <a:latin typeface="Helvetica" pitchFamily="34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5780" y="2529"/>
              <a:ext cx="1582" cy="36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945" tIns="41473" rIns="82945" bIns="41473">
              <a:spAutoFit/>
            </a:bodyPr>
            <a:lstStyle/>
            <a:p>
              <a:pPr algn="ctr" defTabSz="828675"/>
              <a:r>
                <a:rPr lang="en-US" sz="1600">
                  <a:latin typeface="Arial" pitchFamily="34" charset="0"/>
                </a:rPr>
                <a:t>Layer 0 very close</a:t>
              </a:r>
            </a:p>
            <a:p>
              <a:pPr algn="ctr" defTabSz="828675"/>
              <a:r>
                <a:rPr lang="en-US" sz="1600">
                  <a:latin typeface="Arial" pitchFamily="34" charset="0"/>
                </a:rPr>
                <a:t>To the beam pine ADDED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 rot="-5391623">
              <a:off x="4938" y="3656"/>
              <a:ext cx="10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>
                  <a:solidFill>
                    <a:schemeClr val="tx2"/>
                  </a:solidFill>
                  <a:latin typeface="Verdana" pitchFamily="34" charset="0"/>
                </a:rPr>
                <a:t>BaBar SVT</a:t>
              </a:r>
            </a:p>
          </p:txBody>
        </p:sp>
        <p:sp>
          <p:nvSpPr>
            <p:cNvPr id="18" name="AutoShape 15"/>
            <p:cNvSpPr>
              <a:spLocks/>
            </p:cNvSpPr>
            <p:nvPr/>
          </p:nvSpPr>
          <p:spPr bwMode="auto">
            <a:xfrm>
              <a:off x="5582" y="3460"/>
              <a:ext cx="130" cy="816"/>
            </a:xfrm>
            <a:prstGeom prst="leftBrace">
              <a:avLst>
                <a:gd name="adj1" fmla="val 5230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9" name="Picture 21" descr="babar_sv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8650" y="1126084"/>
            <a:ext cx="6011862" cy="1828800"/>
          </a:xfrm>
          <a:prstGeom prst="rect">
            <a:avLst/>
          </a:prstGeom>
          <a:noFill/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620167" y="116632"/>
            <a:ext cx="5472113" cy="431800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2400" b="1">
                <a:solidFill>
                  <a:srgbClr val="FF0000"/>
                </a:solidFill>
                <a:latin typeface="Arial" pitchFamily="34" charset="0"/>
              </a:rPr>
              <a:t>SVT (Silicon Detector)</a:t>
            </a:r>
            <a:endParaRPr lang="en-US" sz="2400" b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3" name="Segnaposto numero diapositiva 4"/>
          <p:cNvSpPr txBox="1">
            <a:spLocks noGrp="1"/>
          </p:cNvSpPr>
          <p:nvPr/>
        </p:nvSpPr>
        <p:spPr bwMode="auto">
          <a:xfrm>
            <a:off x="573212" y="6219527"/>
            <a:ext cx="1981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DDF04621-AB2A-4402-B9F0-E69F2DCAF4BC}" type="slidenum">
              <a:rPr lang="en-US" sz="1400">
                <a:solidFill>
                  <a:srgbClr val="464653"/>
                </a:solidFill>
                <a:latin typeface="Gill Sans MT" pitchFamily="34" charset="0"/>
              </a:rPr>
              <a:pPr/>
              <a:t>42</a:t>
            </a:fld>
            <a:endParaRPr lang="en-US" sz="1400">
              <a:solidFill>
                <a:srgbClr val="464653"/>
              </a:solidFill>
              <a:latin typeface="Gill Sans MT" pitchFamily="34" charset="0"/>
            </a:endParaRPr>
          </a:p>
        </p:txBody>
      </p:sp>
      <p:sp>
        <p:nvSpPr>
          <p:cNvPr id="34" name="Rectangle 7"/>
          <p:cNvSpPr>
            <a:spLocks/>
          </p:cNvSpPr>
          <p:nvPr/>
        </p:nvSpPr>
        <p:spPr bwMode="auto">
          <a:xfrm>
            <a:off x="3884365" y="4509120"/>
            <a:ext cx="52200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Physics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performance and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levels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set</a:t>
            </a:r>
          </a:p>
          <a:p>
            <a:pPr marL="273050" indent="-273050" defTabSz="9144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stringent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requirements on Layer0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1" defTabSz="914400">
              <a:buClr>
                <a:schemeClr val="accent2"/>
              </a:buClr>
              <a:buSzPct val="76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R~1.5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cm, material budget &lt; 1% X</a:t>
            </a:r>
            <a:r>
              <a:rPr lang="en-US" sz="2000" baseline="-25000" dirty="0">
                <a:latin typeface="Times New Roman" pitchFamily="18" charset="0"/>
                <a:cs typeface="Times New Roman" pitchFamily="18" charset="0"/>
              </a:rPr>
              <a:t>0,, ,</a:t>
            </a:r>
          </a:p>
          <a:p>
            <a:pPr marL="0" lvl="1" defTabSz="914400">
              <a:buClr>
                <a:schemeClr val="accent2"/>
              </a:buClr>
              <a:buSzPct val="76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Hit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resolution 10-15 </a:t>
            </a:r>
            <a:r>
              <a:rPr lang="el-GR" sz="2000" dirty="0" smtClean="0">
                <a:latin typeface="Times New Roman"/>
                <a:cs typeface="Times New Roman"/>
              </a:rPr>
              <a:t>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 both coordinates</a:t>
            </a:r>
            <a:endParaRPr lang="en-US" sz="2000" baseline="-25000" dirty="0">
              <a:latin typeface="Times New Roman" pitchFamily="18" charset="0"/>
              <a:cs typeface="Times New Roman" pitchFamily="18" charset="0"/>
            </a:endParaRPr>
          </a:p>
          <a:p>
            <a:pPr marL="0" lvl="1" defTabSz="914400">
              <a:buClr>
                <a:schemeClr val="accent2"/>
              </a:buClr>
              <a:buSzPct val="76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Track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rate  &gt; 5MHz/cm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(with large cluster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defTabSz="914400">
              <a:buClr>
                <a:schemeClr val="accent2"/>
              </a:buClr>
              <a:buSzPct val="76000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too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!), TID &gt; 3MRad/yr  </a:t>
            </a:r>
          </a:p>
          <a:p>
            <a:pPr marL="273050" indent="-27305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Several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options under study for Layer0 </a:t>
            </a:r>
          </a:p>
        </p:txBody>
      </p: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179512" y="3708102"/>
            <a:ext cx="3746500" cy="2889250"/>
            <a:chOff x="138" y="2395"/>
            <a:chExt cx="2360" cy="1820"/>
          </a:xfrm>
        </p:grpSpPr>
        <p:grpSp>
          <p:nvGrpSpPr>
            <p:cNvPr id="36" name="Group 33"/>
            <p:cNvGrpSpPr>
              <a:grpSpLocks/>
            </p:cNvGrpSpPr>
            <p:nvPr/>
          </p:nvGrpSpPr>
          <p:grpSpPr bwMode="auto">
            <a:xfrm>
              <a:off x="251" y="2503"/>
              <a:ext cx="2164" cy="1712"/>
              <a:chOff x="305" y="2343"/>
              <a:chExt cx="2383" cy="1872"/>
            </a:xfrm>
          </p:grpSpPr>
          <p:grpSp>
            <p:nvGrpSpPr>
              <p:cNvPr id="39" name="Group 34"/>
              <p:cNvGrpSpPr>
                <a:grpSpLocks/>
              </p:cNvGrpSpPr>
              <p:nvPr/>
            </p:nvGrpSpPr>
            <p:grpSpPr bwMode="auto">
              <a:xfrm>
                <a:off x="305" y="2343"/>
                <a:ext cx="2383" cy="1872"/>
                <a:chOff x="305" y="2064"/>
                <a:chExt cx="2383" cy="1872"/>
              </a:xfrm>
            </p:grpSpPr>
            <p:pic>
              <p:nvPicPr>
                <p:cNvPr id="41" name="Picture 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05" y="2064"/>
                  <a:ext cx="2383" cy="18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2" name="Rectangle 36"/>
                <p:cNvSpPr>
                  <a:spLocks noChangeArrowheads="1"/>
                </p:cNvSpPr>
                <p:nvPr/>
              </p:nvSpPr>
              <p:spPr bwMode="auto">
                <a:xfrm>
                  <a:off x="1920" y="2592"/>
                  <a:ext cx="240" cy="1152"/>
                </a:xfrm>
                <a:prstGeom prst="rect">
                  <a:avLst/>
                </a:prstGeom>
                <a:noFill/>
                <a:ln w="762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>
                <a:off x="1488" y="2862"/>
                <a:ext cx="384" cy="1152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37" name="Text Box 38"/>
            <p:cNvSpPr txBox="1">
              <a:spLocks noChangeArrowheads="1"/>
            </p:cNvSpPr>
            <p:nvPr/>
          </p:nvSpPr>
          <p:spPr bwMode="auto">
            <a:xfrm>
              <a:off x="385" y="2395"/>
              <a:ext cx="2113" cy="23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33CC"/>
                  </a:solidFill>
                </a:rPr>
                <a:t>B</a:t>
              </a:r>
              <a:r>
                <a:rPr lang="en-US" sz="1400">
                  <a:solidFill>
                    <a:srgbClr val="0033CC"/>
                  </a:solidFill>
                  <a:sym typeface="Wingdings" pitchFamily="2" charset="2"/>
                </a:rPr>
                <a:t></a:t>
              </a:r>
              <a:r>
                <a:rPr lang="en-US">
                  <a:solidFill>
                    <a:srgbClr val="0033CC"/>
                  </a:solidFill>
                  <a:latin typeface="Symbol" pitchFamily="18" charset="2"/>
                  <a:sym typeface="Wingdings" pitchFamily="2" charset="2"/>
                </a:rPr>
                <a:t>p p</a:t>
              </a:r>
              <a:r>
                <a:rPr lang="en-US" sz="1400">
                  <a:solidFill>
                    <a:srgbClr val="0033CC"/>
                  </a:solidFill>
                  <a:sym typeface="Wingdings" pitchFamily="2" charset="2"/>
                </a:rPr>
                <a:t>, </a:t>
              </a:r>
              <a:r>
                <a:rPr lang="en-US">
                  <a:solidFill>
                    <a:srgbClr val="0033CC"/>
                  </a:solidFill>
                  <a:latin typeface="Symbol" pitchFamily="18" charset="2"/>
                  <a:sym typeface="Wingdings" pitchFamily="2" charset="2"/>
                </a:rPr>
                <a:t>bg</a:t>
              </a:r>
              <a:r>
                <a:rPr lang="en-US" sz="1400">
                  <a:solidFill>
                    <a:srgbClr val="0033CC"/>
                  </a:solidFill>
                  <a:sym typeface="Wingdings" pitchFamily="2" charset="2"/>
                </a:rPr>
                <a:t>=0.28, hit resolution =10 </a:t>
              </a:r>
              <a:r>
                <a:rPr lang="en-US" sz="1400">
                  <a:solidFill>
                    <a:srgbClr val="0033CC"/>
                  </a:solidFill>
                  <a:latin typeface="Symbol" pitchFamily="18" charset="2"/>
                  <a:sym typeface="Wingdings" pitchFamily="2" charset="2"/>
                </a:rPr>
                <a:t>m</a:t>
              </a:r>
              <a:r>
                <a:rPr lang="en-US" sz="1400">
                  <a:solidFill>
                    <a:srgbClr val="0033CC"/>
                  </a:solidFill>
                  <a:sym typeface="Wingdings" pitchFamily="2" charset="2"/>
                </a:rPr>
                <a:t>m</a:t>
              </a:r>
            </a:p>
          </p:txBody>
        </p:sp>
        <p:sp>
          <p:nvSpPr>
            <p:cNvPr id="38" name="Text Box 39"/>
            <p:cNvSpPr txBox="1">
              <a:spLocks noChangeArrowheads="1"/>
            </p:cNvSpPr>
            <p:nvPr/>
          </p:nvSpPr>
          <p:spPr bwMode="auto">
            <a:xfrm rot="-5400000">
              <a:off x="-329" y="2970"/>
              <a:ext cx="1146" cy="212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>
                  <a:latin typeface="Symbol" pitchFamily="18" charset="2"/>
                </a:rPr>
                <a:t>D</a:t>
              </a:r>
              <a:r>
                <a:rPr lang="en-US" sz="1400" b="1"/>
                <a:t>t resolution (ps)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014192" y="2969657"/>
            <a:ext cx="315009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Based on BaBar SVT: </a:t>
            </a:r>
            <a:r>
              <a:rPr lang="it-IT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layers silicon strip modules </a:t>
            </a:r>
            <a:r>
              <a:rPr lang="it-IT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it-IT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Layer0 at small radius</a:t>
            </a:r>
            <a:r>
              <a:rPr lang="it-IT" sz="1600" dirty="0" smtClean="0">
                <a:latin typeface="Times New Roman" pitchFamily="18" charset="0"/>
                <a:cs typeface="Times New Roman" pitchFamily="18" charset="0"/>
              </a:rPr>
              <a:t> to improve vertex resolution and compensate the reduced SuperB boost w.r.t.  PEPII</a:t>
            </a:r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superpix0_sr90_pi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308" y="4941168"/>
            <a:ext cx="4548188" cy="1824038"/>
          </a:xfrm>
          <a:prstGeom prst="rect">
            <a:avLst/>
          </a:prstGeom>
          <a:noFill/>
        </p:spPr>
      </p:pic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43</a:t>
            </a:fld>
            <a:endParaRPr lang="fr-FR" smtClean="0">
              <a:sym typeface="Wingdings" charset="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Ordered by increasing complexity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Striplets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Mature technology, not so robust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against bkg occupancy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Hybrid pixels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Viable, although marginal in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 term of material budget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CMOS MAPS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New &amp; challenging technology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fast readout needed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(high rate)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Thin pixels with vertical integration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Reduction of material and improved performance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Several pixel R&amp;D activities ongoing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Performances: efficiency,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                        hit resolution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Radiation hardness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Readout architecture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Power, cooling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r>
              <a:rPr lang="en-US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SuperB SVT Layer 0 technology options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8028"/>
            <a:ext cx="4781293" cy="186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 bwMode="auto">
          <a:xfrm>
            <a:off x="5844392" y="908720"/>
            <a:ext cx="240001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CMOS MAPS with</a:t>
            </a:r>
          </a:p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 pixel sparsification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ZoneTexte 9"/>
          <p:cNvSpPr txBox="1"/>
          <p:nvPr/>
        </p:nvSpPr>
        <p:spPr bwMode="auto">
          <a:xfrm>
            <a:off x="6744390" y="3933056"/>
            <a:ext cx="200407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Test of a hybrid</a:t>
            </a:r>
          </a:p>
          <a:p>
            <a:pPr algn="ctr"/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pixel matrix with</a:t>
            </a:r>
          </a:p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50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50 </a:t>
            </a:r>
            <a:r>
              <a:rPr lang="fr-FR" sz="2000" smtClean="0">
                <a:latin typeface="Symbol" pitchFamily="18" charset="2"/>
                <a:cs typeface="Times New Roman" pitchFamily="18" charset="0"/>
                <a:sym typeface="Symbol"/>
              </a:rPr>
              <a:t>m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m</a:t>
            </a:r>
            <a:r>
              <a:rPr lang="fr-FR" sz="2000" baseline="3000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pitch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44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Present plan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Start data taking with striplets in Layer0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 baseline option for TDR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Better perf. due to lower material w.r.t. pixel: thin options not yet mature!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Upgrade Layer0 to pixel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(thin hybrid or CMOS MAPS), more robust against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background, for the full luminosity (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1-2 years after start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Activities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Development of readout chip(s) for strip(lets) modules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Very different requirements among layers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Engineering design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of Layer0 striplets &amp; Layer1-5 modules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SVT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mechanical support structure design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Peripheral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electronics &amp; DAQ design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Continue the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R&amp;D on thin pixel for Layer0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Design to be finalized for the TDR; then move to construction phase</a:t>
            </a: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 lot of activities: new groups are welcome!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Potential contributions in several areas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development of readout chips,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detector design, fabrication and tests, simulation &amp; reconstruction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Now: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Bologna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Milano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Pavia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Pisa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Roma3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Torino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Trento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Trieste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QM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RAL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Expression of interest from Strasbourg (IPHC) &amp; other UK groups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Future activities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45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Large volume gas (BaBar: He 80% / Isobutane 20%)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tracking system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providing meas. of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charged particle mom.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and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ionization energy loss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for particle identification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Primary device to measure speed of particles having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momenta below ~700 MeV/c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About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40 layers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of centimetre-sized cells strung approximately parallel to the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beamline with subset of layers strung at a small stereo angle in order to provide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measurements along the beam axis</a:t>
            </a:r>
          </a:p>
          <a:p>
            <a:endParaRPr lang="en-US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Momentum resolution of ~0.4% for tracks with p</a:t>
            </a:r>
            <a:r>
              <a:rPr lang="en-US" sz="2000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= 1 GeV/c</a:t>
            </a:r>
          </a:p>
          <a:p>
            <a:endParaRPr lang="fr-FR" sz="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Overall geometry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Outer radius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constrained to 809 mm by the DIRC quartz bars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Nominal BaBar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inner radius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(236 mm) used until Final Focus cooling finalized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Chamber length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of 2764 mm (w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ill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depend on forward PID and backward EMC)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The SuperB Drift CHamber (DCH)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5" descr="Picture 8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869160"/>
            <a:ext cx="5000000" cy="192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46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6323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2.5m long prototype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with 28 sense wires arranged in 8 layers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Cluster counting: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detection of the single primary ionization acts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Simulations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to understand the impact of Bhabha and 2-photon pair backgrounds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Lumi. bkg dominates occupancy – beam background similar than in BaBar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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Nature and spatial distributions dictate the overall geometry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Dominant bkg: Bhabha scattering at low angle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Gas aging studies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Recent activities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279" y="3573016"/>
            <a:ext cx="4220953" cy="251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07502"/>
            <a:ext cx="2356772" cy="114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47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Current SuperB DCH groups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LNF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Roma3/INFN group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McGill University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TRIUMF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University of British    </a:t>
            </a:r>
          </a:p>
          <a:p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Columbia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Université de Montréal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University of Victoria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LAPP technical support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for re-commissioning the BaBar gas system</a:t>
            </a:r>
          </a:p>
          <a:p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Open R&amp;D and engineering issues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Backgrounds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: effects of iteration with IR shielding; Touschek, validation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Cell/structure/gas/etc.</a:t>
            </a:r>
            <a:endParaRPr lang="en-US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Dimensions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(inner radius, length, z-position) to be finalized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Tests (cluster counting and aging) needed to converge on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FEE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gas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wire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, etc.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Engineering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of endplates, inner and outer cylinders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Assembly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and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stringing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(including stringing robots)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DCH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trigger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Gas system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recommissioning – Annecy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Monitoring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systems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Future activities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60032" y="826576"/>
            <a:ext cx="3881914" cy="281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48</a:t>
            </a:fld>
            <a:endParaRPr lang="fr-FR" smtClean="0">
              <a:sym typeface="Wingdings" charset="2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Based on the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successful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BaBar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DIRC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etector of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nternally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eflected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herenkov light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   [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hlinkClick r:id="rId3"/>
              </a:rPr>
              <a:t>SLAC-PUB-5946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endParaRPr lang="it-IT" sz="200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None/>
            </a:pPr>
            <a:endParaRPr lang="it-IT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None/>
            </a:pPr>
            <a:endParaRPr lang="it-IT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Main PID detector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for the SuperB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barrel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K/</a:t>
            </a:r>
            <a:r>
              <a:rPr lang="it-IT" sz="2000" smtClean="0">
                <a:solidFill>
                  <a:srgbClr val="0000CC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separation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up to 3-4 GeV/c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Performance close to that of the BaBar DIRC</a:t>
            </a:r>
          </a:p>
          <a:p>
            <a:pPr>
              <a:buNone/>
            </a:pPr>
            <a:endParaRPr lang="it-IT" sz="200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To cope with high luminosity (10</a:t>
            </a:r>
            <a:r>
              <a:rPr lang="it-IT" sz="2000" baseline="30000" smtClean="0"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cm</a:t>
            </a:r>
            <a:r>
              <a:rPr lang="it-IT" sz="2000" baseline="30000" smtClean="0"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it-IT" sz="2000" baseline="3000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) &amp; high background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Complete redesign of the photon camera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hlinkClick r:id="rId4"/>
              </a:rPr>
              <a:t>SLAC-PUB-14282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A true 3D imaging using: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smaller volume of the photon camera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better timing resolution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to detect single photons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Optical design is based entirely on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Fused Silica glass </a:t>
            </a: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Symbol"/>
              </a:rPr>
              <a:t> A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void water or oil as optical media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The Focusing DIRC (FDIRC)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ZoneTexte 33"/>
          <p:cNvSpPr txBox="1"/>
          <p:nvPr/>
        </p:nvSpPr>
        <p:spPr>
          <a:xfrm>
            <a:off x="6372200" y="3297178"/>
            <a:ext cx="2590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  <a:hlinkClick r:id="rId5"/>
              </a:rPr>
              <a:t>DIRC NIM paper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A583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(2007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) 281-357</a:t>
            </a:r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5"/>
          <p:cNvSpPr txBox="1">
            <a:spLocks/>
          </p:cNvSpPr>
          <p:nvPr/>
        </p:nvSpPr>
        <p:spPr>
          <a:xfrm>
            <a:off x="209905" y="790625"/>
            <a:ext cx="4895495" cy="68702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 defTabSz="91440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kumimoji="0" lang="it-IT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Re-use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BaBar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DIRC </a:t>
            </a:r>
            <a:r>
              <a:rPr lang="it-IT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quartz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bar radiators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D571E2D-C8F9-5540-BF1D-464223D4E442}" type="slidenum">
              <a:rPr lang="en-US">
                <a:solidFill>
                  <a:srgbClr val="464653"/>
                </a:solidFill>
                <a:latin typeface="Gill Sans MT"/>
              </a:rPr>
              <a:pPr>
                <a:defRPr/>
              </a:pPr>
              <a:t>49</a:t>
            </a:fld>
            <a:endParaRPr lang="en-US">
              <a:solidFill>
                <a:srgbClr val="464653"/>
              </a:solidFill>
              <a:latin typeface="Gill Sans M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5220072" y="1194048"/>
            <a:ext cx="2724835" cy="434752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it-IT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it-IT" sz="200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photon</a:t>
            </a:r>
            <a:r>
              <a:rPr lang="it-IT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camera </a:t>
            </a:r>
            <a:endParaRPr lang="it-IT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it-IT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it-I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Roberts_FullSim_b.pdf                                          0036023BMacintosh HD                   C5A3465C:"/>
          <p:cNvPicPr>
            <a:picLocks noChangeAspect="1" noChangeArrowheads="1"/>
          </p:cNvPicPr>
          <p:nvPr/>
        </p:nvPicPr>
        <p:blipFill>
          <a:blip r:embed="rId2" cstate="print"/>
          <a:srcRect l="23277" t="25736" r="18858" b="26511"/>
          <a:stretch>
            <a:fillRect/>
          </a:stretch>
        </p:blipFill>
        <p:spPr>
          <a:xfrm>
            <a:off x="762000" y="4191000"/>
            <a:ext cx="4411951" cy="1998628"/>
          </a:xfrm>
          <a:prstGeom prst="rect">
            <a:avLst/>
          </a:prstGeom>
          <a:noFill/>
          <a:ln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1146" y="1597045"/>
            <a:ext cx="2227454" cy="23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900814" y="4961661"/>
            <a:ext cx="89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Times"/>
                <a:cs typeface="Times"/>
              </a:rPr>
              <a:t>FBLOCK</a:t>
            </a:r>
            <a:endParaRPr lang="fr-FR" sz="1400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pic>
        <p:nvPicPr>
          <p:cNvPr id="10" name="Picture 2" descr="Z:\LP poster\dirc_sector_c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96752"/>
            <a:ext cx="3574963" cy="229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egnaposto contenuto 5"/>
          <p:cNvSpPr txBox="1">
            <a:spLocks/>
          </p:cNvSpPr>
          <p:nvPr/>
        </p:nvSpPr>
        <p:spPr>
          <a:xfrm>
            <a:off x="972649" y="3462056"/>
            <a:ext cx="4895495" cy="68702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lvl="0" indent="-274320" defTabSz="914400"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Photon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cameras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at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the end </a:t>
            </a:r>
            <a:r>
              <a:rPr kumimoji="0" lang="it-IT" sz="20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of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it-IT" sz="2000" b="0" i="0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bar boxes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861815" y="2488668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Geant4</a:t>
            </a:r>
          </a:p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simulation</a:t>
            </a:r>
            <a:endParaRPr lang="fr-FR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812360" y="4581128"/>
            <a:ext cx="13500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Current</a:t>
            </a:r>
          </a:p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mechanical</a:t>
            </a:r>
          </a:p>
          <a:p>
            <a:pPr algn="ctr"/>
            <a:r>
              <a:rPr lang="fr-FR" sz="2000" smtClean="0">
                <a:latin typeface="Times New Roman" pitchFamily="18" charset="0"/>
                <a:cs typeface="Times New Roman" pitchFamily="18" charset="0"/>
              </a:rPr>
              <a:t>design</a:t>
            </a:r>
            <a:endParaRPr lang="fr-FR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Fbox_view_a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114800"/>
            <a:ext cx="2463039" cy="2098731"/>
          </a:xfrm>
          <a:prstGeom prst="rect">
            <a:avLst/>
          </a:prstGeom>
        </p:spPr>
      </p:pic>
      <p:pic>
        <p:nvPicPr>
          <p:cNvPr id="15" name="Picture 15" descr="Removing from gl. fixtu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3496" y="2204864"/>
            <a:ext cx="1752600" cy="1314449"/>
          </a:xfrm>
          <a:prstGeom prst="rect">
            <a:avLst/>
          </a:prstGeom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68313" y="115888"/>
            <a:ext cx="8207375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charset="2"/>
              </a:rPr>
              <a:t>FDIRC concept</a:t>
            </a:r>
            <a:endParaRPr kumimoji="0" lang="fr-FR" sz="3600" b="0" i="0" u="none" strike="noStrike" kern="1200" cap="none" spc="0" normalizeH="0" baseline="30000" noProof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827161" y="131148"/>
            <a:ext cx="7561263" cy="156966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u="sng" dirty="0"/>
              <a:t>PHYSICS</a:t>
            </a:r>
            <a:r>
              <a:rPr lang="en-US" sz="2400" dirty="0"/>
              <a:t> :  the Physics Program for a machine with     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                      </a:t>
            </a:r>
            <a:r>
              <a:rPr lang="en-US" sz="2400" dirty="0"/>
              <a:t>L= 10</a:t>
            </a:r>
            <a:r>
              <a:rPr lang="en-US" sz="2400" baseline="30000" dirty="0"/>
              <a:t>36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 s</a:t>
            </a:r>
            <a:r>
              <a:rPr lang="en-US" sz="2400" baseline="30000" dirty="0"/>
              <a:t>-1</a:t>
            </a:r>
            <a:r>
              <a:rPr lang="en-US" sz="2400" dirty="0"/>
              <a:t>  running </a:t>
            </a:r>
            <a:r>
              <a:rPr lang="en-US" sz="2400" dirty="0" smtClean="0"/>
              <a:t>&gt;5 </a:t>
            </a:r>
            <a:r>
              <a:rPr lang="en-US" sz="2400" dirty="0"/>
              <a:t>years.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KEY WORD </a:t>
            </a:r>
            <a:r>
              <a:rPr lang="en-US" sz="2400" i="1" dirty="0" smtClean="0"/>
              <a:t>: </a:t>
            </a:r>
            <a:r>
              <a:rPr lang="en-US" sz="2400" i="1" dirty="0" err="1" smtClean="0"/>
              <a:t>Complementarity</a:t>
            </a:r>
            <a:r>
              <a:rPr lang="en-US" sz="2400" i="1" dirty="0" smtClean="0"/>
              <a:t> to LHC program</a:t>
            </a:r>
            <a:endParaRPr lang="fr-FR" sz="2400" i="1" dirty="0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827584" y="1988840"/>
            <a:ext cx="7561014" cy="23083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/>
              <a:t>MACHINE</a:t>
            </a:r>
            <a:r>
              <a:rPr lang="en-US" sz="2400" dirty="0"/>
              <a:t> : the new collision schemes which make </a:t>
            </a:r>
          </a:p>
          <a:p>
            <a:r>
              <a:rPr lang="en-US" sz="2400" dirty="0"/>
              <a:t>                    L= 10</a:t>
            </a:r>
            <a:r>
              <a:rPr lang="en-US" sz="2400" baseline="30000" dirty="0"/>
              <a:t>36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 s</a:t>
            </a:r>
            <a:r>
              <a:rPr lang="en-US" sz="2400" baseline="30000" dirty="0"/>
              <a:t>-1</a:t>
            </a:r>
            <a:r>
              <a:rPr lang="en-US" sz="2400" dirty="0"/>
              <a:t> possible.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KEY WORD </a:t>
            </a:r>
            <a:r>
              <a:rPr lang="en-US" sz="2400" i="1" dirty="0" smtClean="0"/>
              <a:t>: Very ambitious machine. Unique </a:t>
            </a:r>
          </a:p>
          <a:p>
            <a:r>
              <a:rPr lang="en-US" sz="2400" i="1" dirty="0" smtClean="0"/>
              <a:t>                       opportunity to keep expertise</a:t>
            </a:r>
            <a:endParaRPr lang="fr-FR" sz="2400" i="1" dirty="0" smtClean="0"/>
          </a:p>
          <a:p>
            <a:endParaRPr lang="fr-FR" sz="2400" dirty="0"/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827335" y="4802376"/>
            <a:ext cx="7560840" cy="1938992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sng" dirty="0"/>
              <a:t>DETECTOR</a:t>
            </a:r>
            <a:r>
              <a:rPr lang="en-US" sz="2400" dirty="0"/>
              <a:t> : </a:t>
            </a:r>
            <a:r>
              <a:rPr lang="en-US" sz="2400" dirty="0" smtClean="0"/>
              <a:t>reuse part of Babar but largely improved</a:t>
            </a:r>
          </a:p>
          <a:p>
            <a:endParaRPr lang="en-US" sz="2400" dirty="0" smtClean="0"/>
          </a:p>
          <a:p>
            <a:r>
              <a:rPr lang="en-US" sz="2400" dirty="0" smtClean="0"/>
              <a:t>KEY WORD </a:t>
            </a:r>
            <a:r>
              <a:rPr lang="en-US" sz="2400" i="1" dirty="0" smtClean="0"/>
              <a:t>: New and ambitious detector. Possibility </a:t>
            </a:r>
          </a:p>
          <a:p>
            <a:r>
              <a:rPr lang="en-US" sz="2400" i="1" dirty="0" smtClean="0"/>
              <a:t>                       to conceive, construct and use a  </a:t>
            </a:r>
          </a:p>
          <a:p>
            <a:r>
              <a:rPr lang="en-US" sz="2400" i="1" dirty="0" smtClean="0"/>
              <a:t>                       detector in a few year time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50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"/>
                <a:cs typeface="Times"/>
              </a:rPr>
              <a:t>Photon camera design </a:t>
            </a:r>
            <a:r>
              <a:rPr lang="it-IT" sz="2000" smtClean="0">
                <a:latin typeface="Times"/>
                <a:cs typeface="Times"/>
              </a:rPr>
              <a:t>(FBLOCK)</a:t>
            </a:r>
          </a:p>
          <a:p>
            <a:pPr>
              <a:buNone/>
            </a:pPr>
            <a:r>
              <a:rPr lang="en-US" sz="2000" smtClean="0">
                <a:latin typeface="Times"/>
                <a:cs typeface="Times"/>
              </a:rPr>
              <a:t>   </a:t>
            </a:r>
            <a:r>
              <a:rPr lang="en-US" sz="2000" smtClean="0">
                <a:latin typeface="Times"/>
                <a:cs typeface="Times"/>
                <a:sym typeface="Wingdings"/>
              </a:rPr>
              <a:t> </a:t>
            </a:r>
            <a:r>
              <a:rPr lang="en-US" sz="2000" smtClean="0">
                <a:latin typeface="Times"/>
                <a:cs typeface="Times"/>
              </a:rPr>
              <a:t>Initial design by ray-tracing</a:t>
            </a:r>
          </a:p>
          <a:p>
            <a:pPr>
              <a:buNone/>
            </a:pPr>
            <a:r>
              <a:rPr lang="en-US" sz="2000" smtClean="0">
                <a:latin typeface="Times"/>
                <a:cs typeface="Times"/>
              </a:rPr>
              <a:t>      [</a:t>
            </a:r>
            <a:r>
              <a:rPr lang="en-US" sz="2000" smtClean="0">
                <a:latin typeface="Times"/>
                <a:cs typeface="Times"/>
                <a:hlinkClick r:id="rId2"/>
              </a:rPr>
              <a:t>SLAC-PUB-13763</a:t>
            </a:r>
            <a:r>
              <a:rPr lang="en-US" sz="2000" smtClean="0">
                <a:latin typeface="Times"/>
                <a:cs typeface="Times"/>
              </a:rPr>
              <a:t>]</a:t>
            </a:r>
          </a:p>
          <a:p>
            <a:pPr>
              <a:buNone/>
            </a:pPr>
            <a:r>
              <a:rPr lang="en-US" sz="2000" smtClean="0">
                <a:latin typeface="Times"/>
                <a:cs typeface="Times"/>
              </a:rPr>
              <a:t>   </a:t>
            </a:r>
            <a:r>
              <a:rPr lang="en-US" sz="2000" smtClean="0">
                <a:latin typeface="Times"/>
                <a:cs typeface="Times"/>
                <a:sym typeface="Wingdings"/>
              </a:rPr>
              <a:t> </a:t>
            </a:r>
            <a:r>
              <a:rPr lang="en-US" sz="2000" smtClean="0">
                <a:latin typeface="Times"/>
                <a:cs typeface="Times"/>
              </a:rPr>
              <a:t>E</a:t>
            </a:r>
            <a:r>
              <a:rPr lang="it-IT" sz="2000" smtClean="0">
                <a:latin typeface="Times"/>
                <a:cs typeface="Times"/>
              </a:rPr>
              <a:t>xperience from the 1</a:t>
            </a:r>
            <a:r>
              <a:rPr lang="it-IT" sz="2000" baseline="30000" smtClean="0">
                <a:latin typeface="Times"/>
                <a:cs typeface="Times"/>
              </a:rPr>
              <a:t>rst</a:t>
            </a:r>
            <a:r>
              <a:rPr lang="it-IT" sz="2000" smtClean="0">
                <a:latin typeface="Times"/>
                <a:cs typeface="Times"/>
              </a:rPr>
              <a:t> FDIRC prototype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   [</a:t>
            </a:r>
            <a:r>
              <a:rPr lang="it-IT" sz="2000" smtClean="0">
                <a:latin typeface="Times"/>
                <a:cs typeface="Times"/>
                <a:hlinkClick r:id="rId3"/>
              </a:rPr>
              <a:t>SLAC-PUB-12236</a:t>
            </a:r>
            <a:r>
              <a:rPr lang="it-IT" sz="2000" smtClean="0">
                <a:latin typeface="Times"/>
                <a:cs typeface="Times"/>
              </a:rPr>
              <a:t>]                             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</a:t>
            </a:r>
            <a:r>
              <a:rPr lang="it-IT" sz="2000" smtClean="0">
                <a:latin typeface="Times"/>
                <a:cs typeface="Times"/>
                <a:sym typeface="Wingdings"/>
              </a:rPr>
              <a:t> </a:t>
            </a:r>
            <a:r>
              <a:rPr lang="it-IT" sz="2000" smtClean="0">
                <a:latin typeface="Times"/>
                <a:cs typeface="Times"/>
              </a:rPr>
              <a:t>Geant4 model now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   [</a:t>
            </a:r>
            <a:r>
              <a:rPr lang="it-IT" sz="2000" smtClean="0">
                <a:latin typeface="Times"/>
                <a:cs typeface="Times"/>
                <a:hlinkClick r:id="rId4"/>
              </a:rPr>
              <a:t>SLAC-PUB-14282</a:t>
            </a:r>
            <a:r>
              <a:rPr lang="it-IT" sz="2000" smtClean="0">
                <a:latin typeface="Times"/>
                <a:cs typeface="Times"/>
              </a:rPr>
              <a:t>]</a:t>
            </a:r>
          </a:p>
          <a:p>
            <a:pPr>
              <a:buNone/>
            </a:pPr>
            <a:endParaRPr lang="it-IT" sz="2000" smtClean="0"/>
          </a:p>
          <a:p>
            <a:endParaRPr lang="it-IT" sz="2000" smtClean="0">
              <a:latin typeface="Times"/>
              <a:cs typeface="Times"/>
              <a:sym typeface="Wingdings"/>
            </a:endParaRPr>
          </a:p>
          <a:p>
            <a:r>
              <a:rPr lang="it-IT" sz="2000" smtClean="0">
                <a:latin typeface="Times"/>
                <a:cs typeface="Times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"/>
                <a:cs typeface="Times"/>
              </a:rPr>
              <a:t>Main optical components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</a:t>
            </a:r>
            <a:r>
              <a:rPr lang="it-IT" sz="2000" smtClean="0">
                <a:latin typeface="Times"/>
                <a:cs typeface="Times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"/>
                <a:cs typeface="Times"/>
              </a:rPr>
              <a:t>New wedge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   </a:t>
            </a:r>
            <a:r>
              <a:rPr lang="it-IT" sz="2000" smtClean="0">
                <a:latin typeface="Times"/>
                <a:cs typeface="Times"/>
                <a:sym typeface="Symbol"/>
              </a:rPr>
              <a:t> O</a:t>
            </a:r>
            <a:r>
              <a:rPr lang="it-IT" sz="2000" smtClean="0">
                <a:latin typeface="Times"/>
                <a:cs typeface="Times"/>
              </a:rPr>
              <a:t>ld bar box wedge not long enough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</a:t>
            </a:r>
            <a:r>
              <a:rPr lang="it-IT" sz="2000" smtClean="0">
                <a:latin typeface="Times"/>
                <a:cs typeface="Times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"/>
                <a:cs typeface="Times"/>
              </a:rPr>
              <a:t>Cylindrical mirror</a:t>
            </a:r>
            <a:r>
              <a:rPr lang="it-IT" sz="2000" smtClean="0">
                <a:latin typeface="Times"/>
                <a:cs typeface="Times"/>
              </a:rPr>
              <a:t> to remove bar thickness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</a:rPr>
              <a:t>   </a:t>
            </a:r>
            <a:r>
              <a:rPr lang="it-IT" sz="2000" smtClean="0">
                <a:latin typeface="Times"/>
                <a:cs typeface="Times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"/>
                <a:cs typeface="Times"/>
              </a:rPr>
              <a:t>Double-folded mirror optics </a:t>
            </a:r>
            <a:r>
              <a:rPr lang="en-US" sz="2000" smtClean="0">
                <a:latin typeface="Times"/>
                <a:cs typeface="Times"/>
              </a:rPr>
              <a:t>to provide access to detectors</a:t>
            </a:r>
            <a:endParaRPr lang="it-IT" sz="2000" smtClean="0">
              <a:latin typeface="Times"/>
              <a:cs typeface="Times"/>
            </a:endParaRPr>
          </a:p>
          <a:p>
            <a:endParaRPr lang="it-IT" sz="2000" smtClean="0"/>
          </a:p>
          <a:p>
            <a:r>
              <a:rPr lang="it-IT" sz="2000" smtClean="0">
                <a:latin typeface="Times"/>
                <a:cs typeface="Times"/>
                <a:sym typeface="Wingdings"/>
              </a:rPr>
              <a:t> </a:t>
            </a:r>
            <a:r>
              <a:rPr lang="it-IT" sz="2000" smtClean="0">
                <a:latin typeface="Times"/>
                <a:cs typeface="Times"/>
              </a:rPr>
              <a:t>Photon detectors: </a:t>
            </a:r>
            <a:r>
              <a:rPr lang="it-IT" sz="2000" smtClean="0">
                <a:solidFill>
                  <a:srgbClr val="FF0000"/>
                </a:solidFill>
                <a:latin typeface="Times"/>
                <a:cs typeface="Times"/>
              </a:rPr>
              <a:t>highly pixilated H-8500 MaPMTs</a:t>
            </a:r>
          </a:p>
          <a:p>
            <a:pPr>
              <a:buNone/>
            </a:pPr>
            <a:r>
              <a:rPr lang="en-US" sz="2000" smtClean="0">
                <a:latin typeface="Times"/>
                <a:cs typeface="Times"/>
              </a:rPr>
              <a:t>   </a:t>
            </a:r>
            <a:r>
              <a:rPr lang="en-US" sz="2000" smtClean="0">
                <a:latin typeface="Times"/>
                <a:cs typeface="Times"/>
                <a:sym typeface="Wingdings"/>
              </a:rPr>
              <a:t> </a:t>
            </a:r>
            <a:r>
              <a:rPr lang="en-US" sz="2000" smtClean="0">
                <a:latin typeface="Times"/>
                <a:cs typeface="Times"/>
              </a:rPr>
              <a:t>Total number of detectors per FBLOCK: 48</a:t>
            </a:r>
          </a:p>
          <a:p>
            <a:pPr>
              <a:buNone/>
            </a:pPr>
            <a:r>
              <a:rPr lang="en-US" sz="2000" smtClean="0">
                <a:latin typeface="Times"/>
                <a:cs typeface="Times"/>
              </a:rPr>
              <a:t>   </a:t>
            </a:r>
            <a:r>
              <a:rPr lang="en-US" sz="2000" smtClean="0">
                <a:latin typeface="Times"/>
                <a:cs typeface="Times"/>
                <a:sym typeface="Wingdings"/>
              </a:rPr>
              <a:t> </a:t>
            </a:r>
            <a:r>
              <a:rPr lang="en-US" sz="2000" smtClean="0">
                <a:latin typeface="Times"/>
                <a:cs typeface="Times"/>
              </a:rPr>
              <a:t>Total number of detectors: </a:t>
            </a:r>
            <a:r>
              <a:rPr lang="it-IT" sz="2000" smtClean="0">
                <a:latin typeface="Times"/>
                <a:cs typeface="Times"/>
                <a:sym typeface="Symbol"/>
              </a:rPr>
              <a:t>576 (12 FBLOCKs)</a:t>
            </a:r>
          </a:p>
          <a:p>
            <a:pPr>
              <a:buNone/>
            </a:pPr>
            <a:r>
              <a:rPr lang="it-IT" sz="2000" smtClean="0">
                <a:latin typeface="Times"/>
                <a:cs typeface="Times"/>
                <a:sym typeface="Symbol"/>
              </a:rPr>
              <a:t>   </a:t>
            </a:r>
            <a:r>
              <a:rPr lang="it-IT" sz="2000" smtClean="0">
                <a:latin typeface="Times"/>
                <a:cs typeface="Times"/>
                <a:sym typeface="Wingdings"/>
              </a:rPr>
              <a:t> </a:t>
            </a:r>
            <a:r>
              <a:rPr lang="en-US" sz="2000" smtClean="0">
                <a:latin typeface="Times"/>
                <a:cs typeface="Times"/>
              </a:rPr>
              <a:t>Total number of pixels:</a:t>
            </a:r>
            <a:r>
              <a:rPr lang="it-IT" sz="2000" smtClean="0">
                <a:latin typeface="Times"/>
                <a:cs typeface="Times"/>
                <a:sym typeface="Symbol"/>
              </a:rPr>
              <a:t> 576  32 = 18,432</a:t>
            </a:r>
            <a:endParaRPr lang="it-IT" sz="2000" smtClean="0">
              <a:latin typeface="Times"/>
              <a:cs typeface="Time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FDIRC photon camera (12 in total)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7" descr="FDIRC_new_optics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10576" y="764704"/>
            <a:ext cx="4197928" cy="3964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FDIRC prototype to be tested this summer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in the SLAC Cosmic Ray Telescope</a:t>
            </a:r>
          </a:p>
          <a:p>
            <a:pPr>
              <a:buNone/>
            </a:pPr>
            <a:endParaRPr lang="it-IT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Ongoing a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ctivities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Validation of the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optics design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Mechanical design &amp; integration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Front-end electronics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Simulation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 background, reconstruction...</a:t>
            </a:r>
          </a:p>
          <a:p>
            <a:endParaRPr lang="it-IT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FDIRC goals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Resolution per photon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 ~200 ps 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Cherenkov resolution per photon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 9-10 mrad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Cherenkov angle resolution per track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 2.5-3.0 mrad</a:t>
            </a:r>
          </a:p>
          <a:p>
            <a:endParaRPr lang="it-IT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Design frozen for TDR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; next: R&amp;D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Symbol"/>
              </a:rPr>
              <a:t>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construction</a:t>
            </a:r>
          </a:p>
          <a:p>
            <a:endParaRPr lang="fr-FR" sz="8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Groups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SLAC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Maryland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Cincinnati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LAL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LPNHE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Bari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Padova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Novosibirsk</a:t>
            </a:r>
          </a:p>
          <a:p>
            <a:endParaRPr lang="it-IT" sz="8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wide range of potential contributions for new groups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Detector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design, fabrication and tests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MaPMT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characterization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Simulation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reconstruction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Impact of the design on the SuperB physics potential</a:t>
            </a:r>
          </a:p>
        </p:txBody>
      </p:sp>
      <p:pic>
        <p:nvPicPr>
          <p:cNvPr id="5" name="Picture 7" descr="FDIRC_in_CRT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0454" y="1338539"/>
            <a:ext cx="3308050" cy="3386605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51</a:t>
            </a:fld>
            <a:endParaRPr lang="fr-FR" smtClean="0">
              <a:sym typeface="Wingdings" charset="2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FDIRC Status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52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: to </a:t>
            </a:r>
            <a:r>
              <a:rPr lang="it-IT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improve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charged particle identification in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forward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region</a:t>
            </a:r>
          </a:p>
          <a:p>
            <a:pPr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In BaBar: only dE/dx information from drift chamber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Challenges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Limited space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available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S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mall X</a:t>
            </a:r>
            <a:r>
              <a:rPr lang="it-IT" sz="20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And cheap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Gain limited by small solid angle</a:t>
            </a:r>
          </a:p>
          <a:p>
            <a:pPr lvl="1"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 [</a:t>
            </a:r>
            <a:r>
              <a:rPr lang="it-IT" sz="2000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it-IT" sz="2000" baseline="-25000" dirty="0" smtClean="0">
                <a:latin typeface="Times New Roman" pitchFamily="18" charset="0"/>
                <a:cs typeface="Times New Roman" pitchFamily="18" charset="0"/>
              </a:rPr>
              <a:t>polar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~15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25 degrees]</a:t>
            </a:r>
          </a:p>
          <a:p>
            <a:pPr marL="0" lvl="1">
              <a:buNone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 The new detector must be </a:t>
            </a:r>
            <a:r>
              <a:rPr lang="it-IT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efficient</a:t>
            </a:r>
            <a:endParaRPr lang="it-IT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Different technologies being studied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Time-Of-Flight (TOF)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: ~50ps resolution needed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RICH: great performances but thick and expensive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R&amp;D on a forward PID detector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353" r="5705" b="44690"/>
          <a:stretch>
            <a:fillRect/>
          </a:stretch>
        </p:blipFill>
        <p:spPr bwMode="auto">
          <a:xfrm>
            <a:off x="4821309" y="1628800"/>
            <a:ext cx="4287195" cy="175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45391" t="35796" r="30533" b="44690"/>
          <a:stretch>
            <a:fillRect/>
          </a:stretch>
        </p:blipFill>
        <p:spPr bwMode="auto">
          <a:xfrm>
            <a:off x="5945096" y="4069617"/>
            <a:ext cx="2639518" cy="143678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9" name="Connecteur droit 8"/>
          <p:cNvCxnSpPr/>
          <p:nvPr/>
        </p:nvCxnSpPr>
        <p:spPr>
          <a:xfrm rot="10800000" flipV="1">
            <a:off x="5945097" y="3379923"/>
            <a:ext cx="886119" cy="689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16200000" flipH="1">
            <a:off x="7933389" y="3418392"/>
            <a:ext cx="689694" cy="612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315079" y="350597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FF0000"/>
                </a:solidFill>
              </a:rPr>
              <a:t>Zoom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2" name="Flèche vers le haut 11"/>
          <p:cNvSpPr/>
          <p:nvPr/>
        </p:nvSpPr>
        <p:spPr>
          <a:xfrm>
            <a:off x="7726762" y="4906703"/>
            <a:ext cx="122548" cy="887376"/>
          </a:xfrm>
          <a:prstGeom prst="upArrow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864660" y="5695119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rgbClr val="0000CC"/>
                </a:solidFill>
              </a:rPr>
              <a:t>Forward PID location</a:t>
            </a:r>
            <a:endParaRPr lang="fr-FR" sz="1400" b="1">
              <a:solidFill>
                <a:srgbClr val="0000CC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315079" y="2276626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i="1" smtClean="0">
                <a:solidFill>
                  <a:srgbClr val="FF0000"/>
                </a:solidFill>
              </a:rPr>
              <a:t>Forward</a:t>
            </a:r>
          </a:p>
          <a:p>
            <a:pPr algn="ctr"/>
            <a:r>
              <a:rPr lang="fr-FR" sz="1200" b="1" i="1" smtClean="0">
                <a:solidFill>
                  <a:srgbClr val="FF0000"/>
                </a:solidFill>
              </a:rPr>
              <a:t>side</a:t>
            </a:r>
            <a:endParaRPr lang="fr-FR" sz="1200" b="1" i="1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95536" y="6093296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proposals in the last two years. Examined by the Collaboration.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63" y="832669"/>
            <a:ext cx="8906833" cy="554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67544" y="404664"/>
            <a:ext cx="1806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Our proposal :</a:t>
            </a:r>
            <a:endParaRPr lang="fr-FR" sz="2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68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889916" y="4851582"/>
            <a:ext cx="2498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ps</a:t>
            </a:r>
            <a:r>
              <a:rPr lang="en-US" dirty="0" smtClean="0"/>
              <a:t>    [ 6mm/c]</a:t>
            </a:r>
            <a:endParaRPr lang="fr-FR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95536" y="3645024"/>
            <a:ext cx="936104" cy="1588"/>
          </a:xfrm>
          <a:prstGeom prst="straightConnector1">
            <a:avLst/>
          </a:prstGeom>
          <a:ln w="762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4808"/>
            <a:ext cx="8820472" cy="649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83568" y="476672"/>
            <a:ext cx="367286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Tested with the Babar </a:t>
            </a:r>
            <a:r>
              <a:rPr lang="en-US" dirty="0" err="1" smtClean="0"/>
              <a:t>quarkz</a:t>
            </a:r>
            <a:r>
              <a:rPr lang="en-US" dirty="0" smtClean="0"/>
              <a:t> bars</a:t>
            </a:r>
          </a:p>
          <a:p>
            <a:pPr algn="ctr"/>
            <a:r>
              <a:rPr lang="en-US" dirty="0" err="1" smtClean="0"/>
              <a:t>successfull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932040" y="1184052"/>
            <a:ext cx="3960440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932040" y="1196752"/>
            <a:ext cx="3960440" cy="511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55004" t="38279" b="7359"/>
          <a:stretch>
            <a:fillRect/>
          </a:stretch>
        </p:blipFill>
        <p:spPr bwMode="auto">
          <a:xfrm>
            <a:off x="4932040" y="1196752"/>
            <a:ext cx="396882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Connecteur droit 11"/>
          <p:cNvCxnSpPr/>
          <p:nvPr/>
        </p:nvCxnSpPr>
        <p:spPr>
          <a:xfrm flipV="1">
            <a:off x="3153612" y="2626026"/>
            <a:ext cx="1728192" cy="14401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71190" y="4077072"/>
            <a:ext cx="1976874" cy="144016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059832" y="1340768"/>
            <a:ext cx="1872208" cy="15121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3059832" y="4005064"/>
            <a:ext cx="1944216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680520" y="4890932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Decision taken ! Our detector is the baseline</a:t>
            </a:r>
          </a:p>
          <a:p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 the PID in the forward region.</a:t>
            </a:r>
          </a:p>
          <a:p>
            <a:pPr algn="ctr"/>
            <a:r>
              <a:rPr lang="it-IT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soon start the first prototype</a:t>
            </a: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Building an innovative forward PID detector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require additional manpower &amp; abilities</a:t>
            </a:r>
            <a:endParaRPr lang="fr-FR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4017" y="6165304"/>
            <a:ext cx="428396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Dedicated seminar needed. </a:t>
            </a:r>
          </a:p>
          <a:p>
            <a:pPr algn="ctr"/>
            <a:r>
              <a:rPr lang="en-US" dirty="0" smtClean="0"/>
              <a:t>In October Leonid </a:t>
            </a:r>
            <a:r>
              <a:rPr lang="en-US" dirty="0" err="1" smtClean="0"/>
              <a:t>Burmistrov</a:t>
            </a:r>
            <a:r>
              <a:rPr lang="en-US" dirty="0" smtClean="0"/>
              <a:t> thesis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4716016" y="4869160"/>
            <a:ext cx="4320480" cy="187220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56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None/>
            </a:pP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System to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measure electrons and photons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assist in particle identification</a:t>
            </a:r>
            <a:endParaRPr lang="it-IT" sz="2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100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Three components</a:t>
            </a:r>
          </a:p>
          <a:p>
            <a:pPr marL="514350" indent="-514350"/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Barrel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EMC: CsI(Tl) crystals with PiN diode readout</a:t>
            </a:r>
          </a:p>
          <a:p>
            <a:pPr marL="514350" indent="-514350"/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Forward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EMC: LYSO(Ce) crystals with APD readout</a:t>
            </a:r>
          </a:p>
          <a:p>
            <a:pPr marL="514350" indent="-514350"/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Backward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EMC: Pb scintillator with WLS fiber to SiPM/MPPC readout [</a:t>
            </a:r>
            <a:r>
              <a:rPr lang="it-IT" sz="2000" i="1" smtClean="0">
                <a:latin typeface="Times New Roman" pitchFamily="18" charset="0"/>
                <a:cs typeface="Times New Roman" pitchFamily="18" charset="0"/>
              </a:rPr>
              <a:t>option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marL="514350" indent="-514350"/>
            <a:endParaRPr lang="it-IT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Groups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Bergen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Caltech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Perugia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Rome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New groups welcome to join!</a:t>
            </a:r>
            <a:endParaRPr lang="it-IT" sz="2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3999" cy="576262"/>
          </a:xfrm>
        </p:spPr>
        <p:txBody>
          <a:bodyPr>
            <a:noAutofit/>
          </a:bodyPr>
          <a:lstStyle/>
          <a:p>
            <a:pPr eaLnBrk="1" hangingPunct="1"/>
            <a:r>
              <a:rPr lang="fr-FR" sz="35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The SuperB ElectroMagnetic Calorimeter (EMC)</a:t>
            </a:r>
            <a:endParaRPr lang="fr-FR" sz="35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6" descr="fwdEMCxtals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717032"/>
            <a:ext cx="2539683" cy="2986667"/>
          </a:xfrm>
          <a:prstGeom prst="rect">
            <a:avLst/>
          </a:prstGeom>
        </p:spPr>
      </p:pic>
      <p:pic>
        <p:nvPicPr>
          <p:cNvPr id="8" name="Picture 7" descr="barrel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3667082"/>
            <a:ext cx="2285715" cy="3074286"/>
          </a:xfrm>
          <a:prstGeom prst="rect">
            <a:avLst/>
          </a:prstGeom>
        </p:spPr>
      </p:pic>
      <p:pic>
        <p:nvPicPr>
          <p:cNvPr id="9" name="Picture 8" descr="backEMCgeom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8982" y="2731191"/>
            <a:ext cx="3317514" cy="329009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 bwMode="auto">
          <a:xfrm>
            <a:off x="826578" y="5570656"/>
            <a:ext cx="1297150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CsI(Tl) barrel</a:t>
            </a:r>
          </a:p>
          <a:p>
            <a:pPr algn="ctr"/>
            <a:r>
              <a:rPr lang="it-IT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calorimeter</a:t>
            </a:r>
          </a:p>
          <a:p>
            <a:pPr algn="ctr"/>
            <a:r>
              <a:rPr lang="it-IT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(5760 crystals)</a:t>
            </a:r>
            <a:endParaRPr lang="fr-FR" sz="14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ZoneTexte 10"/>
          <p:cNvSpPr txBox="1"/>
          <p:nvPr/>
        </p:nvSpPr>
        <p:spPr bwMode="auto">
          <a:xfrm>
            <a:off x="3131840" y="5930696"/>
            <a:ext cx="1918667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Design for forward</a:t>
            </a:r>
          </a:p>
          <a:p>
            <a:pPr algn="ctr"/>
            <a:r>
              <a:rPr lang="en-US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LYSO(Ce) calorimeter</a:t>
            </a:r>
          </a:p>
          <a:p>
            <a:pPr algn="ctr"/>
            <a:r>
              <a:rPr lang="en-US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(4500 crystals)</a:t>
            </a:r>
            <a:r>
              <a:rPr lang="fr-FR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\</a:t>
            </a:r>
            <a:endParaRPr lang="en-US" sz="14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5960589" y="5661248"/>
            <a:ext cx="3003899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Sketch of backward Pb-scintillator</a:t>
            </a:r>
          </a:p>
          <a:p>
            <a:pPr algn="ctr"/>
            <a:r>
              <a:rPr lang="en-US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calorimeter, showing both radial and</a:t>
            </a:r>
          </a:p>
          <a:p>
            <a:pPr algn="ctr"/>
            <a:r>
              <a:rPr lang="en-US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logarithmic spiral strips</a:t>
            </a:r>
          </a:p>
          <a:p>
            <a:pPr algn="ctr"/>
            <a:r>
              <a:rPr lang="en-US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(24 Pb-scint layers, 48 strips/layer,</a:t>
            </a:r>
          </a:p>
          <a:p>
            <a:pPr algn="ctr"/>
            <a:r>
              <a:rPr lang="en-US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total 1152 scintillator strips)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57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Beam test </a:t>
            </a: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at CERN (next at LNF)</a:t>
            </a:r>
          </a:p>
          <a:p>
            <a:r>
              <a:rPr lang="fr-FR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smtClean="0">
                <a:latin typeface="Times New Roman" pitchFamily="18" charset="0"/>
                <a:cs typeface="Times New Roman" pitchFamily="18" charset="0"/>
                <a:sym typeface="Symbol"/>
              </a:rPr>
              <a:t> Measurement of MIP width on LYSO</a:t>
            </a: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 Electron resolution: work in progress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LYSO crystal uniformization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U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sed ink band in beam test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tudying roughening a surface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P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romising results from simulation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Forward EMC mechanical design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Prototype + CAD/finite elements analysis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Backward EMC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Prototype + MPPC irradiation by neutrons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1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Open issues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Forward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mechanical structure; cooling; calibration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Backward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mechanical design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Optimization of barrel and forward shaping times; TDC readout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Use of SiPM/MPPCs for backward EMC; radiation hardness; use for TOF!?</a:t>
            </a:r>
          </a:p>
          <a:p>
            <a:pPr>
              <a:buNone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Cost of LYSO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Recent activities and open issues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7" descr="MIPT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3218" y="692696"/>
            <a:ext cx="4241270" cy="2152381"/>
          </a:xfrm>
          <a:prstGeom prst="rect">
            <a:avLst/>
          </a:prstGeom>
        </p:spPr>
      </p:pic>
      <p:pic>
        <p:nvPicPr>
          <p:cNvPr id="8" name="Picture 11" descr="MPPCrad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3272636"/>
            <a:ext cx="3076191" cy="202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58</a:t>
            </a:fld>
            <a:endParaRPr lang="fr-FR" smtClean="0">
              <a:sym typeface="Wingdings" charset="2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65000"/>
            </a:pP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Built in the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magnet flux return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One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hexagonal barrel and two endcaps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1000" smtClean="0">
                <a:latin typeface="Times New Roman" pitchFamily="18" charset="0"/>
                <a:cs typeface="Times New Roman" pitchFamily="18" charset="0"/>
                <a:sym typeface="Wingdings"/>
              </a:rPr>
              <a:t/>
            </a:r>
            <a:br>
              <a:rPr lang="en-US" sz="1000" smtClean="0">
                <a:latin typeface="Times New Roman" pitchFamily="18" charset="0"/>
                <a:cs typeface="Times New Roman" pitchFamily="18" charset="0"/>
                <a:sym typeface="Wingdings"/>
              </a:rPr>
            </a:b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Scintillator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as active material to cope with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flux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of particles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: hottest region up to few 100 Hz/cm</a:t>
            </a:r>
            <a:r>
              <a:rPr lang="en-US" sz="2000" baseline="3000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65000"/>
            </a:pPr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000000"/>
              </a:buClr>
              <a:buSzPct val="65000"/>
            </a:pP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82 cm or 92 cm of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Iron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interleaved by 8-9 active layers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U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nder study with simulations/testbeam</a:t>
            </a:r>
          </a:p>
          <a:p>
            <a:pPr>
              <a:buClr>
                <a:srgbClr val="000000"/>
              </a:buClr>
              <a:buSzPct val="65000"/>
            </a:pPr>
            <a:endParaRPr lang="en-US" sz="10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Fine longitudinal segmentation in front of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the stack for K</a:t>
            </a:r>
            <a:r>
              <a:rPr lang="en-US" sz="2000" baseline="-25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ID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(together with the EMC)</a:t>
            </a: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 to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reuse BaBar flux return</a:t>
            </a:r>
          </a:p>
          <a:p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A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dd some mechanical constraints: </a:t>
            </a:r>
          </a:p>
          <a:p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gap dimensions, amount of iron, accessibility </a:t>
            </a:r>
            <a:endParaRPr lang="fr-FR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Clr>
                <a:srgbClr val="000000"/>
              </a:buClr>
              <a:buSzPct val="65000"/>
            </a:pPr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4-meter long extruded scintillator bars readout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through 3 WLS fibers and SiPM</a:t>
            </a:r>
          </a:p>
          <a:p>
            <a:pPr>
              <a:buClr>
                <a:srgbClr val="000000"/>
              </a:buClr>
              <a:buSzPct val="65000"/>
            </a:pPr>
            <a:endParaRPr lang="en-US" sz="100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 readout options under study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Time readout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for the barrel (two coordinates read by the same bar)</a:t>
            </a:r>
          </a:p>
          <a:p>
            <a:pPr>
              <a:buClr>
                <a:srgbClr val="000000"/>
              </a:buClr>
              <a:buSzPct val="65000"/>
            </a:pP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inary readout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for the endcaps (two layers of orthogonal bars)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3999" cy="576262"/>
          </a:xfrm>
        </p:spPr>
        <p:txBody>
          <a:bodyPr>
            <a:noAutofit/>
          </a:bodyPr>
          <a:lstStyle/>
          <a:p>
            <a:pPr eaLnBrk="1" hangingPunct="1"/>
            <a:r>
              <a:rPr lang="fr-FR" sz="32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Instrumented Flux Return (IFR): the </a:t>
            </a:r>
            <a:r>
              <a:rPr lang="fr-FR" sz="3200" smtClean="0">
                <a:solidFill>
                  <a:srgbClr val="3333FF"/>
                </a:solidFill>
                <a:latin typeface="Symbol" pitchFamily="18" charset="2"/>
                <a:cs typeface="Times New Roman" pitchFamily="18" charset="0"/>
                <a:sym typeface="Wingdings" charset="2"/>
              </a:rPr>
              <a:t>m</a:t>
            </a:r>
            <a:r>
              <a:rPr lang="fr-FR" sz="32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and K</a:t>
            </a:r>
            <a:r>
              <a:rPr lang="fr-FR" sz="3200" baseline="-250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L</a:t>
            </a:r>
            <a:r>
              <a:rPr lang="fr-FR" sz="32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detector</a:t>
            </a:r>
            <a:endParaRPr lang="fr-FR" sz="32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15" name="Immagin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733256"/>
            <a:ext cx="1642674" cy="10590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996952"/>
            <a:ext cx="3782238" cy="237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ifr_newdrawing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351" y="620688"/>
            <a:ext cx="3269137" cy="194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 bwMode="auto">
          <a:xfrm>
            <a:off x="7740352" y="5733256"/>
            <a:ext cx="11885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Scintillator bar</a:t>
            </a:r>
          </a:p>
          <a:p>
            <a:pPr algn="ctr"/>
            <a:r>
              <a:rPr lang="fr-FR" sz="1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 WLS fibers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59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         Detector simulation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6" name="Picture 7" descr="screenshot_0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2438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7"/>
          <p:cNvSpPr>
            <a:spLocks noGrp="1"/>
          </p:cNvSpPr>
          <p:nvPr>
            <p:ph idx="1"/>
          </p:nvPr>
        </p:nvSpPr>
        <p:spPr>
          <a:xfrm>
            <a:off x="0" y="3429000"/>
            <a:ext cx="5715000" cy="304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selector based on BDT algorithm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used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discriminate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muons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pions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PID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performance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evaluated for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different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iron configurations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Machine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background rates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detector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are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evaluated to study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impact on detection efficiency and </a:t>
            </a:r>
            <a:r>
              <a:rPr lang="en-US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muon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ID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damage on the Silicon Photo-Multipliers</a:t>
            </a:r>
          </a:p>
        </p:txBody>
      </p:sp>
      <p:pic>
        <p:nvPicPr>
          <p:cNvPr id="8" name="Picture 5" descr="screenshot_0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682975"/>
            <a:ext cx="3429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shot_0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308865"/>
            <a:ext cx="342900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7"/>
          <p:cNvSpPr txBox="1">
            <a:spLocks/>
          </p:cNvSpPr>
          <p:nvPr/>
        </p:nvSpPr>
        <p:spPr bwMode="auto">
          <a:xfrm>
            <a:off x="2590800" y="620688"/>
            <a:ext cx="6470650" cy="261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indent="-342900"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D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etailed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description of </a:t>
            </a:r>
            <a:r>
              <a:rPr lang="en-US" sz="200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interaction needed</a:t>
            </a:r>
          </a:p>
          <a:p>
            <a:pPr indent="-342900"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for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detector optimization and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background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342900" eaLnBrk="0" hangingPunct="0"/>
            <a:endParaRPr 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indent="-342900"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ull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GEANT4 </a:t>
            </a: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simulation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developed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</a:p>
          <a:p>
            <a:pPr indent="-342900" eaLnBrk="0" hangingPunct="0"/>
            <a:endParaRPr 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Complete event</a:t>
            </a:r>
          </a:p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reconstruction</a:t>
            </a:r>
          </a:p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implemented to evaluate </a:t>
            </a:r>
          </a:p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detection performance</a:t>
            </a:r>
          </a:p>
          <a:p>
            <a:pPr indent="-342900" eaLnBrk="0" hangingPunct="0"/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861050" y="3854959"/>
            <a:ext cx="31754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libri" pitchFamily="34" charset="0"/>
              </a:rPr>
              <a:t>Pion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 rejection </a:t>
            </a:r>
            <a:r>
              <a:rPr lang="en-US" sz="1400" err="1">
                <a:solidFill>
                  <a:srgbClr val="FF0000"/>
                </a:solidFill>
                <a:latin typeface="Calibri" pitchFamily="34" charset="0"/>
              </a:rPr>
              <a:t>vs</a:t>
            </a:r>
            <a:r>
              <a:rPr lang="en-US" sz="140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400" smtClean="0">
                <a:solidFill>
                  <a:srgbClr val="FF0000"/>
                </a:solidFill>
                <a:latin typeface="Calibri" pitchFamily="34" charset="0"/>
              </a:rPr>
              <a:t>muon efficiency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628456" y="6577409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Neutron flux on the forward </a:t>
            </a:r>
            <a:r>
              <a:rPr lang="en-US" sz="1400" dirty="0" err="1">
                <a:solidFill>
                  <a:srgbClr val="FF0000"/>
                </a:solidFill>
                <a:latin typeface="Calibri" pitchFamily="34" charset="0"/>
              </a:rPr>
              <a:t>endcap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 bwMode="auto">
          <a:xfrm>
            <a:off x="6107539" y="2780928"/>
            <a:ext cx="206486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Iron absorber thickness</a:t>
            </a:r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</a:p>
          <a:p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fr-FR" sz="1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920 mm</a:t>
            </a:r>
          </a:p>
          <a:p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fr-FR" sz="1400" b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820 mm</a:t>
            </a:r>
          </a:p>
          <a:p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620 mm</a:t>
            </a:r>
            <a:endParaRPr lang="fr-FR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2" cstate="print">
            <a:lum bright="54000" contrast="-70000"/>
          </a:blip>
          <a:srcRect/>
          <a:stretch>
            <a:fillRect/>
          </a:stretch>
        </p:blipFill>
        <p:spPr bwMode="auto">
          <a:xfrm>
            <a:off x="0" y="22225"/>
            <a:ext cx="9144000" cy="6815138"/>
          </a:xfrm>
          <a:prstGeom prst="rect">
            <a:avLst/>
          </a:prstGeom>
          <a:noFill/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835150" y="1268413"/>
            <a:ext cx="5689600" cy="318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6600">
                <a:latin typeface="Times New Roman" pitchFamily="18" charset="0"/>
              </a:rPr>
              <a:t>Physics  </a:t>
            </a:r>
          </a:p>
          <a:p>
            <a:pPr algn="ctr"/>
            <a:r>
              <a:rPr lang="en-US" sz="6600">
                <a:latin typeface="Times New Roman" pitchFamily="18" charset="0"/>
              </a:rPr>
              <a:t>Program</a:t>
            </a:r>
          </a:p>
          <a:p>
            <a:pPr algn="ctr"/>
            <a:r>
              <a:rPr lang="en-US" sz="4000">
                <a:latin typeface="Times New Roman" pitchFamily="18" charset="0"/>
              </a:rPr>
              <a:t>(still under construction..)</a:t>
            </a:r>
            <a:r>
              <a:rPr lang="en-US" sz="6600">
                <a:latin typeface="Times New Roman" pitchFamily="18" charset="0"/>
              </a:rPr>
              <a:t> 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979613" y="5661025"/>
            <a:ext cx="5411787" cy="51911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800">
                <a:latin typeface="Times New Roman" pitchFamily="18" charset="0"/>
              </a:rPr>
              <a:t>A discovery machine in the LHC 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60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Prototype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built to test the technology on large scale and validate simulation results</a:t>
            </a:r>
          </a:p>
          <a:p>
            <a:endParaRPr lang="fr-FR" sz="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Up to 9 active layers readout together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~230 independent electronic channels</a:t>
            </a:r>
          </a:p>
          <a:p>
            <a:endParaRPr lang="fr-FR" sz="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Active modules housed in light-tightened boxes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4 Time Readout modules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4 Binary Readout modules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4 special modules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tudy different fibers or SiPM geometry</a:t>
            </a:r>
          </a:p>
          <a:p>
            <a:endParaRPr lang="en-US" sz="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Preliminary results confirm the R&amp;D performances</a:t>
            </a:r>
            <a:endParaRPr lang="en-US" sz="200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Low occupancy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due to SiPM single counts even at low threshold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Detection efficiency &gt;95%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Time resolution about 1 ns</a:t>
            </a:r>
          </a:p>
          <a:p>
            <a:endParaRPr lang="en-US" sz="600" smtClean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Data analysis still ongoing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Refine reconstruction code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Study hadronic showers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Evaluate muon ID performance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Tune the Monte Carlo simulation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Study different detector configurations</a:t>
            </a:r>
            <a:endParaRPr lang="fr-FR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Beam test of a prototype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48" descr="g2.png"/>
          <p:cNvPicPr>
            <a:picLocks noChangeAspect="1"/>
          </p:cNvPicPr>
          <p:nvPr/>
        </p:nvPicPr>
        <p:blipFill>
          <a:blip r:embed="rId2" cstate="print"/>
          <a:srcRect l="5882" t="29387" r="9804" b="16617"/>
          <a:stretch>
            <a:fillRect/>
          </a:stretch>
        </p:blipFill>
        <p:spPr bwMode="auto">
          <a:xfrm>
            <a:off x="5724128" y="1326327"/>
            <a:ext cx="2732082" cy="26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282978"/>
            <a:ext cx="2180572" cy="152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creenshot_0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277" y="5373216"/>
            <a:ext cx="1479995" cy="144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366008"/>
            <a:ext cx="2095238" cy="142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 bwMode="auto">
          <a:xfrm>
            <a:off x="5724128" y="2117174"/>
            <a:ext cx="2779415" cy="18158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Iron: 60</a:t>
            </a: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60</a:t>
            </a: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</a:t>
            </a: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92 cm</a:t>
            </a:r>
            <a:r>
              <a:rPr lang="en-US" sz="1600" b="1" baseline="30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3</a:t>
            </a: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</a:t>
            </a: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3cm gaps for the active layers</a:t>
            </a:r>
          </a:p>
          <a:p>
            <a:pPr algn="ctr"/>
            <a:endParaRPr lang="en-US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Tested in Dec. 2010 at the </a:t>
            </a: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Fermilab Test </a:t>
            </a: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Beam Facility with</a:t>
            </a:r>
          </a:p>
          <a:p>
            <a:pPr algn="ctr"/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muon/pion (4-8GeV)</a:t>
            </a:r>
            <a:endParaRPr lang="fr-FR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5049461" y="4653136"/>
            <a:ext cx="103470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Beam profile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rot="10800000" flipV="1">
            <a:off x="4644009" y="4791636"/>
            <a:ext cx="477461" cy="55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 bwMode="auto">
          <a:xfrm>
            <a:off x="3563888" y="5157192"/>
            <a:ext cx="168026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fr-FR" sz="1200" b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       Noise level:</a:t>
            </a:r>
          </a:p>
          <a:p>
            <a:r>
              <a:rPr lang="fr-FR" sz="1200" b="1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15 counts / 1000 events</a:t>
            </a: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7359240" y="5733256"/>
            <a:ext cx="153324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Threshold</a:t>
            </a:r>
          </a:p>
          <a:p>
            <a:pPr algn="ctr"/>
            <a:r>
              <a:rPr lang="fr-FR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(# of photoelectrons)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61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Define the Iron structure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arious options currently under study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to evaluate the most cost effective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Use the existing Babar Structure, only adding Iron or brass 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BaBar structure + 10 cm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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Modify the BaBar structure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Build a brand new structure optimized for SuperB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SiPM radiation damage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Understand the effects of neutrons and how to shield the devices </a:t>
            </a:r>
          </a:p>
          <a:p>
            <a:pPr marL="0" lvl="1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 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An irradiation test has just been performed at LNL</a:t>
            </a:r>
          </a:p>
          <a:p>
            <a:pPr marL="0" lvl="1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 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More tests with absorbers are foreseen</a:t>
            </a:r>
          </a:p>
          <a:p>
            <a:pPr marL="800100" lvl="1" indent="-342900"/>
            <a:endParaRPr lang="en-US" sz="2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Wingdings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TDC Readout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: meet the required specs  </a:t>
            </a:r>
          </a:p>
          <a:p>
            <a:endParaRPr lang="en-US" sz="2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Wingdings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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Beam test at Fermilab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in July to extend the studies al lower momentum (2-4 GeV/c)</a:t>
            </a:r>
          </a:p>
          <a:p>
            <a:endParaRPr lang="en-US" sz="2000" smtClean="0">
              <a:latin typeface="Times New Roman" pitchFamily="18" charset="0"/>
              <a:cs typeface="Times New Roman" pitchFamily="18" charset="0"/>
              <a:sym typeface="Wingdings" charset="2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 Start the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construction-related activities </a:t>
            </a:r>
          </a:p>
          <a:p>
            <a:pPr marL="800100" lvl="1" indent="-342900">
              <a:buFont typeface="Calibri" pitchFamily="34" charset="0"/>
              <a:buNone/>
            </a:pPr>
            <a:endParaRPr lang="en-US" sz="2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charset="2"/>
            </a:endParaRP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</a:t>
            </a:r>
            <a:r>
              <a:rPr 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A lot of activities: 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n</a:t>
            </a:r>
            <a:r>
              <a:rPr lang="fr-FR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ew groups are welcome!</a:t>
            </a:r>
          </a:p>
          <a:p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Groups working at present on the IFR: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Ferrara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 charset="2"/>
              </a:rPr>
              <a:t>, </a:t>
            </a:r>
            <a:r>
              <a:rPr lang="en-US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Padova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Open issues and next activities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908720"/>
            <a:ext cx="3679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Electronics</a:t>
            </a:r>
            <a:r>
              <a:rPr lang="fr-FR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, Trigger and                      </a:t>
            </a:r>
          </a:p>
          <a:p>
            <a:r>
              <a:rPr lang="fr-FR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Data Acquisition (ETD)</a:t>
            </a:r>
            <a:endParaRPr lang="en-US" sz="24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Wingdings" charset="2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62</a:t>
            </a:fld>
            <a:endParaRPr lang="fr-FR" dirty="0" smtClean="0">
              <a:sym typeface="Wingdings" charset="2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34995"/>
            <a:ext cx="3298081" cy="343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etd-overview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9166" b="9166"/>
          <a:stretch>
            <a:fillRect/>
          </a:stretch>
        </p:blipFill>
        <p:spPr>
          <a:xfrm>
            <a:off x="4355976" y="121678"/>
            <a:ext cx="4704000" cy="2587242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8772" y="3501008"/>
            <a:ext cx="2563388" cy="271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84984"/>
            <a:ext cx="2108013" cy="332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7236296" y="3356992"/>
            <a:ext cx="1697901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Full Simulation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805267" y="3068960"/>
            <a:ext cx="1774845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Fast Simulation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179512" y="2636912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 Computing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63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Based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on the HEP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grid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worldwide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computing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infrastructure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Central site: CNAF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Bologna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)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Job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submission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management,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bookeeping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DB, data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repository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Several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(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currently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18)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other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sites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in Europe (CC-IN2P3, GRIF, etc.) and USA</a:t>
            </a: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Several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productions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already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completed</a:t>
            </a:r>
            <a:endParaRPr lang="fr-FR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Example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FastSim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Summer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2010</a:t>
            </a: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15 sites, 160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kJobs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(10%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failures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), 8.6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BEvents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25 TB</a:t>
            </a:r>
            <a:endParaRPr lang="fr-F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Distributed computing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301" y="2348880"/>
            <a:ext cx="3266123" cy="333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441" y="2526952"/>
            <a:ext cx="4219575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55776" y="2420888"/>
            <a:ext cx="40798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STATUS</a:t>
            </a:r>
            <a:endParaRPr lang="fr-FR" sz="8000" dirty="0"/>
          </a:p>
        </p:txBody>
      </p:sp>
      <p:grpSp>
        <p:nvGrpSpPr>
          <p:cNvPr id="3" name="Gruppo 11"/>
          <p:cNvGrpSpPr/>
          <p:nvPr/>
        </p:nvGrpSpPr>
        <p:grpSpPr>
          <a:xfrm>
            <a:off x="0" y="84398"/>
            <a:ext cx="9144000" cy="6728978"/>
            <a:chOff x="539552" y="262890"/>
            <a:chExt cx="8064896" cy="6466088"/>
          </a:xfrm>
        </p:grpSpPr>
        <p:grpSp>
          <p:nvGrpSpPr>
            <p:cNvPr id="5" name="Gruppo 8"/>
            <p:cNvGrpSpPr/>
            <p:nvPr/>
          </p:nvGrpSpPr>
          <p:grpSpPr>
            <a:xfrm>
              <a:off x="539552" y="262890"/>
              <a:ext cx="8064896" cy="6466088"/>
              <a:chOff x="539552" y="262890"/>
              <a:chExt cx="8064896" cy="6466088"/>
            </a:xfrm>
          </p:grpSpPr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lum bright="59000" contrast="-12000"/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="" val="0"/>
                  </a:ext>
                </a:extLst>
              </a:blip>
              <a:srcRect l="31830" t="30019" r="23469" b="3303"/>
              <a:stretch/>
            </p:blipFill>
            <p:spPr bwMode="auto">
              <a:xfrm>
                <a:off x="539552" y="262890"/>
                <a:ext cx="8064896" cy="64660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e 3"/>
              <p:cNvSpPr/>
              <p:nvPr/>
            </p:nvSpPr>
            <p:spPr>
              <a:xfrm>
                <a:off x="2483768" y="1772816"/>
                <a:ext cx="1224136" cy="115212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6"/>
              <p:cNvSpPr/>
              <p:nvPr/>
            </p:nvSpPr>
            <p:spPr>
              <a:xfrm>
                <a:off x="7380312" y="5373216"/>
                <a:ext cx="1224136" cy="115212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Connettore 1 5"/>
              <p:cNvCxnSpPr/>
              <p:nvPr/>
            </p:nvCxnSpPr>
            <p:spPr>
              <a:xfrm>
                <a:off x="3528633" y="2756219"/>
                <a:ext cx="3995695" cy="283302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CasellaDiTesto 9"/>
            <p:cNvSpPr txBox="1"/>
            <p:nvPr/>
          </p:nvSpPr>
          <p:spPr>
            <a:xfrm>
              <a:off x="2642202" y="2062589"/>
              <a:ext cx="898121" cy="62108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FFFF00"/>
                  </a:solidFill>
                </a:rPr>
                <a:t>Tor</a:t>
              </a:r>
            </a:p>
            <a:p>
              <a:pPr algn="ctr"/>
              <a:r>
                <a:rPr lang="it-IT" b="1" dirty="0" smtClean="0">
                  <a:solidFill>
                    <a:srgbClr val="FFFF00"/>
                  </a:solidFill>
                </a:rPr>
                <a:t>Vergata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CasellaDiTesto 12"/>
            <p:cNvSpPr txBox="1"/>
            <p:nvPr/>
          </p:nvSpPr>
          <p:spPr>
            <a:xfrm>
              <a:off x="7682909" y="586798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FF0000"/>
                  </a:solidFill>
                </a:rPr>
                <a:t>LNF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4427984" y="1196752"/>
            <a:ext cx="4079899" cy="1323439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8000" dirty="0" smtClean="0"/>
              <a:t>STATUS</a:t>
            </a:r>
            <a:endParaRPr lang="fr-FR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65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 inserted in April 2010 among the Italian</a:t>
            </a:r>
          </a:p>
          <a:p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National Research Program (PNR) Flagship Projects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Cooperation of INFN and IIT (Italian Institute of Technology)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HEP experiment and light source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December 2010, funding of 19 M€ as first part of a pluriennal funding plan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Internal to Ministry of Research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April 2011 approval of the PNR, including 250M€ for SuperB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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hlinkClick r:id="rId2"/>
              </a:rPr>
              <a:t>Press release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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PNR info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SuperB approval in Italy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526235"/>
            <a:ext cx="6486525" cy="2143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 bwMode="auto">
          <a:xfrm>
            <a:off x="3851920" y="4705399"/>
            <a:ext cx="381040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  <a:hlinkClick r:id="rId5"/>
              </a:rPr>
              <a:t>http://www.interactions.org/cms/?pid=1030662</a:t>
            </a:r>
            <a:r>
              <a:rPr lang="fr-FR" sz="1400" b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66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907256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Funding for accelerator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and infrastructure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000" smtClean="0">
                <a:latin typeface="Times New Roman" pitchFamily="18" charset="0"/>
                <a:cs typeface="Times New Roman" pitchFamily="18" charset="0"/>
              </a:rPr>
            </a:br>
            <a:endParaRPr lang="it-IT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Computing funding from</a:t>
            </a:r>
          </a:p>
          <a:p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special funds for south</a:t>
            </a:r>
          </a:p>
          <a:p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development</a:t>
            </a:r>
          </a:p>
          <a:p>
            <a:pPr marL="285750" indent="-285750">
              <a:buFont typeface="Arial"/>
              <a:buChar char="•"/>
            </a:pPr>
            <a:endParaRPr lang="it-IT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Detector funding inside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ordinary funding agency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budget </a:t>
            </a:r>
          </a:p>
          <a:p>
            <a:endParaRPr lang="it-IT" sz="200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In addition, we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reuse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parts of PEP-II and Babar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for a value of about</a:t>
            </a:r>
          </a:p>
          <a:p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135M€</a:t>
            </a:r>
          </a:p>
          <a:p>
            <a:endParaRPr lang="it-IT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it-IT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IIT contribution (100M€?)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in addition, mainly for synchrotron light lines construction</a:t>
            </a:r>
          </a:p>
          <a:p>
            <a:r>
              <a:rPr lang="it-IT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Brightness of light produced by bending magnets/ondulators competitive</a:t>
            </a:r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it-IT" sz="2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w.r.t. existing machines on a wide range of photon energy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r>
              <a:rPr lang="en-US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SuperB Funding in INFN 3-year plan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154738" y="620688"/>
            <a:ext cx="6097782" cy="5327806"/>
            <a:chOff x="457200" y="1028545"/>
            <a:chExt cx="6097782" cy="5327806"/>
          </a:xfrm>
        </p:grpSpPr>
        <p:pic>
          <p:nvPicPr>
            <p:cNvPr id="8" name="Segnaposto contenuto 3"/>
            <p:cNvPicPr>
              <a:picLocks noChangeAspect="1"/>
            </p:cNvPicPr>
            <p:nvPr/>
          </p:nvPicPr>
          <p:blipFill rotWithShape="1">
            <a:blip r:embed="rId2" cstate="print"/>
            <a:srcRect t="-475" b="-663"/>
            <a:stretch/>
          </p:blipFill>
          <p:spPr>
            <a:xfrm>
              <a:off x="457200" y="1028545"/>
              <a:ext cx="6097782" cy="5327806"/>
            </a:xfrm>
            <a:prstGeom prst="rect">
              <a:avLst/>
            </a:prstGeom>
          </p:spPr>
        </p:pic>
        <p:sp>
          <p:nvSpPr>
            <p:cNvPr id="9" name="Ovale 2"/>
            <p:cNvSpPr/>
            <p:nvPr/>
          </p:nvSpPr>
          <p:spPr>
            <a:xfrm>
              <a:off x="2834388" y="1425038"/>
              <a:ext cx="1362985" cy="32528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7"/>
            <p:cNvSpPr/>
            <p:nvPr/>
          </p:nvSpPr>
          <p:spPr>
            <a:xfrm>
              <a:off x="3823165" y="2977984"/>
              <a:ext cx="1362985" cy="325281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Connettore 2 9"/>
            <p:cNvCxnSpPr>
              <a:stCxn id="10" idx="0"/>
            </p:cNvCxnSpPr>
            <p:nvPr/>
          </p:nvCxnSpPr>
          <p:spPr>
            <a:xfrm flipV="1">
              <a:off x="4504658" y="2075600"/>
              <a:ext cx="681492" cy="902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0"/>
            <p:cNvCxnSpPr>
              <a:stCxn id="9" idx="6"/>
            </p:cNvCxnSpPr>
            <p:nvPr/>
          </p:nvCxnSpPr>
          <p:spPr>
            <a:xfrm>
              <a:off x="4197373" y="1587679"/>
              <a:ext cx="988777" cy="4879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3"/>
            <p:cNvSpPr txBox="1"/>
            <p:nvPr/>
          </p:nvSpPr>
          <p:spPr>
            <a:xfrm>
              <a:off x="5186150" y="1890934"/>
              <a:ext cx="73300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/>
                <a:t>256M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67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907256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MoUs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for TDR work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in place with Canada, France, UK, Russia and SLAC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Negotiation with partner countries for construction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MoUs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started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Expect that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Important in-kind contribute by the re-use of parts of PEP-II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   and Babar, for a value of about 135M€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For the accelerator and infrastructure, most funding will be Italian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For the detector only half of the needed funding will come from Italy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About 25M€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The project and the machine construction will be managed through an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European Research Infrastructure Consortium (ERIC)   [see slides from R.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Funding and management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88840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narnaud\Mes documents\Mes images\Appareil Numérique Canon\BABAR\Ouverture SOB octobre 2010\240_4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988840"/>
            <a:ext cx="1706880" cy="227584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 bwMode="auto">
          <a:xfrm>
            <a:off x="1979712" y="2020778"/>
            <a:ext cx="16995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Front faces of DIRC quartz</a:t>
            </a:r>
          </a:p>
          <a:p>
            <a:pPr algn="ctr"/>
            <a:r>
              <a:rPr lang="fr-FR" sz="1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bars shining in the dark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6417808" y="1988840"/>
            <a:ext cx="117852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EMC barrel</a:t>
            </a:r>
          </a:p>
          <a:p>
            <a:pPr algn="ctr"/>
            <a:r>
              <a:rPr lang="fr-FR" sz="1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before installation</a:t>
            </a:r>
          </a:p>
          <a:p>
            <a:pPr algn="ctr"/>
            <a:r>
              <a:rPr lang="fr-FR" sz="1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 BaBar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governance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876800"/>
          </a:xfrm>
        </p:spPr>
        <p:txBody>
          <a:bodyPr/>
          <a:lstStyle/>
          <a:p>
            <a:r>
              <a:rPr lang="en-GB" dirty="0" smtClean="0"/>
              <a:t>Three phases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INFN</a:t>
            </a:r>
            <a:r>
              <a:rPr lang="en-GB" dirty="0" smtClean="0"/>
              <a:t>: the past and present starting phase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Consortium</a:t>
            </a:r>
            <a:r>
              <a:rPr lang="en-GB" dirty="0" smtClean="0"/>
              <a:t>: as soon as possible (less than a year) as an independent legal entity</a:t>
            </a:r>
          </a:p>
          <a:p>
            <a:pPr lvl="2"/>
            <a:r>
              <a:rPr lang="en-GB" dirty="0" smtClean="0"/>
              <a:t>Following main European infrastructures</a:t>
            </a:r>
          </a:p>
          <a:p>
            <a:pPr lvl="2"/>
            <a:r>
              <a:rPr lang="en-GB" dirty="0" smtClean="0"/>
              <a:t>More flexibility in the organisation</a:t>
            </a:r>
          </a:p>
          <a:p>
            <a:pPr lvl="2"/>
            <a:r>
              <a:rPr lang="en-GB" dirty="0" smtClean="0"/>
              <a:t>Can directly associate foreign partners (EGO like) </a:t>
            </a:r>
          </a:p>
          <a:p>
            <a:pPr lvl="2"/>
            <a:r>
              <a:rPr lang="en-GB" dirty="0" smtClean="0"/>
              <a:t>An “intermediate solution”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European consortium (ERIC)</a:t>
            </a:r>
            <a:r>
              <a:rPr lang="en-GB" dirty="0" smtClean="0"/>
              <a:t>: the final structure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governance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Cern</a:t>
            </a:r>
            <a:r>
              <a:rPr lang="en-GB" dirty="0" smtClean="0"/>
              <a:t> like organisation</a:t>
            </a:r>
          </a:p>
          <a:p>
            <a:pPr lvl="1"/>
            <a:r>
              <a:rPr lang="en-GB" dirty="0" smtClean="0"/>
              <a:t>A director general and a directorate</a:t>
            </a:r>
          </a:p>
          <a:p>
            <a:pPr lvl="2"/>
            <a:r>
              <a:rPr lang="en-GB" dirty="0" smtClean="0"/>
              <a:t>Departments under director’s supervision</a:t>
            </a:r>
          </a:p>
          <a:p>
            <a:pPr lvl="1"/>
            <a:r>
              <a:rPr lang="en-GB" dirty="0" smtClean="0"/>
              <a:t>A scientific evaluation committee</a:t>
            </a:r>
          </a:p>
          <a:p>
            <a:pPr lvl="2"/>
            <a:r>
              <a:rPr lang="en-GB" dirty="0" smtClean="0"/>
              <a:t>Science</a:t>
            </a:r>
          </a:p>
          <a:p>
            <a:pPr lvl="2"/>
            <a:r>
              <a:rPr lang="en-GB" dirty="0" smtClean="0"/>
              <a:t>Machine</a:t>
            </a:r>
          </a:p>
          <a:p>
            <a:pPr lvl="1"/>
            <a:r>
              <a:rPr lang="en-GB" dirty="0" smtClean="0"/>
              <a:t>A finance evaluation committee</a:t>
            </a:r>
          </a:p>
          <a:p>
            <a:r>
              <a:rPr lang="en-GB" dirty="0" smtClean="0"/>
              <a:t>A known and working scheme</a:t>
            </a:r>
          </a:p>
          <a:p>
            <a:pPr lvl="2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258888" y="188913"/>
            <a:ext cx="6230937" cy="514350"/>
          </a:xfrm>
          <a:prstGeom prst="rect">
            <a:avLst/>
          </a:prstGeom>
          <a:solidFill>
            <a:srgbClr val="FF3300"/>
          </a:solidFill>
          <a:ln w="5715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Beyond the Standard Model with flavour physics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82625" y="987425"/>
            <a:ext cx="7129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/>
              <a:t>The indirect searches look for  “New Physics”  </a:t>
            </a:r>
          </a:p>
          <a:p>
            <a:pPr algn="ctr"/>
            <a:r>
              <a:rPr lang="en-US" i="1"/>
              <a:t>through virtual effects from new particles in loop corrections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042988" y="1905000"/>
            <a:ext cx="7213600" cy="16827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/>
              <a:t>~1970   charm quark from FCNC and GIM-mechanism  K</a:t>
            </a:r>
            <a:r>
              <a:rPr lang="en-US" baseline="30000"/>
              <a:t>0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Symbol" pitchFamily="18" charset="2"/>
                <a:sym typeface="Wingdings" pitchFamily="2" charset="2"/>
              </a:rPr>
              <a:t>mm</a:t>
            </a:r>
          </a:p>
          <a:p>
            <a:pPr>
              <a:lnSpc>
                <a:spcPct val="80000"/>
              </a:lnSpc>
            </a:pPr>
            <a:endParaRPr lang="en-US">
              <a:latin typeface="Symbol" pitchFamily="18" charset="2"/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>
                <a:sym typeface="Wingdings" pitchFamily="2" charset="2"/>
              </a:rPr>
              <a:t>~1973   3</a:t>
            </a:r>
            <a:r>
              <a:rPr lang="en-US" baseline="30000">
                <a:sym typeface="Wingdings" pitchFamily="2" charset="2"/>
              </a:rPr>
              <a:t>rd</a:t>
            </a:r>
            <a:r>
              <a:rPr lang="en-US">
                <a:sym typeface="Wingdings" pitchFamily="2" charset="2"/>
              </a:rPr>
              <a:t> generation from CP violation in kaon (</a:t>
            </a:r>
            <a:r>
              <a:rPr lang="en-US">
                <a:latin typeface="Symbol" pitchFamily="18" charset="2"/>
                <a:sym typeface="Wingdings" pitchFamily="2" charset="2"/>
              </a:rPr>
              <a:t>e</a:t>
            </a:r>
            <a:r>
              <a:rPr lang="en-US" baseline="-25000">
                <a:sym typeface="Wingdings" pitchFamily="2" charset="2"/>
              </a:rPr>
              <a:t>K</a:t>
            </a:r>
            <a:r>
              <a:rPr lang="en-US">
                <a:sym typeface="Wingdings" pitchFamily="2" charset="2"/>
              </a:rPr>
              <a:t>)  KM-mechanism</a:t>
            </a:r>
          </a:p>
          <a:p>
            <a:pPr>
              <a:lnSpc>
                <a:spcPct val="80000"/>
              </a:lnSpc>
            </a:pPr>
            <a:endParaRPr lang="en-US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>
                <a:sym typeface="Wingdings" pitchFamily="2" charset="2"/>
              </a:rPr>
              <a:t>~1990   heavy top from B oscillations </a:t>
            </a:r>
            <a:r>
              <a:rPr lang="en-US">
                <a:latin typeface="Symbol" pitchFamily="18" charset="2"/>
                <a:sym typeface="Wingdings" pitchFamily="2" charset="2"/>
              </a:rPr>
              <a:t>D</a:t>
            </a:r>
            <a:r>
              <a:rPr lang="en-US">
                <a:sym typeface="Wingdings" pitchFamily="2" charset="2"/>
              </a:rPr>
              <a:t>m</a:t>
            </a:r>
            <a:r>
              <a:rPr lang="en-US" baseline="-25000">
                <a:sym typeface="Wingdings" pitchFamily="2" charset="2"/>
              </a:rPr>
              <a:t>B</a:t>
            </a:r>
            <a:r>
              <a:rPr lang="en-US">
                <a:sym typeface="Wingdings" pitchFamily="2" charset="2"/>
              </a:rPr>
              <a:t> </a:t>
            </a:r>
          </a:p>
          <a:p>
            <a:pPr>
              <a:lnSpc>
                <a:spcPct val="80000"/>
              </a:lnSpc>
            </a:pPr>
            <a:endParaRPr lang="en-US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>
                <a:sym typeface="Wingdings" pitchFamily="2" charset="2"/>
              </a:rPr>
              <a:t>~2000   success of the description of FCNC and CPV in SM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660400" y="4487863"/>
            <a:ext cx="7219950" cy="366712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SM FCNCs and CP-violating (CPV) processes occur at the loop level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60400" y="5037138"/>
            <a:ext cx="7956550" cy="64135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SM quark Flavour Violation (FV) and CPV are governed by weak interactions</a:t>
            </a:r>
          </a:p>
          <a:p>
            <a:r>
              <a:rPr lang="en-US"/>
              <a:t>and are suppressed by mixing angles.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660400" y="5805488"/>
            <a:ext cx="7223125" cy="366712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SM quark CPV comes from a single sources ( if we neglect </a:t>
            </a:r>
            <a:r>
              <a:rPr lang="en-US">
                <a:latin typeface="Symbol" pitchFamily="18" charset="2"/>
              </a:rPr>
              <a:t>q </a:t>
            </a:r>
            <a:r>
              <a:rPr lang="en-US" baseline="-25000"/>
              <a:t>QCD</a:t>
            </a:r>
            <a:r>
              <a:rPr lang="en-US"/>
              <a:t> )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84213" y="6415088"/>
            <a:ext cx="7918450" cy="442912"/>
          </a:xfrm>
          <a:prstGeom prst="rect">
            <a:avLst/>
          </a:prstGeom>
          <a:solidFill>
            <a:srgbClr val="66FF33"/>
          </a:solidFill>
          <a:ln w="76200">
            <a:solidFill>
              <a:schemeClr val="folHlink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New Physics  does not necessarily share the SM behaviour of FV and CPV </a:t>
            </a:r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179388" y="4429125"/>
            <a:ext cx="395287" cy="411163"/>
          </a:xfrm>
          <a:prstGeom prst="star5">
            <a:avLst/>
          </a:prstGeom>
          <a:solidFill>
            <a:srgbClr val="FF33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>
            <a:off x="192088" y="4940300"/>
            <a:ext cx="395287" cy="411163"/>
          </a:xfrm>
          <a:prstGeom prst="star5">
            <a:avLst/>
          </a:prstGeom>
          <a:solidFill>
            <a:srgbClr val="FF33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179388" y="5780088"/>
            <a:ext cx="395287" cy="411162"/>
          </a:xfrm>
          <a:prstGeom prst="star5">
            <a:avLst/>
          </a:prstGeom>
          <a:solidFill>
            <a:srgbClr val="FF3300"/>
          </a:solidFill>
          <a:ln w="38100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611188" y="274478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3</a:t>
            </a:r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561975" y="1876425"/>
            <a:ext cx="381000" cy="360363"/>
          </a:xfrm>
          <a:prstGeom prst="ellipse">
            <a:avLst/>
          </a:prstGeom>
          <a:solidFill>
            <a:srgbClr val="CCFF66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611188" y="230028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2</a:t>
            </a: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11188" y="185578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1</a:t>
            </a:r>
          </a:p>
        </p:txBody>
      </p:sp>
      <p:sp>
        <p:nvSpPr>
          <p:cNvPr id="6174" name="Text Box 30"/>
          <p:cNvSpPr txBox="1">
            <a:spLocks noChangeArrowheads="1"/>
          </p:cNvSpPr>
          <p:nvPr/>
        </p:nvSpPr>
        <p:spPr bwMode="auto">
          <a:xfrm>
            <a:off x="611188" y="322421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4</a:t>
            </a:r>
          </a:p>
        </p:txBody>
      </p:sp>
      <p:sp>
        <p:nvSpPr>
          <p:cNvPr id="6175" name="Oval 31"/>
          <p:cNvSpPr>
            <a:spLocks noChangeArrowheads="1"/>
          </p:cNvSpPr>
          <p:nvPr/>
        </p:nvSpPr>
        <p:spPr bwMode="auto">
          <a:xfrm>
            <a:off x="582613" y="2309813"/>
            <a:ext cx="381000" cy="360362"/>
          </a:xfrm>
          <a:prstGeom prst="ellipse">
            <a:avLst/>
          </a:prstGeom>
          <a:solidFill>
            <a:srgbClr val="CCFF66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76" name="Oval 32"/>
          <p:cNvSpPr>
            <a:spLocks noChangeArrowheads="1"/>
          </p:cNvSpPr>
          <p:nvPr/>
        </p:nvSpPr>
        <p:spPr bwMode="auto">
          <a:xfrm>
            <a:off x="588963" y="2725738"/>
            <a:ext cx="381000" cy="360362"/>
          </a:xfrm>
          <a:prstGeom prst="ellipse">
            <a:avLst/>
          </a:prstGeom>
          <a:solidFill>
            <a:srgbClr val="CCFF66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77" name="Oval 33"/>
          <p:cNvSpPr>
            <a:spLocks noChangeArrowheads="1"/>
          </p:cNvSpPr>
          <p:nvPr/>
        </p:nvSpPr>
        <p:spPr bwMode="auto">
          <a:xfrm>
            <a:off x="581025" y="3214688"/>
            <a:ext cx="381000" cy="360362"/>
          </a:xfrm>
          <a:prstGeom prst="ellipse">
            <a:avLst/>
          </a:prstGeom>
          <a:solidFill>
            <a:srgbClr val="CCFF66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178" name="Text Box 34"/>
          <p:cNvSpPr txBox="1">
            <a:spLocks noChangeArrowheads="1"/>
          </p:cNvSpPr>
          <p:nvPr/>
        </p:nvSpPr>
        <p:spPr bwMode="auto">
          <a:xfrm>
            <a:off x="927100" y="3733800"/>
            <a:ext cx="7345363" cy="5143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“Discoveries” and construction of the SM Lagrangian</a:t>
            </a:r>
          </a:p>
        </p:txBody>
      </p:sp>
      <p:graphicFrame>
        <p:nvGraphicFramePr>
          <p:cNvPr id="6179" name="Object 35"/>
          <p:cNvGraphicFramePr>
            <a:graphicFrameLocks noChangeAspect="1"/>
          </p:cNvGraphicFramePr>
          <p:nvPr>
            <p:ph/>
          </p:nvPr>
        </p:nvGraphicFramePr>
        <p:xfrm>
          <a:off x="7885113" y="115888"/>
          <a:ext cx="949325" cy="1584325"/>
        </p:xfrm>
        <a:graphic>
          <a:graphicData uri="http://schemas.openxmlformats.org/presentationml/2006/ole">
            <p:oleObj spid="_x0000_s6179" name="Equation" r:id="rId3" imgW="304560" imgH="5079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proposing a name for the Consortium</a:t>
            </a:r>
          </a:p>
          <a:p>
            <a:pPr lvl="1"/>
            <a:r>
              <a:rPr lang="en-GB" dirty="0" err="1" smtClean="0"/>
              <a:t>Cabibbo</a:t>
            </a:r>
            <a:r>
              <a:rPr lang="en-GB" dirty="0" smtClean="0"/>
              <a:t> Lab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team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Preliminary WBS</a:t>
            </a:r>
          </a:p>
          <a:p>
            <a:r>
              <a:rPr lang="en-GB" dirty="0" smtClean="0"/>
              <a:t>Top responsibilities first</a:t>
            </a:r>
          </a:p>
          <a:p>
            <a:r>
              <a:rPr lang="en-GB" dirty="0" smtClean="0"/>
              <a:t>The team recruitment</a:t>
            </a:r>
          </a:p>
          <a:p>
            <a:pPr lvl="1"/>
            <a:r>
              <a:rPr lang="en-GB" dirty="0" smtClean="0"/>
              <a:t>INFN</a:t>
            </a:r>
          </a:p>
          <a:p>
            <a:pPr lvl="1"/>
            <a:r>
              <a:rPr lang="en-GB" dirty="0" smtClean="0"/>
              <a:t>Foreign partners</a:t>
            </a:r>
          </a:p>
          <a:p>
            <a:pPr lvl="1"/>
            <a:r>
              <a:rPr lang="en-GB" dirty="0" smtClean="0"/>
              <a:t>University</a:t>
            </a:r>
          </a:p>
          <a:p>
            <a:pPr lvl="1"/>
            <a:r>
              <a:rPr lang="en-GB" dirty="0" smtClean="0"/>
              <a:t>New contracts ( about 40 starting within less than a year period)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t="3262"/>
          <a:stretch/>
        </p:blipFill>
        <p:spPr bwMode="auto">
          <a:xfrm>
            <a:off x="201613" y="659626"/>
            <a:ext cx="8739187" cy="62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it-IT" dirty="0" smtClean="0"/>
              <a:t>Accelerator WBS (</a:t>
            </a:r>
            <a:r>
              <a:rPr lang="it-IT" dirty="0" err="1" smtClean="0"/>
              <a:t>Draft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199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val="0"/>
              </a:ext>
            </a:extLst>
          </a:blip>
          <a:srcRect t="4964"/>
          <a:stretch/>
        </p:blipFill>
        <p:spPr bwMode="auto">
          <a:xfrm>
            <a:off x="1911350" y="512658"/>
            <a:ext cx="5319713" cy="637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1265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r>
              <a:rPr lang="it-IT" dirty="0" smtClean="0"/>
              <a:t>Accelerator WBS (</a:t>
            </a:r>
            <a:r>
              <a:rPr lang="it-IT" dirty="0" err="1" smtClean="0"/>
              <a:t>Draft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08581" y="0"/>
            <a:ext cx="293541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[see slides from R.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Petronzio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]</a:t>
            </a:r>
            <a:endParaRPr lang="fr-FR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1280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Complete the detector and accelerator Technical Design Reports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End of 2011/Mid 2012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 Computing TDR about a year later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Prepare the transition from TDR Phase to Construction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Collaboration started formally forming in Elba meeting, May 2011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Start recruitment for the construction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Mainly Accelerator Physicists and Engineers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Completion of construction foreseen end of ~2017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First collisions mid 2017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Next steps and timeline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5616" y="332656"/>
            <a:ext cx="7128792" cy="123110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Presentation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to the IN2P3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Scientific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Council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next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Fall</a:t>
            </a:r>
            <a:endParaRPr lang="fr-F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algn="just">
              <a:buFont typeface="Symbol"/>
              <a:buChar char="®"/>
            </a:pPr>
            <a:r>
              <a:rPr lang="fr-FR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Request</a:t>
            </a:r>
            <a:r>
              <a:rPr lang="fr-FR" dirty="0" smtClean="0">
                <a:latin typeface="Times New Roman" pitchFamily="18" charset="0"/>
                <a:cs typeface="Times New Roman" pitchFamily="18" charset="0"/>
                <a:sym typeface="Symbol"/>
              </a:rPr>
              <a:t> to have the IN2P3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involved</a:t>
            </a:r>
            <a:r>
              <a:rPr lang="fr-FR" dirty="0" smtClean="0">
                <a:latin typeface="Times New Roman" pitchFamily="18" charset="0"/>
                <a:cs typeface="Times New Roman" pitchFamily="18" charset="0"/>
                <a:sym typeface="Symbol"/>
              </a:rPr>
              <a:t> in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SuperB</a:t>
            </a:r>
            <a:r>
              <a:rPr lang="fr-FR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experiment</a:t>
            </a:r>
            <a:endParaRPr lang="fr-FR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just"/>
            <a:r>
              <a:rPr lang="fr-FR" dirty="0" smtClean="0">
                <a:latin typeface="Times New Roman" pitchFamily="18" charset="0"/>
                <a:cs typeface="Times New Roman" pitchFamily="18" charset="0"/>
                <a:sym typeface="Symbol"/>
              </a:rPr>
              <a:t>          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Sofar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 we have been approved for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Frascati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Symbol"/>
              </a:rPr>
              <a:t> test, CDR, TDR)</a:t>
            </a:r>
            <a:endParaRPr lang="fr-FR" dirty="0" smtClean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2132856"/>
            <a:ext cx="7992888" cy="39703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IN2P3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actually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involved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in the TDR phase</a:t>
            </a:r>
            <a:endParaRPr lang="fr-FR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LAL           (Detector PID, MDI, Accelerator)          </a:t>
            </a: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LAPP          (Accelerator –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Stability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)            </a:t>
            </a: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LPNHE       (Detector PID)</a:t>
            </a: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LPSC           (Accelerator)</a:t>
            </a: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CC-IN2P3    (Support for production)</a:t>
            </a:r>
          </a:p>
          <a:p>
            <a:pPr>
              <a:buFont typeface="Wingdings" pitchFamily="2" charset="2"/>
              <a:buChar char="q"/>
            </a:pP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IPHC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now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join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(Detector – SVT)                            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>
              <a:buFont typeface="Symbol"/>
              <a:buChar char="®"/>
            </a:pP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A lot of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opportunities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in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various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fields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for groups/people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willing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to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join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the  </a:t>
            </a:r>
          </a:p>
          <a:p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experiment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  for groups/people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which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want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to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construct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detectors and/or   </a:t>
            </a:r>
          </a:p>
          <a:p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   </a:t>
            </a:r>
            <a:r>
              <a:rPr lang="fr-FR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participate</a:t>
            </a:r>
            <a:r>
              <a:rPr lang="fr-F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to the initial phase of 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new experiment.</a:t>
            </a:r>
          </a:p>
          <a:p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Express your interest for joining now, in a near/close future (after the completion of your current experiment)…when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SuperB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will start to take data.</a:t>
            </a:r>
            <a:endParaRPr lang="fr-FR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76</a:t>
            </a:fld>
            <a:endParaRPr lang="fr-FR" smtClean="0">
              <a:sym typeface="Wingdings" charset="2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3437126"/>
            <a:ext cx="8964612" cy="30162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SuperB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support by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Italy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is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now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confirmed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– and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firmly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established</a:t>
            </a:r>
            <a:endParaRPr lang="fr-F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Funding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coming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from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a pluri-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annual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plan for the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accelerator</a:t>
            </a:r>
            <a:endParaRPr lang="fr-FR" sz="20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   ~50 M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€ to </a:t>
            </a:r>
            <a:r>
              <a:rPr lang="fr-FR" sz="2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be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found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 for the detector on a 5 </a:t>
            </a:r>
            <a:r>
              <a:rPr lang="fr-FR" sz="2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years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fr-FR" sz="2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period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 (50% </a:t>
            </a:r>
            <a:r>
              <a:rPr lang="fr-FR" sz="2000" dirty="0" err="1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covered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/>
              </a:rPr>
              <a:t> by INFN) 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Site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is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choosen</a:t>
            </a:r>
            <a:endParaRPr lang="fr-F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Next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step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will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be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to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start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 the civil engineering</a:t>
            </a:r>
            <a:endParaRPr lang="fr-FR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Collaboration formation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process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started</a:t>
            </a:r>
            <a:endParaRPr lang="fr-F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endParaRPr lang="fr-FR" sz="10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SuperB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communities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(detector,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accelerator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computing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, </a:t>
            </a:r>
            <a:r>
              <a:rPr lang="fr-F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physics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)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are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growing</a:t>
            </a:r>
            <a:endParaRPr lang="fr-FR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Yet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Symbol"/>
              </a:rPr>
              <a:t>: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many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opportunies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at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all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levels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for groups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willing</a:t>
            </a:r>
            <a:r>
              <a:rPr lang="fr-FR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to </a:t>
            </a:r>
            <a:r>
              <a:rPr lang="fr-FR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join</a:t>
            </a:r>
            <a:endParaRPr lang="fr-FR" sz="20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Outlook</a:t>
            </a:r>
            <a:endParaRPr lang="fr-FR" sz="3600" baseline="3000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7" name="Picture 6" descr="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046786"/>
            <a:ext cx="1840645" cy="195016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092165" y="980728"/>
            <a:ext cx="6725046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PHYSICS   A discovery machine with a program complementary </a:t>
            </a:r>
          </a:p>
          <a:p>
            <a:r>
              <a:rPr lang="en-US" dirty="0" smtClean="0"/>
              <a:t>                   to LHC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101080" y="1691516"/>
            <a:ext cx="67193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MACHINE  ambitious and innovative. Renew and keep </a:t>
            </a:r>
          </a:p>
          <a:p>
            <a:r>
              <a:rPr lang="en-US" dirty="0" smtClean="0"/>
              <a:t>                   expertise in lepton machine.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122853" y="2422629"/>
            <a:ext cx="6668894" cy="646331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DETECTOR  will be constructed in few year time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en-US" dirty="0" smtClean="0"/>
              <a:t>new </a:t>
            </a:r>
          </a:p>
          <a:p>
            <a:r>
              <a:rPr lang="en-US" dirty="0" smtClean="0"/>
              <a:t>                      ideas and technologies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154113" y="1501775"/>
            <a:ext cx="6613525" cy="3216275"/>
          </a:xfrm>
          <a:prstGeom prst="rect">
            <a:avLst/>
          </a:prstGeom>
          <a:noFill/>
          <a:ln w="76200">
            <a:solidFill>
              <a:srgbClr val="66FF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0" dirty="0"/>
              <a:t>BACKUP </a:t>
            </a:r>
          </a:p>
          <a:p>
            <a:pPr algn="ctr"/>
            <a:r>
              <a:rPr lang="en-US" sz="10000" dirty="0"/>
              <a:t>MATERIAL</a:t>
            </a:r>
            <a:endParaRPr lang="fr-FR" sz="1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2195513" y="1485900"/>
            <a:ext cx="4897437" cy="3095625"/>
          </a:xfrm>
          <a:prstGeom prst="rect">
            <a:avLst/>
          </a:prstGeom>
          <a:solidFill>
            <a:srgbClr val="FF0000"/>
          </a:solidFill>
          <a:ln w="76200">
            <a:solidFill>
              <a:srgbClr val="F0AEF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600">
                <a:latin typeface="Times New Roman" pitchFamily="18" charset="0"/>
              </a:rPr>
              <a:t>Backup</a:t>
            </a:r>
          </a:p>
          <a:p>
            <a:pPr algn="ctr"/>
            <a:r>
              <a:rPr lang="en-US" sz="9600">
                <a:latin typeface="Times New Roman" pitchFamily="18" charset="0"/>
              </a:rPr>
              <a:t>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8640763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429250" y="2443163"/>
            <a:ext cx="228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7867650" y="3571875"/>
            <a:ext cx="22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3905250" y="3662363"/>
            <a:ext cx="10668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X- </a:t>
            </a:r>
            <a:r>
              <a:rPr lang="en-US">
                <a:solidFill>
                  <a:srgbClr val="FFCC00"/>
                </a:solidFill>
                <a:latin typeface="Times New Roman" pitchFamily="18" charset="0"/>
              </a:rPr>
              <a:t>CKM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067050" y="2290763"/>
            <a:ext cx="228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648450" y="3267075"/>
            <a:ext cx="228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7943850" y="3662363"/>
            <a:ext cx="228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207963" y="4149725"/>
            <a:ext cx="2667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24" name="Oval 12"/>
          <p:cNvSpPr>
            <a:spLocks noChangeArrowheads="1"/>
          </p:cNvSpPr>
          <p:nvPr/>
        </p:nvSpPr>
        <p:spPr bwMode="auto">
          <a:xfrm>
            <a:off x="292100" y="4581525"/>
            <a:ext cx="139700" cy="1095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 sz="1400">
              <a:solidFill>
                <a:srgbClr val="66FF33"/>
              </a:solidFill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220663" y="4122738"/>
            <a:ext cx="4967287" cy="971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    The GOLDEN channel for the given scenario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    Not the GOLDEN channel for the given scenario,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Times New Roman" pitchFamily="18" charset="0"/>
              </a:rPr>
              <a:t>     but can show experimentally measurable deviations  from SM.</a:t>
            </a: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1847850" y="2733675"/>
            <a:ext cx="1066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X- </a:t>
            </a:r>
            <a:r>
              <a:rPr lang="en-US">
                <a:solidFill>
                  <a:srgbClr val="FFCC00"/>
                </a:solidFill>
                <a:latin typeface="Times New Roman" pitchFamily="18" charset="0"/>
              </a:rPr>
              <a:t>CKM</a:t>
            </a:r>
          </a:p>
        </p:txBody>
      </p:sp>
      <p:sp>
        <p:nvSpPr>
          <p:cNvPr id="90127" name="Rectangle 15"/>
          <p:cNvSpPr>
            <a:spLocks noChangeArrowheads="1"/>
          </p:cNvSpPr>
          <p:nvPr/>
        </p:nvSpPr>
        <p:spPr bwMode="auto">
          <a:xfrm>
            <a:off x="103188" y="333375"/>
            <a:ext cx="8789987" cy="4953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Times New Roman" pitchFamily="18" charset="0"/>
              </a:rPr>
              <a:t>Let’s consider (reductively) the GOLDEN MATRIX for B physics</a:t>
            </a:r>
            <a:endParaRPr lang="fr-FR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7920038" y="3284538"/>
            <a:ext cx="2286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CC00"/>
                </a:solidFill>
              </a:rPr>
              <a:t>X</a:t>
            </a:r>
          </a:p>
        </p:txBody>
      </p:sp>
      <p:sp>
        <p:nvSpPr>
          <p:cNvPr id="90129" name="Line 17"/>
          <p:cNvSpPr>
            <a:spLocks noChangeShapeType="1"/>
          </p:cNvSpPr>
          <p:nvPr/>
        </p:nvSpPr>
        <p:spPr bwMode="auto">
          <a:xfrm>
            <a:off x="0" y="2911475"/>
            <a:ext cx="4683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0" name="Line 18"/>
          <p:cNvSpPr>
            <a:spLocks noChangeShapeType="1"/>
          </p:cNvSpPr>
          <p:nvPr/>
        </p:nvSpPr>
        <p:spPr bwMode="auto">
          <a:xfrm>
            <a:off x="-36513" y="3167063"/>
            <a:ext cx="4683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1" name="Line 19"/>
          <p:cNvSpPr>
            <a:spLocks noChangeShapeType="1"/>
          </p:cNvSpPr>
          <p:nvPr/>
        </p:nvSpPr>
        <p:spPr bwMode="auto">
          <a:xfrm>
            <a:off x="-22225" y="3422650"/>
            <a:ext cx="4683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2" name="Line 20"/>
          <p:cNvSpPr>
            <a:spLocks noChangeShapeType="1"/>
          </p:cNvSpPr>
          <p:nvPr/>
        </p:nvSpPr>
        <p:spPr bwMode="auto">
          <a:xfrm>
            <a:off x="2268538" y="119697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3" name="Line 21"/>
          <p:cNvSpPr>
            <a:spLocks noChangeShapeType="1"/>
          </p:cNvSpPr>
          <p:nvPr/>
        </p:nvSpPr>
        <p:spPr bwMode="auto">
          <a:xfrm>
            <a:off x="4284663" y="119697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4" name="Line 22"/>
          <p:cNvSpPr>
            <a:spLocks noChangeShapeType="1"/>
          </p:cNvSpPr>
          <p:nvPr/>
        </p:nvSpPr>
        <p:spPr bwMode="auto">
          <a:xfrm>
            <a:off x="5580063" y="119697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>
            <a:off x="6804025" y="119697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>
            <a:off x="8027988" y="119697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7" name="Text Box 25"/>
          <p:cNvSpPr txBox="1">
            <a:spLocks noChangeArrowheads="1"/>
          </p:cNvSpPr>
          <p:nvPr/>
        </p:nvSpPr>
        <p:spPr bwMode="auto">
          <a:xfrm>
            <a:off x="2339975" y="5853113"/>
            <a:ext cx="377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Times New Roman" pitchFamily="18" charset="0"/>
              </a:rPr>
              <a:t>In the following some examples of </a:t>
            </a:r>
          </a:p>
        </p:txBody>
      </p:sp>
      <p:sp>
        <p:nvSpPr>
          <p:cNvPr id="90138" name="Line 26"/>
          <p:cNvSpPr>
            <a:spLocks noChangeShapeType="1"/>
          </p:cNvSpPr>
          <p:nvPr/>
        </p:nvSpPr>
        <p:spPr bwMode="auto">
          <a:xfrm>
            <a:off x="6191250" y="587692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39" name="Line 27"/>
          <p:cNvSpPr>
            <a:spLocks noChangeShapeType="1"/>
          </p:cNvSpPr>
          <p:nvPr/>
        </p:nvSpPr>
        <p:spPr bwMode="auto">
          <a:xfrm>
            <a:off x="6407150" y="6092825"/>
            <a:ext cx="46831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40" name="Rectangle 28"/>
          <p:cNvSpPr>
            <a:spLocks noChangeArrowheads="1"/>
          </p:cNvSpPr>
          <p:nvPr/>
        </p:nvSpPr>
        <p:spPr bwMode="auto">
          <a:xfrm>
            <a:off x="1906588" y="5805488"/>
            <a:ext cx="5113337" cy="5032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1" name="Rectangle 29"/>
          <p:cNvSpPr>
            <a:spLocks noChangeArrowheads="1"/>
          </p:cNvSpPr>
          <p:nvPr/>
        </p:nvSpPr>
        <p:spPr bwMode="auto">
          <a:xfrm>
            <a:off x="147638" y="4076700"/>
            <a:ext cx="4968875" cy="10080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2" name="Text Box 30"/>
          <p:cNvSpPr txBox="1">
            <a:spLocks noChangeArrowheads="1"/>
          </p:cNvSpPr>
          <p:nvPr/>
        </p:nvSpPr>
        <p:spPr bwMode="auto">
          <a:xfrm>
            <a:off x="5222875" y="4149725"/>
            <a:ext cx="4438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>
                <a:latin typeface="Times New Roman" pitchFamily="18" charset="0"/>
              </a:rPr>
              <a:t>« SuperB specifics »</a:t>
            </a:r>
          </a:p>
          <a:p>
            <a:r>
              <a:rPr lang="fr-FR">
                <a:latin typeface="Times New Roman" pitchFamily="18" charset="0"/>
              </a:rPr>
              <a:t>       inclusive analyses</a:t>
            </a:r>
          </a:p>
          <a:p>
            <a:r>
              <a:rPr lang="fr-FR">
                <a:latin typeface="Times New Roman" pitchFamily="18" charset="0"/>
              </a:rPr>
              <a:t>       channels with </a:t>
            </a:r>
            <a:r>
              <a:rPr lang="fr-FR">
                <a:latin typeface="Symbol" pitchFamily="18" charset="2"/>
              </a:rPr>
              <a:t>p</a:t>
            </a:r>
            <a:r>
              <a:rPr lang="fr-FR" baseline="30000">
                <a:latin typeface="Symbol" pitchFamily="18" charset="2"/>
              </a:rPr>
              <a:t>0</a:t>
            </a:r>
            <a:r>
              <a:rPr lang="fr-FR">
                <a:latin typeface="Symbol" pitchFamily="18" charset="2"/>
              </a:rPr>
              <a:t>, g, n, </a:t>
            </a:r>
            <a:r>
              <a:rPr lang="fr-FR">
                <a:latin typeface="Times New Roman" pitchFamily="18" charset="0"/>
              </a:rPr>
              <a:t>many Ks…</a:t>
            </a:r>
          </a:p>
        </p:txBody>
      </p:sp>
      <p:sp>
        <p:nvSpPr>
          <p:cNvPr id="90143" name="Line 31"/>
          <p:cNvSpPr>
            <a:spLocks noChangeShapeType="1"/>
          </p:cNvSpPr>
          <p:nvPr/>
        </p:nvSpPr>
        <p:spPr bwMode="auto">
          <a:xfrm>
            <a:off x="5259388" y="4652963"/>
            <a:ext cx="360362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44" name="Line 32"/>
          <p:cNvSpPr>
            <a:spLocks noChangeShapeType="1"/>
          </p:cNvSpPr>
          <p:nvPr/>
        </p:nvSpPr>
        <p:spPr bwMode="auto">
          <a:xfrm>
            <a:off x="5259388" y="4941888"/>
            <a:ext cx="360362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0145" name="Rectangle 33"/>
          <p:cNvSpPr>
            <a:spLocks noChangeArrowheads="1"/>
          </p:cNvSpPr>
          <p:nvPr/>
        </p:nvSpPr>
        <p:spPr bwMode="auto">
          <a:xfrm>
            <a:off x="5508625" y="4521200"/>
            <a:ext cx="3311525" cy="276225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6" name="Rectangle 34"/>
          <p:cNvSpPr>
            <a:spLocks noChangeArrowheads="1"/>
          </p:cNvSpPr>
          <p:nvPr/>
        </p:nvSpPr>
        <p:spPr bwMode="auto">
          <a:xfrm>
            <a:off x="5475288" y="4784725"/>
            <a:ext cx="3344862" cy="300038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7" name="Rectangle 35"/>
          <p:cNvSpPr>
            <a:spLocks noChangeArrowheads="1"/>
          </p:cNvSpPr>
          <p:nvPr/>
        </p:nvSpPr>
        <p:spPr bwMode="auto">
          <a:xfrm>
            <a:off x="323850" y="2276475"/>
            <a:ext cx="1511300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8" name="Rectangle 36"/>
          <p:cNvSpPr>
            <a:spLocks noChangeArrowheads="1"/>
          </p:cNvSpPr>
          <p:nvPr/>
        </p:nvSpPr>
        <p:spPr bwMode="auto">
          <a:xfrm>
            <a:off x="323850" y="2530475"/>
            <a:ext cx="1511300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49" name="Rectangle 37"/>
          <p:cNvSpPr>
            <a:spLocks noChangeArrowheads="1"/>
          </p:cNvSpPr>
          <p:nvPr/>
        </p:nvSpPr>
        <p:spPr bwMode="auto">
          <a:xfrm>
            <a:off x="336550" y="2797175"/>
            <a:ext cx="1511300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50" name="Rectangle 38"/>
          <p:cNvSpPr>
            <a:spLocks noChangeArrowheads="1"/>
          </p:cNvSpPr>
          <p:nvPr/>
        </p:nvSpPr>
        <p:spPr bwMode="auto">
          <a:xfrm>
            <a:off x="349250" y="3063875"/>
            <a:ext cx="1511300" cy="2159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51" name="Rectangle 39"/>
          <p:cNvSpPr>
            <a:spLocks noChangeArrowheads="1"/>
          </p:cNvSpPr>
          <p:nvPr/>
        </p:nvSpPr>
        <p:spPr bwMode="auto">
          <a:xfrm>
            <a:off x="361950" y="3330575"/>
            <a:ext cx="1511300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0152" name="Rectangle 40"/>
          <p:cNvSpPr>
            <a:spLocks noChangeArrowheads="1"/>
          </p:cNvSpPr>
          <p:nvPr/>
        </p:nvSpPr>
        <p:spPr bwMode="auto">
          <a:xfrm>
            <a:off x="361950" y="3597275"/>
            <a:ext cx="1511300" cy="215900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320925" y="76200"/>
            <a:ext cx="45354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200"/>
              <a:t>Global Fit within the SM</a:t>
            </a:r>
          </a:p>
        </p:txBody>
      </p:sp>
      <p:pic>
        <p:nvPicPr>
          <p:cNvPr id="14" name="Picture 75" descr="rhoeta-fullfit-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225" y="1112838"/>
            <a:ext cx="5494338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5148263" y="549275"/>
            <a:ext cx="2700337" cy="923925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Consistence on an</a:t>
            </a:r>
          </a:p>
          <a:p>
            <a:pPr algn="ctr"/>
            <a:r>
              <a:rPr lang="en-US"/>
              <a:t>over constrained fit</a:t>
            </a:r>
          </a:p>
          <a:p>
            <a:pPr algn="ctr"/>
            <a:r>
              <a:rPr lang="en-US"/>
              <a:t>of the CKM parameters</a:t>
            </a:r>
            <a:endParaRPr lang="fr-FR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588125" y="3803650"/>
            <a:ext cx="2406650" cy="334963"/>
          </a:xfrm>
          <a:prstGeom prst="rect">
            <a:avLst/>
          </a:prstGeom>
          <a:solidFill>
            <a:srgbClr val="FFFF99"/>
          </a:solidFill>
          <a:ln w="54737">
            <a:solidFill>
              <a:srgbClr val="0000FF"/>
            </a:solidFill>
            <a:miter lim="800000"/>
            <a:headEnd/>
            <a:tailEnd/>
          </a:ln>
          <a:effectLst>
            <a:outerShdw dist="51930" dir="2700000" algn="ctr" rotWithShape="0">
              <a:srgbClr val="000080"/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GB" sz="2000">
                <a:solidFill>
                  <a:srgbClr val="000000"/>
                </a:solidFill>
                <a:latin typeface="Symbol" pitchFamily="18" charset="2"/>
              </a:rPr>
              <a:t> h</a:t>
            </a:r>
            <a:r>
              <a:rPr lang="en-GB" sz="2000">
                <a:solidFill>
                  <a:srgbClr val="000000"/>
                </a:solidFill>
              </a:rPr>
              <a:t> = </a:t>
            </a:r>
            <a:r>
              <a:rPr lang="en-GB" sz="2000"/>
              <a:t>0.358 ± 0.012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588125" y="3357563"/>
            <a:ext cx="2389188" cy="334962"/>
          </a:xfrm>
          <a:prstGeom prst="rect">
            <a:avLst/>
          </a:prstGeom>
          <a:solidFill>
            <a:srgbClr val="FFFF99"/>
          </a:solidFill>
          <a:ln w="54737">
            <a:solidFill>
              <a:srgbClr val="FF0000"/>
            </a:solidFill>
            <a:miter lim="800000"/>
            <a:headEnd/>
            <a:tailEnd/>
          </a:ln>
          <a:effectLst>
            <a:outerShdw dist="51930" dir="2700000" algn="ctr" rotWithShape="0">
              <a:srgbClr val="800000"/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Symbol" pitchFamily="18" charset="2"/>
              </a:rPr>
              <a:t> r</a:t>
            </a:r>
            <a:r>
              <a:rPr lang="en-GB" sz="2000" dirty="0">
                <a:solidFill>
                  <a:srgbClr val="000000"/>
                </a:solidFill>
              </a:rPr>
              <a:t> = </a:t>
            </a:r>
            <a:r>
              <a:rPr lang="en-GB" sz="2000" dirty="0"/>
              <a:t>0.132 ± 0.020 </a:t>
            </a:r>
          </a:p>
        </p:txBody>
      </p:sp>
      <p:sp>
        <p:nvSpPr>
          <p:cNvPr id="18" name="Line 87"/>
          <p:cNvSpPr>
            <a:spLocks noChangeShapeType="1"/>
          </p:cNvSpPr>
          <p:nvPr/>
        </p:nvSpPr>
        <p:spPr bwMode="auto">
          <a:xfrm>
            <a:off x="6800850" y="342741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9" name="Line 88"/>
          <p:cNvSpPr>
            <a:spLocks noChangeShapeType="1"/>
          </p:cNvSpPr>
          <p:nvPr/>
        </p:nvSpPr>
        <p:spPr bwMode="auto">
          <a:xfrm>
            <a:off x="6807200" y="3878263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57925" y="4308475"/>
            <a:ext cx="2851150" cy="646113"/>
          </a:xfrm>
          <a:prstGeom prst="rect">
            <a:avLst/>
          </a:prstGeom>
          <a:solidFill>
            <a:srgbClr val="FFFF99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With a precision of 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Symbol" pitchFamily="18" charset="2"/>
              </a:rPr>
              <a:t>s(r) ~</a:t>
            </a:r>
            <a:r>
              <a:rPr lang="en-US"/>
              <a:t>15% and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s(h) </a:t>
            </a:r>
            <a:r>
              <a:rPr lang="en-US"/>
              <a:t>~4% !</a:t>
            </a:r>
            <a:endParaRPr lang="fr-FR"/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116013" y="549275"/>
            <a:ext cx="2570162" cy="1025525"/>
          </a:xfrm>
          <a:prstGeom prst="rect">
            <a:avLst/>
          </a:prstGeom>
          <a:solidFill>
            <a:srgbClr val="FFCC66"/>
          </a:solidFill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1008063"/>
            <a:r>
              <a:rPr lang="en-US" sz="2000" b="1" i="1">
                <a:latin typeface="Times New Roman" pitchFamily="18" charset="0"/>
              </a:rPr>
              <a:t>Coherent picture of FCNC and CPV processes in SM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0" y="3213100"/>
            <a:ext cx="2335213" cy="830263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Discovery : absence of </a:t>
            </a:r>
          </a:p>
          <a:p>
            <a:pPr algn="ctr"/>
            <a:r>
              <a:rPr lang="en-US" sz="1600"/>
              <a:t>New Particles up to the </a:t>
            </a:r>
          </a:p>
          <a:p>
            <a:pPr algn="ctr"/>
            <a:r>
              <a:rPr lang="en-US" sz="1600"/>
              <a:t>~2</a:t>
            </a:r>
            <a:r>
              <a:rPr lang="en-US" sz="1600">
                <a:cs typeface="Arial" charset="0"/>
              </a:rPr>
              <a:t>×</a:t>
            </a:r>
            <a:r>
              <a:rPr lang="en-US" sz="1600"/>
              <a:t>Electroweak Scale !</a:t>
            </a:r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4533900" y="3705225"/>
            <a:ext cx="15843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 flipV="1">
            <a:off x="4514850" y="3103563"/>
            <a:ext cx="228600" cy="5826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4787900" y="3141663"/>
            <a:ext cx="1292225" cy="5381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935038" y="6400800"/>
            <a:ext cx="7524750" cy="3698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CKM matrix is the dominant source of flavour mixing and CP violation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20" name="Rectangle 36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8243887" cy="533400"/>
          </a:xfrm>
          <a:solidFill>
            <a:srgbClr val="FFFF00"/>
          </a:solidFill>
          <a:ln w="38100">
            <a:solidFill>
              <a:srgbClr val="FF3300"/>
            </a:solidFill>
          </a:ln>
        </p:spPr>
        <p:txBody>
          <a:bodyPr/>
          <a:lstStyle/>
          <a:p>
            <a:r>
              <a:rPr lang="en-US" sz="2400"/>
              <a:t>Br(B </a:t>
            </a:r>
            <a:r>
              <a:rPr lang="en-US" sz="2400">
                <a:sym typeface="Wingdings" pitchFamily="2" charset="2"/>
              </a:rPr>
              <a:t> K </a:t>
            </a:r>
            <a:r>
              <a:rPr lang="en-US" sz="2400">
                <a:latin typeface="Symbol" pitchFamily="18" charset="2"/>
                <a:sym typeface="Wingdings" pitchFamily="2" charset="2"/>
              </a:rPr>
              <a:t>n n</a:t>
            </a:r>
            <a:r>
              <a:rPr lang="en-US" sz="2400">
                <a:sym typeface="Wingdings" pitchFamily="2" charset="2"/>
              </a:rPr>
              <a:t>) – Z penguins and Right-Handed currents</a:t>
            </a:r>
          </a:p>
        </p:txBody>
      </p:sp>
      <p:pic>
        <p:nvPicPr>
          <p:cNvPr id="42021" name="Picture 37"/>
          <p:cNvPicPr>
            <a:picLocks noChangeAspect="1" noChangeArrowheads="1"/>
          </p:cNvPicPr>
          <p:nvPr/>
        </p:nvPicPr>
        <p:blipFill>
          <a:blip r:embed="rId3" cstate="print"/>
          <a:srcRect b="21684"/>
          <a:stretch>
            <a:fillRect/>
          </a:stretch>
        </p:blipFill>
        <p:spPr bwMode="auto">
          <a:xfrm>
            <a:off x="166688" y="950913"/>
            <a:ext cx="3468687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2022" name="Object 38"/>
          <p:cNvGraphicFramePr>
            <a:graphicFrameLocks noChangeAspect="1"/>
          </p:cNvGraphicFramePr>
          <p:nvPr/>
        </p:nvGraphicFramePr>
        <p:xfrm>
          <a:off x="900113" y="1311275"/>
          <a:ext cx="1223962" cy="350838"/>
        </p:xfrm>
        <a:graphic>
          <a:graphicData uri="http://schemas.openxmlformats.org/presentationml/2006/ole">
            <p:oleObj spid="_x0000_s42022" name="Equation" r:id="rId4" imgW="1015920" imgH="291960" progId="">
              <p:embed/>
            </p:oleObj>
          </a:graphicData>
        </a:graphic>
      </p:graphicFrame>
      <p:graphicFrame>
        <p:nvGraphicFramePr>
          <p:cNvPr id="42023" name="Object 39"/>
          <p:cNvGraphicFramePr>
            <a:graphicFrameLocks noChangeAspect="1"/>
          </p:cNvGraphicFramePr>
          <p:nvPr/>
        </p:nvGraphicFramePr>
        <p:xfrm>
          <a:off x="938213" y="4046538"/>
          <a:ext cx="2519362" cy="331787"/>
        </p:xfrm>
        <a:graphic>
          <a:graphicData uri="http://schemas.openxmlformats.org/presentationml/2006/ole">
            <p:oleObj spid="_x0000_s42023" name="Equation" r:id="rId5" imgW="2311200" imgH="304560" progId="Equation.3">
              <p:embed/>
            </p:oleObj>
          </a:graphicData>
        </a:graphic>
      </p:graphicFrame>
      <p:pic>
        <p:nvPicPr>
          <p:cNvPr id="42024" name="Picture 40"/>
          <p:cNvPicPr>
            <a:picLocks noChangeAspect="1" noChangeArrowheads="1"/>
          </p:cNvPicPr>
          <p:nvPr/>
        </p:nvPicPr>
        <p:blipFill>
          <a:blip r:embed="rId6" cstate="print"/>
          <a:srcRect r="56898" b="23009"/>
          <a:stretch>
            <a:fillRect/>
          </a:stretch>
        </p:blipFill>
        <p:spPr bwMode="auto">
          <a:xfrm>
            <a:off x="5435600" y="765175"/>
            <a:ext cx="29527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025" name="Picture 41"/>
          <p:cNvPicPr>
            <a:picLocks noChangeAspect="1" noChangeArrowheads="1"/>
          </p:cNvPicPr>
          <p:nvPr/>
        </p:nvPicPr>
        <p:blipFill>
          <a:blip r:embed="rId6" cstate="print"/>
          <a:srcRect l="48024" b="7025"/>
          <a:stretch>
            <a:fillRect/>
          </a:stretch>
        </p:blipFill>
        <p:spPr bwMode="auto">
          <a:xfrm>
            <a:off x="4859338" y="2673350"/>
            <a:ext cx="38211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026" name="Text Box 42"/>
          <p:cNvSpPr txBox="1">
            <a:spLocks noChangeArrowheads="1"/>
          </p:cNvSpPr>
          <p:nvPr/>
        </p:nvSpPr>
        <p:spPr bwMode="auto">
          <a:xfrm>
            <a:off x="4811713" y="2492375"/>
            <a:ext cx="336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Symbol" pitchFamily="18" charset="2"/>
              </a:rPr>
              <a:t>h</a:t>
            </a: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8524875" y="4976813"/>
            <a:ext cx="295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Symbol" pitchFamily="18" charset="2"/>
              </a:rPr>
              <a:t>e</a:t>
            </a:r>
          </a:p>
        </p:txBody>
      </p:sp>
      <p:sp>
        <p:nvSpPr>
          <p:cNvPr id="42028" name="Rectangle 44"/>
          <p:cNvSpPr>
            <a:spLocks noChangeArrowheads="1"/>
          </p:cNvSpPr>
          <p:nvPr/>
        </p:nvSpPr>
        <p:spPr bwMode="auto">
          <a:xfrm>
            <a:off x="4787900" y="908050"/>
            <a:ext cx="4176713" cy="5257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latin typeface="Times New Roman" pitchFamily="18" charset="0"/>
            </a:endParaRPr>
          </a:p>
        </p:txBody>
      </p:sp>
      <p:sp>
        <p:nvSpPr>
          <p:cNvPr id="42029" name="Rectangle 45"/>
          <p:cNvSpPr>
            <a:spLocks noChangeArrowheads="1"/>
          </p:cNvSpPr>
          <p:nvPr/>
        </p:nvSpPr>
        <p:spPr bwMode="auto">
          <a:xfrm>
            <a:off x="34925" y="6351588"/>
            <a:ext cx="4537075" cy="533400"/>
          </a:xfrm>
          <a:prstGeom prst="rect">
            <a:avLst/>
          </a:prstGeom>
          <a:solidFill>
            <a:srgbClr val="FEA0C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  ~[20-40] ab</a:t>
            </a:r>
            <a:r>
              <a:rPr lang="en-US" baseline="30000">
                <a:solidFill>
                  <a:schemeClr val="tx2"/>
                </a:solidFill>
              </a:rPr>
              <a:t>-1</a:t>
            </a:r>
            <a:r>
              <a:rPr lang="en-US">
                <a:solidFill>
                  <a:schemeClr val="tx2"/>
                </a:solidFill>
              </a:rPr>
              <a:t> are needed for observation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&gt;&gt;50ab</a:t>
            </a:r>
            <a:r>
              <a:rPr lang="en-US" baseline="30000">
                <a:solidFill>
                  <a:schemeClr val="tx2"/>
                </a:solidFill>
              </a:rPr>
              <a:t>-1</a:t>
            </a:r>
            <a:r>
              <a:rPr lang="en-US">
                <a:solidFill>
                  <a:schemeClr val="tx2"/>
                </a:solidFill>
              </a:rPr>
              <a:t> for precise measurement </a:t>
            </a:r>
          </a:p>
        </p:txBody>
      </p:sp>
      <p:sp>
        <p:nvSpPr>
          <p:cNvPr id="42030" name="Text Box 46"/>
          <p:cNvSpPr txBox="1">
            <a:spLocks noChangeArrowheads="1"/>
          </p:cNvSpPr>
          <p:nvPr/>
        </p:nvSpPr>
        <p:spPr bwMode="auto">
          <a:xfrm>
            <a:off x="6423025" y="3775075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  <a:latin typeface="Times New Roman" pitchFamily="18" charset="0"/>
              </a:rPr>
              <a:t>SM</a:t>
            </a:r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>
            <a:off x="827088" y="1238250"/>
            <a:ext cx="36734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2" name="Text Box 48"/>
          <p:cNvSpPr txBox="1">
            <a:spLocks noChangeArrowheads="1"/>
          </p:cNvSpPr>
          <p:nvPr/>
        </p:nvSpPr>
        <p:spPr bwMode="auto">
          <a:xfrm>
            <a:off x="3616325" y="1044575"/>
            <a:ext cx="692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today</a:t>
            </a:r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 flipV="1">
            <a:off x="827088" y="10223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4" name="Line 50"/>
          <p:cNvSpPr>
            <a:spLocks noChangeShapeType="1"/>
          </p:cNvSpPr>
          <p:nvPr/>
        </p:nvSpPr>
        <p:spPr bwMode="auto">
          <a:xfrm flipV="1">
            <a:off x="1030288" y="9969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5" name="Line 51"/>
          <p:cNvSpPr>
            <a:spLocks noChangeShapeType="1"/>
          </p:cNvSpPr>
          <p:nvPr/>
        </p:nvSpPr>
        <p:spPr bwMode="auto">
          <a:xfrm flipV="1">
            <a:off x="1233488" y="9715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6" name="Line 52"/>
          <p:cNvSpPr>
            <a:spLocks noChangeShapeType="1"/>
          </p:cNvSpPr>
          <p:nvPr/>
        </p:nvSpPr>
        <p:spPr bwMode="auto">
          <a:xfrm flipV="1">
            <a:off x="1436688" y="10017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7" name="Line 53"/>
          <p:cNvSpPr>
            <a:spLocks noChangeShapeType="1"/>
          </p:cNvSpPr>
          <p:nvPr/>
        </p:nvSpPr>
        <p:spPr bwMode="auto">
          <a:xfrm flipV="1">
            <a:off x="1639888" y="100647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8" name="Line 54"/>
          <p:cNvSpPr>
            <a:spLocks noChangeShapeType="1"/>
          </p:cNvSpPr>
          <p:nvPr/>
        </p:nvSpPr>
        <p:spPr bwMode="auto">
          <a:xfrm flipV="1">
            <a:off x="1843088" y="10112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39" name="Line 55"/>
          <p:cNvSpPr>
            <a:spLocks noChangeShapeType="1"/>
          </p:cNvSpPr>
          <p:nvPr/>
        </p:nvSpPr>
        <p:spPr bwMode="auto">
          <a:xfrm flipV="1">
            <a:off x="2046288" y="101600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0" name="Line 56"/>
          <p:cNvSpPr>
            <a:spLocks noChangeShapeType="1"/>
          </p:cNvSpPr>
          <p:nvPr/>
        </p:nvSpPr>
        <p:spPr bwMode="auto">
          <a:xfrm flipV="1">
            <a:off x="2249488" y="99536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1" name="Line 57"/>
          <p:cNvSpPr>
            <a:spLocks noChangeShapeType="1"/>
          </p:cNvSpPr>
          <p:nvPr/>
        </p:nvSpPr>
        <p:spPr bwMode="auto">
          <a:xfrm flipV="1">
            <a:off x="2452688" y="98742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2" name="Line 58"/>
          <p:cNvSpPr>
            <a:spLocks noChangeShapeType="1"/>
          </p:cNvSpPr>
          <p:nvPr/>
        </p:nvSpPr>
        <p:spPr bwMode="auto">
          <a:xfrm flipV="1">
            <a:off x="2655888" y="97948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3" name="Line 59"/>
          <p:cNvSpPr>
            <a:spLocks noChangeShapeType="1"/>
          </p:cNvSpPr>
          <p:nvPr/>
        </p:nvSpPr>
        <p:spPr bwMode="auto">
          <a:xfrm flipV="1">
            <a:off x="2859088" y="9715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4" name="Line 60"/>
          <p:cNvSpPr>
            <a:spLocks noChangeShapeType="1"/>
          </p:cNvSpPr>
          <p:nvPr/>
        </p:nvSpPr>
        <p:spPr bwMode="auto">
          <a:xfrm flipV="1">
            <a:off x="3062288" y="96361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5" name="Line 61"/>
          <p:cNvSpPr>
            <a:spLocks noChangeShapeType="1"/>
          </p:cNvSpPr>
          <p:nvPr/>
        </p:nvSpPr>
        <p:spPr bwMode="auto">
          <a:xfrm flipV="1">
            <a:off x="3265488" y="968375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6" name="Line 62"/>
          <p:cNvSpPr>
            <a:spLocks noChangeShapeType="1"/>
          </p:cNvSpPr>
          <p:nvPr/>
        </p:nvSpPr>
        <p:spPr bwMode="auto">
          <a:xfrm flipV="1">
            <a:off x="3468688" y="973138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42047" name="Text Box 63"/>
          <p:cNvSpPr txBox="1">
            <a:spLocks noChangeArrowheads="1"/>
          </p:cNvSpPr>
          <p:nvPr/>
        </p:nvSpPr>
        <p:spPr bwMode="auto">
          <a:xfrm>
            <a:off x="4797425" y="5516563"/>
            <a:ext cx="4191000" cy="641350"/>
          </a:xfrm>
          <a:prstGeom prst="rect">
            <a:avLst/>
          </a:prstGeom>
          <a:solidFill>
            <a:srgbClr val="A9F1F5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If these quantities are measured @ &lt;~10%  </a:t>
            </a:r>
          </a:p>
          <a:p>
            <a:pPr algn="ctr"/>
            <a:r>
              <a:rPr lang="fr-FR">
                <a:latin typeface="Times New Roman" pitchFamily="18" charset="0"/>
              </a:rPr>
              <a:t>deviations from the SM can be observed</a:t>
            </a:r>
          </a:p>
        </p:txBody>
      </p:sp>
      <p:sp>
        <p:nvSpPr>
          <p:cNvPr id="42048" name="Text Box 64"/>
          <p:cNvSpPr txBox="1">
            <a:spLocks noChangeArrowheads="1"/>
          </p:cNvSpPr>
          <p:nvPr/>
        </p:nvSpPr>
        <p:spPr bwMode="auto">
          <a:xfrm>
            <a:off x="7019925" y="4281488"/>
            <a:ext cx="15700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Only theo. errors</a:t>
            </a:r>
          </a:p>
        </p:txBody>
      </p:sp>
      <p:sp>
        <p:nvSpPr>
          <p:cNvPr id="42049" name="Rectangle 65"/>
          <p:cNvSpPr>
            <a:spLocks noChangeArrowheads="1"/>
          </p:cNvSpPr>
          <p:nvPr/>
        </p:nvSpPr>
        <p:spPr bwMode="auto">
          <a:xfrm>
            <a:off x="5311775" y="4470400"/>
            <a:ext cx="555625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050" name="Rectangle 66"/>
          <p:cNvSpPr>
            <a:spLocks noChangeArrowheads="1"/>
          </p:cNvSpPr>
          <p:nvPr/>
        </p:nvSpPr>
        <p:spPr bwMode="auto">
          <a:xfrm>
            <a:off x="5992813" y="4457700"/>
            <a:ext cx="1027112" cy="7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051" name="Rectangle 67"/>
          <p:cNvSpPr>
            <a:spLocks noChangeArrowheads="1"/>
          </p:cNvSpPr>
          <p:nvPr/>
        </p:nvSpPr>
        <p:spPr bwMode="auto">
          <a:xfrm>
            <a:off x="4859338" y="5199063"/>
            <a:ext cx="144462" cy="287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2052" name="Oval 68"/>
          <p:cNvSpPr>
            <a:spLocks noChangeArrowheads="1"/>
          </p:cNvSpPr>
          <p:nvPr/>
        </p:nvSpPr>
        <p:spPr bwMode="auto">
          <a:xfrm>
            <a:off x="-14288" y="66675"/>
            <a:ext cx="914401" cy="914400"/>
          </a:xfrm>
          <a:prstGeom prst="ellipse">
            <a:avLst/>
          </a:prstGeom>
          <a:solidFill>
            <a:srgbClr val="FF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N+1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806450" y="4311650"/>
            <a:ext cx="76533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Determination of Susy mass insertion parameter (</a:t>
            </a:r>
            <a:r>
              <a:rPr lang="en-US" sz="2000">
                <a:latin typeface="Symbol" pitchFamily="18" charset="2"/>
              </a:rPr>
              <a:t>d</a:t>
            </a:r>
            <a:r>
              <a:rPr lang="en-US" sz="2000" baseline="-25000">
                <a:latin typeface="Times New Roman" pitchFamily="18" charset="0"/>
              </a:rPr>
              <a:t>13</a:t>
            </a:r>
            <a:r>
              <a:rPr lang="en-US" sz="2000">
                <a:latin typeface="Times New Roman" pitchFamily="18" charset="0"/>
              </a:rPr>
              <a:t>)</a:t>
            </a:r>
            <a:r>
              <a:rPr lang="en-US" sz="2000" baseline="-25000">
                <a:latin typeface="Times New Roman" pitchFamily="18" charset="0"/>
              </a:rPr>
              <a:t>LL</a:t>
            </a:r>
            <a:r>
              <a:rPr lang="en-US" sz="2000">
                <a:latin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 with   10 ab</a:t>
            </a:r>
            <a:r>
              <a:rPr lang="en-US" sz="2000" baseline="30000">
                <a:latin typeface="Times New Roman" pitchFamily="18" charset="0"/>
              </a:rPr>
              <a:t>-1 </a:t>
            </a:r>
            <a:r>
              <a:rPr lang="en-US" sz="2000">
                <a:latin typeface="Times New Roman" pitchFamily="18" charset="0"/>
              </a:rPr>
              <a:t>and 75  ab</a:t>
            </a:r>
            <a:r>
              <a:rPr lang="en-US" sz="2000" baseline="30000">
                <a:latin typeface="Times New Roman" pitchFamily="18" charset="0"/>
              </a:rPr>
              <a:t>-1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971550"/>
            <a:ext cx="6748463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2124075" y="6015038"/>
            <a:ext cx="5024438" cy="3667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Importance of having very large sample &gt;75ab</a:t>
            </a:r>
            <a:r>
              <a:rPr lang="en-US" baseline="30000"/>
              <a:t>-1</a:t>
            </a:r>
            <a:endParaRPr lang="fr-FR" baseline="30000"/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4932363" y="1263650"/>
            <a:ext cx="827087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75ab</a:t>
            </a:r>
            <a:r>
              <a:rPr lang="en-US" baseline="30000"/>
              <a:t>-1</a:t>
            </a:r>
            <a:endParaRPr lang="fr-FR" baseline="30000"/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1619250" y="1263650"/>
            <a:ext cx="8270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10ab</a:t>
            </a:r>
            <a:r>
              <a:rPr lang="en-US" baseline="30000"/>
              <a:t>-1</a:t>
            </a:r>
            <a:endParaRPr lang="fr-FR" baseline="30000"/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231775" y="188913"/>
            <a:ext cx="3740150" cy="442912"/>
          </a:xfrm>
          <a:prstGeom prst="rect">
            <a:avLst/>
          </a:prstGeom>
          <a:solidFill>
            <a:srgbClr val="FF0000"/>
          </a:solidFill>
          <a:ln w="76200">
            <a:solidFill>
              <a:srgbClr val="F0AEF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Example of need of large statistics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562225"/>
            <a:ext cx="2917825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4213" name="Object 5"/>
          <p:cNvGraphicFramePr>
            <a:graphicFrameLocks noChangeAspect="1"/>
          </p:cNvGraphicFramePr>
          <p:nvPr/>
        </p:nvGraphicFramePr>
        <p:xfrm>
          <a:off x="6588125" y="6405563"/>
          <a:ext cx="971550" cy="407987"/>
        </p:xfrm>
        <a:graphic>
          <a:graphicData uri="http://schemas.openxmlformats.org/presentationml/2006/ole">
            <p:oleObj spid="_x0000_s94213" name="Equation" r:id="rId4" imgW="723600" imgH="279360" progId="">
              <p:embed/>
            </p:oleObj>
          </a:graphicData>
        </a:graphic>
      </p:graphicFrame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8166100" y="3373438"/>
            <a:ext cx="104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8267700" y="3362325"/>
            <a:ext cx="0" cy="208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8167688" y="5435600"/>
            <a:ext cx="104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8170863" y="5505450"/>
            <a:ext cx="106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8267700" y="5499100"/>
            <a:ext cx="0" cy="6429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8166100" y="6130925"/>
            <a:ext cx="104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0" name="Text Box 12"/>
          <p:cNvSpPr txBox="1">
            <a:spLocks noChangeArrowheads="1"/>
          </p:cNvSpPr>
          <p:nvPr/>
        </p:nvSpPr>
        <p:spPr bwMode="auto">
          <a:xfrm rot="5400000">
            <a:off x="7058819" y="4607719"/>
            <a:ext cx="2816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/>
              <a:t>b</a:t>
            </a:r>
            <a:r>
              <a:rPr lang="en-GB" sz="1200">
                <a:sym typeface="Symbol" pitchFamily="18" charset="2"/>
              </a:rPr>
              <a:t>s penguin processes                bd</a:t>
            </a:r>
          </a:p>
        </p:txBody>
      </p:sp>
      <p:sp>
        <p:nvSpPr>
          <p:cNvPr id="94221" name="Text Box 13"/>
          <p:cNvSpPr txBox="1">
            <a:spLocks noChangeArrowheads="1"/>
          </p:cNvSpPr>
          <p:nvPr/>
        </p:nvSpPr>
        <p:spPr bwMode="auto">
          <a:xfrm>
            <a:off x="5889625" y="2747963"/>
            <a:ext cx="215582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200" b="1">
                <a:solidFill>
                  <a:srgbClr val="FF0000"/>
                </a:solidFill>
                <a:sym typeface="Symbol" pitchFamily="18" charset="2"/>
              </a:rPr>
              <a:t> </a:t>
            </a:r>
            <a:r>
              <a:rPr lang="en-GB" sz="1200" b="1">
                <a:solidFill>
                  <a:srgbClr val="FF0000"/>
                </a:solidFill>
              </a:rPr>
              <a:t>5</a:t>
            </a:r>
            <a:r>
              <a:rPr lang="en-GB" sz="1200" b="1">
                <a:solidFill>
                  <a:srgbClr val="FF0000"/>
                </a:solidFill>
                <a:sym typeface="Symbol" pitchFamily="18" charset="2"/>
              </a:rPr>
              <a:t> discovery possible</a:t>
            </a:r>
          </a:p>
          <a:p>
            <a:pPr algn="ctr"/>
            <a:r>
              <a:rPr lang="en-GB" sz="1200" b="1">
                <a:solidFill>
                  <a:srgbClr val="FF0000"/>
                </a:solidFill>
                <a:sym typeface="Symbol" pitchFamily="18" charset="2"/>
              </a:rPr>
              <a:t>(extrapolating from today)</a:t>
            </a:r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6205538" y="3506788"/>
            <a:ext cx="3032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6205538" y="3729038"/>
            <a:ext cx="301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>
            <a:off x="6211888" y="4217988"/>
            <a:ext cx="3000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>
            <a:off x="6210300" y="4451350"/>
            <a:ext cx="301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>
            <a:off x="6207125" y="5381625"/>
            <a:ext cx="303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>
            <a:off x="6205538" y="5613400"/>
            <a:ext cx="3032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>
            <a:off x="6207125" y="4694238"/>
            <a:ext cx="303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94229" name="Group 21"/>
          <p:cNvGrpSpPr>
            <a:grpSpLocks/>
          </p:cNvGrpSpPr>
          <p:nvPr/>
        </p:nvGrpSpPr>
        <p:grpSpPr bwMode="auto">
          <a:xfrm>
            <a:off x="4114800" y="127000"/>
            <a:ext cx="4994275" cy="2509838"/>
            <a:chOff x="2206" y="-1423"/>
            <a:chExt cx="3441" cy="1853"/>
          </a:xfrm>
        </p:grpSpPr>
        <p:pic>
          <p:nvPicPr>
            <p:cNvPr id="94230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6" y="-1178"/>
              <a:ext cx="1681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231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3" y="-1423"/>
              <a:ext cx="245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232" name="Picture 2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0" y="-1306"/>
              <a:ext cx="1709" cy="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233" name="Picture 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62" y="-1417"/>
              <a:ext cx="68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4234" name="Picture 2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32" y="-1266"/>
              <a:ext cx="316" cy="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>
              <a:off x="4232" y="-524"/>
              <a:ext cx="164" cy="1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4236" name="Rectangle 28"/>
            <p:cNvSpPr>
              <a:spLocks noChangeArrowheads="1"/>
            </p:cNvSpPr>
            <p:nvPr/>
          </p:nvSpPr>
          <p:spPr bwMode="auto">
            <a:xfrm>
              <a:off x="5441" y="-805"/>
              <a:ext cx="206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4237" name="Text Box 29"/>
          <p:cNvSpPr txBox="1">
            <a:spLocks noChangeArrowheads="1"/>
          </p:cNvSpPr>
          <p:nvPr/>
        </p:nvSpPr>
        <p:spPr bwMode="auto">
          <a:xfrm>
            <a:off x="179388" y="4149725"/>
            <a:ext cx="4405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Many channels can be measured with </a:t>
            </a:r>
            <a:r>
              <a:rPr lang="en-US" sz="1400">
                <a:latin typeface="Symbol" pitchFamily="18" charset="2"/>
              </a:rPr>
              <a:t>D</a:t>
            </a:r>
            <a:r>
              <a:rPr lang="en-US" sz="1400"/>
              <a:t>S~(0.01-0.04)</a:t>
            </a:r>
            <a:endParaRPr lang="fr-FR" sz="1400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460375" y="218916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d</a:t>
            </a:r>
          </a:p>
        </p:txBody>
      </p:sp>
      <p:sp>
        <p:nvSpPr>
          <p:cNvPr id="94239" name="Text Box 31"/>
          <p:cNvSpPr txBox="1">
            <a:spLocks noChangeArrowheads="1"/>
          </p:cNvSpPr>
          <p:nvPr/>
        </p:nvSpPr>
        <p:spPr bwMode="auto">
          <a:xfrm>
            <a:off x="2835275" y="2189163"/>
            <a:ext cx="2857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d</a:t>
            </a:r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2835275" y="1400175"/>
            <a:ext cx="260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>
            <a:off x="731838" y="1597025"/>
            <a:ext cx="7413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2060575" y="1597025"/>
            <a:ext cx="742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1473200" y="1597025"/>
            <a:ext cx="58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460375" y="1422400"/>
            <a:ext cx="2857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b</a:t>
            </a: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574675" y="2244725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46" name="Text Box 38"/>
          <p:cNvSpPr txBox="1">
            <a:spLocks noChangeArrowheads="1"/>
          </p:cNvSpPr>
          <p:nvPr/>
        </p:nvSpPr>
        <p:spPr bwMode="auto">
          <a:xfrm>
            <a:off x="2767013" y="1408113"/>
            <a:ext cx="503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endParaRPr lang="fr-FR" sz="1600">
              <a:latin typeface="Times New Roman" pitchFamily="18" charset="0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2979738" y="2254250"/>
            <a:ext cx="93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48" name="Text Box 40"/>
          <p:cNvSpPr txBox="1">
            <a:spLocks noChangeArrowheads="1"/>
          </p:cNvSpPr>
          <p:nvPr/>
        </p:nvSpPr>
        <p:spPr bwMode="auto">
          <a:xfrm>
            <a:off x="1584325" y="1125538"/>
            <a:ext cx="452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W</a:t>
            </a:r>
            <a:r>
              <a:rPr lang="en-US" sz="1600" baseline="50000">
                <a:latin typeface="Symbol" pitchFamily="18" charset="2"/>
              </a:rPr>
              <a:t>-</a:t>
            </a:r>
          </a:p>
        </p:txBody>
      </p:sp>
      <p:sp>
        <p:nvSpPr>
          <p:cNvPr id="94249" name="Text Box 41"/>
          <p:cNvSpPr txBox="1">
            <a:spLocks noChangeArrowheads="1"/>
          </p:cNvSpPr>
          <p:nvPr/>
        </p:nvSpPr>
        <p:spPr bwMode="auto">
          <a:xfrm>
            <a:off x="15875" y="1739900"/>
            <a:ext cx="43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400">
                <a:latin typeface="Times New Roman" pitchFamily="18" charset="0"/>
              </a:rPr>
              <a:t>B</a:t>
            </a:r>
            <a:r>
              <a:rPr lang="en-US" sz="1400" baseline="42000">
                <a:latin typeface="Times New Roman" pitchFamily="18" charset="0"/>
              </a:rPr>
              <a:t>0</a:t>
            </a:r>
            <a:r>
              <a:rPr lang="en-US" sz="1400" baseline="-25000">
                <a:latin typeface="Times New Roman" pitchFamily="18" charset="0"/>
              </a:rPr>
              <a:t>d</a:t>
            </a: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>
            <a:off x="79375" y="1755775"/>
            <a:ext cx="12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768350" y="2217738"/>
            <a:ext cx="2068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V="1">
            <a:off x="2462213" y="1808163"/>
            <a:ext cx="250825" cy="11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>
            <a:off x="2462213" y="1927225"/>
            <a:ext cx="250825" cy="11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54" name="Arc 46"/>
          <p:cNvSpPr>
            <a:spLocks/>
          </p:cNvSpPr>
          <p:nvPr/>
        </p:nvSpPr>
        <p:spPr bwMode="auto">
          <a:xfrm flipH="1">
            <a:off x="1457325" y="1341438"/>
            <a:ext cx="617538" cy="350837"/>
          </a:xfrm>
          <a:custGeom>
            <a:avLst/>
            <a:gdLst>
              <a:gd name="G0" fmla="+- 20769 0 0"/>
              <a:gd name="G1" fmla="+- 21600 0 0"/>
              <a:gd name="G2" fmla="+- 21600 0 0"/>
              <a:gd name="T0" fmla="*/ 0 w 41730"/>
              <a:gd name="T1" fmla="*/ 15666 h 21600"/>
              <a:gd name="T2" fmla="*/ 41730 w 41730"/>
              <a:gd name="T3" fmla="*/ 16387 h 21600"/>
              <a:gd name="T4" fmla="*/ 20769 w 4173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730" h="21600" fill="none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</a:path>
              <a:path w="41730" h="21600" stroke="0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  <a:lnTo>
                  <a:pt x="20769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255" name="Text Box 47"/>
          <p:cNvSpPr txBox="1">
            <a:spLocks noChangeArrowheads="1"/>
          </p:cNvSpPr>
          <p:nvPr/>
        </p:nvSpPr>
        <p:spPr bwMode="auto">
          <a:xfrm>
            <a:off x="1695450" y="1565275"/>
            <a:ext cx="241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t</a:t>
            </a:r>
          </a:p>
        </p:txBody>
      </p:sp>
      <p:sp>
        <p:nvSpPr>
          <p:cNvPr id="94256" name="Text Box 48"/>
          <p:cNvSpPr txBox="1">
            <a:spLocks noChangeArrowheads="1"/>
          </p:cNvSpPr>
          <p:nvPr/>
        </p:nvSpPr>
        <p:spPr bwMode="auto">
          <a:xfrm>
            <a:off x="2835275" y="1633538"/>
            <a:ext cx="260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94257" name="Text Box 49"/>
          <p:cNvSpPr txBox="1">
            <a:spLocks noChangeArrowheads="1"/>
          </p:cNvSpPr>
          <p:nvPr/>
        </p:nvSpPr>
        <p:spPr bwMode="auto">
          <a:xfrm>
            <a:off x="2873375" y="1916113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r>
              <a:rPr lang="en-US" sz="1600" i="1">
                <a:latin typeface="Times New Roman" pitchFamily="18" charset="0"/>
              </a:rPr>
              <a:t>s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94258" name="Line 50"/>
          <p:cNvSpPr>
            <a:spLocks noChangeShapeType="1"/>
          </p:cNvSpPr>
          <p:nvPr/>
        </p:nvSpPr>
        <p:spPr bwMode="auto">
          <a:xfrm>
            <a:off x="2921000" y="1727200"/>
            <a:ext cx="95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59" name="Text Box 51"/>
          <p:cNvSpPr txBox="1">
            <a:spLocks noChangeArrowheads="1"/>
          </p:cNvSpPr>
          <p:nvPr/>
        </p:nvSpPr>
        <p:spPr bwMode="auto">
          <a:xfrm>
            <a:off x="3200400" y="1503363"/>
            <a:ext cx="29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Symbol" pitchFamily="18" charset="2"/>
              </a:rPr>
              <a:t>f</a:t>
            </a:r>
          </a:p>
        </p:txBody>
      </p:sp>
      <p:sp>
        <p:nvSpPr>
          <p:cNvPr id="94260" name="Text Box 52"/>
          <p:cNvSpPr txBox="1">
            <a:spLocks noChangeArrowheads="1"/>
          </p:cNvSpPr>
          <p:nvPr/>
        </p:nvSpPr>
        <p:spPr bwMode="auto">
          <a:xfrm>
            <a:off x="3235325" y="2057400"/>
            <a:ext cx="400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K</a:t>
            </a:r>
            <a:r>
              <a:rPr lang="fr-FR" sz="1600" baseline="30000">
                <a:latin typeface="Times New Roman" pitchFamily="18" charset="0"/>
              </a:rPr>
              <a:t>0</a:t>
            </a:r>
          </a:p>
        </p:txBody>
      </p:sp>
      <p:sp>
        <p:nvSpPr>
          <p:cNvPr id="94261" name="Line 53"/>
          <p:cNvSpPr>
            <a:spLocks noChangeShapeType="1"/>
          </p:cNvSpPr>
          <p:nvPr/>
        </p:nvSpPr>
        <p:spPr bwMode="auto">
          <a:xfrm>
            <a:off x="574675" y="3317875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62" name="Arc 54"/>
          <p:cNvSpPr>
            <a:spLocks/>
          </p:cNvSpPr>
          <p:nvPr/>
        </p:nvSpPr>
        <p:spPr bwMode="auto">
          <a:xfrm flipH="1">
            <a:off x="1336675" y="3006725"/>
            <a:ext cx="990600" cy="438150"/>
          </a:xfrm>
          <a:custGeom>
            <a:avLst/>
            <a:gdLst>
              <a:gd name="G0" fmla="+- 20769 0 0"/>
              <a:gd name="G1" fmla="+- 21600 0 0"/>
              <a:gd name="G2" fmla="+- 21600 0 0"/>
              <a:gd name="T0" fmla="*/ 0 w 41730"/>
              <a:gd name="T1" fmla="*/ 15666 h 21600"/>
              <a:gd name="T2" fmla="*/ 41730 w 41730"/>
              <a:gd name="T3" fmla="*/ 16387 h 21600"/>
              <a:gd name="T4" fmla="*/ 20769 w 4173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1730" h="21600" fill="none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</a:path>
              <a:path w="41730" h="21600" stroke="0" extrusionOk="0">
                <a:moveTo>
                  <a:pt x="0" y="15666"/>
                </a:moveTo>
                <a:cubicBezTo>
                  <a:pt x="2649" y="6393"/>
                  <a:pt x="11125" y="-1"/>
                  <a:pt x="20769" y="0"/>
                </a:cubicBezTo>
                <a:cubicBezTo>
                  <a:pt x="30690" y="0"/>
                  <a:pt x="39335" y="6758"/>
                  <a:pt x="41730" y="16386"/>
                </a:cubicBezTo>
                <a:lnTo>
                  <a:pt x="20769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263" name="Text Box 55"/>
          <p:cNvSpPr txBox="1">
            <a:spLocks noChangeArrowheads="1"/>
          </p:cNvSpPr>
          <p:nvPr/>
        </p:nvSpPr>
        <p:spPr bwMode="auto">
          <a:xfrm>
            <a:off x="1736725" y="260032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g</a:t>
            </a:r>
          </a:p>
        </p:txBody>
      </p:sp>
      <p:sp>
        <p:nvSpPr>
          <p:cNvPr id="94264" name="Text Box 56"/>
          <p:cNvSpPr txBox="1">
            <a:spLocks noChangeArrowheads="1"/>
          </p:cNvSpPr>
          <p:nvPr/>
        </p:nvSpPr>
        <p:spPr bwMode="auto">
          <a:xfrm>
            <a:off x="2784475" y="3114675"/>
            <a:ext cx="2635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s</a:t>
            </a:r>
          </a:p>
        </p:txBody>
      </p:sp>
      <p:sp>
        <p:nvSpPr>
          <p:cNvPr id="94265" name="Text Box 57"/>
          <p:cNvSpPr txBox="1">
            <a:spLocks noChangeArrowheads="1"/>
          </p:cNvSpPr>
          <p:nvPr/>
        </p:nvSpPr>
        <p:spPr bwMode="auto">
          <a:xfrm>
            <a:off x="593725" y="3133725"/>
            <a:ext cx="2857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b</a:t>
            </a:r>
          </a:p>
        </p:txBody>
      </p:sp>
      <p:sp>
        <p:nvSpPr>
          <p:cNvPr id="94266" name="Text Box 58"/>
          <p:cNvSpPr txBox="1">
            <a:spLocks noChangeArrowheads="1"/>
          </p:cNvSpPr>
          <p:nvPr/>
        </p:nvSpPr>
        <p:spPr bwMode="auto">
          <a:xfrm>
            <a:off x="1431925" y="3146425"/>
            <a:ext cx="2857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b</a:t>
            </a:r>
          </a:p>
        </p:txBody>
      </p:sp>
      <p:sp>
        <p:nvSpPr>
          <p:cNvPr id="94267" name="Text Box 59"/>
          <p:cNvSpPr txBox="1">
            <a:spLocks noChangeArrowheads="1"/>
          </p:cNvSpPr>
          <p:nvPr/>
        </p:nvSpPr>
        <p:spPr bwMode="auto">
          <a:xfrm>
            <a:off x="1984375" y="3140075"/>
            <a:ext cx="2635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s</a:t>
            </a:r>
          </a:p>
        </p:txBody>
      </p:sp>
      <p:sp>
        <p:nvSpPr>
          <p:cNvPr id="94268" name="Text Box 60"/>
          <p:cNvSpPr txBox="1">
            <a:spLocks noChangeArrowheads="1"/>
          </p:cNvSpPr>
          <p:nvPr/>
        </p:nvSpPr>
        <p:spPr bwMode="auto">
          <a:xfrm>
            <a:off x="1722438" y="2492375"/>
            <a:ext cx="293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~</a:t>
            </a:r>
          </a:p>
        </p:txBody>
      </p:sp>
      <p:sp>
        <p:nvSpPr>
          <p:cNvPr id="94269" name="Text Box 61"/>
          <p:cNvSpPr txBox="1">
            <a:spLocks noChangeArrowheads="1"/>
          </p:cNvSpPr>
          <p:nvPr/>
        </p:nvSpPr>
        <p:spPr bwMode="auto">
          <a:xfrm>
            <a:off x="1400175" y="3013075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~</a:t>
            </a:r>
          </a:p>
        </p:txBody>
      </p:sp>
      <p:sp>
        <p:nvSpPr>
          <p:cNvPr id="94270" name="Text Box 62"/>
          <p:cNvSpPr txBox="1">
            <a:spLocks noChangeArrowheads="1"/>
          </p:cNvSpPr>
          <p:nvPr/>
        </p:nvSpPr>
        <p:spPr bwMode="auto">
          <a:xfrm>
            <a:off x="1957388" y="3000375"/>
            <a:ext cx="293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r>
              <a:rPr lang="fr-FR" sz="1600">
                <a:latin typeface="Times New Roman" pitchFamily="18" charset="0"/>
              </a:rPr>
              <a:t>~</a:t>
            </a:r>
          </a:p>
        </p:txBody>
      </p:sp>
      <p:sp>
        <p:nvSpPr>
          <p:cNvPr id="94271" name="Oval 63"/>
          <p:cNvSpPr>
            <a:spLocks noChangeArrowheads="1"/>
          </p:cNvSpPr>
          <p:nvPr/>
        </p:nvSpPr>
        <p:spPr bwMode="auto">
          <a:xfrm>
            <a:off x="1743075" y="3241675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flipV="1">
            <a:off x="1768475" y="3241675"/>
            <a:ext cx="127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5400000" flipV="1">
            <a:off x="1755775" y="3241675"/>
            <a:ext cx="127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4274" name="Rectangle 66"/>
          <p:cNvSpPr>
            <a:spLocks noChangeArrowheads="1"/>
          </p:cNvSpPr>
          <p:nvPr/>
        </p:nvSpPr>
        <p:spPr bwMode="auto">
          <a:xfrm>
            <a:off x="457200" y="2543175"/>
            <a:ext cx="2819400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94275" name="Object 67"/>
          <p:cNvGraphicFramePr>
            <a:graphicFrameLocks noChangeAspect="1"/>
          </p:cNvGraphicFramePr>
          <p:nvPr/>
        </p:nvGraphicFramePr>
        <p:xfrm>
          <a:off x="1460500" y="3452813"/>
          <a:ext cx="685800" cy="334962"/>
        </p:xfrm>
        <a:graphic>
          <a:graphicData uri="http://schemas.openxmlformats.org/presentationml/2006/ole">
            <p:oleObj spid="_x0000_s94275" name="Equation" r:id="rId10" imgW="495000" imgH="241200" progId="">
              <p:embed/>
            </p:oleObj>
          </a:graphicData>
        </a:graphic>
      </p:graphicFrame>
      <p:pic>
        <p:nvPicPr>
          <p:cNvPr id="94276" name="Picture 68"/>
          <p:cNvPicPr>
            <a:picLocks noChangeAspect="1" noChangeArrowheads="1"/>
          </p:cNvPicPr>
          <p:nvPr/>
        </p:nvPicPr>
        <p:blipFill>
          <a:blip r:embed="rId11" cstate="print"/>
          <a:srcRect l="16579" t="33250" r="66133" b="64413"/>
          <a:stretch>
            <a:fillRect/>
          </a:stretch>
        </p:blipFill>
        <p:spPr bwMode="auto">
          <a:xfrm>
            <a:off x="95250" y="4625975"/>
            <a:ext cx="12954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77" name="Picture 69"/>
          <p:cNvPicPr>
            <a:picLocks noChangeAspect="1" noChangeArrowheads="1"/>
          </p:cNvPicPr>
          <p:nvPr/>
        </p:nvPicPr>
        <p:blipFill>
          <a:blip r:embed="rId11" cstate="print"/>
          <a:srcRect l="46368" t="48190" r="17105" b="37888"/>
          <a:stretch>
            <a:fillRect/>
          </a:stretch>
        </p:blipFill>
        <p:spPr bwMode="auto">
          <a:xfrm>
            <a:off x="1463675" y="4945063"/>
            <a:ext cx="27368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78" name="Rectangle 70"/>
          <p:cNvSpPr>
            <a:spLocks noChangeArrowheads="1"/>
          </p:cNvSpPr>
          <p:nvPr/>
        </p:nvSpPr>
        <p:spPr bwMode="auto">
          <a:xfrm>
            <a:off x="34925" y="4008438"/>
            <a:ext cx="4681538" cy="2805112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279" name="Rectangle 71"/>
          <p:cNvSpPr>
            <a:spLocks noChangeArrowheads="1"/>
          </p:cNvSpPr>
          <p:nvPr/>
        </p:nvSpPr>
        <p:spPr bwMode="auto">
          <a:xfrm>
            <a:off x="3443288" y="4665663"/>
            <a:ext cx="1225550" cy="160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4280" name="Picture 72"/>
          <p:cNvPicPr>
            <a:picLocks noChangeAspect="1" noChangeArrowheads="1"/>
          </p:cNvPicPr>
          <p:nvPr/>
        </p:nvPicPr>
        <p:blipFill>
          <a:blip r:embed="rId11" cstate="print"/>
          <a:srcRect l="16579" t="48190" r="69968" b="37888"/>
          <a:stretch>
            <a:fillRect/>
          </a:stretch>
        </p:blipFill>
        <p:spPr bwMode="auto">
          <a:xfrm>
            <a:off x="311150" y="4945063"/>
            <a:ext cx="10080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81" name="Picture 73"/>
          <p:cNvPicPr>
            <a:picLocks noChangeAspect="1" noChangeArrowheads="1"/>
          </p:cNvPicPr>
          <p:nvPr/>
        </p:nvPicPr>
        <p:blipFill>
          <a:blip r:embed="rId11" cstate="print"/>
          <a:srcRect l="43486" t="33250" r="17105" b="64040"/>
          <a:stretch>
            <a:fillRect/>
          </a:stretch>
        </p:blipFill>
        <p:spPr bwMode="auto">
          <a:xfrm>
            <a:off x="1382713" y="4624388"/>
            <a:ext cx="29527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4282" name="Rectangle 74"/>
          <p:cNvSpPr>
            <a:spLocks noChangeArrowheads="1"/>
          </p:cNvSpPr>
          <p:nvPr/>
        </p:nvSpPr>
        <p:spPr bwMode="auto">
          <a:xfrm>
            <a:off x="2974975" y="4649788"/>
            <a:ext cx="12969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283" name="Text Box 75"/>
          <p:cNvSpPr txBox="1">
            <a:spLocks noChangeArrowheads="1"/>
          </p:cNvSpPr>
          <p:nvPr/>
        </p:nvSpPr>
        <p:spPr bwMode="auto">
          <a:xfrm>
            <a:off x="3119438" y="4618038"/>
            <a:ext cx="725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SuperB</a:t>
            </a:r>
            <a:endParaRPr lang="fr-FR" sz="1200" b="1"/>
          </a:p>
        </p:txBody>
      </p:sp>
      <p:sp>
        <p:nvSpPr>
          <p:cNvPr id="94284" name="Text Box 76"/>
          <p:cNvSpPr txBox="1">
            <a:spLocks noChangeArrowheads="1"/>
          </p:cNvSpPr>
          <p:nvPr/>
        </p:nvSpPr>
        <p:spPr bwMode="auto">
          <a:xfrm>
            <a:off x="412750" y="6496050"/>
            <a:ext cx="13382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/>
              <a:t>(*) theoretical limited</a:t>
            </a:r>
            <a:endParaRPr lang="fr-FR" sz="1000" i="1"/>
          </a:p>
        </p:txBody>
      </p:sp>
      <p:sp>
        <p:nvSpPr>
          <p:cNvPr id="94285" name="Rectangle 77"/>
          <p:cNvSpPr>
            <a:spLocks noChangeArrowheads="1"/>
          </p:cNvSpPr>
          <p:nvPr/>
        </p:nvSpPr>
        <p:spPr bwMode="auto">
          <a:xfrm>
            <a:off x="100013" y="120650"/>
            <a:ext cx="3829050" cy="728663"/>
          </a:xfrm>
          <a:prstGeom prst="rect">
            <a:avLst/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Times New Roman" pitchFamily="18" charset="0"/>
              </a:rPr>
              <a:t>Another example of sensitivity to NP : </a:t>
            </a:r>
          </a:p>
          <a:p>
            <a:pPr algn="ctr"/>
            <a:r>
              <a:rPr lang="en-GB" sz="2000" b="1">
                <a:latin typeface="Times New Roman" pitchFamily="18" charset="0"/>
              </a:rPr>
              <a:t>sin2</a:t>
            </a:r>
            <a:r>
              <a:rPr lang="en-GB" sz="2000" b="1">
                <a:latin typeface="Symbol" pitchFamily="18" charset="2"/>
              </a:rPr>
              <a:t>b</a:t>
            </a:r>
            <a:r>
              <a:rPr lang="en-GB" sz="2000" b="1">
                <a:latin typeface="Times New Roman" pitchFamily="18" charset="0"/>
              </a:rPr>
              <a:t> from “s Penguins”…</a:t>
            </a:r>
            <a:endParaRPr lang="fr-FR" sz="2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61963" y="1127125"/>
            <a:ext cx="2741612" cy="374650"/>
          </a:xfrm>
          <a:prstGeom prst="rect">
            <a:avLst/>
          </a:prstGeom>
          <a:noFill/>
          <a:ln w="38100">
            <a:solidFill>
              <a:srgbClr val="FAA4EA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 Charm physics at threshold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323850" y="2205038"/>
            <a:ext cx="4622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D decay form factor and decay constant    @ 1% </a:t>
            </a:r>
          </a:p>
          <a:p>
            <a:r>
              <a:rPr lang="en-GB" sz="1600">
                <a:sym typeface="Wingdings" pitchFamily="2" charset="2"/>
              </a:rPr>
              <a:t>Dalitz structure useful for </a:t>
            </a:r>
            <a:r>
              <a:rPr lang="en-GB" sz="1600">
                <a:latin typeface="Symbol" pitchFamily="18" charset="2"/>
                <a:sym typeface="Wingdings" pitchFamily="2" charset="2"/>
              </a:rPr>
              <a:t>g</a:t>
            </a:r>
            <a:r>
              <a:rPr lang="en-GB" sz="1600">
                <a:sym typeface="Wingdings" pitchFamily="2" charset="2"/>
              </a:rPr>
              <a:t> measurement</a:t>
            </a:r>
            <a:endParaRPr lang="en-GB" sz="1600"/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3262313" y="1135063"/>
            <a:ext cx="873125" cy="336550"/>
          </a:xfrm>
          <a:prstGeom prst="rect">
            <a:avLst/>
          </a:prstGeom>
          <a:solidFill>
            <a:srgbClr val="FF505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0.3 ab</a:t>
            </a:r>
            <a:r>
              <a:rPr lang="en-GB" sz="1600" baseline="30000"/>
              <a:t>-1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50825" y="3133725"/>
            <a:ext cx="3417888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/>
              <a:t>Rare decays    FCNC down to 10</a:t>
            </a:r>
            <a:r>
              <a:rPr lang="en-GB" sz="1600" baseline="30000"/>
              <a:t>-8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4710113" y="1047750"/>
            <a:ext cx="4183062" cy="581025"/>
          </a:xfrm>
          <a:prstGeom prst="rect">
            <a:avLst/>
          </a:prstGeom>
          <a:solidFill>
            <a:srgbClr val="ECEFA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Consider that running 2 month at threshold </a:t>
            </a:r>
          </a:p>
          <a:p>
            <a:r>
              <a:rPr lang="en-US" sz="1600"/>
              <a:t>we will collect 500 times the stat. of CLEO-C</a:t>
            </a:r>
            <a:endParaRPr lang="en-GB" sz="1600"/>
          </a:p>
        </p:txBody>
      </p:sp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2" cstate="print"/>
          <a:srcRect l="29167" t="39809" r="28392" b="25061"/>
          <a:stretch>
            <a:fillRect/>
          </a:stretch>
        </p:blipFill>
        <p:spPr bwMode="auto">
          <a:xfrm>
            <a:off x="873125" y="3494088"/>
            <a:ext cx="26193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5162550" y="1916113"/>
            <a:ext cx="35194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latin typeface="Symbol" pitchFamily="18" charset="2"/>
              </a:rPr>
              <a:t>x</a:t>
            </a:r>
            <a:r>
              <a:rPr lang="en-US" sz="1600"/>
              <a:t>~1%, </a:t>
            </a:r>
          </a:p>
          <a:p>
            <a:r>
              <a:rPr lang="en-US" sz="1600"/>
              <a:t>exclusive V</a:t>
            </a:r>
            <a:r>
              <a:rPr lang="en-US" sz="1600" baseline="-25000"/>
              <a:t>ub</a:t>
            </a:r>
            <a:r>
              <a:rPr lang="en-US" sz="1600"/>
              <a:t> ~ few %  </a:t>
            </a:r>
          </a:p>
          <a:p>
            <a:r>
              <a:rPr lang="en-US" sz="1600"/>
              <a:t>syst. error on </a:t>
            </a:r>
            <a:r>
              <a:rPr lang="en-US" sz="1600">
                <a:latin typeface="Symbol" pitchFamily="18" charset="2"/>
              </a:rPr>
              <a:t>g</a:t>
            </a:r>
            <a:r>
              <a:rPr lang="en-US" sz="1600"/>
              <a:t> from Dalitz Model &lt;1</a:t>
            </a:r>
            <a:r>
              <a:rPr lang="en-US" sz="1600" baseline="30000"/>
              <a:t>o</a:t>
            </a:r>
            <a:endParaRPr lang="fr-FR" sz="1600" baseline="30000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4090988" y="3046413"/>
            <a:ext cx="1800225" cy="336550"/>
          </a:xfrm>
          <a:prstGeom prst="rect">
            <a:avLst/>
          </a:prstGeom>
          <a:solidFill>
            <a:srgbClr val="F6A8C4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600"/>
              <a:t>D mixing </a:t>
            </a:r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4211638" y="6461125"/>
            <a:ext cx="3635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CP Violation in mixing could now addressed</a:t>
            </a:r>
            <a:endParaRPr lang="fr-FR" sz="1400"/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4067175" y="3021013"/>
            <a:ext cx="4826000" cy="3789362"/>
          </a:xfrm>
          <a:prstGeom prst="rect">
            <a:avLst/>
          </a:prstGeom>
          <a:noFill/>
          <a:ln w="57150">
            <a:solidFill>
              <a:srgbClr val="F6A8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250825" y="1773238"/>
            <a:ext cx="8569325" cy="11509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284163" y="3141663"/>
            <a:ext cx="3384550" cy="367188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300038" y="1773238"/>
            <a:ext cx="4002087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Strong dynamics and CKM measurements</a:t>
            </a:r>
            <a:endParaRPr lang="fr-FR" sz="1600"/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468313" y="623888"/>
            <a:ext cx="4837112" cy="374650"/>
          </a:xfrm>
          <a:prstGeom prst="rect">
            <a:avLst/>
          </a:prstGeom>
          <a:noFill/>
          <a:ln w="38100">
            <a:solidFill>
              <a:srgbClr val="FAA4EA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 Charm physics using the charm produced at </a:t>
            </a:r>
            <a:r>
              <a:rPr lang="en-GB" sz="1600">
                <a:latin typeface="Symbol" pitchFamily="18" charset="2"/>
              </a:rPr>
              <a:t>U</a:t>
            </a:r>
            <a:r>
              <a:rPr lang="en-GB" sz="1600"/>
              <a:t>(4S)</a:t>
            </a:r>
          </a:p>
        </p:txBody>
      </p:sp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158750" y="65088"/>
            <a:ext cx="1778000" cy="423862"/>
          </a:xfrm>
          <a:prstGeom prst="rect">
            <a:avLst/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Charm Physics</a:t>
            </a:r>
            <a:endParaRPr lang="fr-FR"/>
          </a:p>
        </p:txBody>
      </p:sp>
      <p:pic>
        <p:nvPicPr>
          <p:cNvPr id="9320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5" y="4873625"/>
            <a:ext cx="41767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4192588" y="3587750"/>
            <a:ext cx="17510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Better studied using</a:t>
            </a:r>
          </a:p>
          <a:p>
            <a:pPr algn="ctr"/>
            <a:r>
              <a:rPr lang="en-US" sz="1400"/>
              <a:t>the high statistics </a:t>
            </a:r>
          </a:p>
          <a:p>
            <a:pPr algn="ctr"/>
            <a:r>
              <a:rPr lang="en-US" sz="1400"/>
              <a:t>collected at </a:t>
            </a:r>
            <a:r>
              <a:rPr lang="en-US" sz="1400">
                <a:latin typeface="Symbol" pitchFamily="18" charset="2"/>
              </a:rPr>
              <a:t>U</a:t>
            </a:r>
            <a:r>
              <a:rPr lang="en-US" sz="1400"/>
              <a:t>(4S)</a:t>
            </a:r>
            <a:endParaRPr lang="fr-FR" sz="1400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6877050" y="1797050"/>
            <a:ext cx="1881188" cy="3365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@threshold(4GeV)</a:t>
            </a:r>
            <a:endParaRPr lang="fr-FR" sz="1600"/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 rot="16200000">
            <a:off x="-457994" y="4841082"/>
            <a:ext cx="1881187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@threshold(4GeV)</a:t>
            </a:r>
            <a:endParaRPr lang="fr-FR" sz="1600"/>
          </a:p>
        </p:txBody>
      </p:sp>
      <p:pic>
        <p:nvPicPr>
          <p:cNvPr id="93207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068638"/>
            <a:ext cx="1871662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8" grpId="0" animBg="1"/>
      <p:bldP spid="93189" grpId="0"/>
      <p:bldP spid="93190" grpId="0" animBg="1"/>
      <p:bldP spid="93191" grpId="0" animBg="1"/>
      <p:bldP spid="93192" grpId="0" animBg="1"/>
      <p:bldP spid="93194" grpId="0"/>
      <p:bldP spid="93195" grpId="0" animBg="1"/>
      <p:bldP spid="93196" grpId="0"/>
      <p:bldP spid="93197" grpId="0" animBg="1"/>
      <p:bldP spid="93198" grpId="0" animBg="1"/>
      <p:bldP spid="93199" grpId="0" animBg="1"/>
      <p:bldP spid="93200" grpId="0" animBg="1"/>
      <p:bldP spid="93201" grpId="0" animBg="1"/>
      <p:bldP spid="93202" grpId="0" animBg="1"/>
      <p:bldP spid="93204" grpId="0"/>
      <p:bldP spid="93205" grpId="0" animBg="1"/>
      <p:bldP spid="9320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25" y="1595438"/>
            <a:ext cx="522287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41363"/>
            <a:ext cx="8348663" cy="5618162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>
                <a:sym typeface="Symbol" pitchFamily="18" charset="2"/>
              </a:rPr>
              <a:t> upper limit can be correlated to </a:t>
            </a:r>
            <a:r>
              <a:rPr lang="en-GB" sz="2000" baseline="-25000">
                <a:sym typeface="Symbol" pitchFamily="18" charset="2"/>
              </a:rPr>
              <a:t>13</a:t>
            </a:r>
            <a:r>
              <a:rPr lang="en-GB" sz="2000">
                <a:sym typeface="Symbol" pitchFamily="18" charset="2"/>
              </a:rPr>
              <a:t> (neutrino mixing/CPV, T2K etc.) and also to e.</a:t>
            </a:r>
          </a:p>
          <a:p>
            <a:pPr>
              <a:lnSpc>
                <a:spcPct val="80000"/>
              </a:lnSpc>
            </a:pPr>
            <a:endParaRPr lang="en-GB" sz="1400"/>
          </a:p>
          <a:p>
            <a:pPr>
              <a:lnSpc>
                <a:spcPct val="80000"/>
              </a:lnSpc>
            </a:pPr>
            <a:r>
              <a:rPr lang="en-GB" sz="2000"/>
              <a:t>Complementary to flavour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z="2000"/>
              <a:t>      mixing in quarks.</a:t>
            </a:r>
          </a:p>
          <a:p>
            <a:pPr>
              <a:lnSpc>
                <a:spcPct val="80000"/>
              </a:lnSpc>
            </a:pPr>
            <a:endParaRPr lang="en-GB" sz="1400"/>
          </a:p>
          <a:p>
            <a:pPr>
              <a:lnSpc>
                <a:spcPct val="80000"/>
              </a:lnSpc>
            </a:pPr>
            <a:r>
              <a:rPr lang="en-GB" sz="2000"/>
              <a:t>Golden modes: </a:t>
            </a:r>
          </a:p>
          <a:p>
            <a:pPr lvl="1">
              <a:lnSpc>
                <a:spcPct val="80000"/>
              </a:lnSpc>
            </a:pPr>
            <a:r>
              <a:rPr lang="en-GB" sz="2400">
                <a:solidFill>
                  <a:srgbClr val="FF0000"/>
                </a:solidFill>
                <a:sym typeface="Symbol" pitchFamily="18" charset="2"/>
              </a:rPr>
              <a:t> and 3.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/>
          </a:p>
          <a:p>
            <a:pPr>
              <a:lnSpc>
                <a:spcPct val="80000"/>
              </a:lnSpc>
            </a:pPr>
            <a:r>
              <a:rPr lang="en-GB" sz="2000"/>
              <a:t> e</a:t>
            </a:r>
            <a:r>
              <a:rPr lang="en-GB" sz="2000" baseline="30000">
                <a:sym typeface="Symbol" pitchFamily="18" charset="2"/>
              </a:rPr>
              <a:t></a:t>
            </a:r>
            <a:r>
              <a:rPr lang="en-GB" sz="2000"/>
              <a:t> beam polarization:</a:t>
            </a:r>
          </a:p>
          <a:p>
            <a:pPr lvl="1">
              <a:lnSpc>
                <a:spcPct val="80000"/>
              </a:lnSpc>
            </a:pPr>
            <a:r>
              <a:rPr lang="en-GB" sz="1800"/>
              <a:t>Lower background </a:t>
            </a:r>
          </a:p>
          <a:p>
            <a:pPr lvl="1">
              <a:lnSpc>
                <a:spcPct val="80000"/>
              </a:lnSpc>
            </a:pPr>
            <a:r>
              <a:rPr lang="en-GB" sz="1800"/>
              <a:t>Better sensitivity than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1800"/>
              <a:t>    competition!</a:t>
            </a:r>
          </a:p>
          <a:p>
            <a:pPr>
              <a:lnSpc>
                <a:spcPct val="80000"/>
              </a:lnSpc>
            </a:pPr>
            <a:endParaRPr lang="en-GB" sz="200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GB" sz="2000">
                <a:sym typeface="Symbol" pitchFamily="18" charset="2"/>
              </a:rPr>
              <a:t>Bonus:</a:t>
            </a:r>
          </a:p>
          <a:p>
            <a:pPr lvl="1">
              <a:lnSpc>
                <a:spcPct val="80000"/>
              </a:lnSpc>
            </a:pPr>
            <a:r>
              <a:rPr lang="en-GB" sz="1800">
                <a:sym typeface="Symbol" pitchFamily="18" charset="2"/>
              </a:rPr>
              <a:t>Can also measure g-2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1800">
                <a:sym typeface="Symbol" pitchFamily="18" charset="2"/>
              </a:rPr>
              <a:t>    (polarization is crucial).</a:t>
            </a:r>
          </a:p>
          <a:p>
            <a:pPr lvl="1">
              <a:lnSpc>
                <a:spcPct val="80000"/>
              </a:lnSpc>
            </a:pPr>
            <a:r>
              <a:rPr lang="en-GB" sz="1800">
                <a:sym typeface="Symbol" pitchFamily="18" charset="2"/>
              </a:rPr>
              <a:t>(</a:t>
            </a:r>
            <a:r>
              <a:rPr lang="en-GB" sz="1800"/>
              <a:t>g-2) ~2.4</a:t>
            </a:r>
            <a:r>
              <a:rPr lang="en-GB" sz="1800">
                <a:sym typeface="Symbol" pitchFamily="18" charset="2"/>
              </a:rPr>
              <a:t>10</a:t>
            </a:r>
            <a:r>
              <a:rPr lang="en-GB" sz="1800" baseline="30000">
                <a:sym typeface="Symbol" pitchFamily="18" charset="2"/>
              </a:rPr>
              <a:t>-6</a:t>
            </a:r>
            <a:r>
              <a:rPr lang="en-GB" sz="1800">
                <a:sym typeface="Symbol" pitchFamily="18" charset="2"/>
              </a:rPr>
              <a:t> (statistically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GB" sz="1800">
                <a:sym typeface="Symbol" pitchFamily="18" charset="2"/>
              </a:rPr>
              <a:t>    dominated error)</a:t>
            </a:r>
            <a:r>
              <a:rPr lang="en-GB" sz="1800"/>
              <a:t>.</a:t>
            </a:r>
            <a:endParaRPr lang="en-US" sz="1800"/>
          </a:p>
          <a:p>
            <a:pPr>
              <a:lnSpc>
                <a:spcPct val="80000"/>
              </a:lnSpc>
              <a:buFontTx/>
              <a:buNone/>
            </a:pPr>
            <a:endParaRPr lang="en-US" sz="2000"/>
          </a:p>
        </p:txBody>
      </p:sp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5100638"/>
            <a:ext cx="3979862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Text Box 13"/>
          <p:cNvSpPr txBox="1">
            <a:spLocks noChangeArrowheads="1"/>
          </p:cNvSpPr>
          <p:nvPr/>
        </p:nvSpPr>
        <p:spPr bwMode="auto">
          <a:xfrm>
            <a:off x="4872038" y="1195388"/>
            <a:ext cx="3730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SUSY seasaw = CMSSM + 3</a:t>
            </a:r>
            <a:r>
              <a:rPr lang="en-GB">
                <a:sym typeface="Symbol" pitchFamily="18" charset="2"/>
              </a:rPr>
              <a:t></a:t>
            </a:r>
            <a:r>
              <a:rPr lang="en-GB" baseline="-25000">
                <a:sym typeface="Symbol" pitchFamily="18" charset="2"/>
              </a:rPr>
              <a:t>R </a:t>
            </a:r>
            <a:r>
              <a:rPr lang="en-GB">
                <a:sym typeface="Symbol" pitchFamily="18" charset="2"/>
              </a:rPr>
              <a:t>+ </a:t>
            </a:r>
            <a:endParaRPr lang="en-GB" baseline="-25000">
              <a:sym typeface="Symbol" pitchFamily="18" charset="2"/>
            </a:endParaRP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8293100" y="114935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~</a:t>
            </a:r>
            <a:endParaRPr lang="en-US"/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7477125" y="1490663"/>
            <a:ext cx="1400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1200"/>
              <a:t>Herreo et al. 2006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79388" y="1089025"/>
            <a:ext cx="3816350" cy="638175"/>
          </a:xfrm>
          <a:prstGeom prst="rect">
            <a:avLst/>
          </a:prstGeom>
          <a:solidFill>
            <a:srgbClr val="FFFF66"/>
          </a:solidFill>
          <a:ln w="57150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600" b="1"/>
              <a:t>LFV analyses</a:t>
            </a:r>
            <a:r>
              <a:rPr lang="fr-FR" sz="1600"/>
              <a:t> :</a:t>
            </a:r>
          </a:p>
          <a:p>
            <a:pPr algn="ctr"/>
            <a:r>
              <a:rPr lang="fr-FR" sz="1600"/>
              <a:t>novel additional handle on backgrounds</a:t>
            </a:r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 cstate="print"/>
          <a:srcRect r="3857" b="24039"/>
          <a:stretch>
            <a:fillRect/>
          </a:stretch>
        </p:blipFill>
        <p:spPr bwMode="auto">
          <a:xfrm>
            <a:off x="73025" y="1800225"/>
            <a:ext cx="356235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971550" y="4270375"/>
            <a:ext cx="576263" cy="1666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2230438" y="5584825"/>
            <a:ext cx="4286250" cy="12287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3300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                       Polarisation is </a:t>
            </a:r>
          </a:p>
          <a:p>
            <a:r>
              <a:rPr lang="fr-FR"/>
              <a:t>-an important issue for LFV </a:t>
            </a:r>
          </a:p>
          <a:p>
            <a:r>
              <a:rPr lang="fr-FR"/>
              <a:t>-opens the possibility of measuring (g-2)</a:t>
            </a:r>
          </a:p>
          <a:p>
            <a:r>
              <a:rPr lang="en-US"/>
              <a:t>-electroweak physics (neutral current)</a:t>
            </a:r>
            <a:endParaRPr lang="fr-FR"/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4932363" y="1052513"/>
            <a:ext cx="2959100" cy="434975"/>
          </a:xfrm>
          <a:prstGeom prst="rect">
            <a:avLst/>
          </a:prstGeom>
          <a:solidFill>
            <a:srgbClr val="FCFCA2"/>
          </a:solidFill>
          <a:ln w="38100">
            <a:solidFill>
              <a:schemeClr val="bg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Symbol" pitchFamily="18" charset="2"/>
              </a:rPr>
              <a:t>t</a:t>
            </a:r>
            <a:r>
              <a:rPr lang="fr-FR" sz="2000">
                <a:latin typeface="Times New Roman" pitchFamily="18" charset="0"/>
              </a:rPr>
              <a:t> anomalous moment </a:t>
            </a:r>
            <a:r>
              <a:rPr lang="fr-FR" sz="2000" b="1">
                <a:latin typeface="Times New Roman" pitchFamily="18" charset="0"/>
              </a:rPr>
              <a:t>(g-2)</a:t>
            </a:r>
          </a:p>
        </p:txBody>
      </p: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4041775" y="3090863"/>
            <a:ext cx="2305050" cy="504825"/>
            <a:chOff x="2562" y="2976"/>
            <a:chExt cx="1407" cy="273"/>
          </a:xfrm>
        </p:grpSpPr>
        <p:pic>
          <p:nvPicPr>
            <p:cNvPr id="9524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 t="23929" r="83736" b="44675"/>
            <a:stretch>
              <a:fillRect/>
            </a:stretch>
          </p:blipFill>
          <p:spPr bwMode="auto">
            <a:xfrm>
              <a:off x="3424" y="3022"/>
              <a:ext cx="545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5243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 l="74890" t="-6010" b="75000"/>
            <a:stretch>
              <a:fillRect/>
            </a:stretch>
          </p:blipFill>
          <p:spPr bwMode="auto">
            <a:xfrm>
              <a:off x="2562" y="2976"/>
              <a:ext cx="852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5244" name="Picture 12"/>
          <p:cNvPicPr>
            <a:picLocks noChangeAspect="1" noChangeArrowheads="1"/>
          </p:cNvPicPr>
          <p:nvPr/>
        </p:nvPicPr>
        <p:blipFill>
          <a:blip r:embed="rId3" cstate="print"/>
          <a:srcRect l="16431" t="45714" r="21037" b="23697"/>
          <a:stretch>
            <a:fillRect/>
          </a:stretch>
        </p:blipFill>
        <p:spPr bwMode="auto">
          <a:xfrm>
            <a:off x="4498975" y="2638425"/>
            <a:ext cx="3600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45" name="Line 13"/>
          <p:cNvSpPr>
            <a:spLocks noChangeShapeType="1"/>
          </p:cNvSpPr>
          <p:nvPr/>
        </p:nvSpPr>
        <p:spPr bwMode="auto">
          <a:xfrm>
            <a:off x="6634163" y="337978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6453188" y="2968625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NP effects</a:t>
            </a:r>
          </a:p>
        </p:txBody>
      </p:sp>
      <p:pic>
        <p:nvPicPr>
          <p:cNvPr id="95247" name="Picture 15"/>
          <p:cNvPicPr>
            <a:picLocks noChangeAspect="1" noChangeArrowheads="1"/>
          </p:cNvPicPr>
          <p:nvPr/>
        </p:nvPicPr>
        <p:blipFill>
          <a:blip r:embed="rId3" cstate="print"/>
          <a:srcRect l="74890" t="-6010" r="17340" b="68774"/>
          <a:stretch>
            <a:fillRect/>
          </a:stretch>
        </p:blipFill>
        <p:spPr bwMode="auto">
          <a:xfrm>
            <a:off x="7686675" y="3086100"/>
            <a:ext cx="4318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8099425" y="3184525"/>
            <a:ext cx="72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~ 10</a:t>
            </a:r>
            <a:r>
              <a:rPr lang="fr-FR" baseline="30000">
                <a:latin typeface="Times New Roman" pitchFamily="18" charset="0"/>
              </a:rPr>
              <a:t>-6</a:t>
            </a:r>
          </a:p>
        </p:txBody>
      </p:sp>
      <p:pic>
        <p:nvPicPr>
          <p:cNvPr id="9524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3646488"/>
            <a:ext cx="5113337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50" name="Picture 18"/>
          <p:cNvPicPr>
            <a:picLocks noChangeAspect="1" noChangeArrowheads="1"/>
          </p:cNvPicPr>
          <p:nvPr/>
        </p:nvPicPr>
        <p:blipFill>
          <a:blip r:embed="rId5" cstate="print"/>
          <a:srcRect l="57602" t="-30667"/>
          <a:stretch>
            <a:fillRect/>
          </a:stretch>
        </p:blipFill>
        <p:spPr bwMode="auto">
          <a:xfrm>
            <a:off x="4448175" y="5135563"/>
            <a:ext cx="38687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51" name="Picture 19"/>
          <p:cNvPicPr>
            <a:picLocks noChangeAspect="1" noChangeArrowheads="1"/>
          </p:cNvPicPr>
          <p:nvPr/>
        </p:nvPicPr>
        <p:blipFill>
          <a:blip r:embed="rId5" cstate="print"/>
          <a:srcRect l="13013" r="41615" b="9334"/>
          <a:stretch>
            <a:fillRect/>
          </a:stretch>
        </p:blipFill>
        <p:spPr bwMode="auto">
          <a:xfrm>
            <a:off x="4356100" y="4941888"/>
            <a:ext cx="4140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3492500" y="188913"/>
            <a:ext cx="2263775" cy="533400"/>
          </a:xfrm>
          <a:prstGeom prst="rect">
            <a:avLst/>
          </a:prstGeom>
          <a:solidFill>
            <a:srgbClr val="FEFB75"/>
          </a:solidFill>
          <a:ln w="762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latin typeface="Times New Roman" pitchFamily="18" charset="0"/>
              </a:rPr>
              <a:t>Polarized beams</a:t>
            </a:r>
          </a:p>
        </p:txBody>
      </p:sp>
      <p:sp>
        <p:nvSpPr>
          <p:cNvPr id="95253" name="Text Box 21"/>
          <p:cNvSpPr txBox="1">
            <a:spLocks noChangeArrowheads="1"/>
          </p:cNvSpPr>
          <p:nvPr/>
        </p:nvSpPr>
        <p:spPr bwMode="auto">
          <a:xfrm>
            <a:off x="7019925" y="188913"/>
            <a:ext cx="182562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Polarized beam is</a:t>
            </a:r>
          </a:p>
          <a:p>
            <a:pPr algn="ctr"/>
            <a:r>
              <a:rPr lang="fr-FR" b="1" i="1">
                <a:latin typeface="Times New Roman" pitchFamily="18" charset="0"/>
              </a:rPr>
              <a:t>(SuperB specific)</a:t>
            </a:r>
          </a:p>
        </p:txBody>
      </p:sp>
      <p:sp>
        <p:nvSpPr>
          <p:cNvPr id="95254" name="Text Box 22"/>
          <p:cNvSpPr txBox="1">
            <a:spLocks noChangeArrowheads="1"/>
          </p:cNvSpPr>
          <p:nvPr/>
        </p:nvSpPr>
        <p:spPr bwMode="auto">
          <a:xfrm>
            <a:off x="3779838" y="1577975"/>
            <a:ext cx="52959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>
                <a:latin typeface="Times New Roman" pitchFamily="18" charset="0"/>
              </a:rPr>
              <a:t>The anomalous tau momentum influence both </a:t>
            </a:r>
          </a:p>
          <a:p>
            <a:pPr algn="ctr"/>
            <a:r>
              <a:rPr lang="fr-FR">
                <a:latin typeface="Times New Roman" pitchFamily="18" charset="0"/>
              </a:rPr>
              <a:t>the </a:t>
            </a:r>
            <a:r>
              <a:rPr lang="fr-FR" b="1">
                <a:latin typeface="Times New Roman" pitchFamily="18" charset="0"/>
              </a:rPr>
              <a:t>angular distribution</a:t>
            </a:r>
            <a:r>
              <a:rPr lang="fr-FR">
                <a:latin typeface="Times New Roman" pitchFamily="18" charset="0"/>
              </a:rPr>
              <a:t> and the </a:t>
            </a:r>
            <a:r>
              <a:rPr lang="fr-FR" b="1">
                <a:latin typeface="Symbol" pitchFamily="18" charset="2"/>
              </a:rPr>
              <a:t>t</a:t>
            </a:r>
            <a:r>
              <a:rPr lang="fr-FR" b="1">
                <a:latin typeface="Times New Roman" pitchFamily="18" charset="0"/>
              </a:rPr>
              <a:t> polarization</a:t>
            </a:r>
            <a:r>
              <a:rPr lang="fr-FR">
                <a:latin typeface="Times New Roman" pitchFamily="18" charset="0"/>
              </a:rPr>
              <a:t>.</a:t>
            </a:r>
          </a:p>
          <a:p>
            <a:pPr algn="ctr"/>
            <a:r>
              <a:rPr lang="fr-FR">
                <a:latin typeface="Times New Roman" pitchFamily="18" charset="0"/>
              </a:rPr>
              <a:t>Measure the Re(F2) and Im(F2) of the (g-2) from factor</a:t>
            </a:r>
          </a:p>
        </p:txBody>
      </p:sp>
      <p:sp>
        <p:nvSpPr>
          <p:cNvPr id="95255" name="Text Box 23"/>
          <p:cNvSpPr txBox="1">
            <a:spLocks noChangeArrowheads="1"/>
          </p:cNvSpPr>
          <p:nvPr/>
        </p:nvSpPr>
        <p:spPr bwMode="auto">
          <a:xfrm>
            <a:off x="7740650" y="4532313"/>
            <a:ext cx="312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&lt;</a:t>
            </a:r>
          </a:p>
        </p:txBody>
      </p:sp>
      <p:sp>
        <p:nvSpPr>
          <p:cNvPr id="95256" name="Text Box 24"/>
          <p:cNvSpPr txBox="1">
            <a:spLocks noChangeArrowheads="1"/>
          </p:cNvSpPr>
          <p:nvPr/>
        </p:nvSpPr>
        <p:spPr bwMode="auto">
          <a:xfrm rot="-2992756">
            <a:off x="6191250" y="5959475"/>
            <a:ext cx="168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i="1">
                <a:latin typeface="Times New Roman" pitchFamily="18" charset="0"/>
              </a:rPr>
              <a:t>Under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5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9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  <p:bldP spid="95238" grpId="0" animBg="1"/>
      <p:bldP spid="95239" grpId="0" animBg="1"/>
      <p:bldP spid="95240" grpId="0" animBg="1"/>
      <p:bldP spid="95245" grpId="0" animBg="1"/>
      <p:bldP spid="95246" grpId="0"/>
      <p:bldP spid="95248" grpId="0"/>
      <p:bldP spid="95252" grpId="0" animBg="1"/>
      <p:bldP spid="95253" grpId="0" animBg="1"/>
      <p:bldP spid="95254" grpId="0"/>
      <p:bldP spid="95255" grpId="0"/>
      <p:bldP spid="9525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663"/>
            <a:ext cx="81486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038" y="2389188"/>
            <a:ext cx="4503737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6972300" y="3319463"/>
            <a:ext cx="0" cy="1079500"/>
          </a:xfrm>
          <a:prstGeom prst="line">
            <a:avLst/>
          </a:prstGeom>
          <a:noFill/>
          <a:ln w="76200">
            <a:solidFill>
              <a:srgbClr val="EBB3CB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172325" y="2582863"/>
            <a:ext cx="2012950" cy="641350"/>
          </a:xfrm>
          <a:prstGeom prst="rect">
            <a:avLst/>
          </a:prstGeom>
          <a:solidFill>
            <a:srgbClr val="EBB3CB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  <a:ea typeface="MS PGothic" pitchFamily="34" charset="-128"/>
              </a:rPr>
              <a:t>SuperB could add </a:t>
            </a:r>
          </a:p>
          <a:p>
            <a:pPr algn="ctr"/>
            <a:r>
              <a:rPr lang="en-US">
                <a:latin typeface="Times New Roman" pitchFamily="18" charset="0"/>
                <a:ea typeface="MS PGothic" pitchFamily="34" charset="-128"/>
              </a:rPr>
              <a:t>a measurement here</a:t>
            </a:r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2617788"/>
            <a:ext cx="276066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825" y="3794125"/>
            <a:ext cx="3714750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2527300" y="6197600"/>
            <a:ext cx="1498600" cy="48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684213" y="115888"/>
            <a:ext cx="7607300" cy="622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468313" y="182563"/>
            <a:ext cx="3333750" cy="366712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Electroweak physics at SuperB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 t="20898"/>
          <a:stretch>
            <a:fillRect/>
          </a:stretch>
        </p:blipFill>
        <p:spPr bwMode="auto">
          <a:xfrm>
            <a:off x="-1588" y="1838325"/>
            <a:ext cx="9145588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484438" y="115888"/>
            <a:ext cx="4294187" cy="457200"/>
          </a:xfrm>
          <a:prstGeom prst="rect">
            <a:avLst/>
          </a:prstGeom>
          <a:solidFill>
            <a:srgbClr val="F8FF9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latin typeface="Times New Roman" pitchFamily="18" charset="0"/>
              </a:rPr>
              <a:t>New excitement on spectroscopy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3132138" y="692150"/>
            <a:ext cx="4986337" cy="915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  <a:sym typeface="Wingdings" pitchFamily="2" charset="2"/>
              </a:rPr>
              <a:t></a:t>
            </a:r>
            <a:r>
              <a:rPr lang="fr-FR">
                <a:latin typeface="Times New Roman" pitchFamily="18" charset="0"/>
              </a:rPr>
              <a:t>to complete the picture</a:t>
            </a:r>
          </a:p>
          <a:p>
            <a:r>
              <a:rPr lang="fr-FR">
                <a:latin typeface="Times New Roman" pitchFamily="18" charset="0"/>
                <a:sym typeface="Wingdings" pitchFamily="2" charset="2"/>
              </a:rPr>
              <a:t> </a:t>
            </a:r>
            <a:r>
              <a:rPr lang="fr-FR">
                <a:latin typeface="Times New Roman" pitchFamily="18" charset="0"/>
              </a:rPr>
              <a:t>to better studying the recently discovered particle</a:t>
            </a:r>
          </a:p>
          <a:p>
            <a:r>
              <a:rPr lang="fr-FR">
                <a:latin typeface="Times New Roman" pitchFamily="18" charset="0"/>
              </a:rPr>
              <a:t>(quantum numbers, branching fractions…) </a:t>
            </a: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395288" y="957263"/>
            <a:ext cx="2517775" cy="406400"/>
          </a:xfrm>
          <a:prstGeom prst="rect">
            <a:avLst/>
          </a:prstGeom>
          <a:noFill/>
          <a:ln w="9525">
            <a:solidFill>
              <a:srgbClr val="66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latin typeface="Times New Roman" pitchFamily="18" charset="0"/>
              </a:rPr>
              <a:t>More data are needed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195513" y="1485900"/>
            <a:ext cx="4897437" cy="3095625"/>
          </a:xfrm>
          <a:prstGeom prst="rect">
            <a:avLst/>
          </a:prstGeom>
          <a:solidFill>
            <a:srgbClr val="FFFF00"/>
          </a:solidFill>
          <a:ln w="76200">
            <a:solidFill>
              <a:srgbClr val="FFCC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600">
                <a:latin typeface="Times New Roman" pitchFamily="18" charset="0"/>
              </a:rPr>
              <a:t>Backup</a:t>
            </a:r>
          </a:p>
          <a:p>
            <a:pPr algn="ctr"/>
            <a:r>
              <a:rPr lang="en-US" sz="9600">
                <a:latin typeface="Times New Roman" pitchFamily="18" charset="0"/>
              </a:rPr>
              <a:t>Machine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45" name="Rectangle 2"/>
          <p:cNvSpPr>
            <a:spLocks noChangeArrowheads="1"/>
          </p:cNvSpPr>
          <p:nvPr/>
        </p:nvSpPr>
        <p:spPr bwMode="auto">
          <a:xfrm>
            <a:off x="60325" y="236538"/>
            <a:ext cx="9120188" cy="8890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CE06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DAFNE Luminosity and Tune Shifts</a:t>
            </a:r>
          </a:p>
        </p:txBody>
      </p:sp>
      <p:graphicFrame>
        <p:nvGraphicFramePr>
          <p:cNvPr id="78013" name="Group 189"/>
          <p:cNvGraphicFramePr>
            <a:graphicFrameLocks noGrp="1"/>
          </p:cNvGraphicFramePr>
          <p:nvPr/>
        </p:nvGraphicFramePr>
        <p:xfrm>
          <a:off x="34925" y="1260475"/>
          <a:ext cx="9109075" cy="5022850"/>
        </p:xfrm>
        <a:graphic>
          <a:graphicData uri="http://schemas.openxmlformats.org/drawingml/2006/table">
            <a:tbl>
              <a:tblPr/>
              <a:tblGrid>
                <a:gridCol w="3024188"/>
                <a:gridCol w="1873250"/>
                <a:gridCol w="1800225"/>
                <a:gridCol w="2411412"/>
              </a:tblGrid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0" marR="9525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KLOE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FINUDA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SIDDHARTA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Date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Sept. 2005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Apr. 2007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June 2009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Luminosity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, cm</a:t>
                      </a:r>
                      <a:r>
                        <a:rPr kumimoji="0" lang="it-IT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-2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 s</a:t>
                      </a:r>
                      <a:r>
                        <a:rPr kumimoji="0" lang="it-IT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-1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1.53x10</a:t>
                      </a:r>
                      <a:r>
                        <a:rPr kumimoji="0" lang="it-IT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1.60x10</a:t>
                      </a:r>
                      <a:r>
                        <a:rPr kumimoji="0" lang="it-IT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4.53x10</a:t>
                      </a:r>
                      <a:r>
                        <a:rPr kumimoji="0" lang="it-IT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32</a:t>
                      </a:r>
                      <a:endParaRPr kumimoji="0" 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e- current, A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1.38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1.50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1.52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e+ current, A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1.18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1.10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1.00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Number of bunches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111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106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kumimoji="0" lang="it-IT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mm mrad</a:t>
                      </a:r>
                    </a:p>
                  </a:txBody>
                  <a:tcPr marL="95250" marR="9525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0.34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0.34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it-IT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x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m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2.0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it-IT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cm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1.8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1.9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0.93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Symbol" pitchFamily="18" charset="2"/>
                        </a:rPr>
                        <a:t>x</a:t>
                      </a:r>
                    </a:p>
                  </a:txBody>
                  <a:tcPr marL="95250" marR="9525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0.0245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0.0291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0.0443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(0.074)</a:t>
                      </a:r>
                    </a:p>
                  </a:txBody>
                  <a:tcPr marL="95250" marR="952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B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907704" y="260648"/>
            <a:ext cx="5141913" cy="1106487"/>
          </a:xfrm>
          <a:prstGeom prst="rect">
            <a:avLst/>
          </a:prstGeom>
          <a:solidFill>
            <a:srgbClr val="18E8DE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>
                <a:latin typeface="Arial" pitchFamily="34" charset="0"/>
              </a:rPr>
              <a:t>Is the present picture showing a </a:t>
            </a:r>
          </a:p>
          <a:p>
            <a:pPr algn="ctr">
              <a:defRPr/>
            </a:pPr>
            <a:r>
              <a:rPr lang="en-US" sz="3200">
                <a:latin typeface="Arial" pitchFamily="34" charset="0"/>
              </a:rPr>
              <a:t>Model </a:t>
            </a:r>
            <a:r>
              <a:rPr 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Standardissimo</a:t>
            </a:r>
            <a:r>
              <a:rPr lang="en-US" sz="2800">
                <a:latin typeface="Arial" pitchFamily="34" charset="0"/>
              </a:rPr>
              <a:t> ?</a:t>
            </a:r>
            <a:endParaRPr lang="fr-FR" sz="2800">
              <a:latin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8313" y="1646486"/>
            <a:ext cx="8064500" cy="7016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CKM matrix is the dominant source of </a:t>
            </a:r>
            <a:r>
              <a:rPr lang="en-US" sz="2000" kern="0" dirty="0" err="1">
                <a:solidFill>
                  <a:sysClr val="windowText" lastClr="000000"/>
                </a:solidFill>
              </a:rPr>
              <a:t>flavour</a:t>
            </a:r>
            <a:r>
              <a:rPr lang="en-US" sz="2000" kern="0" dirty="0">
                <a:solidFill>
                  <a:sysClr val="windowText" lastClr="000000"/>
                </a:solidFill>
              </a:rPr>
              <a:t> mixing and CP violation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  <a:latin typeface="Symbol" pitchFamily="18" charset="2"/>
              </a:rPr>
              <a:t>                                           s( r)~15%  s(h) ~4%</a:t>
            </a:r>
            <a:endParaRPr lang="fr-FR" sz="2000" kern="0" dirty="0">
              <a:solidFill>
                <a:sysClr val="windowText" lastClr="000000"/>
              </a:solidFill>
              <a:latin typeface="Symbol" pitchFamily="18" charset="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313" y="2806055"/>
            <a:ext cx="8064500" cy="13239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Nevertheless there are tensions here and there that should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ysClr val="windowText" lastClr="000000"/>
                </a:solidFill>
              </a:rPr>
              <a:t>be continuously and  quantitatively monitored  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</a:rPr>
              <a:t>sin2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</a:rPr>
              <a:t>b (+2.2s)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kern="0" dirty="0" err="1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en-US" sz="2000" kern="0" baseline="-25000" dirty="0" err="1">
                <a:solidFill>
                  <a:srgbClr val="000000"/>
                </a:solidFill>
              </a:rPr>
              <a:t>K</a:t>
            </a:r>
            <a:r>
              <a:rPr lang="en-US" sz="2000" kern="0" baseline="-25000" dirty="0">
                <a:solidFill>
                  <a:srgbClr val="000000"/>
                </a:solidFill>
              </a:rPr>
              <a:t> 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</a:rPr>
              <a:t>(-1.7s) </a:t>
            </a:r>
            <a:r>
              <a:rPr lang="en-US" sz="2000" kern="0" dirty="0">
                <a:solidFill>
                  <a:srgbClr val="000000"/>
                </a:solidFill>
              </a:rPr>
              <a:t>, Br(</a:t>
            </a:r>
            <a:r>
              <a:rPr lang="en-US" sz="2000" kern="0" dirty="0" err="1">
                <a:solidFill>
                  <a:srgbClr val="000000"/>
                </a:solidFill>
              </a:rPr>
              <a:t>B</a:t>
            </a:r>
            <a:r>
              <a:rPr lang="en-US" sz="2000" kern="0" dirty="0" err="1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sz="2000" kern="0" dirty="0" err="1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t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  <a:sym typeface="Wingdings" pitchFamily="2" charset="2"/>
              </a:rPr>
              <a:t> n</a:t>
            </a:r>
            <a:r>
              <a:rPr lang="en-US" sz="2000" kern="0" dirty="0">
                <a:solidFill>
                  <a:srgbClr val="000000"/>
                </a:solidFill>
                <a:sym typeface="Wingdings" pitchFamily="2" charset="2"/>
              </a:rPr>
              <a:t>) 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</a:rPr>
              <a:t>-(3.2s)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</a:rPr>
              <a:t>[CP </a:t>
            </a:r>
            <a:r>
              <a:rPr lang="en-US" sz="2000" kern="0" dirty="0">
                <a:solidFill>
                  <a:srgbClr val="000000"/>
                </a:solidFill>
                <a:latin typeface="+mn-lt"/>
              </a:rPr>
              <a:t>asymmetry in Bs sector (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</a:rPr>
              <a:t>3.1s</a:t>
            </a:r>
            <a:r>
              <a:rPr lang="en-US" sz="2000" kern="0" dirty="0" smtClean="0">
                <a:solidFill>
                  <a:srgbClr val="000000"/>
                </a:solidFill>
                <a:latin typeface="Symbol" pitchFamily="18" charset="2"/>
              </a:rPr>
              <a:t>)]</a:t>
            </a:r>
            <a:endParaRPr lang="en-US" sz="20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313" y="4640015"/>
            <a:ext cx="8064500" cy="708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</a:rPr>
              <a:t>To render these tests more effective we need to  improve the measurements but also (in same case) the predictions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313" y="5517902"/>
            <a:ext cx="8135937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</a:rPr>
              <a:t>Other measurements are interesting, not yet stringent tests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00"/>
                </a:solidFill>
                <a:latin typeface="Symbol" pitchFamily="18" charset="2"/>
              </a:rPr>
              <a:t>a,g</a:t>
            </a:r>
            <a:r>
              <a:rPr lang="en-US" sz="2000" kern="0" dirty="0">
                <a:solidFill>
                  <a:srgbClr val="000000"/>
                </a:solidFill>
                <a:latin typeface="Symbol" pitchFamily="18" charset="2"/>
              </a:rPr>
              <a:t>, b </a:t>
            </a:r>
            <a:r>
              <a:rPr lang="en-US" sz="2000" kern="0" dirty="0">
                <a:solidFill>
                  <a:srgbClr val="000000"/>
                </a:solidFill>
              </a:rPr>
              <a:t>from Penguins, A</a:t>
            </a:r>
            <a:r>
              <a:rPr lang="en-US" sz="2000" kern="0" baseline="-25000" dirty="0">
                <a:solidFill>
                  <a:srgbClr val="000000"/>
                </a:solidFill>
              </a:rPr>
              <a:t>CP</a:t>
            </a:r>
            <a:r>
              <a:rPr lang="en-US" sz="2000" kern="0" dirty="0">
                <a:solidFill>
                  <a:srgbClr val="000000"/>
                </a:solidFill>
              </a:rPr>
              <a:t> (and Br) in </a:t>
            </a:r>
            <a:r>
              <a:rPr lang="en-US" sz="2000" kern="0" dirty="0" err="1">
                <a:solidFill>
                  <a:srgbClr val="000000"/>
                </a:solidFill>
              </a:rPr>
              <a:t>radiative</a:t>
            </a:r>
            <a:r>
              <a:rPr lang="en-US" sz="2000" kern="0" dirty="0">
                <a:solidFill>
                  <a:srgbClr val="000000"/>
                </a:solidFill>
              </a:rPr>
              <a:t> and </a:t>
            </a:r>
            <a:r>
              <a:rPr lang="en-US" sz="2000" kern="0" dirty="0" err="1">
                <a:solidFill>
                  <a:srgbClr val="000000"/>
                </a:solidFill>
              </a:rPr>
              <a:t>dileptonic</a:t>
            </a:r>
            <a:r>
              <a:rPr lang="en-US" sz="2000" kern="0" dirty="0">
                <a:solidFill>
                  <a:srgbClr val="000000"/>
                </a:solidFill>
              </a:rPr>
              <a:t> decays…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536" y="2780928"/>
            <a:ext cx="8208912" cy="14401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66FF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8208912" cy="1728192"/>
          </a:xfrm>
          <a:prstGeom prst="rect">
            <a:avLst/>
          </a:pr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66FF3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536" y="1556792"/>
            <a:ext cx="8208912" cy="86409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04837"/>
          </a:xfrm>
          <a:noFill/>
          <a:ln/>
        </p:spPr>
        <p:txBody>
          <a:bodyPr/>
          <a:lstStyle/>
          <a:p>
            <a:r>
              <a:rPr lang="en-US"/>
              <a:t>Baseline IR Design</a:t>
            </a:r>
          </a:p>
        </p:txBody>
      </p:sp>
      <p:pic>
        <p:nvPicPr>
          <p:cNvPr id="106501" name="Picture 5" descr="SB_IT_ILC_R3_SR_3M_LB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5" y="820738"/>
            <a:ext cx="7793038" cy="5745162"/>
          </a:xfrm>
          <a:prstGeom prst="rect">
            <a:avLst/>
          </a:prstGeom>
          <a:noFill/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8023225" y="409575"/>
            <a:ext cx="1120775" cy="935038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Stable since October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586" name="Group 138"/>
          <p:cNvGraphicFramePr>
            <a:graphicFrameLocks noGrp="1"/>
          </p:cNvGraphicFramePr>
          <p:nvPr>
            <p:ph/>
          </p:nvPr>
        </p:nvGraphicFramePr>
        <p:xfrm>
          <a:off x="-36513" y="1484313"/>
          <a:ext cx="5256213" cy="5390516"/>
        </p:xfrm>
        <a:graphic>
          <a:graphicData uri="http://schemas.openxmlformats.org/drawingml/2006/table">
            <a:tbl>
              <a:tblPr/>
              <a:tblGrid>
                <a:gridCol w="1223963"/>
                <a:gridCol w="1008063"/>
                <a:gridCol w="1008062"/>
                <a:gridCol w="1008063"/>
                <a:gridCol w="1008062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Resonance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Upsilon 4S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Upsilon 3S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Upsilon 2S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Upsilon 1S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Ecm (GeV)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10.5794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10.3554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10.0236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9.4609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HER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 (GeV)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6.694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6.553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6.343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5.988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QD0 (T/cm)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-0.97584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-0.95329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-0.91969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-0.86285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QF1 (T/cm)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0.60408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0.59132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0.57232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0.54019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 (GeV)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4.18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4.091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3.96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3.737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QD0 (T/cm)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-0.63941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-0.62522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-0.60435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-0.56882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QF1 (T/cm)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0.37412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0.36616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0.35445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0.33450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QD0 ratio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1.52617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1.52472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1.52179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1.51693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QF1 ratio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1.61466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1.61491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1.61469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1.61490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1.02785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1.02787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1.02787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1.02791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Boost (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  <a:sym typeface="Symbol" pitchFamily="18" charset="2"/>
                        </a:rPr>
                        <a:t>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0.23763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0.23773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0.23775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0.23793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566" name="Rectangle 118"/>
          <p:cNvSpPr>
            <a:spLocks noChangeArrowheads="1"/>
          </p:cNvSpPr>
          <p:nvPr/>
        </p:nvSpPr>
        <p:spPr bwMode="auto">
          <a:xfrm>
            <a:off x="755650" y="428625"/>
            <a:ext cx="3046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How do we change </a:t>
            </a:r>
          </a:p>
          <a:p>
            <a:r>
              <a:rPr lang="en-US" sz="2400" b="1"/>
              <a:t>the beam energies?</a:t>
            </a:r>
            <a:endParaRPr lang="fr-FR" sz="2400" b="1"/>
          </a:p>
        </p:txBody>
      </p:sp>
      <p:sp>
        <p:nvSpPr>
          <p:cNvPr id="104567" name="Rectangle 119"/>
          <p:cNvSpPr>
            <a:spLocks noChangeArrowheads="1"/>
          </p:cNvSpPr>
          <p:nvPr/>
        </p:nvSpPr>
        <p:spPr bwMode="auto">
          <a:xfrm>
            <a:off x="5076825" y="44450"/>
            <a:ext cx="4211638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sz="1600" b="1"/>
              <a:t>For the baseline QD0 and QF1 </a:t>
            </a:r>
          </a:p>
          <a:p>
            <a:pPr>
              <a:buFont typeface="Wingdings" pitchFamily="2" charset="2"/>
              <a:buNone/>
            </a:pPr>
            <a:r>
              <a:rPr lang="en-US" sz="1600" b="1"/>
              <a:t>   magnets we need to keep the ratio of </a:t>
            </a:r>
          </a:p>
          <a:p>
            <a:pPr>
              <a:buFont typeface="Wingdings" pitchFamily="2" charset="2"/>
              <a:buNone/>
            </a:pPr>
            <a:r>
              <a:rPr lang="en-US" sz="1600" b="1"/>
              <a:t>   the  magnetic field strengths constant      </a:t>
            </a:r>
          </a:p>
          <a:p>
            <a:pPr>
              <a:buFont typeface="Wingdings" pitchFamily="2" charset="2"/>
              <a:buNone/>
            </a:pPr>
            <a:r>
              <a:rPr lang="en-US" sz="1600" b="1"/>
              <a:t>   in order to maintain good field quality</a:t>
            </a:r>
          </a:p>
          <a:p>
            <a:pPr>
              <a:buFont typeface="Wingdings" pitchFamily="2" charset="2"/>
              <a:buChar char="à"/>
            </a:pPr>
            <a:r>
              <a:rPr lang="en-US" sz="1600" b="1"/>
              <a:t>We want the </a:t>
            </a:r>
            <a:r>
              <a:rPr lang="en-US" sz="1600" b="1">
                <a:sym typeface="Symbol" pitchFamily="18" charset="2"/>
              </a:rPr>
              <a:t></a:t>
            </a:r>
            <a:r>
              <a:rPr lang="en-US" sz="1600" b="1"/>
              <a:t>* values to remain   </a:t>
            </a:r>
          </a:p>
          <a:p>
            <a:pPr>
              <a:buFont typeface="Wingdings" pitchFamily="2" charset="2"/>
              <a:buNone/>
            </a:pPr>
            <a:r>
              <a:rPr lang="en-US" sz="1600" b="1"/>
              <a:t>   constant to maintain luminosity</a:t>
            </a:r>
          </a:p>
        </p:txBody>
      </p:sp>
      <p:sp>
        <p:nvSpPr>
          <p:cNvPr id="104576" name="Rectangle 128"/>
          <p:cNvSpPr>
            <a:spLocks noChangeArrowheads="1"/>
          </p:cNvSpPr>
          <p:nvPr/>
        </p:nvSpPr>
        <p:spPr bwMode="auto">
          <a:xfrm>
            <a:off x="5364163" y="3141663"/>
            <a:ext cx="377983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b="1"/>
              <a:t>It should be straightforward </a:t>
            </a:r>
          </a:p>
          <a:p>
            <a:pPr>
              <a:buFont typeface="Wingdings" pitchFamily="2" charset="2"/>
              <a:buNone/>
            </a:pPr>
            <a:r>
              <a:rPr lang="en-US" b="1"/>
              <a:t>    to develop a procedure to   </a:t>
            </a:r>
          </a:p>
          <a:p>
            <a:pPr>
              <a:buFont typeface="Wingdings" pitchFamily="2" charset="2"/>
              <a:buNone/>
            </a:pPr>
            <a:r>
              <a:rPr lang="en-US" b="1"/>
              <a:t>    perform an energy scan</a:t>
            </a:r>
          </a:p>
          <a:p>
            <a:endParaRPr lang="en-US" b="1"/>
          </a:p>
          <a:p>
            <a:r>
              <a:rPr lang="en-US" b="1">
                <a:sym typeface="Wingdings" pitchFamily="2" charset="2"/>
              </a:rPr>
              <a:t> </a:t>
            </a:r>
            <a:r>
              <a:rPr lang="en-US" b="1"/>
              <a:t>To go to the Tau-charm </a:t>
            </a:r>
          </a:p>
          <a:p>
            <a:r>
              <a:rPr lang="en-US" b="1"/>
              <a:t>    region (Ecm ~4 GeV) we </a:t>
            </a:r>
          </a:p>
          <a:p>
            <a:r>
              <a:rPr lang="en-US" b="1"/>
              <a:t>    will need to remove most if   </a:t>
            </a:r>
          </a:p>
          <a:p>
            <a:r>
              <a:rPr lang="en-US" b="1"/>
              <a:t>    not all of the permanent </a:t>
            </a:r>
          </a:p>
          <a:p>
            <a:r>
              <a:rPr lang="en-US" b="1"/>
              <a:t>    magnets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"/>
          <p:cNvSpPr>
            <a:spLocks noGrp="1" noChangeArrowheads="1"/>
          </p:cNvSpPr>
          <p:nvPr>
            <p:ph type="title"/>
          </p:nvPr>
        </p:nvSpPr>
        <p:spPr>
          <a:xfrm>
            <a:off x="-30163" y="-15875"/>
            <a:ext cx="9144001" cy="736600"/>
          </a:xfrm>
          <a:noFill/>
          <a:ln/>
        </p:spPr>
        <p:txBody>
          <a:bodyPr/>
          <a:lstStyle/>
          <a:p>
            <a:r>
              <a:rPr lang="en-GB"/>
              <a:t>Polarisation</a:t>
            </a:r>
          </a:p>
        </p:txBody>
      </p:sp>
      <p:sp>
        <p:nvSpPr>
          <p:cNvPr id="737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741363"/>
            <a:ext cx="8229600" cy="5618162"/>
          </a:xfrm>
          <a:noFill/>
          <a:ln/>
        </p:spPr>
        <p:txBody>
          <a:bodyPr/>
          <a:lstStyle/>
          <a:p>
            <a:pPr marL="265113" indent="-265113"/>
            <a:r>
              <a:rPr lang="en-GB" sz="2000"/>
              <a:t>In a storage ring, particle spins naturally precess around the vertical fields of the arc dipoles, at a rate determined by the particle energy.</a:t>
            </a:r>
          </a:p>
          <a:p>
            <a:pPr marL="804863" lvl="1" indent="-268288"/>
            <a:r>
              <a:rPr lang="en-GB" sz="1800"/>
              <a:t>This means that vertical polarisation is naturally preserved, but longitudinal polarisation can be lost without preventive measures.</a:t>
            </a:r>
          </a:p>
          <a:p>
            <a:pPr marL="265113" indent="-265113"/>
            <a:endParaRPr lang="en-GB" sz="1400"/>
          </a:p>
          <a:p>
            <a:pPr marL="265113" indent="-265113"/>
            <a:r>
              <a:rPr lang="en-GB" sz="2000"/>
              <a:t>For SuperB, there are two options to maintain longitudinal polarisation in the beam at the IP:</a:t>
            </a:r>
          </a:p>
          <a:p>
            <a:pPr marL="804863" lvl="1" indent="-268288">
              <a:buFontTx/>
              <a:buAutoNum type="arabicPeriod"/>
            </a:pPr>
            <a:r>
              <a:rPr lang="en-GB" sz="1800"/>
              <a:t>Use solenoids opposite the IP, to rotate the</a:t>
            </a:r>
            <a:br>
              <a:rPr lang="en-GB" sz="1800"/>
            </a:br>
            <a:r>
              <a:rPr lang="en-GB" sz="1800"/>
              <a:t>spin by </a:t>
            </a:r>
            <a:r>
              <a:rPr lang="en-GB" sz="1800">
                <a:latin typeface="Symbol" pitchFamily="18" charset="2"/>
              </a:rPr>
              <a:t>p</a:t>
            </a:r>
            <a:r>
              <a:rPr lang="en-GB" sz="1800"/>
              <a:t> around the longitudinal axis.</a:t>
            </a:r>
          </a:p>
          <a:p>
            <a:pPr marL="804863" lvl="1" indent="-268288">
              <a:buFontTx/>
              <a:buAutoNum type="arabicPeriod"/>
            </a:pPr>
            <a:r>
              <a:rPr lang="en-GB" sz="1800"/>
              <a:t>Use solenoids or vertical bends to</a:t>
            </a:r>
            <a:br>
              <a:rPr lang="en-GB" sz="1800"/>
            </a:br>
            <a:r>
              <a:rPr lang="en-GB" sz="1800"/>
              <a:t>rotate between vertical and longitudinal</a:t>
            </a:r>
            <a:br>
              <a:rPr lang="en-GB" sz="1800"/>
            </a:br>
            <a:r>
              <a:rPr lang="en-GB" sz="1800"/>
              <a:t>spin before and after the IP.</a:t>
            </a:r>
          </a:p>
          <a:p>
            <a:pPr marL="265113" indent="-265113"/>
            <a:endParaRPr lang="en-GB" sz="1400"/>
          </a:p>
          <a:p>
            <a:pPr marL="265113" indent="-265113"/>
            <a:r>
              <a:rPr lang="en-GB" sz="2000"/>
              <a:t>Option 2 will probably work best</a:t>
            </a:r>
            <a:br>
              <a:rPr lang="en-GB" sz="2000"/>
            </a:br>
            <a:r>
              <a:rPr lang="en-GB" sz="2000"/>
              <a:t>for the multi-GeV SuperB rings,</a:t>
            </a:r>
            <a:br>
              <a:rPr lang="en-GB" sz="2000"/>
            </a:br>
            <a:r>
              <a:rPr lang="en-GB" sz="2000"/>
              <a:t>but more studies are needed.</a:t>
            </a:r>
          </a:p>
          <a:p>
            <a:pPr marL="265113" indent="-265113"/>
            <a:endParaRPr lang="en-GB" sz="1400"/>
          </a:p>
          <a:p>
            <a:pPr marL="265113" indent="-265113"/>
            <a:r>
              <a:rPr lang="en-GB" sz="2000"/>
              <a:t>With a source providing ~ 90%</a:t>
            </a:r>
            <a:br>
              <a:rPr lang="en-GB" sz="2000"/>
            </a:br>
            <a:r>
              <a:rPr lang="en-GB" sz="2000"/>
              <a:t>polarisation, it is expected that an average polarisation of 80% can be achieved for the e</a:t>
            </a:r>
            <a:r>
              <a:rPr lang="en-GB" sz="2000" baseline="30000"/>
              <a:t>-</a:t>
            </a:r>
            <a:r>
              <a:rPr lang="en-GB" sz="2000"/>
              <a:t> beam.  e</a:t>
            </a:r>
            <a:r>
              <a:rPr lang="en-GB" sz="2000" baseline="30000"/>
              <a:t>+</a:t>
            </a:r>
            <a:r>
              <a:rPr lang="en-GB" sz="2000"/>
              <a:t> polarisation would be an upgrade…</a:t>
            </a:r>
          </a:p>
        </p:txBody>
      </p:sp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2474913"/>
            <a:ext cx="22320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4056063"/>
            <a:ext cx="44307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675" y="454025"/>
            <a:ext cx="6026150" cy="522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4986338"/>
            <a:ext cx="2655888" cy="1446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8" name="Rectangle 3"/>
          <p:cNvSpPr>
            <a:spLocks/>
          </p:cNvSpPr>
          <p:nvPr/>
        </p:nvSpPr>
        <p:spPr bwMode="auto">
          <a:xfrm>
            <a:off x="6929438" y="4446588"/>
            <a:ext cx="2071687" cy="125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defTabSz="457200"/>
            <a:r>
              <a:rPr kumimoji="1" lang="en-US" altLang="ja-JP" sz="1400">
                <a:solidFill>
                  <a:srgbClr val="1A1A1A"/>
                </a:solidFill>
                <a:latin typeface="Calibri" pitchFamily="34" charset="0"/>
                <a:ea typeface="MS PGothic" pitchFamily="34" charset="-128"/>
                <a:sym typeface="MS PGothic" pitchFamily="34" charset="-128"/>
              </a:rPr>
              <a:t>Low emittance positrons to inject </a:t>
            </a:r>
          </a:p>
        </p:txBody>
      </p:sp>
      <p:sp>
        <p:nvSpPr>
          <p:cNvPr id="100359" name="Rectangle 4"/>
          <p:cNvSpPr>
            <a:spLocks/>
          </p:cNvSpPr>
          <p:nvPr/>
        </p:nvSpPr>
        <p:spPr bwMode="auto">
          <a:xfrm>
            <a:off x="4419600" y="1111250"/>
            <a:ext cx="598488" cy="2143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8100" defTabSz="457200"/>
            <a:r>
              <a:rPr kumimoji="1" lang="en-US" altLang="ja-JP" sz="1400">
                <a:solidFill>
                  <a:srgbClr val="0000FF"/>
                </a:solidFill>
                <a:latin typeface="Calibri" pitchFamily="34" charset="0"/>
                <a:ea typeface="Futura"/>
                <a:cs typeface="Futura"/>
                <a:sym typeface="Futura"/>
              </a:rPr>
              <a:t>e- 2.6 A</a:t>
            </a:r>
          </a:p>
        </p:txBody>
      </p:sp>
      <p:sp>
        <p:nvSpPr>
          <p:cNvPr id="100360" name="Rectangle 5"/>
          <p:cNvSpPr>
            <a:spLocks/>
          </p:cNvSpPr>
          <p:nvPr/>
        </p:nvSpPr>
        <p:spPr bwMode="auto">
          <a:xfrm>
            <a:off x="5953125" y="1571625"/>
            <a:ext cx="631825" cy="215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8100" defTabSz="457200"/>
            <a:r>
              <a:rPr kumimoji="1" lang="en-US" altLang="ja-JP" sz="1400">
                <a:solidFill>
                  <a:srgbClr val="FF0000"/>
                </a:solidFill>
                <a:latin typeface="Calibri" pitchFamily="34" charset="0"/>
                <a:ea typeface="Futura"/>
                <a:cs typeface="Futura"/>
                <a:sym typeface="Futura"/>
              </a:rPr>
              <a:t>e+ 3.6 A</a:t>
            </a:r>
          </a:p>
        </p:txBody>
      </p:sp>
      <p:sp>
        <p:nvSpPr>
          <p:cNvPr id="100361" name="Oval 13"/>
          <p:cNvSpPr>
            <a:spLocks/>
          </p:cNvSpPr>
          <p:nvPr/>
        </p:nvSpPr>
        <p:spPr bwMode="auto">
          <a:xfrm>
            <a:off x="4340225" y="2133600"/>
            <a:ext cx="1222375" cy="536575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457200"/>
            <a:endParaRPr kumimoji="1" lang="ja-JP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00362" name="Line 14"/>
          <p:cNvSpPr>
            <a:spLocks noChangeShapeType="1"/>
          </p:cNvSpPr>
          <p:nvPr/>
        </p:nvSpPr>
        <p:spPr bwMode="auto">
          <a:xfrm>
            <a:off x="3660775" y="5027613"/>
            <a:ext cx="1295400" cy="1587"/>
          </a:xfrm>
          <a:prstGeom prst="line">
            <a:avLst/>
          </a:prstGeom>
          <a:noFill/>
          <a:ln w="28575">
            <a:solidFill>
              <a:srgbClr val="E10202"/>
            </a:solidFill>
            <a:round/>
            <a:headEnd/>
            <a:tailEnd type="arrow" w="med" len="med"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0363" name="Rectangle 15"/>
          <p:cNvSpPr>
            <a:spLocks/>
          </p:cNvSpPr>
          <p:nvPr/>
        </p:nvSpPr>
        <p:spPr bwMode="auto">
          <a:xfrm>
            <a:off x="3473450" y="4768850"/>
            <a:ext cx="1128713" cy="16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defTabSz="457200"/>
            <a:r>
              <a:rPr kumimoji="1" lang="en-US" altLang="ja-JP" sz="1100">
                <a:latin typeface="Gill Sans"/>
                <a:ea typeface="MS PGothic" pitchFamily="34" charset="-128"/>
                <a:sym typeface="Gill Sans"/>
              </a:rPr>
              <a:t>Low emittance gun</a:t>
            </a:r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6323013" y="2732088"/>
            <a:ext cx="409575" cy="268287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5037138" y="1071563"/>
            <a:ext cx="454025" cy="80962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rot="10800000">
            <a:off x="6535738" y="1438275"/>
            <a:ext cx="384175" cy="303213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 flipH="1">
            <a:off x="2366963" y="1227138"/>
            <a:ext cx="412750" cy="147637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rgbClr val="000000">
                <a:alpha val="37997"/>
              </a:srgb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100368" name="Rectangle 20"/>
          <p:cNvSpPr>
            <a:spLocks/>
          </p:cNvSpPr>
          <p:nvPr/>
        </p:nvSpPr>
        <p:spPr bwMode="auto">
          <a:xfrm>
            <a:off x="3951288" y="1473200"/>
            <a:ext cx="1519237" cy="738188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8100" defTabSz="457200"/>
            <a:r>
              <a:rPr kumimoji="1" lang="en-US" altLang="ja-JP" sz="2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Nano-Beam</a:t>
            </a:r>
          </a:p>
          <a:p>
            <a:pPr marL="38100" defTabSz="457200"/>
            <a:r>
              <a:rPr kumimoji="1" lang="en-US" altLang="ja-JP" sz="2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SuperKEKB</a:t>
            </a:r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rot="10800000">
            <a:off x="5180013" y="677863"/>
            <a:ext cx="382587" cy="8096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>
            <a:off x="6751638" y="1214438"/>
            <a:ext cx="382587" cy="152400"/>
          </a:xfrm>
          <a:prstGeom prst="line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100371" name="Rectangle 23"/>
          <p:cNvSpPr>
            <a:spLocks/>
          </p:cNvSpPr>
          <p:nvPr/>
        </p:nvSpPr>
        <p:spPr bwMode="auto">
          <a:xfrm>
            <a:off x="401638" y="4276725"/>
            <a:ext cx="2378075" cy="49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400">
                <a:latin typeface="MS PGothic" pitchFamily="34" charset="-128"/>
                <a:ea typeface="MS PGothic" pitchFamily="34" charset="-128"/>
                <a:sym typeface="MS PGothic" pitchFamily="34" charset="-128"/>
              </a:rPr>
              <a:t>Redesign the HER arcs to reduce the emittance.</a:t>
            </a:r>
          </a:p>
        </p:txBody>
      </p:sp>
      <p:pic>
        <p:nvPicPr>
          <p:cNvPr id="100372" name="Picture 2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75" y="2900363"/>
            <a:ext cx="2286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73" name="Rectangle 25"/>
          <p:cNvSpPr>
            <a:spLocks/>
          </p:cNvSpPr>
          <p:nvPr/>
        </p:nvSpPr>
        <p:spPr bwMode="auto">
          <a:xfrm>
            <a:off x="7224713" y="1071563"/>
            <a:ext cx="1776412" cy="527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200">
                <a:solidFill>
                  <a:srgbClr val="1A1A1A"/>
                </a:solidFill>
                <a:latin typeface="Calibri" pitchFamily="34" charset="0"/>
                <a:ea typeface="MS PGothic" pitchFamily="34" charset="-128"/>
                <a:sym typeface="MS PGothic" pitchFamily="34" charset="-128"/>
              </a:rPr>
              <a:t>New Superconducting / permanent final focusing quads near the IP</a:t>
            </a:r>
          </a:p>
        </p:txBody>
      </p:sp>
      <p:grpSp>
        <p:nvGrpSpPr>
          <p:cNvPr id="100374" name="Group 26"/>
          <p:cNvGrpSpPr>
            <a:grpSpLocks/>
          </p:cNvGrpSpPr>
          <p:nvPr/>
        </p:nvGrpSpPr>
        <p:grpSpPr bwMode="auto">
          <a:xfrm>
            <a:off x="7086600" y="457200"/>
            <a:ext cx="1563688" cy="565150"/>
            <a:chOff x="0" y="0"/>
            <a:chExt cx="1400" cy="505"/>
          </a:xfrm>
        </p:grpSpPr>
        <p:pic>
          <p:nvPicPr>
            <p:cNvPr id="100375" name="Picture 27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40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 rot="10800000">
              <a:off x="888" y="394"/>
              <a:ext cx="304" cy="11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chemeClr val="bg2">
                  <a:alpha val="37997"/>
                </a:schemeClr>
              </a:outerShdw>
            </a:effectLst>
          </p:spPr>
          <p:txBody>
            <a:bodyPr lIns="0" tIns="0" rIns="0" bIns="0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+mn-lt"/>
              </a:endParaRPr>
            </a:p>
          </p:txBody>
        </p: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 rot="10800000" flipH="1">
              <a:off x="200" y="394"/>
              <a:ext cx="344" cy="72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25399" dir="5400000" algn="ctr" rotWithShape="0">
                <a:schemeClr val="bg2">
                  <a:alpha val="37997"/>
                </a:schemeClr>
              </a:outerShdw>
            </a:effectLst>
          </p:spPr>
          <p:txBody>
            <a:bodyPr lIns="0" tIns="0" rIns="0" bIns="0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>
                <a:latin typeface="+mn-lt"/>
              </a:endParaRPr>
            </a:p>
          </p:txBody>
        </p:sp>
      </p:grpSp>
      <p:sp>
        <p:nvSpPr>
          <p:cNvPr id="100378" name="Rectangle 30"/>
          <p:cNvSpPr>
            <a:spLocks/>
          </p:cNvSpPr>
          <p:nvPr/>
        </p:nvSpPr>
        <p:spPr bwMode="auto">
          <a:xfrm>
            <a:off x="7494588" y="0"/>
            <a:ext cx="1649412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600">
                <a:latin typeface="Calibri" pitchFamily="34" charset="0"/>
                <a:ea typeface="MS PGothic" pitchFamily="34" charset="-128"/>
                <a:sym typeface="Gill Sans"/>
              </a:rPr>
              <a:t>Colliding bunches</a:t>
            </a:r>
          </a:p>
        </p:txBody>
      </p:sp>
      <p:sp>
        <p:nvSpPr>
          <p:cNvPr id="100379" name="Rectangle 31"/>
          <p:cNvSpPr>
            <a:spLocks/>
          </p:cNvSpPr>
          <p:nvPr/>
        </p:nvSpPr>
        <p:spPr bwMode="auto">
          <a:xfrm>
            <a:off x="3044825" y="5106988"/>
            <a:ext cx="1992313" cy="125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defTabSz="457200"/>
            <a:r>
              <a:rPr kumimoji="1" lang="en-US" altLang="ja-JP" sz="1000">
                <a:solidFill>
                  <a:srgbClr val="1A1A1A"/>
                </a:solidFill>
                <a:latin typeface="MS PGothic" pitchFamily="34" charset="-128"/>
                <a:ea typeface="MS PGothic" pitchFamily="34" charset="-128"/>
                <a:sym typeface="MS PGothic" pitchFamily="34" charset="-128"/>
              </a:rPr>
              <a:t>Low emittance electrons to inject</a:t>
            </a:r>
          </a:p>
        </p:txBody>
      </p:sp>
      <p:sp>
        <p:nvSpPr>
          <p:cNvPr id="100380" name="Rectangle 32"/>
          <p:cNvSpPr>
            <a:spLocks/>
          </p:cNvSpPr>
          <p:nvPr/>
        </p:nvSpPr>
        <p:spPr bwMode="auto">
          <a:xfrm>
            <a:off x="6621463" y="5032375"/>
            <a:ext cx="2162175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defTabSz="457200"/>
            <a:r>
              <a:rPr kumimoji="1" lang="en-US" altLang="ja-JP" sz="1400">
                <a:solidFill>
                  <a:srgbClr val="1A1A1A"/>
                </a:solidFill>
                <a:latin typeface="MS PGothic" pitchFamily="34" charset="-128"/>
                <a:ea typeface="MS PGothic" pitchFamily="34" charset="-128"/>
                <a:sym typeface="MS PGothic" pitchFamily="34" charset="-128"/>
              </a:rPr>
              <a:t>New </a:t>
            </a:r>
            <a:r>
              <a:rPr kumimoji="1" lang="en-US" altLang="ja-JP" sz="1400">
                <a:solidFill>
                  <a:srgbClr val="1A1A1A"/>
                </a:solidFill>
                <a:latin typeface="Calibri" pitchFamily="34" charset="0"/>
                <a:ea typeface="MS PGothic" pitchFamily="34" charset="-128"/>
                <a:sym typeface="MS PGothic" pitchFamily="34" charset="-128"/>
              </a:rPr>
              <a:t>positron</a:t>
            </a:r>
            <a:r>
              <a:rPr kumimoji="1" lang="en-US" altLang="ja-JP" sz="1400">
                <a:solidFill>
                  <a:srgbClr val="1A1A1A"/>
                </a:solidFill>
                <a:latin typeface="MS PGothic" pitchFamily="34" charset="-128"/>
                <a:ea typeface="MS PGothic" pitchFamily="34" charset="-128"/>
                <a:sym typeface="MS PGothic" pitchFamily="34" charset="-128"/>
              </a:rPr>
              <a:t> target / capture section</a:t>
            </a:r>
          </a:p>
        </p:txBody>
      </p:sp>
      <p:pic>
        <p:nvPicPr>
          <p:cNvPr id="100381" name="Picture 3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775" y="152400"/>
            <a:ext cx="1604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2" name="Picture 3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13" y="1679575"/>
            <a:ext cx="12954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687388" y="2366963"/>
            <a:ext cx="80962" cy="758825"/>
          </a:xfrm>
          <a:prstGeom prst="line">
            <a:avLst/>
          </a:prstGeom>
          <a:noFill/>
          <a:ln w="25400" cap="flat">
            <a:solidFill>
              <a:srgbClr val="BBE0E3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7"/>
              </a:schemeClr>
            </a:outerShdw>
          </a:effectLst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>
              <a:latin typeface="+mn-lt"/>
            </a:endParaRPr>
          </a:p>
        </p:txBody>
      </p:sp>
      <p:sp>
        <p:nvSpPr>
          <p:cNvPr id="100384" name="Rectangle 36"/>
          <p:cNvSpPr>
            <a:spLocks/>
          </p:cNvSpPr>
          <p:nvPr/>
        </p:nvSpPr>
        <p:spPr bwMode="auto">
          <a:xfrm>
            <a:off x="758825" y="2438400"/>
            <a:ext cx="191135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Replace long dipoles with shorter ones (HER).</a:t>
            </a:r>
          </a:p>
        </p:txBody>
      </p:sp>
      <p:pic>
        <p:nvPicPr>
          <p:cNvPr id="100385" name="Picture 37"/>
          <p:cNvPicPr>
            <a:picLocks noChangeAspect="1" noChangeArrowheads="1"/>
          </p:cNvPicPr>
          <p:nvPr/>
        </p:nvPicPr>
        <p:blipFill>
          <a:blip r:embed="rId8" cstate="print">
            <a:lum contrast="-14000"/>
          </a:blip>
          <a:srcRect/>
          <a:stretch>
            <a:fillRect/>
          </a:stretch>
        </p:blipFill>
        <p:spPr bwMode="auto">
          <a:xfrm>
            <a:off x="2781300" y="5359400"/>
            <a:ext cx="19288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6" name="Rectangle 38"/>
          <p:cNvSpPr>
            <a:spLocks/>
          </p:cNvSpPr>
          <p:nvPr/>
        </p:nvSpPr>
        <p:spPr bwMode="auto">
          <a:xfrm>
            <a:off x="401638" y="6432550"/>
            <a:ext cx="199072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TiN coated beam pipe with antechambers</a:t>
            </a:r>
          </a:p>
        </p:txBody>
      </p:sp>
      <p:sp>
        <p:nvSpPr>
          <p:cNvPr id="100387" name="Rectangle 39"/>
          <p:cNvSpPr>
            <a:spLocks/>
          </p:cNvSpPr>
          <p:nvPr/>
        </p:nvSpPr>
        <p:spPr bwMode="auto">
          <a:xfrm>
            <a:off x="5813425" y="3125788"/>
            <a:ext cx="1830388" cy="487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6" bIns="0"/>
          <a:lstStyle/>
          <a:p>
            <a:pPr marL="38100" defTabSz="457200"/>
            <a:r>
              <a:rPr kumimoji="1" lang="en-US" altLang="ja-JP" sz="1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Add / modify rf systems</a:t>
            </a:r>
          </a:p>
          <a:p>
            <a:pPr marL="38100" defTabSz="457200"/>
            <a:r>
              <a:rPr kumimoji="1" lang="en-US" altLang="ja-JP" sz="1400">
                <a:latin typeface="Calibri" pitchFamily="34" charset="0"/>
                <a:ea typeface="MS PGothic" pitchFamily="34" charset="-128"/>
                <a:sym typeface="MS PGothic" pitchFamily="34" charset="-128"/>
              </a:rPr>
              <a:t>for higher currents.</a:t>
            </a:r>
          </a:p>
        </p:txBody>
      </p:sp>
      <p:pic>
        <p:nvPicPr>
          <p:cNvPr id="100388" name="Picture 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3988" y="2724150"/>
            <a:ext cx="11652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9" name="テキスト ボックス 41"/>
          <p:cNvSpPr txBox="1">
            <a:spLocks noChangeArrowheads="1"/>
          </p:cNvSpPr>
          <p:nvPr/>
        </p:nvSpPr>
        <p:spPr bwMode="auto">
          <a:xfrm>
            <a:off x="4545013" y="5562600"/>
            <a:ext cx="4598987" cy="547688"/>
          </a:xfrm>
          <a:prstGeom prst="rect">
            <a:avLst/>
          </a:prstGeom>
          <a:noFill/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kumimoji="1" lang="en-US" altLang="ja-JP" sz="2800">
                <a:latin typeface="Calibri" pitchFamily="34" charset="0"/>
                <a:ea typeface="MS PGothic" pitchFamily="34" charset="-128"/>
              </a:rPr>
              <a:t>~40 times gain in luminosity</a:t>
            </a:r>
            <a:endParaRPr kumimoji="1" lang="ja-JP" altLang="en-US" sz="280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図 51" descr="ピクチャ 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5" y="1195388"/>
            <a:ext cx="75311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正方形/長方形 53"/>
          <p:cNvSpPr>
            <a:spLocks noChangeArrowheads="1"/>
          </p:cNvSpPr>
          <p:nvPr/>
        </p:nvSpPr>
        <p:spPr bwMode="auto">
          <a:xfrm>
            <a:off x="3883025" y="1531938"/>
            <a:ext cx="1828800" cy="7112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kumimoji="1" lang="en-US" altLang="ja-JP" sz="2000">
                <a:latin typeface="Calibri" pitchFamily="34" charset="0"/>
                <a:ea typeface="MS PGothic" pitchFamily="34" charset="-128"/>
                <a:cs typeface="Arial" pitchFamily="34" charset="0"/>
              </a:rPr>
              <a:t>QC1 magnets </a:t>
            </a:r>
          </a:p>
          <a:p>
            <a:pPr defTabSz="457200"/>
            <a:r>
              <a:rPr kumimoji="1" lang="en-US" altLang="ja-JP" sz="2000">
                <a:latin typeface="Calibri" pitchFamily="34" charset="0"/>
                <a:ea typeface="MS PGothic" pitchFamily="34" charset="-128"/>
                <a:cs typeface="Arial" pitchFamily="34" charset="0"/>
              </a:rPr>
              <a:t>closer to IP</a:t>
            </a:r>
            <a:endParaRPr kumimoji="1" lang="ja-JP" altLang="en-US" sz="2000"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1382" name="正方形/長方形 54"/>
          <p:cNvSpPr>
            <a:spLocks noChangeArrowheads="1"/>
          </p:cNvSpPr>
          <p:nvPr/>
        </p:nvSpPr>
        <p:spPr bwMode="auto">
          <a:xfrm>
            <a:off x="250825" y="2520950"/>
            <a:ext cx="2525713" cy="7112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kumimoji="1" lang="en-US" altLang="ja-JP" sz="2000">
                <a:latin typeface="Calibri" pitchFamily="34" charset="0"/>
                <a:ea typeface="MS PGothic" pitchFamily="34" charset="-128"/>
                <a:cs typeface="Arial" pitchFamily="34" charset="0"/>
              </a:rPr>
              <a:t>Superconducting &amp; permanent magnets</a:t>
            </a:r>
            <a:endParaRPr kumimoji="1" lang="ja-JP" altLang="en-US" sz="2000"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1383" name="正方形/長方形 56"/>
          <p:cNvSpPr>
            <a:spLocks noChangeArrowheads="1"/>
          </p:cNvSpPr>
          <p:nvPr/>
        </p:nvSpPr>
        <p:spPr bwMode="auto">
          <a:xfrm>
            <a:off x="7477125" y="3228975"/>
            <a:ext cx="1573213" cy="10160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kumimoji="1" lang="en-US" altLang="ja-JP" sz="2000">
                <a:latin typeface="Calibri" pitchFamily="34" charset="0"/>
                <a:ea typeface="MS PGothic" pitchFamily="34" charset="-128"/>
              </a:rPr>
              <a:t>83 mrad</a:t>
            </a:r>
          </a:p>
          <a:p>
            <a:pPr defTabSz="457200"/>
            <a:r>
              <a:rPr kumimoji="1" lang="en-US" altLang="ja-JP" sz="2000">
                <a:latin typeface="Calibri" pitchFamily="34" charset="0"/>
                <a:ea typeface="MS PGothic" pitchFamily="34" charset="-128"/>
              </a:rPr>
              <a:t>Full crossing</a:t>
            </a:r>
            <a:endParaRPr kumimoji="1" lang="ja-JP" altLang="en-US" sz="200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20" name="Group 68"/>
          <p:cNvGraphicFramePr>
            <a:graphicFrameLocks noGrp="1"/>
          </p:cNvGraphicFramePr>
          <p:nvPr/>
        </p:nvGraphicFramePr>
        <p:xfrm>
          <a:off x="323850" y="577850"/>
          <a:ext cx="8604250" cy="5929316"/>
        </p:xfrm>
        <a:graphic>
          <a:graphicData uri="http://schemas.openxmlformats.org/drawingml/2006/table">
            <a:tbl>
              <a:tblPr/>
              <a:tblGrid>
                <a:gridCol w="2722563"/>
                <a:gridCol w="2000250"/>
                <a:gridCol w="2041525"/>
                <a:gridCol w="1839912"/>
              </a:tblGrid>
              <a:tr h="7445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endParaRPr kumimoji="0" lang="ja-JP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Bold" pitchFamily="34" charset="0"/>
                        <a:ea typeface="ヒラギノ角ゴ ProN W6"/>
                        <a:cs typeface="ヒラギノ角ゴ ProN W6"/>
                        <a:sym typeface="Calibri Bold" pitchFamily="34" charset="0"/>
                      </a:endParaRP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KEKB Design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KEKB Achieved</a:t>
                      </a:r>
                    </a:p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: with crab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SuperKEKB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Energy (GeV) (LER/HER)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3.5/8.0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3.5/8.0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4.0/7.0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Crossing angle (mrad)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22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0 (crab)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83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β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y</a:t>
                      </a:r>
                      <a:r>
                        <a:rPr kumimoji="0" lang="en-US" altLang="ja-JP" sz="2400" b="0" i="0" u="none" strike="noStrike" cap="none" normalizeH="0" baseline="31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*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(mm)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10/10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5.9/5.9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0.27/0.41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ε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x</a:t>
                      </a:r>
                      <a:r>
                        <a:rPr kumimoji="0" lang="en-US" altLang="ja-JP" sz="2000" b="0" i="0" u="none" strike="noStrike" cap="none" normalizeH="0" baseline="-18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(nm)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18/18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18/24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3.2/2.4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σ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y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(μm)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1.9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0.94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0.059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ξ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y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0.052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0.129/0.090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 Bold" pitchFamily="34" charset="0"/>
                          <a:ea typeface="MS PGothic" pitchFamily="34" charset="-128"/>
                          <a:sym typeface="Calibri Bold" pitchFamily="34" charset="0"/>
                        </a:rPr>
                        <a:t>0.09/0.09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σ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z</a:t>
                      </a:r>
                      <a:r>
                        <a:rPr kumimoji="0" lang="en-US" altLang="ja-JP" sz="2000" b="0" i="0" u="none" strike="noStrike" cap="none" normalizeH="0" baseline="-18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(mm)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~ 6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6/5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Calibri Italic" pitchFamily="34" charset="0"/>
                          <a:ea typeface="MS PGothic" pitchFamily="34" charset="-128"/>
                          <a:sym typeface="Calibri Italic" pitchFamily="34" charset="0"/>
                        </a:rPr>
                        <a:t>I</a:t>
                      </a:r>
                      <a:r>
                        <a:rPr kumimoji="0" lang="en-US" altLang="ja-JP" sz="2400" b="0" i="0" u="none" strike="noStrike" cap="none" normalizeH="0" baseline="-17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beam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(A)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2.6/1.1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1.64/1.19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3.6/2.62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1638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Number of bunches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5000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1584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2503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Luminosity</a:t>
                      </a:r>
                    </a:p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  (10</a:t>
                      </a:r>
                      <a:r>
                        <a:rPr kumimoji="0" lang="en-US" altLang="ja-JP" sz="2000" b="0" i="0" u="none" strike="noStrike" cap="none" normalizeH="0" baseline="31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34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cm</a:t>
                      </a:r>
                      <a:r>
                        <a:rPr kumimoji="0" lang="en-US" altLang="ja-JP" sz="2000" b="0" i="0" u="none" strike="noStrike" cap="none" normalizeH="0" baseline="31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-2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 s</a:t>
                      </a:r>
                      <a:r>
                        <a:rPr kumimoji="0" lang="en-US" altLang="ja-JP" sz="2000" b="0" i="0" u="none" strike="noStrike" cap="none" normalizeH="0" baseline="3100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-1</a:t>
                      </a: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)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2.11 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/>
                        <a:buNone/>
                        <a:tabLst/>
                      </a:pPr>
                      <a:r>
                        <a:rPr kumimoji="0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616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sym typeface="Calibri" pitchFamily="34" charset="0"/>
                        </a:rPr>
                        <a:t>80</a:t>
                      </a:r>
                    </a:p>
                  </a:txBody>
                  <a:tcPr marL="35719" marR="35719" marT="35719" marB="3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18" name="テキスト ボックス 2"/>
          <p:cNvSpPr txBox="1">
            <a:spLocks noChangeArrowheads="1"/>
          </p:cNvSpPr>
          <p:nvPr/>
        </p:nvSpPr>
        <p:spPr bwMode="auto">
          <a:xfrm>
            <a:off x="1274763" y="6443663"/>
            <a:ext cx="649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kumimoji="1" lang="en-US" altLang="ja-JP">
                <a:latin typeface="Calibri" pitchFamily="34" charset="0"/>
                <a:ea typeface="MS PGothic" pitchFamily="34" charset="-128"/>
              </a:rPr>
              <a:t>Parameters presented at KEKB MAC Review Feb.15-17, 2010</a:t>
            </a:r>
            <a:endParaRPr kumimoji="1" lang="ja-JP" altLang="en-US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4819" name="テキスト ボックス 3"/>
          <p:cNvSpPr txBox="1">
            <a:spLocks noChangeArrowheads="1"/>
          </p:cNvSpPr>
          <p:nvPr/>
        </p:nvSpPr>
        <p:spPr bwMode="auto">
          <a:xfrm>
            <a:off x="2355850" y="115888"/>
            <a:ext cx="6097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kumimoji="1" lang="en-US" altLang="ja-JP" sz="2400">
                <a:latin typeface="Calibri" pitchFamily="34" charset="0"/>
                <a:ea typeface="MS PGothic" pitchFamily="34" charset="-128"/>
              </a:rPr>
              <a:t>SuperKEKB Parameters as of Feb.15, 2010</a:t>
            </a:r>
            <a:endParaRPr kumimoji="1" lang="ja-JP" altLang="en-US" sz="240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Group 2"/>
          <p:cNvGraphicFramePr>
            <a:graphicFrameLocks noGrp="1"/>
          </p:cNvGraphicFramePr>
          <p:nvPr>
            <p:ph sz="half" idx="2"/>
          </p:nvPr>
        </p:nvGraphicFramePr>
        <p:xfrm>
          <a:off x="292100" y="1404938"/>
          <a:ext cx="4876800" cy="4074479"/>
        </p:xfrm>
        <a:graphic>
          <a:graphicData uri="http://schemas.openxmlformats.org/drawingml/2006/table">
            <a:tbl>
              <a:tblPr/>
              <a:tblGrid>
                <a:gridCol w="1295400"/>
                <a:gridCol w="896938"/>
                <a:gridCol w="1160462"/>
                <a:gridCol w="1524000"/>
              </a:tblGrid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Parameter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Units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SuperB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Super-KEKB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Energy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GeV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4x7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3.5x8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Luminosity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36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/ cm</a:t>
                      </a:r>
                      <a:r>
                        <a:rPr kumimoji="0" lang="en-US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/s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1.0 to 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0.5 to 0.8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Beam currents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1.9x1.9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9.4x4.1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y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mm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0.22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3.5x2.0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20.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Crossing angle (full)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mrad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48.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30. to 0.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RF power (AC line)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MW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20 to 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80 to 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Tune shifts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(x/y)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0.0004/0.2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0.27/0.3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9446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900" y="1557338"/>
            <a:ext cx="3455988" cy="22510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pic>
        <p:nvPicPr>
          <p:cNvPr id="59447" name="Picture 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900" y="3767138"/>
            <a:ext cx="3463925" cy="22494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59448" name="Text Box 56"/>
          <p:cNvSpPr txBox="1">
            <a:spLocks/>
          </p:cNvSpPr>
          <p:nvPr/>
        </p:nvSpPr>
        <p:spPr bwMode="auto">
          <a:xfrm>
            <a:off x="5321300" y="1100138"/>
            <a:ext cx="3530600" cy="338137"/>
          </a:xfrm>
          <a:prstGeom prst="rect">
            <a:avLst/>
          </a:prstGeom>
          <a:solidFill>
            <a:srgbClr val="66FF66"/>
          </a:solidFill>
          <a:ln w="25400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 algn="ctr" defTabSz="642938"/>
            <a:r>
              <a:rPr lang="it-IT" b="1">
                <a:solidFill>
                  <a:schemeClr val="accent2"/>
                </a:solidFill>
                <a:latin typeface="Times New Roman" pitchFamily="18" charset="0"/>
                <a:sym typeface="Gill Sans"/>
              </a:rPr>
              <a:t>IP beam distributions for KEKB</a:t>
            </a:r>
            <a:endParaRPr lang="en-US" b="1">
              <a:solidFill>
                <a:schemeClr val="accent2"/>
              </a:solidFill>
              <a:latin typeface="Times New Roman" pitchFamily="18" charset="0"/>
              <a:sym typeface="Gill Sans"/>
            </a:endParaRPr>
          </a:p>
        </p:txBody>
      </p:sp>
      <p:sp>
        <p:nvSpPr>
          <p:cNvPr id="59449" name="Text Box 57"/>
          <p:cNvSpPr txBox="1">
            <a:spLocks/>
          </p:cNvSpPr>
          <p:nvPr/>
        </p:nvSpPr>
        <p:spPr bwMode="auto">
          <a:xfrm>
            <a:off x="5538788" y="6473825"/>
            <a:ext cx="3365500" cy="338138"/>
          </a:xfrm>
          <a:prstGeom prst="rect">
            <a:avLst/>
          </a:prstGeom>
          <a:solidFill>
            <a:srgbClr val="FF00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64291" tIns="32146" rIns="64291" bIns="32146">
            <a:spAutoFit/>
          </a:bodyPr>
          <a:lstStyle/>
          <a:p>
            <a:pPr algn="ctr" defTabSz="642938"/>
            <a:r>
              <a:rPr lang="it-IT" b="1">
                <a:solidFill>
                  <a:schemeClr val="bg1"/>
                </a:solidFill>
                <a:latin typeface="Times New Roman" pitchFamily="18" charset="0"/>
                <a:sym typeface="Gill Sans"/>
              </a:rPr>
              <a:t>IP beam distributions for</a:t>
            </a:r>
            <a:r>
              <a:rPr lang="it-IT">
                <a:solidFill>
                  <a:schemeClr val="bg1"/>
                </a:solidFill>
                <a:latin typeface="Times New Roman" pitchFamily="18" charset="0"/>
                <a:sym typeface="Gill Sans"/>
              </a:rPr>
              <a:t> </a:t>
            </a:r>
            <a:r>
              <a:rPr lang="it-IT" b="1" i="1">
                <a:solidFill>
                  <a:schemeClr val="bg1"/>
                </a:solidFill>
                <a:latin typeface="Times New Roman" pitchFamily="18" charset="0"/>
                <a:sym typeface="Gill Sans"/>
              </a:rPr>
              <a:t>SuperB</a:t>
            </a:r>
            <a:endParaRPr lang="en-US" b="1" i="1">
              <a:solidFill>
                <a:schemeClr val="bg1"/>
              </a:solidFill>
              <a:latin typeface="Times New Roman" pitchFamily="18" charset="0"/>
              <a:sym typeface="Gill Sans"/>
            </a:endParaRPr>
          </a:p>
        </p:txBody>
      </p:sp>
      <p:sp>
        <p:nvSpPr>
          <p:cNvPr id="59450" name="Oval 58"/>
          <p:cNvSpPr>
            <a:spLocks noChangeArrowheads="1"/>
          </p:cNvSpPr>
          <p:nvPr/>
        </p:nvSpPr>
        <p:spPr bwMode="auto">
          <a:xfrm>
            <a:off x="2501900" y="3309938"/>
            <a:ext cx="9906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451" name="Oval 59"/>
          <p:cNvSpPr>
            <a:spLocks noChangeArrowheads="1"/>
          </p:cNvSpPr>
          <p:nvPr/>
        </p:nvSpPr>
        <p:spPr bwMode="auto">
          <a:xfrm>
            <a:off x="2501900" y="4605338"/>
            <a:ext cx="10668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452" name="Oval 60"/>
          <p:cNvSpPr>
            <a:spLocks noChangeArrowheads="1"/>
          </p:cNvSpPr>
          <p:nvPr/>
        </p:nvSpPr>
        <p:spPr bwMode="auto">
          <a:xfrm>
            <a:off x="3873500" y="2776538"/>
            <a:ext cx="914400" cy="533400"/>
          </a:xfrm>
          <a:prstGeom prst="ellips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453" name="Oval 61"/>
          <p:cNvSpPr>
            <a:spLocks noChangeArrowheads="1"/>
          </p:cNvSpPr>
          <p:nvPr/>
        </p:nvSpPr>
        <p:spPr bwMode="auto">
          <a:xfrm>
            <a:off x="3797300" y="4681538"/>
            <a:ext cx="1066800" cy="3810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9454" name="Text Box 62"/>
          <p:cNvSpPr txBox="1">
            <a:spLocks noChangeArrowheads="1"/>
          </p:cNvSpPr>
          <p:nvPr/>
        </p:nvSpPr>
        <p:spPr bwMode="auto">
          <a:xfrm>
            <a:off x="215900" y="5973763"/>
            <a:ext cx="463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100 times more luminosity obtained just with </a:t>
            </a:r>
          </a:p>
          <a:p>
            <a:r>
              <a:rPr lang="en-US" b="1">
                <a:solidFill>
                  <a:schemeClr val="accent2"/>
                </a:solidFill>
                <a:latin typeface="Times New Roman" pitchFamily="18" charset="0"/>
              </a:rPr>
              <a:t>100 times smaller vertical beam</a:t>
            </a:r>
          </a:p>
        </p:txBody>
      </p:sp>
      <p:sp>
        <p:nvSpPr>
          <p:cNvPr id="59455" name="Rectangle 63"/>
          <p:cNvSpPr>
            <a:spLocks noChangeArrowheads="1"/>
          </p:cNvSpPr>
          <p:nvPr/>
        </p:nvSpPr>
        <p:spPr bwMode="auto">
          <a:xfrm>
            <a:off x="1908175" y="115888"/>
            <a:ext cx="55054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Comparison of SuperB to Super-KEKB </a:t>
            </a:r>
          </a:p>
          <a:p>
            <a:pPr algn="ctr"/>
            <a:r>
              <a:rPr lang="en-US" sz="2400">
                <a:solidFill>
                  <a:schemeClr val="tx2"/>
                </a:solidFill>
              </a:rPr>
              <a:t>(old solution)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59456" name="Text Box 64"/>
          <p:cNvSpPr txBox="1">
            <a:spLocks noChangeArrowheads="1"/>
          </p:cNvSpPr>
          <p:nvPr/>
        </p:nvSpPr>
        <p:spPr bwMode="auto">
          <a:xfrm>
            <a:off x="2782888" y="5546725"/>
            <a:ext cx="565150" cy="366713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10</a:t>
            </a:r>
            <a:r>
              <a:rPr lang="fr-FR" baseline="30000">
                <a:latin typeface="Times New Roman" pitchFamily="18" charset="0"/>
              </a:rPr>
              <a:t>36</a:t>
            </a:r>
          </a:p>
        </p:txBody>
      </p:sp>
      <p:sp>
        <p:nvSpPr>
          <p:cNvPr id="59457" name="Text Box 65"/>
          <p:cNvSpPr txBox="1">
            <a:spLocks noChangeArrowheads="1"/>
          </p:cNvSpPr>
          <p:nvPr/>
        </p:nvSpPr>
        <p:spPr bwMode="auto">
          <a:xfrm>
            <a:off x="303213" y="54959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luminosity</a:t>
            </a:r>
          </a:p>
        </p:txBody>
      </p:sp>
      <p:sp>
        <p:nvSpPr>
          <p:cNvPr id="59458" name="Text Box 66"/>
          <p:cNvSpPr txBox="1">
            <a:spLocks noChangeArrowheads="1"/>
          </p:cNvSpPr>
          <p:nvPr/>
        </p:nvSpPr>
        <p:spPr bwMode="auto">
          <a:xfrm>
            <a:off x="4078288" y="5546725"/>
            <a:ext cx="808037" cy="366713"/>
          </a:xfrm>
          <a:prstGeom prst="rect">
            <a:avLst/>
          </a:prstGeom>
          <a:solidFill>
            <a:srgbClr val="FCFCA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Times New Roman" pitchFamily="18" charset="0"/>
              </a:rPr>
              <a:t>5</a:t>
            </a:r>
            <a:r>
              <a:rPr lang="fr-FR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fr-FR">
                <a:latin typeface="Times New Roman" pitchFamily="18" charset="0"/>
              </a:rPr>
              <a:t>10</a:t>
            </a:r>
            <a:r>
              <a:rPr lang="fr-FR" baseline="30000">
                <a:latin typeface="Times New Roman" pitchFamily="18" charset="0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>
            <a:hlinkClick r:id="" action="ppaction://hlinkshowjump?jump=lastslideviewed"/>
          </p:cNvPr>
          <p:cNvPicPr>
            <a:picLocks noChangeAspect="1" noChangeArrowheads="1"/>
          </p:cNvPicPr>
          <p:nvPr/>
        </p:nvPicPr>
        <p:blipFill>
          <a:blip r:embed="rId2" cstate="print">
            <a:lum bright="62000" contrast="-70000"/>
          </a:blip>
          <a:srcRect/>
          <a:stretch>
            <a:fillRect/>
          </a:stretch>
        </p:blipFill>
        <p:spPr bwMode="auto">
          <a:xfrm>
            <a:off x="34925" y="-100013"/>
            <a:ext cx="9191625" cy="689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195513" y="1844675"/>
            <a:ext cx="4897437" cy="30194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600" dirty="0">
                <a:latin typeface="Times New Roman" pitchFamily="18" charset="0"/>
              </a:rPr>
              <a:t>The Detector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95513" y="1485900"/>
            <a:ext cx="4897437" cy="3095625"/>
          </a:xfrm>
          <a:prstGeom prst="rect">
            <a:avLst/>
          </a:prstGeom>
          <a:solidFill>
            <a:srgbClr val="66FF33"/>
          </a:solidFill>
          <a:ln w="76200">
            <a:solidFill>
              <a:srgbClr val="CCFF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9600" dirty="0">
                <a:latin typeface="Times New Roman" pitchFamily="18" charset="0"/>
              </a:rPr>
              <a:t>Backup</a:t>
            </a:r>
          </a:p>
          <a:p>
            <a:pPr algn="ctr"/>
            <a:r>
              <a:rPr lang="en-US" sz="9600" dirty="0" smtClean="0">
                <a:latin typeface="Times New Roman" pitchFamily="18" charset="0"/>
              </a:rPr>
              <a:t>Detector</a:t>
            </a:r>
            <a:endParaRPr lang="en-US" sz="9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62467" name="Group 3"/>
          <p:cNvGrpSpPr>
            <a:grpSpLocks/>
          </p:cNvGrpSpPr>
          <p:nvPr/>
        </p:nvGrpSpPr>
        <p:grpSpPr bwMode="auto">
          <a:xfrm>
            <a:off x="34925" y="-100013"/>
            <a:ext cx="9191625" cy="6896101"/>
            <a:chOff x="0" y="0"/>
            <a:chExt cx="5790" cy="4344"/>
          </a:xfrm>
        </p:grpSpPr>
        <p:pic>
          <p:nvPicPr>
            <p:cNvPr id="62468" name="Picture 4">
              <a:hlinkClick r:id="" action="ppaction://hlinkshowjump?jump=lastslideviewed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90" cy="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3220" y="3156"/>
              <a:ext cx="912" cy="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6297613" y="15875"/>
            <a:ext cx="2881312" cy="466725"/>
          </a:xfrm>
          <a:prstGeom prst="rect">
            <a:avLst/>
          </a:prstGeom>
          <a:solidFill>
            <a:srgbClr val="33CC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SuperB  Detector</a:t>
            </a:r>
            <a:r>
              <a:rPr lang="en-US" b="1"/>
              <a:t> </a:t>
            </a:r>
            <a:endParaRPr lang="uk-UA" b="1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967288" y="5057775"/>
            <a:ext cx="1800225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Silicon vertex</a:t>
            </a:r>
            <a:r>
              <a:rPr lang="en-US"/>
              <a:t> </a:t>
            </a:r>
            <a:endParaRPr lang="uk-UA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5038725" y="3689350"/>
            <a:ext cx="647700" cy="136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78138" y="5489575"/>
            <a:ext cx="1800225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Drift Chamber</a:t>
            </a:r>
            <a:r>
              <a:rPr lang="en-US"/>
              <a:t> </a:t>
            </a:r>
            <a:endParaRPr lang="uk-UA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flipV="1">
            <a:off x="3743325" y="4049713"/>
            <a:ext cx="863600" cy="1439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3886200" y="6353175"/>
            <a:ext cx="2305050" cy="3667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Cherenkov detector</a:t>
            </a:r>
            <a:endParaRPr lang="uk-UA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H="1" flipV="1">
            <a:off x="4606925" y="4337050"/>
            <a:ext cx="360363" cy="2016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 flipH="1" flipV="1">
            <a:off x="1654175" y="5156200"/>
            <a:ext cx="2232025" cy="136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3598863" y="1528763"/>
            <a:ext cx="1873250" cy="366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EM calorimeter</a:t>
            </a:r>
            <a:r>
              <a:rPr lang="en-US"/>
              <a:t> </a:t>
            </a:r>
            <a:endParaRPr lang="uk-UA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4678363" y="1889125"/>
            <a:ext cx="865187" cy="719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>
            <a:off x="4678363" y="1889125"/>
            <a:ext cx="2089150" cy="935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5614988" y="1096963"/>
            <a:ext cx="2305050" cy="3667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Hadron calorimeter</a:t>
            </a:r>
            <a:endParaRPr lang="uk-UA" b="1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>
            <a:off x="6694488" y="1384300"/>
            <a:ext cx="865187" cy="86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3" name="Line 19"/>
          <p:cNvSpPr>
            <a:spLocks noChangeShapeType="1"/>
          </p:cNvSpPr>
          <p:nvPr/>
        </p:nvSpPr>
        <p:spPr bwMode="auto">
          <a:xfrm flipH="1">
            <a:off x="5902325" y="1384300"/>
            <a:ext cx="649288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>
            <a:off x="4967288" y="3616325"/>
            <a:ext cx="3527425" cy="865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>
            <a:off x="4967288" y="3587750"/>
            <a:ext cx="3600450" cy="28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2486" name="Text Box 22"/>
          <p:cNvSpPr txBox="1">
            <a:spLocks noChangeArrowheads="1"/>
          </p:cNvSpPr>
          <p:nvPr/>
        </p:nvSpPr>
        <p:spPr bwMode="auto">
          <a:xfrm>
            <a:off x="6767513" y="3683000"/>
            <a:ext cx="1800225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200-300 (mrad)</a:t>
            </a:r>
            <a:endParaRPr lang="uk-UA" b="1">
              <a:solidFill>
                <a:srgbClr val="FF0000"/>
              </a:solidFill>
            </a:endParaRPr>
          </a:p>
        </p:txBody>
      </p:sp>
      <p:sp>
        <p:nvSpPr>
          <p:cNvPr id="62487" name="Text Box 23"/>
          <p:cNvSpPr txBox="1">
            <a:spLocks noChangeArrowheads="1"/>
          </p:cNvSpPr>
          <p:nvPr/>
        </p:nvSpPr>
        <p:spPr bwMode="auto">
          <a:xfrm>
            <a:off x="60325" y="-26988"/>
            <a:ext cx="3863975" cy="1349376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000">
                <a:latin typeface="Times New Roman" pitchFamily="18" charset="0"/>
              </a:rPr>
              <a:t>Consider that the</a:t>
            </a:r>
          </a:p>
          <a:p>
            <a:pPr algn="ctr"/>
            <a:r>
              <a:rPr lang="fr-FR" sz="2000">
                <a:latin typeface="Times New Roman" pitchFamily="18" charset="0"/>
              </a:rPr>
              <a:t>boost is  </a:t>
            </a:r>
            <a:r>
              <a:rPr lang="fr-FR" sz="2000">
                <a:latin typeface="Symbol" pitchFamily="18" charset="2"/>
              </a:rPr>
              <a:t>bg</a:t>
            </a:r>
            <a:r>
              <a:rPr lang="fr-FR" sz="2000">
                <a:latin typeface="Times New Roman" pitchFamily="18" charset="0"/>
              </a:rPr>
              <a:t>=0.28 </a:t>
            </a:r>
          </a:p>
          <a:p>
            <a:pPr algn="ctr"/>
            <a:r>
              <a:rPr lang="fr-FR" sz="2000">
                <a:latin typeface="Times New Roman" pitchFamily="18" charset="0"/>
              </a:rPr>
              <a:t>(instead of 0.56 [BaBar])</a:t>
            </a:r>
          </a:p>
          <a:p>
            <a:pPr algn="ctr"/>
            <a:r>
              <a:rPr lang="fr-FR" sz="2000" b="1">
                <a:latin typeface="Times New Roman" pitchFamily="18" charset="0"/>
              </a:rPr>
              <a:t>Detector become more symmetric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ABAB8-52AB-452E-AB55-28EF9D30961A}" type="slidenum">
              <a:rPr lang="fr-FR" smtClean="0">
                <a:sym typeface="Wingdings" charset="2"/>
              </a:rPr>
              <a:pPr/>
              <a:t>99</a:t>
            </a:fld>
            <a:endParaRPr lang="fr-FR" smtClean="0">
              <a:sym typeface="Wingdings" charset="2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1438" y="914400"/>
            <a:ext cx="8964612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Apply lessons learned from BaBar and LHC experiments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Keep it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Synchronous design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No “untriggered” readouts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Except for trigger data streams from FEE to trigger processors 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Use off-the-shelf components where applicable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Links, networks, computers, other components</a:t>
            </a:r>
          </a:p>
          <a:p>
            <a:pPr marL="0" lvl="1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Software: what can we reuse from other experiments?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Modularize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the design across the system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Common building blocks and modules for common functions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Implement subdetector-specific functions on specific modules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Carriers, daughter boards, mezzanines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Design with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radiation-hardness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in mind where necessary</a:t>
            </a:r>
          </a:p>
          <a:p>
            <a:endParaRPr lang="en-US" sz="1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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Design for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high-efficiency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high-reliability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“factory mode”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Where affordable – BaBar experience will help with the tradeoffs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M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inimal intrinsic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dead time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– current goal: </a:t>
            </a:r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1% + trickle injection blanking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sym typeface="Wingdings"/>
              </a:rPr>
              <a:t>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Minimize manual intervention. Minimize physical hardware access requirements.</a:t>
            </a:r>
            <a:endParaRPr lang="fr-FR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073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36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Online system design </a:t>
            </a:r>
            <a:r>
              <a:rPr lang="fr-FR" sz="36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  <a:sym typeface="Wingdings" charset="2"/>
              </a:rPr>
              <a:t>principles</a:t>
            </a:r>
            <a:endParaRPr lang="fr-FR" sz="3600" baseline="30000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11566</Words>
  <Application>Microsoft Office PowerPoint</Application>
  <PresentationFormat>Affichage à l'écran (4:3)</PresentationFormat>
  <Paragraphs>2617</Paragraphs>
  <Slides>130</Slides>
  <Notes>17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130</vt:i4>
      </vt:variant>
    </vt:vector>
  </HeadingPairs>
  <TitlesOfParts>
    <vt:vector size="133" baseType="lpstr">
      <vt:lpstr>Modèle par défaut</vt:lpstr>
      <vt:lpstr>Equation</vt:lpstr>
      <vt:lpstr>Diapositive</vt:lpstr>
      <vt:lpstr>Diapositive 1</vt:lpstr>
      <vt:lpstr>Diapositive 2</vt:lpstr>
      <vt:lpstr>Milestones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Beam-beam tune scan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SuperB SVT Layer 0 technology options</vt:lpstr>
      <vt:lpstr>Future activities</vt:lpstr>
      <vt:lpstr>The SuperB Drift CHamber (DCH)</vt:lpstr>
      <vt:lpstr>Recent activities</vt:lpstr>
      <vt:lpstr>Future activities</vt:lpstr>
      <vt:lpstr>The Focusing DIRC (FDIRC)</vt:lpstr>
      <vt:lpstr>Diapositive 49</vt:lpstr>
      <vt:lpstr>FDIRC photon camera (12 in total)</vt:lpstr>
      <vt:lpstr>FDIRC Status</vt:lpstr>
      <vt:lpstr>R&amp;D on a forward PID detector</vt:lpstr>
      <vt:lpstr>Diapositive 53</vt:lpstr>
      <vt:lpstr>Diapositive 54</vt:lpstr>
      <vt:lpstr>Diapositive 55</vt:lpstr>
      <vt:lpstr>The SuperB ElectroMagnetic Calorimeter (EMC)</vt:lpstr>
      <vt:lpstr>Recent activities and open issues</vt:lpstr>
      <vt:lpstr>Instrumented Flux Return (IFR): the m and KL detector</vt:lpstr>
      <vt:lpstr>          Detector simulation</vt:lpstr>
      <vt:lpstr>Beam test of a prototype</vt:lpstr>
      <vt:lpstr>Open issues and next activities</vt:lpstr>
      <vt:lpstr>Diapositive 62</vt:lpstr>
      <vt:lpstr>Distributed computing</vt:lpstr>
      <vt:lpstr>Diapositive 64</vt:lpstr>
      <vt:lpstr>SuperB approval in Italy</vt:lpstr>
      <vt:lpstr>SuperB Funding in INFN 3-year plan</vt:lpstr>
      <vt:lpstr>Funding and management</vt:lpstr>
      <vt:lpstr>governance</vt:lpstr>
      <vt:lpstr>governance</vt:lpstr>
      <vt:lpstr>Diapositive 70</vt:lpstr>
      <vt:lpstr>team</vt:lpstr>
      <vt:lpstr>Diapositive 72</vt:lpstr>
      <vt:lpstr>Diapositive 73</vt:lpstr>
      <vt:lpstr>Next steps and timeline</vt:lpstr>
      <vt:lpstr>Diapositive 75</vt:lpstr>
      <vt:lpstr>Outlook</vt:lpstr>
      <vt:lpstr>Diapositive 77</vt:lpstr>
      <vt:lpstr>Diapositive 78</vt:lpstr>
      <vt:lpstr>Diapositive 79</vt:lpstr>
      <vt:lpstr>Br(B  K n n) – Z penguins and Right-Handed currents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Baseline IR Design</vt:lpstr>
      <vt:lpstr>Diapositive 91</vt:lpstr>
      <vt:lpstr>Polarisation</vt:lpstr>
      <vt:lpstr>Diapositive 93</vt:lpstr>
      <vt:lpstr>Diapositive 94</vt:lpstr>
      <vt:lpstr>Diapositive 95</vt:lpstr>
      <vt:lpstr>Diapositive 96</vt:lpstr>
      <vt:lpstr>Diapositive 97</vt:lpstr>
      <vt:lpstr>Diapositive 98</vt:lpstr>
      <vt:lpstr>Online system design principles</vt:lpstr>
      <vt:lpstr>Diapositive 100</vt:lpstr>
      <vt:lpstr>Projected trigger rates and event sizes</vt:lpstr>
      <vt:lpstr>Deadtime goal</vt:lpstr>
      <vt:lpstr>Synchronous, pipelined, fixed-latency design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High-level trigger farm and logging</vt:lpstr>
      <vt:lpstr>Data quality monitoring, control systems</vt:lpstr>
      <vt:lpstr>Opens questions and areas for R&amp;D</vt:lpstr>
      <vt:lpstr>Computing</vt:lpstr>
      <vt:lpstr>SuperB computing activities</vt:lpstr>
      <vt:lpstr>Bruno</vt:lpstr>
      <vt:lpstr>Fast Sim</vt:lpstr>
      <vt:lpstr>Fast Sim</vt:lpstr>
      <vt:lpstr>Distributed computing</vt:lpstr>
      <vt:lpstr>Collaborative tools</vt:lpstr>
      <vt:lpstr>Computing R&amp;D</vt:lpstr>
      <vt:lpstr>Diapositive 123</vt:lpstr>
      <vt:lpstr>Diapositive 124</vt:lpstr>
      <vt:lpstr>Diapositive 125</vt:lpstr>
      <vt:lpstr>Diapositive 126</vt:lpstr>
      <vt:lpstr>Diapositive 127</vt:lpstr>
      <vt:lpstr>Diapositive 128</vt:lpstr>
      <vt:lpstr>Diapositive 129</vt:lpstr>
      <vt:lpstr>Diapositive 130</vt:lpstr>
    </vt:vector>
  </TitlesOfParts>
  <Company>LAL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stocchi</dc:creator>
  <cp:lastModifiedBy>stocchi</cp:lastModifiedBy>
  <cp:revision>65</cp:revision>
  <dcterms:created xsi:type="dcterms:W3CDTF">2009-12-07T21:50:16Z</dcterms:created>
  <dcterms:modified xsi:type="dcterms:W3CDTF">2011-06-20T09:23:32Z</dcterms:modified>
</cp:coreProperties>
</file>