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8" r:id="rId2"/>
    <p:sldId id="279" r:id="rId3"/>
    <p:sldId id="280" r:id="rId4"/>
    <p:sldId id="289" r:id="rId5"/>
    <p:sldId id="258" r:id="rId6"/>
    <p:sldId id="285" r:id="rId7"/>
    <p:sldId id="273" r:id="rId8"/>
    <p:sldId id="286" r:id="rId9"/>
    <p:sldId id="287" r:id="rId10"/>
    <p:sldId id="271" r:id="rId11"/>
    <p:sldId id="281" r:id="rId12"/>
    <p:sldId id="282" r:id="rId13"/>
    <p:sldId id="283" r:id="rId14"/>
    <p:sldId id="290" r:id="rId15"/>
    <p:sldId id="291" r:id="rId16"/>
    <p:sldId id="292" r:id="rId17"/>
    <p:sldId id="293" r:id="rId18"/>
    <p:sldId id="294" r:id="rId19"/>
    <p:sldId id="295" r:id="rId20"/>
    <p:sldId id="288" r:id="rId21"/>
    <p:sldId id="284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9E172-93D5-47AA-81FF-964B010DFBEC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E6E77-4C83-4F85-B88E-0FEBB75BA4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474C-1086-4B28-ADB3-689997F088A7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48A35-7D3C-4DCA-BECD-69FC0E3547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gif"/><Relationship Id="rId4" Type="http://schemas.openxmlformats.org/officeDocument/2006/relationships/image" Target="../media/image4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496" y="-27384"/>
            <a:ext cx="6804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>
                <a:solidFill>
                  <a:srgbClr val="0070C0"/>
                </a:solidFill>
              </a:rPr>
              <a:t>Pion</a:t>
            </a:r>
            <a:r>
              <a:rPr lang="en-GB" sz="2800" dirty="0" smtClean="0">
                <a:solidFill>
                  <a:srgbClr val="0070C0"/>
                </a:solidFill>
              </a:rPr>
              <a:t> test beam from KEK: momentum studies</a:t>
            </a:r>
            <a:endParaRPr lang="fr-FR" sz="2800" dirty="0">
              <a:solidFill>
                <a:srgbClr val="0070C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496" y="476672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Data provided by Toho group: 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2512 beam tracks</a:t>
            </a:r>
          </a:p>
        </p:txBody>
      </p:sp>
      <p:pic>
        <p:nvPicPr>
          <p:cNvPr id="7" name="Image 6" descr="tx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3646170" cy="2472690"/>
          </a:xfrm>
          <a:prstGeom prst="rect">
            <a:avLst/>
          </a:prstGeom>
        </p:spPr>
      </p:pic>
      <p:pic>
        <p:nvPicPr>
          <p:cNvPr id="8" name="Image 7" descr="t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980728"/>
            <a:ext cx="3646170" cy="247269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275856" y="6488668"/>
            <a:ext cx="331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D. Duchesneau  April 27</a:t>
            </a:r>
            <a:r>
              <a:rPr lang="en-GB" baseline="30000" dirty="0" smtClean="0"/>
              <a:t>th</a:t>
            </a:r>
            <a:r>
              <a:rPr lang="en-GB" dirty="0" smtClean="0"/>
              <a:t> 2011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193087" y="1340768"/>
            <a:ext cx="858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Track </a:t>
            </a:r>
            <a:r>
              <a:rPr lang="en-GB" sz="1600" dirty="0" err="1" smtClean="0">
                <a:latin typeface="Symbol" pitchFamily="18" charset="2"/>
              </a:rPr>
              <a:t>q</a:t>
            </a:r>
            <a:r>
              <a:rPr lang="en-GB" sz="1600" dirty="0" err="1" smtClean="0"/>
              <a:t>x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6096" y="1052736"/>
            <a:ext cx="858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Track </a:t>
            </a:r>
            <a:r>
              <a:rPr lang="en-GB" sz="1600" dirty="0" err="1" smtClean="0">
                <a:latin typeface="Symbol" pitchFamily="18" charset="2"/>
              </a:rPr>
              <a:t>q</a:t>
            </a:r>
            <a:r>
              <a:rPr lang="en-GB" sz="1600" dirty="0" err="1" smtClean="0"/>
              <a:t>y</a:t>
            </a:r>
            <a:endParaRPr lang="fr-FR" sz="1600" dirty="0"/>
          </a:p>
        </p:txBody>
      </p:sp>
      <p:pic>
        <p:nvPicPr>
          <p:cNvPr id="11" name="Image 10" descr="btposx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002" y="3717032"/>
            <a:ext cx="3790950" cy="2724150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1259632" y="3933056"/>
            <a:ext cx="1636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Base track positions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 rot="16200000">
            <a:off x="-92328" y="4787870"/>
            <a:ext cx="1665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Relative X (mm)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005186" y="6165304"/>
            <a:ext cx="1652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Relative Z (mm)</a:t>
            </a:r>
            <a:endParaRPr lang="fr-FR" dirty="0"/>
          </a:p>
        </p:txBody>
      </p:sp>
      <p:pic>
        <p:nvPicPr>
          <p:cNvPr id="17" name="Image 16" descr="btposy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60032" y="3573016"/>
            <a:ext cx="3790950" cy="2724150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6447760" y="6093296"/>
            <a:ext cx="1652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Relative Z (mm)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 rot="16200000">
            <a:off x="4278693" y="4725135"/>
            <a:ext cx="1657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Relative Y (mm)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796136" y="3789040"/>
            <a:ext cx="1636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Base track positions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 descr="momentum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77" y="3789037"/>
            <a:ext cx="3790950" cy="2724150"/>
          </a:xfrm>
          <a:prstGeom prst="rect">
            <a:avLst/>
          </a:prstGeom>
        </p:spPr>
      </p:pic>
      <p:pic>
        <p:nvPicPr>
          <p:cNvPr id="13" name="Image 12" descr="momentum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45546" y="620688"/>
            <a:ext cx="3790950" cy="27241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5496" y="404664"/>
            <a:ext cx="777686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KEK data</a:t>
            </a:r>
            <a:endParaRPr lang="fr-FR" sz="1600" dirty="0" smtClean="0"/>
          </a:p>
          <a:p>
            <a:endParaRPr lang="fr-FR" sz="1600" dirty="0" smtClean="0"/>
          </a:p>
          <a:p>
            <a:r>
              <a:rPr lang="fr-FR" sz="1600" dirty="0" smtClean="0"/>
              <a:t>P3D=3.81373[0.0347992]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DP/P=39.6496[6.07086] %</a:t>
            </a:r>
          </a:p>
          <a:p>
            <a:endParaRPr lang="en-GB" sz="1600" dirty="0" smtClean="0"/>
          </a:p>
          <a:p>
            <a:r>
              <a:rPr lang="fr-FR" sz="1600" dirty="0" smtClean="0"/>
              <a:t>PL=3.79157[0.0212307]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DP/P=43.0014[5.00714] %</a:t>
            </a:r>
          </a:p>
          <a:p>
            <a:endParaRPr lang="fr-FR" sz="1600" dirty="0" smtClean="0"/>
          </a:p>
          <a:p>
            <a:r>
              <a:rPr lang="fr-FR" sz="1600" dirty="0" smtClean="0"/>
              <a:t>PT=3.85968[0.0366781]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DP/P=43.6257[6.51717] %</a:t>
            </a:r>
          </a:p>
          <a:p>
            <a:endParaRPr lang="fr-FR" sz="1600" dirty="0" smtClean="0"/>
          </a:p>
          <a:p>
            <a:endParaRPr lang="fr-FR" sz="1600" dirty="0"/>
          </a:p>
        </p:txBody>
      </p:sp>
      <p:sp>
        <p:nvSpPr>
          <p:cNvPr id="12" name="Rectangle 11"/>
          <p:cNvSpPr/>
          <p:nvPr/>
        </p:nvSpPr>
        <p:spPr>
          <a:xfrm>
            <a:off x="35496" y="3356992"/>
            <a:ext cx="631844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MC</a:t>
            </a:r>
            <a:endParaRPr lang="fr-FR" sz="1600" dirty="0" smtClean="0"/>
          </a:p>
          <a:p>
            <a:r>
              <a:rPr lang="fr-FR" sz="1600" i="1" dirty="0" smtClean="0"/>
              <a:t>2.4 </a:t>
            </a:r>
            <a:r>
              <a:rPr lang="fr-FR" sz="1600" i="1" dirty="0" err="1" smtClean="0"/>
              <a:t>mrad</a:t>
            </a:r>
            <a:r>
              <a:rPr lang="fr-FR" sz="1600" i="1" dirty="0" smtClean="0"/>
              <a:t> in </a:t>
            </a:r>
            <a:r>
              <a:rPr lang="fr-FR" sz="1600" i="1" dirty="0" err="1" smtClean="0"/>
              <a:t>both</a:t>
            </a:r>
            <a:r>
              <a:rPr lang="fr-FR" sz="1600" i="1" dirty="0" smtClean="0"/>
              <a:t> projections</a:t>
            </a:r>
          </a:p>
          <a:p>
            <a:endParaRPr lang="fr-FR" sz="1600" dirty="0" smtClean="0"/>
          </a:p>
          <a:p>
            <a:r>
              <a:rPr lang="fr-FR" sz="1600" dirty="0" smtClean="0"/>
              <a:t>P3D=4.0879[0.00929236]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DP/P=29.2465[2.65249] %</a:t>
            </a:r>
          </a:p>
          <a:p>
            <a:r>
              <a:rPr lang="fr-FR" sz="1600" dirty="0" smtClean="0"/>
              <a:t>PL=4.08167[0.0168638]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DP/P=34.1401[3.81461] %</a:t>
            </a:r>
          </a:p>
          <a:p>
            <a:r>
              <a:rPr lang="fr-FR" sz="1600" dirty="0" smtClean="0"/>
              <a:t>PT=4.15084[0.0139606]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DP/P=33.8707[3.4425] %</a:t>
            </a:r>
          </a:p>
          <a:p>
            <a:endParaRPr lang="en-GB" sz="1600" dirty="0" smtClean="0"/>
          </a:p>
          <a:p>
            <a:r>
              <a:rPr lang="fr-FR" sz="1600" i="1" dirty="0" smtClean="0"/>
              <a:t>4.06 </a:t>
            </a:r>
            <a:r>
              <a:rPr lang="fr-FR" sz="1600" i="1" dirty="0" err="1" smtClean="0"/>
              <a:t>mrad</a:t>
            </a:r>
            <a:r>
              <a:rPr lang="fr-FR" sz="1600" i="1" dirty="0" smtClean="0"/>
              <a:t> in </a:t>
            </a:r>
            <a:r>
              <a:rPr lang="fr-FR" sz="1600" i="1" dirty="0" err="1" smtClean="0"/>
              <a:t>both</a:t>
            </a:r>
            <a:r>
              <a:rPr lang="fr-FR" sz="1600" i="1" dirty="0" smtClean="0"/>
              <a:t> projections</a:t>
            </a:r>
          </a:p>
          <a:p>
            <a:r>
              <a:rPr lang="fr-FR" sz="1600" dirty="0" smtClean="0"/>
              <a:t>P3D=3.95652[0.00884724]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DP/P=34.622[2.85425] %</a:t>
            </a:r>
          </a:p>
          <a:p>
            <a:r>
              <a:rPr lang="fr-FR" sz="1600" dirty="0" smtClean="0"/>
              <a:t>PL=3.98682[0.036938]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DP/P=42.0231[6.31024] %</a:t>
            </a:r>
          </a:p>
          <a:p>
            <a:r>
              <a:rPr lang="fr-FR" sz="1600" dirty="0" smtClean="0"/>
              <a:t>PT=4.22465[0.000709772] </a:t>
            </a:r>
            <a:r>
              <a:rPr lang="fr-FR" sz="1600" dirty="0" err="1" smtClean="0"/>
              <a:t>GeV</a:t>
            </a:r>
            <a:r>
              <a:rPr lang="fr-FR" sz="1600" dirty="0" smtClean="0"/>
              <a:t>  -  DP/P=42.4319[1.29759] %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524328" y="1484784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</a:t>
            </a:r>
          </a:p>
          <a:p>
            <a:r>
              <a:rPr lang="en-GB" dirty="0" smtClean="0"/>
              <a:t>Transverse </a:t>
            </a:r>
            <a:r>
              <a:rPr lang="en-GB" dirty="0" err="1" smtClean="0"/>
              <a:t>coord</a:t>
            </a:r>
            <a:r>
              <a:rPr lang="en-GB" dirty="0" smtClean="0"/>
              <a:t>.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7596336" y="4653136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MC</a:t>
            </a:r>
          </a:p>
          <a:p>
            <a:r>
              <a:rPr lang="en-GB" dirty="0" smtClean="0"/>
              <a:t>Transverse </a:t>
            </a:r>
            <a:r>
              <a:rPr lang="en-GB" dirty="0" err="1" smtClean="0"/>
              <a:t>coord</a:t>
            </a:r>
            <a:r>
              <a:rPr lang="en-GB" dirty="0" smtClean="0"/>
              <a:t>.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7812360" y="3068960"/>
            <a:ext cx="1061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 (</a:t>
            </a:r>
            <a:r>
              <a:rPr lang="en-GB" dirty="0" err="1" smtClean="0"/>
              <a:t>GeV</a:t>
            </a:r>
            <a:r>
              <a:rPr lang="en-GB" dirty="0" smtClean="0"/>
              <a:t>/c)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812360" y="6228020"/>
            <a:ext cx="1061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 (</a:t>
            </a:r>
            <a:r>
              <a:rPr lang="en-GB" dirty="0" err="1" smtClean="0"/>
              <a:t>GeV</a:t>
            </a:r>
            <a:r>
              <a:rPr lang="en-GB" dirty="0" smtClean="0"/>
              <a:t>/c)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43608" y="116632"/>
            <a:ext cx="5956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Summary in 3D and in transverse and longitudinal projections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9512" y="2492896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Note: the sensitivity to BT resolution is very high with 4 </a:t>
            </a:r>
            <a:r>
              <a:rPr lang="en-GB" dirty="0" err="1" smtClean="0">
                <a:solidFill>
                  <a:srgbClr val="FF0000"/>
                </a:solidFill>
              </a:rPr>
              <a:t>mrad</a:t>
            </a:r>
            <a:r>
              <a:rPr lang="en-GB" dirty="0" smtClean="0">
                <a:solidFill>
                  <a:srgbClr val="FF0000"/>
                </a:solidFill>
              </a:rPr>
              <a:t> at 4 </a:t>
            </a:r>
            <a:r>
              <a:rPr lang="en-GB" dirty="0" err="1" smtClean="0">
                <a:solidFill>
                  <a:srgbClr val="FF0000"/>
                </a:solidFill>
              </a:rPr>
              <a:t>GeV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rack1_Toho.gif"/>
          <p:cNvPicPr>
            <a:picLocks noChangeAspect="1"/>
          </p:cNvPicPr>
          <p:nvPr/>
        </p:nvPicPr>
        <p:blipFill>
          <a:blip r:embed="rId2" cstate="print"/>
          <a:srcRect l="50694"/>
          <a:stretch>
            <a:fillRect/>
          </a:stretch>
        </p:blipFill>
        <p:spPr>
          <a:xfrm>
            <a:off x="539552" y="1612354"/>
            <a:ext cx="3151313" cy="4552950"/>
          </a:xfrm>
          <a:prstGeom prst="rect">
            <a:avLst/>
          </a:prstGeom>
        </p:spPr>
      </p:pic>
      <p:pic>
        <p:nvPicPr>
          <p:cNvPr id="5" name="Image 4" descr="track5_Toho.gif"/>
          <p:cNvPicPr>
            <a:picLocks noChangeAspect="1"/>
          </p:cNvPicPr>
          <p:nvPr/>
        </p:nvPicPr>
        <p:blipFill>
          <a:blip r:embed="rId3" cstate="print"/>
          <a:srcRect l="50694"/>
          <a:stretch>
            <a:fillRect/>
          </a:stretch>
        </p:blipFill>
        <p:spPr>
          <a:xfrm>
            <a:off x="4644008" y="1540346"/>
            <a:ext cx="3151275" cy="455295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79512" y="478413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Some examples of a few tracks; </a:t>
            </a:r>
          </a:p>
          <a:p>
            <a:r>
              <a:rPr lang="en-GB" dirty="0" smtClean="0"/>
              <a:t>the blue line corresponds to a 4 </a:t>
            </a:r>
            <a:r>
              <a:rPr lang="en-GB" dirty="0" err="1" smtClean="0"/>
              <a:t>GeV</a:t>
            </a:r>
            <a:r>
              <a:rPr lang="en-GB" dirty="0" smtClean="0"/>
              <a:t>/c beam track and the black line is the MCS fit result: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87624" y="1993880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=3.99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5292080" y="1828378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=3.38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1787298" y="1187460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Track 1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963762" y="1175585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Track 5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0"/>
            <a:ext cx="2080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Test beam data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rack8_Toho.gif"/>
          <p:cNvPicPr>
            <a:picLocks noChangeAspect="1"/>
          </p:cNvPicPr>
          <p:nvPr/>
        </p:nvPicPr>
        <p:blipFill>
          <a:blip r:embed="rId2" cstate="print"/>
          <a:srcRect l="50694"/>
          <a:stretch>
            <a:fillRect/>
          </a:stretch>
        </p:blipFill>
        <p:spPr>
          <a:xfrm>
            <a:off x="539552" y="1196752"/>
            <a:ext cx="3151275" cy="4552950"/>
          </a:xfrm>
          <a:prstGeom prst="rect">
            <a:avLst/>
          </a:prstGeom>
        </p:spPr>
      </p:pic>
      <p:pic>
        <p:nvPicPr>
          <p:cNvPr id="6" name="Image 5" descr="track3_Toho.gif"/>
          <p:cNvPicPr>
            <a:picLocks noChangeAspect="1"/>
          </p:cNvPicPr>
          <p:nvPr/>
        </p:nvPicPr>
        <p:blipFill>
          <a:blip r:embed="rId3" cstate="print"/>
          <a:srcRect l="50694"/>
          <a:stretch>
            <a:fillRect/>
          </a:stretch>
        </p:blipFill>
        <p:spPr>
          <a:xfrm>
            <a:off x="4616362" y="1152525"/>
            <a:ext cx="3151275" cy="4552950"/>
          </a:xfrm>
          <a:prstGeom prst="rect">
            <a:avLst/>
          </a:prstGeom>
        </p:spPr>
      </p:pic>
      <p:pic>
        <p:nvPicPr>
          <p:cNvPr id="10" name="Image 9" descr="track7_Toho.gif"/>
          <p:cNvPicPr>
            <a:picLocks noChangeAspect="1"/>
          </p:cNvPicPr>
          <p:nvPr/>
        </p:nvPicPr>
        <p:blipFill>
          <a:blip r:embed="rId4" cstate="print"/>
          <a:srcRect l="50694"/>
          <a:stretch>
            <a:fillRect/>
          </a:stretch>
        </p:blipFill>
        <p:spPr>
          <a:xfrm>
            <a:off x="4616369" y="1152525"/>
            <a:ext cx="3151268" cy="455295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5292080" y="1340768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=5.44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1187624" y="1493168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=3.99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571274" y="76470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Track 8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819746" y="764704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Track 7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350" y="44624"/>
            <a:ext cx="2080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Test beam data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332656"/>
            <a:ext cx="856895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Conclusions:</a:t>
            </a:r>
          </a:p>
          <a:p>
            <a:endParaRPr lang="en-GB" dirty="0" smtClean="0"/>
          </a:p>
          <a:p>
            <a:r>
              <a:rPr lang="en-GB" dirty="0" smtClean="0"/>
              <a:t>The momentum measured with the test beam data provided </a:t>
            </a:r>
            <a:r>
              <a:rPr lang="en-GB" smtClean="0"/>
              <a:t>by Toho is</a:t>
            </a:r>
            <a:r>
              <a:rPr lang="en-GB" dirty="0" smtClean="0"/>
              <a:t>: </a:t>
            </a:r>
          </a:p>
          <a:p>
            <a:r>
              <a:rPr lang="en-GB" dirty="0" smtClean="0"/>
              <a:t>	</a:t>
            </a:r>
            <a:r>
              <a:rPr lang="en-GB" dirty="0" smtClean="0">
                <a:solidFill>
                  <a:srgbClr val="C00000"/>
                </a:solidFill>
              </a:rPr>
              <a:t>3.8 </a:t>
            </a:r>
            <a:r>
              <a:rPr lang="en-GB" dirty="0" err="1" smtClean="0">
                <a:solidFill>
                  <a:srgbClr val="C00000"/>
                </a:solidFill>
              </a:rPr>
              <a:t>GeV</a:t>
            </a:r>
            <a:r>
              <a:rPr lang="en-GB" dirty="0" smtClean="0">
                <a:solidFill>
                  <a:srgbClr val="C00000"/>
                </a:solidFill>
              </a:rPr>
              <a:t>/c with an uncertainty  on the absolute scale of  about 7%.</a:t>
            </a:r>
          </a:p>
          <a:p>
            <a:r>
              <a:rPr lang="en-GB" dirty="0" smtClean="0"/>
              <a:t>This uncertainty is mainly dominated by the angular resolution knowledge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The resolution is estimated to be 39% </a:t>
            </a:r>
            <a:r>
              <a:rPr lang="en-GB" dirty="0" smtClean="0"/>
              <a:t>when using both projections and 43% in the transverse projection only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MC studies of 4 </a:t>
            </a:r>
            <a:r>
              <a:rPr lang="en-GB" dirty="0" err="1" smtClean="0"/>
              <a:t>GeV</a:t>
            </a:r>
            <a:r>
              <a:rPr lang="en-GB" dirty="0" smtClean="0"/>
              <a:t>/c </a:t>
            </a:r>
            <a:r>
              <a:rPr lang="en-GB" dirty="0" err="1" smtClean="0"/>
              <a:t>pions</a:t>
            </a:r>
            <a:r>
              <a:rPr lang="en-GB" dirty="0" smtClean="0"/>
              <a:t> gives (with the same algorithm)  4.1 </a:t>
            </a:r>
            <a:r>
              <a:rPr lang="en-GB" dirty="0" err="1" smtClean="0"/>
              <a:t>GeV</a:t>
            </a:r>
            <a:r>
              <a:rPr lang="en-GB" dirty="0" smtClean="0"/>
              <a:t>/c with a systematic uncertainty of about 5% which has been estimated by changing the fit range, varying the angular resolution, changing the track length etc…</a:t>
            </a:r>
          </a:p>
          <a:p>
            <a:endParaRPr lang="en-GB" dirty="0" smtClean="0"/>
          </a:p>
          <a:p>
            <a:r>
              <a:rPr lang="en-GB" dirty="0" smtClean="0"/>
              <a:t>We continue detailed comparison with Toho measurements and we track the differences in the momentum estimates knowing that the angular measurements are the same.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rack1_Toho.gif"/>
          <p:cNvPicPr>
            <a:picLocks noChangeAspect="1"/>
          </p:cNvPicPr>
          <p:nvPr/>
        </p:nvPicPr>
        <p:blipFill>
          <a:blip r:embed="rId2" cstate="print"/>
          <a:srcRect l="50694" b="47442"/>
          <a:stretch>
            <a:fillRect/>
          </a:stretch>
        </p:blipFill>
        <p:spPr>
          <a:xfrm>
            <a:off x="539552" y="1047521"/>
            <a:ext cx="3151313" cy="239295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87624" y="1343937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=3.99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pic>
        <p:nvPicPr>
          <p:cNvPr id="6" name="Image 5" descr="track1_3.9mrad_toho.gif"/>
          <p:cNvPicPr>
            <a:picLocks noChangeAspect="1"/>
          </p:cNvPicPr>
          <p:nvPr/>
        </p:nvPicPr>
        <p:blipFill>
          <a:blip r:embed="rId3" cstate="print"/>
          <a:srcRect l="51294" b="45354"/>
          <a:stretch>
            <a:fillRect/>
          </a:stretch>
        </p:blipFill>
        <p:spPr>
          <a:xfrm>
            <a:off x="4658245" y="898519"/>
            <a:ext cx="3247505" cy="2602489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292080" y="1263545"/>
            <a:ext cx="1633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err="1" smtClean="0"/>
              <a:t>Pmcs</a:t>
            </a:r>
            <a:r>
              <a:rPr lang="en-GB" sz="1600" dirty="0" smtClean="0"/>
              <a:t>=3.78 </a:t>
            </a:r>
            <a:r>
              <a:rPr lang="en-GB" sz="1600" dirty="0" err="1" smtClean="0"/>
              <a:t>GeV</a:t>
            </a:r>
            <a:r>
              <a:rPr lang="en-GB" sz="1600" dirty="0" smtClean="0"/>
              <a:t>/c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467544" y="615473"/>
            <a:ext cx="320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Double BT resolution = 4.1 </a:t>
            </a:r>
            <a:r>
              <a:rPr lang="en-GB" dirty="0" err="1" smtClean="0">
                <a:solidFill>
                  <a:srgbClr val="FF0000"/>
                </a:solidFill>
              </a:rPr>
              <a:t>mrad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747164" y="606181"/>
            <a:ext cx="320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Double BT resolution = 3.9 </a:t>
            </a:r>
            <a:r>
              <a:rPr lang="en-GB" dirty="0" err="1" smtClean="0">
                <a:solidFill>
                  <a:srgbClr val="FF0000"/>
                </a:solidFill>
              </a:rPr>
              <a:t>mrad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496" y="-27384"/>
            <a:ext cx="7641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Understanding of the difference in fit result between Toho an DD for the track 1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1520" y="548680"/>
            <a:ext cx="4032448" cy="540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88032" y="3391832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Going from 4.1 </a:t>
            </a:r>
            <a:r>
              <a:rPr lang="en-GB" dirty="0" err="1" smtClean="0">
                <a:solidFill>
                  <a:srgbClr val="0070C0"/>
                </a:solidFill>
              </a:rPr>
              <a:t>mrad</a:t>
            </a:r>
            <a:r>
              <a:rPr lang="en-GB" dirty="0" smtClean="0">
                <a:solidFill>
                  <a:srgbClr val="0070C0"/>
                </a:solidFill>
              </a:rPr>
              <a:t> to 3.9 </a:t>
            </a:r>
            <a:r>
              <a:rPr lang="en-GB" dirty="0" err="1" smtClean="0">
                <a:solidFill>
                  <a:srgbClr val="0070C0"/>
                </a:solidFill>
              </a:rPr>
              <a:t>mrad</a:t>
            </a:r>
            <a:r>
              <a:rPr lang="en-GB" dirty="0" smtClean="0">
                <a:solidFill>
                  <a:srgbClr val="0070C0"/>
                </a:solidFill>
              </a:rPr>
              <a:t> the momentum </a:t>
            </a:r>
            <a:r>
              <a:rPr lang="en-GB" dirty="0" smtClean="0">
                <a:solidFill>
                  <a:srgbClr val="C00000"/>
                </a:solidFill>
              </a:rPr>
              <a:t>decreases by about 6%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	=&gt; 3.99 </a:t>
            </a:r>
            <a:r>
              <a:rPr lang="en-GB" dirty="0" err="1" smtClean="0">
                <a:solidFill>
                  <a:srgbClr val="0070C0"/>
                </a:solidFill>
              </a:rPr>
              <a:t>GeV</a:t>
            </a:r>
            <a:r>
              <a:rPr lang="en-GB" dirty="0" smtClean="0">
                <a:solidFill>
                  <a:srgbClr val="0070C0"/>
                </a:solidFill>
              </a:rPr>
              <a:t>/c becomes 3.78 </a:t>
            </a:r>
            <a:r>
              <a:rPr lang="en-GB" dirty="0" err="1" smtClean="0">
                <a:solidFill>
                  <a:srgbClr val="0070C0"/>
                </a:solidFill>
              </a:rPr>
              <a:t>GeV</a:t>
            </a:r>
            <a:r>
              <a:rPr lang="en-GB" dirty="0" smtClean="0">
                <a:solidFill>
                  <a:srgbClr val="0070C0"/>
                </a:solidFill>
              </a:rPr>
              <a:t>/c </a:t>
            </a:r>
            <a:r>
              <a:rPr lang="en-GB" dirty="0" smtClean="0">
                <a:solidFill>
                  <a:srgbClr val="C00000"/>
                </a:solidFill>
              </a:rPr>
              <a:t>and the fitted line should now match Toho fit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504" y="5336048"/>
            <a:ext cx="8964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remaining difference in the P value comes from a different scaling factor used in the MCS formula. In our MCS study  </a:t>
            </a:r>
            <a:r>
              <a:rPr lang="en-GB" dirty="0" smtClean="0">
                <a:solidFill>
                  <a:srgbClr val="0070C0"/>
                </a:solidFill>
              </a:rPr>
              <a:t>we are using 14.64 instead of the usual 13.6.</a:t>
            </a:r>
            <a:r>
              <a:rPr lang="en-GB" dirty="0" smtClean="0"/>
              <a:t> This was estimated with MC data and test beam data with the OPERA brick structure composed of </a:t>
            </a:r>
            <a:r>
              <a:rPr lang="en-GB" dirty="0" err="1" smtClean="0"/>
              <a:t>lead+emulsion</a:t>
            </a:r>
            <a:r>
              <a:rPr lang="en-GB" dirty="0" smtClean="0"/>
              <a:t>.  </a:t>
            </a:r>
            <a:r>
              <a:rPr lang="en-GB" dirty="0" smtClean="0">
                <a:solidFill>
                  <a:srgbClr val="C00000"/>
                </a:solidFill>
              </a:rPr>
              <a:t>The net effect is to scale up the momentum by 7.6%.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	=&gt; 3.78 </a:t>
            </a:r>
            <a:r>
              <a:rPr lang="en-GB" dirty="0" err="1" smtClean="0">
                <a:solidFill>
                  <a:srgbClr val="0070C0"/>
                </a:solidFill>
              </a:rPr>
              <a:t>GeV</a:t>
            </a:r>
            <a:r>
              <a:rPr lang="en-GB" dirty="0" smtClean="0">
                <a:solidFill>
                  <a:srgbClr val="0070C0"/>
                </a:solidFill>
              </a:rPr>
              <a:t>/c becomes 3.51 </a:t>
            </a:r>
            <a:r>
              <a:rPr lang="en-GB" dirty="0" err="1" smtClean="0">
                <a:solidFill>
                  <a:srgbClr val="0070C0"/>
                </a:solidFill>
              </a:rPr>
              <a:t>GeV</a:t>
            </a:r>
            <a:r>
              <a:rPr lang="en-GB" dirty="0" smtClean="0">
                <a:solidFill>
                  <a:srgbClr val="0070C0"/>
                </a:solidFill>
              </a:rPr>
              <a:t>/c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5" name="Flèche droite 14"/>
          <p:cNvSpPr/>
          <p:nvPr/>
        </p:nvSpPr>
        <p:spPr>
          <a:xfrm>
            <a:off x="3779912" y="1695593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35625" y="4063711"/>
            <a:ext cx="903649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Note that a resolution of the order of  4 </a:t>
            </a:r>
            <a:r>
              <a:rPr lang="en-GB" dirty="0" err="1" smtClean="0"/>
              <a:t>mrad</a:t>
            </a:r>
            <a:r>
              <a:rPr lang="en-GB" dirty="0" smtClean="0"/>
              <a:t>  makes the momentum measurement sensitivity of 3 or 4 </a:t>
            </a:r>
            <a:r>
              <a:rPr lang="en-GB" dirty="0" err="1" smtClean="0"/>
              <a:t>GeV</a:t>
            </a:r>
            <a:r>
              <a:rPr lang="en-GB" dirty="0" smtClean="0"/>
              <a:t>   particles more critical than the sensitivity  one can get with a smaller resolution of 2 </a:t>
            </a:r>
            <a:r>
              <a:rPr lang="en-GB" dirty="0" err="1" smtClean="0"/>
              <a:t>mrad</a:t>
            </a:r>
            <a:r>
              <a:rPr lang="en-GB" dirty="0"/>
              <a:t> </a:t>
            </a:r>
            <a:r>
              <a:rPr lang="en-GB" dirty="0" smtClean="0"/>
              <a:t>where a 5% change would not make a 6% effect. It should be taken as a systematic probably.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080011" y="251356"/>
            <a:ext cx="2622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D. Duchesneau, May 6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2011</a:t>
            </a:r>
            <a:endParaRPr lang="fr-FR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track1_Toho.gif"/>
          <p:cNvPicPr>
            <a:picLocks noChangeAspect="1"/>
          </p:cNvPicPr>
          <p:nvPr/>
        </p:nvPicPr>
        <p:blipFill>
          <a:blip r:embed="rId2" cstate="print"/>
          <a:srcRect l="50694" t="51395"/>
          <a:stretch>
            <a:fillRect/>
          </a:stretch>
        </p:blipFill>
        <p:spPr>
          <a:xfrm>
            <a:off x="539559" y="2420888"/>
            <a:ext cx="3151306" cy="22129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23528" y="4561841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reason why it is not at 0 for the first emulsion plate is that the phi angle used to transform  the reference frame to TL planes is not calculated using the first base track slopes. </a:t>
            </a:r>
          </a:p>
          <a:p>
            <a:r>
              <a:rPr lang="en-GB" dirty="0" smtClean="0"/>
              <a:t>The phi is obtained from the direction of an average track fitted to all the base tracks. This avoids some possible or too strong deviation of the first base tracks.</a:t>
            </a:r>
          </a:p>
          <a:p>
            <a:r>
              <a:rPr lang="en-GB" dirty="0" smtClean="0"/>
              <a:t>This can also explain the very little difference seen in the position of the data points shown on the  plots of the previous slides.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4016" y="116632"/>
            <a:ext cx="8964488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Summary:</a:t>
            </a:r>
          </a:p>
          <a:p>
            <a:r>
              <a:rPr lang="en-GB" dirty="0" smtClean="0"/>
              <a:t>The difference of 13% on the momentum of track 1 can be explained by the different MCS formula factor and the different double base track resolution (4.1 </a:t>
            </a:r>
            <a:r>
              <a:rPr lang="en-GB" dirty="0" err="1" smtClean="0"/>
              <a:t>vs</a:t>
            </a:r>
            <a:r>
              <a:rPr lang="en-GB" dirty="0" smtClean="0"/>
              <a:t> 3.9 </a:t>
            </a:r>
            <a:r>
              <a:rPr lang="en-GB" dirty="0" err="1" smtClean="0"/>
              <a:t>mrad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Now if we apply 3.9 </a:t>
            </a:r>
            <a:r>
              <a:rPr lang="en-GB" dirty="0" err="1" smtClean="0"/>
              <a:t>mrad</a:t>
            </a:r>
            <a:r>
              <a:rPr lang="en-GB" dirty="0" smtClean="0"/>
              <a:t> instead of 4.1 </a:t>
            </a:r>
            <a:r>
              <a:rPr lang="en-GB" dirty="0" err="1" smtClean="0"/>
              <a:t>mrad</a:t>
            </a:r>
            <a:r>
              <a:rPr lang="en-GB" dirty="0" smtClean="0"/>
              <a:t> to the whole </a:t>
            </a:r>
            <a:r>
              <a:rPr lang="en-GB" dirty="0" err="1" smtClean="0"/>
              <a:t>pion</a:t>
            </a:r>
            <a:r>
              <a:rPr lang="en-GB" dirty="0" smtClean="0"/>
              <a:t> data set, the beam momentum measurement goes from 3.78 </a:t>
            </a:r>
            <a:r>
              <a:rPr lang="en-GB" dirty="0" err="1" smtClean="0"/>
              <a:t>GeV</a:t>
            </a:r>
            <a:r>
              <a:rPr lang="en-GB" dirty="0" smtClean="0"/>
              <a:t>/c to 3.58 </a:t>
            </a:r>
            <a:r>
              <a:rPr lang="en-GB" dirty="0" err="1" smtClean="0"/>
              <a:t>GeV</a:t>
            </a:r>
            <a:r>
              <a:rPr lang="en-GB" dirty="0" smtClean="0"/>
              <a:t>/c.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79512" y="2132856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Concerning these plots:</a:t>
            </a:r>
            <a:endParaRPr lang="fr-FR" dirty="0">
              <a:solidFill>
                <a:srgbClr val="C00000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251520" y="2060848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1663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 smtClean="0"/>
              <a:t> // </a:t>
            </a:r>
            <a:r>
              <a:rPr lang="fr-FR" sz="900" dirty="0" err="1" smtClean="0"/>
              <a:t>correlation</a:t>
            </a:r>
            <a:r>
              <a:rPr lang="fr-FR" sz="900" dirty="0" smtClean="0"/>
              <a:t> </a:t>
            </a:r>
            <a:r>
              <a:rPr lang="fr-FR" sz="900" dirty="0" err="1" smtClean="0"/>
              <a:t>matrix</a:t>
            </a:r>
            <a:r>
              <a:rPr lang="fr-FR" sz="900" dirty="0" smtClean="0"/>
              <a:t>   (long </a:t>
            </a:r>
            <a:r>
              <a:rPr lang="fr-FR" sz="900" dirty="0" err="1" smtClean="0"/>
              <a:t>tracks</a:t>
            </a:r>
            <a:r>
              <a:rPr lang="fr-FR" sz="900" dirty="0" smtClean="0"/>
              <a:t> more </a:t>
            </a:r>
            <a:r>
              <a:rPr lang="fr-FR" sz="900" dirty="0" err="1" smtClean="0"/>
              <a:t>than</a:t>
            </a:r>
            <a:r>
              <a:rPr lang="fr-FR" sz="900" dirty="0" smtClean="0"/>
              <a:t> </a:t>
            </a:r>
            <a:r>
              <a:rPr lang="fr-FR" sz="900" smtClean="0"/>
              <a:t>50 plates)</a:t>
            </a:r>
            <a:endParaRPr lang="fr-FR" sz="900" dirty="0" smtClean="0"/>
          </a:p>
          <a:p>
            <a:r>
              <a:rPr lang="fr-FR" sz="900" dirty="0" smtClean="0"/>
              <a:t>{</a:t>
            </a:r>
          </a:p>
          <a:p>
            <a:r>
              <a:rPr lang="fr-FR" sz="900" dirty="0" smtClean="0"/>
              <a:t> 1.0000000 ,  0.7019440 ,  0.6305600 ,  0.5719876 ,  0.5257840 ,  0.4969909 ,  0.4632392 ,  0.4348128 ,  0.4113047 ,  0.3895742 ,  0.3672101 ,  0.3548928 ,  0.3354470 ,  </a:t>
            </a:r>
          </a:p>
          <a:p>
            <a:r>
              <a:rPr lang="fr-FR" sz="900" dirty="0" smtClean="0"/>
              <a:t> 0.7019440 ,  1.0000000 ,  0.8324922 ,  0.7697662 ,  0.7219567 ,  0.6786730 ,  0.6373476 ,  0.6047858 ,  0.5727320 ,  0.5476525 ,  0.5177510 ,  0.5037926 ,  0.4806298 ,  </a:t>
            </a:r>
          </a:p>
          <a:p>
            <a:r>
              <a:rPr lang="fr-FR" sz="900" dirty="0" smtClean="0"/>
              <a:t> 0.6305600 ,  0.8324922 ,  1.0000000 ,  0.8787227 ,  0.8373768 ,  0.8019863 ,  0.7648694 ,  0.7319199 ,  0.6988111 ,  0.6742211 ,  0.6417400 ,  0.6229187 ,  0.5976337 ,  </a:t>
            </a:r>
          </a:p>
          <a:p>
            <a:r>
              <a:rPr lang="fr-FR" sz="900" dirty="0" smtClean="0"/>
              <a:t> 0.5719876 ,  0.7697662 ,  0.8787227 ,  1.0000000 ,  0.9139644 ,  0.8816085 ,  0.8511400 ,  0.8181283 ,  0.7891668 ,  0.7613313 ,  0.7320850 ,  0.7089916 ,  0.6870035 ,  </a:t>
            </a:r>
          </a:p>
          <a:p>
            <a:r>
              <a:rPr lang="fr-FR" sz="900" dirty="0" smtClean="0"/>
              <a:t> 0.5257840 ,  0.7219567 ,  0.8373768 ,  0.9139644 ,  1.0000000 ,  0.9336929 ,  0.9063070 ,  0.8758149 ,  0.8474949 ,  0.8213611 ,  0.7904972 ,  0.7679949 ,  0.7429309 ,  </a:t>
            </a:r>
          </a:p>
          <a:p>
            <a:r>
              <a:rPr lang="fr-FR" sz="900" dirty="0" smtClean="0"/>
              <a:t> 0.4969909 ,  0.6786730 ,  0.8019863 ,  0.8816085 ,  0.9336929 ,  1.0000000 ,  0.9484023 ,  0.9238797 ,  0.8982391 ,  0.8724679 ,  0.8444602 ,  0.8190991 ,  0.7949968 ,  </a:t>
            </a:r>
          </a:p>
          <a:p>
            <a:r>
              <a:rPr lang="fr-FR" sz="900" dirty="0" smtClean="0"/>
              <a:t> 0.4632392 ,  0.6373476 ,  0.7648694 ,  0.8511400 ,  0.9063070 ,  0.9484023 ,  1.0000000 ,  0.9588344 ,  0.9382656 ,  0.9170466 ,  0.8911247 ,  0.8704507 ,  0.8463998 ,  </a:t>
            </a:r>
          </a:p>
          <a:p>
            <a:r>
              <a:rPr lang="fr-FR" sz="900" dirty="0" smtClean="0"/>
              <a:t> 0.4348128 ,  0.6047858 ,  0.7319199 ,  0.8181283 ,  0.8758149 ,  0.9238797 ,  0.9588344 ,  1.0000000 ,  0.9644410 ,  0.9475883 ,  0.9269939 ,  0.9063236 ,  0.8852876 ,  </a:t>
            </a:r>
          </a:p>
          <a:p>
            <a:r>
              <a:rPr lang="fr-FR" sz="900" dirty="0" smtClean="0"/>
              <a:t> 0.4113047 ,  0.5727320 ,  0.6988111 ,  0.7891668 ,  0.8474949 ,  0.8982391 ,  0.9382656 ,  0.9644410 ,  1.0000000 ,  0.9683985 ,  0.9525011 ,  0.9346613 ,  0.9158600 ,  </a:t>
            </a:r>
          </a:p>
          <a:p>
            <a:r>
              <a:rPr lang="fr-FR" sz="900" dirty="0" smtClean="0"/>
              <a:t> 0.3895742 ,  0.5476525 ,  0.6742211 ,  0.7613313 ,  0.8213611 ,  0.8724679 ,  0.9170466 ,  0.9475883 ,  0.9683985 ,  1.0000000 ,  0.9728346 ,  0.9600545 ,  0.9437444 ,  </a:t>
            </a:r>
          </a:p>
          <a:p>
            <a:r>
              <a:rPr lang="fr-FR" sz="900" dirty="0" smtClean="0"/>
              <a:t> 0.3672101 ,  0.5177510 ,  0.6417400 ,  0.7320850 ,  0.7904972 ,  0.8444602 ,  0.8911247 ,  0.9269939 ,  0.9525011 ,  0.9728346 ,  1.0000000 ,  0.9763121 ,  0.9641387 ,  </a:t>
            </a:r>
          </a:p>
          <a:p>
            <a:r>
              <a:rPr lang="fr-FR" sz="900" dirty="0" smtClean="0"/>
              <a:t> 0.3548928 ,  0.5037926 ,  0.6229187 ,  0.7089916 ,  0.7679949 ,  0.8190991 ,  0.8704507 ,  0.9063236 ,  0.9346613 ,  0.9600545 ,  0.9763121 ,  1.0000000 ,  0.9780779 ,  </a:t>
            </a:r>
          </a:p>
          <a:p>
            <a:r>
              <a:rPr lang="fr-FR" sz="900" dirty="0" smtClean="0"/>
              <a:t> 0.3354470 ,  0.4806298 ,  0.5976337 ,  0.6870035 ,  0.7429309 ,  0.7949968 ,  0.8463998 ,  0.8852876 ,  0.9158600 ,  0.9437444 ,  0.9641387 ,  0.9780779 ,  1.0000000  </a:t>
            </a:r>
          </a:p>
          <a:p>
            <a:r>
              <a:rPr lang="fr-FR" sz="900" dirty="0" smtClean="0"/>
              <a:t>  } ; </a:t>
            </a:r>
            <a:endParaRPr lang="fr-FR" sz="900" dirty="0"/>
          </a:p>
        </p:txBody>
      </p:sp>
      <p:sp>
        <p:nvSpPr>
          <p:cNvPr id="5" name="Rectangle 4"/>
          <p:cNvSpPr/>
          <p:nvPr/>
        </p:nvSpPr>
        <p:spPr>
          <a:xfrm>
            <a:off x="288032" y="3075925"/>
            <a:ext cx="84604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 smtClean="0"/>
              <a:t> // covariance </a:t>
            </a:r>
            <a:r>
              <a:rPr lang="fr-FR" sz="900" dirty="0" err="1" smtClean="0"/>
              <a:t>matrix</a:t>
            </a:r>
            <a:r>
              <a:rPr lang="fr-FR" sz="900" dirty="0" smtClean="0"/>
              <a:t>  (x 3249 </a:t>
            </a:r>
            <a:r>
              <a:rPr lang="fr-FR" sz="900" dirty="0" err="1" smtClean="0"/>
              <a:t>tracks</a:t>
            </a:r>
            <a:r>
              <a:rPr lang="fr-FR" sz="900" dirty="0" smtClean="0"/>
              <a:t>)</a:t>
            </a:r>
          </a:p>
          <a:p>
            <a:r>
              <a:rPr lang="fr-FR" sz="900" dirty="0" smtClean="0"/>
              <a:t>   </a:t>
            </a:r>
            <a:r>
              <a:rPr lang="fr-FR" sz="900" dirty="0" err="1" smtClean="0"/>
              <a:t>Double_t</a:t>
            </a:r>
            <a:r>
              <a:rPr lang="fr-FR" sz="900" dirty="0" smtClean="0"/>
              <a:t> cc[169]=</a:t>
            </a:r>
          </a:p>
          <a:p>
            <a:r>
              <a:rPr lang="fr-FR" sz="900" dirty="0" smtClean="0"/>
              <a:t>  {</a:t>
            </a:r>
          </a:p>
          <a:p>
            <a:r>
              <a:rPr lang="fr-FR" sz="900" dirty="0" smtClean="0"/>
              <a:t> 0.0002831 ,  0.0002555 ,  0.0002742 ,  0.0002952 ,  0.0003151 ,  0.0003400 ,  0.0003537 ,  0.0003689 ,  0.0003801 ,  0.0003929 ,  0.0004017 ,  0.0004237 ,  0.0004286 ,  </a:t>
            </a:r>
          </a:p>
          <a:p>
            <a:r>
              <a:rPr lang="fr-FR" sz="900" dirty="0" smtClean="0"/>
              <a:t> 0.0002555 ,  0.0004679 ,  0.0004653 ,  0.0005108 ,  0.0005561 ,  0.0005968 ,  0.0006257 ,  0.0006596 ,  0.0006803 ,  0.0007100 ,  0.0007280 ,  0.0007733 ,  0.0007895 ,  </a:t>
            </a:r>
          </a:p>
          <a:p>
            <a:r>
              <a:rPr lang="fr-FR" sz="900" dirty="0" smtClean="0"/>
              <a:t> 0.0002742 ,  0.0004653 ,  0.0006678 ,  0.0006966 ,  0.0007706 ,  0.0008425 ,  0.0008970 ,  0.0009536 ,  0.0009917 ,  0.0010443 ,  0.0010780 ,  0.0011422 ,  0.0011728 ,  </a:t>
            </a:r>
          </a:p>
          <a:p>
            <a:r>
              <a:rPr lang="fr-FR" sz="900" dirty="0" smtClean="0"/>
              <a:t> 0.0002952 ,  0.0005108 ,  0.0006966 ,  0.0009410 ,  0.0009984 ,  0.0010994 ,  0.0011849 ,  0.0012653 ,  0.0013294 ,  0.0013999 ,  0.0014598 ,  0.0015433 ,  0.0016004 ,  </a:t>
            </a:r>
          </a:p>
          <a:p>
            <a:r>
              <a:rPr lang="fr-FR" sz="900" dirty="0" smtClean="0"/>
              <a:t> 0.0003151 ,  0.0005561 ,  0.0007706 ,  0.0009984 ,  0.0012682 ,  0.0013517 ,  0.0014647 ,  0.0015725 ,  0.0016574 ,  0.0017532 ,  0.0018299 ,  0.0019407 ,  0.0020092 ,  </a:t>
            </a:r>
          </a:p>
          <a:p>
            <a:r>
              <a:rPr lang="fr-FR" sz="900" dirty="0" smtClean="0"/>
              <a:t> 0.0003400 ,  0.0005968 ,  0.0008425 ,  0.0010994 ,  0.0013517 ,  0.0016527 ,  0.0017497 ,  0.0018936 ,  0.0020053 ,  0.0021260 ,  0.0022316 ,  0.0023629 ,  0.0024544 ,  </a:t>
            </a:r>
          </a:p>
          <a:p>
            <a:r>
              <a:rPr lang="fr-FR" sz="900" dirty="0" smtClean="0"/>
              <a:t> 0.0003537 ,  0.0006257 ,  0.0008970 ,  0.0011849 ,  0.0014647 ,  0.0017497 ,  0.0020596 ,  0.0021939 ,  0.0023384 ,  0.0024946 ,  0.0026289 ,  0.0028032 ,  0.0029171 ,  </a:t>
            </a:r>
          </a:p>
          <a:p>
            <a:r>
              <a:rPr lang="fr-FR" sz="900" dirty="0" smtClean="0"/>
              <a:t> 0.0003689 ,  0.0006596 ,  0.0009536 ,  0.0012653 ,  0.0015725 ,  0.0018936 ,  0.0021939 ,  0.0025420 ,  0.0026703 ,  0.0028637 ,  0.0030382 ,  0.0032425 ,  0.0033896 ,  </a:t>
            </a:r>
          </a:p>
          <a:p>
            <a:r>
              <a:rPr lang="fr-FR" sz="900" dirty="0" smtClean="0"/>
              <a:t> 0.0003801 ,  0.0006803 ,  0.0009917 ,  0.0013294 ,  0.0016574 ,  0.0020053 ,  0.0023384 ,  0.0026703 ,  0.0030157 ,  0.0031876 ,  0.0034002 ,  0.0036422 ,  0.0038195 ,  </a:t>
            </a:r>
          </a:p>
          <a:p>
            <a:r>
              <a:rPr lang="fr-FR" sz="900" dirty="0" smtClean="0"/>
              <a:t> 0.0003929 ,  0.0007100 ,  0.0010443 ,  0.0013999 ,  0.0017532 ,  0.0021260 ,  0.0024946 ,  0.0028637 ,  0.0031876 ,  0.0035928 ,  0.0037906 ,  0.0040834 ,  0.0042959 ,  </a:t>
            </a:r>
          </a:p>
          <a:p>
            <a:r>
              <a:rPr lang="fr-FR" sz="900" dirty="0" smtClean="0"/>
              <a:t> 0.0004017 ,  0.0007280 ,  0.0010780 ,  0.0014598 ,  0.0018299 ,  0.0022316 ,  0.0026289 ,  0.0030382 ,  0.0034002 ,  0.0037906 ,  0.0042257 ,  0.0045035 ,  0.0047596 ,  </a:t>
            </a:r>
          </a:p>
          <a:p>
            <a:r>
              <a:rPr lang="fr-FR" sz="900" dirty="0" smtClean="0"/>
              <a:t> 0.0004237 ,  0.0007733 ,  0.0011422 ,  0.0015433 ,  0.0019407 ,  0.0023629 ,  0.0028032 ,  0.0032425 ,  0.0036422 ,  0.0040834 ,  0.0045035 ,  0.0050353 ,  0.0052707 ,  </a:t>
            </a:r>
          </a:p>
          <a:p>
            <a:r>
              <a:rPr lang="fr-FR" sz="900" dirty="0" smtClean="0"/>
              <a:t> 0.0004286 ,  0.0007895 ,  0.0011728 ,  0.0016004 ,  0.0020092 ,  0.0024544 ,  0.0029171 ,  0.0033896 ,  0.0038195 ,  0.0042959 ,  0.0047596 ,  0.0052707 ,  0.0057672  </a:t>
            </a:r>
          </a:p>
          <a:p>
            <a:r>
              <a:rPr lang="fr-FR" sz="900" dirty="0" smtClean="0"/>
              <a:t> };</a:t>
            </a:r>
          </a:p>
          <a:p>
            <a:r>
              <a:rPr lang="fr-FR" sz="900" dirty="0" smtClean="0"/>
              <a:t> </a:t>
            </a:r>
            <a:endParaRPr lang="fr-FR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364188"/>
            <a:ext cx="381642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 smtClean="0"/>
          </a:p>
          <a:p>
            <a:r>
              <a:rPr lang="en-US" sz="900" dirty="0" smtClean="0"/>
              <a:t>//______________________________________________________________________________</a:t>
            </a:r>
          </a:p>
          <a:p>
            <a:r>
              <a:rPr lang="en-US" sz="900" dirty="0" smtClean="0"/>
              <a:t>void </a:t>
            </a:r>
            <a:r>
              <a:rPr lang="en-US" sz="900" dirty="0" err="1" smtClean="0"/>
              <a:t>GraphFitChisquareDD</a:t>
            </a:r>
            <a:r>
              <a:rPr lang="en-US" sz="900" dirty="0" smtClean="0"/>
              <a:t>(</a:t>
            </a:r>
            <a:r>
              <a:rPr lang="en-US" sz="900" dirty="0" err="1" smtClean="0"/>
              <a:t>Int_t</a:t>
            </a:r>
            <a:r>
              <a:rPr lang="en-US" sz="900" dirty="0" smtClean="0"/>
              <a:t> &amp;</a:t>
            </a:r>
            <a:r>
              <a:rPr lang="en-US" sz="900" dirty="0" err="1" smtClean="0"/>
              <a:t>npar</a:t>
            </a:r>
            <a:r>
              <a:rPr lang="en-US" sz="900" dirty="0" smtClean="0"/>
              <a:t>,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* /*gin*/,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&amp;f,</a:t>
            </a:r>
          </a:p>
          <a:p>
            <a:r>
              <a:rPr lang="en-US" sz="900" dirty="0" smtClean="0"/>
              <a:t>                      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*u, </a:t>
            </a:r>
            <a:r>
              <a:rPr lang="en-US" sz="900" dirty="0" err="1" smtClean="0"/>
              <a:t>Int_t</a:t>
            </a:r>
            <a:r>
              <a:rPr lang="en-US" sz="900" dirty="0" smtClean="0"/>
              <a:t> /*flag*/)</a:t>
            </a:r>
          </a:p>
          <a:p>
            <a:r>
              <a:rPr lang="en-US" sz="900" dirty="0" smtClean="0"/>
              <a:t>{</a:t>
            </a:r>
          </a:p>
          <a:p>
            <a:r>
              <a:rPr lang="en-US" sz="900" dirty="0" smtClean="0"/>
              <a:t>//*-*-*-*-*-*Minimization function for Graphs using a </a:t>
            </a:r>
            <a:r>
              <a:rPr lang="en-US" sz="900" dirty="0" err="1" smtClean="0"/>
              <a:t>Chisquare</a:t>
            </a:r>
            <a:r>
              <a:rPr lang="en-US" sz="900" dirty="0" smtClean="0"/>
              <a:t> method*-*-*-*-*</a:t>
            </a:r>
          </a:p>
          <a:p>
            <a:r>
              <a:rPr lang="en-US" sz="900" dirty="0" smtClean="0"/>
              <a:t>//*-*        =========================================================</a:t>
            </a:r>
          </a:p>
          <a:p>
            <a:r>
              <a:rPr lang="en-US" sz="900" dirty="0" smtClean="0"/>
              <a:t>//</a:t>
            </a:r>
          </a:p>
          <a:p>
            <a:r>
              <a:rPr lang="en-US" sz="900" dirty="0" smtClean="0"/>
              <a:t>// In case of a </a:t>
            </a:r>
            <a:r>
              <a:rPr lang="en-US" sz="900" dirty="0" err="1" smtClean="0"/>
              <a:t>TGraphErrors</a:t>
            </a:r>
            <a:r>
              <a:rPr lang="en-US" sz="900" dirty="0" smtClean="0"/>
              <a:t> object, ex, the error along x,  is projected</a:t>
            </a:r>
          </a:p>
          <a:p>
            <a:r>
              <a:rPr lang="en-US" sz="900" dirty="0" smtClean="0"/>
              <a:t>// along the y-direction by calculating the function at the points x-ex and</a:t>
            </a:r>
          </a:p>
          <a:p>
            <a:r>
              <a:rPr lang="en-US" sz="900" dirty="0" smtClean="0"/>
              <a:t>// </a:t>
            </a:r>
            <a:r>
              <a:rPr lang="en-US" sz="900" dirty="0" err="1" smtClean="0"/>
              <a:t>x+ex</a:t>
            </a:r>
            <a:r>
              <a:rPr lang="en-US" sz="900" dirty="0" smtClean="0"/>
              <a:t>.</a:t>
            </a:r>
          </a:p>
          <a:p>
            <a:r>
              <a:rPr lang="en-US" sz="900" dirty="0" smtClean="0"/>
              <a:t>//</a:t>
            </a:r>
          </a:p>
          <a:p>
            <a:r>
              <a:rPr lang="en-US" sz="900" dirty="0" smtClean="0"/>
              <a:t>// The </a:t>
            </a:r>
            <a:r>
              <a:rPr lang="en-US" sz="900" dirty="0" err="1" smtClean="0"/>
              <a:t>chisquare</a:t>
            </a:r>
            <a:r>
              <a:rPr lang="en-US" sz="900" dirty="0" smtClean="0"/>
              <a:t> is computed as the sum of the quantity below at each point:</a:t>
            </a:r>
          </a:p>
          <a:p>
            <a:r>
              <a:rPr lang="en-US" sz="900" dirty="0" smtClean="0"/>
              <a:t>//</a:t>
            </a:r>
          </a:p>
          <a:p>
            <a:r>
              <a:rPr lang="en-US" sz="900" dirty="0" smtClean="0"/>
              <a:t>//                     (y - f(x))**2</a:t>
            </a:r>
          </a:p>
          <a:p>
            <a:r>
              <a:rPr lang="en-US" sz="900" dirty="0" smtClean="0"/>
              <a:t>//         -----------------------------------</a:t>
            </a:r>
          </a:p>
          <a:p>
            <a:r>
              <a:rPr lang="en-US" sz="900" dirty="0" smtClean="0"/>
              <a:t>//         </a:t>
            </a:r>
            <a:r>
              <a:rPr lang="en-US" sz="900" dirty="0" err="1" smtClean="0"/>
              <a:t>ey</a:t>
            </a:r>
            <a:r>
              <a:rPr lang="en-US" sz="900" dirty="0" smtClean="0"/>
              <a:t>**2 + ((f(</a:t>
            </a:r>
            <a:r>
              <a:rPr lang="en-US" sz="900" dirty="0" err="1" smtClean="0"/>
              <a:t>x+ex</a:t>
            </a:r>
            <a:r>
              <a:rPr lang="en-US" sz="900" dirty="0" smtClean="0"/>
              <a:t>) - f(x-ex))/2)**2</a:t>
            </a:r>
          </a:p>
          <a:p>
            <a:r>
              <a:rPr lang="en-US" sz="900" dirty="0" smtClean="0"/>
              <a:t>//</a:t>
            </a:r>
          </a:p>
          <a:p>
            <a:r>
              <a:rPr lang="en-US" sz="900" dirty="0" smtClean="0"/>
              <a:t>// where x and y are the point coordinates</a:t>
            </a:r>
          </a:p>
          <a:p>
            <a:endParaRPr lang="en-US" sz="900" dirty="0"/>
          </a:p>
          <a:p>
            <a:r>
              <a:rPr lang="en-US" sz="900" dirty="0" smtClean="0"/>
              <a:t>Put covariance Matrices etc…. </a:t>
            </a:r>
            <a:r>
              <a:rPr lang="en-US" sz="900" smtClean="0"/>
              <a:t>here</a:t>
            </a:r>
            <a:endParaRPr lang="en-US" sz="900" dirty="0" smtClean="0"/>
          </a:p>
          <a:p>
            <a:endParaRPr lang="en-US" sz="900" dirty="0"/>
          </a:p>
          <a:p>
            <a:r>
              <a:rPr lang="en-US" sz="900" dirty="0" smtClean="0"/>
              <a:t> </a:t>
            </a:r>
            <a:r>
              <a:rPr lang="en-US" sz="900" dirty="0" err="1" smtClean="0"/>
              <a:t>TVirtualFitter</a:t>
            </a:r>
            <a:r>
              <a:rPr lang="en-US" sz="900" dirty="0" smtClean="0"/>
              <a:t> *</a:t>
            </a:r>
            <a:r>
              <a:rPr lang="en-US" sz="900" dirty="0" err="1" smtClean="0"/>
              <a:t>grFitter</a:t>
            </a:r>
            <a:r>
              <a:rPr lang="en-US" sz="900" dirty="0" smtClean="0"/>
              <a:t> = </a:t>
            </a:r>
            <a:r>
              <a:rPr lang="en-US" sz="900" dirty="0" err="1" smtClean="0"/>
              <a:t>TVirtualFitter</a:t>
            </a:r>
            <a:r>
              <a:rPr lang="en-US" sz="900" dirty="0" smtClean="0"/>
              <a:t>::</a:t>
            </a:r>
            <a:r>
              <a:rPr lang="en-US" sz="900" dirty="0" err="1" smtClean="0"/>
              <a:t>GetFitter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TGraph</a:t>
            </a:r>
            <a:r>
              <a:rPr lang="en-US" sz="900" dirty="0" smtClean="0"/>
              <a:t> *</a:t>
            </a:r>
            <a:r>
              <a:rPr lang="en-US" sz="900" dirty="0" err="1" smtClean="0"/>
              <a:t>gr</a:t>
            </a:r>
            <a:r>
              <a:rPr lang="en-US" sz="900" dirty="0" smtClean="0"/>
              <a:t>     = (</a:t>
            </a:r>
            <a:r>
              <a:rPr lang="en-US" sz="900" dirty="0" err="1" smtClean="0"/>
              <a:t>TGraph</a:t>
            </a:r>
            <a:r>
              <a:rPr lang="en-US" sz="900" dirty="0" smtClean="0"/>
              <a:t>*)</a:t>
            </a:r>
            <a:r>
              <a:rPr lang="en-US" sz="900" dirty="0" err="1" smtClean="0"/>
              <a:t>grFitter</a:t>
            </a:r>
            <a:r>
              <a:rPr lang="en-US" sz="900" dirty="0" smtClean="0"/>
              <a:t>-&gt;</a:t>
            </a:r>
            <a:r>
              <a:rPr lang="en-US" sz="900" dirty="0" err="1" smtClean="0"/>
              <a:t>GetObjectFit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TF1 *f1   = (TF1*)</a:t>
            </a:r>
            <a:r>
              <a:rPr lang="en-US" sz="900" dirty="0" err="1" smtClean="0"/>
              <a:t>grFitter</a:t>
            </a:r>
            <a:r>
              <a:rPr lang="en-US" sz="900" dirty="0" smtClean="0"/>
              <a:t>-&gt;</a:t>
            </a:r>
            <a:r>
              <a:rPr lang="en-US" sz="900" dirty="0" err="1" smtClean="0"/>
              <a:t>GetUserFunc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Foption_t</a:t>
            </a:r>
            <a:r>
              <a:rPr lang="en-US" sz="900" dirty="0" smtClean="0"/>
              <a:t> </a:t>
            </a:r>
            <a:r>
              <a:rPr lang="en-US" sz="900" dirty="0" err="1" smtClean="0"/>
              <a:t>Foption</a:t>
            </a:r>
            <a:r>
              <a:rPr lang="en-US" sz="900" dirty="0" smtClean="0"/>
              <a:t> = </a:t>
            </a:r>
            <a:r>
              <a:rPr lang="en-US" sz="900" dirty="0" err="1" smtClean="0"/>
              <a:t>grFitter</a:t>
            </a:r>
            <a:r>
              <a:rPr lang="en-US" sz="900" dirty="0" smtClean="0"/>
              <a:t>-&gt;</a:t>
            </a:r>
            <a:r>
              <a:rPr lang="en-US" sz="900" dirty="0" err="1" smtClean="0"/>
              <a:t>GetFitOption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Int_t</a:t>
            </a:r>
            <a:r>
              <a:rPr lang="en-US" sz="900" dirty="0" smtClean="0"/>
              <a:t> n        = </a:t>
            </a:r>
            <a:r>
              <a:rPr lang="en-US" sz="900" dirty="0" err="1" smtClean="0"/>
              <a:t>gr</a:t>
            </a:r>
            <a:r>
              <a:rPr lang="en-US" sz="900" dirty="0" smtClean="0"/>
              <a:t>-&gt;</a:t>
            </a:r>
            <a:r>
              <a:rPr lang="en-US" sz="900" dirty="0" err="1" smtClean="0"/>
              <a:t>GetN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*</a:t>
            </a:r>
            <a:r>
              <a:rPr lang="en-US" sz="900" dirty="0" err="1" smtClean="0"/>
              <a:t>gx</a:t>
            </a:r>
            <a:r>
              <a:rPr lang="en-US" sz="900" dirty="0" smtClean="0"/>
              <a:t>   = </a:t>
            </a:r>
            <a:r>
              <a:rPr lang="en-US" sz="900" dirty="0" err="1" smtClean="0"/>
              <a:t>gr</a:t>
            </a:r>
            <a:r>
              <a:rPr lang="en-US" sz="900" dirty="0" smtClean="0"/>
              <a:t>-&gt;</a:t>
            </a:r>
            <a:r>
              <a:rPr lang="en-US" sz="900" dirty="0" err="1" smtClean="0"/>
              <a:t>GetX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*</a:t>
            </a:r>
            <a:r>
              <a:rPr lang="en-US" sz="900" dirty="0" err="1" smtClean="0"/>
              <a:t>gy</a:t>
            </a:r>
            <a:r>
              <a:rPr lang="en-US" sz="900" dirty="0" smtClean="0"/>
              <a:t>   = </a:t>
            </a:r>
            <a:r>
              <a:rPr lang="en-US" sz="900" dirty="0" err="1" smtClean="0"/>
              <a:t>gr</a:t>
            </a:r>
            <a:r>
              <a:rPr lang="en-US" sz="900" dirty="0" smtClean="0"/>
              <a:t>-&gt;</a:t>
            </a:r>
            <a:r>
              <a:rPr lang="en-US" sz="900" dirty="0" err="1" smtClean="0"/>
              <a:t>GetY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</a:t>
            </a:r>
            <a:r>
              <a:rPr lang="en-US" sz="900" dirty="0" err="1" smtClean="0"/>
              <a:t>fxmin</a:t>
            </a:r>
            <a:r>
              <a:rPr lang="en-US" sz="900" dirty="0" smtClean="0"/>
              <a:t> = f1-&gt;</a:t>
            </a:r>
            <a:r>
              <a:rPr lang="en-US" sz="900" dirty="0" err="1" smtClean="0"/>
              <a:t>GetXmin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Double_t</a:t>
            </a:r>
            <a:r>
              <a:rPr lang="en-US" sz="900" dirty="0" smtClean="0"/>
              <a:t> </a:t>
            </a:r>
            <a:r>
              <a:rPr lang="en-US" sz="900" dirty="0" err="1" smtClean="0"/>
              <a:t>fxmax</a:t>
            </a:r>
            <a:r>
              <a:rPr lang="en-US" sz="900" dirty="0" smtClean="0"/>
              <a:t> = f1-&gt;</a:t>
            </a:r>
            <a:r>
              <a:rPr lang="en-US" sz="900" dirty="0" err="1" smtClean="0"/>
              <a:t>GetXmax</a:t>
            </a:r>
            <a:r>
              <a:rPr lang="en-US" sz="900" dirty="0" smtClean="0"/>
              <a:t>();</a:t>
            </a:r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npar</a:t>
            </a:r>
            <a:r>
              <a:rPr lang="en-US" sz="900" dirty="0" smtClean="0"/>
              <a:t>           = f1-&gt;</a:t>
            </a:r>
            <a:r>
              <a:rPr lang="en-US" sz="900" dirty="0" err="1" smtClean="0"/>
              <a:t>GetNpar</a:t>
            </a:r>
            <a:r>
              <a:rPr lang="en-US" sz="900" dirty="0" smtClean="0"/>
              <a:t>();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endParaRPr lang="fr-FR" sz="900" dirty="0"/>
          </a:p>
        </p:txBody>
      </p:sp>
      <p:sp>
        <p:nvSpPr>
          <p:cNvPr id="5" name="Rectangle 4"/>
          <p:cNvSpPr/>
          <p:nvPr/>
        </p:nvSpPr>
        <p:spPr>
          <a:xfrm>
            <a:off x="4355976" y="620688"/>
            <a:ext cx="4572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//  </a:t>
            </a:r>
            <a:r>
              <a:rPr lang="en-US" sz="1000" dirty="0" err="1" smtClean="0"/>
              <a:t>printf</a:t>
            </a:r>
            <a:r>
              <a:rPr lang="en-US" sz="1000" dirty="0" smtClean="0"/>
              <a:t>(" we are in </a:t>
            </a:r>
            <a:r>
              <a:rPr lang="en-US" sz="1000" dirty="0" err="1" smtClean="0"/>
              <a:t>GraphFit</a:t>
            </a:r>
            <a:r>
              <a:rPr lang="en-US" sz="1000" dirty="0" smtClean="0"/>
              <a:t> of </a:t>
            </a:r>
            <a:r>
              <a:rPr lang="en-US" sz="1000" dirty="0" err="1" smtClean="0"/>
              <a:t>EdbMomentum</a:t>
            </a:r>
            <a:r>
              <a:rPr lang="en-US" sz="1000" dirty="0" smtClean="0"/>
              <a:t> \n");</a:t>
            </a:r>
          </a:p>
          <a:p>
            <a:r>
              <a:rPr lang="en-US" sz="1000" dirty="0" smtClean="0"/>
              <a:t>   f1-&gt;</a:t>
            </a:r>
            <a:r>
              <a:rPr lang="en-US" sz="1000" dirty="0" err="1" smtClean="0"/>
              <a:t>InitArgs</a:t>
            </a:r>
            <a:r>
              <a:rPr lang="en-US" sz="1000" dirty="0" smtClean="0"/>
              <a:t>(</a:t>
            </a:r>
            <a:r>
              <a:rPr lang="en-US" sz="1000" dirty="0" err="1" smtClean="0"/>
              <a:t>x,u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f      = 0;</a:t>
            </a:r>
          </a:p>
          <a:p>
            <a:r>
              <a:rPr lang="en-US" sz="1000" dirty="0" smtClean="0"/>
              <a:t>   for (bin=0;bin&lt;</a:t>
            </a:r>
            <a:r>
              <a:rPr lang="en-US" sz="1000" dirty="0" err="1" smtClean="0"/>
              <a:t>n;bin</a:t>
            </a:r>
            <a:r>
              <a:rPr lang="en-US" sz="1000" dirty="0" smtClean="0"/>
              <a:t>++) {</a:t>
            </a:r>
          </a:p>
          <a:p>
            <a:r>
              <a:rPr lang="en-US" sz="1000" dirty="0" smtClean="0"/>
              <a:t>      x[0] = </a:t>
            </a:r>
            <a:r>
              <a:rPr lang="en-US" sz="1000" dirty="0" err="1" smtClean="0"/>
              <a:t>gx</a:t>
            </a:r>
            <a:r>
              <a:rPr lang="en-US" sz="1000" dirty="0" smtClean="0"/>
              <a:t>[bin];</a:t>
            </a:r>
          </a:p>
          <a:p>
            <a:r>
              <a:rPr lang="en-US" sz="1000" dirty="0" smtClean="0"/>
              <a:t>      if (!f1-&gt;</a:t>
            </a:r>
            <a:r>
              <a:rPr lang="en-US" sz="1000" dirty="0" err="1" smtClean="0"/>
              <a:t>IsInside</a:t>
            </a:r>
            <a:r>
              <a:rPr lang="en-US" sz="1000" dirty="0" smtClean="0"/>
              <a:t>(x)) continue;</a:t>
            </a:r>
          </a:p>
          <a:p>
            <a:r>
              <a:rPr lang="en-US" sz="1000" dirty="0" smtClean="0"/>
              <a:t>      cu   = </a:t>
            </a:r>
            <a:r>
              <a:rPr lang="en-US" sz="1000" dirty="0" err="1" smtClean="0"/>
              <a:t>gy</a:t>
            </a:r>
            <a:r>
              <a:rPr lang="en-US" sz="1000" dirty="0" smtClean="0"/>
              <a:t>[bin];</a:t>
            </a:r>
          </a:p>
          <a:p>
            <a:r>
              <a:rPr lang="en-US" sz="1000" dirty="0" smtClean="0"/>
              <a:t>      TF1::</a:t>
            </a:r>
            <a:r>
              <a:rPr lang="en-US" sz="1000" dirty="0" err="1" smtClean="0"/>
              <a:t>RejectPoint</a:t>
            </a:r>
            <a:r>
              <a:rPr lang="en-US" sz="1000" dirty="0" smtClean="0"/>
              <a:t>(</a:t>
            </a:r>
            <a:r>
              <a:rPr lang="en-US" sz="1000" dirty="0" err="1" smtClean="0"/>
              <a:t>kFALSE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fu   = f1-&gt;</a:t>
            </a:r>
            <a:r>
              <a:rPr lang="en-US" sz="1000" dirty="0" err="1" smtClean="0"/>
              <a:t>EvalPar</a:t>
            </a:r>
            <a:r>
              <a:rPr lang="en-US" sz="1000" dirty="0" smtClean="0"/>
              <a:t>(</a:t>
            </a:r>
            <a:r>
              <a:rPr lang="en-US" sz="1000" dirty="0" err="1" smtClean="0"/>
              <a:t>x,u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if (TF1::</a:t>
            </a:r>
            <a:r>
              <a:rPr lang="en-US" sz="1000" dirty="0" err="1" smtClean="0"/>
              <a:t>RejectedPoint</a:t>
            </a:r>
            <a:r>
              <a:rPr lang="en-US" sz="1000" dirty="0" smtClean="0"/>
              <a:t>()) continue;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fsum</a:t>
            </a:r>
            <a:r>
              <a:rPr lang="en-US" sz="1000" dirty="0" smtClean="0"/>
              <a:t> = (cu-fu);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npfits</a:t>
            </a:r>
            <a:r>
              <a:rPr lang="en-US" sz="1000" dirty="0" smtClean="0"/>
              <a:t>++;</a:t>
            </a:r>
          </a:p>
          <a:p>
            <a:r>
              <a:rPr lang="en-US" sz="1000" dirty="0" smtClean="0"/>
              <a:t>      if (Foption.W1) {</a:t>
            </a:r>
          </a:p>
          <a:p>
            <a:r>
              <a:rPr lang="en-US" sz="1000" dirty="0" smtClean="0"/>
              <a:t>         f += </a:t>
            </a:r>
            <a:r>
              <a:rPr lang="en-US" sz="1000" dirty="0" err="1" smtClean="0"/>
              <a:t>fsum</a:t>
            </a:r>
            <a:r>
              <a:rPr lang="en-US" sz="1000" dirty="0" smtClean="0"/>
              <a:t>*</a:t>
            </a:r>
            <a:r>
              <a:rPr lang="en-US" sz="1000" dirty="0" err="1" smtClean="0"/>
              <a:t>fsum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   continue;</a:t>
            </a:r>
          </a:p>
          <a:p>
            <a:r>
              <a:rPr lang="en-US" sz="1000" dirty="0" smtClean="0"/>
              <a:t>      }</a:t>
            </a:r>
          </a:p>
          <a:p>
            <a:r>
              <a:rPr lang="en-US" sz="1000" dirty="0" smtClean="0"/>
              <a:t>      ex  = </a:t>
            </a:r>
            <a:r>
              <a:rPr lang="en-US" sz="1000" dirty="0" err="1" smtClean="0"/>
              <a:t>gr</a:t>
            </a:r>
            <a:r>
              <a:rPr lang="en-US" sz="1000" dirty="0" smtClean="0"/>
              <a:t>-&gt;</a:t>
            </a:r>
            <a:r>
              <a:rPr lang="en-US" sz="1000" dirty="0" err="1" smtClean="0"/>
              <a:t>GetErrorX</a:t>
            </a:r>
            <a:r>
              <a:rPr lang="en-US" sz="1000" dirty="0" smtClean="0"/>
              <a:t>(bin);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ey</a:t>
            </a:r>
            <a:r>
              <a:rPr lang="en-US" sz="1000" dirty="0" smtClean="0"/>
              <a:t>  = </a:t>
            </a:r>
            <a:r>
              <a:rPr lang="en-US" sz="1000" dirty="0" err="1" smtClean="0"/>
              <a:t>gr</a:t>
            </a:r>
            <a:r>
              <a:rPr lang="en-US" sz="1000" dirty="0" smtClean="0"/>
              <a:t>-&gt;</a:t>
            </a:r>
            <a:r>
              <a:rPr lang="en-US" sz="1000" dirty="0" err="1" smtClean="0"/>
              <a:t>GetErrorY</a:t>
            </a:r>
            <a:r>
              <a:rPr lang="en-US" sz="1000" dirty="0" smtClean="0"/>
              <a:t>(bin);</a:t>
            </a:r>
          </a:p>
          <a:p>
            <a:r>
              <a:rPr lang="en-US" sz="1000" dirty="0" smtClean="0"/>
              <a:t>      if (ex &lt; 0) ex = 0;</a:t>
            </a:r>
          </a:p>
          <a:p>
            <a:r>
              <a:rPr lang="en-US" sz="1000" dirty="0" smtClean="0"/>
              <a:t>      if (</a:t>
            </a:r>
            <a:r>
              <a:rPr lang="en-US" sz="1000" dirty="0" err="1" smtClean="0"/>
              <a:t>ey</a:t>
            </a:r>
            <a:r>
              <a:rPr lang="en-US" sz="1000" dirty="0" smtClean="0"/>
              <a:t> &lt; 0) </a:t>
            </a:r>
            <a:r>
              <a:rPr lang="en-US" sz="1000" dirty="0" err="1" smtClean="0"/>
              <a:t>ey</a:t>
            </a:r>
            <a:r>
              <a:rPr lang="en-US" sz="1000" dirty="0" smtClean="0"/>
              <a:t> = 0;</a:t>
            </a:r>
          </a:p>
          <a:p>
            <a:r>
              <a:rPr lang="en-US" sz="1000" dirty="0" smtClean="0"/>
              <a:t>      if (ex &gt; 0) {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xm</a:t>
            </a:r>
            <a:r>
              <a:rPr lang="en-US" sz="1000" dirty="0" smtClean="0"/>
              <a:t> = x[0] - ex; if (</a:t>
            </a:r>
            <a:r>
              <a:rPr lang="en-US" sz="1000" dirty="0" err="1" smtClean="0"/>
              <a:t>xm</a:t>
            </a:r>
            <a:r>
              <a:rPr lang="en-US" sz="1000" dirty="0" smtClean="0"/>
              <a:t> &lt; </a:t>
            </a:r>
            <a:r>
              <a:rPr lang="en-US" sz="1000" dirty="0" err="1" smtClean="0"/>
              <a:t>fxmin</a:t>
            </a:r>
            <a:r>
              <a:rPr lang="en-US" sz="1000" dirty="0" smtClean="0"/>
              <a:t>) </a:t>
            </a:r>
            <a:r>
              <a:rPr lang="en-US" sz="1000" dirty="0" err="1" smtClean="0"/>
              <a:t>xm</a:t>
            </a:r>
            <a:r>
              <a:rPr lang="en-US" sz="1000" dirty="0" smtClean="0"/>
              <a:t> = </a:t>
            </a:r>
            <a:r>
              <a:rPr lang="en-US" sz="1000" dirty="0" err="1" smtClean="0"/>
              <a:t>fxmin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xp</a:t>
            </a:r>
            <a:r>
              <a:rPr lang="en-US" sz="1000" dirty="0" smtClean="0"/>
              <a:t> = x[0] + ex; if (</a:t>
            </a:r>
            <a:r>
              <a:rPr lang="en-US" sz="1000" dirty="0" err="1" smtClean="0"/>
              <a:t>xp</a:t>
            </a:r>
            <a:r>
              <a:rPr lang="en-US" sz="1000" dirty="0" smtClean="0"/>
              <a:t> &gt; </a:t>
            </a:r>
            <a:r>
              <a:rPr lang="en-US" sz="1000" dirty="0" err="1" smtClean="0"/>
              <a:t>fxmax</a:t>
            </a:r>
            <a:r>
              <a:rPr lang="en-US" sz="1000" dirty="0" smtClean="0"/>
              <a:t>) </a:t>
            </a:r>
            <a:r>
              <a:rPr lang="en-US" sz="1000" dirty="0" err="1" smtClean="0"/>
              <a:t>xp</a:t>
            </a:r>
            <a:r>
              <a:rPr lang="en-US" sz="1000" dirty="0" smtClean="0"/>
              <a:t> = </a:t>
            </a:r>
            <a:r>
              <a:rPr lang="en-US" sz="1000" dirty="0" err="1" smtClean="0"/>
              <a:t>fxmax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  xx[0] = </a:t>
            </a:r>
            <a:r>
              <a:rPr lang="en-US" sz="1000" dirty="0" err="1" smtClean="0"/>
              <a:t>xm</a:t>
            </a:r>
            <a:r>
              <a:rPr lang="en-US" sz="1000" dirty="0" smtClean="0"/>
              <a:t>; fm = f1-&gt;</a:t>
            </a:r>
            <a:r>
              <a:rPr lang="en-US" sz="1000" dirty="0" err="1" smtClean="0"/>
              <a:t>EvalPar</a:t>
            </a:r>
            <a:r>
              <a:rPr lang="en-US" sz="1000" dirty="0" smtClean="0"/>
              <a:t>(</a:t>
            </a:r>
            <a:r>
              <a:rPr lang="en-US" sz="1000" dirty="0" err="1" smtClean="0"/>
              <a:t>xx,u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  xx[0] = </a:t>
            </a:r>
            <a:r>
              <a:rPr lang="en-US" sz="1000" dirty="0" err="1" smtClean="0"/>
              <a:t>xp</a:t>
            </a:r>
            <a:r>
              <a:rPr lang="en-US" sz="1000" dirty="0" smtClean="0"/>
              <a:t>; </a:t>
            </a:r>
            <a:r>
              <a:rPr lang="en-US" sz="1000" dirty="0" err="1" smtClean="0"/>
              <a:t>fp</a:t>
            </a:r>
            <a:r>
              <a:rPr lang="en-US" sz="1000" dirty="0" smtClean="0"/>
              <a:t> = f1-&gt;</a:t>
            </a:r>
            <a:r>
              <a:rPr lang="en-US" sz="1000" dirty="0" err="1" smtClean="0"/>
              <a:t>EvalPar</a:t>
            </a:r>
            <a:r>
              <a:rPr lang="en-US" sz="1000" dirty="0" smtClean="0"/>
              <a:t>(</a:t>
            </a:r>
            <a:r>
              <a:rPr lang="en-US" sz="1000" dirty="0" err="1" smtClean="0"/>
              <a:t>xx,u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eux</a:t>
            </a:r>
            <a:r>
              <a:rPr lang="en-US" sz="1000" dirty="0" smtClean="0"/>
              <a:t> = 0.5*(</a:t>
            </a:r>
            <a:r>
              <a:rPr lang="en-US" sz="1000" dirty="0" err="1" smtClean="0"/>
              <a:t>fp</a:t>
            </a:r>
            <a:r>
              <a:rPr lang="en-US" sz="1000" dirty="0" smtClean="0"/>
              <a:t>-fm);</a:t>
            </a:r>
          </a:p>
          <a:p>
            <a:r>
              <a:rPr lang="en-US" sz="1000" dirty="0" smtClean="0"/>
              <a:t>      } else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eux</a:t>
            </a:r>
            <a:r>
              <a:rPr lang="en-US" sz="1000" dirty="0" smtClean="0"/>
              <a:t> = 0.;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eu</a:t>
            </a:r>
            <a:r>
              <a:rPr lang="en-US" sz="1000" dirty="0" smtClean="0"/>
              <a:t> = </a:t>
            </a:r>
            <a:r>
              <a:rPr lang="en-US" sz="1000" dirty="0" err="1" smtClean="0"/>
              <a:t>ey</a:t>
            </a:r>
            <a:r>
              <a:rPr lang="en-US" sz="1000" dirty="0" smtClean="0"/>
              <a:t>*</a:t>
            </a:r>
            <a:r>
              <a:rPr lang="en-US" sz="1000" dirty="0" err="1" smtClean="0"/>
              <a:t>ey+eux</a:t>
            </a:r>
            <a:r>
              <a:rPr lang="en-US" sz="1000" dirty="0" smtClean="0"/>
              <a:t>*</a:t>
            </a:r>
            <a:r>
              <a:rPr lang="en-US" sz="1000" dirty="0" err="1" smtClean="0"/>
              <a:t>eux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if (</a:t>
            </a:r>
            <a:r>
              <a:rPr lang="en-US" sz="1000" dirty="0" err="1" smtClean="0"/>
              <a:t>eu</a:t>
            </a:r>
            <a:r>
              <a:rPr lang="en-US" sz="1000" dirty="0" smtClean="0"/>
              <a:t> &lt;= 0) </a:t>
            </a:r>
            <a:r>
              <a:rPr lang="en-US" sz="1000" dirty="0" err="1" smtClean="0"/>
              <a:t>eu</a:t>
            </a:r>
            <a:r>
              <a:rPr lang="en-US" sz="1000" dirty="0" smtClean="0"/>
              <a:t> = 1;</a:t>
            </a:r>
          </a:p>
          <a:p>
            <a:r>
              <a:rPr lang="en-US" sz="1000" dirty="0" smtClean="0"/>
              <a:t>      f += </a:t>
            </a:r>
            <a:r>
              <a:rPr lang="en-US" sz="1000" dirty="0" err="1" smtClean="0"/>
              <a:t>fsum</a:t>
            </a:r>
            <a:r>
              <a:rPr lang="en-US" sz="1000" dirty="0" smtClean="0"/>
              <a:t>*</a:t>
            </a:r>
            <a:r>
              <a:rPr lang="en-US" sz="1000" dirty="0" err="1" smtClean="0"/>
              <a:t>fsum</a:t>
            </a:r>
            <a:r>
              <a:rPr lang="en-US" sz="1000" dirty="0" smtClean="0"/>
              <a:t>/</a:t>
            </a:r>
            <a:r>
              <a:rPr lang="en-US" sz="1000" dirty="0" err="1" smtClean="0"/>
              <a:t>eu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if (bin&lt;13) v[bin] = </a:t>
            </a:r>
            <a:r>
              <a:rPr lang="en-US" sz="1000" dirty="0" err="1" smtClean="0"/>
              <a:t>fsum</a:t>
            </a:r>
            <a:r>
              <a:rPr lang="en-US" sz="1000" dirty="0" smtClean="0"/>
              <a:t>; // fill with residual</a:t>
            </a:r>
          </a:p>
          <a:p>
            <a:r>
              <a:rPr lang="en-US" sz="1000" dirty="0" smtClean="0"/>
              <a:t>   }</a:t>
            </a:r>
          </a:p>
          <a:p>
            <a:r>
              <a:rPr lang="en-US" sz="1000" dirty="0" smtClean="0"/>
              <a:t>// perform   </a:t>
            </a:r>
            <a:r>
              <a:rPr lang="en-US" sz="1000" dirty="0" err="1" smtClean="0"/>
              <a:t>residual^T</a:t>
            </a:r>
            <a:r>
              <a:rPr lang="en-US" sz="1000" dirty="0" smtClean="0"/>
              <a:t> COV^-1 residual vector matrix vector operation</a:t>
            </a:r>
          </a:p>
          <a:p>
            <a:r>
              <a:rPr lang="en-US" sz="1000" dirty="0" smtClean="0"/>
              <a:t>   v2 = v;</a:t>
            </a:r>
          </a:p>
          <a:p>
            <a:r>
              <a:rPr lang="en-US" sz="1000" dirty="0" smtClean="0"/>
              <a:t>   v *= </a:t>
            </a:r>
            <a:r>
              <a:rPr lang="en-US" sz="1000" dirty="0" err="1" smtClean="0"/>
              <a:t>hinv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f = v*v2; </a:t>
            </a:r>
            <a:r>
              <a:rPr lang="en-US" sz="1000" dirty="0" err="1" smtClean="0"/>
              <a:t>minimise</a:t>
            </a:r>
            <a:r>
              <a:rPr lang="en-US" sz="1000" dirty="0" smtClean="0"/>
              <a:t> this value</a:t>
            </a:r>
          </a:p>
          <a:p>
            <a:r>
              <a:rPr lang="en-US" sz="1000" dirty="0" smtClean="0"/>
              <a:t>   f1-&gt;</a:t>
            </a:r>
            <a:r>
              <a:rPr lang="en-US" sz="1000" dirty="0" err="1" smtClean="0"/>
              <a:t>SetNumberFitPoints</a:t>
            </a:r>
            <a:r>
              <a:rPr lang="en-US" sz="1000" dirty="0" smtClean="0"/>
              <a:t>(</a:t>
            </a:r>
            <a:r>
              <a:rPr lang="en-US" sz="1000" dirty="0" err="1" smtClean="0"/>
              <a:t>npfits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}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1196752"/>
            <a:ext cx="443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Modify the </a:t>
            </a:r>
            <a:r>
              <a:rPr lang="en-US" dirty="0" smtClean="0"/>
              <a:t>Minimization function for Graphs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79512" y="404664"/>
            <a:ext cx="4176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 </a:t>
            </a:r>
            <a:r>
              <a:rPr lang="fr-FR" sz="1200" dirty="0" err="1" smtClean="0"/>
              <a:t>eG</a:t>
            </a:r>
            <a:r>
              <a:rPr lang="fr-FR" sz="1200" dirty="0" smtClean="0"/>
              <a:t>=new </a:t>
            </a:r>
            <a:r>
              <a:rPr lang="fr-FR" sz="1200" dirty="0" err="1" smtClean="0"/>
              <a:t>TGraphErrors</a:t>
            </a:r>
            <a:r>
              <a:rPr lang="fr-FR" sz="1200" dirty="0" smtClean="0"/>
              <a:t>(</a:t>
            </a:r>
            <a:r>
              <a:rPr lang="fr-FR" sz="1200" dirty="0" err="1" smtClean="0"/>
              <a:t>vind3d,da</a:t>
            </a:r>
            <a:r>
              <a:rPr lang="fr-FR" sz="1200" dirty="0" smtClean="0"/>
              <a:t>,errvind3d,errda);</a:t>
            </a:r>
          </a:p>
          <a:p>
            <a:r>
              <a:rPr lang="fr-FR" sz="1200" dirty="0" smtClean="0"/>
              <a:t> </a:t>
            </a:r>
            <a:r>
              <a:rPr lang="fr-FR" sz="1200" dirty="0" err="1" smtClean="0"/>
              <a:t>TVirtualFitter</a:t>
            </a:r>
            <a:r>
              <a:rPr lang="fr-FR" sz="1200" dirty="0" smtClean="0"/>
              <a:t>::</a:t>
            </a:r>
            <a:r>
              <a:rPr lang="fr-FR" sz="1200" dirty="0" err="1" smtClean="0"/>
              <a:t>Fitter</a:t>
            </a:r>
            <a:r>
              <a:rPr lang="fr-FR" sz="1200" dirty="0" smtClean="0"/>
              <a:t>(</a:t>
            </a:r>
            <a:r>
              <a:rPr lang="fr-FR" sz="1200" dirty="0" err="1" smtClean="0"/>
              <a:t>eG</a:t>
            </a:r>
            <a:r>
              <a:rPr lang="fr-FR" sz="1200" dirty="0" smtClean="0"/>
              <a:t>)-&gt;</a:t>
            </a:r>
            <a:r>
              <a:rPr lang="fr-FR" sz="1200" dirty="0" err="1" smtClean="0"/>
              <a:t>SetFCN</a:t>
            </a:r>
            <a:r>
              <a:rPr lang="fr-FR" sz="1200" dirty="0" smtClean="0"/>
              <a:t>(</a:t>
            </a:r>
            <a:r>
              <a:rPr lang="fr-FR" sz="1200" dirty="0" err="1" smtClean="0"/>
              <a:t>GraphFitChisquareDD</a:t>
            </a:r>
            <a:r>
              <a:rPr lang="fr-FR" sz="1200" dirty="0" smtClean="0"/>
              <a:t>);  </a:t>
            </a:r>
          </a:p>
          <a:p>
            <a:r>
              <a:rPr lang="fr-FR" sz="1200" dirty="0"/>
              <a:t> </a:t>
            </a:r>
            <a:r>
              <a:rPr lang="fr-FR" sz="1200" dirty="0" err="1" smtClean="0"/>
              <a:t>eG</a:t>
            </a:r>
            <a:r>
              <a:rPr lang="fr-FR" sz="1200" dirty="0" smtClean="0"/>
              <a:t>-&gt;Fit("eF1","QRU");</a:t>
            </a:r>
          </a:p>
          <a:p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8" name="ZoneTexte 7"/>
          <p:cNvSpPr txBox="1"/>
          <p:nvPr/>
        </p:nvSpPr>
        <p:spPr>
          <a:xfrm>
            <a:off x="35496" y="44624"/>
            <a:ext cx="5380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Use the modified the </a:t>
            </a:r>
            <a:r>
              <a:rPr lang="en-US" dirty="0" smtClean="0"/>
              <a:t>Minimization function for Graphs 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0"/>
            <a:ext cx="3111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 4 </a:t>
            </a:r>
            <a:r>
              <a:rPr lang="en-GB" dirty="0" err="1" smtClean="0"/>
              <a:t>GeV</a:t>
            </a:r>
            <a:r>
              <a:rPr lang="en-GB" dirty="0" smtClean="0"/>
              <a:t> </a:t>
            </a:r>
            <a:r>
              <a:rPr lang="en-GB" dirty="0" err="1" smtClean="0"/>
              <a:t>pions</a:t>
            </a:r>
            <a:r>
              <a:rPr lang="en-GB" dirty="0" smtClean="0"/>
              <a:t>:</a:t>
            </a:r>
          </a:p>
          <a:p>
            <a:r>
              <a:rPr lang="en-GB" dirty="0" smtClean="0"/>
              <a:t>No covariance matrix for the fit</a:t>
            </a:r>
            <a:endParaRPr lang="fr-FR" dirty="0"/>
          </a:p>
        </p:txBody>
      </p:sp>
      <p:pic>
        <p:nvPicPr>
          <p:cNvPr id="5" name="Image 4" descr="4gevMC_nocorre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3790950" cy="2724150"/>
          </a:xfrm>
          <a:prstGeom prst="rect">
            <a:avLst/>
          </a:prstGeom>
        </p:spPr>
      </p:pic>
      <p:pic>
        <p:nvPicPr>
          <p:cNvPr id="6" name="Image 5" descr="4gevMC_p_nocorre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764704"/>
            <a:ext cx="3790950" cy="2724150"/>
          </a:xfrm>
          <a:prstGeom prst="rect">
            <a:avLst/>
          </a:prstGeom>
        </p:spPr>
      </p:pic>
      <p:pic>
        <p:nvPicPr>
          <p:cNvPr id="7" name="Image 6" descr="4gevMC_resol_nocorre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717032"/>
            <a:ext cx="3790950" cy="27241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 rot="16200000">
            <a:off x="-645837" y="1700808"/>
            <a:ext cx="2001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Error from fit (</a:t>
            </a:r>
            <a:r>
              <a:rPr lang="en-GB" dirty="0" err="1" smtClean="0"/>
              <a:t>GeV</a:t>
            </a:r>
            <a:r>
              <a:rPr lang="en-GB" dirty="0" smtClean="0"/>
              <a:t>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83568" y="3140968"/>
            <a:ext cx="3299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Error from </a:t>
            </a:r>
            <a:r>
              <a:rPr lang="en-GB" dirty="0" err="1" smtClean="0"/>
              <a:t>parametrisation</a:t>
            </a:r>
            <a:r>
              <a:rPr lang="en-GB" dirty="0" smtClean="0"/>
              <a:t> (</a:t>
            </a:r>
            <a:r>
              <a:rPr lang="en-GB" dirty="0" err="1" smtClean="0"/>
              <a:t>GeV</a:t>
            </a:r>
            <a:r>
              <a:rPr lang="en-GB" dirty="0" smtClean="0"/>
              <a:t>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436096" y="6021288"/>
            <a:ext cx="2813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D. Duchesneau  16/05/2011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512" y="0"/>
            <a:ext cx="3297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 4 </a:t>
            </a:r>
            <a:r>
              <a:rPr lang="en-GB" dirty="0" err="1" smtClean="0"/>
              <a:t>GeV</a:t>
            </a:r>
            <a:r>
              <a:rPr lang="en-GB" dirty="0" smtClean="0"/>
              <a:t> </a:t>
            </a:r>
            <a:r>
              <a:rPr lang="en-GB" dirty="0" err="1" smtClean="0"/>
              <a:t>pions</a:t>
            </a:r>
            <a:r>
              <a:rPr lang="en-GB" dirty="0" smtClean="0"/>
              <a:t>:</a:t>
            </a:r>
          </a:p>
          <a:p>
            <a:r>
              <a:rPr lang="en-GB" dirty="0" smtClean="0"/>
              <a:t>With covariance matrix for the fit</a:t>
            </a:r>
            <a:endParaRPr lang="fr-FR" dirty="0"/>
          </a:p>
        </p:txBody>
      </p:sp>
      <p:pic>
        <p:nvPicPr>
          <p:cNvPr id="8" name="Image 7" descr="4gevMC_corre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92696"/>
            <a:ext cx="3790950" cy="2724150"/>
          </a:xfrm>
          <a:prstGeom prst="rect">
            <a:avLst/>
          </a:prstGeom>
        </p:spPr>
      </p:pic>
      <p:pic>
        <p:nvPicPr>
          <p:cNvPr id="9" name="Image 8" descr="4gevMC_p_corre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764704"/>
            <a:ext cx="3790950" cy="2724150"/>
          </a:xfrm>
          <a:prstGeom prst="rect">
            <a:avLst/>
          </a:prstGeom>
        </p:spPr>
      </p:pic>
      <p:pic>
        <p:nvPicPr>
          <p:cNvPr id="10" name="Image 9" descr="4gevMC_resol_corre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3789040"/>
            <a:ext cx="3790950" cy="272415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683568" y="3140968"/>
            <a:ext cx="3299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Error from </a:t>
            </a:r>
            <a:r>
              <a:rPr lang="en-GB" dirty="0" err="1" smtClean="0"/>
              <a:t>parametrisation</a:t>
            </a:r>
            <a:r>
              <a:rPr lang="en-GB" dirty="0" smtClean="0"/>
              <a:t> (</a:t>
            </a:r>
            <a:r>
              <a:rPr lang="en-GB" dirty="0" err="1" smtClean="0"/>
              <a:t>GeV</a:t>
            </a:r>
            <a:r>
              <a:rPr lang="en-GB" dirty="0" smtClean="0"/>
              <a:t>)</a:t>
            </a:r>
          </a:p>
        </p:txBody>
      </p:sp>
      <p:sp>
        <p:nvSpPr>
          <p:cNvPr id="12" name="ZoneTexte 11"/>
          <p:cNvSpPr txBox="1"/>
          <p:nvPr/>
        </p:nvSpPr>
        <p:spPr>
          <a:xfrm rot="16200000">
            <a:off x="-645837" y="1700808"/>
            <a:ext cx="2001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Error from fit (</a:t>
            </a:r>
            <a:r>
              <a:rPr lang="en-GB" dirty="0" err="1" smtClean="0"/>
              <a:t>GeV</a:t>
            </a:r>
            <a:r>
              <a:rPr lang="en-GB" dirty="0" smtClean="0"/>
              <a:t>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788025" y="4293096"/>
            <a:ext cx="4355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Conclusion: taking into account the correlations makes a 5% systematic effect</a:t>
            </a:r>
          </a:p>
          <a:p>
            <a:r>
              <a:rPr lang="en-GB" dirty="0" smtClean="0"/>
              <a:t>And the error from the fit matches well the </a:t>
            </a:r>
            <a:r>
              <a:rPr lang="en-GB" dirty="0" err="1" smtClean="0"/>
              <a:t>parametrisation</a:t>
            </a:r>
            <a:r>
              <a:rPr lang="en-GB" dirty="0" smtClean="0"/>
              <a:t> used,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nse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2060848"/>
            <a:ext cx="4283968" cy="29052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51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For the momentum measurement the number of segments per track  is chosen &gt; 15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796136" y="2276872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Number of segments/track</a:t>
            </a:r>
            <a:endParaRPr lang="fr-FR" sz="1600" dirty="0"/>
          </a:p>
        </p:txBody>
      </p:sp>
      <p:pic>
        <p:nvPicPr>
          <p:cNvPr id="7" name="Image 6" descr="an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88840"/>
            <a:ext cx="4695057" cy="3184004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259632" y="249289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 D angle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195736" y="5013176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Angle (</a:t>
            </a:r>
            <a:r>
              <a:rPr lang="en-GB" dirty="0" err="1" smtClean="0"/>
              <a:t>rad</a:t>
            </a:r>
            <a:r>
              <a:rPr lang="en-GB" dirty="0" smtClean="0"/>
              <a:t>)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23528" y="1196752"/>
            <a:ext cx="677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Assumption: the base tracks are already corrected for plate alignment.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 descr="reso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293096"/>
            <a:ext cx="3200400" cy="2286000"/>
          </a:xfrm>
          <a:prstGeom prst="rect">
            <a:avLst/>
          </a:prstGeom>
        </p:spPr>
      </p:pic>
      <p:pic>
        <p:nvPicPr>
          <p:cNvPr id="22" name="Image 21" descr="invmomentu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1628800"/>
            <a:ext cx="3200400" cy="2286000"/>
          </a:xfrm>
          <a:prstGeom prst="rect">
            <a:avLst/>
          </a:prstGeom>
        </p:spPr>
      </p:pic>
      <p:pic>
        <p:nvPicPr>
          <p:cNvPr id="18" name="Image 17" descr="momentum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1556792"/>
            <a:ext cx="3200400" cy="2286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9512" y="836712"/>
            <a:ext cx="5887061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Momentum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obtained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from</a:t>
            </a:r>
            <a:r>
              <a:rPr lang="fr-FR" dirty="0" smtClean="0">
                <a:solidFill>
                  <a:srgbClr val="C00000"/>
                </a:solidFill>
              </a:rPr>
              <a:t> p and 1/p distribution =3.9 </a:t>
            </a:r>
            <a:r>
              <a:rPr lang="fr-FR" dirty="0" err="1" smtClean="0">
                <a:solidFill>
                  <a:srgbClr val="C00000"/>
                </a:solidFill>
              </a:rPr>
              <a:t>GeV</a:t>
            </a:r>
            <a:r>
              <a:rPr lang="fr-FR" dirty="0" smtClean="0">
                <a:solidFill>
                  <a:srgbClr val="C00000"/>
                </a:solidFill>
              </a:rPr>
              <a:t>/c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32040" y="4581128"/>
            <a:ext cx="3764941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rgbClr val="C00000"/>
                </a:solidFill>
              </a:rPr>
              <a:t>(1/p)/(1/p)=[27.5+-2.3] %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12963" y="395372"/>
            <a:ext cx="892353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Applying track by track the PMCS algorithm with the double base track resolution= 2.1 </a:t>
            </a:r>
            <a:r>
              <a:rPr lang="en-GB" dirty="0" err="1" smtClean="0"/>
              <a:t>mrad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275856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956376" y="3923764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1/p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3428256" y="6525344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1- &lt;p&gt;/p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059832" y="2492896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7263814" y="2492896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3212232" y="5003884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0" y="0"/>
            <a:ext cx="3633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Test beam data from Napoli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meandan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3717032"/>
            <a:ext cx="3411855" cy="2451735"/>
          </a:xfrm>
          <a:prstGeom prst="rect">
            <a:avLst/>
          </a:prstGeom>
        </p:spPr>
      </p:pic>
      <p:pic>
        <p:nvPicPr>
          <p:cNvPr id="5" name="Image 4" descr="dangmeanvsnce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717032"/>
            <a:ext cx="3411855" cy="2451735"/>
          </a:xfrm>
          <a:prstGeom prst="rect">
            <a:avLst/>
          </a:prstGeom>
        </p:spPr>
      </p:pic>
      <p:pic>
        <p:nvPicPr>
          <p:cNvPr id="6" name="Image 5" descr="dangmeanvsncel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476672"/>
            <a:ext cx="3411855" cy="2451735"/>
          </a:xfrm>
          <a:prstGeom prst="rect">
            <a:avLst/>
          </a:prstGeom>
        </p:spPr>
      </p:pic>
      <p:pic>
        <p:nvPicPr>
          <p:cNvPr id="7" name="Image 6" descr="meandan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04664"/>
            <a:ext cx="3411855" cy="245173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0"/>
            <a:ext cx="4469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Monte Carlo Studies (4 </a:t>
            </a:r>
            <a:r>
              <a:rPr lang="en-GB" sz="2400" dirty="0" err="1" smtClean="0">
                <a:solidFill>
                  <a:srgbClr val="0070C0"/>
                </a:solidFill>
              </a:rPr>
              <a:t>GeV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pions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5576" y="2708920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rgbClr val="002060"/>
                </a:solidFill>
              </a:rPr>
              <a:t>calculating</a:t>
            </a:r>
            <a:r>
              <a:rPr lang="fr-FR" dirty="0" smtClean="0">
                <a:solidFill>
                  <a:srgbClr val="002060"/>
                </a:solidFill>
              </a:rPr>
              <a:t> BT </a:t>
            </a:r>
            <a:r>
              <a:rPr lang="fr-FR" dirty="0" err="1" smtClean="0">
                <a:solidFill>
                  <a:srgbClr val="002060"/>
                </a:solidFill>
              </a:rPr>
              <a:t>resolution</a:t>
            </a:r>
            <a:r>
              <a:rPr lang="fr-FR" dirty="0" smtClean="0">
                <a:solidFill>
                  <a:srgbClr val="002060"/>
                </a:solidFill>
              </a:rPr>
              <a:t> ... 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P(XZ)=3.8 </a:t>
            </a:r>
            <a:r>
              <a:rPr lang="fr-FR" dirty="0" err="1" smtClean="0">
                <a:solidFill>
                  <a:srgbClr val="002060"/>
                </a:solidFill>
              </a:rPr>
              <a:t>GeV</a:t>
            </a:r>
            <a:r>
              <a:rPr lang="fr-FR" dirty="0" smtClean="0">
                <a:solidFill>
                  <a:srgbClr val="002060"/>
                </a:solidFill>
              </a:rPr>
              <a:t>/c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double base </a:t>
            </a:r>
            <a:r>
              <a:rPr lang="fr-FR" dirty="0" err="1" smtClean="0">
                <a:solidFill>
                  <a:srgbClr val="C00000"/>
                </a:solidFill>
              </a:rPr>
              <a:t>track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= 2.5 </a:t>
            </a:r>
            <a:r>
              <a:rPr lang="fr-FR" dirty="0" err="1" smtClean="0">
                <a:solidFill>
                  <a:srgbClr val="C00000"/>
                </a:solidFill>
              </a:rPr>
              <a:t>mrad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1912" y="5890046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rgbClr val="002060"/>
                </a:solidFill>
              </a:rPr>
              <a:t>calculating</a:t>
            </a:r>
            <a:r>
              <a:rPr lang="fr-FR" dirty="0" smtClean="0">
                <a:solidFill>
                  <a:srgbClr val="002060"/>
                </a:solidFill>
              </a:rPr>
              <a:t> BT </a:t>
            </a:r>
            <a:r>
              <a:rPr lang="fr-FR" dirty="0" err="1" smtClean="0">
                <a:solidFill>
                  <a:srgbClr val="002060"/>
                </a:solidFill>
              </a:rPr>
              <a:t>resolution</a:t>
            </a:r>
            <a:r>
              <a:rPr lang="fr-FR" dirty="0" smtClean="0">
                <a:solidFill>
                  <a:srgbClr val="002060"/>
                </a:solidFill>
              </a:rPr>
              <a:t> ... 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P(YZ)=3.8 </a:t>
            </a:r>
            <a:r>
              <a:rPr lang="fr-FR" dirty="0" err="1" smtClean="0">
                <a:solidFill>
                  <a:srgbClr val="002060"/>
                </a:solidFill>
              </a:rPr>
              <a:t>GeV</a:t>
            </a:r>
            <a:r>
              <a:rPr lang="fr-FR" dirty="0" smtClean="0">
                <a:solidFill>
                  <a:srgbClr val="002060"/>
                </a:solidFill>
              </a:rPr>
              <a:t>/c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double base </a:t>
            </a:r>
            <a:r>
              <a:rPr lang="fr-FR" dirty="0" err="1" smtClean="0">
                <a:solidFill>
                  <a:srgbClr val="C00000"/>
                </a:solidFill>
              </a:rPr>
              <a:t>track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= 2.5 </a:t>
            </a:r>
            <a:r>
              <a:rPr lang="fr-FR" dirty="0" err="1" smtClean="0">
                <a:solidFill>
                  <a:srgbClr val="C00000"/>
                </a:solidFill>
              </a:rPr>
              <a:t>mrad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331640" y="620688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XZ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360564" y="3995772"/>
            <a:ext cx="403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YZ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023804" y="548680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XZ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104980" y="3923764"/>
            <a:ext cx="403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YZ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770589" y="206084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5074845" y="198884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922989" y="529191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5146853" y="529191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4644008" y="6165304"/>
            <a:ext cx="4283968" cy="64633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 the MC all the values are in full agreement between (XZ+YZ) and XZ and YZ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 rot="16200000">
            <a:off x="469745" y="607126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 rot="16200000">
            <a:off x="469745" y="3854865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 rot="16200000">
            <a:off x="4277785" y="3847486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 rot="16200000">
            <a:off x="4248309" y="535118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921494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rgbClr val="002060"/>
                </a:solidFill>
              </a:rPr>
              <a:t>calculating</a:t>
            </a:r>
            <a:r>
              <a:rPr lang="fr-FR" dirty="0" smtClean="0">
                <a:solidFill>
                  <a:srgbClr val="002060"/>
                </a:solidFill>
              </a:rPr>
              <a:t> BT </a:t>
            </a:r>
            <a:r>
              <a:rPr lang="fr-FR" dirty="0" err="1" smtClean="0">
                <a:solidFill>
                  <a:srgbClr val="002060"/>
                </a:solidFill>
              </a:rPr>
              <a:t>resolution</a:t>
            </a:r>
            <a:r>
              <a:rPr lang="fr-FR" dirty="0" smtClean="0">
                <a:solidFill>
                  <a:srgbClr val="002060"/>
                </a:solidFill>
              </a:rPr>
              <a:t> ... 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P=3317 MeV/c  (</a:t>
            </a:r>
            <a:r>
              <a:rPr lang="fr-FR" dirty="0" err="1" smtClean="0">
                <a:solidFill>
                  <a:srgbClr val="002060"/>
                </a:solidFill>
              </a:rPr>
              <a:t>this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momentum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is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lower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than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expected</a:t>
            </a:r>
            <a:r>
              <a:rPr lang="fr-FR" dirty="0" smtClean="0">
                <a:solidFill>
                  <a:srgbClr val="002060"/>
                </a:solidFill>
              </a:rPr>
              <a:t> for a 4 </a:t>
            </a:r>
            <a:r>
              <a:rPr lang="fr-FR" dirty="0" err="1" smtClean="0">
                <a:solidFill>
                  <a:srgbClr val="002060"/>
                </a:solidFill>
              </a:rPr>
              <a:t>GeV</a:t>
            </a:r>
            <a:r>
              <a:rPr lang="fr-FR" dirty="0" smtClean="0">
                <a:solidFill>
                  <a:srgbClr val="002060"/>
                </a:solidFill>
              </a:rPr>
              <a:t>/c pion </a:t>
            </a:r>
            <a:r>
              <a:rPr lang="fr-FR" dirty="0" err="1" smtClean="0">
                <a:solidFill>
                  <a:srgbClr val="002060"/>
                </a:solidFill>
              </a:rPr>
              <a:t>beam</a:t>
            </a:r>
            <a:r>
              <a:rPr lang="fr-FR" dirty="0" smtClean="0">
                <a:solidFill>
                  <a:srgbClr val="002060"/>
                </a:solidFill>
              </a:rPr>
              <a:t>)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double base </a:t>
            </a:r>
            <a:r>
              <a:rPr lang="fr-FR" dirty="0" err="1" smtClean="0">
                <a:solidFill>
                  <a:srgbClr val="C00000"/>
                </a:solidFill>
              </a:rPr>
              <a:t>track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= 4.13 </a:t>
            </a:r>
            <a:r>
              <a:rPr lang="fr-FR" dirty="0" err="1" smtClean="0">
                <a:solidFill>
                  <a:srgbClr val="C00000"/>
                </a:solidFill>
              </a:rPr>
              <a:t>mrad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6632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From the sigma of the previous distribution we usually  fit the </a:t>
            </a:r>
            <a:r>
              <a:rPr lang="en-GB" dirty="0" err="1" smtClean="0">
                <a:solidFill>
                  <a:srgbClr val="0070C0"/>
                </a:solidFill>
              </a:rPr>
              <a:t>Ncell</a:t>
            </a:r>
            <a:r>
              <a:rPr lang="en-GB" dirty="0" smtClean="0">
                <a:solidFill>
                  <a:srgbClr val="0070C0"/>
                </a:solidFill>
              </a:rPr>
              <a:t> dependence with the MCS formula with  the base track resolution and the global momentum as free parameters</a:t>
            </a:r>
            <a:endParaRPr lang="fr-FR" dirty="0">
              <a:solidFill>
                <a:srgbClr val="0070C0"/>
              </a:solidFill>
            </a:endParaRPr>
          </a:p>
        </p:txBody>
      </p:sp>
      <p:pic>
        <p:nvPicPr>
          <p:cNvPr id="8" name="Image 7" descr="dangmeanvsncel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060848"/>
            <a:ext cx="5231110" cy="375903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79512" y="5746030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Observation of a different resolution in XZ and YZ projection planes. Also some geometrical shifts of the plates=&gt; very good and efficient discussion with Toho group ; it has been studied in deeper details.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eandan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140" y="980728"/>
            <a:ext cx="3507243" cy="252028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51520" y="548680"/>
            <a:ext cx="8568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Using only the angle differences measured in XZ plane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851920" y="1196752"/>
            <a:ext cx="417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Using only the first 400 tracks from the file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115616" y="2627620"/>
            <a:ext cx="599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 rot="16200000">
            <a:off x="265083" y="1190569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9" name="Rectangle 8"/>
          <p:cNvSpPr/>
          <p:nvPr/>
        </p:nvSpPr>
        <p:spPr>
          <a:xfrm>
            <a:off x="1187624" y="2060848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XZ</a:t>
            </a:r>
            <a:endParaRPr lang="fr-FR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221088"/>
            <a:ext cx="41592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4572000" y="3501008"/>
            <a:ext cx="432048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Very similar to Toho measurement even the shape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 rot="10800000" flipV="1">
            <a:off x="2627784" y="1556792"/>
            <a:ext cx="1368152" cy="57606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 descr="meandang_1000ne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645024"/>
            <a:ext cx="3816424" cy="2718705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3779912" y="2492896"/>
            <a:ext cx="4008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Using  the first 1000 tracks from the file</a:t>
            </a:r>
            <a:endParaRPr lang="fr-FR" dirty="0">
              <a:solidFill>
                <a:srgbClr val="C00000"/>
              </a:solidFill>
            </a:endParaRPr>
          </a:p>
        </p:txBody>
      </p:sp>
      <p:cxnSp>
        <p:nvCxnSpPr>
          <p:cNvPr id="18" name="Connecteur droit avec flèche 17"/>
          <p:cNvCxnSpPr/>
          <p:nvPr/>
        </p:nvCxnSpPr>
        <p:spPr>
          <a:xfrm rot="5400000">
            <a:off x="2807804" y="3176972"/>
            <a:ext cx="1872208" cy="122413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567420" y="5435932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XZ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240396" y="44624"/>
            <a:ext cx="634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Control of the </a:t>
            </a:r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50" charset="-128"/>
              </a:rPr>
              <a:t>mean angle shifts to understand the difference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79512" y="6381328"/>
            <a:ext cx="4967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We have the same values if we use the full data set</a:t>
            </a:r>
            <a:endParaRPr lang="fr-FR" dirty="0"/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3707904" y="4939580"/>
            <a:ext cx="2088232" cy="1588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 rot="16200000">
            <a:off x="697131" y="3854865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 descr="reso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4077072"/>
            <a:ext cx="3672408" cy="2638967"/>
          </a:xfrm>
          <a:prstGeom prst="rect">
            <a:avLst/>
          </a:prstGeom>
        </p:spPr>
      </p:pic>
      <p:pic>
        <p:nvPicPr>
          <p:cNvPr id="24" name="Image 23" descr="momentu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4" y="1340768"/>
            <a:ext cx="3639312" cy="26151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9512" y="971436"/>
            <a:ext cx="6004080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Momentum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obtained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from</a:t>
            </a:r>
            <a:r>
              <a:rPr lang="fr-FR" dirty="0" smtClean="0">
                <a:solidFill>
                  <a:srgbClr val="C00000"/>
                </a:solidFill>
              </a:rPr>
              <a:t> p and 1/p distribution =3.81 </a:t>
            </a:r>
            <a:r>
              <a:rPr lang="fr-FR" dirty="0" err="1" smtClean="0">
                <a:solidFill>
                  <a:srgbClr val="C00000"/>
                </a:solidFill>
              </a:rPr>
              <a:t>GeV</a:t>
            </a:r>
            <a:r>
              <a:rPr lang="fr-FR" dirty="0" smtClean="0">
                <a:solidFill>
                  <a:srgbClr val="C00000"/>
                </a:solidFill>
              </a:rPr>
              <a:t>/c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32040" y="4581128"/>
            <a:ext cx="3764941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rgbClr val="C00000"/>
                </a:solidFill>
              </a:rPr>
              <a:t>(1/p)/(1/p)=[39.6+-6.1] %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12963" y="476672"/>
            <a:ext cx="892353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Applying track by track the PMCS algorithm with the double base track resolution= 4.13 </a:t>
            </a:r>
            <a:r>
              <a:rPr lang="en-GB" dirty="0" err="1" smtClean="0"/>
              <a:t>mrad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630518" y="5301208"/>
            <a:ext cx="4513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resolution is less than expected (30%) from this algorithm but this is due to the double base track resolution of 4.1 </a:t>
            </a:r>
            <a:r>
              <a:rPr lang="en-GB" dirty="0" err="1" smtClean="0"/>
              <a:t>mrad</a:t>
            </a:r>
            <a:r>
              <a:rPr lang="en-GB" dirty="0" smtClean="0"/>
              <a:t> instead of 2.1 </a:t>
            </a:r>
            <a:r>
              <a:rPr lang="en-GB" dirty="0" err="1" smtClean="0"/>
              <a:t>mrad</a:t>
            </a:r>
            <a:r>
              <a:rPr lang="en-GB" dirty="0" smtClean="0"/>
              <a:t>.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275856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956376" y="3923764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1/p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3428256" y="6525344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1- &lt;p&gt;/p</a:t>
            </a:r>
            <a:endParaRPr lang="fr-FR" dirty="0"/>
          </a:p>
        </p:txBody>
      </p:sp>
      <p:pic>
        <p:nvPicPr>
          <p:cNvPr id="25" name="Image 24" descr="invmomentum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99516" y="1340769"/>
            <a:ext cx="3607450" cy="2592288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3059832" y="2492896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7263814" y="2492896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3212232" y="5003884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0" y="0"/>
            <a:ext cx="2080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Test beam data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4" y="188640"/>
            <a:ext cx="9094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Monte Carlo Studies (double base track angular resolution of 2.4 </a:t>
            </a:r>
            <a:r>
              <a:rPr lang="en-GB" sz="2400" dirty="0" err="1" smtClean="0">
                <a:solidFill>
                  <a:srgbClr val="0070C0"/>
                </a:solidFill>
              </a:rPr>
              <a:t>mrad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95536" y="1124744"/>
            <a:ext cx="524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Use a sample of 4 </a:t>
            </a:r>
            <a:r>
              <a:rPr lang="en-GB" dirty="0" err="1" smtClean="0"/>
              <a:t>GeV</a:t>
            </a:r>
            <a:r>
              <a:rPr lang="en-GB" dirty="0" smtClean="0"/>
              <a:t> </a:t>
            </a:r>
            <a:r>
              <a:rPr lang="en-GB" dirty="0" err="1" smtClean="0"/>
              <a:t>pion</a:t>
            </a:r>
            <a:r>
              <a:rPr lang="en-GB" dirty="0" smtClean="0"/>
              <a:t> tracks simulated in a brick</a:t>
            </a:r>
            <a:endParaRPr lang="fr-FR" dirty="0"/>
          </a:p>
        </p:txBody>
      </p:sp>
      <p:pic>
        <p:nvPicPr>
          <p:cNvPr id="6" name="Image 5" descr="dangmeanvsncel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628800"/>
            <a:ext cx="3384376" cy="2431988"/>
          </a:xfrm>
          <a:prstGeom prst="rect">
            <a:avLst/>
          </a:prstGeom>
        </p:spPr>
      </p:pic>
      <p:pic>
        <p:nvPicPr>
          <p:cNvPr id="7" name="Image 6" descr="meandan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628800"/>
            <a:ext cx="3407036" cy="244827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331640" y="2060848"/>
            <a:ext cx="85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XZ + YZ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627784" y="306896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043608" y="4149080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rgbClr val="002060"/>
                </a:solidFill>
              </a:rPr>
              <a:t>calculating</a:t>
            </a:r>
            <a:r>
              <a:rPr lang="fr-FR" dirty="0" smtClean="0">
                <a:solidFill>
                  <a:srgbClr val="002060"/>
                </a:solidFill>
              </a:rPr>
              <a:t> BT </a:t>
            </a:r>
            <a:r>
              <a:rPr lang="fr-FR" dirty="0" err="1" smtClean="0">
                <a:solidFill>
                  <a:srgbClr val="002060"/>
                </a:solidFill>
              </a:rPr>
              <a:t>resolution</a:t>
            </a:r>
            <a:r>
              <a:rPr lang="fr-FR" dirty="0" smtClean="0">
                <a:solidFill>
                  <a:srgbClr val="002060"/>
                </a:solidFill>
              </a:rPr>
              <a:t> ... 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P=3.8 </a:t>
            </a:r>
            <a:r>
              <a:rPr lang="fr-FR" dirty="0" err="1" smtClean="0">
                <a:solidFill>
                  <a:srgbClr val="002060"/>
                </a:solidFill>
              </a:rPr>
              <a:t>GeV</a:t>
            </a:r>
            <a:r>
              <a:rPr lang="fr-FR" dirty="0" smtClean="0">
                <a:solidFill>
                  <a:srgbClr val="002060"/>
                </a:solidFill>
              </a:rPr>
              <a:t>/c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double base </a:t>
            </a:r>
            <a:r>
              <a:rPr lang="fr-FR" dirty="0" err="1" smtClean="0">
                <a:solidFill>
                  <a:srgbClr val="C00000"/>
                </a:solidFill>
              </a:rPr>
              <a:t>track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= 2.5 </a:t>
            </a:r>
            <a:r>
              <a:rPr lang="fr-FR" dirty="0" err="1" smtClean="0">
                <a:solidFill>
                  <a:srgbClr val="C00000"/>
                </a:solidFill>
              </a:rPr>
              <a:t>mrad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427984" y="1484784"/>
            <a:ext cx="648072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5076056" y="1340768"/>
            <a:ext cx="136815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516216" y="1124744"/>
            <a:ext cx="2098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Note the Y axis scale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67544" y="692696"/>
            <a:ext cx="8688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Choose only  portion of tracks to match the number of segments in the KEK data (about 20)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 rot="16200000">
            <a:off x="409099" y="1759254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 rot="16200000">
            <a:off x="4020132" y="1759254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invmomentu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93128" y="1596612"/>
            <a:ext cx="3639312" cy="2615184"/>
          </a:xfrm>
          <a:prstGeom prst="rect">
            <a:avLst/>
          </a:prstGeom>
        </p:spPr>
      </p:pic>
      <p:pic>
        <p:nvPicPr>
          <p:cNvPr id="14" name="Image 13" descr="momentu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03484"/>
            <a:ext cx="3639312" cy="2615184"/>
          </a:xfrm>
          <a:prstGeom prst="rect">
            <a:avLst/>
          </a:prstGeom>
        </p:spPr>
      </p:pic>
      <p:pic>
        <p:nvPicPr>
          <p:cNvPr id="18" name="Image 17" descr="resol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4139788"/>
            <a:ext cx="3639312" cy="26151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9512" y="971436"/>
            <a:ext cx="6004080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Momentum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obtained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from</a:t>
            </a:r>
            <a:r>
              <a:rPr lang="fr-FR" dirty="0" smtClean="0">
                <a:solidFill>
                  <a:srgbClr val="C00000"/>
                </a:solidFill>
              </a:rPr>
              <a:t> p and 1/p distribution =4.09 </a:t>
            </a:r>
            <a:r>
              <a:rPr lang="fr-FR" dirty="0" err="1" smtClean="0">
                <a:solidFill>
                  <a:srgbClr val="C00000"/>
                </a:solidFill>
              </a:rPr>
              <a:t>GeV</a:t>
            </a:r>
            <a:r>
              <a:rPr lang="fr-FR" dirty="0" smtClean="0">
                <a:solidFill>
                  <a:srgbClr val="C00000"/>
                </a:solidFill>
              </a:rPr>
              <a:t>/c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32040" y="4643844"/>
            <a:ext cx="3764941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rgbClr val="C00000"/>
                </a:solidFill>
              </a:rPr>
              <a:t>(1/p)/(1/p)=[29.2+-2.6] %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57975" y="476672"/>
            <a:ext cx="880651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Applying track by track the PMCS algorithm with the double base track resolution= 2.4 </a:t>
            </a:r>
            <a:r>
              <a:rPr lang="en-GB" dirty="0" err="1" smtClean="0"/>
              <a:t>mrad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275856" y="37077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956376" y="3986480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1/p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3428256" y="6588060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1- &lt;p&gt;/p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3059832" y="255561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7235085" y="241159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274645" y="50666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0" y="0"/>
            <a:ext cx="90674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Monte Carle events (double base tracks angular resolution of 2.4 </a:t>
            </a:r>
            <a:r>
              <a:rPr lang="en-GB" sz="2400" dirty="0" err="1" smtClean="0">
                <a:solidFill>
                  <a:srgbClr val="0070C0"/>
                </a:solidFill>
              </a:rPr>
              <a:t>mrad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  <a:endParaRPr lang="fr-FR" sz="2400" dirty="0" smtClean="0">
              <a:solidFill>
                <a:srgbClr val="0070C0"/>
              </a:solidFill>
            </a:endParaRPr>
          </a:p>
          <a:p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meandan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1628800"/>
            <a:ext cx="3240360" cy="2328500"/>
          </a:xfrm>
          <a:prstGeom prst="rect">
            <a:avLst/>
          </a:prstGeom>
        </p:spPr>
      </p:pic>
      <p:pic>
        <p:nvPicPr>
          <p:cNvPr id="16" name="Image 15" descr="dangvsncelldistrib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628800"/>
            <a:ext cx="3590536" cy="258013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07504" y="188640"/>
            <a:ext cx="91630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Monte Carlo Studies (double base track angular resolution of 4.1 </a:t>
            </a:r>
            <a:r>
              <a:rPr lang="en-GB" sz="2400" dirty="0" err="1" smtClean="0">
                <a:solidFill>
                  <a:srgbClr val="0070C0"/>
                </a:solidFill>
              </a:rPr>
              <a:t>mrad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  <a:endParaRPr lang="fr-FR" sz="2400" dirty="0" smtClean="0">
              <a:solidFill>
                <a:srgbClr val="0070C0"/>
              </a:solidFill>
            </a:endParaRPr>
          </a:p>
          <a:p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95536" y="1124744"/>
            <a:ext cx="524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Use a sample of 4 </a:t>
            </a:r>
            <a:r>
              <a:rPr lang="en-GB" dirty="0" err="1" smtClean="0"/>
              <a:t>GeV</a:t>
            </a:r>
            <a:r>
              <a:rPr lang="en-GB" dirty="0" smtClean="0"/>
              <a:t> </a:t>
            </a:r>
            <a:r>
              <a:rPr lang="en-GB" dirty="0" err="1" smtClean="0"/>
              <a:t>pion</a:t>
            </a:r>
            <a:r>
              <a:rPr lang="en-GB" dirty="0" smtClean="0"/>
              <a:t> tracks simulated in a brick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331640" y="2060848"/>
            <a:ext cx="85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XZ + YZ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627784" y="306896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043608" y="4149080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rgbClr val="002060"/>
                </a:solidFill>
              </a:rPr>
              <a:t>calculating</a:t>
            </a:r>
            <a:r>
              <a:rPr lang="fr-FR" dirty="0" smtClean="0">
                <a:solidFill>
                  <a:srgbClr val="002060"/>
                </a:solidFill>
              </a:rPr>
              <a:t> BT </a:t>
            </a:r>
            <a:r>
              <a:rPr lang="fr-FR" dirty="0" err="1" smtClean="0">
                <a:solidFill>
                  <a:srgbClr val="002060"/>
                </a:solidFill>
              </a:rPr>
              <a:t>resolution</a:t>
            </a:r>
            <a:r>
              <a:rPr lang="fr-FR" dirty="0" smtClean="0">
                <a:solidFill>
                  <a:srgbClr val="002060"/>
                </a:solidFill>
              </a:rPr>
              <a:t> ... 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P=3.8 </a:t>
            </a:r>
            <a:r>
              <a:rPr lang="fr-FR" dirty="0" err="1" smtClean="0">
                <a:solidFill>
                  <a:srgbClr val="002060"/>
                </a:solidFill>
              </a:rPr>
              <a:t>GeV</a:t>
            </a:r>
            <a:r>
              <a:rPr lang="fr-FR" dirty="0" smtClean="0">
                <a:solidFill>
                  <a:srgbClr val="002060"/>
                </a:solidFill>
              </a:rPr>
              <a:t>/c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double base </a:t>
            </a:r>
            <a:r>
              <a:rPr lang="fr-FR" dirty="0" err="1" smtClean="0">
                <a:solidFill>
                  <a:srgbClr val="C00000"/>
                </a:solidFill>
              </a:rPr>
              <a:t>track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= 4.06 </a:t>
            </a:r>
            <a:r>
              <a:rPr lang="fr-FR" dirty="0" err="1" smtClean="0">
                <a:solidFill>
                  <a:srgbClr val="C00000"/>
                </a:solidFill>
              </a:rPr>
              <a:t>mrad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427984" y="1484784"/>
            <a:ext cx="648072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5076056" y="1340768"/>
            <a:ext cx="136815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516216" y="1124744"/>
            <a:ext cx="2098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Note the Y axis scale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67544" y="692696"/>
            <a:ext cx="8688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Choose only  portion of tracks to match the number of segments in the KEK data (about 20)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 rot="16200000">
            <a:off x="409099" y="1759254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 rot="16200000">
            <a:off x="4020132" y="1759254"/>
            <a:ext cx="4246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rad</a:t>
            </a:r>
            <a:endParaRPr lang="fr-FR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 descr="reso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4126184"/>
            <a:ext cx="3639312" cy="2615184"/>
          </a:xfrm>
          <a:prstGeom prst="rect">
            <a:avLst/>
          </a:prstGeom>
        </p:spPr>
      </p:pic>
      <p:pic>
        <p:nvPicPr>
          <p:cNvPr id="25" name="Image 24" descr="invmomentu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340768"/>
            <a:ext cx="3639312" cy="2615184"/>
          </a:xfrm>
          <a:prstGeom prst="rect">
            <a:avLst/>
          </a:prstGeom>
        </p:spPr>
      </p:pic>
      <p:pic>
        <p:nvPicPr>
          <p:cNvPr id="24" name="Image 23" descr="momentum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1412776"/>
            <a:ext cx="3639312" cy="26151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9512" y="971436"/>
            <a:ext cx="6004080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Momentum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obtained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from</a:t>
            </a:r>
            <a:r>
              <a:rPr lang="fr-FR" dirty="0" smtClean="0">
                <a:solidFill>
                  <a:srgbClr val="C00000"/>
                </a:solidFill>
              </a:rPr>
              <a:t> p and 1/p distribution =3.96 </a:t>
            </a:r>
            <a:r>
              <a:rPr lang="fr-FR" dirty="0" err="1" smtClean="0">
                <a:solidFill>
                  <a:srgbClr val="C00000"/>
                </a:solidFill>
              </a:rPr>
              <a:t>GeV</a:t>
            </a:r>
            <a:r>
              <a:rPr lang="fr-FR" dirty="0" smtClean="0">
                <a:solidFill>
                  <a:srgbClr val="C00000"/>
                </a:solidFill>
              </a:rPr>
              <a:t>/c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32040" y="4643844"/>
            <a:ext cx="3764941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Resolution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rgbClr val="C00000"/>
                </a:solidFill>
              </a:rPr>
              <a:t>(1/p)/(1/p)=[34.6+-2.8] %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57975" y="476672"/>
            <a:ext cx="892353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Applying track by track the PMCS algorithm with the double base track resolution= 4.06 </a:t>
            </a:r>
            <a:r>
              <a:rPr lang="en-GB" dirty="0" err="1" smtClean="0"/>
              <a:t>mrad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275856" y="37077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956376" y="3986480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1/p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3275856" y="6516052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1- &lt;p&gt;/p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3059832" y="255561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7235085" y="241159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274645" y="50666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MC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0" y="0"/>
            <a:ext cx="9067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Monte Carle events (double base track angular resolution of 4.1 </a:t>
            </a:r>
            <a:r>
              <a:rPr lang="en-GB" sz="2400" dirty="0" err="1" smtClean="0">
                <a:solidFill>
                  <a:srgbClr val="0070C0"/>
                </a:solidFill>
              </a:rPr>
              <a:t>mrad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2560</Words>
  <Application>Microsoft Office PowerPoint</Application>
  <PresentationFormat>Affichage à l'écran (4:3)</PresentationFormat>
  <Paragraphs>308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duchesneau</dc:creator>
  <cp:lastModifiedBy>duchesneau</cp:lastModifiedBy>
  <cp:revision>98</cp:revision>
  <dcterms:created xsi:type="dcterms:W3CDTF">2011-04-13T06:56:14Z</dcterms:created>
  <dcterms:modified xsi:type="dcterms:W3CDTF">2011-05-17T14:20:16Z</dcterms:modified>
</cp:coreProperties>
</file>