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65" r:id="rId1"/>
  </p:sldMasterIdLst>
  <p:notesMasterIdLst>
    <p:notesMasterId r:id="rId41"/>
  </p:notesMasterIdLst>
  <p:handoutMasterIdLst>
    <p:handoutMasterId r:id="rId42"/>
  </p:handoutMasterIdLst>
  <p:sldIdLst>
    <p:sldId id="1110" r:id="rId2"/>
    <p:sldId id="1107" r:id="rId3"/>
    <p:sldId id="1108" r:id="rId4"/>
    <p:sldId id="1042" r:id="rId5"/>
    <p:sldId id="1096" r:id="rId6"/>
    <p:sldId id="1101" r:id="rId7"/>
    <p:sldId id="1001" r:id="rId8"/>
    <p:sldId id="995" r:id="rId9"/>
    <p:sldId id="1104" r:id="rId10"/>
    <p:sldId id="947" r:id="rId11"/>
    <p:sldId id="962" r:id="rId12"/>
    <p:sldId id="964" r:id="rId13"/>
    <p:sldId id="972" r:id="rId14"/>
    <p:sldId id="973" r:id="rId15"/>
    <p:sldId id="976" r:id="rId16"/>
    <p:sldId id="1022" r:id="rId17"/>
    <p:sldId id="996" r:id="rId18"/>
    <p:sldId id="1011" r:id="rId19"/>
    <p:sldId id="1033" r:id="rId20"/>
    <p:sldId id="1023" r:id="rId21"/>
    <p:sldId id="1016" r:id="rId22"/>
    <p:sldId id="1100" r:id="rId23"/>
    <p:sldId id="1111" r:id="rId24"/>
    <p:sldId id="1103" r:id="rId25"/>
    <p:sldId id="1040" r:id="rId26"/>
    <p:sldId id="889" r:id="rId27"/>
    <p:sldId id="1041" r:id="rId28"/>
    <p:sldId id="926" r:id="rId29"/>
    <p:sldId id="854" r:id="rId30"/>
    <p:sldId id="856" r:id="rId31"/>
    <p:sldId id="863" r:id="rId32"/>
    <p:sldId id="1112" r:id="rId33"/>
    <p:sldId id="909" r:id="rId34"/>
    <p:sldId id="1114" r:id="rId35"/>
    <p:sldId id="1115" r:id="rId36"/>
    <p:sldId id="1116" r:id="rId37"/>
    <p:sldId id="1117" r:id="rId38"/>
    <p:sldId id="885" r:id="rId39"/>
    <p:sldId id="1118" r:id="rId40"/>
  </p:sldIdLst>
  <p:sldSz cx="9906000" cy="6858000" type="A4"/>
  <p:notesSz cx="10234613" cy="7099300"/>
  <p:defaultTextStyle>
    <a:defPPr>
      <a:defRPr lang="fr-F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CC"/>
    <a:srgbClr val="FF0000"/>
    <a:srgbClr val="2D8793"/>
    <a:srgbClr val="FFFF99"/>
    <a:srgbClr val="00CC00"/>
    <a:srgbClr val="FF9900"/>
    <a:srgbClr val="66FF33"/>
    <a:srgbClr val="FFFFFF"/>
    <a:srgbClr val="33CC33"/>
    <a:srgbClr val="CCCC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425" autoAdjust="0"/>
    <p:restoredTop sz="94728" autoAdjust="0"/>
  </p:normalViewPr>
  <p:slideViewPr>
    <p:cSldViewPr>
      <p:cViewPr>
        <p:scale>
          <a:sx n="80" d="100"/>
          <a:sy n="80" d="100"/>
        </p:scale>
        <p:origin x="-606" y="-96"/>
      </p:cViewPr>
      <p:guideLst>
        <p:guide orient="horz" pos="2160"/>
        <p:guide pos="312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6" d="100"/>
          <a:sy n="76" d="100"/>
        </p:scale>
        <p:origin x="-1392" y="-102"/>
      </p:cViewPr>
      <p:guideLst>
        <p:guide orient="horz" pos="2237"/>
        <p:guide pos="3224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image" Target="../media/image18.wmf"/><Relationship Id="rId1" Type="http://schemas.openxmlformats.org/officeDocument/2006/relationships/image" Target="../media/image17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drawings/_rels/vmlDrawing4.vml.rels><?xml version="1.0" encoding="UTF-8" standalone="yes"?>
<Relationships xmlns="http://schemas.openxmlformats.org/package/2006/relationships"><Relationship Id="rId8" Type="http://schemas.openxmlformats.org/officeDocument/2006/relationships/image" Target="../media/image29.wmf"/><Relationship Id="rId3" Type="http://schemas.openxmlformats.org/officeDocument/2006/relationships/image" Target="../media/image24.wmf"/><Relationship Id="rId7" Type="http://schemas.openxmlformats.org/officeDocument/2006/relationships/image" Target="../media/image28.wmf"/><Relationship Id="rId2" Type="http://schemas.openxmlformats.org/officeDocument/2006/relationships/image" Target="../media/image23.wmf"/><Relationship Id="rId1" Type="http://schemas.openxmlformats.org/officeDocument/2006/relationships/image" Target="../media/image22.wmf"/><Relationship Id="rId6" Type="http://schemas.openxmlformats.org/officeDocument/2006/relationships/image" Target="../media/image27.wmf"/><Relationship Id="rId5" Type="http://schemas.openxmlformats.org/officeDocument/2006/relationships/image" Target="../media/image26.wmf"/><Relationship Id="rId4" Type="http://schemas.openxmlformats.org/officeDocument/2006/relationships/image" Target="../media/image25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image" Target="../media/image32.wmf"/><Relationship Id="rId1" Type="http://schemas.openxmlformats.org/officeDocument/2006/relationships/image" Target="../media/image31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42.wmf"/><Relationship Id="rId2" Type="http://schemas.openxmlformats.org/officeDocument/2006/relationships/image" Target="../media/image41.wmf"/><Relationship Id="rId1" Type="http://schemas.openxmlformats.org/officeDocument/2006/relationships/image" Target="../media/image40.wmf"/><Relationship Id="rId4" Type="http://schemas.openxmlformats.org/officeDocument/2006/relationships/image" Target="../media/image43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58.wmf"/><Relationship Id="rId1" Type="http://schemas.openxmlformats.org/officeDocument/2006/relationships/image" Target="../media/image57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437063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332" tIns="47667" rIns="95332" bIns="47667" numCol="1" anchor="t" anchorCtr="0" compatLnSpc="1">
            <a:prstTxWarp prst="textNoShape">
              <a:avLst/>
            </a:prstTxWarp>
          </a:bodyPr>
          <a:lstStyle>
            <a:lvl1pPr defTabSz="952516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797550" y="0"/>
            <a:ext cx="4437063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332" tIns="47667" rIns="95332" bIns="47667" numCol="1" anchor="t" anchorCtr="0" compatLnSpc="1">
            <a:prstTxWarp prst="textNoShape">
              <a:avLst/>
            </a:prstTxWarp>
          </a:bodyPr>
          <a:lstStyle>
            <a:lvl1pPr algn="r" defTabSz="952516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745288"/>
            <a:ext cx="4437063" cy="354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332" tIns="47667" rIns="95332" bIns="47667" numCol="1" anchor="b" anchorCtr="0" compatLnSpc="1">
            <a:prstTxWarp prst="textNoShape">
              <a:avLst/>
            </a:prstTxWarp>
          </a:bodyPr>
          <a:lstStyle>
            <a:lvl1pPr defTabSz="952516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9667875" y="6581775"/>
            <a:ext cx="5667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332" tIns="47667" rIns="95332" bIns="47667" numCol="1" anchor="b" anchorCtr="0" compatLnSpc="1">
            <a:prstTxWarp prst="textNoShape">
              <a:avLst/>
            </a:prstTxWarp>
          </a:bodyPr>
          <a:lstStyle>
            <a:lvl1pPr algn="r" defTabSz="952516">
              <a:defRPr sz="1000" b="1"/>
            </a:lvl1pPr>
          </a:lstStyle>
          <a:p>
            <a:pPr>
              <a:defRPr/>
            </a:pPr>
            <a:fld id="{BDDC1852-2778-41F3-92ED-276202276C5F}" type="slidenum">
              <a:rPr lang="fr-FR"/>
              <a:pPr>
                <a:defRPr/>
              </a:pPr>
              <a:t>‹N°›</a:t>
            </a:fld>
            <a:endParaRPr lang="fr-FR" sz="1200" dirty="0">
              <a:latin typeface="Times New Roman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438650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332" tIns="47667" rIns="95332" bIns="47667" numCol="1" anchor="t" anchorCtr="0" compatLnSpc="1">
            <a:prstTxWarp prst="textNoShape">
              <a:avLst/>
            </a:prstTxWarp>
          </a:bodyPr>
          <a:lstStyle>
            <a:lvl1pPr defTabSz="952516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808663" y="0"/>
            <a:ext cx="4435475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332" tIns="47667" rIns="95332" bIns="47667" numCol="1" anchor="t" anchorCtr="0" compatLnSpc="1">
            <a:prstTxWarp prst="textNoShape">
              <a:avLst/>
            </a:prstTxWarp>
          </a:bodyPr>
          <a:lstStyle>
            <a:lvl1pPr algn="r" defTabSz="952516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71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189288" y="552450"/>
            <a:ext cx="3870325" cy="26812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371600" y="3394075"/>
            <a:ext cx="7499350" cy="315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332" tIns="47667" rIns="95332" bIns="4766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noProof="0" smtClean="0"/>
              <a:t>Cliquez pour 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705600"/>
            <a:ext cx="4438650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332" tIns="47667" rIns="95332" bIns="47667" numCol="1" anchor="b" anchorCtr="0" compatLnSpc="1">
            <a:prstTxWarp prst="textNoShape">
              <a:avLst/>
            </a:prstTxWarp>
          </a:bodyPr>
          <a:lstStyle>
            <a:lvl1pPr defTabSz="952516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808663" y="6705600"/>
            <a:ext cx="4435475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332" tIns="47667" rIns="95332" bIns="47667" numCol="1" anchor="b" anchorCtr="0" compatLnSpc="1">
            <a:prstTxWarp prst="textNoShape">
              <a:avLst/>
            </a:prstTxWarp>
          </a:bodyPr>
          <a:lstStyle>
            <a:lvl1pPr algn="r" defTabSz="952516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01807280-6498-42FF-8296-56191439B9C2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 txBox="1">
            <a:spLocks noGrp="1" noChangeArrowheads="1"/>
          </p:cNvSpPr>
          <p:nvPr/>
        </p:nvSpPr>
        <p:spPr bwMode="auto">
          <a:xfrm>
            <a:off x="5808663" y="6705600"/>
            <a:ext cx="4435475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332" tIns="47667" rIns="95332" bIns="47667" anchor="b"/>
          <a:lstStyle/>
          <a:p>
            <a:pPr algn="r" defTabSz="952500"/>
            <a:fld id="{F6FF85C6-60C3-405C-90C7-4CCD65B036FE}" type="slidenum">
              <a:rPr lang="fr-FR" sz="1200">
                <a:latin typeface="Times New Roman" pitchFamily="18" charset="0"/>
              </a:rPr>
              <a:pPr algn="r" defTabSz="952500"/>
              <a:t>2</a:t>
            </a:fld>
            <a:endParaRPr lang="fr-FR" sz="1200">
              <a:latin typeface="Times New Roman" pitchFamily="18" charset="0"/>
            </a:endParaRPr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 txBox="1">
            <a:spLocks noGrp="1" noChangeArrowheads="1"/>
          </p:cNvSpPr>
          <p:nvPr/>
        </p:nvSpPr>
        <p:spPr bwMode="auto">
          <a:xfrm>
            <a:off x="5808663" y="6705600"/>
            <a:ext cx="4435475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332" tIns="47667" rIns="95332" bIns="47667" anchor="b"/>
          <a:lstStyle/>
          <a:p>
            <a:pPr algn="r" defTabSz="952500"/>
            <a:fld id="{14093615-865C-4F56-ABBD-143F74828CCF}" type="slidenum">
              <a:rPr lang="fr-FR" sz="1200">
                <a:latin typeface="Times New Roman" pitchFamily="18" charset="0"/>
              </a:rPr>
              <a:pPr algn="r" defTabSz="952500"/>
              <a:t>19</a:t>
            </a:fld>
            <a:endParaRPr lang="fr-FR" sz="1200">
              <a:latin typeface="Times New Roman" pitchFamily="18" charset="0"/>
            </a:endParaRPr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 txBox="1">
            <a:spLocks noGrp="1" noChangeArrowheads="1"/>
          </p:cNvSpPr>
          <p:nvPr/>
        </p:nvSpPr>
        <p:spPr bwMode="auto">
          <a:xfrm>
            <a:off x="5808663" y="6705600"/>
            <a:ext cx="4435475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332" tIns="47667" rIns="95332" bIns="47667" anchor="b"/>
          <a:lstStyle/>
          <a:p>
            <a:pPr algn="r" defTabSz="952500"/>
            <a:fld id="{F6FF85C6-60C3-405C-90C7-4CCD65B036FE}" type="slidenum">
              <a:rPr lang="fr-FR" sz="1200">
                <a:latin typeface="Times New Roman" pitchFamily="18" charset="0"/>
              </a:rPr>
              <a:pPr algn="r" defTabSz="952500"/>
              <a:t>26</a:t>
            </a:fld>
            <a:endParaRPr lang="fr-FR" sz="1200">
              <a:latin typeface="Times New Roman" pitchFamily="18" charset="0"/>
            </a:endParaRPr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52500"/>
            <a:fld id="{B264FF8F-A08E-4429-926D-50742DFD9508}" type="slidenum">
              <a:rPr lang="fr-FR" smtClean="0"/>
              <a:pPr defTabSz="952500"/>
              <a:t>27</a:t>
            </a:fld>
            <a:endParaRPr lang="fr-FR" smtClean="0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52500"/>
            <a:fld id="{B264FF8F-A08E-4429-926D-50742DFD9508}" type="slidenum">
              <a:rPr lang="fr-FR" smtClean="0"/>
              <a:pPr defTabSz="952500"/>
              <a:t>28</a:t>
            </a:fld>
            <a:endParaRPr lang="fr-FR" smtClean="0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 txBox="1">
            <a:spLocks noGrp="1" noChangeArrowheads="1"/>
          </p:cNvSpPr>
          <p:nvPr/>
        </p:nvSpPr>
        <p:spPr bwMode="auto">
          <a:xfrm>
            <a:off x="5808663" y="6705600"/>
            <a:ext cx="4435475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332" tIns="47667" rIns="95332" bIns="47667" anchor="b"/>
          <a:lstStyle/>
          <a:p>
            <a:pPr algn="r" defTabSz="952500"/>
            <a:fld id="{9FEA906F-A266-477D-82D4-9A1A0F5A1672}" type="slidenum">
              <a:rPr lang="fr-FR" sz="1200">
                <a:latin typeface="Times New Roman" pitchFamily="18" charset="0"/>
              </a:rPr>
              <a:pPr algn="r" defTabSz="952500"/>
              <a:t>29</a:t>
            </a:fld>
            <a:endParaRPr lang="fr-FR" sz="1200">
              <a:latin typeface="Times New Roman" pitchFamily="18" charset="0"/>
            </a:endParaRPr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 txBox="1">
            <a:spLocks noGrp="1" noChangeArrowheads="1"/>
          </p:cNvSpPr>
          <p:nvPr/>
        </p:nvSpPr>
        <p:spPr bwMode="auto">
          <a:xfrm>
            <a:off x="5808663" y="6705600"/>
            <a:ext cx="4435475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332" tIns="47667" rIns="95332" bIns="47667" anchor="b"/>
          <a:lstStyle/>
          <a:p>
            <a:pPr algn="r" defTabSz="952500"/>
            <a:fld id="{C39B9FED-2F98-4F30-81D6-53B43A9AB308}" type="slidenum">
              <a:rPr lang="fr-FR" sz="1200">
                <a:latin typeface="Times New Roman" pitchFamily="18" charset="0"/>
              </a:rPr>
              <a:pPr algn="r" defTabSz="952500"/>
              <a:t>30</a:t>
            </a:fld>
            <a:endParaRPr lang="fr-FR" sz="1200">
              <a:latin typeface="Times New Roman" pitchFamily="18" charset="0"/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 txBox="1">
            <a:spLocks noGrp="1" noChangeArrowheads="1"/>
          </p:cNvSpPr>
          <p:nvPr/>
        </p:nvSpPr>
        <p:spPr bwMode="auto">
          <a:xfrm>
            <a:off x="5808663" y="6705600"/>
            <a:ext cx="4435475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332" tIns="47667" rIns="95332" bIns="47667" anchor="b"/>
          <a:lstStyle/>
          <a:p>
            <a:pPr algn="r" defTabSz="952500"/>
            <a:fld id="{6A63DFAA-AFF5-440A-B695-05F110D362C2}" type="slidenum">
              <a:rPr lang="fr-FR" sz="1200">
                <a:latin typeface="Times New Roman" pitchFamily="18" charset="0"/>
              </a:rPr>
              <a:pPr algn="r" defTabSz="952500"/>
              <a:t>31</a:t>
            </a:fld>
            <a:endParaRPr lang="fr-FR" sz="1200">
              <a:latin typeface="Times New Roman" pitchFamily="18" charset="0"/>
            </a:endParaRPr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 txBox="1">
            <a:spLocks noGrp="1" noChangeArrowheads="1"/>
          </p:cNvSpPr>
          <p:nvPr/>
        </p:nvSpPr>
        <p:spPr bwMode="auto">
          <a:xfrm>
            <a:off x="5808664" y="6705600"/>
            <a:ext cx="4435475" cy="393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325" tIns="47664" rIns="95325" bIns="47664" anchor="b"/>
          <a:lstStyle/>
          <a:p>
            <a:pPr algn="r" defTabSz="952430"/>
            <a:fld id="{6A63DFAA-AFF5-440A-B695-05F110D362C2}" type="slidenum">
              <a:rPr lang="fr-FR" sz="1200">
                <a:latin typeface="Times New Roman" pitchFamily="18" charset="0"/>
              </a:rPr>
              <a:pPr algn="r" defTabSz="952430"/>
              <a:t>32</a:t>
            </a:fld>
            <a:endParaRPr lang="fr-FR" sz="1200" dirty="0">
              <a:latin typeface="Times New Roman" pitchFamily="18" charset="0"/>
            </a:endParaRPr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 txBox="1">
            <a:spLocks noGrp="1" noChangeArrowheads="1"/>
          </p:cNvSpPr>
          <p:nvPr/>
        </p:nvSpPr>
        <p:spPr bwMode="auto">
          <a:xfrm>
            <a:off x="5808663" y="6705600"/>
            <a:ext cx="4435475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332" tIns="47667" rIns="95332" bIns="47667" anchor="b"/>
          <a:lstStyle/>
          <a:p>
            <a:pPr algn="r" defTabSz="952500"/>
            <a:fld id="{0EC0C649-975C-491E-A866-E84E10B00F50}" type="slidenum">
              <a:rPr lang="fr-FR" sz="1200">
                <a:latin typeface="Times New Roman" pitchFamily="18" charset="0"/>
              </a:rPr>
              <a:pPr algn="r" defTabSz="952500"/>
              <a:t>33</a:t>
            </a:fld>
            <a:endParaRPr lang="fr-FR" sz="1200">
              <a:latin typeface="Times New Roman" pitchFamily="18" charset="0"/>
            </a:endParaRPr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 txBox="1">
            <a:spLocks noGrp="1" noChangeArrowheads="1"/>
          </p:cNvSpPr>
          <p:nvPr/>
        </p:nvSpPr>
        <p:spPr bwMode="auto">
          <a:xfrm>
            <a:off x="5808664" y="6705600"/>
            <a:ext cx="4435475" cy="393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325" tIns="47664" rIns="95325" bIns="47664" anchor="b"/>
          <a:lstStyle/>
          <a:p>
            <a:pPr algn="r" defTabSz="952430"/>
            <a:fld id="{614A361D-D6FA-4AA8-8846-F60E30472E27}" type="slidenum">
              <a:rPr lang="fr-FR" sz="1200">
                <a:latin typeface="Times New Roman" pitchFamily="18" charset="0"/>
              </a:rPr>
              <a:pPr algn="r" defTabSz="952430"/>
              <a:t>34</a:t>
            </a:fld>
            <a:endParaRPr lang="fr-FR" sz="1200" dirty="0">
              <a:latin typeface="Times New Roman" pitchFamily="18" charset="0"/>
            </a:endParaRPr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 txBox="1">
            <a:spLocks noGrp="1" noChangeArrowheads="1"/>
          </p:cNvSpPr>
          <p:nvPr/>
        </p:nvSpPr>
        <p:spPr bwMode="auto">
          <a:xfrm>
            <a:off x="5808663" y="6705600"/>
            <a:ext cx="4435475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332" tIns="47667" rIns="95332" bIns="47667" anchor="b"/>
          <a:lstStyle/>
          <a:p>
            <a:pPr algn="r" defTabSz="952500"/>
            <a:fld id="{F6FF85C6-60C3-405C-90C7-4CCD65B036FE}" type="slidenum">
              <a:rPr lang="fr-FR" sz="1200">
                <a:latin typeface="Times New Roman" pitchFamily="18" charset="0"/>
              </a:rPr>
              <a:pPr algn="r" defTabSz="952500"/>
              <a:t>3</a:t>
            </a:fld>
            <a:endParaRPr lang="fr-FR" sz="1200">
              <a:latin typeface="Times New Roman" pitchFamily="18" charset="0"/>
            </a:endParaRPr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9DCB04-4C12-4028-BA9B-CB9AF033B4EF}" type="slidenum">
              <a:rPr lang="ru-RU" smtClean="0"/>
              <a:pPr/>
              <a:t>35</a:t>
            </a:fld>
            <a:endParaRPr lang="ru-RU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 txBox="1">
            <a:spLocks noGrp="1" noChangeArrowheads="1"/>
          </p:cNvSpPr>
          <p:nvPr/>
        </p:nvSpPr>
        <p:spPr bwMode="auto">
          <a:xfrm>
            <a:off x="5808664" y="6705600"/>
            <a:ext cx="4435475" cy="393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325" tIns="47664" rIns="95325" bIns="47664" anchor="b"/>
          <a:lstStyle/>
          <a:p>
            <a:pPr algn="r" defTabSz="952430"/>
            <a:fld id="{614A361D-D6FA-4AA8-8846-F60E30472E27}" type="slidenum">
              <a:rPr lang="fr-FR" sz="1200">
                <a:latin typeface="Times New Roman" pitchFamily="18" charset="0"/>
              </a:rPr>
              <a:pPr algn="r" defTabSz="952430"/>
              <a:t>36</a:t>
            </a:fld>
            <a:endParaRPr lang="fr-FR" sz="1200" dirty="0">
              <a:latin typeface="Times New Roman" pitchFamily="18" charset="0"/>
            </a:endParaRPr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 txBox="1">
            <a:spLocks noGrp="1" noChangeArrowheads="1"/>
          </p:cNvSpPr>
          <p:nvPr/>
        </p:nvSpPr>
        <p:spPr bwMode="auto">
          <a:xfrm>
            <a:off x="5808664" y="6705600"/>
            <a:ext cx="4435475" cy="393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325" tIns="47664" rIns="95325" bIns="47664" anchor="b"/>
          <a:lstStyle/>
          <a:p>
            <a:pPr algn="r" defTabSz="952430"/>
            <a:fld id="{614A361D-D6FA-4AA8-8846-F60E30472E27}" type="slidenum">
              <a:rPr lang="fr-FR" sz="1200">
                <a:latin typeface="Times New Roman" pitchFamily="18" charset="0"/>
              </a:rPr>
              <a:pPr algn="r" defTabSz="952430"/>
              <a:t>37</a:t>
            </a:fld>
            <a:endParaRPr lang="fr-FR" sz="1200" dirty="0">
              <a:latin typeface="Times New Roman" pitchFamily="18" charset="0"/>
            </a:endParaRPr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 txBox="1">
            <a:spLocks noGrp="1" noChangeArrowheads="1"/>
          </p:cNvSpPr>
          <p:nvPr/>
        </p:nvSpPr>
        <p:spPr bwMode="auto">
          <a:xfrm>
            <a:off x="5808663" y="6705600"/>
            <a:ext cx="4435475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332" tIns="47667" rIns="95332" bIns="47667" anchor="b"/>
          <a:lstStyle/>
          <a:p>
            <a:pPr algn="r" defTabSz="952500"/>
            <a:fld id="{8554B4B0-EF8E-4861-ABE0-16253E10978E}" type="slidenum">
              <a:rPr lang="fr-FR" sz="1200">
                <a:latin typeface="Times New Roman" pitchFamily="18" charset="0"/>
              </a:rPr>
              <a:pPr algn="r" defTabSz="952500"/>
              <a:t>38</a:t>
            </a:fld>
            <a:endParaRPr lang="fr-FR" sz="1200">
              <a:latin typeface="Times New Roman" pitchFamily="18" charset="0"/>
            </a:endParaRPr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 txBox="1">
            <a:spLocks noGrp="1" noChangeArrowheads="1"/>
          </p:cNvSpPr>
          <p:nvPr/>
        </p:nvSpPr>
        <p:spPr bwMode="auto">
          <a:xfrm>
            <a:off x="5808664" y="6705600"/>
            <a:ext cx="4435475" cy="393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325" tIns="47664" rIns="95325" bIns="47664" anchor="b"/>
          <a:lstStyle/>
          <a:p>
            <a:pPr algn="r" defTabSz="952430"/>
            <a:fld id="{8554B4B0-EF8E-4861-ABE0-16253E10978E}" type="slidenum">
              <a:rPr lang="fr-FR" sz="1200">
                <a:latin typeface="Times New Roman" pitchFamily="18" charset="0"/>
              </a:rPr>
              <a:pPr algn="r" defTabSz="952430"/>
              <a:t>39</a:t>
            </a:fld>
            <a:endParaRPr lang="fr-FR" sz="1200" dirty="0">
              <a:latin typeface="Times New Roman" pitchFamily="18" charset="0"/>
            </a:endParaRPr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1F35061-BC5D-4935-BD2C-99BCAF5798B7}" type="slidenum">
              <a:rPr lang="en-US"/>
              <a:pPr/>
              <a:t>4</a:t>
            </a:fld>
            <a:endParaRPr lang="en-US"/>
          </a:p>
        </p:txBody>
      </p:sp>
      <p:sp>
        <p:nvSpPr>
          <p:cNvPr id="103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186113" y="554038"/>
            <a:ext cx="3871912" cy="2679700"/>
          </a:xfrm>
          <a:ln/>
        </p:spPr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71724" y="3393121"/>
            <a:ext cx="7500645" cy="3152779"/>
          </a:xfr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E143AA5-8AD8-4C05-899A-768D75E68FEA}" type="slidenum">
              <a:rPr lang="fr-FR" smtClean="0"/>
              <a:pPr/>
              <a:t>5</a:t>
            </a:fld>
            <a:endParaRPr lang="fr-FR" smtClean="0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E143AA5-8AD8-4C05-899A-768D75E68FEA}" type="slidenum">
              <a:rPr lang="fr-FR" smtClean="0"/>
              <a:pPr/>
              <a:t>6</a:t>
            </a:fld>
            <a:endParaRPr lang="fr-FR" smtClean="0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90B5325-ED54-4972-8612-293F9207FCD3}" type="slidenum">
              <a:rPr lang="fr-FR"/>
              <a:pPr/>
              <a:t>8</a:t>
            </a:fld>
            <a:endParaRPr lang="fr-FR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90B5325-ED54-4972-8612-293F9207FCD3}" type="slidenum">
              <a:rPr lang="fr-FR"/>
              <a:pPr/>
              <a:t>9</a:t>
            </a:fld>
            <a:endParaRPr lang="fr-FR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 txBox="1">
            <a:spLocks noGrp="1" noChangeArrowheads="1"/>
          </p:cNvSpPr>
          <p:nvPr/>
        </p:nvSpPr>
        <p:spPr bwMode="auto">
          <a:xfrm>
            <a:off x="5808663" y="6705600"/>
            <a:ext cx="4435475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332" tIns="47667" rIns="95332" bIns="47667" anchor="b"/>
          <a:lstStyle/>
          <a:p>
            <a:pPr algn="r" defTabSz="952500"/>
            <a:fld id="{14093615-865C-4F56-ABBD-143F74828CCF}" type="slidenum">
              <a:rPr lang="fr-FR" sz="1200">
                <a:latin typeface="Times New Roman" pitchFamily="18" charset="0"/>
              </a:rPr>
              <a:pPr algn="r" defTabSz="952500"/>
              <a:t>17</a:t>
            </a:fld>
            <a:endParaRPr lang="fr-FR" sz="1200">
              <a:latin typeface="Times New Roman" pitchFamily="18" charset="0"/>
            </a:endParaRPr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 txBox="1">
            <a:spLocks noGrp="1" noChangeArrowheads="1"/>
          </p:cNvSpPr>
          <p:nvPr/>
        </p:nvSpPr>
        <p:spPr bwMode="auto">
          <a:xfrm>
            <a:off x="5808663" y="6705600"/>
            <a:ext cx="4435475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332" tIns="47667" rIns="95332" bIns="47667" anchor="b"/>
          <a:lstStyle/>
          <a:p>
            <a:pPr algn="r" defTabSz="952500"/>
            <a:fld id="{14093615-865C-4F56-ABBD-143F74828CCF}" type="slidenum">
              <a:rPr lang="fr-FR" sz="1200">
                <a:latin typeface="Times New Roman" pitchFamily="18" charset="0"/>
              </a:rPr>
              <a:pPr algn="r" defTabSz="952500"/>
              <a:t>18</a:t>
            </a:fld>
            <a:endParaRPr lang="fr-FR" sz="1200">
              <a:latin typeface="Times New Roman" pitchFamily="18" charset="0"/>
            </a:endParaRPr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2130425"/>
            <a:ext cx="84201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0" y="1600200"/>
            <a:ext cx="89154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81850" y="274638"/>
            <a:ext cx="222885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0" y="274638"/>
            <a:ext cx="653415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" y="1600200"/>
            <a:ext cx="89154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638" y="4406900"/>
            <a:ext cx="84201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600200"/>
            <a:ext cx="43815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0" y="1600200"/>
            <a:ext cx="43815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375" y="1535113"/>
            <a:ext cx="437832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375" y="2174875"/>
            <a:ext cx="437832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138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3500" y="273050"/>
            <a:ext cx="553720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435100"/>
            <a:ext cx="3259138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Text Box 2"/>
          <p:cNvSpPr txBox="1">
            <a:spLocks noChangeArrowheads="1"/>
          </p:cNvSpPr>
          <p:nvPr/>
        </p:nvSpPr>
        <p:spPr bwMode="auto">
          <a:xfrm>
            <a:off x="3200400" y="6551613"/>
            <a:ext cx="35052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29" tIns="45715" rIns="91429" bIns="45715">
            <a:spAutoFit/>
          </a:bodyPr>
          <a:lstStyle/>
          <a:p>
            <a:pPr algn="ctr" defTabSz="1085850">
              <a:spcBef>
                <a:spcPct val="50000"/>
              </a:spcBef>
              <a:tabLst>
                <a:tab pos="3141663" algn="ctr"/>
                <a:tab pos="6570663" algn="r"/>
              </a:tabLst>
              <a:defRPr/>
            </a:pPr>
            <a:r>
              <a:rPr lang="fr-FR" sz="1000" b="1"/>
              <a:t>INSTITUT MAX VON LAUE - PAUL LANGEVIN</a:t>
            </a:r>
            <a:endParaRPr lang="fr-FR" sz="1000" b="1">
              <a:solidFill>
                <a:schemeClr val="bg1"/>
              </a:solidFill>
            </a:endParaRPr>
          </a:p>
        </p:txBody>
      </p:sp>
      <p:pic>
        <p:nvPicPr>
          <p:cNvPr id="12291" name="Picture 3" descr="bandeau"/>
          <p:cNvPicPr preferRelativeResize="0">
            <a:picLocks noChangeAspect="1" noChangeArrowheads="1"/>
          </p:cNvPicPr>
          <p:nvPr/>
        </p:nvPicPr>
        <p:blipFill>
          <a:blip r:embed="rId14" cstate="print"/>
          <a:srcRect t="28856"/>
          <a:stretch>
            <a:fillRect/>
          </a:stretch>
        </p:blipFill>
        <p:spPr bwMode="auto">
          <a:xfrm>
            <a:off x="0" y="0"/>
            <a:ext cx="9906000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6068" name="Rectangle 4"/>
          <p:cNvSpPr>
            <a:spLocks noChangeArrowheads="1"/>
          </p:cNvSpPr>
          <p:nvPr/>
        </p:nvSpPr>
        <p:spPr bwMode="auto">
          <a:xfrm>
            <a:off x="0" y="762000"/>
            <a:ext cx="9928225" cy="71438"/>
          </a:xfrm>
          <a:prstGeom prst="rect">
            <a:avLst/>
          </a:prstGeom>
          <a:solidFill>
            <a:srgbClr val="B8C844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fr-FR"/>
          </a:p>
        </p:txBody>
      </p:sp>
      <p:pic>
        <p:nvPicPr>
          <p:cNvPr id="12293" name="Picture 5" descr="logo_bleu_blc_gras copie"/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E2F2F7"/>
              </a:clrFrom>
              <a:clrTo>
                <a:srgbClr val="E2F2F7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7338" y="107950"/>
            <a:ext cx="628650" cy="588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xStyles>
    <p:titleStyle>
      <a:lvl1pPr algn="ctr" defTabSz="793750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+mj-lt"/>
          <a:ea typeface="+mj-ea"/>
          <a:cs typeface="+mj-cs"/>
        </a:defRPr>
      </a:lvl1pPr>
      <a:lvl2pPr algn="ctr" defTabSz="793750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Times" pitchFamily="18" charset="0"/>
        </a:defRPr>
      </a:lvl2pPr>
      <a:lvl3pPr algn="ctr" defTabSz="793750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Times" pitchFamily="18" charset="0"/>
        </a:defRPr>
      </a:lvl3pPr>
      <a:lvl4pPr algn="ctr" defTabSz="793750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Times" pitchFamily="18" charset="0"/>
        </a:defRPr>
      </a:lvl4pPr>
      <a:lvl5pPr algn="ctr" defTabSz="793750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Times" pitchFamily="18" charset="0"/>
        </a:defRPr>
      </a:lvl5pPr>
      <a:lvl6pPr marL="457200" algn="ctr" defTabSz="793750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Times" pitchFamily="18" charset="0"/>
        </a:defRPr>
      </a:lvl6pPr>
      <a:lvl7pPr marL="914400" algn="ctr" defTabSz="793750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Times" pitchFamily="18" charset="0"/>
        </a:defRPr>
      </a:lvl7pPr>
      <a:lvl8pPr marL="1371600" algn="ctr" defTabSz="793750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Times" pitchFamily="18" charset="0"/>
        </a:defRPr>
      </a:lvl8pPr>
      <a:lvl9pPr marL="1828800" algn="ctr" defTabSz="793750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Times" pitchFamily="18" charset="0"/>
        </a:defRPr>
      </a:lvl9pPr>
    </p:titleStyle>
    <p:bodyStyle>
      <a:lvl1pPr marL="296863" indent="-296863" algn="l" defTabSz="793750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44525" indent="-247650" algn="l" defTabSz="793750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992188" indent="-198438" algn="l" defTabSz="793750" rtl="0" eaLnBrk="0" fontAlgn="base" hangingPunct="0">
        <a:spcBef>
          <a:spcPct val="20000"/>
        </a:spcBef>
        <a:spcAft>
          <a:spcPct val="0"/>
        </a:spcAft>
        <a:buChar char="•"/>
        <a:defRPr sz="2100">
          <a:solidFill>
            <a:schemeClr val="tx1"/>
          </a:solidFill>
          <a:latin typeface="+mn-lt"/>
        </a:defRPr>
      </a:lvl3pPr>
      <a:lvl4pPr marL="1389063" indent="-198438" algn="l" defTabSz="793750" rtl="0" eaLnBrk="0" fontAlgn="base" hangingPunct="0">
        <a:spcBef>
          <a:spcPct val="20000"/>
        </a:spcBef>
        <a:spcAft>
          <a:spcPct val="0"/>
        </a:spcAft>
        <a:buChar char="–"/>
        <a:defRPr sz="1700">
          <a:solidFill>
            <a:schemeClr val="tx1"/>
          </a:solidFill>
          <a:latin typeface="+mn-lt"/>
        </a:defRPr>
      </a:lvl4pPr>
      <a:lvl5pPr marL="1785938" indent="-198438" algn="l" defTabSz="793750" rtl="0" eaLnBrk="0" fontAlgn="base" hangingPunct="0">
        <a:spcBef>
          <a:spcPct val="20000"/>
        </a:spcBef>
        <a:spcAft>
          <a:spcPct val="0"/>
        </a:spcAft>
        <a:buChar char="»"/>
        <a:defRPr sz="1700">
          <a:solidFill>
            <a:schemeClr val="tx1"/>
          </a:solidFill>
          <a:latin typeface="+mn-lt"/>
        </a:defRPr>
      </a:lvl5pPr>
      <a:lvl6pPr marL="2243138" indent="-198438" algn="l" defTabSz="793750" rtl="0" eaLnBrk="0" fontAlgn="base" hangingPunct="0">
        <a:spcBef>
          <a:spcPct val="20000"/>
        </a:spcBef>
        <a:spcAft>
          <a:spcPct val="0"/>
        </a:spcAft>
        <a:buChar char="»"/>
        <a:defRPr sz="1700">
          <a:solidFill>
            <a:schemeClr val="tx1"/>
          </a:solidFill>
          <a:latin typeface="+mn-lt"/>
        </a:defRPr>
      </a:lvl6pPr>
      <a:lvl7pPr marL="2700338" indent="-198438" algn="l" defTabSz="793750" rtl="0" eaLnBrk="0" fontAlgn="base" hangingPunct="0">
        <a:spcBef>
          <a:spcPct val="20000"/>
        </a:spcBef>
        <a:spcAft>
          <a:spcPct val="0"/>
        </a:spcAft>
        <a:buChar char="»"/>
        <a:defRPr sz="1700">
          <a:solidFill>
            <a:schemeClr val="tx1"/>
          </a:solidFill>
          <a:latin typeface="+mn-lt"/>
        </a:defRPr>
      </a:lvl7pPr>
      <a:lvl8pPr marL="3157538" indent="-198438" algn="l" defTabSz="793750" rtl="0" eaLnBrk="0" fontAlgn="base" hangingPunct="0">
        <a:spcBef>
          <a:spcPct val="20000"/>
        </a:spcBef>
        <a:spcAft>
          <a:spcPct val="0"/>
        </a:spcAft>
        <a:buChar char="»"/>
        <a:defRPr sz="1700">
          <a:solidFill>
            <a:schemeClr val="tx1"/>
          </a:solidFill>
          <a:latin typeface="+mn-lt"/>
        </a:defRPr>
      </a:lvl8pPr>
      <a:lvl9pPr marL="3614738" indent="-198438" algn="l" defTabSz="793750" rtl="0" eaLnBrk="0" fontAlgn="base" hangingPunct="0">
        <a:spcBef>
          <a:spcPct val="20000"/>
        </a:spcBef>
        <a:spcAft>
          <a:spcPct val="0"/>
        </a:spcAft>
        <a:buChar char="»"/>
        <a:defRPr sz="17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oleObject" Target="../embeddings/oleObject5.bin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.bin"/><Relationship Id="rId3" Type="http://schemas.openxmlformats.org/officeDocument/2006/relationships/oleObject" Target="../embeddings/oleObject6.bin"/><Relationship Id="rId7" Type="http://schemas.openxmlformats.org/officeDocument/2006/relationships/oleObject" Target="../embeddings/oleObject1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9.bin"/><Relationship Id="rId11" Type="http://schemas.openxmlformats.org/officeDocument/2006/relationships/oleObject" Target="../embeddings/oleObject13.bin"/><Relationship Id="rId5" Type="http://schemas.openxmlformats.org/officeDocument/2006/relationships/oleObject" Target="../embeddings/oleObject8.bin"/><Relationship Id="rId10" Type="http://schemas.openxmlformats.org/officeDocument/2006/relationships/image" Target="../media/image30.png"/><Relationship Id="rId4" Type="http://schemas.openxmlformats.org/officeDocument/2006/relationships/oleObject" Target="../embeddings/oleObject7.bin"/><Relationship Id="rId9" Type="http://schemas.openxmlformats.org/officeDocument/2006/relationships/oleObject" Target="../embeddings/oleObject12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34.wmf"/><Relationship Id="rId5" Type="http://schemas.openxmlformats.org/officeDocument/2006/relationships/oleObject" Target="../embeddings/oleObject16.bin"/><Relationship Id="rId4" Type="http://schemas.openxmlformats.org/officeDocument/2006/relationships/oleObject" Target="../embeddings/oleObject15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wmf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oleObject" Target="../embeddings/oleObject2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9.bin"/><Relationship Id="rId5" Type="http://schemas.openxmlformats.org/officeDocument/2006/relationships/oleObject" Target="../embeddings/oleObject18.bin"/><Relationship Id="rId4" Type="http://schemas.openxmlformats.org/officeDocument/2006/relationships/oleObject" Target="../embeddings/oleObject17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5" Type="http://schemas.openxmlformats.org/officeDocument/2006/relationships/oleObject" Target="../embeddings/oleObject22.bin"/><Relationship Id="rId4" Type="http://schemas.openxmlformats.org/officeDocument/2006/relationships/oleObject" Target="../embeddings/oleObject21.bin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4" Type="http://schemas.openxmlformats.org/officeDocument/2006/relationships/oleObject" Target="../embeddings/oleObject23.bin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4" Type="http://schemas.openxmlformats.org/officeDocument/2006/relationships/oleObject" Target="../embeddings/oleObject24.bin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4" Type="http://schemas.openxmlformats.org/officeDocument/2006/relationships/oleObject" Target="../embeddings/oleObject25.bin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emf"/><Relationship Id="rId4" Type="http://schemas.openxmlformats.org/officeDocument/2006/relationships/image" Target="../media/image68.emf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0.emf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5" Type="http://schemas.openxmlformats.org/officeDocument/2006/relationships/oleObject" Target="../embeddings/oleObject3.bin"/><Relationship Id="rId4" Type="http://schemas.openxmlformats.org/officeDocument/2006/relationships/oleObject" Target="../embeddings/oleObject2.bin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7293637" y="6613525"/>
            <a:ext cx="2108465" cy="30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29" tIns="45715" rIns="91429" bIns="45715"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fr-FR" sz="1400" b="1" dirty="0" smtClean="0"/>
              <a:t>V</a:t>
            </a:r>
            <a:r>
              <a:rPr lang="ru-RU" sz="1400" b="1" dirty="0" smtClean="0"/>
              <a:t>.</a:t>
            </a:r>
            <a:r>
              <a:rPr lang="fr-FR" sz="1400" b="1" dirty="0" smtClean="0"/>
              <a:t>V</a:t>
            </a:r>
            <a:r>
              <a:rPr lang="ru-RU" sz="1400" b="1" dirty="0" smtClean="0"/>
              <a:t>. </a:t>
            </a:r>
            <a:r>
              <a:rPr lang="fr-FR" sz="1400" b="1" dirty="0" smtClean="0"/>
              <a:t>Nesvizhevsky</a:t>
            </a:r>
            <a:endParaRPr lang="en-US" sz="1400" b="1" dirty="0"/>
          </a:p>
        </p:txBody>
      </p:sp>
      <p:sp>
        <p:nvSpPr>
          <p:cNvPr id="2053" name="Text Box 5"/>
          <p:cNvSpPr txBox="1">
            <a:spLocks noChangeArrowheads="1"/>
          </p:cNvSpPr>
          <p:nvPr/>
        </p:nvSpPr>
        <p:spPr bwMode="auto">
          <a:xfrm>
            <a:off x="662121" y="6613525"/>
            <a:ext cx="1248569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29" tIns="45715" rIns="91429" bIns="45715">
            <a:spAutoFit/>
          </a:bodyPr>
          <a:lstStyle/>
          <a:p>
            <a:pPr eaLnBrk="0" hangingPunct="0">
              <a:spcBef>
                <a:spcPct val="50000"/>
              </a:spcBef>
            </a:pPr>
            <a:fld id="{8B5345F9-E91C-4300-897E-04BEAEC0AB14}" type="datetime3">
              <a:rPr lang="fr-FR" sz="1400" b="1"/>
              <a:pPr eaLnBrk="0" hangingPunct="0">
                <a:spcBef>
                  <a:spcPct val="50000"/>
                </a:spcBef>
              </a:pPr>
              <a:t>11.10.11</a:t>
            </a:fld>
            <a:r>
              <a:rPr lang="fr-FR" sz="1000" b="1" dirty="0"/>
              <a:t>	</a:t>
            </a:r>
            <a:endParaRPr lang="fr-FR" sz="2400" dirty="0">
              <a:latin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762000"/>
            <a:ext cx="9906000" cy="58785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514350" indent="-514350">
              <a:buAutoNum type="arabicPeriod"/>
            </a:pPr>
            <a:r>
              <a:rPr lang="fr-FR" sz="28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</a:rPr>
              <a:t>Gravitational</a:t>
            </a:r>
            <a:r>
              <a:rPr lang="fr-FR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</a:rPr>
              <a:t> and </a:t>
            </a:r>
            <a:r>
              <a:rPr lang="fr-FR" sz="28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</a:rPr>
              <a:t>centrifugal</a:t>
            </a:r>
            <a:r>
              <a:rPr lang="fr-FR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</a:rPr>
              <a:t> quantum states of </a:t>
            </a:r>
            <a:r>
              <a:rPr lang="fr-FR" sz="28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</a:rPr>
              <a:t>matter</a:t>
            </a:r>
            <a:r>
              <a:rPr lang="fr-FR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</a:rPr>
              <a:t> and anti-</a:t>
            </a:r>
            <a:r>
              <a:rPr lang="fr-FR" sz="28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</a:rPr>
              <a:t>matter</a:t>
            </a:r>
            <a:r>
              <a:rPr lang="fr-FR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</a:rPr>
              <a:t>: </a:t>
            </a:r>
            <a:r>
              <a:rPr lang="fr-FR" sz="28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</a:rPr>
              <a:t>verification</a:t>
            </a:r>
            <a:r>
              <a:rPr lang="fr-FR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</a:rPr>
              <a:t> of the </a:t>
            </a:r>
            <a:r>
              <a:rPr lang="fr-FR" sz="28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</a:rPr>
              <a:t>weak</a:t>
            </a:r>
            <a:r>
              <a:rPr lang="fr-FR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fr-FR" sz="28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</a:rPr>
              <a:t>equivalence</a:t>
            </a:r>
            <a:r>
              <a:rPr lang="fr-FR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fr-FR" sz="28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</a:rPr>
              <a:t>principle</a:t>
            </a:r>
            <a:r>
              <a:rPr lang="fr-FR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</a:rPr>
              <a:t> for an </a:t>
            </a:r>
            <a:r>
              <a:rPr lang="fr-FR" sz="28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</a:rPr>
              <a:t>object</a:t>
            </a:r>
            <a:r>
              <a:rPr lang="fr-FR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</a:rPr>
              <a:t> in a quantum state</a:t>
            </a:r>
          </a:p>
          <a:p>
            <a:pPr marL="514350" indent="-514350">
              <a:buAutoNum type="arabicPeriod"/>
            </a:pPr>
            <a:r>
              <a:rPr lang="fr-FR" sz="28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</a:rPr>
              <a:t>Recent</a:t>
            </a:r>
            <a:r>
              <a:rPr lang="fr-FR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</a:rPr>
              <a:t> first </a:t>
            </a:r>
            <a:r>
              <a:rPr lang="fr-FR" sz="28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</a:rPr>
              <a:t>measurement</a:t>
            </a:r>
            <a:r>
              <a:rPr lang="fr-FR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</a:rPr>
              <a:t> of the </a:t>
            </a:r>
            <a:r>
              <a:rPr lang="fr-FR" sz="28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</a:rPr>
              <a:t>gravitational</a:t>
            </a:r>
            <a:r>
              <a:rPr lang="fr-FR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</a:rPr>
              <a:t> quantum states of neutrons and the </a:t>
            </a:r>
            <a:r>
              <a:rPr lang="fr-FR" sz="28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</a:rPr>
              <a:t>centrifugal</a:t>
            </a:r>
            <a:r>
              <a:rPr lang="fr-FR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</a:rPr>
              <a:t> quantum states of neutrons (the « neutron </a:t>
            </a:r>
            <a:r>
              <a:rPr lang="fr-FR" sz="28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</a:rPr>
              <a:t>whispering</a:t>
            </a:r>
            <a:r>
              <a:rPr lang="fr-FR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fr-FR" sz="28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</a:rPr>
              <a:t>gallery</a:t>
            </a:r>
            <a:r>
              <a:rPr lang="fr-FR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fr-FR" sz="28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</a:rPr>
              <a:t>effect</a:t>
            </a:r>
            <a:r>
              <a:rPr lang="fr-FR" sz="2800" b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</a:rPr>
              <a:t> », </a:t>
            </a:r>
            <a:r>
              <a:rPr lang="fr-FR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</a:rPr>
              <a:t>or the « neutron </a:t>
            </a:r>
            <a:r>
              <a:rPr lang="fr-FR" sz="28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</a:rPr>
              <a:t>rainbow</a:t>
            </a:r>
            <a:r>
              <a:rPr lang="fr-FR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</a:rPr>
              <a:t> »)</a:t>
            </a:r>
          </a:p>
          <a:p>
            <a:pPr marL="514350" indent="-514350">
              <a:buAutoNum type="arabicPeriod"/>
            </a:pPr>
            <a:r>
              <a:rPr lang="fr-FR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</a:rPr>
              <a:t>Long </a:t>
            </a:r>
            <a:r>
              <a:rPr lang="fr-FR" sz="28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</a:rPr>
              <a:t>lifetimes</a:t>
            </a:r>
            <a:r>
              <a:rPr lang="fr-FR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</a:rPr>
              <a:t> of neutrons in the </a:t>
            </a:r>
            <a:r>
              <a:rPr lang="fr-FR" sz="28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</a:rPr>
              <a:t>whispering</a:t>
            </a:r>
            <a:r>
              <a:rPr lang="fr-FR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fr-FR" sz="28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</a:rPr>
              <a:t>gallery</a:t>
            </a:r>
            <a:r>
              <a:rPr lang="fr-FR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</a:rPr>
              <a:t> states </a:t>
            </a:r>
            <a:r>
              <a:rPr lang="fr-FR" sz="28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</a:rPr>
              <a:t>allow</a:t>
            </a:r>
            <a:r>
              <a:rPr lang="fr-FR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</a:rPr>
              <a:t> us to use </a:t>
            </a:r>
            <a:r>
              <a:rPr lang="fr-FR" sz="28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</a:rPr>
              <a:t>this</a:t>
            </a:r>
            <a:r>
              <a:rPr lang="fr-FR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fr-FR" sz="28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</a:rPr>
              <a:t>phenomenon</a:t>
            </a:r>
            <a:r>
              <a:rPr lang="fr-FR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</a:rPr>
              <a:t> for </a:t>
            </a:r>
            <a:r>
              <a:rPr lang="fr-FR" sz="28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</a:rPr>
              <a:t>precision</a:t>
            </a:r>
            <a:r>
              <a:rPr lang="fr-FR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fr-FR" sz="28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</a:rPr>
              <a:t>studies</a:t>
            </a:r>
            <a:r>
              <a:rPr lang="fr-FR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</a:rPr>
              <a:t> of surface </a:t>
            </a:r>
            <a:r>
              <a:rPr lang="fr-FR" sz="28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</a:rPr>
              <a:t>potentials</a:t>
            </a:r>
            <a:r>
              <a:rPr lang="fr-FR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</a:rPr>
              <a:t> and </a:t>
            </a:r>
            <a:r>
              <a:rPr lang="fr-FR" sz="28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</a:rPr>
              <a:t>probably</a:t>
            </a:r>
            <a:r>
              <a:rPr lang="fr-FR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</a:rPr>
              <a:t> for </a:t>
            </a:r>
            <a:r>
              <a:rPr lang="fr-FR" sz="28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</a:rPr>
              <a:t>constraining</a:t>
            </a:r>
            <a:r>
              <a:rPr lang="fr-FR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fr-FR" sz="28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</a:rPr>
              <a:t>fundamental</a:t>
            </a:r>
            <a:r>
              <a:rPr lang="fr-FR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</a:rPr>
              <a:t> short-range </a:t>
            </a:r>
            <a:r>
              <a:rPr lang="fr-FR" sz="28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</a:rPr>
              <a:t>potentials</a:t>
            </a:r>
            <a:endParaRPr lang="fr-FR" sz="28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</a:endParaRPr>
          </a:p>
          <a:p>
            <a:pPr marL="514350" indent="-514350">
              <a:buAutoNum type="arabicPeriod"/>
            </a:pPr>
            <a:endParaRPr lang="fr-FR" sz="2800" b="1" cap="none" spc="0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</a:endParaRPr>
          </a:p>
          <a:p>
            <a:pPr marL="514350" indent="-514350"/>
            <a:r>
              <a:rPr lang="fr-FR" sz="2000" dirty="0" smtClean="0">
                <a:ln w="11430"/>
                <a:solidFill>
                  <a:srgbClr val="FF0000"/>
                </a:solidFill>
              </a:rPr>
              <a:t>	Co-</a:t>
            </a:r>
            <a:r>
              <a:rPr lang="fr-FR" sz="2000" dirty="0" err="1" smtClean="0">
                <a:ln w="11430"/>
                <a:solidFill>
                  <a:srgbClr val="FF0000"/>
                </a:solidFill>
              </a:rPr>
              <a:t>authors</a:t>
            </a:r>
            <a:r>
              <a:rPr lang="fr-FR" sz="2000" dirty="0" smtClean="0">
                <a:ln w="11430"/>
                <a:solidFill>
                  <a:srgbClr val="FF0000"/>
                </a:solidFill>
              </a:rPr>
              <a:t> of all </a:t>
            </a:r>
            <a:r>
              <a:rPr lang="fr-FR" sz="2000" dirty="0" err="1" smtClean="0">
                <a:ln w="11430"/>
                <a:solidFill>
                  <a:srgbClr val="FF0000"/>
                </a:solidFill>
              </a:rPr>
              <a:t>results</a:t>
            </a:r>
            <a:r>
              <a:rPr lang="fr-FR" sz="2000" dirty="0" smtClean="0">
                <a:ln w="11430"/>
                <a:solidFill>
                  <a:srgbClr val="FF0000"/>
                </a:solidFill>
              </a:rPr>
              <a:t> </a:t>
            </a:r>
            <a:r>
              <a:rPr lang="fr-FR" sz="2000" dirty="0" err="1" smtClean="0">
                <a:ln w="11430"/>
                <a:solidFill>
                  <a:srgbClr val="FF0000"/>
                </a:solidFill>
              </a:rPr>
              <a:t>included</a:t>
            </a:r>
            <a:r>
              <a:rPr lang="fr-FR" sz="2000" dirty="0" smtClean="0">
                <a:ln w="11430"/>
                <a:solidFill>
                  <a:srgbClr val="FF0000"/>
                </a:solidFill>
              </a:rPr>
              <a:t> in </a:t>
            </a:r>
            <a:r>
              <a:rPr lang="fr-FR" sz="2000" dirty="0" err="1" smtClean="0">
                <a:ln w="11430"/>
                <a:solidFill>
                  <a:srgbClr val="FF0000"/>
                </a:solidFill>
              </a:rPr>
              <a:t>this</a:t>
            </a:r>
            <a:r>
              <a:rPr lang="fr-FR" sz="2000" dirty="0" smtClean="0">
                <a:ln w="11430"/>
                <a:solidFill>
                  <a:srgbClr val="FF0000"/>
                </a:solidFill>
              </a:rPr>
              <a:t> talk are </a:t>
            </a:r>
            <a:r>
              <a:rPr lang="fr-FR" sz="2000" dirty="0" err="1" smtClean="0">
                <a:ln w="11430"/>
                <a:solidFill>
                  <a:srgbClr val="FF0000"/>
                </a:solidFill>
              </a:rPr>
              <a:t>indicated</a:t>
            </a:r>
            <a:r>
              <a:rPr lang="fr-FR" sz="2000" dirty="0" smtClean="0">
                <a:ln w="11430"/>
                <a:solidFill>
                  <a:srgbClr val="FF0000"/>
                </a:solidFill>
              </a:rPr>
              <a:t> on respective </a:t>
            </a:r>
            <a:r>
              <a:rPr lang="fr-FR" sz="2000" dirty="0" err="1" smtClean="0">
                <a:ln w="11430"/>
                <a:solidFill>
                  <a:srgbClr val="FF0000"/>
                </a:solidFill>
              </a:rPr>
              <a:t>transparencies</a:t>
            </a:r>
            <a:r>
              <a:rPr lang="fr-FR" sz="2000" dirty="0" smtClean="0">
                <a:ln w="11430"/>
                <a:solidFill>
                  <a:srgbClr val="FF0000"/>
                </a:solidFill>
              </a:rPr>
              <a:t> </a:t>
            </a:r>
            <a:endParaRPr lang="fr-FR" sz="2000" cap="none" spc="0" dirty="0">
              <a:ln w="11430"/>
              <a:solidFill>
                <a:srgbClr val="FF0000"/>
              </a:solidFill>
            </a:endParaRPr>
          </a:p>
        </p:txBody>
      </p:sp>
      <p:sp>
        <p:nvSpPr>
          <p:cNvPr id="6" name="Text Box 20"/>
          <p:cNvSpPr txBox="1">
            <a:spLocks noChangeArrowheads="1"/>
          </p:cNvSpPr>
          <p:nvPr/>
        </p:nvSpPr>
        <p:spPr bwMode="auto">
          <a:xfrm>
            <a:off x="838200" y="0"/>
            <a:ext cx="6858000" cy="830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9" tIns="45715" rIns="91429" bIns="45715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400" b="1" dirty="0" smtClean="0">
                <a:latin typeface="Comic Sans MS" pitchFamily="66" charset="0"/>
              </a:rPr>
              <a:t>Gravitational and centrifugal quantum states of neutrons and </a:t>
            </a:r>
            <a:r>
              <a:rPr lang="fr-FR" sz="2400" b="1" dirty="0" err="1" smtClean="0">
                <a:latin typeface="Comic Sans MS" pitchFamily="66" charset="0"/>
              </a:rPr>
              <a:t>anti-hydrogen</a:t>
            </a:r>
            <a:r>
              <a:rPr lang="fr-FR" sz="2400" b="1" dirty="0" smtClean="0">
                <a:latin typeface="Comic Sans MS" pitchFamily="66" charset="0"/>
              </a:rPr>
              <a:t> </a:t>
            </a:r>
            <a:r>
              <a:rPr lang="fr-FR" sz="2400" b="1" dirty="0" err="1" smtClean="0">
                <a:latin typeface="Comic Sans MS" pitchFamily="66" charset="0"/>
              </a:rPr>
              <a:t>atoms</a:t>
            </a:r>
            <a:endParaRPr lang="en-US" sz="2400" b="1" dirty="0">
              <a:latin typeface="Comic Sans MS" pitchFamily="66" charset="0"/>
            </a:endParaRPr>
          </a:p>
        </p:txBody>
      </p:sp>
      <p:pic>
        <p:nvPicPr>
          <p:cNvPr id="7" name="Picture 7" descr="granit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96200" y="1"/>
            <a:ext cx="2209800" cy="8295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Text Box 3"/>
          <p:cNvSpPr txBox="1">
            <a:spLocks noChangeArrowheads="1"/>
          </p:cNvSpPr>
          <p:nvPr/>
        </p:nvSpPr>
        <p:spPr bwMode="auto">
          <a:xfrm>
            <a:off x="662121" y="6613525"/>
            <a:ext cx="1248569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29" tIns="45715" rIns="91429" bIns="45715">
            <a:spAutoFit/>
          </a:bodyPr>
          <a:lstStyle/>
          <a:p>
            <a:pPr eaLnBrk="0" hangingPunct="0">
              <a:spcBef>
                <a:spcPct val="50000"/>
              </a:spcBef>
            </a:pPr>
            <a:fld id="{84FCCB09-5E0A-4B80-9BB0-EF819CA3FEA0}" type="datetime3">
              <a:rPr lang="fr-FR" sz="1400" b="1"/>
              <a:pPr eaLnBrk="0" hangingPunct="0">
                <a:spcBef>
                  <a:spcPct val="50000"/>
                </a:spcBef>
              </a:pPr>
              <a:t>11.10.11</a:t>
            </a:fld>
            <a:r>
              <a:rPr lang="fr-FR" sz="1000" b="1"/>
              <a:t>	</a:t>
            </a:r>
            <a:endParaRPr lang="fr-FR" sz="2400">
              <a:latin typeface="Times New Roman" pitchFamily="18" charset="0"/>
            </a:endParaRPr>
          </a:p>
        </p:txBody>
      </p:sp>
      <p:pic>
        <p:nvPicPr>
          <p:cNvPr id="44041" name="Picture 9" descr="Fig2Natur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1200" y="2438401"/>
            <a:ext cx="6521450" cy="3286125"/>
          </a:xfrm>
          <a:prstGeom prst="rect">
            <a:avLst/>
          </a:prstGeom>
          <a:noFill/>
        </p:spPr>
      </p:pic>
      <p:sp>
        <p:nvSpPr>
          <p:cNvPr id="44042" name="Text Box 10"/>
          <p:cNvSpPr txBox="1">
            <a:spLocks noChangeArrowheads="1"/>
          </p:cNvSpPr>
          <p:nvPr/>
        </p:nvSpPr>
        <p:spPr bwMode="auto">
          <a:xfrm>
            <a:off x="762000" y="2438400"/>
            <a:ext cx="243866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 dirty="0" smtClean="0">
                <a:latin typeface="Times" pitchFamily="18" charset="0"/>
              </a:rPr>
              <a:t>V</a:t>
            </a:r>
            <a:r>
              <a:rPr lang="fr-FR" sz="2000" baseline="-25000" dirty="0" err="1" smtClean="0">
                <a:latin typeface="Times" pitchFamily="18" charset="0"/>
              </a:rPr>
              <a:t>horiz</a:t>
            </a:r>
            <a:r>
              <a:rPr lang="en-US" sz="2000" dirty="0" smtClean="0">
                <a:latin typeface="Times" pitchFamily="18" charset="0"/>
              </a:rPr>
              <a:t>~4-15 m/s</a:t>
            </a:r>
            <a:endParaRPr lang="en-US" sz="2000" dirty="0">
              <a:latin typeface="Times" pitchFamily="18" charset="0"/>
            </a:endParaRPr>
          </a:p>
        </p:txBody>
      </p:sp>
      <p:sp>
        <p:nvSpPr>
          <p:cNvPr id="44043" name="Text Box 11"/>
          <p:cNvSpPr txBox="1">
            <a:spLocks noChangeArrowheads="1"/>
          </p:cNvSpPr>
          <p:nvPr/>
        </p:nvSpPr>
        <p:spPr bwMode="auto">
          <a:xfrm>
            <a:off x="4707070" y="2057401"/>
            <a:ext cx="206203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 dirty="0" smtClean="0">
                <a:latin typeface="Times" pitchFamily="18" charset="0"/>
              </a:rPr>
              <a:t>V</a:t>
            </a:r>
            <a:r>
              <a:rPr lang="fr-FR" sz="2000" baseline="-25000" dirty="0" smtClean="0">
                <a:latin typeface="Times" pitchFamily="18" charset="0"/>
              </a:rPr>
              <a:t>vert</a:t>
            </a:r>
            <a:r>
              <a:rPr lang="en-US" sz="2000" dirty="0" smtClean="0">
                <a:latin typeface="Times" pitchFamily="18" charset="0"/>
              </a:rPr>
              <a:t>~2 cm/s</a:t>
            </a:r>
            <a:endParaRPr lang="en-US" sz="2000" dirty="0">
              <a:latin typeface="Times" pitchFamily="18" charset="0"/>
            </a:endParaRPr>
          </a:p>
        </p:txBody>
      </p:sp>
      <p:sp>
        <p:nvSpPr>
          <p:cNvPr id="44044" name="AutoShape 12"/>
          <p:cNvSpPr>
            <a:spLocks noChangeArrowheads="1"/>
          </p:cNvSpPr>
          <p:nvPr/>
        </p:nvSpPr>
        <p:spPr bwMode="auto">
          <a:xfrm>
            <a:off x="1155700" y="2286000"/>
            <a:ext cx="3219450" cy="76200"/>
          </a:xfrm>
          <a:prstGeom prst="rightArrow">
            <a:avLst>
              <a:gd name="adj1" fmla="val 50000"/>
              <a:gd name="adj2" fmla="val 97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graphicFrame>
        <p:nvGraphicFramePr>
          <p:cNvPr id="44045" name="Object 13"/>
          <p:cNvGraphicFramePr>
            <a:graphicFrameLocks noChangeAspect="1"/>
          </p:cNvGraphicFramePr>
          <p:nvPr/>
        </p:nvGraphicFramePr>
        <p:xfrm>
          <a:off x="7371027" y="1955801"/>
          <a:ext cx="1159140" cy="690563"/>
        </p:xfrm>
        <a:graphic>
          <a:graphicData uri="http://schemas.openxmlformats.org/presentationml/2006/ole">
            <p:oleObj spid="_x0000_s166914" name="Equation" r:id="rId4" imgW="609480" imgH="393480" progId="Equation.3">
              <p:embed/>
            </p:oleObj>
          </a:graphicData>
        </a:graphic>
      </p:graphicFrame>
      <p:sp>
        <p:nvSpPr>
          <p:cNvPr id="44047" name="AutoShape 15"/>
          <p:cNvSpPr>
            <a:spLocks noChangeArrowheads="1"/>
          </p:cNvSpPr>
          <p:nvPr/>
        </p:nvSpPr>
        <p:spPr bwMode="auto">
          <a:xfrm>
            <a:off x="6512852" y="2133600"/>
            <a:ext cx="82550" cy="304800"/>
          </a:xfrm>
          <a:prstGeom prst="upDownArrow">
            <a:avLst>
              <a:gd name="adj1" fmla="val 50000"/>
              <a:gd name="adj2" fmla="val 8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44048" name="Rectangle 16"/>
          <p:cNvSpPr>
            <a:spLocks noChangeArrowheads="1"/>
          </p:cNvSpPr>
          <p:nvPr/>
        </p:nvSpPr>
        <p:spPr bwMode="auto">
          <a:xfrm>
            <a:off x="271728" y="4652963"/>
            <a:ext cx="9283435" cy="1655762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44050" name="Text Box 18"/>
          <p:cNvSpPr txBox="1">
            <a:spLocks noChangeArrowheads="1"/>
          </p:cNvSpPr>
          <p:nvPr/>
        </p:nvSpPr>
        <p:spPr bwMode="auto">
          <a:xfrm>
            <a:off x="533400" y="4648200"/>
            <a:ext cx="89154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b="1" i="1" dirty="0" err="1" smtClean="0">
                <a:solidFill>
                  <a:srgbClr val="0070C0"/>
                </a:solidFill>
              </a:rPr>
              <a:t>Selection</a:t>
            </a:r>
            <a:r>
              <a:rPr lang="fr-FR" b="1" i="1" dirty="0" smtClean="0">
                <a:solidFill>
                  <a:srgbClr val="0070C0"/>
                </a:solidFill>
              </a:rPr>
              <a:t> and </a:t>
            </a:r>
            <a:r>
              <a:rPr lang="fr-FR" b="1" i="1" dirty="0" err="1" smtClean="0">
                <a:solidFill>
                  <a:srgbClr val="0070C0"/>
                </a:solidFill>
              </a:rPr>
              <a:t>measurement</a:t>
            </a:r>
            <a:r>
              <a:rPr lang="fr-FR" b="1" i="1" dirty="0" smtClean="0">
                <a:solidFill>
                  <a:srgbClr val="0070C0"/>
                </a:solidFill>
              </a:rPr>
              <a:t> of the vertical and horizontal </a:t>
            </a:r>
            <a:r>
              <a:rPr lang="fr-FR" b="1" i="1" dirty="0" err="1" smtClean="0">
                <a:solidFill>
                  <a:srgbClr val="0070C0"/>
                </a:solidFill>
              </a:rPr>
              <a:t>velocity</a:t>
            </a:r>
            <a:r>
              <a:rPr lang="fr-FR" b="1" i="1" dirty="0" smtClean="0">
                <a:solidFill>
                  <a:srgbClr val="0070C0"/>
                </a:solidFill>
              </a:rPr>
              <a:t> components:</a:t>
            </a:r>
            <a:endParaRPr lang="ru-RU" b="1" i="1" dirty="0">
              <a:solidFill>
                <a:srgbClr val="0070C0"/>
              </a:solidFill>
            </a:endParaRPr>
          </a:p>
          <a:p>
            <a:pPr>
              <a:spcBef>
                <a:spcPct val="50000"/>
              </a:spcBef>
            </a:pPr>
            <a:r>
              <a:rPr lang="fr-FR" b="1" i="1" dirty="0" smtClean="0"/>
              <a:t>The maximum vertical </a:t>
            </a:r>
            <a:r>
              <a:rPr lang="fr-FR" b="1" i="1" dirty="0" err="1" smtClean="0"/>
              <a:t>velocity</a:t>
            </a:r>
            <a:r>
              <a:rPr lang="fr-FR" b="1" i="1" dirty="0" smtClean="0"/>
              <a:t> </a:t>
            </a:r>
            <a:r>
              <a:rPr lang="fr-FR" b="1" i="1" dirty="0" err="1" smtClean="0"/>
              <a:t>is</a:t>
            </a:r>
            <a:r>
              <a:rPr lang="fr-FR" b="1" i="1" dirty="0" smtClean="0"/>
              <a:t> </a:t>
            </a:r>
            <a:r>
              <a:rPr lang="fr-FR" b="1" i="1" dirty="0" err="1" smtClean="0"/>
              <a:t>defined</a:t>
            </a:r>
            <a:r>
              <a:rPr lang="fr-FR" b="1" i="1" dirty="0" smtClean="0"/>
              <a:t> by the scatterer/absorber </a:t>
            </a:r>
            <a:r>
              <a:rPr lang="fr-FR" b="1" i="1" dirty="0" err="1" smtClean="0"/>
              <a:t>height</a:t>
            </a:r>
            <a:r>
              <a:rPr lang="fr-FR" b="1" i="1" dirty="0" smtClean="0"/>
              <a:t> </a:t>
            </a:r>
            <a:r>
              <a:rPr lang="fr-FR" b="1" i="1" dirty="0" err="1" smtClean="0"/>
              <a:t>above</a:t>
            </a:r>
            <a:r>
              <a:rPr lang="fr-FR" b="1" i="1" dirty="0" smtClean="0"/>
              <a:t> the </a:t>
            </a:r>
            <a:r>
              <a:rPr lang="fr-FR" b="1" i="1" dirty="0" err="1" smtClean="0"/>
              <a:t>mirror</a:t>
            </a:r>
            <a:endParaRPr lang="fr-FR" b="1" i="1" dirty="0" smtClean="0"/>
          </a:p>
          <a:p>
            <a:pPr>
              <a:spcBef>
                <a:spcPct val="50000"/>
              </a:spcBef>
            </a:pPr>
            <a:r>
              <a:rPr lang="fr-FR" b="1" i="1" dirty="0" smtClean="0"/>
              <a:t>The range of horizontal </a:t>
            </a:r>
            <a:r>
              <a:rPr lang="fr-FR" b="1" i="1" dirty="0" err="1" smtClean="0"/>
              <a:t>velocities</a:t>
            </a:r>
            <a:r>
              <a:rPr lang="fr-FR" b="1" i="1" dirty="0" smtClean="0"/>
              <a:t> </a:t>
            </a:r>
            <a:r>
              <a:rPr lang="fr-FR" b="1" i="1" dirty="0" err="1" smtClean="0"/>
              <a:t>is</a:t>
            </a:r>
            <a:r>
              <a:rPr lang="fr-FR" b="1" i="1" dirty="0" smtClean="0"/>
              <a:t> </a:t>
            </a:r>
            <a:r>
              <a:rPr lang="fr-FR" b="1" i="1" dirty="0" err="1" smtClean="0"/>
              <a:t>defined</a:t>
            </a:r>
            <a:r>
              <a:rPr lang="fr-FR" b="1" i="1" dirty="0" smtClean="0"/>
              <a:t> by the relative position of plates in the entrance </a:t>
            </a:r>
            <a:r>
              <a:rPr lang="fr-FR" b="1" i="1" dirty="0" err="1" smtClean="0"/>
              <a:t>collimator</a:t>
            </a:r>
            <a:r>
              <a:rPr lang="fr-FR" b="1" i="1" dirty="0" smtClean="0"/>
              <a:t> and the </a:t>
            </a:r>
            <a:r>
              <a:rPr lang="fr-FR" b="1" i="1" dirty="0" err="1" smtClean="0"/>
              <a:t>slit</a:t>
            </a:r>
            <a:r>
              <a:rPr lang="fr-FR" b="1" i="1" dirty="0" smtClean="0"/>
              <a:t> </a:t>
            </a:r>
            <a:r>
              <a:rPr lang="fr-FR" b="1" i="1" dirty="0" err="1" smtClean="0"/>
              <a:t>between</a:t>
            </a:r>
            <a:r>
              <a:rPr lang="fr-FR" b="1" i="1" dirty="0" smtClean="0"/>
              <a:t> the </a:t>
            </a:r>
            <a:r>
              <a:rPr lang="fr-FR" b="1" i="1" dirty="0" err="1" smtClean="0"/>
              <a:t>mirror</a:t>
            </a:r>
            <a:r>
              <a:rPr lang="fr-FR" b="1" i="1" dirty="0" smtClean="0"/>
              <a:t> and the scatterer</a:t>
            </a:r>
            <a:endParaRPr lang="en-US" b="1" i="1" dirty="0"/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7293637" y="6613525"/>
            <a:ext cx="2108465" cy="30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29" tIns="45715" rIns="91429" bIns="45715"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fr-FR" sz="1400" b="1" dirty="0" smtClean="0"/>
              <a:t>V</a:t>
            </a:r>
            <a:r>
              <a:rPr lang="ru-RU" sz="1400" b="1" dirty="0" smtClean="0"/>
              <a:t>.</a:t>
            </a:r>
            <a:r>
              <a:rPr lang="fr-FR" sz="1400" b="1" dirty="0" smtClean="0"/>
              <a:t>V</a:t>
            </a:r>
            <a:r>
              <a:rPr lang="ru-RU" sz="1400" b="1" dirty="0" smtClean="0"/>
              <a:t>. </a:t>
            </a:r>
            <a:r>
              <a:rPr lang="fr-FR" sz="1400" b="1" dirty="0" smtClean="0"/>
              <a:t>Nesvizhevsky</a:t>
            </a:r>
            <a:endParaRPr lang="en-US" sz="1400" b="1" dirty="0"/>
          </a:p>
        </p:txBody>
      </p:sp>
      <p:sp>
        <p:nvSpPr>
          <p:cNvPr id="15" name="Text Box 16"/>
          <p:cNvSpPr txBox="1">
            <a:spLocks noChangeArrowheads="1"/>
          </p:cNvSpPr>
          <p:nvPr/>
        </p:nvSpPr>
        <p:spPr bwMode="auto">
          <a:xfrm>
            <a:off x="990600" y="0"/>
            <a:ext cx="8915400" cy="830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9" tIns="45715" rIns="91429" bIns="45715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400" b="1" dirty="0" smtClean="0">
                <a:latin typeface="Comic Sans MS" pitchFamily="66" charset="0"/>
              </a:rPr>
              <a:t>The </a:t>
            </a:r>
            <a:r>
              <a:rPr lang="fr-FR" sz="2400" b="1" dirty="0" err="1" smtClean="0">
                <a:latin typeface="Comic Sans MS" pitchFamily="66" charset="0"/>
              </a:rPr>
              <a:t>experimental</a:t>
            </a:r>
            <a:r>
              <a:rPr lang="fr-FR" sz="2400" b="1" dirty="0" smtClean="0">
                <a:latin typeface="Comic Sans MS" pitchFamily="66" charset="0"/>
              </a:rPr>
              <a:t> installation and the </a:t>
            </a:r>
            <a:r>
              <a:rPr lang="fr-FR" sz="2400" b="1" dirty="0" err="1" smtClean="0">
                <a:latin typeface="Comic Sans MS" pitchFamily="66" charset="0"/>
              </a:rPr>
              <a:t>method</a:t>
            </a:r>
            <a:r>
              <a:rPr lang="fr-FR" sz="2400" b="1" dirty="0" smtClean="0">
                <a:latin typeface="Comic Sans MS" pitchFamily="66" charset="0"/>
              </a:rPr>
              <a:t> </a:t>
            </a:r>
            <a:r>
              <a:rPr lang="fr-FR" sz="2400" b="1" dirty="0" err="1" smtClean="0">
                <a:latin typeface="Comic Sans MS" pitchFamily="66" charset="0"/>
              </a:rPr>
              <a:t>used</a:t>
            </a:r>
            <a:r>
              <a:rPr lang="fr-FR" sz="2400" b="1" dirty="0" smtClean="0">
                <a:latin typeface="Comic Sans MS" pitchFamily="66" charset="0"/>
              </a:rPr>
              <a:t> in the first neutron </a:t>
            </a:r>
            <a:r>
              <a:rPr lang="fr-FR" sz="2400" b="1" dirty="0" err="1" smtClean="0">
                <a:latin typeface="Comic Sans MS" pitchFamily="66" charset="0"/>
              </a:rPr>
              <a:t>experiment</a:t>
            </a:r>
            <a:endParaRPr lang="en-US" sz="2400" b="1" dirty="0">
              <a:latin typeface="Comic Sans MS" pitchFamily="66" charset="0"/>
            </a:endParaRPr>
          </a:p>
        </p:txBody>
      </p:sp>
      <p:sp>
        <p:nvSpPr>
          <p:cNvPr id="14" name="Text Box 18"/>
          <p:cNvSpPr txBox="1">
            <a:spLocks noChangeArrowheads="1"/>
          </p:cNvSpPr>
          <p:nvPr/>
        </p:nvSpPr>
        <p:spPr bwMode="auto">
          <a:xfrm>
            <a:off x="0" y="838200"/>
            <a:ext cx="9906000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400" i="1" dirty="0" smtClean="0">
                <a:solidFill>
                  <a:srgbClr val="FF0000"/>
                </a:solidFill>
              </a:rPr>
              <a:t>V.V. N., H.G. Borner, A.K. Petukhov, H. Abele, S. Baessler, F.J. Ruess, Th. </a:t>
            </a:r>
            <a:r>
              <a:rPr lang="fr-FR" sz="1400" i="1" dirty="0" err="1" smtClean="0">
                <a:solidFill>
                  <a:srgbClr val="FF0000"/>
                </a:solidFill>
              </a:rPr>
              <a:t>Stoferle</a:t>
            </a:r>
            <a:r>
              <a:rPr lang="fr-FR" sz="1400" i="1" dirty="0" smtClean="0">
                <a:solidFill>
                  <a:srgbClr val="FF0000"/>
                </a:solidFill>
              </a:rPr>
              <a:t>, A. Westphal, A.M. Gagarski, G.A. Petrov, A.V. Strelkov « Quantum states of neutrons in the </a:t>
            </a:r>
            <a:r>
              <a:rPr lang="fr-FR" sz="1400" i="1" dirty="0" err="1" smtClean="0">
                <a:solidFill>
                  <a:srgbClr val="FF0000"/>
                </a:solidFill>
              </a:rPr>
              <a:t>Earth’s</a:t>
            </a:r>
            <a:r>
              <a:rPr lang="fr-FR" sz="1400" i="1" dirty="0" smtClean="0">
                <a:solidFill>
                  <a:srgbClr val="FF0000"/>
                </a:solidFill>
              </a:rPr>
              <a:t> </a:t>
            </a:r>
            <a:r>
              <a:rPr lang="fr-FR" sz="1400" i="1" dirty="0" err="1" smtClean="0">
                <a:solidFill>
                  <a:srgbClr val="FF0000"/>
                </a:solidFill>
              </a:rPr>
              <a:t>gravitational</a:t>
            </a:r>
            <a:r>
              <a:rPr lang="fr-FR" sz="1400" i="1" dirty="0" smtClean="0">
                <a:solidFill>
                  <a:srgbClr val="FF0000"/>
                </a:solidFill>
              </a:rPr>
              <a:t> </a:t>
            </a:r>
            <a:r>
              <a:rPr lang="fr-FR" sz="1400" i="1" dirty="0" err="1" smtClean="0">
                <a:solidFill>
                  <a:srgbClr val="FF0000"/>
                </a:solidFill>
              </a:rPr>
              <a:t>field</a:t>
            </a:r>
            <a:r>
              <a:rPr lang="fr-FR" sz="1400" i="1" dirty="0" smtClean="0">
                <a:solidFill>
                  <a:srgbClr val="FF0000"/>
                </a:solidFill>
              </a:rPr>
              <a:t> », </a:t>
            </a:r>
            <a:r>
              <a:rPr lang="fr-FR" sz="1400" i="1" u="sng" dirty="0" smtClean="0">
                <a:solidFill>
                  <a:srgbClr val="FF0000"/>
                </a:solidFill>
              </a:rPr>
              <a:t>Nature</a:t>
            </a:r>
            <a:r>
              <a:rPr lang="fr-FR" sz="1400" i="1" dirty="0" smtClean="0">
                <a:solidFill>
                  <a:srgbClr val="FF0000"/>
                </a:solidFill>
              </a:rPr>
              <a:t> 415 (2002) 297; V.V. N., H.G. Boerner, A.M. Gagarski, A.K. Petukhov, G.A. Petrov, H. Abele, S. Baessler, G. Divcovic, F.J. Ruess, Th. Stoeferle, A. Westphal, A.V. Strelkov, K.V. Protasov, A.Yu. Voronin, « </a:t>
            </a:r>
            <a:r>
              <a:rPr lang="fr-FR" sz="1400" i="1" dirty="0" err="1" smtClean="0">
                <a:solidFill>
                  <a:srgbClr val="FF0000"/>
                </a:solidFill>
              </a:rPr>
              <a:t>Measurement</a:t>
            </a:r>
            <a:r>
              <a:rPr lang="fr-FR" sz="1400" i="1" dirty="0" smtClean="0">
                <a:solidFill>
                  <a:srgbClr val="FF0000"/>
                </a:solidFill>
              </a:rPr>
              <a:t> of quantum states of neutrons in the </a:t>
            </a:r>
            <a:r>
              <a:rPr lang="fr-FR" sz="1400" i="1" dirty="0" err="1" smtClean="0">
                <a:solidFill>
                  <a:srgbClr val="FF0000"/>
                </a:solidFill>
              </a:rPr>
              <a:t>Earth’s</a:t>
            </a:r>
            <a:r>
              <a:rPr lang="fr-FR" sz="1400" i="1" dirty="0" smtClean="0">
                <a:solidFill>
                  <a:srgbClr val="FF0000"/>
                </a:solidFill>
              </a:rPr>
              <a:t> </a:t>
            </a:r>
            <a:r>
              <a:rPr lang="fr-FR" sz="1400" i="1" dirty="0" err="1" smtClean="0">
                <a:solidFill>
                  <a:srgbClr val="FF0000"/>
                </a:solidFill>
              </a:rPr>
              <a:t>gravitational</a:t>
            </a:r>
            <a:r>
              <a:rPr lang="fr-FR" sz="1400" i="1" dirty="0" smtClean="0">
                <a:solidFill>
                  <a:srgbClr val="FF0000"/>
                </a:solidFill>
              </a:rPr>
              <a:t> </a:t>
            </a:r>
            <a:r>
              <a:rPr lang="fr-FR" sz="1400" i="1" dirty="0" err="1" smtClean="0">
                <a:solidFill>
                  <a:srgbClr val="FF0000"/>
                </a:solidFill>
              </a:rPr>
              <a:t>field</a:t>
            </a:r>
            <a:r>
              <a:rPr lang="fr-FR" sz="1400" i="1" dirty="0" smtClean="0">
                <a:solidFill>
                  <a:srgbClr val="FF0000"/>
                </a:solidFill>
              </a:rPr>
              <a:t> », Phys. Rev. D 67 (2003) 102002.</a:t>
            </a:r>
            <a:endParaRPr lang="en-US" b="1" i="1" dirty="0">
              <a:solidFill>
                <a:schemeClr val="accent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3" name="Text Box 3"/>
          <p:cNvSpPr txBox="1">
            <a:spLocks noChangeArrowheads="1"/>
          </p:cNvSpPr>
          <p:nvPr/>
        </p:nvSpPr>
        <p:spPr bwMode="auto">
          <a:xfrm>
            <a:off x="662121" y="6613525"/>
            <a:ext cx="1248569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29" tIns="45715" rIns="91429" bIns="45715">
            <a:spAutoFit/>
          </a:bodyPr>
          <a:lstStyle/>
          <a:p>
            <a:pPr eaLnBrk="0" hangingPunct="0">
              <a:spcBef>
                <a:spcPct val="50000"/>
              </a:spcBef>
            </a:pPr>
            <a:fld id="{0D0D26F4-6815-4374-8853-62AD2FFFC087}" type="datetime3">
              <a:rPr lang="fr-FR" sz="1400" b="1"/>
              <a:pPr eaLnBrk="0" hangingPunct="0">
                <a:spcBef>
                  <a:spcPct val="50000"/>
                </a:spcBef>
              </a:pPr>
              <a:t>11.10.11</a:t>
            </a:fld>
            <a:r>
              <a:rPr lang="fr-FR" sz="1000" b="1"/>
              <a:t>	</a:t>
            </a:r>
            <a:endParaRPr lang="fr-FR" sz="2400">
              <a:latin typeface="Times New Roman" pitchFamily="18" charset="0"/>
            </a:endParaRPr>
          </a:p>
        </p:txBody>
      </p:sp>
      <p:graphicFrame>
        <p:nvGraphicFramePr>
          <p:cNvPr id="61450" name="Object 10"/>
          <p:cNvGraphicFramePr>
            <a:graphicFrameLocks noChangeAspect="1"/>
          </p:cNvGraphicFramePr>
          <p:nvPr/>
        </p:nvGraphicFramePr>
        <p:xfrm>
          <a:off x="2057400" y="1828800"/>
          <a:ext cx="825500" cy="363537"/>
        </p:xfrm>
        <a:graphic>
          <a:graphicData uri="http://schemas.openxmlformats.org/presentationml/2006/ole">
            <p:oleObj spid="_x0000_s169986" name="Equation" r:id="rId3" imgW="418918" imgH="203112" progId="Equation.3">
              <p:embed/>
            </p:oleObj>
          </a:graphicData>
        </a:graphic>
      </p:graphicFrame>
      <p:graphicFrame>
        <p:nvGraphicFramePr>
          <p:cNvPr id="61451" name="Object 11"/>
          <p:cNvGraphicFramePr>
            <a:graphicFrameLocks noChangeAspect="1"/>
          </p:cNvGraphicFramePr>
          <p:nvPr/>
        </p:nvGraphicFramePr>
        <p:xfrm>
          <a:off x="741231" y="2133600"/>
          <a:ext cx="2476500" cy="730250"/>
        </p:xfrm>
        <a:graphic>
          <a:graphicData uri="http://schemas.openxmlformats.org/presentationml/2006/ole">
            <p:oleObj spid="_x0000_s169987" name="Equation" r:id="rId4" imgW="1346200" imgH="431800" progId="Equation.3">
              <p:embed/>
            </p:oleObj>
          </a:graphicData>
        </a:graphic>
      </p:graphicFrame>
      <p:graphicFrame>
        <p:nvGraphicFramePr>
          <p:cNvPr id="61452" name="Object 12"/>
          <p:cNvGraphicFramePr>
            <a:graphicFrameLocks noChangeAspect="1"/>
          </p:cNvGraphicFramePr>
          <p:nvPr/>
        </p:nvGraphicFramePr>
        <p:xfrm>
          <a:off x="4017433" y="1844675"/>
          <a:ext cx="2146300" cy="412750"/>
        </p:xfrm>
        <a:graphic>
          <a:graphicData uri="http://schemas.openxmlformats.org/presentationml/2006/ole">
            <p:oleObj spid="_x0000_s169988" name="Equation" r:id="rId5" imgW="1091726" imgH="228501" progId="Equation.3">
              <p:embed/>
            </p:oleObj>
          </a:graphicData>
        </a:graphic>
      </p:graphicFrame>
      <p:graphicFrame>
        <p:nvGraphicFramePr>
          <p:cNvPr id="61453" name="Object 13"/>
          <p:cNvGraphicFramePr>
            <a:graphicFrameLocks noChangeAspect="1"/>
          </p:cNvGraphicFramePr>
          <p:nvPr/>
        </p:nvGraphicFramePr>
        <p:xfrm>
          <a:off x="7137135" y="1844675"/>
          <a:ext cx="2146300" cy="382588"/>
        </p:xfrm>
        <a:graphic>
          <a:graphicData uri="http://schemas.openxmlformats.org/presentationml/2006/ole">
            <p:oleObj spid="_x0000_s169989" name="Equation" r:id="rId6" imgW="1181100" imgH="228600" progId="Equation.3">
              <p:embed/>
            </p:oleObj>
          </a:graphicData>
        </a:graphic>
      </p:graphicFrame>
      <p:graphicFrame>
        <p:nvGraphicFramePr>
          <p:cNvPr id="61454" name="Object 14"/>
          <p:cNvGraphicFramePr>
            <a:graphicFrameLocks noChangeAspect="1"/>
          </p:cNvGraphicFramePr>
          <p:nvPr/>
        </p:nvGraphicFramePr>
        <p:xfrm>
          <a:off x="428228" y="4221164"/>
          <a:ext cx="3900488" cy="1241425"/>
        </p:xfrm>
        <a:graphic>
          <a:graphicData uri="http://schemas.openxmlformats.org/presentationml/2006/ole">
            <p:oleObj spid="_x0000_s169990" name="Equation" r:id="rId7" imgW="1993900" imgH="685800" progId="Equation.3">
              <p:embed/>
            </p:oleObj>
          </a:graphicData>
        </a:graphic>
      </p:graphicFrame>
      <p:graphicFrame>
        <p:nvGraphicFramePr>
          <p:cNvPr id="61455" name="Object 15"/>
          <p:cNvGraphicFramePr>
            <a:graphicFrameLocks noChangeAspect="1"/>
          </p:cNvGraphicFramePr>
          <p:nvPr/>
        </p:nvGraphicFramePr>
        <p:xfrm>
          <a:off x="4719108" y="2420938"/>
          <a:ext cx="2806700" cy="404812"/>
        </p:xfrm>
        <a:graphic>
          <a:graphicData uri="http://schemas.openxmlformats.org/presentationml/2006/ole">
            <p:oleObj spid="_x0000_s169991" name="Equation" r:id="rId8" imgW="1460500" imgH="228600" progId="Equation.3">
              <p:embed/>
            </p:oleObj>
          </a:graphicData>
        </a:graphic>
      </p:graphicFrame>
      <p:graphicFrame>
        <p:nvGraphicFramePr>
          <p:cNvPr id="61456" name="Object 16"/>
          <p:cNvGraphicFramePr>
            <a:graphicFrameLocks noChangeAspect="1"/>
          </p:cNvGraphicFramePr>
          <p:nvPr/>
        </p:nvGraphicFramePr>
        <p:xfrm>
          <a:off x="507339" y="5661026"/>
          <a:ext cx="2971800" cy="722313"/>
        </p:xfrm>
        <a:graphic>
          <a:graphicData uri="http://schemas.openxmlformats.org/presentationml/2006/ole">
            <p:oleObj spid="_x0000_s169992" name="Equation" r:id="rId9" imgW="1625600" imgH="431800" progId="Equation.3">
              <p:embed/>
            </p:oleObj>
          </a:graphicData>
        </a:graphic>
      </p:graphicFrame>
      <p:sp>
        <p:nvSpPr>
          <p:cNvPr id="61458" name="Line 18"/>
          <p:cNvSpPr>
            <a:spLocks noChangeShapeType="1"/>
          </p:cNvSpPr>
          <p:nvPr/>
        </p:nvSpPr>
        <p:spPr bwMode="auto">
          <a:xfrm>
            <a:off x="6512852" y="5084763"/>
            <a:ext cx="19812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61459" name="Rectangle 19"/>
          <p:cNvSpPr>
            <a:spLocks noChangeAspect="1" noChangeArrowheads="1"/>
          </p:cNvSpPr>
          <p:nvPr/>
        </p:nvSpPr>
        <p:spPr bwMode="auto">
          <a:xfrm>
            <a:off x="6477000" y="4419600"/>
            <a:ext cx="1723231" cy="369322"/>
          </a:xfrm>
          <a:prstGeom prst="rect">
            <a:avLst/>
          </a:prstGeom>
          <a:gradFill rotWithShape="1">
            <a:gsLst>
              <a:gs pos="0">
                <a:srgbClr val="FF0000"/>
              </a:gs>
              <a:gs pos="100000">
                <a:srgbClr val="FF0000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lIns="91429" tIns="45715" rIns="91429" bIns="45715" anchor="ctr">
            <a:spAutoFit/>
          </a:bodyPr>
          <a:lstStyle/>
          <a:p>
            <a:endParaRPr lang="fr-FR"/>
          </a:p>
        </p:txBody>
      </p:sp>
      <p:sp>
        <p:nvSpPr>
          <p:cNvPr id="61460" name="Freeform 20"/>
          <p:cNvSpPr>
            <a:spLocks noChangeAspect="1"/>
          </p:cNvSpPr>
          <p:nvPr/>
        </p:nvSpPr>
        <p:spPr bwMode="auto">
          <a:xfrm>
            <a:off x="6477001" y="4724400"/>
            <a:ext cx="1676400" cy="48228"/>
          </a:xfrm>
          <a:custGeom>
            <a:avLst/>
            <a:gdLst/>
            <a:ahLst/>
            <a:cxnLst>
              <a:cxn ang="0">
                <a:pos x="3072" y="96"/>
              </a:cxn>
              <a:cxn ang="0">
                <a:pos x="0" y="96"/>
              </a:cxn>
              <a:cxn ang="0">
                <a:pos x="96" y="0"/>
              </a:cxn>
              <a:cxn ang="0">
                <a:pos x="144" y="48"/>
              </a:cxn>
              <a:cxn ang="0">
                <a:pos x="192" y="0"/>
              </a:cxn>
              <a:cxn ang="0">
                <a:pos x="288" y="96"/>
              </a:cxn>
              <a:cxn ang="0">
                <a:pos x="336" y="0"/>
              </a:cxn>
              <a:cxn ang="0">
                <a:pos x="432" y="96"/>
              </a:cxn>
              <a:cxn ang="0">
                <a:pos x="480" y="0"/>
              </a:cxn>
              <a:cxn ang="0">
                <a:pos x="528" y="96"/>
              </a:cxn>
              <a:cxn ang="0">
                <a:pos x="624" y="0"/>
              </a:cxn>
              <a:cxn ang="0">
                <a:pos x="720" y="96"/>
              </a:cxn>
              <a:cxn ang="0">
                <a:pos x="768" y="0"/>
              </a:cxn>
              <a:cxn ang="0">
                <a:pos x="864" y="48"/>
              </a:cxn>
              <a:cxn ang="0">
                <a:pos x="960" y="0"/>
              </a:cxn>
              <a:cxn ang="0">
                <a:pos x="1008" y="48"/>
              </a:cxn>
              <a:cxn ang="0">
                <a:pos x="1056" y="0"/>
              </a:cxn>
              <a:cxn ang="0">
                <a:pos x="1104" y="96"/>
              </a:cxn>
              <a:cxn ang="0">
                <a:pos x="1152" y="0"/>
              </a:cxn>
              <a:cxn ang="0">
                <a:pos x="1200" y="48"/>
              </a:cxn>
              <a:cxn ang="0">
                <a:pos x="1248" y="0"/>
              </a:cxn>
              <a:cxn ang="0">
                <a:pos x="1248" y="96"/>
              </a:cxn>
              <a:cxn ang="0">
                <a:pos x="1344" y="0"/>
              </a:cxn>
              <a:cxn ang="0">
                <a:pos x="1392" y="96"/>
              </a:cxn>
              <a:cxn ang="0">
                <a:pos x="1440" y="0"/>
              </a:cxn>
              <a:cxn ang="0">
                <a:pos x="1536" y="96"/>
              </a:cxn>
              <a:cxn ang="0">
                <a:pos x="1584" y="0"/>
              </a:cxn>
              <a:cxn ang="0">
                <a:pos x="1632" y="96"/>
              </a:cxn>
              <a:cxn ang="0">
                <a:pos x="1728" y="48"/>
              </a:cxn>
              <a:cxn ang="0">
                <a:pos x="1776" y="96"/>
              </a:cxn>
              <a:cxn ang="0">
                <a:pos x="1824" y="0"/>
              </a:cxn>
              <a:cxn ang="0">
                <a:pos x="1872" y="0"/>
              </a:cxn>
              <a:cxn ang="0">
                <a:pos x="1872" y="96"/>
              </a:cxn>
              <a:cxn ang="0">
                <a:pos x="1920" y="0"/>
              </a:cxn>
              <a:cxn ang="0">
                <a:pos x="2016" y="96"/>
              </a:cxn>
              <a:cxn ang="0">
                <a:pos x="2016" y="0"/>
              </a:cxn>
              <a:cxn ang="0">
                <a:pos x="2112" y="96"/>
              </a:cxn>
              <a:cxn ang="0">
                <a:pos x="2208" y="0"/>
              </a:cxn>
              <a:cxn ang="0">
                <a:pos x="2304" y="48"/>
              </a:cxn>
              <a:cxn ang="0">
                <a:pos x="2352" y="0"/>
              </a:cxn>
              <a:cxn ang="0">
                <a:pos x="2448" y="96"/>
              </a:cxn>
              <a:cxn ang="0">
                <a:pos x="2448" y="0"/>
              </a:cxn>
              <a:cxn ang="0">
                <a:pos x="2544" y="0"/>
              </a:cxn>
              <a:cxn ang="0">
                <a:pos x="2544" y="96"/>
              </a:cxn>
              <a:cxn ang="0">
                <a:pos x="2640" y="0"/>
              </a:cxn>
              <a:cxn ang="0">
                <a:pos x="2688" y="48"/>
              </a:cxn>
              <a:cxn ang="0">
                <a:pos x="2736" y="0"/>
              </a:cxn>
              <a:cxn ang="0">
                <a:pos x="2832" y="96"/>
              </a:cxn>
              <a:cxn ang="0">
                <a:pos x="2880" y="0"/>
              </a:cxn>
              <a:cxn ang="0">
                <a:pos x="2928" y="48"/>
              </a:cxn>
              <a:cxn ang="0">
                <a:pos x="2976" y="0"/>
              </a:cxn>
              <a:cxn ang="0">
                <a:pos x="3024" y="48"/>
              </a:cxn>
              <a:cxn ang="0">
                <a:pos x="3024" y="0"/>
              </a:cxn>
              <a:cxn ang="0">
                <a:pos x="3120" y="96"/>
              </a:cxn>
            </a:cxnLst>
            <a:rect l="0" t="0" r="r" b="b"/>
            <a:pathLst>
              <a:path w="3120" h="96">
                <a:moveTo>
                  <a:pt x="3072" y="96"/>
                </a:moveTo>
                <a:lnTo>
                  <a:pt x="0" y="96"/>
                </a:lnTo>
                <a:lnTo>
                  <a:pt x="96" y="0"/>
                </a:lnTo>
                <a:lnTo>
                  <a:pt x="144" y="48"/>
                </a:lnTo>
                <a:lnTo>
                  <a:pt x="192" y="0"/>
                </a:lnTo>
                <a:lnTo>
                  <a:pt x="288" y="96"/>
                </a:lnTo>
                <a:lnTo>
                  <a:pt x="336" y="0"/>
                </a:lnTo>
                <a:lnTo>
                  <a:pt x="432" y="96"/>
                </a:lnTo>
                <a:lnTo>
                  <a:pt x="480" y="0"/>
                </a:lnTo>
                <a:lnTo>
                  <a:pt x="528" y="96"/>
                </a:lnTo>
                <a:lnTo>
                  <a:pt x="624" y="0"/>
                </a:lnTo>
                <a:lnTo>
                  <a:pt x="720" y="96"/>
                </a:lnTo>
                <a:lnTo>
                  <a:pt x="768" y="0"/>
                </a:lnTo>
                <a:lnTo>
                  <a:pt x="864" y="48"/>
                </a:lnTo>
                <a:lnTo>
                  <a:pt x="960" y="0"/>
                </a:lnTo>
                <a:lnTo>
                  <a:pt x="1008" y="48"/>
                </a:lnTo>
                <a:lnTo>
                  <a:pt x="1056" y="0"/>
                </a:lnTo>
                <a:lnTo>
                  <a:pt x="1104" y="96"/>
                </a:lnTo>
                <a:lnTo>
                  <a:pt x="1152" y="0"/>
                </a:lnTo>
                <a:lnTo>
                  <a:pt x="1200" y="48"/>
                </a:lnTo>
                <a:lnTo>
                  <a:pt x="1248" y="0"/>
                </a:lnTo>
                <a:lnTo>
                  <a:pt x="1248" y="96"/>
                </a:lnTo>
                <a:lnTo>
                  <a:pt x="1344" y="0"/>
                </a:lnTo>
                <a:lnTo>
                  <a:pt x="1392" y="96"/>
                </a:lnTo>
                <a:lnTo>
                  <a:pt x="1440" y="0"/>
                </a:lnTo>
                <a:lnTo>
                  <a:pt x="1536" y="96"/>
                </a:lnTo>
                <a:lnTo>
                  <a:pt x="1584" y="0"/>
                </a:lnTo>
                <a:lnTo>
                  <a:pt x="1632" y="96"/>
                </a:lnTo>
                <a:lnTo>
                  <a:pt x="1728" y="48"/>
                </a:lnTo>
                <a:lnTo>
                  <a:pt x="1776" y="96"/>
                </a:lnTo>
                <a:lnTo>
                  <a:pt x="1824" y="0"/>
                </a:lnTo>
                <a:lnTo>
                  <a:pt x="1872" y="0"/>
                </a:lnTo>
                <a:lnTo>
                  <a:pt x="1872" y="96"/>
                </a:lnTo>
                <a:lnTo>
                  <a:pt x="1920" y="0"/>
                </a:lnTo>
                <a:lnTo>
                  <a:pt x="2016" y="96"/>
                </a:lnTo>
                <a:lnTo>
                  <a:pt x="2016" y="0"/>
                </a:lnTo>
                <a:lnTo>
                  <a:pt x="2112" y="96"/>
                </a:lnTo>
                <a:lnTo>
                  <a:pt x="2208" y="0"/>
                </a:lnTo>
                <a:lnTo>
                  <a:pt x="2304" y="48"/>
                </a:lnTo>
                <a:lnTo>
                  <a:pt x="2352" y="0"/>
                </a:lnTo>
                <a:lnTo>
                  <a:pt x="2448" y="96"/>
                </a:lnTo>
                <a:lnTo>
                  <a:pt x="2448" y="0"/>
                </a:lnTo>
                <a:lnTo>
                  <a:pt x="2544" y="0"/>
                </a:lnTo>
                <a:lnTo>
                  <a:pt x="2544" y="96"/>
                </a:lnTo>
                <a:lnTo>
                  <a:pt x="2640" y="0"/>
                </a:lnTo>
                <a:lnTo>
                  <a:pt x="2688" y="48"/>
                </a:lnTo>
                <a:lnTo>
                  <a:pt x="2736" y="0"/>
                </a:lnTo>
                <a:lnTo>
                  <a:pt x="2832" y="96"/>
                </a:lnTo>
                <a:lnTo>
                  <a:pt x="2880" y="0"/>
                </a:lnTo>
                <a:lnTo>
                  <a:pt x="2928" y="48"/>
                </a:lnTo>
                <a:lnTo>
                  <a:pt x="2976" y="0"/>
                </a:lnTo>
                <a:lnTo>
                  <a:pt x="3024" y="48"/>
                </a:lnTo>
                <a:lnTo>
                  <a:pt x="3024" y="0"/>
                </a:lnTo>
                <a:lnTo>
                  <a:pt x="3120" y="96"/>
                </a:lnTo>
              </a:path>
            </a:pathLst>
          </a:custGeom>
          <a:solidFill>
            <a:schemeClr val="bg1"/>
          </a:solidFill>
          <a:ln w="9525" cap="flat" cmpd="sng">
            <a:noFill/>
            <a:prstDash val="solid"/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61461" name="Rectangle 21"/>
          <p:cNvSpPr>
            <a:spLocks noChangeAspect="1" noChangeArrowheads="1"/>
          </p:cNvSpPr>
          <p:nvPr/>
        </p:nvSpPr>
        <p:spPr bwMode="auto">
          <a:xfrm>
            <a:off x="6435461" y="6165851"/>
            <a:ext cx="2782623" cy="369322"/>
          </a:xfrm>
          <a:prstGeom prst="rect">
            <a:avLst/>
          </a:prstGeom>
          <a:gradFill rotWithShape="1">
            <a:gsLst>
              <a:gs pos="0">
                <a:srgbClr val="FF0000">
                  <a:gamma/>
                  <a:shade val="46275"/>
                  <a:invGamma/>
                </a:srgbClr>
              </a:gs>
              <a:gs pos="100000">
                <a:srgbClr val="FF0000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lIns="91429" tIns="45715" rIns="91429" bIns="45715" anchor="ctr">
            <a:spAutoFit/>
          </a:bodyPr>
          <a:lstStyle/>
          <a:p>
            <a:endParaRPr lang="fr-FR"/>
          </a:p>
        </p:txBody>
      </p:sp>
      <p:sp>
        <p:nvSpPr>
          <p:cNvPr id="61465" name="AutoShape 25"/>
          <p:cNvSpPr>
            <a:spLocks noChangeArrowheads="1"/>
          </p:cNvSpPr>
          <p:nvPr/>
        </p:nvSpPr>
        <p:spPr bwMode="auto">
          <a:xfrm>
            <a:off x="7371027" y="4724400"/>
            <a:ext cx="165100" cy="304800"/>
          </a:xfrm>
          <a:prstGeom prst="up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00FF00"/>
              </a:gs>
              <a:gs pos="50000">
                <a:srgbClr val="00FF00">
                  <a:gamma/>
                  <a:shade val="46275"/>
                  <a:invGamma/>
                </a:srgbClr>
              </a:gs>
              <a:gs pos="100000">
                <a:srgbClr val="00FF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61468" name="Rectangle 28"/>
          <p:cNvSpPr>
            <a:spLocks noChangeArrowheads="1"/>
          </p:cNvSpPr>
          <p:nvPr/>
        </p:nvSpPr>
        <p:spPr bwMode="auto">
          <a:xfrm>
            <a:off x="5967677" y="5084763"/>
            <a:ext cx="3467100" cy="1066800"/>
          </a:xfrm>
          <a:prstGeom prst="rect">
            <a:avLst/>
          </a:prstGeom>
          <a:solidFill>
            <a:srgbClr val="00FF00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61469" name="Arc 29"/>
          <p:cNvSpPr>
            <a:spLocks/>
          </p:cNvSpPr>
          <p:nvPr/>
        </p:nvSpPr>
        <p:spPr bwMode="auto">
          <a:xfrm rot="-3603484">
            <a:off x="6775914" y="4505260"/>
            <a:ext cx="1855787" cy="2849694"/>
          </a:xfrm>
          <a:custGeom>
            <a:avLst/>
            <a:gdLst>
              <a:gd name="G0" fmla="+- 2243 0 0"/>
              <a:gd name="G1" fmla="+- 21600 0 0"/>
              <a:gd name="G2" fmla="+- 21600 0 0"/>
              <a:gd name="T0" fmla="*/ 0 w 23843"/>
              <a:gd name="T1" fmla="*/ 117 h 33979"/>
              <a:gd name="T2" fmla="*/ 19944 w 23843"/>
              <a:gd name="T3" fmla="*/ 33979 h 33979"/>
              <a:gd name="T4" fmla="*/ 2243 w 23843"/>
              <a:gd name="T5" fmla="*/ 21600 h 339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3843" h="33979" fill="none" extrusionOk="0">
                <a:moveTo>
                  <a:pt x="-1" y="116"/>
                </a:moveTo>
                <a:cubicBezTo>
                  <a:pt x="745" y="38"/>
                  <a:pt x="1493" y="-1"/>
                  <a:pt x="2243" y="0"/>
                </a:cubicBezTo>
                <a:cubicBezTo>
                  <a:pt x="14172" y="0"/>
                  <a:pt x="23843" y="9670"/>
                  <a:pt x="23843" y="21600"/>
                </a:cubicBezTo>
                <a:cubicBezTo>
                  <a:pt x="23843" y="26028"/>
                  <a:pt x="22481" y="30349"/>
                  <a:pt x="19943" y="33978"/>
                </a:cubicBezTo>
              </a:path>
              <a:path w="23843" h="33979" stroke="0" extrusionOk="0">
                <a:moveTo>
                  <a:pt x="-1" y="116"/>
                </a:moveTo>
                <a:cubicBezTo>
                  <a:pt x="745" y="38"/>
                  <a:pt x="1493" y="-1"/>
                  <a:pt x="2243" y="0"/>
                </a:cubicBezTo>
                <a:cubicBezTo>
                  <a:pt x="14172" y="0"/>
                  <a:pt x="23843" y="9670"/>
                  <a:pt x="23843" y="21600"/>
                </a:cubicBezTo>
                <a:cubicBezTo>
                  <a:pt x="23843" y="26028"/>
                  <a:pt x="22481" y="30349"/>
                  <a:pt x="19943" y="33978"/>
                </a:cubicBezTo>
                <a:lnTo>
                  <a:pt x="2243" y="21600"/>
                </a:lnTo>
                <a:close/>
              </a:path>
            </a:pathLst>
          </a:custGeom>
          <a:noFill/>
          <a:ln w="63500">
            <a:solidFill>
              <a:srgbClr val="00FF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pic>
        <p:nvPicPr>
          <p:cNvPr id="61470" name="Picture 30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860933" y="4292600"/>
            <a:ext cx="2146300" cy="1873250"/>
          </a:xfrm>
          <a:prstGeom prst="rect">
            <a:avLst/>
          </a:prstGeom>
          <a:noFill/>
        </p:spPr>
      </p:pic>
      <p:graphicFrame>
        <p:nvGraphicFramePr>
          <p:cNvPr id="61471" name="Object 31"/>
          <p:cNvGraphicFramePr>
            <a:graphicFrameLocks noChangeAspect="1"/>
          </p:cNvGraphicFramePr>
          <p:nvPr>
            <p:ph idx="1"/>
          </p:nvPr>
        </p:nvGraphicFramePr>
        <p:xfrm>
          <a:off x="609600" y="2743200"/>
          <a:ext cx="8853488" cy="1562100"/>
        </p:xfrm>
        <a:graphic>
          <a:graphicData uri="http://schemas.openxmlformats.org/presentationml/2006/ole">
            <p:oleObj spid="_x0000_s169993" name="Equation" r:id="rId11" imgW="3517560" imgH="672840" progId="Equation.3">
              <p:embed/>
            </p:oleObj>
          </a:graphicData>
        </a:graphic>
      </p:graphicFrame>
      <p:sp>
        <p:nvSpPr>
          <p:cNvPr id="61473" name="Rectangle 33"/>
          <p:cNvSpPr>
            <a:spLocks noChangeArrowheads="1"/>
          </p:cNvSpPr>
          <p:nvPr/>
        </p:nvSpPr>
        <p:spPr bwMode="auto">
          <a:xfrm>
            <a:off x="5109502" y="5157788"/>
            <a:ext cx="390392" cy="4318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61474" name="Rectangle 34"/>
          <p:cNvSpPr>
            <a:spLocks noChangeArrowheads="1"/>
          </p:cNvSpPr>
          <p:nvPr/>
        </p:nvSpPr>
        <p:spPr bwMode="auto">
          <a:xfrm>
            <a:off x="5420782" y="4292601"/>
            <a:ext cx="370417" cy="50482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61476" name="Rectangle 36"/>
          <p:cNvSpPr>
            <a:spLocks noChangeArrowheads="1"/>
          </p:cNvSpPr>
          <p:nvPr/>
        </p:nvSpPr>
        <p:spPr bwMode="auto">
          <a:xfrm>
            <a:off x="5343393" y="5013325"/>
            <a:ext cx="233892" cy="28733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33" name="Text Box 4"/>
          <p:cNvSpPr txBox="1">
            <a:spLocks noChangeArrowheads="1"/>
          </p:cNvSpPr>
          <p:nvPr/>
        </p:nvSpPr>
        <p:spPr bwMode="auto">
          <a:xfrm>
            <a:off x="7293637" y="6613525"/>
            <a:ext cx="2108465" cy="30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29" tIns="45715" rIns="91429" bIns="45715"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fr-FR" sz="1400" b="1" dirty="0" smtClean="0"/>
              <a:t>V</a:t>
            </a:r>
            <a:r>
              <a:rPr lang="ru-RU" sz="1400" b="1" dirty="0" smtClean="0"/>
              <a:t>.</a:t>
            </a:r>
            <a:r>
              <a:rPr lang="fr-FR" sz="1400" b="1" dirty="0" smtClean="0"/>
              <a:t>V</a:t>
            </a:r>
            <a:r>
              <a:rPr lang="ru-RU" sz="1400" b="1" dirty="0" smtClean="0"/>
              <a:t>. </a:t>
            </a:r>
            <a:r>
              <a:rPr lang="fr-FR" sz="1400" b="1" dirty="0" smtClean="0"/>
              <a:t>Nesvizhevsky</a:t>
            </a:r>
            <a:endParaRPr lang="en-US" sz="1400" b="1" dirty="0"/>
          </a:p>
        </p:txBody>
      </p:sp>
      <p:sp>
        <p:nvSpPr>
          <p:cNvPr id="35" name="Text Box 16"/>
          <p:cNvSpPr txBox="1">
            <a:spLocks noChangeArrowheads="1"/>
          </p:cNvSpPr>
          <p:nvPr/>
        </p:nvSpPr>
        <p:spPr bwMode="auto">
          <a:xfrm>
            <a:off x="914400" y="0"/>
            <a:ext cx="8991600" cy="830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5" rIns="91429" bIns="45715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400" b="1" dirty="0" smtClean="0">
                <a:latin typeface="Comic Sans MS" pitchFamily="66" charset="0"/>
              </a:rPr>
              <a:t>The </a:t>
            </a:r>
            <a:r>
              <a:rPr lang="fr-FR" sz="2400" b="1" dirty="0" err="1" smtClean="0">
                <a:latin typeface="Comic Sans MS" pitchFamily="66" charset="0"/>
              </a:rPr>
              <a:t>experimental</a:t>
            </a:r>
            <a:r>
              <a:rPr lang="fr-FR" sz="2400" b="1" dirty="0" smtClean="0">
                <a:latin typeface="Comic Sans MS" pitchFamily="66" charset="0"/>
              </a:rPr>
              <a:t> installation and the </a:t>
            </a:r>
            <a:r>
              <a:rPr lang="fr-FR" sz="2400" b="1" dirty="0" err="1" smtClean="0">
                <a:latin typeface="Comic Sans MS" pitchFamily="66" charset="0"/>
              </a:rPr>
              <a:t>method</a:t>
            </a:r>
            <a:r>
              <a:rPr lang="fr-FR" sz="2400" b="1" dirty="0" smtClean="0">
                <a:latin typeface="Comic Sans MS" pitchFamily="66" charset="0"/>
              </a:rPr>
              <a:t>                     Model of tunneling </a:t>
            </a:r>
            <a:r>
              <a:rPr lang="fr-FR" sz="2400" b="1" dirty="0" err="1" smtClean="0">
                <a:latin typeface="Comic Sans MS" pitchFamily="66" charset="0"/>
              </a:rPr>
              <a:t>through</a:t>
            </a:r>
            <a:r>
              <a:rPr lang="fr-FR" sz="2400" b="1" dirty="0" smtClean="0">
                <a:latin typeface="Comic Sans MS" pitchFamily="66" charset="0"/>
              </a:rPr>
              <a:t> a </a:t>
            </a:r>
            <a:r>
              <a:rPr lang="fr-FR" sz="2400" b="1" dirty="0" err="1" smtClean="0">
                <a:latin typeface="Comic Sans MS" pitchFamily="66" charset="0"/>
              </a:rPr>
              <a:t>gravitational</a:t>
            </a:r>
            <a:r>
              <a:rPr lang="fr-FR" sz="2400" b="1" dirty="0" smtClean="0">
                <a:latin typeface="Comic Sans MS" pitchFamily="66" charset="0"/>
              </a:rPr>
              <a:t> </a:t>
            </a:r>
            <a:r>
              <a:rPr lang="fr-FR" sz="2400" b="1" dirty="0" err="1" smtClean="0">
                <a:latin typeface="Comic Sans MS" pitchFamily="66" charset="0"/>
              </a:rPr>
              <a:t>barrier</a:t>
            </a:r>
            <a:endParaRPr lang="en-US" sz="2400" b="1" dirty="0">
              <a:latin typeface="Comic Sans MS" pitchFamily="66" charset="0"/>
            </a:endParaRPr>
          </a:p>
        </p:txBody>
      </p:sp>
      <p:sp>
        <p:nvSpPr>
          <p:cNvPr id="24" name="Text Box 18"/>
          <p:cNvSpPr txBox="1">
            <a:spLocks noChangeArrowheads="1"/>
          </p:cNvSpPr>
          <p:nvPr/>
        </p:nvSpPr>
        <p:spPr bwMode="auto">
          <a:xfrm>
            <a:off x="0" y="838200"/>
            <a:ext cx="99060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400" i="1" dirty="0" smtClean="0">
                <a:solidFill>
                  <a:srgbClr val="FF0000"/>
                </a:solidFill>
              </a:rPr>
              <a:t>V.V. N., A.K. Petukhov, H.G. Boerner, T.A. Baranova, A.M. Gagarski, G.A. Petrov, K.V. Protasov, A.Yu. Voronin, S. Baessler, H. Abele, A. Westphal, L. Lucovac, « </a:t>
            </a:r>
            <a:r>
              <a:rPr lang="fr-FR" sz="1400" i="1" dirty="0" err="1" smtClean="0">
                <a:solidFill>
                  <a:srgbClr val="FF0000"/>
                </a:solidFill>
              </a:rPr>
              <a:t>Study</a:t>
            </a:r>
            <a:r>
              <a:rPr lang="fr-FR" sz="1400" i="1" dirty="0" smtClean="0">
                <a:solidFill>
                  <a:srgbClr val="FF0000"/>
                </a:solidFill>
              </a:rPr>
              <a:t> of the neutron quantum states in the </a:t>
            </a:r>
            <a:r>
              <a:rPr lang="fr-FR" sz="1400" i="1" dirty="0" err="1" smtClean="0">
                <a:solidFill>
                  <a:srgbClr val="FF0000"/>
                </a:solidFill>
              </a:rPr>
              <a:t>gravity</a:t>
            </a:r>
            <a:r>
              <a:rPr lang="fr-FR" sz="1400" i="1" dirty="0" smtClean="0">
                <a:solidFill>
                  <a:srgbClr val="FF0000"/>
                </a:solidFill>
              </a:rPr>
              <a:t> </a:t>
            </a:r>
            <a:r>
              <a:rPr lang="fr-FR" sz="1400" i="1" dirty="0" err="1" smtClean="0">
                <a:solidFill>
                  <a:srgbClr val="FF0000"/>
                </a:solidFill>
              </a:rPr>
              <a:t>field</a:t>
            </a:r>
            <a:r>
              <a:rPr lang="fr-FR" sz="1400" i="1" dirty="0" smtClean="0">
                <a:solidFill>
                  <a:srgbClr val="FF0000"/>
                </a:solidFill>
              </a:rPr>
              <a:t> », </a:t>
            </a:r>
            <a:r>
              <a:rPr lang="fr-FR" sz="1400" i="1" u="sng" dirty="0" smtClean="0">
                <a:solidFill>
                  <a:srgbClr val="FF0000"/>
                </a:solidFill>
              </a:rPr>
              <a:t>Europ. Phys. J. C</a:t>
            </a:r>
            <a:r>
              <a:rPr lang="fr-FR" sz="1400" i="1" dirty="0" smtClean="0">
                <a:solidFill>
                  <a:srgbClr val="FF0000"/>
                </a:solidFill>
              </a:rPr>
              <a:t> 40 (2005) 479; A. </a:t>
            </a:r>
            <a:r>
              <a:rPr lang="fr-FR" sz="1400" i="1" dirty="0" err="1" smtClean="0">
                <a:solidFill>
                  <a:srgbClr val="FF0000"/>
                </a:solidFill>
              </a:rPr>
              <a:t>Yu</a:t>
            </a:r>
            <a:r>
              <a:rPr lang="fr-FR" sz="1400" i="1" dirty="0" smtClean="0">
                <a:solidFill>
                  <a:srgbClr val="FF0000"/>
                </a:solidFill>
              </a:rPr>
              <a:t>. Voronin, H. Abele, S. Baessler, V.V. Nesvizhevsky, A.K. Petukhov, K.V. Protasov, A. Westphal, « Quantum motion of a neutron in a </a:t>
            </a:r>
            <a:r>
              <a:rPr lang="fr-FR" sz="1400" i="1" dirty="0" err="1" smtClean="0">
                <a:solidFill>
                  <a:srgbClr val="FF0000"/>
                </a:solidFill>
              </a:rPr>
              <a:t>waveguide</a:t>
            </a:r>
            <a:r>
              <a:rPr lang="fr-FR" sz="1400" i="1" dirty="0" smtClean="0">
                <a:solidFill>
                  <a:srgbClr val="FF0000"/>
                </a:solidFill>
              </a:rPr>
              <a:t> in the </a:t>
            </a:r>
            <a:r>
              <a:rPr lang="fr-FR" sz="1400" i="1" dirty="0" err="1" smtClean="0">
                <a:solidFill>
                  <a:srgbClr val="FF0000"/>
                </a:solidFill>
              </a:rPr>
              <a:t>gravitational</a:t>
            </a:r>
            <a:r>
              <a:rPr lang="fr-FR" sz="1400" i="1" dirty="0" smtClean="0">
                <a:solidFill>
                  <a:srgbClr val="FF0000"/>
                </a:solidFill>
              </a:rPr>
              <a:t> </a:t>
            </a:r>
            <a:r>
              <a:rPr lang="fr-FR" sz="1400" i="1" dirty="0" err="1" smtClean="0">
                <a:solidFill>
                  <a:srgbClr val="FF0000"/>
                </a:solidFill>
              </a:rPr>
              <a:t>field</a:t>
            </a:r>
            <a:r>
              <a:rPr lang="fr-FR" sz="1400" i="1" dirty="0" smtClean="0">
                <a:solidFill>
                  <a:srgbClr val="FF0000"/>
                </a:solidFill>
              </a:rPr>
              <a:t> », </a:t>
            </a:r>
            <a:r>
              <a:rPr lang="fr-FR" sz="1400" i="1" u="sng" dirty="0" smtClean="0">
                <a:solidFill>
                  <a:srgbClr val="FF0000"/>
                </a:solidFill>
              </a:rPr>
              <a:t>Phys. Rev. D</a:t>
            </a:r>
            <a:r>
              <a:rPr lang="fr-FR" sz="1400" i="1" dirty="0" smtClean="0">
                <a:solidFill>
                  <a:srgbClr val="FF0000"/>
                </a:solidFill>
              </a:rPr>
              <a:t> 73 (2006) 044029.</a:t>
            </a:r>
            <a:endParaRPr lang="en-US" b="1" i="1" dirty="0">
              <a:solidFill>
                <a:schemeClr val="accent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5" name="Text Box 3"/>
          <p:cNvSpPr txBox="1">
            <a:spLocks noChangeArrowheads="1"/>
          </p:cNvSpPr>
          <p:nvPr/>
        </p:nvSpPr>
        <p:spPr bwMode="auto">
          <a:xfrm>
            <a:off x="662121" y="6613525"/>
            <a:ext cx="1248569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29" tIns="45715" rIns="91429" bIns="45715">
            <a:spAutoFit/>
          </a:bodyPr>
          <a:lstStyle/>
          <a:p>
            <a:pPr eaLnBrk="0" hangingPunct="0">
              <a:spcBef>
                <a:spcPct val="50000"/>
              </a:spcBef>
            </a:pPr>
            <a:fld id="{C546E0AB-9874-4EC7-BFF3-53BA951A441A}" type="datetime3">
              <a:rPr lang="fr-FR" sz="1400" b="1"/>
              <a:pPr eaLnBrk="0" hangingPunct="0">
                <a:spcBef>
                  <a:spcPct val="50000"/>
                </a:spcBef>
              </a:pPr>
              <a:t>11.10.11</a:t>
            </a:fld>
            <a:r>
              <a:rPr lang="fr-FR" sz="1000" b="1"/>
              <a:t>	</a:t>
            </a:r>
            <a:endParaRPr lang="fr-FR" sz="2400">
              <a:latin typeface="Times New Roman" pitchFamily="18" charset="0"/>
            </a:endParaRPr>
          </a:p>
        </p:txBody>
      </p:sp>
      <p:sp>
        <p:nvSpPr>
          <p:cNvPr id="64517" name="Freeform 5"/>
          <p:cNvSpPr>
            <a:spLocks noChangeAspect="1"/>
          </p:cNvSpPr>
          <p:nvPr/>
        </p:nvSpPr>
        <p:spPr bwMode="auto">
          <a:xfrm>
            <a:off x="6435461" y="4652963"/>
            <a:ext cx="1931327" cy="55562"/>
          </a:xfrm>
          <a:custGeom>
            <a:avLst/>
            <a:gdLst/>
            <a:ahLst/>
            <a:cxnLst>
              <a:cxn ang="0">
                <a:pos x="3072" y="96"/>
              </a:cxn>
              <a:cxn ang="0">
                <a:pos x="0" y="96"/>
              </a:cxn>
              <a:cxn ang="0">
                <a:pos x="96" y="0"/>
              </a:cxn>
              <a:cxn ang="0">
                <a:pos x="144" y="48"/>
              </a:cxn>
              <a:cxn ang="0">
                <a:pos x="192" y="0"/>
              </a:cxn>
              <a:cxn ang="0">
                <a:pos x="288" y="96"/>
              </a:cxn>
              <a:cxn ang="0">
                <a:pos x="336" y="0"/>
              </a:cxn>
              <a:cxn ang="0">
                <a:pos x="432" y="96"/>
              </a:cxn>
              <a:cxn ang="0">
                <a:pos x="480" y="0"/>
              </a:cxn>
              <a:cxn ang="0">
                <a:pos x="528" y="96"/>
              </a:cxn>
              <a:cxn ang="0">
                <a:pos x="624" y="0"/>
              </a:cxn>
              <a:cxn ang="0">
                <a:pos x="720" y="96"/>
              </a:cxn>
              <a:cxn ang="0">
                <a:pos x="768" y="0"/>
              </a:cxn>
              <a:cxn ang="0">
                <a:pos x="864" y="48"/>
              </a:cxn>
              <a:cxn ang="0">
                <a:pos x="960" y="0"/>
              </a:cxn>
              <a:cxn ang="0">
                <a:pos x="1008" y="48"/>
              </a:cxn>
              <a:cxn ang="0">
                <a:pos x="1056" y="0"/>
              </a:cxn>
              <a:cxn ang="0">
                <a:pos x="1104" y="96"/>
              </a:cxn>
              <a:cxn ang="0">
                <a:pos x="1152" y="0"/>
              </a:cxn>
              <a:cxn ang="0">
                <a:pos x="1200" y="48"/>
              </a:cxn>
              <a:cxn ang="0">
                <a:pos x="1248" y="0"/>
              </a:cxn>
              <a:cxn ang="0">
                <a:pos x="1248" y="96"/>
              </a:cxn>
              <a:cxn ang="0">
                <a:pos x="1344" y="0"/>
              </a:cxn>
              <a:cxn ang="0">
                <a:pos x="1392" y="96"/>
              </a:cxn>
              <a:cxn ang="0">
                <a:pos x="1440" y="0"/>
              </a:cxn>
              <a:cxn ang="0">
                <a:pos x="1536" y="96"/>
              </a:cxn>
              <a:cxn ang="0">
                <a:pos x="1584" y="0"/>
              </a:cxn>
              <a:cxn ang="0">
                <a:pos x="1632" y="96"/>
              </a:cxn>
              <a:cxn ang="0">
                <a:pos x="1728" y="48"/>
              </a:cxn>
              <a:cxn ang="0">
                <a:pos x="1776" y="96"/>
              </a:cxn>
              <a:cxn ang="0">
                <a:pos x="1824" y="0"/>
              </a:cxn>
              <a:cxn ang="0">
                <a:pos x="1872" y="0"/>
              </a:cxn>
              <a:cxn ang="0">
                <a:pos x="1872" y="96"/>
              </a:cxn>
              <a:cxn ang="0">
                <a:pos x="1920" y="0"/>
              </a:cxn>
              <a:cxn ang="0">
                <a:pos x="2016" y="96"/>
              </a:cxn>
              <a:cxn ang="0">
                <a:pos x="2016" y="0"/>
              </a:cxn>
              <a:cxn ang="0">
                <a:pos x="2112" y="96"/>
              </a:cxn>
              <a:cxn ang="0">
                <a:pos x="2208" y="0"/>
              </a:cxn>
              <a:cxn ang="0">
                <a:pos x="2304" y="48"/>
              </a:cxn>
              <a:cxn ang="0">
                <a:pos x="2352" y="0"/>
              </a:cxn>
              <a:cxn ang="0">
                <a:pos x="2448" y="96"/>
              </a:cxn>
              <a:cxn ang="0">
                <a:pos x="2448" y="0"/>
              </a:cxn>
              <a:cxn ang="0">
                <a:pos x="2544" y="0"/>
              </a:cxn>
              <a:cxn ang="0">
                <a:pos x="2544" y="96"/>
              </a:cxn>
              <a:cxn ang="0">
                <a:pos x="2640" y="0"/>
              </a:cxn>
              <a:cxn ang="0">
                <a:pos x="2688" y="48"/>
              </a:cxn>
              <a:cxn ang="0">
                <a:pos x="2736" y="0"/>
              </a:cxn>
              <a:cxn ang="0">
                <a:pos x="2832" y="96"/>
              </a:cxn>
              <a:cxn ang="0">
                <a:pos x="2880" y="0"/>
              </a:cxn>
              <a:cxn ang="0">
                <a:pos x="2928" y="48"/>
              </a:cxn>
              <a:cxn ang="0">
                <a:pos x="2976" y="0"/>
              </a:cxn>
              <a:cxn ang="0">
                <a:pos x="3024" y="48"/>
              </a:cxn>
              <a:cxn ang="0">
                <a:pos x="3024" y="0"/>
              </a:cxn>
              <a:cxn ang="0">
                <a:pos x="3120" y="96"/>
              </a:cxn>
            </a:cxnLst>
            <a:rect l="0" t="0" r="r" b="b"/>
            <a:pathLst>
              <a:path w="3120" h="96">
                <a:moveTo>
                  <a:pt x="3072" y="96"/>
                </a:moveTo>
                <a:lnTo>
                  <a:pt x="0" y="96"/>
                </a:lnTo>
                <a:lnTo>
                  <a:pt x="96" y="0"/>
                </a:lnTo>
                <a:lnTo>
                  <a:pt x="144" y="48"/>
                </a:lnTo>
                <a:lnTo>
                  <a:pt x="192" y="0"/>
                </a:lnTo>
                <a:lnTo>
                  <a:pt x="288" y="96"/>
                </a:lnTo>
                <a:lnTo>
                  <a:pt x="336" y="0"/>
                </a:lnTo>
                <a:lnTo>
                  <a:pt x="432" y="96"/>
                </a:lnTo>
                <a:lnTo>
                  <a:pt x="480" y="0"/>
                </a:lnTo>
                <a:lnTo>
                  <a:pt x="528" y="96"/>
                </a:lnTo>
                <a:lnTo>
                  <a:pt x="624" y="0"/>
                </a:lnTo>
                <a:lnTo>
                  <a:pt x="720" y="96"/>
                </a:lnTo>
                <a:lnTo>
                  <a:pt x="768" y="0"/>
                </a:lnTo>
                <a:lnTo>
                  <a:pt x="864" y="48"/>
                </a:lnTo>
                <a:lnTo>
                  <a:pt x="960" y="0"/>
                </a:lnTo>
                <a:lnTo>
                  <a:pt x="1008" y="48"/>
                </a:lnTo>
                <a:lnTo>
                  <a:pt x="1056" y="0"/>
                </a:lnTo>
                <a:lnTo>
                  <a:pt x="1104" y="96"/>
                </a:lnTo>
                <a:lnTo>
                  <a:pt x="1152" y="0"/>
                </a:lnTo>
                <a:lnTo>
                  <a:pt x="1200" y="48"/>
                </a:lnTo>
                <a:lnTo>
                  <a:pt x="1248" y="0"/>
                </a:lnTo>
                <a:lnTo>
                  <a:pt x="1248" y="96"/>
                </a:lnTo>
                <a:lnTo>
                  <a:pt x="1344" y="0"/>
                </a:lnTo>
                <a:lnTo>
                  <a:pt x="1392" y="96"/>
                </a:lnTo>
                <a:lnTo>
                  <a:pt x="1440" y="0"/>
                </a:lnTo>
                <a:lnTo>
                  <a:pt x="1536" y="96"/>
                </a:lnTo>
                <a:lnTo>
                  <a:pt x="1584" y="0"/>
                </a:lnTo>
                <a:lnTo>
                  <a:pt x="1632" y="96"/>
                </a:lnTo>
                <a:lnTo>
                  <a:pt x="1728" y="48"/>
                </a:lnTo>
                <a:lnTo>
                  <a:pt x="1776" y="96"/>
                </a:lnTo>
                <a:lnTo>
                  <a:pt x="1824" y="0"/>
                </a:lnTo>
                <a:lnTo>
                  <a:pt x="1872" y="0"/>
                </a:lnTo>
                <a:lnTo>
                  <a:pt x="1872" y="96"/>
                </a:lnTo>
                <a:lnTo>
                  <a:pt x="1920" y="0"/>
                </a:lnTo>
                <a:lnTo>
                  <a:pt x="2016" y="96"/>
                </a:lnTo>
                <a:lnTo>
                  <a:pt x="2016" y="0"/>
                </a:lnTo>
                <a:lnTo>
                  <a:pt x="2112" y="96"/>
                </a:lnTo>
                <a:lnTo>
                  <a:pt x="2208" y="0"/>
                </a:lnTo>
                <a:lnTo>
                  <a:pt x="2304" y="48"/>
                </a:lnTo>
                <a:lnTo>
                  <a:pt x="2352" y="0"/>
                </a:lnTo>
                <a:lnTo>
                  <a:pt x="2448" y="96"/>
                </a:lnTo>
                <a:lnTo>
                  <a:pt x="2448" y="0"/>
                </a:lnTo>
                <a:lnTo>
                  <a:pt x="2544" y="0"/>
                </a:lnTo>
                <a:lnTo>
                  <a:pt x="2544" y="96"/>
                </a:lnTo>
                <a:lnTo>
                  <a:pt x="2640" y="0"/>
                </a:lnTo>
                <a:lnTo>
                  <a:pt x="2688" y="48"/>
                </a:lnTo>
                <a:lnTo>
                  <a:pt x="2736" y="0"/>
                </a:lnTo>
                <a:lnTo>
                  <a:pt x="2832" y="96"/>
                </a:lnTo>
                <a:lnTo>
                  <a:pt x="2880" y="0"/>
                </a:lnTo>
                <a:lnTo>
                  <a:pt x="2928" y="48"/>
                </a:lnTo>
                <a:lnTo>
                  <a:pt x="2976" y="0"/>
                </a:lnTo>
                <a:lnTo>
                  <a:pt x="3024" y="48"/>
                </a:lnTo>
                <a:lnTo>
                  <a:pt x="3024" y="0"/>
                </a:lnTo>
                <a:lnTo>
                  <a:pt x="3120" y="96"/>
                </a:lnTo>
              </a:path>
            </a:pathLst>
          </a:custGeom>
          <a:solidFill>
            <a:schemeClr val="bg1"/>
          </a:solidFill>
          <a:ln w="9525" cap="flat" cmpd="sng">
            <a:noFill/>
            <a:prstDash val="solid"/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64518" name="Rectangle 6"/>
          <p:cNvSpPr>
            <a:spLocks noChangeArrowheads="1"/>
          </p:cNvSpPr>
          <p:nvPr/>
        </p:nvSpPr>
        <p:spPr bwMode="auto">
          <a:xfrm>
            <a:off x="7099300" y="3886200"/>
            <a:ext cx="49530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64519" name="Rectangle 7"/>
          <p:cNvSpPr>
            <a:spLocks noChangeArrowheads="1"/>
          </p:cNvSpPr>
          <p:nvPr/>
        </p:nvSpPr>
        <p:spPr bwMode="auto">
          <a:xfrm>
            <a:off x="7450137" y="3716338"/>
            <a:ext cx="24765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64520" name="Rectangle 8"/>
          <p:cNvSpPr>
            <a:spLocks noChangeArrowheads="1"/>
          </p:cNvSpPr>
          <p:nvPr/>
        </p:nvSpPr>
        <p:spPr bwMode="auto">
          <a:xfrm>
            <a:off x="7604919" y="2276475"/>
            <a:ext cx="165100" cy="2286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64521" name="Rectangle 9"/>
          <p:cNvSpPr>
            <a:spLocks noChangeArrowheads="1"/>
          </p:cNvSpPr>
          <p:nvPr/>
        </p:nvSpPr>
        <p:spPr bwMode="auto">
          <a:xfrm>
            <a:off x="7346950" y="3733800"/>
            <a:ext cx="1651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graphicFrame>
        <p:nvGraphicFramePr>
          <p:cNvPr id="64528" name="Object 16"/>
          <p:cNvGraphicFramePr>
            <a:graphicFrameLocks noChangeAspect="1"/>
          </p:cNvGraphicFramePr>
          <p:nvPr/>
        </p:nvGraphicFramePr>
        <p:xfrm>
          <a:off x="3785262" y="2209801"/>
          <a:ext cx="3561688" cy="441325"/>
        </p:xfrm>
        <a:graphic>
          <a:graphicData uri="http://schemas.openxmlformats.org/presentationml/2006/ole">
            <p:oleObj spid="_x0000_s171010" name="Equation" r:id="rId3" imgW="1917360" imgH="253800" progId="Equation.3">
              <p:embed/>
            </p:oleObj>
          </a:graphicData>
        </a:graphic>
      </p:graphicFrame>
      <p:graphicFrame>
        <p:nvGraphicFramePr>
          <p:cNvPr id="64529" name="Object 17"/>
          <p:cNvGraphicFramePr>
            <a:graphicFrameLocks noChangeAspect="1"/>
          </p:cNvGraphicFramePr>
          <p:nvPr/>
        </p:nvGraphicFramePr>
        <p:xfrm>
          <a:off x="2724150" y="3886200"/>
          <a:ext cx="3467100" cy="438150"/>
        </p:xfrm>
        <a:graphic>
          <a:graphicData uri="http://schemas.openxmlformats.org/presentationml/2006/ole">
            <p:oleObj spid="_x0000_s171011" name="Equation" r:id="rId4" imgW="1879560" imgH="253800" progId="Equation.3">
              <p:embed/>
            </p:oleObj>
          </a:graphicData>
        </a:graphic>
      </p:graphicFrame>
      <p:graphicFrame>
        <p:nvGraphicFramePr>
          <p:cNvPr id="64530" name="Object 18"/>
          <p:cNvGraphicFramePr>
            <a:graphicFrameLocks noChangeAspect="1"/>
          </p:cNvGraphicFramePr>
          <p:nvPr/>
        </p:nvGraphicFramePr>
        <p:xfrm>
          <a:off x="7346950" y="4267201"/>
          <a:ext cx="1733550" cy="842963"/>
        </p:xfrm>
        <a:graphic>
          <a:graphicData uri="http://schemas.openxmlformats.org/presentationml/2006/ole">
            <p:oleObj spid="_x0000_s171012" name="Equation" r:id="rId5" imgW="914400" imgH="482400" progId="Equation.3">
              <p:embed/>
            </p:oleObj>
          </a:graphicData>
        </a:graphic>
      </p:graphicFrame>
      <p:pic>
        <p:nvPicPr>
          <p:cNvPr id="64531" name="Picture 19" descr="SoftSpectrumAllDataWithFitLinear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18621" y="1073150"/>
            <a:ext cx="8112258" cy="578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33" name="Text Box 21"/>
          <p:cNvSpPr txBox="1">
            <a:spLocks noChangeArrowheads="1"/>
          </p:cNvSpPr>
          <p:nvPr/>
        </p:nvSpPr>
        <p:spPr bwMode="auto">
          <a:xfrm>
            <a:off x="5654675" y="6092826"/>
            <a:ext cx="908050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l-GR">
                <a:cs typeface="Arial" charset="0"/>
              </a:rPr>
              <a:t>μ</a:t>
            </a:r>
            <a:r>
              <a:rPr lang="en-US"/>
              <a:t>m</a:t>
            </a:r>
          </a:p>
        </p:txBody>
      </p:sp>
      <p:sp>
        <p:nvSpPr>
          <p:cNvPr id="64534" name="Text Box 22"/>
          <p:cNvSpPr txBox="1">
            <a:spLocks noChangeArrowheads="1"/>
          </p:cNvSpPr>
          <p:nvPr/>
        </p:nvSpPr>
        <p:spPr bwMode="auto">
          <a:xfrm>
            <a:off x="4094825" y="6092826"/>
            <a:ext cx="4134379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dirty="0" err="1" smtClean="0"/>
              <a:t>Slit</a:t>
            </a:r>
            <a:r>
              <a:rPr lang="fr-FR" dirty="0" smtClean="0"/>
              <a:t> size, microns</a:t>
            </a:r>
            <a:endParaRPr lang="en-US" dirty="0"/>
          </a:p>
        </p:txBody>
      </p:sp>
      <p:sp>
        <p:nvSpPr>
          <p:cNvPr id="64535" name="Text Box 23"/>
          <p:cNvSpPr txBox="1">
            <a:spLocks noChangeArrowheads="1"/>
          </p:cNvSpPr>
          <p:nvPr/>
        </p:nvSpPr>
        <p:spPr bwMode="auto">
          <a:xfrm rot="16200000">
            <a:off x="34198" y="2944296"/>
            <a:ext cx="2905126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dirty="0" smtClean="0"/>
              <a:t>Detector count rate, 1/s</a:t>
            </a:r>
            <a:endParaRPr lang="en-US" baseline="30000" dirty="0"/>
          </a:p>
        </p:txBody>
      </p:sp>
      <p:sp>
        <p:nvSpPr>
          <p:cNvPr id="18" name="Text Box 16"/>
          <p:cNvSpPr txBox="1">
            <a:spLocks noChangeArrowheads="1"/>
          </p:cNvSpPr>
          <p:nvPr/>
        </p:nvSpPr>
        <p:spPr bwMode="auto">
          <a:xfrm>
            <a:off x="914400" y="0"/>
            <a:ext cx="8991600" cy="461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5" rIns="91429" bIns="45715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400" b="1" dirty="0" smtClean="0">
                <a:latin typeface="Comic Sans MS" pitchFamily="66" charset="0"/>
              </a:rPr>
              <a:t>« </a:t>
            </a:r>
            <a:r>
              <a:rPr lang="fr-FR" sz="2400" b="1" dirty="0" err="1" smtClean="0">
                <a:latin typeface="Comic Sans MS" pitchFamily="66" charset="0"/>
              </a:rPr>
              <a:t>Integral</a:t>
            </a:r>
            <a:r>
              <a:rPr lang="fr-FR" sz="2400" b="1" dirty="0" smtClean="0">
                <a:latin typeface="Comic Sans MS" pitchFamily="66" charset="0"/>
              </a:rPr>
              <a:t> » </a:t>
            </a:r>
            <a:r>
              <a:rPr lang="fr-FR" sz="2400" b="1" dirty="0" err="1" smtClean="0">
                <a:latin typeface="Comic Sans MS" pitchFamily="66" charset="0"/>
              </a:rPr>
              <a:t>method</a:t>
            </a:r>
            <a:r>
              <a:rPr lang="fr-FR" sz="2400" b="1" dirty="0" smtClean="0">
                <a:latin typeface="Comic Sans MS" pitchFamily="66" charset="0"/>
              </a:rPr>
              <a:t>; soft </a:t>
            </a:r>
            <a:r>
              <a:rPr lang="fr-FR" sz="2400" b="1" dirty="0" err="1" smtClean="0">
                <a:latin typeface="Comic Sans MS" pitchFamily="66" charset="0"/>
              </a:rPr>
              <a:t>spectrum</a:t>
            </a:r>
            <a:endParaRPr lang="en-US" sz="2400" b="1" dirty="0">
              <a:latin typeface="Comic Sans MS" pitchFamily="66" charset="0"/>
            </a:endParaRPr>
          </a:p>
        </p:txBody>
      </p:sp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7293637" y="6613525"/>
            <a:ext cx="2108465" cy="30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29" tIns="45715" rIns="91429" bIns="45715"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fr-FR" sz="1400" b="1" dirty="0" smtClean="0"/>
              <a:t>V</a:t>
            </a:r>
            <a:r>
              <a:rPr lang="ru-RU" sz="1400" b="1" dirty="0" smtClean="0"/>
              <a:t>.</a:t>
            </a:r>
            <a:r>
              <a:rPr lang="fr-FR" sz="1400" b="1" dirty="0" smtClean="0"/>
              <a:t>V</a:t>
            </a:r>
            <a:r>
              <a:rPr lang="ru-RU" sz="1400" b="1" dirty="0" smtClean="0"/>
              <a:t>. </a:t>
            </a:r>
            <a:r>
              <a:rPr lang="fr-FR" sz="1400" b="1" dirty="0" smtClean="0"/>
              <a:t>Nesvizhevsky</a:t>
            </a:r>
            <a:endParaRPr lang="en-US" sz="1400" b="1" dirty="0"/>
          </a:p>
        </p:txBody>
      </p:sp>
      <p:sp>
        <p:nvSpPr>
          <p:cNvPr id="20" name="Text Box 18"/>
          <p:cNvSpPr txBox="1">
            <a:spLocks noChangeArrowheads="1"/>
          </p:cNvSpPr>
          <p:nvPr/>
        </p:nvSpPr>
        <p:spPr bwMode="auto">
          <a:xfrm>
            <a:off x="0" y="838200"/>
            <a:ext cx="99060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400" i="1" dirty="0" smtClean="0">
                <a:solidFill>
                  <a:srgbClr val="FF0000"/>
                </a:solidFill>
              </a:rPr>
              <a:t>V.V. N., A.K. Petukhov, H.G. Boerner, T.A. Baranova, A.M. Gagarski, G.A. Petrov, K.V. Protasov, A.Yu. Voronin, S. Baessler, H. Abele, A. Westphal, L. Lucovac, « </a:t>
            </a:r>
            <a:r>
              <a:rPr lang="fr-FR" sz="1400" i="1" dirty="0" err="1" smtClean="0">
                <a:solidFill>
                  <a:srgbClr val="FF0000"/>
                </a:solidFill>
              </a:rPr>
              <a:t>Study</a:t>
            </a:r>
            <a:r>
              <a:rPr lang="fr-FR" sz="1400" i="1" dirty="0" smtClean="0">
                <a:solidFill>
                  <a:srgbClr val="FF0000"/>
                </a:solidFill>
              </a:rPr>
              <a:t> of the neutron quantum states in the </a:t>
            </a:r>
            <a:r>
              <a:rPr lang="fr-FR" sz="1400" i="1" dirty="0" err="1" smtClean="0">
                <a:solidFill>
                  <a:srgbClr val="FF0000"/>
                </a:solidFill>
              </a:rPr>
              <a:t>gravity</a:t>
            </a:r>
            <a:r>
              <a:rPr lang="fr-FR" sz="1400" i="1" dirty="0" smtClean="0">
                <a:solidFill>
                  <a:srgbClr val="FF0000"/>
                </a:solidFill>
              </a:rPr>
              <a:t> </a:t>
            </a:r>
            <a:r>
              <a:rPr lang="fr-FR" sz="1400" i="1" dirty="0" err="1" smtClean="0">
                <a:solidFill>
                  <a:srgbClr val="FF0000"/>
                </a:solidFill>
              </a:rPr>
              <a:t>field</a:t>
            </a:r>
            <a:r>
              <a:rPr lang="fr-FR" sz="1400" i="1" dirty="0" smtClean="0">
                <a:solidFill>
                  <a:srgbClr val="FF0000"/>
                </a:solidFill>
              </a:rPr>
              <a:t> », </a:t>
            </a:r>
            <a:r>
              <a:rPr lang="fr-FR" sz="1400" i="1" u="sng" dirty="0" smtClean="0">
                <a:solidFill>
                  <a:srgbClr val="FF0000"/>
                </a:solidFill>
              </a:rPr>
              <a:t>Europ. Phys. J. C</a:t>
            </a:r>
            <a:r>
              <a:rPr lang="fr-FR" sz="1400" i="1" dirty="0" smtClean="0">
                <a:solidFill>
                  <a:srgbClr val="FF0000"/>
                </a:solidFill>
              </a:rPr>
              <a:t> 40 (2005) 479.</a:t>
            </a:r>
            <a:endParaRPr lang="en-US" b="1" i="1" dirty="0">
              <a:solidFill>
                <a:schemeClr val="accent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3" name="Text Box 3"/>
          <p:cNvSpPr txBox="1">
            <a:spLocks noChangeArrowheads="1"/>
          </p:cNvSpPr>
          <p:nvPr/>
        </p:nvSpPr>
        <p:spPr bwMode="auto">
          <a:xfrm>
            <a:off x="662121" y="6613525"/>
            <a:ext cx="1248569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29" tIns="45715" rIns="91429" bIns="45715">
            <a:spAutoFit/>
          </a:bodyPr>
          <a:lstStyle/>
          <a:p>
            <a:pPr eaLnBrk="0" hangingPunct="0">
              <a:spcBef>
                <a:spcPct val="50000"/>
              </a:spcBef>
            </a:pPr>
            <a:fld id="{0F3A3E68-F411-4653-98EB-A4F8F80C54D5}" type="datetime3">
              <a:rPr lang="fr-FR" sz="1400" b="1"/>
              <a:pPr eaLnBrk="0" hangingPunct="0">
                <a:spcBef>
                  <a:spcPct val="50000"/>
                </a:spcBef>
              </a:pPr>
              <a:t>11.10.11</a:t>
            </a:fld>
            <a:r>
              <a:rPr lang="fr-FR" sz="1000" b="1"/>
              <a:t>	</a:t>
            </a:r>
            <a:endParaRPr lang="fr-FR" sz="2400">
              <a:latin typeface="Times New Roman" pitchFamily="18" charset="0"/>
            </a:endParaRPr>
          </a:p>
        </p:txBody>
      </p:sp>
      <p:sp>
        <p:nvSpPr>
          <p:cNvPr id="71685" name="Rectangle 5"/>
          <p:cNvSpPr>
            <a:spLocks noChangeArrowheads="1"/>
          </p:cNvSpPr>
          <p:nvPr/>
        </p:nvSpPr>
        <p:spPr bwMode="auto">
          <a:xfrm>
            <a:off x="7450137" y="3716338"/>
            <a:ext cx="24765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71686" name="Rectangle 6"/>
          <p:cNvSpPr>
            <a:spLocks noChangeArrowheads="1"/>
          </p:cNvSpPr>
          <p:nvPr/>
        </p:nvSpPr>
        <p:spPr bwMode="auto">
          <a:xfrm>
            <a:off x="7604919" y="2276475"/>
            <a:ext cx="165100" cy="2286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71687" name="Rectangle 7"/>
          <p:cNvSpPr>
            <a:spLocks noChangeArrowheads="1"/>
          </p:cNvSpPr>
          <p:nvPr/>
        </p:nvSpPr>
        <p:spPr bwMode="auto">
          <a:xfrm>
            <a:off x="7346950" y="3733800"/>
            <a:ext cx="1651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71688" name="Rectangle 8"/>
          <p:cNvSpPr>
            <a:spLocks noChangeArrowheads="1"/>
          </p:cNvSpPr>
          <p:nvPr/>
        </p:nvSpPr>
        <p:spPr bwMode="auto">
          <a:xfrm>
            <a:off x="7346950" y="2133600"/>
            <a:ext cx="184708" cy="369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29" tIns="45715" rIns="91429" bIns="45715" anchor="ctr">
            <a:spAutoFit/>
          </a:bodyPr>
          <a:lstStyle/>
          <a:p>
            <a:endParaRPr lang="fr-FR"/>
          </a:p>
        </p:txBody>
      </p:sp>
      <p:sp>
        <p:nvSpPr>
          <p:cNvPr id="71689" name="Rectangle 9"/>
          <p:cNvSpPr>
            <a:spLocks noChangeArrowheads="1"/>
          </p:cNvSpPr>
          <p:nvPr/>
        </p:nvSpPr>
        <p:spPr bwMode="auto">
          <a:xfrm>
            <a:off x="7346950" y="2133600"/>
            <a:ext cx="184708" cy="369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29" tIns="45715" rIns="91429" bIns="45715" anchor="ctr">
            <a:spAutoFit/>
          </a:bodyPr>
          <a:lstStyle/>
          <a:p>
            <a:endParaRPr lang="fr-FR"/>
          </a:p>
        </p:txBody>
      </p:sp>
      <p:sp>
        <p:nvSpPr>
          <p:cNvPr id="71690" name="Rectangle 10"/>
          <p:cNvSpPr>
            <a:spLocks noChangeArrowheads="1"/>
          </p:cNvSpPr>
          <p:nvPr/>
        </p:nvSpPr>
        <p:spPr bwMode="auto">
          <a:xfrm>
            <a:off x="7346950" y="2133600"/>
            <a:ext cx="184708" cy="369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29" tIns="45715" rIns="91429" bIns="45715" anchor="ctr">
            <a:spAutoFit/>
          </a:bodyPr>
          <a:lstStyle/>
          <a:p>
            <a:endParaRPr lang="fr-FR"/>
          </a:p>
        </p:txBody>
      </p:sp>
      <p:sp>
        <p:nvSpPr>
          <p:cNvPr id="71713" name="Rectangle 33"/>
          <p:cNvSpPr>
            <a:spLocks noChangeArrowheads="1"/>
          </p:cNvSpPr>
          <p:nvPr/>
        </p:nvSpPr>
        <p:spPr bwMode="auto">
          <a:xfrm>
            <a:off x="6488775" y="2098675"/>
            <a:ext cx="184708" cy="369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29" tIns="45715" rIns="91429" bIns="45715" anchor="ctr">
            <a:spAutoFit/>
          </a:bodyPr>
          <a:lstStyle/>
          <a:p>
            <a:endParaRPr lang="fr-FR"/>
          </a:p>
        </p:txBody>
      </p:sp>
      <p:pic>
        <p:nvPicPr>
          <p:cNvPr id="71714" name="Picture 34" descr="QuantumAppl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35775" y="2327275"/>
            <a:ext cx="1939925" cy="2857500"/>
          </a:xfrm>
          <a:prstGeom prst="rect">
            <a:avLst/>
          </a:prstGeom>
          <a:noFill/>
        </p:spPr>
      </p:pic>
      <p:pic>
        <p:nvPicPr>
          <p:cNvPr id="71715" name="Picture 35" descr="UranBo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94824" y="1412875"/>
            <a:ext cx="3859213" cy="3714750"/>
          </a:xfrm>
          <a:prstGeom prst="rect">
            <a:avLst/>
          </a:prstGeom>
          <a:noFill/>
        </p:spPr>
      </p:pic>
      <p:grpSp>
        <p:nvGrpSpPr>
          <p:cNvPr id="2" name="Group 36"/>
          <p:cNvGrpSpPr>
            <a:grpSpLocks noChangeAspect="1"/>
          </p:cNvGrpSpPr>
          <p:nvPr/>
        </p:nvGrpSpPr>
        <p:grpSpPr bwMode="auto">
          <a:xfrm>
            <a:off x="4012275" y="5070475"/>
            <a:ext cx="4953000" cy="1257300"/>
            <a:chOff x="2739" y="8870"/>
            <a:chExt cx="6000" cy="1697"/>
          </a:xfrm>
        </p:grpSpPr>
        <p:sp>
          <p:nvSpPr>
            <p:cNvPr id="71717" name="AutoShape 37"/>
            <p:cNvSpPr>
              <a:spLocks noChangeAspect="1" noChangeArrowheads="1" noTextEdit="1"/>
            </p:cNvSpPr>
            <p:nvPr/>
          </p:nvSpPr>
          <p:spPr bwMode="auto">
            <a:xfrm>
              <a:off x="2739" y="8870"/>
              <a:ext cx="6000" cy="1697"/>
            </a:xfrm>
            <a:prstGeom prst="rect">
              <a:avLst/>
            </a:prstGeom>
            <a:noFill/>
          </p:spPr>
          <p:txBody>
            <a:bodyPr/>
            <a:lstStyle/>
            <a:p>
              <a:endParaRPr lang="fr-FR"/>
            </a:p>
          </p:txBody>
        </p:sp>
        <p:sp>
          <p:nvSpPr>
            <p:cNvPr id="71718" name="Rectangle 38"/>
            <p:cNvSpPr>
              <a:spLocks noChangeArrowheads="1"/>
            </p:cNvSpPr>
            <p:nvPr/>
          </p:nvSpPr>
          <p:spPr bwMode="auto">
            <a:xfrm>
              <a:off x="3039" y="9795"/>
              <a:ext cx="2700" cy="618"/>
            </a:xfrm>
            <a:prstGeom prst="rect">
              <a:avLst/>
            </a:prstGeom>
            <a:gradFill rotWithShape="1">
              <a:gsLst>
                <a:gs pos="0">
                  <a:srgbClr val="00FFFF"/>
                </a:gs>
                <a:gs pos="100000">
                  <a:srgbClr val="00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1719" name="Rectangle 39"/>
            <p:cNvSpPr>
              <a:spLocks noChangeArrowheads="1"/>
            </p:cNvSpPr>
            <p:nvPr/>
          </p:nvSpPr>
          <p:spPr bwMode="auto">
            <a:xfrm>
              <a:off x="5739" y="9950"/>
              <a:ext cx="2550" cy="617"/>
            </a:xfrm>
            <a:prstGeom prst="rect">
              <a:avLst/>
            </a:prstGeom>
            <a:gradFill rotWithShape="1">
              <a:gsLst>
                <a:gs pos="0">
                  <a:srgbClr val="00FFFF"/>
                </a:gs>
                <a:gs pos="100000">
                  <a:srgbClr val="00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1720" name="Rectangle 40"/>
            <p:cNvSpPr>
              <a:spLocks noChangeArrowheads="1"/>
            </p:cNvSpPr>
            <p:nvPr/>
          </p:nvSpPr>
          <p:spPr bwMode="auto">
            <a:xfrm>
              <a:off x="8289" y="9178"/>
              <a:ext cx="150" cy="1389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1721" name="Rectangle 41"/>
            <p:cNvSpPr>
              <a:spLocks noChangeArrowheads="1"/>
            </p:cNvSpPr>
            <p:nvPr/>
          </p:nvSpPr>
          <p:spPr bwMode="auto">
            <a:xfrm>
              <a:off x="3789" y="8870"/>
              <a:ext cx="3450" cy="498"/>
            </a:xfrm>
            <a:prstGeom prst="rect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FF00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lIns="91429" tIns="45716" rIns="91429" bIns="45716" anchor="ctr">
              <a:spAutoFit/>
            </a:bodyPr>
            <a:lstStyle/>
            <a:p>
              <a:endParaRPr lang="fr-FR"/>
            </a:p>
          </p:txBody>
        </p:sp>
        <p:sp>
          <p:nvSpPr>
            <p:cNvPr id="71722" name="Freeform 42"/>
            <p:cNvSpPr>
              <a:spLocks/>
            </p:cNvSpPr>
            <p:nvPr/>
          </p:nvSpPr>
          <p:spPr bwMode="auto">
            <a:xfrm>
              <a:off x="2739" y="9332"/>
              <a:ext cx="5400" cy="309"/>
            </a:xfrm>
            <a:custGeom>
              <a:avLst/>
              <a:gdLst/>
              <a:ahLst/>
              <a:cxnLst>
                <a:cxn ang="0">
                  <a:pos x="3072" y="96"/>
                </a:cxn>
                <a:cxn ang="0">
                  <a:pos x="0" y="96"/>
                </a:cxn>
                <a:cxn ang="0">
                  <a:pos x="96" y="0"/>
                </a:cxn>
                <a:cxn ang="0">
                  <a:pos x="144" y="48"/>
                </a:cxn>
                <a:cxn ang="0">
                  <a:pos x="192" y="0"/>
                </a:cxn>
                <a:cxn ang="0">
                  <a:pos x="288" y="96"/>
                </a:cxn>
                <a:cxn ang="0">
                  <a:pos x="336" y="0"/>
                </a:cxn>
                <a:cxn ang="0">
                  <a:pos x="432" y="96"/>
                </a:cxn>
                <a:cxn ang="0">
                  <a:pos x="480" y="0"/>
                </a:cxn>
                <a:cxn ang="0">
                  <a:pos x="528" y="96"/>
                </a:cxn>
                <a:cxn ang="0">
                  <a:pos x="624" y="0"/>
                </a:cxn>
                <a:cxn ang="0">
                  <a:pos x="720" y="96"/>
                </a:cxn>
                <a:cxn ang="0">
                  <a:pos x="768" y="0"/>
                </a:cxn>
                <a:cxn ang="0">
                  <a:pos x="864" y="48"/>
                </a:cxn>
                <a:cxn ang="0">
                  <a:pos x="960" y="0"/>
                </a:cxn>
                <a:cxn ang="0">
                  <a:pos x="1008" y="48"/>
                </a:cxn>
                <a:cxn ang="0">
                  <a:pos x="1056" y="0"/>
                </a:cxn>
                <a:cxn ang="0">
                  <a:pos x="1104" y="96"/>
                </a:cxn>
                <a:cxn ang="0">
                  <a:pos x="1152" y="0"/>
                </a:cxn>
                <a:cxn ang="0">
                  <a:pos x="1200" y="48"/>
                </a:cxn>
                <a:cxn ang="0">
                  <a:pos x="1248" y="0"/>
                </a:cxn>
                <a:cxn ang="0">
                  <a:pos x="1248" y="96"/>
                </a:cxn>
                <a:cxn ang="0">
                  <a:pos x="1344" y="0"/>
                </a:cxn>
                <a:cxn ang="0">
                  <a:pos x="1392" y="96"/>
                </a:cxn>
                <a:cxn ang="0">
                  <a:pos x="1440" y="0"/>
                </a:cxn>
                <a:cxn ang="0">
                  <a:pos x="1536" y="96"/>
                </a:cxn>
                <a:cxn ang="0">
                  <a:pos x="1584" y="0"/>
                </a:cxn>
                <a:cxn ang="0">
                  <a:pos x="1632" y="96"/>
                </a:cxn>
                <a:cxn ang="0">
                  <a:pos x="1728" y="48"/>
                </a:cxn>
                <a:cxn ang="0">
                  <a:pos x="1776" y="96"/>
                </a:cxn>
                <a:cxn ang="0">
                  <a:pos x="1824" y="0"/>
                </a:cxn>
                <a:cxn ang="0">
                  <a:pos x="1872" y="0"/>
                </a:cxn>
                <a:cxn ang="0">
                  <a:pos x="1872" y="96"/>
                </a:cxn>
                <a:cxn ang="0">
                  <a:pos x="1920" y="0"/>
                </a:cxn>
                <a:cxn ang="0">
                  <a:pos x="2016" y="96"/>
                </a:cxn>
                <a:cxn ang="0">
                  <a:pos x="2016" y="0"/>
                </a:cxn>
                <a:cxn ang="0">
                  <a:pos x="2112" y="96"/>
                </a:cxn>
                <a:cxn ang="0">
                  <a:pos x="2208" y="0"/>
                </a:cxn>
                <a:cxn ang="0">
                  <a:pos x="2304" y="48"/>
                </a:cxn>
                <a:cxn ang="0">
                  <a:pos x="2352" y="0"/>
                </a:cxn>
                <a:cxn ang="0">
                  <a:pos x="2448" y="96"/>
                </a:cxn>
                <a:cxn ang="0">
                  <a:pos x="2448" y="0"/>
                </a:cxn>
                <a:cxn ang="0">
                  <a:pos x="2544" y="0"/>
                </a:cxn>
                <a:cxn ang="0">
                  <a:pos x="2544" y="96"/>
                </a:cxn>
                <a:cxn ang="0">
                  <a:pos x="2640" y="0"/>
                </a:cxn>
                <a:cxn ang="0">
                  <a:pos x="2688" y="48"/>
                </a:cxn>
                <a:cxn ang="0">
                  <a:pos x="2736" y="0"/>
                </a:cxn>
                <a:cxn ang="0">
                  <a:pos x="2832" y="96"/>
                </a:cxn>
                <a:cxn ang="0">
                  <a:pos x="2880" y="0"/>
                </a:cxn>
                <a:cxn ang="0">
                  <a:pos x="2928" y="48"/>
                </a:cxn>
                <a:cxn ang="0">
                  <a:pos x="2976" y="0"/>
                </a:cxn>
                <a:cxn ang="0">
                  <a:pos x="3024" y="48"/>
                </a:cxn>
                <a:cxn ang="0">
                  <a:pos x="3024" y="0"/>
                </a:cxn>
                <a:cxn ang="0">
                  <a:pos x="3120" y="96"/>
                </a:cxn>
              </a:cxnLst>
              <a:rect l="0" t="0" r="r" b="b"/>
              <a:pathLst>
                <a:path w="3120" h="96">
                  <a:moveTo>
                    <a:pt x="3072" y="96"/>
                  </a:moveTo>
                  <a:lnTo>
                    <a:pt x="0" y="96"/>
                  </a:lnTo>
                  <a:lnTo>
                    <a:pt x="96" y="0"/>
                  </a:lnTo>
                  <a:lnTo>
                    <a:pt x="144" y="48"/>
                  </a:lnTo>
                  <a:lnTo>
                    <a:pt x="192" y="0"/>
                  </a:lnTo>
                  <a:lnTo>
                    <a:pt x="288" y="96"/>
                  </a:lnTo>
                  <a:lnTo>
                    <a:pt x="336" y="0"/>
                  </a:lnTo>
                  <a:lnTo>
                    <a:pt x="432" y="96"/>
                  </a:lnTo>
                  <a:lnTo>
                    <a:pt x="480" y="0"/>
                  </a:lnTo>
                  <a:lnTo>
                    <a:pt x="528" y="96"/>
                  </a:lnTo>
                  <a:lnTo>
                    <a:pt x="624" y="0"/>
                  </a:lnTo>
                  <a:lnTo>
                    <a:pt x="720" y="96"/>
                  </a:lnTo>
                  <a:lnTo>
                    <a:pt x="768" y="0"/>
                  </a:lnTo>
                  <a:lnTo>
                    <a:pt x="864" y="48"/>
                  </a:lnTo>
                  <a:lnTo>
                    <a:pt x="960" y="0"/>
                  </a:lnTo>
                  <a:lnTo>
                    <a:pt x="1008" y="48"/>
                  </a:lnTo>
                  <a:lnTo>
                    <a:pt x="1056" y="0"/>
                  </a:lnTo>
                  <a:lnTo>
                    <a:pt x="1104" y="96"/>
                  </a:lnTo>
                  <a:lnTo>
                    <a:pt x="1152" y="0"/>
                  </a:lnTo>
                  <a:lnTo>
                    <a:pt x="1200" y="48"/>
                  </a:lnTo>
                  <a:lnTo>
                    <a:pt x="1248" y="0"/>
                  </a:lnTo>
                  <a:lnTo>
                    <a:pt x="1248" y="96"/>
                  </a:lnTo>
                  <a:lnTo>
                    <a:pt x="1344" y="0"/>
                  </a:lnTo>
                  <a:lnTo>
                    <a:pt x="1392" y="96"/>
                  </a:lnTo>
                  <a:lnTo>
                    <a:pt x="1440" y="0"/>
                  </a:lnTo>
                  <a:lnTo>
                    <a:pt x="1536" y="96"/>
                  </a:lnTo>
                  <a:lnTo>
                    <a:pt x="1584" y="0"/>
                  </a:lnTo>
                  <a:lnTo>
                    <a:pt x="1632" y="96"/>
                  </a:lnTo>
                  <a:lnTo>
                    <a:pt x="1728" y="48"/>
                  </a:lnTo>
                  <a:lnTo>
                    <a:pt x="1776" y="96"/>
                  </a:lnTo>
                  <a:lnTo>
                    <a:pt x="1824" y="0"/>
                  </a:lnTo>
                  <a:lnTo>
                    <a:pt x="1872" y="0"/>
                  </a:lnTo>
                  <a:lnTo>
                    <a:pt x="1872" y="96"/>
                  </a:lnTo>
                  <a:lnTo>
                    <a:pt x="1920" y="0"/>
                  </a:lnTo>
                  <a:lnTo>
                    <a:pt x="2016" y="96"/>
                  </a:lnTo>
                  <a:lnTo>
                    <a:pt x="2016" y="0"/>
                  </a:lnTo>
                  <a:lnTo>
                    <a:pt x="2112" y="96"/>
                  </a:lnTo>
                  <a:lnTo>
                    <a:pt x="2208" y="0"/>
                  </a:lnTo>
                  <a:lnTo>
                    <a:pt x="2304" y="48"/>
                  </a:lnTo>
                  <a:lnTo>
                    <a:pt x="2352" y="0"/>
                  </a:lnTo>
                  <a:lnTo>
                    <a:pt x="2448" y="96"/>
                  </a:lnTo>
                  <a:lnTo>
                    <a:pt x="2448" y="0"/>
                  </a:lnTo>
                  <a:lnTo>
                    <a:pt x="2544" y="0"/>
                  </a:lnTo>
                  <a:lnTo>
                    <a:pt x="2544" y="96"/>
                  </a:lnTo>
                  <a:lnTo>
                    <a:pt x="2640" y="0"/>
                  </a:lnTo>
                  <a:lnTo>
                    <a:pt x="2688" y="48"/>
                  </a:lnTo>
                  <a:lnTo>
                    <a:pt x="2736" y="0"/>
                  </a:lnTo>
                  <a:lnTo>
                    <a:pt x="2832" y="96"/>
                  </a:lnTo>
                  <a:lnTo>
                    <a:pt x="2880" y="0"/>
                  </a:lnTo>
                  <a:lnTo>
                    <a:pt x="2928" y="48"/>
                  </a:lnTo>
                  <a:lnTo>
                    <a:pt x="2976" y="0"/>
                  </a:lnTo>
                  <a:lnTo>
                    <a:pt x="3024" y="48"/>
                  </a:lnTo>
                  <a:lnTo>
                    <a:pt x="3024" y="0"/>
                  </a:lnTo>
                  <a:lnTo>
                    <a:pt x="3120" y="96"/>
                  </a:ln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71723" name="Text Box 43"/>
            <p:cNvSpPr txBox="1">
              <a:spLocks noChangeArrowheads="1"/>
            </p:cNvSpPr>
            <p:nvPr/>
          </p:nvSpPr>
          <p:spPr bwMode="auto">
            <a:xfrm>
              <a:off x="4089" y="9949"/>
              <a:ext cx="450" cy="4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r>
                <a:rPr lang="fr-FR" sz="1600">
                  <a:latin typeface="Times" pitchFamily="18" charset="0"/>
                  <a:cs typeface="Times New Roman" pitchFamily="18" charset="0"/>
                </a:rPr>
                <a:t>1</a:t>
              </a:r>
              <a:endParaRPr lang="fr-FR" sz="2400">
                <a:latin typeface="Times" pitchFamily="18" charset="0"/>
              </a:endParaRPr>
            </a:p>
          </p:txBody>
        </p:sp>
        <p:sp>
          <p:nvSpPr>
            <p:cNvPr id="71724" name="Text Box 44"/>
            <p:cNvSpPr txBox="1">
              <a:spLocks noChangeArrowheads="1"/>
            </p:cNvSpPr>
            <p:nvPr/>
          </p:nvSpPr>
          <p:spPr bwMode="auto">
            <a:xfrm>
              <a:off x="8289" y="8870"/>
              <a:ext cx="450" cy="4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r>
                <a:rPr lang="fr-FR" sz="1600">
                  <a:latin typeface="Times" pitchFamily="18" charset="0"/>
                  <a:cs typeface="Times New Roman" pitchFamily="18" charset="0"/>
                </a:rPr>
                <a:t>4</a:t>
              </a:r>
              <a:endParaRPr lang="fr-FR" sz="2400">
                <a:latin typeface="Times" pitchFamily="18" charset="0"/>
              </a:endParaRPr>
            </a:p>
          </p:txBody>
        </p:sp>
        <p:sp>
          <p:nvSpPr>
            <p:cNvPr id="71725" name="Text Box 45"/>
            <p:cNvSpPr txBox="1">
              <a:spLocks noChangeArrowheads="1"/>
            </p:cNvSpPr>
            <p:nvPr/>
          </p:nvSpPr>
          <p:spPr bwMode="auto">
            <a:xfrm>
              <a:off x="5289" y="8870"/>
              <a:ext cx="450" cy="4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r>
                <a:rPr lang="fr-FR" sz="1600">
                  <a:latin typeface="Times" pitchFamily="18" charset="0"/>
                  <a:cs typeface="Times New Roman" pitchFamily="18" charset="0"/>
                </a:rPr>
                <a:t>3</a:t>
              </a:r>
              <a:endParaRPr lang="fr-FR" sz="2400">
                <a:latin typeface="Times" pitchFamily="18" charset="0"/>
              </a:endParaRPr>
            </a:p>
          </p:txBody>
        </p:sp>
        <p:sp>
          <p:nvSpPr>
            <p:cNvPr id="71726" name="Text Box 46"/>
            <p:cNvSpPr txBox="1">
              <a:spLocks noChangeArrowheads="1"/>
            </p:cNvSpPr>
            <p:nvPr/>
          </p:nvSpPr>
          <p:spPr bwMode="auto">
            <a:xfrm>
              <a:off x="6939" y="10104"/>
              <a:ext cx="450" cy="4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r>
                <a:rPr lang="fr-FR" sz="1600">
                  <a:latin typeface="Times" pitchFamily="18" charset="0"/>
                  <a:cs typeface="Times New Roman" pitchFamily="18" charset="0"/>
                </a:rPr>
                <a:t>2</a:t>
              </a:r>
              <a:endParaRPr lang="fr-FR" sz="2400">
                <a:latin typeface="Times" pitchFamily="18" charset="0"/>
              </a:endParaRPr>
            </a:p>
          </p:txBody>
        </p:sp>
        <p:sp>
          <p:nvSpPr>
            <p:cNvPr id="71727" name="Line 47"/>
            <p:cNvSpPr>
              <a:spLocks noChangeShapeType="1"/>
            </p:cNvSpPr>
            <p:nvPr/>
          </p:nvSpPr>
          <p:spPr bwMode="auto">
            <a:xfrm>
              <a:off x="3639" y="9641"/>
              <a:ext cx="1950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1728" name="Line 48"/>
            <p:cNvSpPr>
              <a:spLocks noChangeShapeType="1"/>
            </p:cNvSpPr>
            <p:nvPr/>
          </p:nvSpPr>
          <p:spPr bwMode="auto">
            <a:xfrm flipV="1">
              <a:off x="6639" y="9795"/>
              <a:ext cx="1500" cy="1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1729" name="Line 49"/>
            <p:cNvSpPr>
              <a:spLocks noChangeShapeType="1"/>
            </p:cNvSpPr>
            <p:nvPr/>
          </p:nvSpPr>
          <p:spPr bwMode="auto">
            <a:xfrm flipV="1">
              <a:off x="6639" y="9641"/>
              <a:ext cx="1500" cy="1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71730" name="Rectangle 50"/>
          <p:cNvSpPr>
            <a:spLocks noChangeArrowheads="1"/>
          </p:cNvSpPr>
          <p:nvPr/>
        </p:nvSpPr>
        <p:spPr bwMode="auto">
          <a:xfrm>
            <a:off x="1535775" y="4841875"/>
            <a:ext cx="1981200" cy="533400"/>
          </a:xfrm>
          <a:prstGeom prst="rect">
            <a:avLst/>
          </a:prstGeom>
          <a:gradFill rotWithShape="1">
            <a:gsLst>
              <a:gs pos="0">
                <a:srgbClr val="00FFFF"/>
              </a:gs>
              <a:gs pos="100000">
                <a:srgbClr val="00FFFF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29" name="Text Box 4"/>
          <p:cNvSpPr txBox="1">
            <a:spLocks noChangeArrowheads="1"/>
          </p:cNvSpPr>
          <p:nvPr/>
        </p:nvSpPr>
        <p:spPr bwMode="auto">
          <a:xfrm>
            <a:off x="7293637" y="6613525"/>
            <a:ext cx="2108465" cy="30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29" tIns="45715" rIns="91429" bIns="45715"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fr-FR" sz="1400" b="1" dirty="0" smtClean="0"/>
              <a:t>V</a:t>
            </a:r>
            <a:r>
              <a:rPr lang="ru-RU" sz="1400" b="1" dirty="0" smtClean="0"/>
              <a:t>.</a:t>
            </a:r>
            <a:r>
              <a:rPr lang="fr-FR" sz="1400" b="1" dirty="0" smtClean="0"/>
              <a:t>V</a:t>
            </a:r>
            <a:r>
              <a:rPr lang="ru-RU" sz="1400" b="1" dirty="0" smtClean="0"/>
              <a:t>. </a:t>
            </a:r>
            <a:r>
              <a:rPr lang="fr-FR" sz="1400" b="1" dirty="0" smtClean="0"/>
              <a:t>Nesvizhevsky</a:t>
            </a:r>
            <a:endParaRPr lang="en-US" sz="1400" b="1" dirty="0"/>
          </a:p>
        </p:txBody>
      </p:sp>
      <p:sp>
        <p:nvSpPr>
          <p:cNvPr id="32" name="Text Box 16"/>
          <p:cNvSpPr txBox="1">
            <a:spLocks noChangeArrowheads="1"/>
          </p:cNvSpPr>
          <p:nvPr/>
        </p:nvSpPr>
        <p:spPr bwMode="auto">
          <a:xfrm>
            <a:off x="914400" y="0"/>
            <a:ext cx="8991600" cy="830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5" rIns="91429" bIns="45715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400" b="1" dirty="0" smtClean="0">
                <a:latin typeface="Comic Sans MS" pitchFamily="66" charset="0"/>
              </a:rPr>
              <a:t>« </a:t>
            </a:r>
            <a:r>
              <a:rPr lang="fr-FR" sz="2400" b="1" dirty="0" err="1" smtClean="0">
                <a:latin typeface="Comic Sans MS" pitchFamily="66" charset="0"/>
              </a:rPr>
              <a:t>Differential</a:t>
            </a:r>
            <a:r>
              <a:rPr lang="fr-FR" sz="2400" b="1" dirty="0" smtClean="0">
                <a:latin typeface="Comic Sans MS" pitchFamily="66" charset="0"/>
              </a:rPr>
              <a:t> » </a:t>
            </a:r>
            <a:r>
              <a:rPr lang="fr-FR" sz="2400" b="1" dirty="0" err="1" smtClean="0">
                <a:latin typeface="Comic Sans MS" pitchFamily="66" charset="0"/>
              </a:rPr>
              <a:t>method</a:t>
            </a:r>
            <a:r>
              <a:rPr lang="fr-FR" sz="2400" b="1" dirty="0" smtClean="0">
                <a:latin typeface="Comic Sans MS" pitchFamily="66" charset="0"/>
              </a:rPr>
              <a:t>,               </a:t>
            </a:r>
            <a:r>
              <a:rPr lang="ru-RU" sz="2400" b="1" dirty="0" smtClean="0">
                <a:latin typeface="Comic Sans MS" pitchFamily="66" charset="0"/>
              </a:rPr>
              <a:t> </a:t>
            </a:r>
            <a:r>
              <a:rPr lang="fr-FR" sz="2400" b="1" dirty="0" smtClean="0">
                <a:latin typeface="Comic Sans MS" pitchFamily="66" charset="0"/>
              </a:rPr>
              <a:t>              position-sensitive detectors</a:t>
            </a:r>
            <a:endParaRPr lang="en-US" sz="2400" b="1" dirty="0">
              <a:latin typeface="Comic Sans MS" pitchFamily="66" charset="0"/>
            </a:endParaRPr>
          </a:p>
        </p:txBody>
      </p:sp>
      <p:sp>
        <p:nvSpPr>
          <p:cNvPr id="33" name="Text Box 27"/>
          <p:cNvSpPr txBox="1">
            <a:spLocks noChangeArrowheads="1"/>
          </p:cNvSpPr>
          <p:nvPr/>
        </p:nvSpPr>
        <p:spPr bwMode="auto">
          <a:xfrm>
            <a:off x="1524000" y="1066800"/>
            <a:ext cx="7543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b="1" i="1" dirty="0" smtClean="0"/>
              <a:t>A </a:t>
            </a:r>
            <a:r>
              <a:rPr lang="fr-FR" b="1" i="1" dirty="0" err="1" smtClean="0"/>
              <a:t>method</a:t>
            </a:r>
            <a:r>
              <a:rPr lang="fr-FR" b="1" i="1" dirty="0" smtClean="0"/>
              <a:t> to </a:t>
            </a:r>
            <a:r>
              <a:rPr lang="fr-FR" b="1" i="1" dirty="0" err="1" smtClean="0"/>
              <a:t>increase</a:t>
            </a:r>
            <a:r>
              <a:rPr lang="fr-FR" b="1" i="1" dirty="0" smtClean="0"/>
              <a:t> the spatial variation of the </a:t>
            </a:r>
            <a:r>
              <a:rPr lang="fr-FR" b="1" i="1" dirty="0" err="1" smtClean="0"/>
              <a:t>density</a:t>
            </a:r>
            <a:r>
              <a:rPr lang="fr-FR" b="1" i="1" dirty="0" smtClean="0"/>
              <a:t> </a:t>
            </a:r>
            <a:r>
              <a:rPr lang="fr-FR" b="1" i="1" dirty="0" err="1" smtClean="0"/>
              <a:t>probability</a:t>
            </a:r>
            <a:endParaRPr lang="en-US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5079676" y="2031676"/>
            <a:ext cx="5842648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2707" name="Text Box 3"/>
          <p:cNvSpPr txBox="1">
            <a:spLocks noChangeArrowheads="1"/>
          </p:cNvSpPr>
          <p:nvPr/>
        </p:nvSpPr>
        <p:spPr bwMode="auto">
          <a:xfrm>
            <a:off x="662121" y="6613525"/>
            <a:ext cx="1248569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29" tIns="45715" rIns="91429" bIns="45715">
            <a:spAutoFit/>
          </a:bodyPr>
          <a:lstStyle/>
          <a:p>
            <a:pPr eaLnBrk="0" hangingPunct="0">
              <a:spcBef>
                <a:spcPct val="50000"/>
              </a:spcBef>
            </a:pPr>
            <a:fld id="{85D84F99-597A-4AE1-892B-CE3B9884F01C}" type="datetime3">
              <a:rPr lang="fr-FR" sz="1400" b="1"/>
              <a:pPr eaLnBrk="0" hangingPunct="0">
                <a:spcBef>
                  <a:spcPct val="50000"/>
                </a:spcBef>
              </a:pPr>
              <a:t>11.10.11</a:t>
            </a:fld>
            <a:r>
              <a:rPr lang="fr-FR" sz="1000" b="1"/>
              <a:t>	</a:t>
            </a:r>
            <a:endParaRPr lang="fr-FR" sz="2400">
              <a:latin typeface="Times New Roman" pitchFamily="18" charset="0"/>
            </a:endParaRPr>
          </a:p>
        </p:txBody>
      </p:sp>
      <p:sp>
        <p:nvSpPr>
          <p:cNvPr id="72710" name="Rectangle 6"/>
          <p:cNvSpPr>
            <a:spLocks noChangeArrowheads="1"/>
          </p:cNvSpPr>
          <p:nvPr/>
        </p:nvSpPr>
        <p:spPr bwMode="auto">
          <a:xfrm>
            <a:off x="7604919" y="2276475"/>
            <a:ext cx="165100" cy="2286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72712" name="Rectangle 8"/>
          <p:cNvSpPr>
            <a:spLocks noChangeArrowheads="1"/>
          </p:cNvSpPr>
          <p:nvPr/>
        </p:nvSpPr>
        <p:spPr bwMode="auto">
          <a:xfrm>
            <a:off x="7346950" y="2133600"/>
            <a:ext cx="184708" cy="369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29" tIns="45715" rIns="91429" bIns="45715" anchor="ctr">
            <a:spAutoFit/>
          </a:bodyPr>
          <a:lstStyle/>
          <a:p>
            <a:endParaRPr lang="fr-FR"/>
          </a:p>
        </p:txBody>
      </p:sp>
      <p:sp>
        <p:nvSpPr>
          <p:cNvPr id="72713" name="Rectangle 9"/>
          <p:cNvSpPr>
            <a:spLocks noChangeArrowheads="1"/>
          </p:cNvSpPr>
          <p:nvPr/>
        </p:nvSpPr>
        <p:spPr bwMode="auto">
          <a:xfrm>
            <a:off x="7346950" y="2133600"/>
            <a:ext cx="184708" cy="369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29" tIns="45715" rIns="91429" bIns="45715" anchor="ctr">
            <a:spAutoFit/>
          </a:bodyPr>
          <a:lstStyle/>
          <a:p>
            <a:endParaRPr lang="fr-FR"/>
          </a:p>
        </p:txBody>
      </p:sp>
      <p:sp>
        <p:nvSpPr>
          <p:cNvPr id="72714" name="Rectangle 10"/>
          <p:cNvSpPr>
            <a:spLocks noChangeArrowheads="1"/>
          </p:cNvSpPr>
          <p:nvPr/>
        </p:nvSpPr>
        <p:spPr bwMode="auto">
          <a:xfrm>
            <a:off x="7346950" y="2133600"/>
            <a:ext cx="184708" cy="369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29" tIns="45715" rIns="91429" bIns="45715" anchor="ctr">
            <a:spAutoFit/>
          </a:bodyPr>
          <a:lstStyle/>
          <a:p>
            <a:endParaRPr lang="fr-FR"/>
          </a:p>
        </p:txBody>
      </p:sp>
      <p:sp>
        <p:nvSpPr>
          <p:cNvPr id="72715" name="Rectangle 11"/>
          <p:cNvSpPr>
            <a:spLocks noChangeArrowheads="1"/>
          </p:cNvSpPr>
          <p:nvPr/>
        </p:nvSpPr>
        <p:spPr bwMode="auto">
          <a:xfrm>
            <a:off x="6488775" y="2098675"/>
            <a:ext cx="184708" cy="369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29" tIns="45715" rIns="91429" bIns="45715" anchor="ctr">
            <a:spAutoFit/>
          </a:bodyPr>
          <a:lstStyle/>
          <a:p>
            <a:endParaRPr lang="fr-FR"/>
          </a:p>
        </p:txBody>
      </p:sp>
      <p:pic>
        <p:nvPicPr>
          <p:cNvPr id="72733" name="Picture 29" descr="alltrac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2133600"/>
            <a:ext cx="5828584" cy="4049052"/>
          </a:xfrm>
          <a:prstGeom prst="rect">
            <a:avLst/>
          </a:prstGeom>
          <a:noFill/>
        </p:spPr>
      </p:pic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7293637" y="6613525"/>
            <a:ext cx="2108465" cy="30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29" tIns="45715" rIns="91429" bIns="45715"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fr-FR" sz="1400" b="1" dirty="0" smtClean="0"/>
              <a:t>V</a:t>
            </a:r>
            <a:r>
              <a:rPr lang="ru-RU" sz="1400" b="1" dirty="0" smtClean="0"/>
              <a:t>.</a:t>
            </a:r>
            <a:r>
              <a:rPr lang="fr-FR" sz="1400" b="1" dirty="0" smtClean="0"/>
              <a:t>V</a:t>
            </a:r>
            <a:r>
              <a:rPr lang="ru-RU" sz="1400" b="1" dirty="0" smtClean="0"/>
              <a:t>. </a:t>
            </a:r>
            <a:r>
              <a:rPr lang="fr-FR" sz="1400" b="1" dirty="0" smtClean="0"/>
              <a:t>Nesvizhevsky</a:t>
            </a:r>
            <a:endParaRPr lang="en-US" sz="1400" b="1" dirty="0"/>
          </a:p>
        </p:txBody>
      </p:sp>
      <p:sp>
        <p:nvSpPr>
          <p:cNvPr id="16" name="Text Box 16"/>
          <p:cNvSpPr txBox="1">
            <a:spLocks noChangeArrowheads="1"/>
          </p:cNvSpPr>
          <p:nvPr/>
        </p:nvSpPr>
        <p:spPr bwMode="auto">
          <a:xfrm>
            <a:off x="914400" y="0"/>
            <a:ext cx="8991600" cy="830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5" rIns="91429" bIns="45715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400" b="1" dirty="0" smtClean="0">
                <a:latin typeface="Comic Sans MS" pitchFamily="66" charset="0"/>
              </a:rPr>
              <a:t>« </a:t>
            </a:r>
            <a:r>
              <a:rPr lang="fr-FR" sz="2400" b="1" dirty="0" err="1" smtClean="0">
                <a:latin typeface="Comic Sans MS" pitchFamily="66" charset="0"/>
              </a:rPr>
              <a:t>Differential</a:t>
            </a:r>
            <a:r>
              <a:rPr lang="fr-FR" sz="2400" b="1" dirty="0" smtClean="0">
                <a:latin typeface="Comic Sans MS" pitchFamily="66" charset="0"/>
              </a:rPr>
              <a:t> » </a:t>
            </a:r>
            <a:r>
              <a:rPr lang="fr-FR" sz="2400" b="1" dirty="0" err="1" smtClean="0">
                <a:latin typeface="Comic Sans MS" pitchFamily="66" charset="0"/>
              </a:rPr>
              <a:t>method</a:t>
            </a:r>
            <a:r>
              <a:rPr lang="fr-FR" sz="2400" b="1" dirty="0" smtClean="0">
                <a:latin typeface="Comic Sans MS" pitchFamily="66" charset="0"/>
              </a:rPr>
              <a:t>,               </a:t>
            </a:r>
            <a:r>
              <a:rPr lang="ru-RU" sz="2400" b="1" dirty="0" smtClean="0">
                <a:latin typeface="Comic Sans MS" pitchFamily="66" charset="0"/>
              </a:rPr>
              <a:t> </a:t>
            </a:r>
            <a:r>
              <a:rPr lang="fr-FR" sz="2400" b="1" dirty="0" smtClean="0">
                <a:latin typeface="Comic Sans MS" pitchFamily="66" charset="0"/>
              </a:rPr>
              <a:t>              position-sensitive detectors</a:t>
            </a:r>
            <a:endParaRPr lang="en-US" sz="2400" b="1" dirty="0">
              <a:latin typeface="Comic Sans MS" pitchFamily="66" charset="0"/>
            </a:endParaRPr>
          </a:p>
        </p:txBody>
      </p:sp>
      <p:sp>
        <p:nvSpPr>
          <p:cNvPr id="17" name="Text Box 27"/>
          <p:cNvSpPr txBox="1">
            <a:spLocks noChangeArrowheads="1"/>
          </p:cNvSpPr>
          <p:nvPr/>
        </p:nvSpPr>
        <p:spPr bwMode="auto">
          <a:xfrm>
            <a:off x="1524000" y="1066800"/>
            <a:ext cx="7543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b="1" i="1" dirty="0" smtClean="0"/>
              <a:t>A </a:t>
            </a:r>
            <a:r>
              <a:rPr lang="fr-FR" b="1" i="1" dirty="0" err="1" smtClean="0"/>
              <a:t>method</a:t>
            </a:r>
            <a:r>
              <a:rPr lang="fr-FR" b="1" i="1" dirty="0" smtClean="0"/>
              <a:t> to </a:t>
            </a:r>
            <a:r>
              <a:rPr lang="fr-FR" b="1" i="1" dirty="0" err="1" smtClean="0"/>
              <a:t>increase</a:t>
            </a:r>
            <a:r>
              <a:rPr lang="fr-FR" b="1" i="1" dirty="0" smtClean="0"/>
              <a:t> the spatial variation of the </a:t>
            </a:r>
            <a:r>
              <a:rPr lang="fr-FR" b="1" i="1" dirty="0" err="1" smtClean="0"/>
              <a:t>density</a:t>
            </a:r>
            <a:r>
              <a:rPr lang="fr-FR" b="1" i="1" dirty="0" smtClean="0"/>
              <a:t> </a:t>
            </a:r>
            <a:r>
              <a:rPr lang="fr-FR" b="1" i="1" dirty="0" err="1" smtClean="0"/>
              <a:t>probability</a:t>
            </a:r>
            <a:endParaRPr lang="en-US" b="1" i="1" dirty="0"/>
          </a:p>
        </p:txBody>
      </p:sp>
      <p:cxnSp>
        <p:nvCxnSpPr>
          <p:cNvPr id="20" name="Connecteur droit 19"/>
          <p:cNvCxnSpPr/>
          <p:nvPr/>
        </p:nvCxnSpPr>
        <p:spPr bwMode="auto">
          <a:xfrm>
            <a:off x="0" y="4495800"/>
            <a:ext cx="6934200" cy="1588"/>
          </a:xfrm>
          <a:prstGeom prst="line">
            <a:avLst/>
          </a:prstGeom>
          <a:gradFill rotWithShape="0">
            <a:gsLst>
              <a:gs pos="0">
                <a:schemeClr val="accent1"/>
              </a:gs>
              <a:gs pos="100000">
                <a:schemeClr val="bg1"/>
              </a:gs>
            </a:gsLst>
            <a:path path="rect">
              <a:fillToRect l="50000" t="50000" r="50000" b="50000"/>
            </a:path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3" name="Picture 8" descr="sample200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00600" y="1371600"/>
            <a:ext cx="3136900" cy="2351717"/>
          </a:xfrm>
          <a:prstGeom prst="rect">
            <a:avLst/>
          </a:prstGeom>
          <a:noFill/>
          <a:ln w="25400">
            <a:solidFill>
              <a:srgbClr val="339966"/>
            </a:solidFill>
            <a:miter lim="800000"/>
            <a:headEnd/>
            <a:tailEnd/>
          </a:ln>
        </p:spPr>
      </p:pic>
      <p:cxnSp>
        <p:nvCxnSpPr>
          <p:cNvPr id="25" name="Connecteur droit avec flèche 24"/>
          <p:cNvCxnSpPr/>
          <p:nvPr/>
        </p:nvCxnSpPr>
        <p:spPr bwMode="auto">
          <a:xfrm rot="5400000">
            <a:off x="5257800" y="3200400"/>
            <a:ext cx="1143000" cy="685800"/>
          </a:xfrm>
          <a:prstGeom prst="straightConnector1">
            <a:avLst/>
          </a:prstGeom>
          <a:gradFill rotWithShape="0">
            <a:gsLst>
              <a:gs pos="0">
                <a:schemeClr val="accent1"/>
              </a:gs>
              <a:gs pos="100000">
                <a:schemeClr val="bg1"/>
              </a:gs>
            </a:gsLst>
            <a:path path="rect">
              <a:fillToRect l="50000" t="50000" r="50000" b="50000"/>
            </a:path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7" name="Text Box 3"/>
          <p:cNvSpPr txBox="1">
            <a:spLocks noChangeArrowheads="1"/>
          </p:cNvSpPr>
          <p:nvPr/>
        </p:nvSpPr>
        <p:spPr bwMode="auto">
          <a:xfrm>
            <a:off x="662121" y="6613525"/>
            <a:ext cx="1248569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29" tIns="45715" rIns="91429" bIns="45715">
            <a:spAutoFit/>
          </a:bodyPr>
          <a:lstStyle/>
          <a:p>
            <a:pPr eaLnBrk="0" hangingPunct="0">
              <a:spcBef>
                <a:spcPct val="50000"/>
              </a:spcBef>
            </a:pPr>
            <a:fld id="{EA332DF8-ED43-4B60-9880-23B6ABA60533}" type="datetime3">
              <a:rPr lang="fr-FR" sz="1400" b="1"/>
              <a:pPr eaLnBrk="0" hangingPunct="0">
                <a:spcBef>
                  <a:spcPct val="50000"/>
                </a:spcBef>
              </a:pPr>
              <a:t>11.10.11</a:t>
            </a:fld>
            <a:r>
              <a:rPr lang="fr-FR" sz="1000" b="1"/>
              <a:t>	</a:t>
            </a:r>
            <a:endParaRPr lang="fr-FR" sz="2400">
              <a:latin typeface="Times New Roman" pitchFamily="18" charset="0"/>
            </a:endParaRPr>
          </a:p>
        </p:txBody>
      </p:sp>
      <p:sp>
        <p:nvSpPr>
          <p:cNvPr id="77829" name="Rectangle 5"/>
          <p:cNvSpPr>
            <a:spLocks noChangeArrowheads="1"/>
          </p:cNvSpPr>
          <p:nvPr/>
        </p:nvSpPr>
        <p:spPr bwMode="auto">
          <a:xfrm>
            <a:off x="7450137" y="3716338"/>
            <a:ext cx="24765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77830" name="Rectangle 6"/>
          <p:cNvSpPr>
            <a:spLocks noChangeArrowheads="1"/>
          </p:cNvSpPr>
          <p:nvPr/>
        </p:nvSpPr>
        <p:spPr bwMode="auto">
          <a:xfrm>
            <a:off x="7604919" y="2276475"/>
            <a:ext cx="165100" cy="2286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77831" name="Rectangle 7"/>
          <p:cNvSpPr>
            <a:spLocks noChangeArrowheads="1"/>
          </p:cNvSpPr>
          <p:nvPr/>
        </p:nvSpPr>
        <p:spPr bwMode="auto">
          <a:xfrm>
            <a:off x="7346950" y="3733800"/>
            <a:ext cx="1651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77832" name="Rectangle 8"/>
          <p:cNvSpPr>
            <a:spLocks noChangeArrowheads="1"/>
          </p:cNvSpPr>
          <p:nvPr/>
        </p:nvSpPr>
        <p:spPr bwMode="auto">
          <a:xfrm>
            <a:off x="7346950" y="2133600"/>
            <a:ext cx="184708" cy="369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29" tIns="45715" rIns="91429" bIns="45715" anchor="ctr">
            <a:spAutoFit/>
          </a:bodyPr>
          <a:lstStyle/>
          <a:p>
            <a:endParaRPr lang="fr-FR"/>
          </a:p>
        </p:txBody>
      </p:sp>
      <p:sp>
        <p:nvSpPr>
          <p:cNvPr id="77833" name="Rectangle 9"/>
          <p:cNvSpPr>
            <a:spLocks noChangeArrowheads="1"/>
          </p:cNvSpPr>
          <p:nvPr/>
        </p:nvSpPr>
        <p:spPr bwMode="auto">
          <a:xfrm>
            <a:off x="7346950" y="2133600"/>
            <a:ext cx="184708" cy="369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29" tIns="45715" rIns="91429" bIns="45715" anchor="ctr">
            <a:spAutoFit/>
          </a:bodyPr>
          <a:lstStyle/>
          <a:p>
            <a:endParaRPr lang="fr-FR"/>
          </a:p>
        </p:txBody>
      </p:sp>
      <p:sp>
        <p:nvSpPr>
          <p:cNvPr id="77834" name="Rectangle 10"/>
          <p:cNvSpPr>
            <a:spLocks noChangeArrowheads="1"/>
          </p:cNvSpPr>
          <p:nvPr/>
        </p:nvSpPr>
        <p:spPr bwMode="auto">
          <a:xfrm>
            <a:off x="7346950" y="2133600"/>
            <a:ext cx="184708" cy="369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29" tIns="45715" rIns="91429" bIns="45715" anchor="ctr">
            <a:spAutoFit/>
          </a:bodyPr>
          <a:lstStyle/>
          <a:p>
            <a:endParaRPr lang="fr-FR"/>
          </a:p>
        </p:txBody>
      </p:sp>
      <p:sp>
        <p:nvSpPr>
          <p:cNvPr id="77837" name="Rectangle 13"/>
          <p:cNvSpPr>
            <a:spLocks noChangeArrowheads="1"/>
          </p:cNvSpPr>
          <p:nvPr/>
        </p:nvSpPr>
        <p:spPr bwMode="auto">
          <a:xfrm>
            <a:off x="7346950" y="2133600"/>
            <a:ext cx="184708" cy="369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29" tIns="45715" rIns="91429" bIns="45715" anchor="ctr">
            <a:spAutoFit/>
          </a:bodyPr>
          <a:lstStyle/>
          <a:p>
            <a:endParaRPr lang="fr-FR"/>
          </a:p>
        </p:txBody>
      </p:sp>
      <p:sp>
        <p:nvSpPr>
          <p:cNvPr id="77847" name="Rectangle 23"/>
          <p:cNvSpPr>
            <a:spLocks noChangeArrowheads="1"/>
          </p:cNvSpPr>
          <p:nvPr/>
        </p:nvSpPr>
        <p:spPr bwMode="auto">
          <a:xfrm>
            <a:off x="3384550" y="2438400"/>
            <a:ext cx="184708" cy="369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29" tIns="45715" rIns="91429" bIns="45715" anchor="ctr">
            <a:spAutoFit/>
          </a:bodyPr>
          <a:lstStyle/>
          <a:p>
            <a:endParaRPr lang="fr-FR"/>
          </a:p>
        </p:txBody>
      </p:sp>
      <p:sp>
        <p:nvSpPr>
          <p:cNvPr id="45" name="Text Box 16"/>
          <p:cNvSpPr txBox="1">
            <a:spLocks noChangeArrowheads="1"/>
          </p:cNvSpPr>
          <p:nvPr/>
        </p:nvSpPr>
        <p:spPr bwMode="auto">
          <a:xfrm>
            <a:off x="914400" y="0"/>
            <a:ext cx="8991600" cy="461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5" rIns="91429" bIns="45715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400" b="1" dirty="0" smtClean="0">
                <a:latin typeface="Comic Sans MS" pitchFamily="66" charset="0"/>
              </a:rPr>
              <a:t>Transitions </a:t>
            </a:r>
            <a:r>
              <a:rPr lang="fr-FR" sz="2400" b="1" dirty="0" err="1" smtClean="0">
                <a:latin typeface="Comic Sans MS" pitchFamily="66" charset="0"/>
              </a:rPr>
              <a:t>between</a:t>
            </a:r>
            <a:r>
              <a:rPr lang="fr-FR" sz="2400" b="1" dirty="0" smtClean="0">
                <a:latin typeface="Comic Sans MS" pitchFamily="66" charset="0"/>
              </a:rPr>
              <a:t> </a:t>
            </a:r>
            <a:r>
              <a:rPr lang="fr-FR" sz="2400" b="1" dirty="0" err="1" smtClean="0">
                <a:latin typeface="Comic Sans MS" pitchFamily="66" charset="0"/>
              </a:rPr>
              <a:t>gravitational</a:t>
            </a:r>
            <a:r>
              <a:rPr lang="fr-FR" sz="2400" b="1" dirty="0" smtClean="0">
                <a:latin typeface="Comic Sans MS" pitchFamily="66" charset="0"/>
              </a:rPr>
              <a:t> quantum states</a:t>
            </a:r>
            <a:endParaRPr lang="en-US" sz="2400" b="1" dirty="0">
              <a:latin typeface="Comic Sans MS" pitchFamily="66" charset="0"/>
            </a:endParaRPr>
          </a:p>
        </p:txBody>
      </p:sp>
      <p:sp>
        <p:nvSpPr>
          <p:cNvPr id="44" name="Text Box 4"/>
          <p:cNvSpPr txBox="1">
            <a:spLocks noChangeArrowheads="1"/>
          </p:cNvSpPr>
          <p:nvPr/>
        </p:nvSpPr>
        <p:spPr bwMode="auto">
          <a:xfrm>
            <a:off x="7293637" y="6613525"/>
            <a:ext cx="2108465" cy="30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29" tIns="45715" rIns="91429" bIns="45715"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fr-FR" sz="1400" b="1" dirty="0" smtClean="0"/>
              <a:t>V</a:t>
            </a:r>
            <a:r>
              <a:rPr lang="ru-RU" sz="1400" b="1" dirty="0" smtClean="0"/>
              <a:t>.</a:t>
            </a:r>
            <a:r>
              <a:rPr lang="fr-FR" sz="1400" b="1" dirty="0" smtClean="0"/>
              <a:t>V</a:t>
            </a:r>
            <a:r>
              <a:rPr lang="ru-RU" sz="1400" b="1" dirty="0" smtClean="0"/>
              <a:t>. </a:t>
            </a:r>
            <a:r>
              <a:rPr lang="fr-FR" sz="1400" b="1" dirty="0" smtClean="0"/>
              <a:t>Nesvizhevsky</a:t>
            </a:r>
            <a:endParaRPr lang="en-US" sz="1400" b="1" dirty="0"/>
          </a:p>
        </p:txBody>
      </p:sp>
      <p:pic>
        <p:nvPicPr>
          <p:cNvPr id="50" name="Picture 9" descr="Fig2Natur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295400"/>
            <a:ext cx="4990327" cy="2514600"/>
          </a:xfrm>
          <a:prstGeom prst="rect">
            <a:avLst/>
          </a:prstGeom>
          <a:noFill/>
        </p:spPr>
      </p:pic>
      <p:pic>
        <p:nvPicPr>
          <p:cNvPr id="51" name="Picture 9" descr="Fig2Natur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15673" y="3886200"/>
            <a:ext cx="4990327" cy="2514600"/>
          </a:xfrm>
          <a:prstGeom prst="rect">
            <a:avLst/>
          </a:prstGeom>
          <a:noFill/>
        </p:spPr>
      </p:pic>
      <p:sp>
        <p:nvSpPr>
          <p:cNvPr id="52" name="Text Box 27"/>
          <p:cNvSpPr txBox="1">
            <a:spLocks noChangeArrowheads="1"/>
          </p:cNvSpPr>
          <p:nvPr/>
        </p:nvSpPr>
        <p:spPr bwMode="auto">
          <a:xfrm>
            <a:off x="381000" y="838200"/>
            <a:ext cx="3657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b="1" i="1" dirty="0" err="1" smtClean="0"/>
              <a:t>Remember</a:t>
            </a:r>
            <a:r>
              <a:rPr lang="fr-FR" b="1" i="1" dirty="0" smtClean="0"/>
              <a:t>: flow-</a:t>
            </a:r>
            <a:r>
              <a:rPr lang="fr-FR" b="1" i="1" dirty="0" err="1" smtClean="0"/>
              <a:t>through</a:t>
            </a:r>
            <a:r>
              <a:rPr lang="fr-FR" b="1" i="1" dirty="0" smtClean="0"/>
              <a:t> mode; </a:t>
            </a:r>
            <a:r>
              <a:rPr lang="fr-FR" b="1" i="1" dirty="0" err="1" smtClean="0"/>
              <a:t>modest</a:t>
            </a:r>
            <a:r>
              <a:rPr lang="fr-FR" b="1" i="1" dirty="0" smtClean="0"/>
              <a:t> </a:t>
            </a:r>
            <a:r>
              <a:rPr lang="fr-FR" b="1" i="1" dirty="0" err="1" smtClean="0"/>
              <a:t>energy</a:t>
            </a:r>
            <a:r>
              <a:rPr lang="fr-FR" b="1" i="1" dirty="0" smtClean="0"/>
              <a:t> </a:t>
            </a:r>
            <a:r>
              <a:rPr lang="fr-FR" b="1" i="1" dirty="0" err="1" smtClean="0"/>
              <a:t>resolution</a:t>
            </a:r>
            <a:endParaRPr lang="en-US" b="1" i="1" dirty="0"/>
          </a:p>
        </p:txBody>
      </p:sp>
      <p:sp>
        <p:nvSpPr>
          <p:cNvPr id="53" name="Flèche vers le bas 52"/>
          <p:cNvSpPr/>
          <p:nvPr/>
        </p:nvSpPr>
        <p:spPr bwMode="auto">
          <a:xfrm rot="18643241">
            <a:off x="4113936" y="2431107"/>
            <a:ext cx="528727" cy="2375320"/>
          </a:xfrm>
          <a:prstGeom prst="downArrow">
            <a:avLst>
              <a:gd name="adj1" fmla="val 50000"/>
              <a:gd name="adj2" fmla="val 52772"/>
            </a:avLst>
          </a:prstGeom>
          <a:gradFill rotWithShape="0">
            <a:gsLst>
              <a:gs pos="0">
                <a:schemeClr val="accent1"/>
              </a:gs>
              <a:gs pos="100000">
                <a:schemeClr val="bg1"/>
              </a:gs>
            </a:gsLst>
            <a:path path="rect">
              <a:fillToRect l="50000" t="50000" r="50000" b="50000"/>
            </a:path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4" name="Rectangle 53"/>
          <p:cNvSpPr/>
          <p:nvPr/>
        </p:nvSpPr>
        <p:spPr bwMode="auto">
          <a:xfrm>
            <a:off x="6096000" y="4343400"/>
            <a:ext cx="533400" cy="762000"/>
          </a:xfrm>
          <a:prstGeom prst="rect">
            <a:avLst/>
          </a:prstGeom>
          <a:gradFill rotWithShape="0">
            <a:gsLst>
              <a:gs pos="0">
                <a:schemeClr val="accent1"/>
              </a:gs>
              <a:gs pos="100000">
                <a:schemeClr val="bg1"/>
              </a:gs>
            </a:gsLst>
            <a:path path="rect">
              <a:fillToRect l="50000" t="50000" r="50000" b="50000"/>
            </a:path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5" name="Rectangle 54"/>
          <p:cNvSpPr/>
          <p:nvPr/>
        </p:nvSpPr>
        <p:spPr bwMode="auto">
          <a:xfrm>
            <a:off x="8534400" y="4343400"/>
            <a:ext cx="533400" cy="762000"/>
          </a:xfrm>
          <a:prstGeom prst="rect">
            <a:avLst/>
          </a:prstGeom>
          <a:gradFill rotWithShape="0">
            <a:gsLst>
              <a:gs pos="0">
                <a:schemeClr val="accent1"/>
              </a:gs>
              <a:gs pos="100000">
                <a:schemeClr val="bg1"/>
              </a:gs>
            </a:gsLst>
            <a:path path="rect">
              <a:fillToRect l="50000" t="50000" r="50000" b="50000"/>
            </a:path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6" name="Text Box 27"/>
          <p:cNvSpPr txBox="1">
            <a:spLocks noChangeArrowheads="1"/>
          </p:cNvSpPr>
          <p:nvPr/>
        </p:nvSpPr>
        <p:spPr bwMode="auto">
          <a:xfrm>
            <a:off x="5486400" y="3505200"/>
            <a:ext cx="4419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b="1" i="1" dirty="0" err="1" smtClean="0">
                <a:solidFill>
                  <a:srgbClr val="FF0000"/>
                </a:solidFill>
              </a:rPr>
              <a:t>Now</a:t>
            </a:r>
            <a:r>
              <a:rPr lang="fr-FR" b="1" i="1" dirty="0" smtClean="0">
                <a:solidFill>
                  <a:srgbClr val="FF0000"/>
                </a:solidFill>
              </a:rPr>
              <a:t>: </a:t>
            </a:r>
            <a:r>
              <a:rPr lang="fr-FR" b="1" i="1" dirty="0" err="1" smtClean="0">
                <a:solidFill>
                  <a:srgbClr val="FF0000"/>
                </a:solidFill>
              </a:rPr>
              <a:t>storage</a:t>
            </a:r>
            <a:r>
              <a:rPr lang="fr-FR" b="1" i="1" dirty="0" smtClean="0">
                <a:solidFill>
                  <a:srgbClr val="FF0000"/>
                </a:solidFill>
              </a:rPr>
              <a:t> mode, long observation time and </a:t>
            </a:r>
            <a:r>
              <a:rPr lang="fr-FR" b="1" i="1" dirty="0" err="1" smtClean="0">
                <a:solidFill>
                  <a:srgbClr val="FF0000"/>
                </a:solidFill>
              </a:rPr>
              <a:t>high</a:t>
            </a:r>
            <a:r>
              <a:rPr lang="fr-FR" b="1" i="1" dirty="0" smtClean="0">
                <a:solidFill>
                  <a:srgbClr val="FF0000"/>
                </a:solidFill>
              </a:rPr>
              <a:t> </a:t>
            </a:r>
            <a:r>
              <a:rPr lang="fr-FR" b="1" i="1" dirty="0" err="1" smtClean="0">
                <a:solidFill>
                  <a:srgbClr val="FF0000"/>
                </a:solidFill>
              </a:rPr>
              <a:t>energy</a:t>
            </a:r>
            <a:r>
              <a:rPr lang="fr-FR" b="1" i="1" dirty="0" smtClean="0">
                <a:solidFill>
                  <a:srgbClr val="FF0000"/>
                </a:solidFill>
              </a:rPr>
              <a:t> </a:t>
            </a:r>
            <a:r>
              <a:rPr lang="fr-FR" b="1" i="1" dirty="0" err="1" smtClean="0">
                <a:solidFill>
                  <a:srgbClr val="FF0000"/>
                </a:solidFill>
              </a:rPr>
              <a:t>resolution</a:t>
            </a:r>
            <a:r>
              <a:rPr lang="fr-FR" b="1" i="1" dirty="0" smtClean="0">
                <a:solidFill>
                  <a:srgbClr val="FF0000"/>
                </a:solidFill>
              </a:rPr>
              <a:t> </a:t>
            </a:r>
            <a:endParaRPr lang="en-US" b="1" i="1" dirty="0">
              <a:solidFill>
                <a:srgbClr val="FF0000"/>
              </a:solidFill>
            </a:endParaRPr>
          </a:p>
        </p:txBody>
      </p:sp>
      <p:sp>
        <p:nvSpPr>
          <p:cNvPr id="60" name="Rectangle 59"/>
          <p:cNvSpPr/>
          <p:nvPr/>
        </p:nvSpPr>
        <p:spPr bwMode="auto">
          <a:xfrm>
            <a:off x="6629400" y="4648200"/>
            <a:ext cx="1905000" cy="457200"/>
          </a:xfrm>
          <a:prstGeom prst="rect">
            <a:avLst/>
          </a:prstGeom>
          <a:gradFill rotWithShape="0">
            <a:gsLst>
              <a:gs pos="0">
                <a:schemeClr val="accent1"/>
              </a:gs>
              <a:gs pos="100000">
                <a:schemeClr val="bg1"/>
              </a:gs>
            </a:gsLst>
            <a:path path="rect">
              <a:fillToRect l="50000" t="50000" r="50000" b="50000"/>
            </a:path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61" name="Groupe 60"/>
          <p:cNvGrpSpPr/>
          <p:nvPr/>
        </p:nvGrpSpPr>
        <p:grpSpPr>
          <a:xfrm>
            <a:off x="304800" y="4038600"/>
            <a:ext cx="3886200" cy="2514600"/>
            <a:chOff x="2560770" y="3886200"/>
            <a:chExt cx="5198930" cy="2514600"/>
          </a:xfrm>
        </p:grpSpPr>
        <p:sp>
          <p:nvSpPr>
            <p:cNvPr id="62" name="Line 14"/>
            <p:cNvSpPr>
              <a:spLocks noChangeShapeType="1"/>
            </p:cNvSpPr>
            <p:nvPr/>
          </p:nvSpPr>
          <p:spPr bwMode="auto">
            <a:xfrm>
              <a:off x="2560770" y="6400800"/>
              <a:ext cx="519893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63" name="Line 15"/>
            <p:cNvSpPr>
              <a:spLocks noChangeShapeType="1"/>
            </p:cNvSpPr>
            <p:nvPr/>
          </p:nvSpPr>
          <p:spPr bwMode="auto">
            <a:xfrm flipV="1">
              <a:off x="2560770" y="4114800"/>
              <a:ext cx="0" cy="2286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64" name="Freeform 16"/>
            <p:cNvSpPr>
              <a:spLocks/>
            </p:cNvSpPr>
            <p:nvPr/>
          </p:nvSpPr>
          <p:spPr bwMode="auto">
            <a:xfrm>
              <a:off x="3136900" y="3886200"/>
              <a:ext cx="3054350" cy="2438400"/>
            </a:xfrm>
            <a:custGeom>
              <a:avLst/>
              <a:gdLst/>
              <a:ahLst/>
              <a:cxnLst>
                <a:cxn ang="0">
                  <a:pos x="0" y="896"/>
                </a:cxn>
                <a:cxn ang="0">
                  <a:pos x="1152" y="896"/>
                </a:cxn>
                <a:cxn ang="0">
                  <a:pos x="1440" y="608"/>
                </a:cxn>
                <a:cxn ang="0">
                  <a:pos x="1488" y="176"/>
                </a:cxn>
                <a:cxn ang="0">
                  <a:pos x="1536" y="32"/>
                </a:cxn>
                <a:cxn ang="0">
                  <a:pos x="1584" y="368"/>
                </a:cxn>
                <a:cxn ang="0">
                  <a:pos x="1584" y="464"/>
                </a:cxn>
                <a:cxn ang="0">
                  <a:pos x="1632" y="800"/>
                </a:cxn>
                <a:cxn ang="0">
                  <a:pos x="1776" y="896"/>
                </a:cxn>
              </a:cxnLst>
              <a:rect l="0" t="0" r="r" b="b"/>
              <a:pathLst>
                <a:path w="1776" h="944">
                  <a:moveTo>
                    <a:pt x="0" y="896"/>
                  </a:moveTo>
                  <a:cubicBezTo>
                    <a:pt x="456" y="920"/>
                    <a:pt x="912" y="944"/>
                    <a:pt x="1152" y="896"/>
                  </a:cubicBezTo>
                  <a:cubicBezTo>
                    <a:pt x="1392" y="848"/>
                    <a:pt x="1384" y="728"/>
                    <a:pt x="1440" y="608"/>
                  </a:cubicBezTo>
                  <a:cubicBezTo>
                    <a:pt x="1496" y="488"/>
                    <a:pt x="1472" y="272"/>
                    <a:pt x="1488" y="176"/>
                  </a:cubicBezTo>
                  <a:cubicBezTo>
                    <a:pt x="1504" y="80"/>
                    <a:pt x="1520" y="0"/>
                    <a:pt x="1536" y="32"/>
                  </a:cubicBezTo>
                  <a:cubicBezTo>
                    <a:pt x="1552" y="64"/>
                    <a:pt x="1576" y="296"/>
                    <a:pt x="1584" y="368"/>
                  </a:cubicBezTo>
                  <a:cubicBezTo>
                    <a:pt x="1592" y="440"/>
                    <a:pt x="1576" y="392"/>
                    <a:pt x="1584" y="464"/>
                  </a:cubicBezTo>
                  <a:cubicBezTo>
                    <a:pt x="1592" y="536"/>
                    <a:pt x="1600" y="728"/>
                    <a:pt x="1632" y="800"/>
                  </a:cubicBezTo>
                  <a:cubicBezTo>
                    <a:pt x="1664" y="872"/>
                    <a:pt x="1720" y="884"/>
                    <a:pt x="1776" y="896"/>
                  </a:cubicBezTo>
                </a:path>
              </a:pathLst>
            </a:custGeom>
            <a:noFill/>
            <a:ln w="50800" cap="rnd">
              <a:solidFill>
                <a:srgbClr val="00FF00"/>
              </a:solidFill>
              <a:prstDash val="sysDot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</p:grpSp>
      <p:sp>
        <p:nvSpPr>
          <p:cNvPr id="65" name="Text Box 17"/>
          <p:cNvSpPr txBox="1">
            <a:spLocks noChangeArrowheads="1"/>
          </p:cNvSpPr>
          <p:nvPr/>
        </p:nvSpPr>
        <p:spPr bwMode="auto">
          <a:xfrm>
            <a:off x="381000" y="4191000"/>
            <a:ext cx="173355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fr-FR" dirty="0" err="1" smtClean="0"/>
              <a:t>Probability</a:t>
            </a:r>
            <a:r>
              <a:rPr lang="fr-FR" dirty="0" smtClean="0"/>
              <a:t> of transition</a:t>
            </a:r>
            <a:endParaRPr lang="en-US" dirty="0"/>
          </a:p>
        </p:txBody>
      </p:sp>
      <p:sp>
        <p:nvSpPr>
          <p:cNvPr id="66" name="Text Box 46"/>
          <p:cNvSpPr txBox="1">
            <a:spLocks noChangeArrowheads="1"/>
          </p:cNvSpPr>
          <p:nvPr/>
        </p:nvSpPr>
        <p:spPr bwMode="auto">
          <a:xfrm>
            <a:off x="3276600" y="5791200"/>
            <a:ext cx="164584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dirty="0" smtClean="0"/>
              <a:t>Perturbation </a:t>
            </a:r>
            <a:r>
              <a:rPr lang="fr-FR" dirty="0" err="1" smtClean="0"/>
              <a:t>frequency</a:t>
            </a:r>
            <a:r>
              <a:rPr lang="ru-RU" dirty="0" smtClean="0"/>
              <a:t>, </a:t>
            </a:r>
            <a:r>
              <a:rPr lang="fr-FR" dirty="0" smtClean="0"/>
              <a:t>Hz</a:t>
            </a:r>
            <a:endParaRPr lang="en-US" dirty="0"/>
          </a:p>
        </p:txBody>
      </p:sp>
      <p:graphicFrame>
        <p:nvGraphicFramePr>
          <p:cNvPr id="174087" name="Object 4"/>
          <p:cNvGraphicFramePr>
            <a:graphicFrameLocks noChangeAspect="1"/>
          </p:cNvGraphicFramePr>
          <p:nvPr/>
        </p:nvGraphicFramePr>
        <p:xfrm>
          <a:off x="457200" y="4876800"/>
          <a:ext cx="1828800" cy="394520"/>
        </p:xfrm>
        <a:graphic>
          <a:graphicData uri="http://schemas.openxmlformats.org/presentationml/2006/ole">
            <p:oleObj spid="_x0000_s174087" name="Equation" r:id="rId4" imgW="1295280" imgH="304560" progId="Equation.3">
              <p:embed/>
            </p:oleObj>
          </a:graphicData>
        </a:graphic>
      </p:graphicFrame>
      <p:graphicFrame>
        <p:nvGraphicFramePr>
          <p:cNvPr id="174088" name="Object 5"/>
          <p:cNvGraphicFramePr>
            <a:graphicFrameLocks noChangeAspect="1"/>
          </p:cNvGraphicFramePr>
          <p:nvPr/>
        </p:nvGraphicFramePr>
        <p:xfrm>
          <a:off x="457201" y="5334000"/>
          <a:ext cx="1600199" cy="404417"/>
        </p:xfrm>
        <a:graphic>
          <a:graphicData uri="http://schemas.openxmlformats.org/presentationml/2006/ole">
            <p:oleObj spid="_x0000_s174088" name="Équation" r:id="rId5" imgW="787320" imgH="215640" progId="Equation.3">
              <p:embed/>
            </p:oleObj>
          </a:graphicData>
        </a:graphic>
      </p:graphicFrame>
      <p:graphicFrame>
        <p:nvGraphicFramePr>
          <p:cNvPr id="174089" name="Object 2"/>
          <p:cNvGraphicFramePr>
            <a:graphicFrameLocks noChangeAspect="1"/>
          </p:cNvGraphicFramePr>
          <p:nvPr/>
        </p:nvGraphicFramePr>
        <p:xfrm>
          <a:off x="2971800" y="4495800"/>
          <a:ext cx="1828800" cy="389287"/>
        </p:xfrm>
        <a:graphic>
          <a:graphicData uri="http://schemas.openxmlformats.org/presentationml/2006/ole">
            <p:oleObj spid="_x0000_s174089" name="Équation" r:id="rId6" imgW="990360" imgH="228600" progId="Equation.3">
              <p:embed/>
            </p:oleObj>
          </a:graphicData>
        </a:graphic>
      </p:graphicFrame>
      <p:graphicFrame>
        <p:nvGraphicFramePr>
          <p:cNvPr id="174090" name="Object 3"/>
          <p:cNvGraphicFramePr>
            <a:graphicFrameLocks noChangeAspect="1"/>
          </p:cNvGraphicFramePr>
          <p:nvPr/>
        </p:nvGraphicFramePr>
        <p:xfrm>
          <a:off x="2971800" y="5029200"/>
          <a:ext cx="1828800" cy="804381"/>
        </p:xfrm>
        <a:graphic>
          <a:graphicData uri="http://schemas.openxmlformats.org/presentationml/2006/ole">
            <p:oleObj spid="_x0000_s174090" name="Équation" r:id="rId7" imgW="901440" imgH="431640" progId="Equation.3">
              <p:embed/>
            </p:oleObj>
          </a:graphicData>
        </a:graphic>
      </p:graphicFrame>
      <p:sp>
        <p:nvSpPr>
          <p:cNvPr id="70" name="Text Box 27"/>
          <p:cNvSpPr txBox="1">
            <a:spLocks noChangeArrowheads="1"/>
          </p:cNvSpPr>
          <p:nvPr/>
        </p:nvSpPr>
        <p:spPr bwMode="auto">
          <a:xfrm>
            <a:off x="5029200" y="838200"/>
            <a:ext cx="4876800" cy="1692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600" b="1" i="1" dirty="0" smtClean="0">
                <a:solidFill>
                  <a:schemeClr val="accent2"/>
                </a:solidFill>
              </a:rPr>
              <a:t>Transitions </a:t>
            </a:r>
            <a:r>
              <a:rPr lang="fr-FR" sz="1600" b="1" i="1" dirty="0" err="1" smtClean="0">
                <a:solidFill>
                  <a:schemeClr val="accent2"/>
                </a:solidFill>
              </a:rPr>
              <a:t>could</a:t>
            </a:r>
            <a:r>
              <a:rPr lang="fr-FR" sz="1600" b="1" i="1" dirty="0" smtClean="0">
                <a:solidFill>
                  <a:schemeClr val="accent2"/>
                </a:solidFill>
              </a:rPr>
              <a:t> </a:t>
            </a:r>
            <a:r>
              <a:rPr lang="fr-FR" sz="1600" b="1" i="1" dirty="0" err="1" smtClean="0">
                <a:solidFill>
                  <a:schemeClr val="accent2"/>
                </a:solidFill>
              </a:rPr>
              <a:t>be</a:t>
            </a:r>
            <a:r>
              <a:rPr lang="fr-FR" sz="1600" b="1" i="1" dirty="0" smtClean="0">
                <a:solidFill>
                  <a:schemeClr val="accent2"/>
                </a:solidFill>
              </a:rPr>
              <a:t> </a:t>
            </a:r>
            <a:r>
              <a:rPr lang="fr-FR" sz="1600" b="1" i="1" dirty="0" err="1" smtClean="0">
                <a:solidFill>
                  <a:schemeClr val="accent2"/>
                </a:solidFill>
              </a:rPr>
              <a:t>excited</a:t>
            </a:r>
            <a:r>
              <a:rPr lang="fr-FR" sz="1600" b="1" i="1" dirty="0" smtClean="0">
                <a:solidFill>
                  <a:schemeClr val="accent2"/>
                </a:solidFill>
              </a:rPr>
              <a:t>, for instance: </a:t>
            </a:r>
          </a:p>
          <a:p>
            <a:pPr>
              <a:spcBef>
                <a:spcPct val="50000"/>
              </a:spcBef>
            </a:pPr>
            <a:r>
              <a:rPr lang="fr-FR" sz="1600" b="1" i="1" dirty="0" smtClean="0">
                <a:solidFill>
                  <a:schemeClr val="accent2"/>
                </a:solidFill>
              </a:rPr>
              <a:t>- By </a:t>
            </a:r>
            <a:r>
              <a:rPr lang="fr-FR" sz="1600" b="1" i="1" dirty="0" err="1" smtClean="0">
                <a:solidFill>
                  <a:schemeClr val="accent2"/>
                </a:solidFill>
              </a:rPr>
              <a:t>periodically</a:t>
            </a:r>
            <a:r>
              <a:rPr lang="fr-FR" sz="1600" b="1" i="1" dirty="0" smtClean="0">
                <a:solidFill>
                  <a:schemeClr val="accent2"/>
                </a:solidFill>
              </a:rPr>
              <a:t> </a:t>
            </a:r>
            <a:r>
              <a:rPr lang="fr-FR" sz="1600" b="1" i="1" dirty="0" err="1" smtClean="0">
                <a:solidFill>
                  <a:schemeClr val="accent2"/>
                </a:solidFill>
              </a:rPr>
              <a:t>varying</a:t>
            </a:r>
            <a:r>
              <a:rPr lang="fr-FR" sz="1600" b="1" i="1" dirty="0" smtClean="0">
                <a:solidFill>
                  <a:schemeClr val="accent2"/>
                </a:solidFill>
              </a:rPr>
              <a:t> </a:t>
            </a:r>
            <a:r>
              <a:rPr lang="fr-FR" sz="1600" b="1" i="1" dirty="0" err="1" smtClean="0">
                <a:solidFill>
                  <a:schemeClr val="accent2"/>
                </a:solidFill>
              </a:rPr>
              <a:t>magnetic</a:t>
            </a:r>
            <a:r>
              <a:rPr lang="fr-FR" sz="1600" b="1" i="1" dirty="0" smtClean="0">
                <a:solidFill>
                  <a:schemeClr val="accent2"/>
                </a:solidFill>
              </a:rPr>
              <a:t> </a:t>
            </a:r>
            <a:r>
              <a:rPr lang="fr-FR" sz="1600" b="1" i="1" dirty="0" err="1" smtClean="0">
                <a:solidFill>
                  <a:schemeClr val="accent2"/>
                </a:solidFill>
              </a:rPr>
              <a:t>field</a:t>
            </a:r>
            <a:r>
              <a:rPr lang="fr-FR" sz="1600" b="1" i="1" dirty="0" smtClean="0">
                <a:solidFill>
                  <a:schemeClr val="accent2"/>
                </a:solidFill>
              </a:rPr>
              <a:t> gradient;</a:t>
            </a:r>
            <a:endParaRPr lang="en-US" sz="1600" b="1" i="1" dirty="0" smtClean="0">
              <a:solidFill>
                <a:schemeClr val="accent2"/>
              </a:solidFill>
            </a:endParaRPr>
          </a:p>
          <a:p>
            <a:pPr>
              <a:spcBef>
                <a:spcPct val="50000"/>
              </a:spcBef>
              <a:buFontTx/>
              <a:buChar char="-"/>
            </a:pPr>
            <a:r>
              <a:rPr lang="en-US" sz="1600" b="1" i="1" dirty="0" smtClean="0">
                <a:solidFill>
                  <a:schemeClr val="accent2"/>
                </a:solidFill>
              </a:rPr>
              <a:t>By periodically varying local gravitational field;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en-US" sz="1600" b="1" i="1" dirty="0" smtClean="0">
                <a:solidFill>
                  <a:schemeClr val="accent2"/>
                </a:solidFill>
              </a:rPr>
              <a:t>By oscillating mechanically the mirror </a:t>
            </a:r>
          </a:p>
        </p:txBody>
      </p:sp>
      <p:sp>
        <p:nvSpPr>
          <p:cNvPr id="32" name="Text Box 18"/>
          <p:cNvSpPr txBox="1">
            <a:spLocks noChangeArrowheads="1"/>
          </p:cNvSpPr>
          <p:nvPr/>
        </p:nvSpPr>
        <p:spPr bwMode="auto">
          <a:xfrm>
            <a:off x="5105400" y="2590800"/>
            <a:ext cx="48006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400" i="1" dirty="0" smtClean="0">
                <a:solidFill>
                  <a:srgbClr val="FF0000"/>
                </a:solidFill>
              </a:rPr>
              <a:t>V.V. N., K.V. Protasov, </a:t>
            </a:r>
            <a:r>
              <a:rPr lang="fr-FR" sz="1400" i="1" u="sng" dirty="0" smtClean="0">
                <a:solidFill>
                  <a:srgbClr val="FF0000"/>
                </a:solidFill>
              </a:rPr>
              <a:t>«  Quantum states of neutrons in the </a:t>
            </a:r>
            <a:r>
              <a:rPr lang="fr-FR" sz="1400" i="1" u="sng" dirty="0" err="1" smtClean="0">
                <a:solidFill>
                  <a:srgbClr val="FF0000"/>
                </a:solidFill>
              </a:rPr>
              <a:t>Earth’s</a:t>
            </a:r>
            <a:r>
              <a:rPr lang="fr-FR" sz="1400" i="1" u="sng" dirty="0" smtClean="0">
                <a:solidFill>
                  <a:srgbClr val="FF0000"/>
                </a:solidFill>
              </a:rPr>
              <a:t> </a:t>
            </a:r>
            <a:r>
              <a:rPr lang="fr-FR" sz="1400" i="1" u="sng" dirty="0" err="1" smtClean="0">
                <a:solidFill>
                  <a:srgbClr val="FF0000"/>
                </a:solidFill>
              </a:rPr>
              <a:t>gravitational</a:t>
            </a:r>
            <a:r>
              <a:rPr lang="fr-FR" sz="1400" i="1" u="sng" dirty="0" smtClean="0">
                <a:solidFill>
                  <a:srgbClr val="FF0000"/>
                </a:solidFill>
              </a:rPr>
              <a:t> </a:t>
            </a:r>
            <a:r>
              <a:rPr lang="fr-FR" sz="1400" i="1" u="sng" dirty="0" err="1" smtClean="0">
                <a:solidFill>
                  <a:srgbClr val="FF0000"/>
                </a:solidFill>
              </a:rPr>
              <a:t>field</a:t>
            </a:r>
            <a:r>
              <a:rPr lang="fr-FR" sz="1400" i="1" u="sng" dirty="0" smtClean="0">
                <a:solidFill>
                  <a:srgbClr val="FF0000"/>
                </a:solidFill>
              </a:rPr>
              <a:t> : state of the art, applications, perspectives »</a:t>
            </a:r>
            <a:r>
              <a:rPr lang="fr-FR" sz="1400" i="1" dirty="0" smtClean="0">
                <a:solidFill>
                  <a:srgbClr val="FF0000"/>
                </a:solidFill>
              </a:rPr>
              <a:t>, Ed. Book on Trends in Quantum </a:t>
            </a:r>
            <a:r>
              <a:rPr lang="fr-FR" sz="1400" i="1" dirty="0" err="1" smtClean="0">
                <a:solidFill>
                  <a:srgbClr val="FF0000"/>
                </a:solidFill>
              </a:rPr>
              <a:t>Gravity</a:t>
            </a:r>
            <a:r>
              <a:rPr lang="fr-FR" sz="1400" i="1" dirty="0" smtClean="0">
                <a:solidFill>
                  <a:srgbClr val="FF0000"/>
                </a:solidFill>
              </a:rPr>
              <a:t> </a:t>
            </a:r>
            <a:r>
              <a:rPr lang="fr-FR" sz="1400" i="1" dirty="0" err="1" smtClean="0">
                <a:solidFill>
                  <a:srgbClr val="FF0000"/>
                </a:solidFill>
              </a:rPr>
              <a:t>Research</a:t>
            </a:r>
            <a:r>
              <a:rPr lang="fr-FR" sz="1400" i="1" dirty="0" smtClean="0">
                <a:solidFill>
                  <a:srgbClr val="FF0000"/>
                </a:solidFill>
              </a:rPr>
              <a:t> (NOVA science </a:t>
            </a:r>
            <a:r>
              <a:rPr lang="fr-FR" sz="1400" i="1" dirty="0" err="1" smtClean="0">
                <a:solidFill>
                  <a:srgbClr val="FF0000"/>
                </a:solidFill>
              </a:rPr>
              <a:t>publishers</a:t>
            </a:r>
            <a:r>
              <a:rPr lang="fr-FR" sz="1400" i="1" dirty="0" smtClean="0">
                <a:solidFill>
                  <a:srgbClr val="FF0000"/>
                </a:solidFill>
              </a:rPr>
              <a:t>, New York, 2006).</a:t>
            </a:r>
            <a:endParaRPr lang="en-US" b="1" i="1" dirty="0">
              <a:solidFill>
                <a:schemeClr val="accent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7" name="Text Box 3"/>
          <p:cNvSpPr txBox="1">
            <a:spLocks noChangeArrowheads="1"/>
          </p:cNvSpPr>
          <p:nvPr/>
        </p:nvSpPr>
        <p:spPr bwMode="auto">
          <a:xfrm>
            <a:off x="662121" y="6613525"/>
            <a:ext cx="1248569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29" tIns="45715" rIns="91429" bIns="45715">
            <a:spAutoFit/>
          </a:bodyPr>
          <a:lstStyle/>
          <a:p>
            <a:pPr eaLnBrk="0" hangingPunct="0">
              <a:spcBef>
                <a:spcPct val="50000"/>
              </a:spcBef>
            </a:pPr>
            <a:fld id="{EA332DF8-ED43-4B60-9880-23B6ABA60533}" type="datetime3">
              <a:rPr lang="fr-FR" sz="1400" b="1"/>
              <a:pPr eaLnBrk="0" hangingPunct="0">
                <a:spcBef>
                  <a:spcPct val="50000"/>
                </a:spcBef>
              </a:pPr>
              <a:t>11.10.11</a:t>
            </a:fld>
            <a:r>
              <a:rPr lang="fr-FR" sz="1000" b="1"/>
              <a:t>	</a:t>
            </a:r>
            <a:endParaRPr lang="fr-FR" sz="2400">
              <a:latin typeface="Times New Roman" pitchFamily="18" charset="0"/>
            </a:endParaRPr>
          </a:p>
        </p:txBody>
      </p:sp>
      <p:sp>
        <p:nvSpPr>
          <p:cNvPr id="77829" name="Rectangle 5"/>
          <p:cNvSpPr>
            <a:spLocks noChangeArrowheads="1"/>
          </p:cNvSpPr>
          <p:nvPr/>
        </p:nvSpPr>
        <p:spPr bwMode="auto">
          <a:xfrm>
            <a:off x="7450137" y="3716338"/>
            <a:ext cx="24765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77830" name="Rectangle 6"/>
          <p:cNvSpPr>
            <a:spLocks noChangeArrowheads="1"/>
          </p:cNvSpPr>
          <p:nvPr/>
        </p:nvSpPr>
        <p:spPr bwMode="auto">
          <a:xfrm>
            <a:off x="7604919" y="2276475"/>
            <a:ext cx="165100" cy="2286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77831" name="Rectangle 7"/>
          <p:cNvSpPr>
            <a:spLocks noChangeArrowheads="1"/>
          </p:cNvSpPr>
          <p:nvPr/>
        </p:nvSpPr>
        <p:spPr bwMode="auto">
          <a:xfrm>
            <a:off x="7346950" y="3733800"/>
            <a:ext cx="1651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77832" name="Rectangle 8"/>
          <p:cNvSpPr>
            <a:spLocks noChangeArrowheads="1"/>
          </p:cNvSpPr>
          <p:nvPr/>
        </p:nvSpPr>
        <p:spPr bwMode="auto">
          <a:xfrm>
            <a:off x="7346950" y="2133600"/>
            <a:ext cx="184708" cy="369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29" tIns="45715" rIns="91429" bIns="45715" anchor="ctr">
            <a:spAutoFit/>
          </a:bodyPr>
          <a:lstStyle/>
          <a:p>
            <a:endParaRPr lang="fr-FR"/>
          </a:p>
        </p:txBody>
      </p:sp>
      <p:sp>
        <p:nvSpPr>
          <p:cNvPr id="77833" name="Rectangle 9"/>
          <p:cNvSpPr>
            <a:spLocks noChangeArrowheads="1"/>
          </p:cNvSpPr>
          <p:nvPr/>
        </p:nvSpPr>
        <p:spPr bwMode="auto">
          <a:xfrm>
            <a:off x="7346950" y="2133600"/>
            <a:ext cx="184708" cy="369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29" tIns="45715" rIns="91429" bIns="45715" anchor="ctr">
            <a:spAutoFit/>
          </a:bodyPr>
          <a:lstStyle/>
          <a:p>
            <a:endParaRPr lang="fr-FR"/>
          </a:p>
        </p:txBody>
      </p:sp>
      <p:sp>
        <p:nvSpPr>
          <p:cNvPr id="77834" name="Rectangle 10"/>
          <p:cNvSpPr>
            <a:spLocks noChangeArrowheads="1"/>
          </p:cNvSpPr>
          <p:nvPr/>
        </p:nvSpPr>
        <p:spPr bwMode="auto">
          <a:xfrm>
            <a:off x="7346950" y="2133600"/>
            <a:ext cx="184708" cy="369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29" tIns="45715" rIns="91429" bIns="45715" anchor="ctr">
            <a:spAutoFit/>
          </a:bodyPr>
          <a:lstStyle/>
          <a:p>
            <a:endParaRPr lang="fr-FR"/>
          </a:p>
        </p:txBody>
      </p:sp>
      <p:sp>
        <p:nvSpPr>
          <p:cNvPr id="77835" name="Rectangle 11"/>
          <p:cNvSpPr>
            <a:spLocks noChangeArrowheads="1"/>
          </p:cNvSpPr>
          <p:nvPr/>
        </p:nvSpPr>
        <p:spPr bwMode="auto">
          <a:xfrm>
            <a:off x="6488775" y="2098675"/>
            <a:ext cx="184708" cy="369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29" tIns="45715" rIns="91429" bIns="45715" anchor="ctr">
            <a:spAutoFit/>
          </a:bodyPr>
          <a:lstStyle/>
          <a:p>
            <a:endParaRPr lang="fr-FR"/>
          </a:p>
        </p:txBody>
      </p:sp>
      <p:sp>
        <p:nvSpPr>
          <p:cNvPr id="77837" name="Rectangle 13"/>
          <p:cNvSpPr>
            <a:spLocks noChangeArrowheads="1"/>
          </p:cNvSpPr>
          <p:nvPr/>
        </p:nvSpPr>
        <p:spPr bwMode="auto">
          <a:xfrm>
            <a:off x="7346950" y="2133600"/>
            <a:ext cx="184708" cy="369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29" tIns="45715" rIns="91429" bIns="45715" anchor="ctr">
            <a:spAutoFit/>
          </a:bodyPr>
          <a:lstStyle/>
          <a:p>
            <a:endParaRPr lang="fr-FR"/>
          </a:p>
        </p:txBody>
      </p:sp>
      <p:sp>
        <p:nvSpPr>
          <p:cNvPr id="77847" name="Rectangle 23"/>
          <p:cNvSpPr>
            <a:spLocks noChangeArrowheads="1"/>
          </p:cNvSpPr>
          <p:nvPr/>
        </p:nvSpPr>
        <p:spPr bwMode="auto">
          <a:xfrm>
            <a:off x="3384550" y="2438400"/>
            <a:ext cx="184708" cy="369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29" tIns="45715" rIns="91429" bIns="45715" anchor="ctr">
            <a:spAutoFit/>
          </a:bodyPr>
          <a:lstStyle/>
          <a:p>
            <a:endParaRPr lang="fr-FR"/>
          </a:p>
        </p:txBody>
      </p:sp>
      <p:sp>
        <p:nvSpPr>
          <p:cNvPr id="45" name="Text Box 16"/>
          <p:cNvSpPr txBox="1">
            <a:spLocks noChangeArrowheads="1"/>
          </p:cNvSpPr>
          <p:nvPr/>
        </p:nvSpPr>
        <p:spPr bwMode="auto">
          <a:xfrm>
            <a:off x="914400" y="0"/>
            <a:ext cx="8991600" cy="830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5" rIns="91429" bIns="45715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400" b="1" dirty="0" smtClean="0">
                <a:latin typeface="Comic Sans MS" pitchFamily="66" charset="0"/>
              </a:rPr>
              <a:t>Transitions </a:t>
            </a:r>
            <a:r>
              <a:rPr lang="fr-FR" sz="2400" b="1" dirty="0" err="1" smtClean="0">
                <a:latin typeface="Comic Sans MS" pitchFamily="66" charset="0"/>
              </a:rPr>
              <a:t>between</a:t>
            </a:r>
            <a:r>
              <a:rPr lang="fr-FR" sz="2400" b="1" dirty="0" smtClean="0">
                <a:latin typeface="Comic Sans MS" pitchFamily="66" charset="0"/>
              </a:rPr>
              <a:t> </a:t>
            </a:r>
            <a:r>
              <a:rPr lang="fr-FR" sz="2400" b="1" dirty="0" err="1" smtClean="0">
                <a:latin typeface="Comic Sans MS" pitchFamily="66" charset="0"/>
              </a:rPr>
              <a:t>gravitational</a:t>
            </a:r>
            <a:r>
              <a:rPr lang="fr-FR" sz="2400" b="1" dirty="0" smtClean="0">
                <a:latin typeface="Comic Sans MS" pitchFamily="66" charset="0"/>
              </a:rPr>
              <a:t> quantum states   Quantum </a:t>
            </a:r>
            <a:r>
              <a:rPr lang="fr-FR" sz="2400" b="1" dirty="0" err="1" smtClean="0">
                <a:latin typeface="Comic Sans MS" pitchFamily="66" charset="0"/>
              </a:rPr>
              <a:t>trap</a:t>
            </a:r>
            <a:r>
              <a:rPr lang="fr-FR" sz="2400" b="1" dirty="0" smtClean="0">
                <a:latin typeface="Comic Sans MS" pitchFamily="66" charset="0"/>
              </a:rPr>
              <a:t> 30cm by 30cm; </a:t>
            </a:r>
            <a:r>
              <a:rPr lang="fr-FR" sz="2400" b="1" dirty="0" err="1" smtClean="0">
                <a:latin typeface="Comic Sans MS" pitchFamily="66" charset="0"/>
              </a:rPr>
              <a:t>Height</a:t>
            </a:r>
            <a:r>
              <a:rPr lang="fr-FR" sz="2400" b="1" dirty="0" smtClean="0">
                <a:latin typeface="Comic Sans MS" pitchFamily="66" charset="0"/>
              </a:rPr>
              <a:t> of </a:t>
            </a:r>
            <a:r>
              <a:rPr lang="fr-FR" sz="2400" b="1" dirty="0" err="1" smtClean="0">
                <a:latin typeface="Comic Sans MS" pitchFamily="66" charset="0"/>
              </a:rPr>
              <a:t>edges</a:t>
            </a:r>
            <a:r>
              <a:rPr lang="fr-FR" sz="2400" b="1" dirty="0" smtClean="0">
                <a:latin typeface="Comic Sans MS" pitchFamily="66" charset="0"/>
              </a:rPr>
              <a:t> 0.5mm </a:t>
            </a:r>
            <a:endParaRPr lang="en-US" sz="2400" b="1" dirty="0">
              <a:latin typeface="Comic Sans MS" pitchFamily="66" charset="0"/>
            </a:endParaRPr>
          </a:p>
        </p:txBody>
      </p:sp>
      <p:sp>
        <p:nvSpPr>
          <p:cNvPr id="44" name="Text Box 4"/>
          <p:cNvSpPr txBox="1">
            <a:spLocks noChangeArrowheads="1"/>
          </p:cNvSpPr>
          <p:nvPr/>
        </p:nvSpPr>
        <p:spPr bwMode="auto">
          <a:xfrm>
            <a:off x="7293637" y="6613525"/>
            <a:ext cx="2108465" cy="30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29" tIns="45715" rIns="91429" bIns="45715"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fr-FR" sz="1400" b="1" dirty="0" smtClean="0"/>
              <a:t>V</a:t>
            </a:r>
            <a:r>
              <a:rPr lang="ru-RU" sz="1400" b="1" dirty="0" smtClean="0"/>
              <a:t>.</a:t>
            </a:r>
            <a:r>
              <a:rPr lang="fr-FR" sz="1400" b="1" dirty="0" smtClean="0"/>
              <a:t>V</a:t>
            </a:r>
            <a:r>
              <a:rPr lang="ru-RU" sz="1400" b="1" dirty="0" smtClean="0"/>
              <a:t>. </a:t>
            </a:r>
            <a:r>
              <a:rPr lang="fr-FR" sz="1400" b="1" dirty="0" smtClean="0"/>
              <a:t>Nesvizhevsky</a:t>
            </a:r>
            <a:endParaRPr lang="en-US" sz="1400" b="1" dirty="0"/>
          </a:p>
        </p:txBody>
      </p:sp>
      <p:pic>
        <p:nvPicPr>
          <p:cNvPr id="49" name="Picture 17" descr="Main Mirro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399" y="914400"/>
            <a:ext cx="5554791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4" descr="DSC03027 (Medium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4038600"/>
            <a:ext cx="3238500" cy="243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1" name="Connecteur droit avec flèche 30"/>
          <p:cNvCxnSpPr/>
          <p:nvPr/>
        </p:nvCxnSpPr>
        <p:spPr bwMode="auto">
          <a:xfrm rot="5400000" flipH="1" flipV="1">
            <a:off x="1600200" y="3276600"/>
            <a:ext cx="1828800" cy="457200"/>
          </a:xfrm>
          <a:prstGeom prst="straightConnector1">
            <a:avLst/>
          </a:prstGeom>
          <a:gradFill rotWithShape="0">
            <a:gsLst>
              <a:gs pos="0">
                <a:schemeClr val="accent1"/>
              </a:gs>
              <a:gs pos="100000">
                <a:schemeClr val="bg1"/>
              </a:gs>
            </a:gsLst>
            <a:path path="rect">
              <a:fillToRect l="50000" t="50000" r="50000" b="50000"/>
            </a:path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3" name="Connecteur droit avec flèche 32"/>
          <p:cNvCxnSpPr/>
          <p:nvPr/>
        </p:nvCxnSpPr>
        <p:spPr bwMode="auto">
          <a:xfrm rot="10800000">
            <a:off x="3810000" y="2819400"/>
            <a:ext cx="2590800" cy="76200"/>
          </a:xfrm>
          <a:prstGeom prst="straightConnector1">
            <a:avLst/>
          </a:prstGeom>
          <a:gradFill rotWithShape="0">
            <a:gsLst>
              <a:gs pos="0">
                <a:schemeClr val="accent1"/>
              </a:gs>
              <a:gs pos="100000">
                <a:schemeClr val="bg1"/>
              </a:gs>
            </a:gsLst>
            <a:path path="rect">
              <a:fillToRect l="50000" t="50000" r="50000" b="50000"/>
            </a:path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4" name="Text Box 8"/>
          <p:cNvSpPr txBox="1">
            <a:spLocks noChangeArrowheads="1"/>
          </p:cNvSpPr>
          <p:nvPr/>
        </p:nvSpPr>
        <p:spPr bwMode="auto">
          <a:xfrm>
            <a:off x="1752600" y="6019800"/>
            <a:ext cx="14160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1400" dirty="0">
                <a:solidFill>
                  <a:schemeClr val="bg1"/>
                </a:solidFill>
              </a:rPr>
              <a:t>Main Mirror</a:t>
            </a:r>
          </a:p>
        </p:txBody>
      </p:sp>
      <p:sp>
        <p:nvSpPr>
          <p:cNvPr id="35" name="Text Box 11"/>
          <p:cNvSpPr txBox="1">
            <a:spLocks noChangeArrowheads="1"/>
          </p:cNvSpPr>
          <p:nvPr/>
        </p:nvSpPr>
        <p:spPr bwMode="auto">
          <a:xfrm>
            <a:off x="5791200" y="3429000"/>
            <a:ext cx="18954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1400" dirty="0">
                <a:solidFill>
                  <a:schemeClr val="bg1"/>
                </a:solidFill>
              </a:rPr>
              <a:t>Main Mirror-</a:t>
            </a:r>
            <a:r>
              <a:rPr lang="fr-FR" sz="1400" dirty="0" err="1">
                <a:solidFill>
                  <a:schemeClr val="bg1"/>
                </a:solidFill>
              </a:rPr>
              <a:t>Edges</a:t>
            </a:r>
            <a:endParaRPr lang="fr-FR" sz="1400" dirty="0">
              <a:solidFill>
                <a:schemeClr val="bg1"/>
              </a:solidFill>
            </a:endParaRPr>
          </a:p>
        </p:txBody>
      </p:sp>
      <p:pic>
        <p:nvPicPr>
          <p:cNvPr id="37" name="Picture 16" descr="Detail Collage miroi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29000" y="4038600"/>
            <a:ext cx="3173413" cy="24098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8" name="Picture 33" descr="DSCF277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29400" y="4038600"/>
            <a:ext cx="3276600" cy="2464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Picture 5" descr="photo miroirs latéraux du pièg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38800" y="838200"/>
            <a:ext cx="4267200" cy="3200401"/>
          </a:xfrm>
          <a:prstGeom prst="rect">
            <a:avLst/>
          </a:prstGeom>
          <a:noFill/>
          <a:ln w="28575">
            <a:solidFill>
              <a:srgbClr val="0066FF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Text Box 2"/>
          <p:cNvSpPr txBox="1">
            <a:spLocks noChangeArrowheads="1"/>
          </p:cNvSpPr>
          <p:nvPr/>
        </p:nvSpPr>
        <p:spPr bwMode="auto">
          <a:xfrm>
            <a:off x="609600" y="6537325"/>
            <a:ext cx="2290763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5" rIns="91429" bIns="45715">
            <a:spAutoFit/>
          </a:bodyPr>
          <a:lstStyle/>
          <a:p>
            <a:pPr>
              <a:spcBef>
                <a:spcPct val="50000"/>
              </a:spcBef>
            </a:pPr>
            <a:fld id="{6554B994-3D20-45BA-9FAE-44CD7F1CDAE9}" type="datetime3">
              <a:rPr lang="fr-FR" sz="1000" b="1"/>
              <a:pPr>
                <a:spcBef>
                  <a:spcPct val="50000"/>
                </a:spcBef>
              </a:pPr>
              <a:t>11.10.11</a:t>
            </a:fld>
            <a:r>
              <a:rPr lang="fr-FR" sz="1000" b="1"/>
              <a:t>	</a:t>
            </a:r>
            <a:endParaRPr lang="fr-FR" sz="2400">
              <a:latin typeface="Times New Roman" pitchFamily="18" charset="0"/>
            </a:endParaRPr>
          </a:p>
        </p:txBody>
      </p:sp>
      <p:sp>
        <p:nvSpPr>
          <p:cNvPr id="20485" name="Rectangle 4"/>
          <p:cNvSpPr>
            <a:spLocks noChangeArrowheads="1"/>
          </p:cNvSpPr>
          <p:nvPr/>
        </p:nvSpPr>
        <p:spPr bwMode="auto">
          <a:xfrm>
            <a:off x="6781800" y="316865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9" tIns="45715" rIns="91429" bIns="45715" anchor="ctr">
            <a:spAutoFit/>
          </a:bodyPr>
          <a:lstStyle/>
          <a:p>
            <a:endParaRPr lang="en-US"/>
          </a:p>
        </p:txBody>
      </p:sp>
      <p:sp>
        <p:nvSpPr>
          <p:cNvPr id="20486" name="Rectangle 6"/>
          <p:cNvSpPr>
            <a:spLocks noChangeArrowheads="1"/>
          </p:cNvSpPr>
          <p:nvPr/>
        </p:nvSpPr>
        <p:spPr bwMode="auto">
          <a:xfrm>
            <a:off x="0" y="-8572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sz="2400">
              <a:latin typeface="Times" pitchFamily="18" charset="0"/>
            </a:endParaRPr>
          </a:p>
        </p:txBody>
      </p:sp>
      <p:sp>
        <p:nvSpPr>
          <p:cNvPr id="20487" name="Rectangle 9"/>
          <p:cNvSpPr>
            <a:spLocks noChangeArrowheads="1"/>
          </p:cNvSpPr>
          <p:nvPr/>
        </p:nvSpPr>
        <p:spPr bwMode="auto">
          <a:xfrm>
            <a:off x="0" y="648652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sz="2400">
              <a:latin typeface="Times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838200"/>
            <a:ext cx="29848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endParaRPr lang="fr-FR" sz="32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2" name="Text Box 20"/>
          <p:cNvSpPr txBox="1">
            <a:spLocks noChangeArrowheads="1"/>
          </p:cNvSpPr>
          <p:nvPr/>
        </p:nvSpPr>
        <p:spPr bwMode="auto">
          <a:xfrm>
            <a:off x="914400" y="0"/>
            <a:ext cx="8991600" cy="830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5" rIns="91429" bIns="45715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400" b="1" dirty="0" smtClean="0">
                <a:latin typeface="Comic Sans MS" pitchFamily="66" charset="0"/>
              </a:rPr>
              <a:t>GRANIT                                              </a:t>
            </a:r>
            <a:r>
              <a:rPr lang="fr-FR" sz="2400" b="1" dirty="0" err="1" smtClean="0">
                <a:latin typeface="Comic Sans MS" pitchFamily="66" charset="0"/>
              </a:rPr>
              <a:t>Assembling</a:t>
            </a:r>
            <a:r>
              <a:rPr lang="fr-FR" sz="2400" b="1" dirty="0" smtClean="0">
                <a:latin typeface="Comic Sans MS" pitchFamily="66" charset="0"/>
              </a:rPr>
              <a:t> the </a:t>
            </a:r>
            <a:r>
              <a:rPr lang="fr-FR" sz="2400" b="1" dirty="0" err="1" smtClean="0">
                <a:latin typeface="Comic Sans MS" pitchFamily="66" charset="0"/>
              </a:rPr>
              <a:t>spectrometer</a:t>
            </a:r>
            <a:endParaRPr lang="en-US" sz="2400" b="1" dirty="0">
              <a:latin typeface="Comic Sans MS" pitchFamily="66" charset="0"/>
            </a:endParaRPr>
          </a:p>
        </p:txBody>
      </p:sp>
      <p:pic>
        <p:nvPicPr>
          <p:cNvPr id="14" name="Image 1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066800"/>
            <a:ext cx="74676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7293637" y="6613525"/>
            <a:ext cx="2108465" cy="30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29" tIns="45715" rIns="91429" bIns="45715"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fr-FR" sz="1400" b="1" dirty="0" smtClean="0"/>
              <a:t>V</a:t>
            </a:r>
            <a:r>
              <a:rPr lang="ru-RU" sz="1400" b="1" dirty="0" smtClean="0"/>
              <a:t>.</a:t>
            </a:r>
            <a:r>
              <a:rPr lang="fr-FR" sz="1400" b="1" dirty="0" smtClean="0"/>
              <a:t>V</a:t>
            </a:r>
            <a:r>
              <a:rPr lang="ru-RU" sz="1400" b="1" dirty="0" smtClean="0"/>
              <a:t>. </a:t>
            </a:r>
            <a:r>
              <a:rPr lang="fr-FR" sz="1400" b="1" dirty="0" smtClean="0"/>
              <a:t>Nesvizhevsky</a:t>
            </a:r>
            <a:endParaRPr lang="en-US" sz="1400" b="1" dirty="0"/>
          </a:p>
        </p:txBody>
      </p:sp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57875" y="2895600"/>
            <a:ext cx="4048125" cy="280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Text Box 2"/>
          <p:cNvSpPr txBox="1">
            <a:spLocks noChangeArrowheads="1"/>
          </p:cNvSpPr>
          <p:nvPr/>
        </p:nvSpPr>
        <p:spPr bwMode="auto">
          <a:xfrm>
            <a:off x="609600" y="6537325"/>
            <a:ext cx="2290763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5" rIns="91429" bIns="45715">
            <a:spAutoFit/>
          </a:bodyPr>
          <a:lstStyle/>
          <a:p>
            <a:pPr>
              <a:spcBef>
                <a:spcPct val="50000"/>
              </a:spcBef>
            </a:pPr>
            <a:fld id="{6554B994-3D20-45BA-9FAE-44CD7F1CDAE9}" type="datetime3">
              <a:rPr lang="fr-FR" sz="1000" b="1"/>
              <a:pPr>
                <a:spcBef>
                  <a:spcPct val="50000"/>
                </a:spcBef>
              </a:pPr>
              <a:t>11.10.11</a:t>
            </a:fld>
            <a:r>
              <a:rPr lang="fr-FR" sz="1000" b="1"/>
              <a:t>	</a:t>
            </a:r>
            <a:endParaRPr lang="fr-FR" sz="2400">
              <a:latin typeface="Times New Roman" pitchFamily="18" charset="0"/>
            </a:endParaRPr>
          </a:p>
        </p:txBody>
      </p:sp>
      <p:sp>
        <p:nvSpPr>
          <p:cNvPr id="20485" name="Rectangle 4"/>
          <p:cNvSpPr>
            <a:spLocks noChangeArrowheads="1"/>
          </p:cNvSpPr>
          <p:nvPr/>
        </p:nvSpPr>
        <p:spPr bwMode="auto">
          <a:xfrm>
            <a:off x="6781800" y="316865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9" tIns="45715" rIns="91429" bIns="45715" anchor="ctr">
            <a:spAutoFit/>
          </a:bodyPr>
          <a:lstStyle/>
          <a:p>
            <a:endParaRPr lang="en-US"/>
          </a:p>
        </p:txBody>
      </p:sp>
      <p:sp>
        <p:nvSpPr>
          <p:cNvPr id="20486" name="Rectangle 6"/>
          <p:cNvSpPr>
            <a:spLocks noChangeArrowheads="1"/>
          </p:cNvSpPr>
          <p:nvPr/>
        </p:nvSpPr>
        <p:spPr bwMode="auto">
          <a:xfrm>
            <a:off x="0" y="-8572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sz="2400">
              <a:latin typeface="Times" pitchFamily="18" charset="0"/>
            </a:endParaRPr>
          </a:p>
        </p:txBody>
      </p:sp>
      <p:sp>
        <p:nvSpPr>
          <p:cNvPr id="20487" name="Rectangle 9"/>
          <p:cNvSpPr>
            <a:spLocks noChangeArrowheads="1"/>
          </p:cNvSpPr>
          <p:nvPr/>
        </p:nvSpPr>
        <p:spPr bwMode="auto">
          <a:xfrm>
            <a:off x="0" y="648652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sz="2400">
              <a:latin typeface="Times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838200"/>
            <a:ext cx="29848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endParaRPr lang="fr-FR" sz="32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2" name="Text Box 20"/>
          <p:cNvSpPr txBox="1">
            <a:spLocks noChangeArrowheads="1"/>
          </p:cNvSpPr>
          <p:nvPr/>
        </p:nvSpPr>
        <p:spPr bwMode="auto">
          <a:xfrm>
            <a:off x="914400" y="0"/>
            <a:ext cx="8991600" cy="830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5" rIns="91429" bIns="45715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400" b="1" dirty="0" smtClean="0">
                <a:latin typeface="Comic Sans MS" pitchFamily="66" charset="0"/>
              </a:rPr>
              <a:t>Installation of GRANIT </a:t>
            </a:r>
            <a:r>
              <a:rPr lang="fr-FR" sz="2400" b="1" dirty="0" err="1" smtClean="0">
                <a:latin typeface="Comic Sans MS" pitchFamily="66" charset="0"/>
              </a:rPr>
              <a:t>spectrometer</a:t>
            </a:r>
            <a:r>
              <a:rPr lang="fr-FR" sz="2400" b="1" dirty="0" smtClean="0">
                <a:latin typeface="Comic Sans MS" pitchFamily="66" charset="0"/>
              </a:rPr>
              <a:t>                       </a:t>
            </a:r>
            <a:r>
              <a:rPr lang="fr-FR" sz="2400" b="1" dirty="0" err="1" smtClean="0">
                <a:latin typeface="Comic Sans MS" pitchFamily="66" charset="0"/>
              </a:rPr>
              <a:t>at</a:t>
            </a:r>
            <a:r>
              <a:rPr lang="fr-FR" sz="2400" b="1" dirty="0" smtClean="0">
                <a:latin typeface="Comic Sans MS" pitchFamily="66" charset="0"/>
              </a:rPr>
              <a:t> the </a:t>
            </a:r>
            <a:r>
              <a:rPr lang="fr-FR" sz="2400" b="1" dirty="0" err="1" smtClean="0">
                <a:latin typeface="Comic Sans MS" pitchFamily="66" charset="0"/>
              </a:rPr>
              <a:t>level</a:t>
            </a:r>
            <a:r>
              <a:rPr lang="fr-FR" sz="2400" b="1" dirty="0" smtClean="0">
                <a:latin typeface="Comic Sans MS" pitchFamily="66" charset="0"/>
              </a:rPr>
              <a:t> C </a:t>
            </a:r>
            <a:r>
              <a:rPr lang="fr-FR" sz="2400" b="1" dirty="0" err="1" smtClean="0">
                <a:latin typeface="Comic Sans MS" pitchFamily="66" charset="0"/>
              </a:rPr>
              <a:t>at</a:t>
            </a:r>
            <a:r>
              <a:rPr lang="fr-FR" sz="2400" b="1" dirty="0" smtClean="0">
                <a:latin typeface="Comic Sans MS" pitchFamily="66" charset="0"/>
              </a:rPr>
              <a:t> ILL</a:t>
            </a:r>
            <a:endParaRPr lang="en-US" sz="2400" b="1" dirty="0">
              <a:latin typeface="Comic Sans MS" pitchFamily="66" charset="0"/>
            </a:endParaRP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7293637" y="6613525"/>
            <a:ext cx="2108465" cy="30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29" tIns="45715" rIns="91429" bIns="45715"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fr-FR" sz="1400" b="1" dirty="0" smtClean="0"/>
              <a:t>V</a:t>
            </a:r>
            <a:r>
              <a:rPr lang="ru-RU" sz="1400" b="1" dirty="0" smtClean="0"/>
              <a:t>.</a:t>
            </a:r>
            <a:r>
              <a:rPr lang="fr-FR" sz="1400" b="1" dirty="0" smtClean="0"/>
              <a:t>V</a:t>
            </a:r>
            <a:r>
              <a:rPr lang="ru-RU" sz="1400" b="1" dirty="0" smtClean="0"/>
              <a:t>. </a:t>
            </a:r>
            <a:r>
              <a:rPr lang="fr-FR" sz="1400" b="1" dirty="0" smtClean="0"/>
              <a:t>Nesvizhevsky</a:t>
            </a:r>
            <a:endParaRPr lang="en-US" sz="1400" b="1" dirty="0"/>
          </a:p>
        </p:txBody>
      </p:sp>
      <p:pic>
        <p:nvPicPr>
          <p:cNvPr id="13" name="Espace réservé du contenu 7" descr="725-h172-granit-vue générale-4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838200"/>
            <a:ext cx="8686800" cy="573784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Text Box 2"/>
          <p:cNvSpPr txBox="1">
            <a:spLocks noChangeArrowheads="1"/>
          </p:cNvSpPr>
          <p:nvPr/>
        </p:nvSpPr>
        <p:spPr bwMode="auto">
          <a:xfrm>
            <a:off x="609600" y="6537325"/>
            <a:ext cx="2290763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5" rIns="91429" bIns="45715">
            <a:spAutoFit/>
          </a:bodyPr>
          <a:lstStyle/>
          <a:p>
            <a:pPr>
              <a:spcBef>
                <a:spcPct val="50000"/>
              </a:spcBef>
            </a:pPr>
            <a:fld id="{6554B994-3D20-45BA-9FAE-44CD7F1CDAE9}" type="datetime3">
              <a:rPr lang="fr-FR" sz="1000" b="1"/>
              <a:pPr>
                <a:spcBef>
                  <a:spcPct val="50000"/>
                </a:spcBef>
              </a:pPr>
              <a:t>11.10.11</a:t>
            </a:fld>
            <a:r>
              <a:rPr lang="fr-FR" sz="1000" b="1"/>
              <a:t>	</a:t>
            </a:r>
            <a:endParaRPr lang="fr-FR" sz="2400">
              <a:latin typeface="Times New Roman" pitchFamily="18" charset="0"/>
            </a:endParaRPr>
          </a:p>
        </p:txBody>
      </p:sp>
      <p:sp>
        <p:nvSpPr>
          <p:cNvPr id="20485" name="Rectangle 4"/>
          <p:cNvSpPr>
            <a:spLocks noChangeArrowheads="1"/>
          </p:cNvSpPr>
          <p:nvPr/>
        </p:nvSpPr>
        <p:spPr bwMode="auto">
          <a:xfrm>
            <a:off x="7772400" y="32766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9" tIns="45715" rIns="91429" bIns="45715" anchor="ctr">
            <a:spAutoFit/>
          </a:bodyPr>
          <a:lstStyle/>
          <a:p>
            <a:endParaRPr lang="en-US"/>
          </a:p>
        </p:txBody>
      </p:sp>
      <p:sp>
        <p:nvSpPr>
          <p:cNvPr id="20486" name="Rectangle 6"/>
          <p:cNvSpPr>
            <a:spLocks noChangeArrowheads="1"/>
          </p:cNvSpPr>
          <p:nvPr/>
        </p:nvSpPr>
        <p:spPr bwMode="auto">
          <a:xfrm>
            <a:off x="0" y="-8572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sz="2400">
              <a:latin typeface="Times" pitchFamily="18" charset="0"/>
            </a:endParaRPr>
          </a:p>
        </p:txBody>
      </p:sp>
      <p:sp>
        <p:nvSpPr>
          <p:cNvPr id="20487" name="Rectangle 9"/>
          <p:cNvSpPr>
            <a:spLocks noChangeArrowheads="1"/>
          </p:cNvSpPr>
          <p:nvPr/>
        </p:nvSpPr>
        <p:spPr bwMode="auto">
          <a:xfrm>
            <a:off x="0" y="648652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sz="2400">
              <a:latin typeface="Times" pitchFamily="18" charset="0"/>
            </a:endParaRPr>
          </a:p>
        </p:txBody>
      </p:sp>
      <p:sp>
        <p:nvSpPr>
          <p:cNvPr id="10" name="Text Box 20"/>
          <p:cNvSpPr txBox="1">
            <a:spLocks noChangeArrowheads="1"/>
          </p:cNvSpPr>
          <p:nvPr/>
        </p:nvSpPr>
        <p:spPr bwMode="auto">
          <a:xfrm>
            <a:off x="914400" y="0"/>
            <a:ext cx="8991600" cy="830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5" rIns="91429" bIns="45715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400" b="1" dirty="0" smtClean="0">
                <a:latin typeface="Comic Sans MS" pitchFamily="66" charset="0"/>
              </a:rPr>
              <a:t>GRANIT                                                        on </a:t>
            </a:r>
            <a:r>
              <a:rPr lang="fr-FR" sz="2400" b="1" dirty="0" err="1" smtClean="0">
                <a:latin typeface="Comic Sans MS" pitchFamily="66" charset="0"/>
              </a:rPr>
              <a:t>methods</a:t>
            </a:r>
            <a:r>
              <a:rPr lang="fr-FR" sz="2400" b="1" dirty="0" smtClean="0">
                <a:latin typeface="Comic Sans MS" pitchFamily="66" charset="0"/>
              </a:rPr>
              <a:t> of excitation the transitions</a:t>
            </a:r>
            <a:endParaRPr lang="en-US" sz="2400" b="1" dirty="0">
              <a:latin typeface="Comic Sans MS" pitchFamily="66" charset="0"/>
            </a:endParaRP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7293637" y="6613525"/>
            <a:ext cx="2108465" cy="30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29" tIns="45715" rIns="91429" bIns="45715"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fr-FR" sz="1400" b="1" dirty="0" smtClean="0"/>
              <a:t>V</a:t>
            </a:r>
            <a:r>
              <a:rPr lang="ru-RU" sz="1400" b="1" dirty="0" smtClean="0"/>
              <a:t>.</a:t>
            </a:r>
            <a:r>
              <a:rPr lang="fr-FR" sz="1400" b="1" dirty="0" smtClean="0"/>
              <a:t>V</a:t>
            </a:r>
            <a:r>
              <a:rPr lang="ru-RU" sz="1400" b="1" dirty="0" smtClean="0"/>
              <a:t>. </a:t>
            </a:r>
            <a:r>
              <a:rPr lang="fr-FR" sz="1400" b="1" dirty="0" smtClean="0"/>
              <a:t>Nesvizhevsky</a:t>
            </a:r>
            <a:endParaRPr lang="en-US" sz="1400" b="1" dirty="0"/>
          </a:p>
        </p:txBody>
      </p:sp>
      <p:sp>
        <p:nvSpPr>
          <p:cNvPr id="11" name="Rectangle 10"/>
          <p:cNvSpPr>
            <a:spLocks noChangeAspect="1" noChangeArrowheads="1"/>
          </p:cNvSpPr>
          <p:nvPr/>
        </p:nvSpPr>
        <p:spPr bwMode="auto">
          <a:xfrm>
            <a:off x="2289175" y="3106738"/>
            <a:ext cx="3651250" cy="576262"/>
          </a:xfrm>
          <a:prstGeom prst="rect">
            <a:avLst/>
          </a:prstGeom>
          <a:gradFill rotWithShape="1">
            <a:gsLst>
              <a:gs pos="0">
                <a:srgbClr val="00FFFF"/>
              </a:gs>
              <a:gs pos="50000">
                <a:srgbClr val="FFFFFF"/>
              </a:gs>
              <a:gs pos="100000">
                <a:srgbClr val="00FF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latin typeface="+mn-lt"/>
            </a:endParaRPr>
          </a:p>
        </p:txBody>
      </p:sp>
      <p:sp>
        <p:nvSpPr>
          <p:cNvPr id="14" name="Rectangle 13"/>
          <p:cNvSpPr>
            <a:spLocks noChangeAspect="1" noChangeArrowheads="1"/>
          </p:cNvSpPr>
          <p:nvPr/>
        </p:nvSpPr>
        <p:spPr bwMode="auto">
          <a:xfrm>
            <a:off x="1339850" y="2947988"/>
            <a:ext cx="949325" cy="574675"/>
          </a:xfrm>
          <a:prstGeom prst="rect">
            <a:avLst/>
          </a:prstGeom>
          <a:gradFill rotWithShape="1">
            <a:gsLst>
              <a:gs pos="0">
                <a:srgbClr val="00FFFF"/>
              </a:gs>
              <a:gs pos="50000">
                <a:srgbClr val="FFFFFF"/>
              </a:gs>
              <a:gs pos="100000">
                <a:srgbClr val="00FF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latin typeface="+mn-lt"/>
            </a:endParaRPr>
          </a:p>
        </p:txBody>
      </p:sp>
      <p:sp>
        <p:nvSpPr>
          <p:cNvPr id="15" name="Line 6"/>
          <p:cNvSpPr>
            <a:spLocks noChangeAspect="1" noChangeShapeType="1"/>
          </p:cNvSpPr>
          <p:nvPr/>
        </p:nvSpPr>
        <p:spPr bwMode="auto">
          <a:xfrm>
            <a:off x="1339850" y="2852738"/>
            <a:ext cx="4064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6" name="Text Box 7"/>
          <p:cNvSpPr txBox="1">
            <a:spLocks noChangeAspect="1" noChangeArrowheads="1"/>
          </p:cNvSpPr>
          <p:nvPr/>
        </p:nvSpPr>
        <p:spPr bwMode="auto">
          <a:xfrm>
            <a:off x="468313" y="2551113"/>
            <a:ext cx="1008062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>
                <a:solidFill>
                  <a:srgbClr val="FF0000"/>
                </a:solidFill>
                <a:cs typeface="Times New Roman" pitchFamily="18" charset="0"/>
              </a:rPr>
              <a:t>New UCN</a:t>
            </a:r>
          </a:p>
          <a:p>
            <a:r>
              <a:rPr lang="en-US" sz="1400">
                <a:solidFill>
                  <a:srgbClr val="FF0000"/>
                </a:solidFill>
                <a:cs typeface="Times New Roman" pitchFamily="18" charset="0"/>
              </a:rPr>
              <a:t>Source</a:t>
            </a:r>
          </a:p>
        </p:txBody>
      </p:sp>
      <p:sp>
        <p:nvSpPr>
          <p:cNvPr id="17" name="Line 8"/>
          <p:cNvSpPr>
            <a:spLocks noChangeAspect="1" noChangeShapeType="1"/>
          </p:cNvSpPr>
          <p:nvPr/>
        </p:nvSpPr>
        <p:spPr bwMode="auto">
          <a:xfrm>
            <a:off x="2289175" y="2271713"/>
            <a:ext cx="0" cy="40640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18" name="Text Box 9"/>
          <p:cNvSpPr txBox="1">
            <a:spLocks noChangeAspect="1" noChangeArrowheads="1"/>
          </p:cNvSpPr>
          <p:nvPr/>
        </p:nvSpPr>
        <p:spPr bwMode="auto">
          <a:xfrm>
            <a:off x="500063" y="1714500"/>
            <a:ext cx="192881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/>
            <a:r>
              <a:rPr lang="en-US" sz="1400">
                <a:cs typeface="Times New Roman" pitchFamily="18" charset="0"/>
              </a:rPr>
              <a:t>1. Prepare initial state,</a:t>
            </a:r>
          </a:p>
          <a:p>
            <a:pPr marL="342900" indent="-342900"/>
            <a:r>
              <a:rPr lang="en-US" sz="1400">
                <a:cs typeface="Times New Roman" pitchFamily="18" charset="0"/>
              </a:rPr>
              <a:t>ground state suppressed</a:t>
            </a:r>
          </a:p>
        </p:txBody>
      </p:sp>
      <p:sp>
        <p:nvSpPr>
          <p:cNvPr id="19" name="Rectangle 18"/>
          <p:cNvSpPr>
            <a:spLocks noChangeAspect="1" noChangeArrowheads="1"/>
          </p:cNvSpPr>
          <p:nvPr/>
        </p:nvSpPr>
        <p:spPr bwMode="auto">
          <a:xfrm>
            <a:off x="5262563" y="2703513"/>
            <a:ext cx="642937" cy="269875"/>
          </a:xfrm>
          <a:prstGeom prst="rect">
            <a:avLst/>
          </a:prstGeom>
          <a:gradFill rotWithShape="1">
            <a:gsLst>
              <a:gs pos="0">
                <a:srgbClr val="00FFFF"/>
              </a:gs>
              <a:gs pos="50000">
                <a:schemeClr val="tx1"/>
              </a:gs>
              <a:gs pos="100000">
                <a:srgbClr val="00FF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latin typeface="+mn-lt"/>
            </a:endParaRPr>
          </a:p>
        </p:txBody>
      </p:sp>
      <p:sp>
        <p:nvSpPr>
          <p:cNvPr id="20" name="Line 11"/>
          <p:cNvSpPr>
            <a:spLocks noChangeAspect="1" noChangeShapeType="1"/>
          </p:cNvSpPr>
          <p:nvPr/>
        </p:nvSpPr>
        <p:spPr bwMode="auto">
          <a:xfrm>
            <a:off x="5600700" y="2125663"/>
            <a:ext cx="0" cy="40640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21" name="Text Box 12"/>
          <p:cNvSpPr txBox="1">
            <a:spLocks noChangeAspect="1" noChangeArrowheads="1"/>
          </p:cNvSpPr>
          <p:nvPr/>
        </p:nvSpPr>
        <p:spPr bwMode="auto">
          <a:xfrm>
            <a:off x="5240338" y="1700213"/>
            <a:ext cx="176053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>
                <a:cs typeface="Times New Roman" pitchFamily="18" charset="0"/>
              </a:rPr>
              <a:t>3. Filter ground state</a:t>
            </a:r>
          </a:p>
        </p:txBody>
      </p:sp>
      <p:sp>
        <p:nvSpPr>
          <p:cNvPr id="22" name="Arc 13"/>
          <p:cNvSpPr>
            <a:spLocks noChangeAspect="1"/>
          </p:cNvSpPr>
          <p:nvPr/>
        </p:nvSpPr>
        <p:spPr bwMode="auto">
          <a:xfrm>
            <a:off x="5905500" y="3046413"/>
            <a:ext cx="1474788" cy="1246187"/>
          </a:xfrm>
          <a:custGeom>
            <a:avLst/>
            <a:gdLst>
              <a:gd name="T0" fmla="*/ 0 w 18793"/>
              <a:gd name="T1" fmla="*/ 0 h 21600"/>
              <a:gd name="T2" fmla="*/ 2147483647 w 18793"/>
              <a:gd name="T3" fmla="*/ 2147483647 h 21600"/>
              <a:gd name="T4" fmla="*/ 0 w 18793"/>
              <a:gd name="T5" fmla="*/ 2147483647 h 21600"/>
              <a:gd name="T6" fmla="*/ 0 60000 65536"/>
              <a:gd name="T7" fmla="*/ 0 60000 65536"/>
              <a:gd name="T8" fmla="*/ 0 60000 65536"/>
              <a:gd name="T9" fmla="*/ 0 w 18793"/>
              <a:gd name="T10" fmla="*/ 0 h 21600"/>
              <a:gd name="T11" fmla="*/ 18793 w 18793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8793" h="21600" fill="none" extrusionOk="0">
                <a:moveTo>
                  <a:pt x="-1" y="0"/>
                </a:moveTo>
                <a:cubicBezTo>
                  <a:pt x="7779" y="0"/>
                  <a:pt x="14958" y="4183"/>
                  <a:pt x="18793" y="10951"/>
                </a:cubicBezTo>
              </a:path>
              <a:path w="18793" h="21600" stroke="0" extrusionOk="0">
                <a:moveTo>
                  <a:pt x="-1" y="0"/>
                </a:moveTo>
                <a:cubicBezTo>
                  <a:pt x="7779" y="0"/>
                  <a:pt x="14958" y="4183"/>
                  <a:pt x="18793" y="10951"/>
                </a:cubicBezTo>
                <a:lnTo>
                  <a:pt x="0" y="21600"/>
                </a:lnTo>
                <a:close/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" name="Oval 25"/>
          <p:cNvSpPr>
            <a:spLocks noChangeAspect="1" noChangeArrowheads="1"/>
          </p:cNvSpPr>
          <p:nvPr/>
        </p:nvSpPr>
        <p:spPr bwMode="auto">
          <a:xfrm>
            <a:off x="2865438" y="2660650"/>
            <a:ext cx="134937" cy="136525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800">
              <a:latin typeface="Calibri" pitchFamily="34" charset="0"/>
            </a:endParaRPr>
          </a:p>
        </p:txBody>
      </p:sp>
      <p:sp>
        <p:nvSpPr>
          <p:cNvPr id="24" name="Oval 26"/>
          <p:cNvSpPr>
            <a:spLocks noChangeAspect="1" noChangeArrowheads="1"/>
          </p:cNvSpPr>
          <p:nvPr/>
        </p:nvSpPr>
        <p:spPr bwMode="auto">
          <a:xfrm>
            <a:off x="2914650" y="2714625"/>
            <a:ext cx="33338" cy="33338"/>
          </a:xfrm>
          <a:prstGeom prst="ellipse">
            <a:avLst/>
          </a:prstGeom>
          <a:solidFill>
            <a:srgbClr val="FF0000"/>
          </a:solidFill>
          <a:ln w="127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800">
              <a:latin typeface="Calibri" pitchFamily="34" charset="0"/>
            </a:endParaRPr>
          </a:p>
        </p:txBody>
      </p:sp>
      <p:grpSp>
        <p:nvGrpSpPr>
          <p:cNvPr id="25" name="Group 27"/>
          <p:cNvGrpSpPr>
            <a:grpSpLocks noChangeAspect="1"/>
          </p:cNvGrpSpPr>
          <p:nvPr/>
        </p:nvGrpSpPr>
        <p:grpSpPr bwMode="auto">
          <a:xfrm>
            <a:off x="3067050" y="2660650"/>
            <a:ext cx="134938" cy="136525"/>
            <a:chOff x="1716" y="1593"/>
            <a:chExt cx="90" cy="91"/>
          </a:xfrm>
        </p:grpSpPr>
        <p:sp>
          <p:nvSpPr>
            <p:cNvPr id="26" name="Oval 28"/>
            <p:cNvSpPr>
              <a:spLocks noChangeAspect="1" noChangeArrowheads="1"/>
            </p:cNvSpPr>
            <p:nvPr/>
          </p:nvSpPr>
          <p:spPr bwMode="auto">
            <a:xfrm>
              <a:off x="1716" y="1593"/>
              <a:ext cx="90" cy="91"/>
            </a:xfrm>
            <a:prstGeom prst="ellipse">
              <a:avLst/>
            </a:prstGeom>
            <a:noFill/>
            <a:ln w="25400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1800">
                <a:latin typeface="Calibri" pitchFamily="34" charset="0"/>
              </a:endParaRPr>
            </a:p>
          </p:txBody>
        </p:sp>
        <p:sp>
          <p:nvSpPr>
            <p:cNvPr id="27" name="Line 29"/>
            <p:cNvSpPr>
              <a:spLocks noChangeAspect="1" noChangeShapeType="1"/>
            </p:cNvSpPr>
            <p:nvPr/>
          </p:nvSpPr>
          <p:spPr bwMode="auto">
            <a:xfrm flipH="1">
              <a:off x="1728" y="1605"/>
              <a:ext cx="66" cy="63"/>
            </a:xfrm>
            <a:prstGeom prst="line">
              <a:avLst/>
            </a:prstGeom>
            <a:noFill/>
            <a:ln w="15875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Line 30"/>
            <p:cNvSpPr>
              <a:spLocks noChangeAspect="1" noChangeShapeType="1"/>
            </p:cNvSpPr>
            <p:nvPr/>
          </p:nvSpPr>
          <p:spPr bwMode="auto">
            <a:xfrm>
              <a:off x="1731" y="1608"/>
              <a:ext cx="63" cy="63"/>
            </a:xfrm>
            <a:prstGeom prst="line">
              <a:avLst/>
            </a:prstGeom>
            <a:noFill/>
            <a:ln w="15875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9" name="Oval 33"/>
          <p:cNvSpPr>
            <a:spLocks noChangeAspect="1" noChangeArrowheads="1"/>
          </p:cNvSpPr>
          <p:nvPr/>
        </p:nvSpPr>
        <p:spPr bwMode="auto">
          <a:xfrm>
            <a:off x="3268663" y="2660650"/>
            <a:ext cx="133350" cy="136525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800">
              <a:latin typeface="Calibri" pitchFamily="34" charset="0"/>
            </a:endParaRPr>
          </a:p>
        </p:txBody>
      </p:sp>
      <p:sp>
        <p:nvSpPr>
          <p:cNvPr id="30" name="Oval 34"/>
          <p:cNvSpPr>
            <a:spLocks noChangeAspect="1" noChangeArrowheads="1"/>
          </p:cNvSpPr>
          <p:nvPr/>
        </p:nvSpPr>
        <p:spPr bwMode="auto">
          <a:xfrm>
            <a:off x="3317875" y="2714625"/>
            <a:ext cx="31750" cy="33338"/>
          </a:xfrm>
          <a:prstGeom prst="ellipse">
            <a:avLst/>
          </a:prstGeom>
          <a:solidFill>
            <a:srgbClr val="FF0000"/>
          </a:solidFill>
          <a:ln w="127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800">
              <a:latin typeface="Calibri" pitchFamily="34" charset="0"/>
            </a:endParaRPr>
          </a:p>
        </p:txBody>
      </p:sp>
      <p:grpSp>
        <p:nvGrpSpPr>
          <p:cNvPr id="31" name="Group 35"/>
          <p:cNvGrpSpPr>
            <a:grpSpLocks noChangeAspect="1"/>
          </p:cNvGrpSpPr>
          <p:nvPr/>
        </p:nvGrpSpPr>
        <p:grpSpPr bwMode="auto">
          <a:xfrm>
            <a:off x="3470275" y="2660650"/>
            <a:ext cx="133350" cy="136525"/>
            <a:chOff x="1716" y="1593"/>
            <a:chExt cx="90" cy="91"/>
          </a:xfrm>
        </p:grpSpPr>
        <p:sp>
          <p:nvSpPr>
            <p:cNvPr id="32" name="Oval 36"/>
            <p:cNvSpPr>
              <a:spLocks noChangeAspect="1" noChangeArrowheads="1"/>
            </p:cNvSpPr>
            <p:nvPr/>
          </p:nvSpPr>
          <p:spPr bwMode="auto">
            <a:xfrm>
              <a:off x="1716" y="1593"/>
              <a:ext cx="90" cy="91"/>
            </a:xfrm>
            <a:prstGeom prst="ellipse">
              <a:avLst/>
            </a:prstGeom>
            <a:noFill/>
            <a:ln w="25400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1800">
                <a:latin typeface="Calibri" pitchFamily="34" charset="0"/>
              </a:endParaRPr>
            </a:p>
          </p:txBody>
        </p:sp>
        <p:sp>
          <p:nvSpPr>
            <p:cNvPr id="33" name="Line 37"/>
            <p:cNvSpPr>
              <a:spLocks noChangeAspect="1" noChangeShapeType="1"/>
            </p:cNvSpPr>
            <p:nvPr/>
          </p:nvSpPr>
          <p:spPr bwMode="auto">
            <a:xfrm flipH="1">
              <a:off x="1728" y="1605"/>
              <a:ext cx="66" cy="63"/>
            </a:xfrm>
            <a:prstGeom prst="line">
              <a:avLst/>
            </a:prstGeom>
            <a:noFill/>
            <a:ln w="15875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Line 38"/>
            <p:cNvSpPr>
              <a:spLocks noChangeAspect="1" noChangeShapeType="1"/>
            </p:cNvSpPr>
            <p:nvPr/>
          </p:nvSpPr>
          <p:spPr bwMode="auto">
            <a:xfrm>
              <a:off x="1731" y="1608"/>
              <a:ext cx="63" cy="63"/>
            </a:xfrm>
            <a:prstGeom prst="line">
              <a:avLst/>
            </a:prstGeom>
            <a:noFill/>
            <a:ln w="15875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5" name="Oval 41"/>
          <p:cNvSpPr>
            <a:spLocks noChangeAspect="1" noChangeArrowheads="1"/>
          </p:cNvSpPr>
          <p:nvPr/>
        </p:nvSpPr>
        <p:spPr bwMode="auto">
          <a:xfrm>
            <a:off x="3667125" y="2660650"/>
            <a:ext cx="133350" cy="136525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800">
              <a:latin typeface="Calibri" pitchFamily="34" charset="0"/>
            </a:endParaRPr>
          </a:p>
        </p:txBody>
      </p:sp>
      <p:sp>
        <p:nvSpPr>
          <p:cNvPr id="36" name="Oval 42"/>
          <p:cNvSpPr>
            <a:spLocks noChangeAspect="1" noChangeArrowheads="1"/>
          </p:cNvSpPr>
          <p:nvPr/>
        </p:nvSpPr>
        <p:spPr bwMode="auto">
          <a:xfrm>
            <a:off x="3716338" y="2714625"/>
            <a:ext cx="31750" cy="33338"/>
          </a:xfrm>
          <a:prstGeom prst="ellipse">
            <a:avLst/>
          </a:prstGeom>
          <a:solidFill>
            <a:srgbClr val="FF0000"/>
          </a:solidFill>
          <a:ln w="127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800">
              <a:latin typeface="Calibri" pitchFamily="34" charset="0"/>
            </a:endParaRPr>
          </a:p>
        </p:txBody>
      </p:sp>
      <p:grpSp>
        <p:nvGrpSpPr>
          <p:cNvPr id="37" name="Group 43"/>
          <p:cNvGrpSpPr>
            <a:grpSpLocks noChangeAspect="1"/>
          </p:cNvGrpSpPr>
          <p:nvPr/>
        </p:nvGrpSpPr>
        <p:grpSpPr bwMode="auto">
          <a:xfrm>
            <a:off x="3868738" y="2660650"/>
            <a:ext cx="133350" cy="136525"/>
            <a:chOff x="1716" y="1593"/>
            <a:chExt cx="90" cy="91"/>
          </a:xfrm>
        </p:grpSpPr>
        <p:sp>
          <p:nvSpPr>
            <p:cNvPr id="38" name="Oval 44"/>
            <p:cNvSpPr>
              <a:spLocks noChangeAspect="1" noChangeArrowheads="1"/>
            </p:cNvSpPr>
            <p:nvPr/>
          </p:nvSpPr>
          <p:spPr bwMode="auto">
            <a:xfrm>
              <a:off x="1716" y="1593"/>
              <a:ext cx="90" cy="91"/>
            </a:xfrm>
            <a:prstGeom prst="ellipse">
              <a:avLst/>
            </a:prstGeom>
            <a:noFill/>
            <a:ln w="25400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1800">
                <a:latin typeface="Calibri" pitchFamily="34" charset="0"/>
              </a:endParaRPr>
            </a:p>
          </p:txBody>
        </p:sp>
        <p:sp>
          <p:nvSpPr>
            <p:cNvPr id="39" name="Line 45"/>
            <p:cNvSpPr>
              <a:spLocks noChangeAspect="1" noChangeShapeType="1"/>
            </p:cNvSpPr>
            <p:nvPr/>
          </p:nvSpPr>
          <p:spPr bwMode="auto">
            <a:xfrm flipH="1">
              <a:off x="1728" y="1605"/>
              <a:ext cx="66" cy="63"/>
            </a:xfrm>
            <a:prstGeom prst="line">
              <a:avLst/>
            </a:prstGeom>
            <a:noFill/>
            <a:ln w="15875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Line 46"/>
            <p:cNvSpPr>
              <a:spLocks noChangeAspect="1" noChangeShapeType="1"/>
            </p:cNvSpPr>
            <p:nvPr/>
          </p:nvSpPr>
          <p:spPr bwMode="auto">
            <a:xfrm>
              <a:off x="1731" y="1608"/>
              <a:ext cx="63" cy="63"/>
            </a:xfrm>
            <a:prstGeom prst="line">
              <a:avLst/>
            </a:prstGeom>
            <a:noFill/>
            <a:ln w="15875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1" name="Oval 49"/>
          <p:cNvSpPr>
            <a:spLocks noChangeAspect="1" noChangeArrowheads="1"/>
          </p:cNvSpPr>
          <p:nvPr/>
        </p:nvSpPr>
        <p:spPr bwMode="auto">
          <a:xfrm>
            <a:off x="4051300" y="2660650"/>
            <a:ext cx="134938" cy="136525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800">
              <a:latin typeface="Calibri" pitchFamily="34" charset="0"/>
            </a:endParaRPr>
          </a:p>
        </p:txBody>
      </p:sp>
      <p:sp>
        <p:nvSpPr>
          <p:cNvPr id="42" name="Oval 50"/>
          <p:cNvSpPr>
            <a:spLocks noChangeAspect="1" noChangeArrowheads="1"/>
          </p:cNvSpPr>
          <p:nvPr/>
        </p:nvSpPr>
        <p:spPr bwMode="auto">
          <a:xfrm>
            <a:off x="4100513" y="2714625"/>
            <a:ext cx="33337" cy="33338"/>
          </a:xfrm>
          <a:prstGeom prst="ellipse">
            <a:avLst/>
          </a:prstGeom>
          <a:solidFill>
            <a:srgbClr val="FF0000"/>
          </a:solidFill>
          <a:ln w="127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800">
              <a:latin typeface="Calibri" pitchFamily="34" charset="0"/>
            </a:endParaRPr>
          </a:p>
        </p:txBody>
      </p:sp>
      <p:grpSp>
        <p:nvGrpSpPr>
          <p:cNvPr id="43" name="Group 51"/>
          <p:cNvGrpSpPr>
            <a:grpSpLocks noChangeAspect="1"/>
          </p:cNvGrpSpPr>
          <p:nvPr/>
        </p:nvGrpSpPr>
        <p:grpSpPr bwMode="auto">
          <a:xfrm>
            <a:off x="4252913" y="2660650"/>
            <a:ext cx="134937" cy="136525"/>
            <a:chOff x="1716" y="1593"/>
            <a:chExt cx="90" cy="91"/>
          </a:xfrm>
        </p:grpSpPr>
        <p:sp>
          <p:nvSpPr>
            <p:cNvPr id="44" name="Oval 52"/>
            <p:cNvSpPr>
              <a:spLocks noChangeAspect="1" noChangeArrowheads="1"/>
            </p:cNvSpPr>
            <p:nvPr/>
          </p:nvSpPr>
          <p:spPr bwMode="auto">
            <a:xfrm>
              <a:off x="1716" y="1593"/>
              <a:ext cx="90" cy="91"/>
            </a:xfrm>
            <a:prstGeom prst="ellipse">
              <a:avLst/>
            </a:prstGeom>
            <a:noFill/>
            <a:ln w="25400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1800">
                <a:latin typeface="Calibri" pitchFamily="34" charset="0"/>
              </a:endParaRPr>
            </a:p>
          </p:txBody>
        </p:sp>
        <p:sp>
          <p:nvSpPr>
            <p:cNvPr id="45" name="Line 53"/>
            <p:cNvSpPr>
              <a:spLocks noChangeAspect="1" noChangeShapeType="1"/>
            </p:cNvSpPr>
            <p:nvPr/>
          </p:nvSpPr>
          <p:spPr bwMode="auto">
            <a:xfrm flipH="1">
              <a:off x="1728" y="1605"/>
              <a:ext cx="66" cy="63"/>
            </a:xfrm>
            <a:prstGeom prst="line">
              <a:avLst/>
            </a:prstGeom>
            <a:noFill/>
            <a:ln w="15875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Line 54"/>
            <p:cNvSpPr>
              <a:spLocks noChangeAspect="1" noChangeShapeType="1"/>
            </p:cNvSpPr>
            <p:nvPr/>
          </p:nvSpPr>
          <p:spPr bwMode="auto">
            <a:xfrm>
              <a:off x="1731" y="1608"/>
              <a:ext cx="63" cy="63"/>
            </a:xfrm>
            <a:prstGeom prst="line">
              <a:avLst/>
            </a:prstGeom>
            <a:noFill/>
            <a:ln w="15875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7" name="Oval 57"/>
          <p:cNvSpPr>
            <a:spLocks noChangeAspect="1" noChangeArrowheads="1"/>
          </p:cNvSpPr>
          <p:nvPr/>
        </p:nvSpPr>
        <p:spPr bwMode="auto">
          <a:xfrm>
            <a:off x="4449763" y="2660650"/>
            <a:ext cx="134937" cy="136525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800">
              <a:latin typeface="Calibri" pitchFamily="34" charset="0"/>
            </a:endParaRPr>
          </a:p>
        </p:txBody>
      </p:sp>
      <p:sp>
        <p:nvSpPr>
          <p:cNvPr id="48" name="Oval 58"/>
          <p:cNvSpPr>
            <a:spLocks noChangeAspect="1" noChangeArrowheads="1"/>
          </p:cNvSpPr>
          <p:nvPr/>
        </p:nvSpPr>
        <p:spPr bwMode="auto">
          <a:xfrm>
            <a:off x="4498975" y="2714625"/>
            <a:ext cx="33338" cy="33338"/>
          </a:xfrm>
          <a:prstGeom prst="ellipse">
            <a:avLst/>
          </a:prstGeom>
          <a:solidFill>
            <a:srgbClr val="FF0000"/>
          </a:solidFill>
          <a:ln w="127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800">
              <a:latin typeface="Calibri" pitchFamily="34" charset="0"/>
            </a:endParaRPr>
          </a:p>
        </p:txBody>
      </p:sp>
      <p:grpSp>
        <p:nvGrpSpPr>
          <p:cNvPr id="49" name="Group 59"/>
          <p:cNvGrpSpPr>
            <a:grpSpLocks noChangeAspect="1"/>
          </p:cNvGrpSpPr>
          <p:nvPr/>
        </p:nvGrpSpPr>
        <p:grpSpPr bwMode="auto">
          <a:xfrm>
            <a:off x="4651375" y="2660650"/>
            <a:ext cx="134938" cy="136525"/>
            <a:chOff x="1716" y="1593"/>
            <a:chExt cx="90" cy="91"/>
          </a:xfrm>
        </p:grpSpPr>
        <p:sp>
          <p:nvSpPr>
            <p:cNvPr id="50" name="Oval 60"/>
            <p:cNvSpPr>
              <a:spLocks noChangeAspect="1" noChangeArrowheads="1"/>
            </p:cNvSpPr>
            <p:nvPr/>
          </p:nvSpPr>
          <p:spPr bwMode="auto">
            <a:xfrm>
              <a:off x="1716" y="1593"/>
              <a:ext cx="90" cy="91"/>
            </a:xfrm>
            <a:prstGeom prst="ellipse">
              <a:avLst/>
            </a:prstGeom>
            <a:noFill/>
            <a:ln w="25400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1800">
                <a:latin typeface="Calibri" pitchFamily="34" charset="0"/>
              </a:endParaRPr>
            </a:p>
          </p:txBody>
        </p:sp>
        <p:sp>
          <p:nvSpPr>
            <p:cNvPr id="51" name="Line 61"/>
            <p:cNvSpPr>
              <a:spLocks noChangeAspect="1" noChangeShapeType="1"/>
            </p:cNvSpPr>
            <p:nvPr/>
          </p:nvSpPr>
          <p:spPr bwMode="auto">
            <a:xfrm flipH="1">
              <a:off x="1728" y="1605"/>
              <a:ext cx="66" cy="63"/>
            </a:xfrm>
            <a:prstGeom prst="line">
              <a:avLst/>
            </a:prstGeom>
            <a:noFill/>
            <a:ln w="15875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" name="Line 62"/>
            <p:cNvSpPr>
              <a:spLocks noChangeAspect="1" noChangeShapeType="1"/>
            </p:cNvSpPr>
            <p:nvPr/>
          </p:nvSpPr>
          <p:spPr bwMode="auto">
            <a:xfrm>
              <a:off x="1731" y="1608"/>
              <a:ext cx="63" cy="63"/>
            </a:xfrm>
            <a:prstGeom prst="line">
              <a:avLst/>
            </a:prstGeom>
            <a:noFill/>
            <a:ln w="15875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3" name="Line 63"/>
          <p:cNvSpPr>
            <a:spLocks noChangeAspect="1" noChangeShapeType="1"/>
          </p:cNvSpPr>
          <p:nvPr/>
        </p:nvSpPr>
        <p:spPr bwMode="auto">
          <a:xfrm>
            <a:off x="3792538" y="2125663"/>
            <a:ext cx="0" cy="40640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54" name="Text Box 64"/>
          <p:cNvSpPr txBox="1">
            <a:spLocks noChangeAspect="1" noChangeArrowheads="1"/>
          </p:cNvSpPr>
          <p:nvPr/>
        </p:nvSpPr>
        <p:spPr bwMode="auto">
          <a:xfrm>
            <a:off x="2700338" y="1616075"/>
            <a:ext cx="24431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/>
            <a:r>
              <a:rPr lang="en-US" sz="1400">
                <a:cs typeface="Times New Roman" pitchFamily="18" charset="0"/>
              </a:rPr>
              <a:t>2. Induce transitions in periodic magnetic field gradient</a:t>
            </a:r>
          </a:p>
        </p:txBody>
      </p:sp>
      <p:sp>
        <p:nvSpPr>
          <p:cNvPr id="55" name="Line 65"/>
          <p:cNvSpPr>
            <a:spLocks noChangeAspect="1" noChangeShapeType="1"/>
          </p:cNvSpPr>
          <p:nvPr/>
        </p:nvSpPr>
        <p:spPr bwMode="auto">
          <a:xfrm>
            <a:off x="3567113" y="2990850"/>
            <a:ext cx="4064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6" name="Text Box 66"/>
          <p:cNvSpPr txBox="1">
            <a:spLocks noChangeArrowheads="1"/>
          </p:cNvSpPr>
          <p:nvPr/>
        </p:nvSpPr>
        <p:spPr bwMode="auto">
          <a:xfrm>
            <a:off x="7453313" y="2924175"/>
            <a:ext cx="574675" cy="1244600"/>
          </a:xfrm>
          <a:prstGeom prst="rect">
            <a:avLst/>
          </a:prstGeom>
          <a:gradFill rotWithShape="1">
            <a:gsLst>
              <a:gs pos="0">
                <a:srgbClr val="00FF00"/>
              </a:gs>
              <a:gs pos="50000">
                <a:schemeClr val="bg1"/>
              </a:gs>
              <a:gs pos="100000">
                <a:srgbClr val="00FF00"/>
              </a:gs>
            </a:gsLst>
            <a:lin ang="0" scaled="1"/>
          </a:gra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200" dirty="0">
                <a:cs typeface="Times New Roman" pitchFamily="18" charset="0"/>
              </a:rPr>
              <a:t>Position-sensitive Detector</a:t>
            </a:r>
          </a:p>
        </p:txBody>
      </p:sp>
      <p:sp>
        <p:nvSpPr>
          <p:cNvPr id="57" name="Line 67"/>
          <p:cNvSpPr>
            <a:spLocks noChangeAspect="1" noChangeShapeType="1"/>
          </p:cNvSpPr>
          <p:nvPr/>
        </p:nvSpPr>
        <p:spPr bwMode="auto">
          <a:xfrm>
            <a:off x="7667625" y="2276475"/>
            <a:ext cx="0" cy="40640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58" name="Text Box 68"/>
          <p:cNvSpPr txBox="1">
            <a:spLocks noChangeAspect="1" noChangeArrowheads="1"/>
          </p:cNvSpPr>
          <p:nvPr/>
        </p:nvSpPr>
        <p:spPr bwMode="auto">
          <a:xfrm>
            <a:off x="7143750" y="1500188"/>
            <a:ext cx="1838325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>
                <a:cs typeface="Times New Roman" pitchFamily="18" charset="0"/>
              </a:rPr>
              <a:t>4. Measure horizontal velocity in position-sensitive detector</a:t>
            </a:r>
          </a:p>
        </p:txBody>
      </p:sp>
      <p:sp>
        <p:nvSpPr>
          <p:cNvPr id="59" name="Rectangle 206"/>
          <p:cNvSpPr>
            <a:spLocks noChangeArrowheads="1"/>
          </p:cNvSpPr>
          <p:nvPr/>
        </p:nvSpPr>
        <p:spPr bwMode="auto">
          <a:xfrm>
            <a:off x="227013" y="3716338"/>
            <a:ext cx="6145212" cy="274637"/>
          </a:xfrm>
          <a:prstGeom prst="rect">
            <a:avLst/>
          </a:prstGeom>
          <a:solidFill>
            <a:srgbClr val="AAA9A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0" name="Text Box 350"/>
          <p:cNvSpPr txBox="1">
            <a:spLocks noChangeArrowheads="1"/>
          </p:cNvSpPr>
          <p:nvPr/>
        </p:nvSpPr>
        <p:spPr bwMode="auto">
          <a:xfrm>
            <a:off x="3348038" y="3228975"/>
            <a:ext cx="1457325" cy="249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1400">
                <a:cs typeface="Times New Roman" pitchFamily="18" charset="0"/>
              </a:rPr>
              <a:t>Bottom mirror</a:t>
            </a:r>
            <a:endParaRPr lang="en-US" sz="1400">
              <a:cs typeface="Arial" charset="0"/>
            </a:endParaRPr>
          </a:p>
        </p:txBody>
      </p:sp>
      <p:cxnSp>
        <p:nvCxnSpPr>
          <p:cNvPr id="61" name="Straight Arrow Connector 72"/>
          <p:cNvCxnSpPr/>
          <p:nvPr/>
        </p:nvCxnSpPr>
        <p:spPr>
          <a:xfrm rot="5400000">
            <a:off x="2624932" y="2947194"/>
            <a:ext cx="323850" cy="1587"/>
          </a:xfrm>
          <a:prstGeom prst="straightConnector1">
            <a:avLst/>
          </a:prstGeom>
          <a:ln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 Box 12"/>
          <p:cNvSpPr txBox="1">
            <a:spLocks noChangeAspect="1" noChangeArrowheads="1"/>
          </p:cNvSpPr>
          <p:nvPr/>
        </p:nvSpPr>
        <p:spPr bwMode="auto">
          <a:xfrm>
            <a:off x="2747963" y="2814638"/>
            <a:ext cx="5715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>
                <a:cs typeface="Times New Roman" pitchFamily="18" charset="0"/>
              </a:rPr>
              <a:t>1 mm</a:t>
            </a:r>
          </a:p>
        </p:txBody>
      </p:sp>
      <p:cxnSp>
        <p:nvCxnSpPr>
          <p:cNvPr id="63" name="Straight Arrow Connector 76"/>
          <p:cNvCxnSpPr/>
          <p:nvPr/>
        </p:nvCxnSpPr>
        <p:spPr>
          <a:xfrm rot="10800000" flipV="1">
            <a:off x="2909888" y="2566988"/>
            <a:ext cx="214312" cy="0"/>
          </a:xfrm>
          <a:prstGeom prst="straightConnector1">
            <a:avLst/>
          </a:prstGeom>
          <a:ln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 Box 12"/>
          <p:cNvSpPr txBox="1">
            <a:spLocks noChangeAspect="1" noChangeArrowheads="1"/>
          </p:cNvSpPr>
          <p:nvPr/>
        </p:nvSpPr>
        <p:spPr bwMode="auto">
          <a:xfrm>
            <a:off x="2786063" y="2290763"/>
            <a:ext cx="78581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>
                <a:cs typeface="Times New Roman" pitchFamily="18" charset="0"/>
              </a:rPr>
              <a:t>1 cm</a:t>
            </a:r>
          </a:p>
        </p:txBody>
      </p:sp>
      <p:sp>
        <p:nvSpPr>
          <p:cNvPr id="65" name="Line 71"/>
          <p:cNvSpPr>
            <a:spLocks noChangeShapeType="1"/>
          </p:cNvSpPr>
          <p:nvPr/>
        </p:nvSpPr>
        <p:spPr bwMode="auto">
          <a:xfrm>
            <a:off x="2517775" y="971550"/>
            <a:ext cx="0" cy="957263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6" name="Text Box 64"/>
          <p:cNvSpPr txBox="1">
            <a:spLocks noChangeAspect="1" noChangeArrowheads="1"/>
          </p:cNvSpPr>
          <p:nvPr/>
        </p:nvSpPr>
        <p:spPr bwMode="auto">
          <a:xfrm>
            <a:off x="2428875" y="1125538"/>
            <a:ext cx="21796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>
                <a:solidFill>
                  <a:srgbClr val="0033CC"/>
                </a:solidFill>
                <a:cs typeface="Times New Roman" pitchFamily="18" charset="0"/>
              </a:rPr>
              <a:t>Magnetic holding field </a:t>
            </a:r>
            <a:r>
              <a:rPr lang="en-US" sz="1400" i="1">
                <a:solidFill>
                  <a:srgbClr val="0033CC"/>
                </a:solidFill>
                <a:cs typeface="Times New Roman" pitchFamily="18" charset="0"/>
              </a:rPr>
              <a:t>B</a:t>
            </a:r>
            <a:r>
              <a:rPr lang="en-US" sz="1400" baseline="-25000">
                <a:solidFill>
                  <a:srgbClr val="0033CC"/>
                </a:solidFill>
                <a:cs typeface="Times New Roman" pitchFamily="18" charset="0"/>
              </a:rPr>
              <a:t>0</a:t>
            </a:r>
            <a:endParaRPr lang="en-US" sz="1400">
              <a:solidFill>
                <a:srgbClr val="0033CC"/>
              </a:solidFill>
              <a:cs typeface="Times New Roman" pitchFamily="18" charset="0"/>
            </a:endParaRPr>
          </a:p>
        </p:txBody>
      </p:sp>
      <p:pic>
        <p:nvPicPr>
          <p:cNvPr id="68" name="Picture 77" descr="MonteCarlo"/>
          <p:cNvPicPr>
            <a:picLocks noChangeAspect="1" noChangeArrowheads="1"/>
          </p:cNvPicPr>
          <p:nvPr/>
        </p:nvPicPr>
        <p:blipFill>
          <a:blip r:embed="rId3" cstate="print"/>
          <a:srcRect l="3093" t="8153" r="9056"/>
          <a:stretch>
            <a:fillRect/>
          </a:stretch>
        </p:blipFill>
        <p:spPr bwMode="auto">
          <a:xfrm>
            <a:off x="304801" y="4191000"/>
            <a:ext cx="3657600" cy="2021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" name="Picture 20" descr="50mm 1000N 1000Hz 3 point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62400" y="4343400"/>
            <a:ext cx="3000375" cy="2290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" name="Picture 163" descr="Image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54837" y="4343400"/>
            <a:ext cx="2951163" cy="2280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 Box 2"/>
          <p:cNvSpPr txBox="1">
            <a:spLocks noChangeArrowheads="1"/>
          </p:cNvSpPr>
          <p:nvPr/>
        </p:nvSpPr>
        <p:spPr bwMode="auto">
          <a:xfrm>
            <a:off x="609600" y="6537325"/>
            <a:ext cx="2290763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5" rIns="91429" bIns="45715">
            <a:spAutoFit/>
          </a:bodyPr>
          <a:lstStyle/>
          <a:p>
            <a:pPr>
              <a:spcBef>
                <a:spcPct val="50000"/>
              </a:spcBef>
            </a:pPr>
            <a:fld id="{C121C215-084F-4CAD-9817-85A2B15660AC}" type="datetime3">
              <a:rPr lang="fr-FR" sz="1000" b="1"/>
              <a:pPr>
                <a:spcBef>
                  <a:spcPct val="50000"/>
                </a:spcBef>
              </a:pPr>
              <a:t>11.10.11</a:t>
            </a:fld>
            <a:r>
              <a:rPr lang="fr-FR" sz="1000" b="1"/>
              <a:t>	</a:t>
            </a:r>
            <a:endParaRPr lang="fr-FR" sz="2400">
              <a:latin typeface="Times New Roman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667000" y="762000"/>
            <a:ext cx="449591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32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Gravity</a:t>
            </a:r>
            <a:r>
              <a:rPr lang="fr-FR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/ </a:t>
            </a:r>
            <a:r>
              <a:rPr lang="fr-FR" sz="32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Acceleration</a:t>
            </a:r>
            <a:r>
              <a:rPr lang="fr-FR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endParaRPr lang="fr-FR" sz="32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grpSp>
        <p:nvGrpSpPr>
          <p:cNvPr id="2" name="Groupe 27"/>
          <p:cNvGrpSpPr/>
          <p:nvPr/>
        </p:nvGrpSpPr>
        <p:grpSpPr>
          <a:xfrm>
            <a:off x="1524000" y="1219200"/>
            <a:ext cx="6292275" cy="4205310"/>
            <a:chOff x="1357290" y="714356"/>
            <a:chExt cx="6292275" cy="4205310"/>
          </a:xfrm>
        </p:grpSpPr>
        <p:pic>
          <p:nvPicPr>
            <p:cNvPr id="29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429124" y="2071678"/>
              <a:ext cx="990600" cy="99060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chemeClr val="bg1"/>
              </a:solidFill>
              <a:miter lim="800000"/>
              <a:headEnd/>
              <a:tailEnd/>
            </a:ln>
            <a:effectLst>
              <a:softEdge rad="127000"/>
            </a:effectLst>
          </p:spPr>
        </p:pic>
        <p:pic>
          <p:nvPicPr>
            <p:cNvPr id="30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429124" y="2928934"/>
              <a:ext cx="990600" cy="99060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chemeClr val="bg1"/>
              </a:solidFill>
              <a:miter lim="800000"/>
              <a:headEnd/>
              <a:tailEnd/>
            </a:ln>
            <a:effectLst>
              <a:softEdge rad="127000"/>
            </a:effectLst>
          </p:spPr>
        </p:pic>
        <p:pic>
          <p:nvPicPr>
            <p:cNvPr id="31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429124" y="3500438"/>
              <a:ext cx="990600" cy="99060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chemeClr val="bg1"/>
              </a:solidFill>
              <a:miter lim="800000"/>
              <a:headEnd/>
              <a:tailEnd/>
            </a:ln>
            <a:effectLst>
              <a:softEdge rad="127000"/>
            </a:effectLst>
          </p:spPr>
        </p:pic>
        <p:pic>
          <p:nvPicPr>
            <p:cNvPr id="32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429124" y="3929066"/>
              <a:ext cx="990600" cy="99060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chemeClr val="bg1"/>
              </a:solidFill>
              <a:miter lim="800000"/>
              <a:headEnd/>
              <a:tailEnd/>
            </a:ln>
            <a:effectLst>
              <a:softEdge rad="127000"/>
            </a:effectLst>
          </p:spPr>
        </p:pic>
        <p:pic>
          <p:nvPicPr>
            <p:cNvPr id="33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429124" y="1142984"/>
              <a:ext cx="990600" cy="99060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chemeClr val="bg1"/>
              </a:solidFill>
              <a:miter lim="800000"/>
              <a:headEnd/>
              <a:tailEnd/>
            </a:ln>
            <a:effectLst>
              <a:softEdge rad="127000"/>
            </a:effectLst>
          </p:spPr>
        </p:pic>
        <p:cxnSp>
          <p:nvCxnSpPr>
            <p:cNvPr id="35" name="Connecteur droit avec flèche 34"/>
            <p:cNvCxnSpPr/>
            <p:nvPr/>
          </p:nvCxnSpPr>
          <p:spPr>
            <a:xfrm rot="5400000" flipH="1" flipV="1">
              <a:off x="2501092" y="2928140"/>
              <a:ext cx="3714776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ZoneTexte 16"/>
            <p:cNvSpPr txBox="1"/>
            <p:nvPr/>
          </p:nvSpPr>
          <p:spPr>
            <a:xfrm>
              <a:off x="3500430" y="3786190"/>
              <a:ext cx="8572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FR" dirty="0" smtClean="0"/>
                <a:t>10</a:t>
              </a:r>
              <a:r>
                <a:rPr lang="el-GR" dirty="0" smtClean="0"/>
                <a:t>μ</a:t>
              </a:r>
              <a:r>
                <a:rPr lang="fr-FR" dirty="0" smtClean="0"/>
                <a:t>m</a:t>
              </a:r>
              <a:endParaRPr lang="fr-FR" dirty="0"/>
            </a:p>
          </p:txBody>
        </p:sp>
        <p:sp>
          <p:nvSpPr>
            <p:cNvPr id="37" name="ZoneTexte 17"/>
            <p:cNvSpPr txBox="1"/>
            <p:nvPr/>
          </p:nvSpPr>
          <p:spPr>
            <a:xfrm>
              <a:off x="3500430" y="2357430"/>
              <a:ext cx="8572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dirty="0"/>
                <a:t>3</a:t>
              </a:r>
              <a:r>
                <a:rPr lang="fr-FR" dirty="0" smtClean="0"/>
                <a:t>0</a:t>
              </a:r>
              <a:r>
                <a:rPr lang="el-GR" dirty="0" smtClean="0"/>
                <a:t>μ</a:t>
              </a:r>
              <a:r>
                <a:rPr lang="fr-FR" dirty="0" smtClean="0"/>
                <a:t>m</a:t>
              </a:r>
              <a:endParaRPr lang="fr-FR" dirty="0"/>
            </a:p>
          </p:txBody>
        </p:sp>
        <p:sp>
          <p:nvSpPr>
            <p:cNvPr id="38" name="ZoneTexte 18"/>
            <p:cNvSpPr txBox="1"/>
            <p:nvPr/>
          </p:nvSpPr>
          <p:spPr>
            <a:xfrm>
              <a:off x="3500430" y="3071810"/>
              <a:ext cx="8572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dirty="0" smtClean="0"/>
                <a:t>2</a:t>
              </a:r>
              <a:r>
                <a:rPr lang="fr-FR" dirty="0" smtClean="0"/>
                <a:t>0</a:t>
              </a:r>
              <a:r>
                <a:rPr lang="el-GR" dirty="0" smtClean="0"/>
                <a:t>μ</a:t>
              </a:r>
              <a:r>
                <a:rPr lang="fr-FR" dirty="0" smtClean="0"/>
                <a:t>m</a:t>
              </a:r>
              <a:endParaRPr lang="fr-FR" dirty="0"/>
            </a:p>
          </p:txBody>
        </p:sp>
        <p:sp>
          <p:nvSpPr>
            <p:cNvPr id="39" name="ZoneTexte 19"/>
            <p:cNvSpPr txBox="1"/>
            <p:nvPr/>
          </p:nvSpPr>
          <p:spPr>
            <a:xfrm>
              <a:off x="3500430" y="1643050"/>
              <a:ext cx="8572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dirty="0"/>
                <a:t>4</a:t>
              </a:r>
              <a:r>
                <a:rPr lang="fr-FR" dirty="0" smtClean="0"/>
                <a:t>0</a:t>
              </a:r>
              <a:r>
                <a:rPr lang="el-GR" dirty="0" smtClean="0"/>
                <a:t>μ</a:t>
              </a:r>
              <a:r>
                <a:rPr lang="fr-FR" dirty="0" smtClean="0"/>
                <a:t>m</a:t>
              </a:r>
              <a:endParaRPr lang="fr-FR" dirty="0"/>
            </a:p>
          </p:txBody>
        </p:sp>
        <p:sp>
          <p:nvSpPr>
            <p:cNvPr id="40" name="ZoneTexte 20"/>
            <p:cNvSpPr txBox="1"/>
            <p:nvPr/>
          </p:nvSpPr>
          <p:spPr>
            <a:xfrm>
              <a:off x="3071802" y="714356"/>
              <a:ext cx="142876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FR" dirty="0" err="1" smtClean="0"/>
                <a:t>Height</a:t>
              </a:r>
              <a:r>
                <a:rPr lang="fr-FR" dirty="0" smtClean="0"/>
                <a:t> </a:t>
              </a:r>
              <a:r>
                <a:rPr lang="fr-FR" dirty="0" err="1" smtClean="0"/>
                <a:t>above</a:t>
              </a:r>
              <a:r>
                <a:rPr lang="fr-FR" dirty="0" smtClean="0"/>
                <a:t> </a:t>
              </a:r>
              <a:r>
                <a:rPr lang="fr-FR" dirty="0" err="1" smtClean="0"/>
                <a:t>mirror</a:t>
              </a:r>
              <a:endParaRPr lang="fr-FR" dirty="0"/>
            </a:p>
          </p:txBody>
        </p:sp>
        <p:pic>
          <p:nvPicPr>
            <p:cNvPr id="41" name="Picture 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643570" y="1857364"/>
              <a:ext cx="2005995" cy="30009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42" name="Picture 7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357290" y="3286124"/>
              <a:ext cx="2214578" cy="15027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43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500298" y="2266800"/>
              <a:ext cx="428628" cy="436729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chemeClr val="bg1"/>
              </a:solidFill>
              <a:miter lim="800000"/>
              <a:headEnd/>
              <a:tailEnd/>
            </a:ln>
            <a:effectLst>
              <a:softEdge rad="127000"/>
            </a:effectLst>
          </p:spPr>
        </p:pic>
        <p:pic>
          <p:nvPicPr>
            <p:cNvPr id="44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500298" y="2644741"/>
              <a:ext cx="428628" cy="436729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chemeClr val="bg1"/>
              </a:solidFill>
              <a:miter lim="800000"/>
              <a:headEnd/>
              <a:tailEnd/>
            </a:ln>
            <a:effectLst>
              <a:softEdge rad="127000"/>
            </a:effectLst>
          </p:spPr>
        </p:pic>
        <p:pic>
          <p:nvPicPr>
            <p:cNvPr id="45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500298" y="2896702"/>
              <a:ext cx="428628" cy="436729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chemeClr val="bg1"/>
              </a:solidFill>
              <a:miter lim="800000"/>
              <a:headEnd/>
              <a:tailEnd/>
            </a:ln>
            <a:effectLst>
              <a:softEdge rad="127000"/>
            </a:effectLst>
          </p:spPr>
        </p:pic>
        <p:pic>
          <p:nvPicPr>
            <p:cNvPr id="46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500298" y="1857364"/>
              <a:ext cx="428628" cy="436729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chemeClr val="bg1"/>
              </a:solidFill>
              <a:miter lim="800000"/>
              <a:headEnd/>
              <a:tailEnd/>
            </a:ln>
            <a:effectLst>
              <a:softEdge rad="127000"/>
            </a:effectLst>
          </p:spPr>
        </p:pic>
        <p:pic>
          <p:nvPicPr>
            <p:cNvPr id="47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500298" y="3054177"/>
              <a:ext cx="428628" cy="436729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chemeClr val="bg1"/>
              </a:solidFill>
              <a:miter lim="800000"/>
              <a:headEnd/>
              <a:tailEnd/>
            </a:ln>
            <a:effectLst>
              <a:softEdge rad="127000"/>
            </a:effectLst>
          </p:spPr>
        </p:pic>
        <p:pic>
          <p:nvPicPr>
            <p:cNvPr id="48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429388" y="1123792"/>
              <a:ext cx="428628" cy="436729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chemeClr val="bg1"/>
              </a:solidFill>
              <a:miter lim="800000"/>
              <a:headEnd/>
              <a:tailEnd/>
            </a:ln>
            <a:effectLst>
              <a:softEdge rad="127000"/>
            </a:effectLst>
          </p:spPr>
        </p:pic>
        <p:pic>
          <p:nvPicPr>
            <p:cNvPr id="49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429388" y="1501733"/>
              <a:ext cx="428628" cy="436729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chemeClr val="bg1"/>
              </a:solidFill>
              <a:miter lim="800000"/>
              <a:headEnd/>
              <a:tailEnd/>
            </a:ln>
            <a:effectLst>
              <a:softEdge rad="127000"/>
            </a:effectLst>
          </p:spPr>
        </p:pic>
        <p:pic>
          <p:nvPicPr>
            <p:cNvPr id="50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429388" y="1753694"/>
              <a:ext cx="428628" cy="436729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chemeClr val="bg1"/>
              </a:solidFill>
              <a:miter lim="800000"/>
              <a:headEnd/>
              <a:tailEnd/>
            </a:ln>
            <a:effectLst>
              <a:softEdge rad="127000"/>
            </a:effectLst>
          </p:spPr>
        </p:pic>
        <p:pic>
          <p:nvPicPr>
            <p:cNvPr id="51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429388" y="714356"/>
              <a:ext cx="428628" cy="436729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chemeClr val="bg1"/>
              </a:solidFill>
              <a:miter lim="800000"/>
              <a:headEnd/>
              <a:tailEnd/>
            </a:ln>
            <a:effectLst>
              <a:softEdge rad="127000"/>
            </a:effectLst>
          </p:spPr>
        </p:pic>
        <p:pic>
          <p:nvPicPr>
            <p:cNvPr id="52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429388" y="1911169"/>
              <a:ext cx="428628" cy="436729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chemeClr val="bg1"/>
              </a:solidFill>
              <a:miter lim="800000"/>
              <a:headEnd/>
              <a:tailEnd/>
            </a:ln>
            <a:effectLst>
              <a:softEdge rad="127000"/>
            </a:effectLst>
          </p:spPr>
        </p:pic>
      </p:grpSp>
      <p:sp>
        <p:nvSpPr>
          <p:cNvPr id="56" name="Text Box 15"/>
          <p:cNvSpPr txBox="1">
            <a:spLocks noChangeArrowheads="1"/>
          </p:cNvSpPr>
          <p:nvPr/>
        </p:nvSpPr>
        <p:spPr bwMode="auto">
          <a:xfrm>
            <a:off x="0" y="5638800"/>
            <a:ext cx="96012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b="1" i="1" dirty="0" smtClean="0"/>
              <a:t>Illustration for the quantum motion of an </a:t>
            </a:r>
            <a:r>
              <a:rPr lang="fr-FR" b="1" i="1" dirty="0" err="1" smtClean="0"/>
              <a:t>object</a:t>
            </a:r>
            <a:r>
              <a:rPr lang="fr-FR" b="1" i="1" dirty="0" smtClean="0"/>
              <a:t> </a:t>
            </a:r>
            <a:r>
              <a:rPr lang="fr-FR" b="1" i="1" dirty="0" err="1" smtClean="0"/>
              <a:t>above</a:t>
            </a:r>
            <a:r>
              <a:rPr lang="fr-FR" b="1" i="1" dirty="0" smtClean="0"/>
              <a:t> a </a:t>
            </a:r>
            <a:r>
              <a:rPr lang="fr-FR" b="1" i="1" dirty="0" err="1" smtClean="0"/>
              <a:t>mirror</a:t>
            </a:r>
            <a:r>
              <a:rPr lang="fr-FR" b="1" i="1" dirty="0" smtClean="0"/>
              <a:t> in a </a:t>
            </a:r>
            <a:r>
              <a:rPr lang="fr-FR" b="1" i="1" dirty="0" err="1" smtClean="0"/>
              <a:t>gravitational</a:t>
            </a:r>
            <a:r>
              <a:rPr lang="fr-FR" b="1" i="1" dirty="0" smtClean="0"/>
              <a:t> </a:t>
            </a:r>
            <a:r>
              <a:rPr lang="fr-FR" b="1" i="1" dirty="0" err="1" smtClean="0"/>
              <a:t>field</a:t>
            </a:r>
            <a:r>
              <a:rPr lang="fr-FR" b="1" i="1" dirty="0" smtClean="0"/>
              <a:t> and </a:t>
            </a:r>
            <a:r>
              <a:rPr lang="fr-FR" b="1" i="1" dirty="0" err="1" smtClean="0"/>
              <a:t>that</a:t>
            </a:r>
            <a:r>
              <a:rPr lang="fr-FR" b="1" i="1" dirty="0" smtClean="0"/>
              <a:t> in an </a:t>
            </a:r>
            <a:r>
              <a:rPr lang="fr-FR" b="1" i="1" dirty="0" err="1" smtClean="0"/>
              <a:t>accelerating</a:t>
            </a:r>
            <a:r>
              <a:rPr lang="fr-FR" b="1" i="1" dirty="0" smtClean="0"/>
              <a:t> frame</a:t>
            </a:r>
            <a:r>
              <a:rPr lang="ru-RU" b="1" i="1" dirty="0" smtClean="0"/>
              <a:t>. </a:t>
            </a:r>
            <a:r>
              <a:rPr lang="fr-FR" b="1" i="1" dirty="0" smtClean="0"/>
              <a:t>Positions of the </a:t>
            </a:r>
            <a:r>
              <a:rPr lang="fr-FR" b="1" i="1" dirty="0" err="1" smtClean="0"/>
              <a:t>ball</a:t>
            </a:r>
            <a:r>
              <a:rPr lang="fr-FR" b="1" i="1" dirty="0" smtClean="0"/>
              <a:t> correspond to the </a:t>
            </a:r>
            <a:r>
              <a:rPr lang="fr-FR" b="1" i="1" dirty="0" err="1" smtClean="0"/>
              <a:t>most</a:t>
            </a:r>
            <a:r>
              <a:rPr lang="fr-FR" b="1" i="1" dirty="0" smtClean="0"/>
              <a:t> probable </a:t>
            </a:r>
            <a:r>
              <a:rPr lang="fr-FR" b="1" i="1" dirty="0" err="1" smtClean="0"/>
              <a:t>heights</a:t>
            </a:r>
            <a:r>
              <a:rPr lang="fr-FR" b="1" i="1" dirty="0" smtClean="0"/>
              <a:t> of a neutron, or an </a:t>
            </a:r>
            <a:r>
              <a:rPr lang="fr-FR" b="1" i="1" dirty="0" err="1" smtClean="0"/>
              <a:t>anti-hydrogen</a:t>
            </a:r>
            <a:r>
              <a:rPr lang="fr-FR" b="1" i="1" dirty="0" smtClean="0"/>
              <a:t> </a:t>
            </a:r>
            <a:r>
              <a:rPr lang="fr-FR" b="1" i="1" dirty="0" err="1" smtClean="0"/>
              <a:t>atom</a:t>
            </a:r>
            <a:r>
              <a:rPr lang="fr-FR" b="1" i="1" dirty="0" smtClean="0"/>
              <a:t>, in the 5th quantum state</a:t>
            </a:r>
            <a:r>
              <a:rPr lang="ru-RU" b="1" i="1" dirty="0" smtClean="0"/>
              <a:t>. </a:t>
            </a:r>
            <a:endParaRPr lang="en-US" b="1" i="1" dirty="0"/>
          </a:p>
        </p:txBody>
      </p:sp>
      <p:graphicFrame>
        <p:nvGraphicFramePr>
          <p:cNvPr id="49159" name="Object 14"/>
          <p:cNvGraphicFramePr>
            <a:graphicFrameLocks noChangeAspect="1"/>
          </p:cNvGraphicFramePr>
          <p:nvPr/>
        </p:nvGraphicFramePr>
        <p:xfrm>
          <a:off x="0" y="1828800"/>
          <a:ext cx="3352800" cy="811056"/>
        </p:xfrm>
        <a:graphic>
          <a:graphicData uri="http://schemas.openxmlformats.org/presentationml/2006/ole">
            <p:oleObj spid="_x0000_s409602" name="Формула" r:id="rId7" imgW="2197080" imgH="533160" progId="Equation.3">
              <p:embed/>
            </p:oleObj>
          </a:graphicData>
        </a:graphic>
      </p:graphicFrame>
      <p:sp>
        <p:nvSpPr>
          <p:cNvPr id="53" name="Text Box 4"/>
          <p:cNvSpPr txBox="1">
            <a:spLocks noChangeArrowheads="1"/>
          </p:cNvSpPr>
          <p:nvPr/>
        </p:nvSpPr>
        <p:spPr bwMode="auto">
          <a:xfrm>
            <a:off x="7293637" y="6613525"/>
            <a:ext cx="2108465" cy="30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29" tIns="45715" rIns="91429" bIns="45715"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fr-FR" sz="1400" b="1" dirty="0" smtClean="0"/>
              <a:t>V</a:t>
            </a:r>
            <a:r>
              <a:rPr lang="ru-RU" sz="1400" b="1" dirty="0" smtClean="0"/>
              <a:t>.</a:t>
            </a:r>
            <a:r>
              <a:rPr lang="fr-FR" sz="1400" b="1" dirty="0" smtClean="0"/>
              <a:t>V</a:t>
            </a:r>
            <a:r>
              <a:rPr lang="ru-RU" sz="1400" b="1" dirty="0" smtClean="0"/>
              <a:t>. </a:t>
            </a:r>
            <a:r>
              <a:rPr lang="fr-FR" sz="1400" b="1" dirty="0" smtClean="0"/>
              <a:t>Nesvizhevsky</a:t>
            </a:r>
            <a:endParaRPr lang="en-US" sz="1400" b="1" dirty="0"/>
          </a:p>
        </p:txBody>
      </p:sp>
      <p:sp>
        <p:nvSpPr>
          <p:cNvPr id="54" name="Text Box 20"/>
          <p:cNvSpPr txBox="1">
            <a:spLocks noChangeArrowheads="1"/>
          </p:cNvSpPr>
          <p:nvPr/>
        </p:nvSpPr>
        <p:spPr bwMode="auto">
          <a:xfrm>
            <a:off x="914400" y="0"/>
            <a:ext cx="8991600" cy="461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5" rIns="91429" bIns="45715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400" b="1" dirty="0" err="1" smtClean="0">
                <a:latin typeface="Comic Sans MS" pitchFamily="66" charset="0"/>
              </a:rPr>
              <a:t>Comparison</a:t>
            </a:r>
            <a:r>
              <a:rPr lang="fr-FR" sz="2400" b="1" dirty="0" smtClean="0">
                <a:latin typeface="Comic Sans MS" pitchFamily="66" charset="0"/>
              </a:rPr>
              <a:t> of </a:t>
            </a:r>
            <a:r>
              <a:rPr lang="fr-FR" sz="2400" b="1" dirty="0" err="1" smtClean="0">
                <a:latin typeface="Comic Sans MS" pitchFamily="66" charset="0"/>
              </a:rPr>
              <a:t>gravitational</a:t>
            </a:r>
            <a:r>
              <a:rPr lang="fr-FR" sz="2400" b="1" dirty="0" smtClean="0">
                <a:latin typeface="Comic Sans MS" pitchFamily="66" charset="0"/>
              </a:rPr>
              <a:t> and </a:t>
            </a:r>
            <a:r>
              <a:rPr lang="fr-FR" sz="2400" b="1" dirty="0" err="1" smtClean="0">
                <a:latin typeface="Comic Sans MS" pitchFamily="66" charset="0"/>
              </a:rPr>
              <a:t>centrifugal</a:t>
            </a:r>
            <a:r>
              <a:rPr lang="fr-FR" sz="2400" b="1" dirty="0" smtClean="0">
                <a:latin typeface="Comic Sans MS" pitchFamily="66" charset="0"/>
              </a:rPr>
              <a:t> quantum states</a:t>
            </a:r>
            <a:endParaRPr lang="en-US" sz="2400" b="1" dirty="0">
              <a:latin typeface="Comic Sans MS" pitchFamily="66" charset="0"/>
            </a:endParaRPr>
          </a:p>
        </p:txBody>
      </p:sp>
      <p:pic>
        <p:nvPicPr>
          <p:cNvPr id="55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00800" y="2743200"/>
            <a:ext cx="762000" cy="517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7" name="Rectangle à coins arrondis 56"/>
          <p:cNvSpPr/>
          <p:nvPr/>
        </p:nvSpPr>
        <p:spPr>
          <a:xfrm>
            <a:off x="0" y="5334000"/>
            <a:ext cx="9906000" cy="319118"/>
          </a:xfrm>
          <a:prstGeom prst="round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tx2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tx2">
                  <a:lumMod val="40000"/>
                  <a:lumOff val="6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solidFill>
              <a:schemeClr val="bg1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/>
          </a:p>
        </p:txBody>
      </p:sp>
      <p:sp>
        <p:nvSpPr>
          <p:cNvPr id="34" name="Text Box 18"/>
          <p:cNvSpPr txBox="1">
            <a:spLocks noChangeArrowheads="1"/>
          </p:cNvSpPr>
          <p:nvPr/>
        </p:nvSpPr>
        <p:spPr bwMode="auto">
          <a:xfrm>
            <a:off x="7010400" y="838200"/>
            <a:ext cx="2895600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400" i="1" dirty="0" smtClean="0">
                <a:solidFill>
                  <a:srgbClr val="FF0000"/>
                </a:solidFill>
              </a:rPr>
              <a:t>V.V. N. « </a:t>
            </a:r>
            <a:r>
              <a:rPr lang="fr-FR" sz="1400" i="1" dirty="0" err="1" smtClean="0">
                <a:solidFill>
                  <a:srgbClr val="FF0000"/>
                </a:solidFill>
              </a:rPr>
              <a:t>Near</a:t>
            </a:r>
            <a:r>
              <a:rPr lang="fr-FR" sz="1400" i="1" dirty="0" smtClean="0">
                <a:solidFill>
                  <a:srgbClr val="FF0000"/>
                </a:solidFill>
              </a:rPr>
              <a:t>-surface quantum states of neutrons in the </a:t>
            </a:r>
            <a:r>
              <a:rPr lang="fr-FR" sz="1400" i="1" dirty="0" err="1" smtClean="0">
                <a:solidFill>
                  <a:srgbClr val="FF0000"/>
                </a:solidFill>
              </a:rPr>
              <a:t>gravitational</a:t>
            </a:r>
            <a:r>
              <a:rPr lang="fr-FR" sz="1400" i="1" dirty="0" smtClean="0">
                <a:solidFill>
                  <a:srgbClr val="FF0000"/>
                </a:solidFill>
              </a:rPr>
              <a:t> and </a:t>
            </a:r>
            <a:r>
              <a:rPr lang="fr-FR" sz="1400" i="1" dirty="0" err="1" smtClean="0">
                <a:solidFill>
                  <a:srgbClr val="FF0000"/>
                </a:solidFill>
              </a:rPr>
              <a:t>centrifugal</a:t>
            </a:r>
            <a:r>
              <a:rPr lang="fr-FR" sz="1400" i="1" dirty="0" smtClean="0">
                <a:solidFill>
                  <a:srgbClr val="FF0000"/>
                </a:solidFill>
              </a:rPr>
              <a:t> </a:t>
            </a:r>
            <a:r>
              <a:rPr lang="fr-FR" sz="1400" i="1" dirty="0" err="1" smtClean="0">
                <a:solidFill>
                  <a:srgbClr val="FF0000"/>
                </a:solidFill>
              </a:rPr>
              <a:t>potentials</a:t>
            </a:r>
            <a:r>
              <a:rPr lang="fr-FR" sz="1400" i="1" dirty="0" smtClean="0">
                <a:solidFill>
                  <a:srgbClr val="FF0000"/>
                </a:solidFill>
              </a:rPr>
              <a:t> », </a:t>
            </a:r>
            <a:r>
              <a:rPr lang="fr-FR" sz="1400" i="1" u="sng" dirty="0" smtClean="0">
                <a:solidFill>
                  <a:srgbClr val="FF0000"/>
                </a:solidFill>
              </a:rPr>
              <a:t>Phys.-Uspekhi</a:t>
            </a:r>
            <a:r>
              <a:rPr lang="fr-FR" sz="1400" i="1" dirty="0" smtClean="0">
                <a:solidFill>
                  <a:srgbClr val="FF0000"/>
                </a:solidFill>
              </a:rPr>
              <a:t> 53 (2010) 645.</a:t>
            </a:r>
            <a:endParaRPr lang="en-US" sz="1400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7" name="Text Box 3"/>
          <p:cNvSpPr txBox="1">
            <a:spLocks noChangeArrowheads="1"/>
          </p:cNvSpPr>
          <p:nvPr/>
        </p:nvSpPr>
        <p:spPr bwMode="auto">
          <a:xfrm>
            <a:off x="662121" y="6613525"/>
            <a:ext cx="1248569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29" tIns="45715" rIns="91429" bIns="45715">
            <a:spAutoFit/>
          </a:bodyPr>
          <a:lstStyle/>
          <a:p>
            <a:pPr eaLnBrk="0" hangingPunct="0">
              <a:spcBef>
                <a:spcPct val="50000"/>
              </a:spcBef>
            </a:pPr>
            <a:fld id="{0D3C52E6-C86C-4E07-BA07-511CE0CB9728}" type="datetime3">
              <a:rPr lang="fr-FR" sz="1400" b="1"/>
              <a:pPr eaLnBrk="0" hangingPunct="0">
                <a:spcBef>
                  <a:spcPct val="50000"/>
                </a:spcBef>
              </a:pPr>
              <a:t>11.10.11</a:t>
            </a:fld>
            <a:r>
              <a:rPr lang="fr-FR" sz="1000" b="1"/>
              <a:t>	</a:t>
            </a:r>
            <a:endParaRPr lang="fr-FR" sz="2400">
              <a:latin typeface="Times New Roman" pitchFamily="18" charset="0"/>
            </a:endParaRPr>
          </a:p>
        </p:txBody>
      </p:sp>
      <p:sp>
        <p:nvSpPr>
          <p:cNvPr id="82950" name="Rectangle 6"/>
          <p:cNvSpPr>
            <a:spLocks noChangeArrowheads="1"/>
          </p:cNvSpPr>
          <p:nvPr/>
        </p:nvSpPr>
        <p:spPr bwMode="auto">
          <a:xfrm>
            <a:off x="3384550" y="2438400"/>
            <a:ext cx="184708" cy="369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29" tIns="45715" rIns="91429" bIns="45715" anchor="ctr">
            <a:spAutoFit/>
          </a:bodyPr>
          <a:lstStyle/>
          <a:p>
            <a:endParaRPr lang="fr-FR"/>
          </a:p>
        </p:txBody>
      </p:sp>
      <p:sp>
        <p:nvSpPr>
          <p:cNvPr id="82989" name="Rectangle 45"/>
          <p:cNvSpPr>
            <a:spLocks noChangeArrowheads="1"/>
          </p:cNvSpPr>
          <p:nvPr/>
        </p:nvSpPr>
        <p:spPr bwMode="auto">
          <a:xfrm>
            <a:off x="0" y="846138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82990" name="Rectangle 46"/>
          <p:cNvSpPr>
            <a:spLocks noChangeArrowheads="1"/>
          </p:cNvSpPr>
          <p:nvPr/>
        </p:nvSpPr>
        <p:spPr bwMode="auto">
          <a:xfrm>
            <a:off x="0" y="846138"/>
            <a:ext cx="58221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just"/>
            <a:r>
              <a:rPr lang="ru-RU" sz="1400">
                <a:cs typeface="Times New Roman" pitchFamily="18" charset="0"/>
              </a:rPr>
              <a:t>        </a:t>
            </a:r>
            <a:endParaRPr lang="ru-RU"/>
          </a:p>
        </p:txBody>
      </p:sp>
      <p:sp>
        <p:nvSpPr>
          <p:cNvPr id="82991" name="Rectangle 47"/>
          <p:cNvSpPr>
            <a:spLocks noChangeArrowheads="1"/>
          </p:cNvSpPr>
          <p:nvPr/>
        </p:nvSpPr>
        <p:spPr bwMode="auto">
          <a:xfrm>
            <a:off x="0" y="3125789"/>
            <a:ext cx="53251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just"/>
            <a:endParaRPr lang="ru-RU" sz="1400">
              <a:cs typeface="Times New Roman" pitchFamily="18" charset="0"/>
            </a:endParaRPr>
          </a:p>
          <a:p>
            <a:pPr algn="just" eaLnBrk="0" hangingPunct="0"/>
            <a:r>
              <a:rPr lang="ru-RU" sz="1400">
                <a:cs typeface="Times New Roman" pitchFamily="18" charset="0"/>
              </a:rPr>
              <a:t>   </a:t>
            </a:r>
            <a:r>
              <a:rPr lang="en-US" sz="1400">
                <a:cs typeface="Times New Roman" pitchFamily="18" charset="0"/>
              </a:rPr>
              <a:t>    </a:t>
            </a:r>
            <a:endParaRPr lang="en-US"/>
          </a:p>
        </p:txBody>
      </p:sp>
      <p:sp>
        <p:nvSpPr>
          <p:cNvPr id="82998" name="Rectangle 54"/>
          <p:cNvSpPr>
            <a:spLocks noChangeArrowheads="1"/>
          </p:cNvSpPr>
          <p:nvPr/>
        </p:nvSpPr>
        <p:spPr bwMode="auto">
          <a:xfrm>
            <a:off x="152400" y="914400"/>
            <a:ext cx="9517327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lang="fr-FR" sz="2400" b="1" i="1" dirty="0" smtClean="0"/>
              <a:t>The </a:t>
            </a:r>
            <a:r>
              <a:rPr lang="fr-FR" sz="2400" b="1" i="1" dirty="0" err="1" smtClean="0"/>
              <a:t>phenomenon</a:t>
            </a:r>
            <a:r>
              <a:rPr lang="fr-FR" sz="2400" b="1" i="1" dirty="0" smtClean="0"/>
              <a:t> of </a:t>
            </a:r>
            <a:r>
              <a:rPr lang="fr-FR" sz="2400" b="1" i="1" dirty="0" err="1" smtClean="0"/>
              <a:t>gravitational</a:t>
            </a:r>
            <a:r>
              <a:rPr lang="fr-FR" sz="2400" b="1" i="1" dirty="0" smtClean="0"/>
              <a:t> quantum states of neutrons </a:t>
            </a:r>
            <a:r>
              <a:rPr lang="fr-FR" sz="2400" b="1" i="1" dirty="0" err="1" smtClean="0"/>
              <a:t>could</a:t>
            </a:r>
            <a:r>
              <a:rPr lang="fr-FR" sz="2400" b="1" i="1" dirty="0" smtClean="0"/>
              <a:t> </a:t>
            </a:r>
            <a:r>
              <a:rPr lang="fr-FR" sz="2400" b="1" i="1" dirty="0" err="1" smtClean="0"/>
              <a:t>be</a:t>
            </a:r>
            <a:r>
              <a:rPr lang="fr-FR" sz="2400" b="1" i="1" dirty="0" smtClean="0"/>
              <a:t> </a:t>
            </a:r>
            <a:r>
              <a:rPr lang="fr-FR" sz="2400" b="1" i="1" dirty="0" err="1" smtClean="0"/>
              <a:t>used</a:t>
            </a:r>
            <a:r>
              <a:rPr lang="fr-FR" sz="2400" b="1" i="1" dirty="0" smtClean="0"/>
              <a:t> in </a:t>
            </a:r>
            <a:r>
              <a:rPr lang="fr-FR" sz="2400" b="1" i="1" dirty="0" err="1" smtClean="0"/>
              <a:t>various</a:t>
            </a:r>
            <a:r>
              <a:rPr lang="fr-FR" sz="2400" b="1" i="1" dirty="0" smtClean="0"/>
              <a:t> applications, as </a:t>
            </a:r>
            <a:r>
              <a:rPr lang="fr-FR" sz="2400" b="1" i="1" dirty="0" err="1" smtClean="0"/>
              <a:t>apriory</a:t>
            </a:r>
            <a:r>
              <a:rPr lang="fr-FR" sz="2400" b="1" i="1" dirty="0" smtClean="0"/>
              <a:t> </a:t>
            </a:r>
            <a:r>
              <a:rPr lang="fr-FR" sz="2400" b="1" i="1" dirty="0" err="1" smtClean="0"/>
              <a:t>it</a:t>
            </a:r>
            <a:r>
              <a:rPr lang="fr-FR" sz="2400" b="1" i="1" dirty="0" smtClean="0"/>
              <a:t> </a:t>
            </a:r>
            <a:r>
              <a:rPr lang="fr-FR" sz="2400" b="1" i="1" dirty="0" err="1" smtClean="0"/>
              <a:t>provides</a:t>
            </a:r>
            <a:r>
              <a:rPr lang="fr-FR" sz="2400" b="1" i="1" dirty="0" smtClean="0"/>
              <a:t> a </a:t>
            </a:r>
            <a:r>
              <a:rPr lang="fr-FR" sz="2400" b="1" i="1" dirty="0" err="1" smtClean="0"/>
              <a:t>very</a:t>
            </a:r>
            <a:r>
              <a:rPr lang="fr-FR" sz="2400" b="1" i="1" dirty="0" smtClean="0"/>
              <a:t> « clean » system </a:t>
            </a:r>
            <a:r>
              <a:rPr lang="fr-FR" sz="2400" b="1" i="1" dirty="0" err="1" smtClean="0"/>
              <a:t>with</a:t>
            </a:r>
            <a:r>
              <a:rPr lang="fr-FR" sz="2400" b="1" i="1" dirty="0" smtClean="0"/>
              <a:t> </a:t>
            </a:r>
            <a:r>
              <a:rPr lang="fr-FR" sz="2400" b="1" i="1" dirty="0" err="1" smtClean="0"/>
              <a:t>well</a:t>
            </a:r>
            <a:r>
              <a:rPr lang="fr-FR" sz="2400" b="1" i="1" dirty="0" smtClean="0"/>
              <a:t>-</a:t>
            </a:r>
            <a:r>
              <a:rPr lang="fr-FR" sz="2400" b="1" i="1" dirty="0" err="1" smtClean="0"/>
              <a:t>defined</a:t>
            </a:r>
            <a:r>
              <a:rPr lang="fr-FR" sz="2400" b="1" i="1" dirty="0" smtClean="0"/>
              <a:t> quantum states</a:t>
            </a:r>
            <a:r>
              <a:rPr lang="ru-RU" sz="2400" b="1" i="1" dirty="0" smtClean="0"/>
              <a:t>.</a:t>
            </a:r>
            <a:r>
              <a:rPr lang="en-US" sz="2400" b="1" i="1" dirty="0" smtClean="0"/>
              <a:t> </a:t>
            </a:r>
            <a:endParaRPr lang="ru-RU" sz="2400" b="1" i="1" dirty="0"/>
          </a:p>
          <a:p>
            <a:endParaRPr lang="ru-RU" sz="2400" b="1" i="1" dirty="0"/>
          </a:p>
          <a:p>
            <a:pPr>
              <a:buFontTx/>
              <a:buChar char="-"/>
            </a:pPr>
            <a:r>
              <a:rPr lang="fr-FR" sz="2400" b="1" i="1" dirty="0" smtClean="0"/>
              <a:t>Contraints for short-range forces</a:t>
            </a:r>
            <a:r>
              <a:rPr lang="ru-RU" sz="2400" b="1" i="1" dirty="0" smtClean="0"/>
              <a:t>;</a:t>
            </a:r>
            <a:endParaRPr lang="ru-RU" sz="2400" b="1" i="1" dirty="0"/>
          </a:p>
          <a:p>
            <a:pPr>
              <a:buFontTx/>
              <a:buChar char="-"/>
            </a:pPr>
            <a:r>
              <a:rPr lang="fr-FR" sz="2400" b="1" i="1" dirty="0" err="1" smtClean="0"/>
              <a:t>Constrains</a:t>
            </a:r>
            <a:r>
              <a:rPr lang="fr-FR" sz="2400" b="1" i="1" dirty="0" smtClean="0"/>
              <a:t> for </a:t>
            </a:r>
            <a:r>
              <a:rPr lang="fr-FR" sz="2400" b="1" i="1" dirty="0" err="1" smtClean="0"/>
              <a:t>axion-like</a:t>
            </a:r>
            <a:r>
              <a:rPr lang="fr-FR" sz="2400" b="1" i="1" dirty="0" smtClean="0"/>
              <a:t> forces</a:t>
            </a:r>
            <a:r>
              <a:rPr lang="ru-RU" sz="2400" b="1" i="1" dirty="0" smtClean="0"/>
              <a:t>;</a:t>
            </a:r>
            <a:endParaRPr lang="ru-RU" sz="2400" b="1" i="1" dirty="0"/>
          </a:p>
          <a:p>
            <a:pPr>
              <a:buFontTx/>
              <a:buChar char="-"/>
            </a:pPr>
            <a:r>
              <a:rPr lang="fr-FR" sz="2400" b="1" i="1" dirty="0" err="1" smtClean="0"/>
              <a:t>Constrains</a:t>
            </a:r>
            <a:r>
              <a:rPr lang="fr-FR" sz="2400" b="1" i="1" dirty="0" smtClean="0"/>
              <a:t> for neutron </a:t>
            </a:r>
            <a:r>
              <a:rPr lang="fr-FR" sz="2400" b="1" i="1" dirty="0" err="1" smtClean="0"/>
              <a:t>electric</a:t>
            </a:r>
            <a:r>
              <a:rPr lang="fr-FR" sz="2400" b="1" i="1" dirty="0" smtClean="0"/>
              <a:t> charge</a:t>
            </a:r>
            <a:r>
              <a:rPr lang="ru-RU" sz="2400" b="1" i="1" dirty="0" smtClean="0"/>
              <a:t>;</a:t>
            </a:r>
            <a:endParaRPr lang="fr-FR" sz="2400" b="1" i="1" dirty="0" smtClean="0"/>
          </a:p>
          <a:p>
            <a:pPr>
              <a:buFontTx/>
              <a:buChar char="-"/>
            </a:pPr>
            <a:r>
              <a:rPr lang="fr-FR" sz="2400" b="1" i="1" dirty="0" smtClean="0"/>
              <a:t>Neutron quantum </a:t>
            </a:r>
            <a:r>
              <a:rPr lang="fr-FR" sz="2400" b="1" i="1" dirty="0" err="1" smtClean="0"/>
              <a:t>optics</a:t>
            </a:r>
            <a:r>
              <a:rPr lang="fr-FR" sz="2400" b="1" i="1" dirty="0" smtClean="0"/>
              <a:t>;</a:t>
            </a:r>
          </a:p>
          <a:p>
            <a:pPr>
              <a:buFontTx/>
              <a:buChar char="-"/>
            </a:pPr>
            <a:r>
              <a:rPr lang="fr-FR" sz="2400" b="1" i="1" dirty="0" smtClean="0"/>
              <a:t>UCN reflectometry;</a:t>
            </a:r>
            <a:endParaRPr lang="ru-RU" sz="2400" b="1" i="1" dirty="0"/>
          </a:p>
          <a:p>
            <a:pPr>
              <a:buFontTx/>
              <a:buChar char="-"/>
            </a:pPr>
            <a:r>
              <a:rPr lang="en-US" sz="2400" b="1" i="1" dirty="0"/>
              <a:t>Quantum revivals;</a:t>
            </a:r>
          </a:p>
          <a:p>
            <a:pPr>
              <a:buFontTx/>
              <a:buChar char="-"/>
            </a:pPr>
            <a:r>
              <a:rPr lang="fr-FR" sz="2400" b="1" i="1" dirty="0" err="1" smtClean="0"/>
              <a:t>Constrains</a:t>
            </a:r>
            <a:r>
              <a:rPr lang="fr-FR" sz="2400" b="1" i="1" dirty="0" smtClean="0"/>
              <a:t> for a </a:t>
            </a:r>
            <a:r>
              <a:rPr lang="fr-FR" sz="2400" b="1" i="1" dirty="0" err="1" smtClean="0"/>
              <a:t>logarithmic</a:t>
            </a:r>
            <a:r>
              <a:rPr lang="fr-FR" sz="2400" b="1" i="1" dirty="0" smtClean="0"/>
              <a:t> </a:t>
            </a:r>
            <a:r>
              <a:rPr lang="fr-FR" sz="2400" b="1" i="1" dirty="0" err="1" smtClean="0"/>
              <a:t>term</a:t>
            </a:r>
            <a:r>
              <a:rPr lang="fr-FR" sz="2400" b="1" i="1" dirty="0" smtClean="0"/>
              <a:t> in the </a:t>
            </a:r>
            <a:r>
              <a:rPr lang="fr-FR" sz="2400" b="1" i="1" dirty="0" err="1" smtClean="0"/>
              <a:t>Schr</a:t>
            </a:r>
            <a:r>
              <a:rPr lang="de-DE" sz="2400" b="1" i="1" dirty="0" smtClean="0"/>
              <a:t>ö</a:t>
            </a:r>
            <a:r>
              <a:rPr lang="fr-FR" sz="2400" b="1" i="1" dirty="0" err="1" smtClean="0"/>
              <a:t>dinger</a:t>
            </a:r>
            <a:r>
              <a:rPr lang="fr-FR" sz="2400" b="1" i="1" dirty="0" smtClean="0"/>
              <a:t> </a:t>
            </a:r>
            <a:r>
              <a:rPr lang="fr-FR" sz="2400" b="1" i="1" dirty="0" err="1" smtClean="0"/>
              <a:t>equation</a:t>
            </a:r>
            <a:r>
              <a:rPr lang="ru-RU" sz="2400" b="1" i="1" dirty="0" smtClean="0"/>
              <a:t>;</a:t>
            </a:r>
            <a:endParaRPr lang="ru-RU" sz="2400" b="1" i="1" dirty="0"/>
          </a:p>
          <a:p>
            <a:pPr>
              <a:buFontTx/>
              <a:buChar char="-"/>
            </a:pPr>
            <a:r>
              <a:rPr lang="fr-FR" sz="2400" b="1" i="1" dirty="0" err="1" smtClean="0"/>
              <a:t>Loss</a:t>
            </a:r>
            <a:r>
              <a:rPr lang="fr-FR" sz="2400" b="1" i="1" dirty="0" smtClean="0"/>
              <a:t> of quantum </a:t>
            </a:r>
            <a:r>
              <a:rPr lang="fr-FR" sz="2400" b="1" i="1" dirty="0" err="1" smtClean="0"/>
              <a:t>coherence</a:t>
            </a:r>
            <a:r>
              <a:rPr lang="ru-RU" sz="2400" b="1" i="1" dirty="0" smtClean="0"/>
              <a:t>;</a:t>
            </a:r>
            <a:endParaRPr lang="ru-RU" sz="2400" b="1" i="1" dirty="0"/>
          </a:p>
          <a:p>
            <a:pPr>
              <a:buFontTx/>
              <a:buChar char="-"/>
            </a:pPr>
            <a:r>
              <a:rPr lang="fr-FR" sz="2400" b="1" i="1" dirty="0" smtClean="0"/>
              <a:t>UCN extraction, transport, </a:t>
            </a:r>
            <a:r>
              <a:rPr lang="fr-FR" sz="2400" b="1" i="1" dirty="0" err="1" smtClean="0"/>
              <a:t>tight</a:t>
            </a:r>
            <a:r>
              <a:rPr lang="fr-FR" sz="2400" b="1" i="1" dirty="0" smtClean="0"/>
              <a:t> valves</a:t>
            </a:r>
            <a:r>
              <a:rPr lang="ru-RU" sz="2400" b="1" i="1" dirty="0" smtClean="0"/>
              <a:t>;</a:t>
            </a:r>
            <a:endParaRPr lang="ru-RU" sz="2400" b="1" i="1" dirty="0"/>
          </a:p>
          <a:p>
            <a:r>
              <a:rPr lang="ru-RU" sz="2400" b="1" i="1" dirty="0" smtClean="0"/>
              <a:t>-</a:t>
            </a:r>
            <a:r>
              <a:rPr lang="fr-FR" sz="2400" b="1" i="1" dirty="0" err="1" smtClean="0"/>
              <a:t>Study</a:t>
            </a:r>
            <a:r>
              <a:rPr lang="fr-FR" sz="2400" b="1" i="1" dirty="0" smtClean="0"/>
              <a:t> of </a:t>
            </a:r>
            <a:r>
              <a:rPr lang="fr-FR" sz="2400" b="1" i="1" dirty="0" err="1" smtClean="0"/>
              <a:t>thin</a:t>
            </a:r>
            <a:r>
              <a:rPr lang="fr-FR" sz="2400" b="1" i="1" dirty="0" smtClean="0"/>
              <a:t> surface </a:t>
            </a:r>
            <a:r>
              <a:rPr lang="fr-FR" sz="2400" b="1" i="1" dirty="0" err="1" smtClean="0"/>
              <a:t>layers</a:t>
            </a:r>
            <a:r>
              <a:rPr lang="ru-RU" sz="2400" b="1" i="1" dirty="0" smtClean="0"/>
              <a:t>;</a:t>
            </a:r>
            <a:endParaRPr lang="ru-RU" sz="2400" b="1" i="1" dirty="0"/>
          </a:p>
          <a:p>
            <a:pPr>
              <a:buFontTx/>
              <a:buChar char="-"/>
            </a:pPr>
            <a:r>
              <a:rPr lang="fr-FR" sz="2400" b="1" i="1" dirty="0" err="1" smtClean="0"/>
              <a:t>etc</a:t>
            </a:r>
            <a:r>
              <a:rPr lang="ru-RU" sz="2400" b="1" i="1" dirty="0" smtClean="0"/>
              <a:t>....</a:t>
            </a:r>
            <a:r>
              <a:rPr lang="en-US" sz="2400" b="1" i="1" dirty="0" smtClean="0"/>
              <a:t> </a:t>
            </a:r>
            <a:endParaRPr lang="en-US" sz="2400" b="1" i="1" dirty="0"/>
          </a:p>
        </p:txBody>
      </p:sp>
      <p:sp>
        <p:nvSpPr>
          <p:cNvPr id="14" name="Text Box 16"/>
          <p:cNvSpPr txBox="1">
            <a:spLocks noChangeArrowheads="1"/>
          </p:cNvSpPr>
          <p:nvPr/>
        </p:nvSpPr>
        <p:spPr bwMode="auto">
          <a:xfrm>
            <a:off x="914400" y="0"/>
            <a:ext cx="8991600" cy="461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5" rIns="91429" bIns="45715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400" b="1" dirty="0" smtClean="0">
                <a:latin typeface="Comic Sans MS" pitchFamily="66" charset="0"/>
              </a:rPr>
              <a:t>Applications</a:t>
            </a:r>
            <a:endParaRPr lang="en-US" sz="2400" b="1" dirty="0">
              <a:latin typeface="Comic Sans MS" pitchFamily="66" charset="0"/>
            </a:endParaRPr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7293637" y="6613525"/>
            <a:ext cx="2108465" cy="30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29" tIns="45715" rIns="91429" bIns="45715"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fr-FR" sz="1400" b="1" dirty="0" smtClean="0"/>
              <a:t>V</a:t>
            </a:r>
            <a:r>
              <a:rPr lang="ru-RU" sz="1400" b="1" dirty="0" smtClean="0"/>
              <a:t>.</a:t>
            </a:r>
            <a:r>
              <a:rPr lang="fr-FR" sz="1400" b="1" dirty="0" smtClean="0"/>
              <a:t>V</a:t>
            </a:r>
            <a:r>
              <a:rPr lang="ru-RU" sz="1400" b="1" dirty="0" smtClean="0"/>
              <a:t>. </a:t>
            </a:r>
            <a:r>
              <a:rPr lang="fr-FR" sz="1400" b="1" dirty="0" smtClean="0"/>
              <a:t>Nesvizhevsky</a:t>
            </a:r>
            <a:endParaRPr lang="en-US" sz="1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:\Documents and Settings\nesvizhevsky\Mes documents\Texts\Workshops\GRANIT\Les Houches 2010\ProceedingsGRANIT\Constraints for Short Range Interactions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399" y="914400"/>
            <a:ext cx="7294089" cy="5711665"/>
          </a:xfrm>
          <a:prstGeom prst="rect">
            <a:avLst/>
          </a:prstGeom>
          <a:noFill/>
        </p:spPr>
      </p:pic>
      <p:sp>
        <p:nvSpPr>
          <p:cNvPr id="83971" name="Text Box 3"/>
          <p:cNvSpPr txBox="1">
            <a:spLocks noChangeArrowheads="1"/>
          </p:cNvSpPr>
          <p:nvPr/>
        </p:nvSpPr>
        <p:spPr bwMode="auto">
          <a:xfrm>
            <a:off x="662121" y="6613525"/>
            <a:ext cx="1248569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29" tIns="45715" rIns="91429" bIns="45715">
            <a:spAutoFit/>
          </a:bodyPr>
          <a:lstStyle/>
          <a:p>
            <a:pPr eaLnBrk="0" hangingPunct="0">
              <a:spcBef>
                <a:spcPct val="50000"/>
              </a:spcBef>
            </a:pPr>
            <a:fld id="{3A61FF5C-D7B5-4BD0-8601-ED10D13B9967}" type="datetime3">
              <a:rPr lang="fr-FR" sz="1400" b="1"/>
              <a:pPr eaLnBrk="0" hangingPunct="0">
                <a:spcBef>
                  <a:spcPct val="50000"/>
                </a:spcBef>
              </a:pPr>
              <a:t>11.10.11</a:t>
            </a:fld>
            <a:r>
              <a:rPr lang="fr-FR" sz="1000" b="1"/>
              <a:t>	</a:t>
            </a:r>
            <a:endParaRPr lang="fr-FR" sz="2400">
              <a:latin typeface="Times New Roman" pitchFamily="18" charset="0"/>
            </a:endParaRPr>
          </a:p>
        </p:txBody>
      </p:sp>
      <p:sp>
        <p:nvSpPr>
          <p:cNvPr id="83975" name="Rectangle 7"/>
          <p:cNvSpPr>
            <a:spLocks noChangeArrowheads="1"/>
          </p:cNvSpPr>
          <p:nvPr/>
        </p:nvSpPr>
        <p:spPr bwMode="auto">
          <a:xfrm>
            <a:off x="7346950" y="2133600"/>
            <a:ext cx="184708" cy="369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29" tIns="45715" rIns="91429" bIns="45715" anchor="ctr">
            <a:spAutoFit/>
          </a:bodyPr>
          <a:lstStyle/>
          <a:p>
            <a:endParaRPr lang="fr-FR"/>
          </a:p>
        </p:txBody>
      </p:sp>
      <p:sp>
        <p:nvSpPr>
          <p:cNvPr id="83979" name="Text Box 11"/>
          <p:cNvSpPr txBox="1">
            <a:spLocks noChangeArrowheads="1"/>
          </p:cNvSpPr>
          <p:nvPr/>
        </p:nvSpPr>
        <p:spPr bwMode="auto">
          <a:xfrm>
            <a:off x="2146300" y="1905001"/>
            <a:ext cx="412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fr-FR"/>
          </a:p>
        </p:txBody>
      </p:sp>
      <p:sp>
        <p:nvSpPr>
          <p:cNvPr id="83980" name="Line 12"/>
          <p:cNvSpPr>
            <a:spLocks noChangeShapeType="1"/>
          </p:cNvSpPr>
          <p:nvPr/>
        </p:nvSpPr>
        <p:spPr bwMode="auto">
          <a:xfrm>
            <a:off x="3219450" y="14478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83994" name="Rectangle 26"/>
          <p:cNvSpPr>
            <a:spLocks noChangeArrowheads="1"/>
          </p:cNvSpPr>
          <p:nvPr/>
        </p:nvSpPr>
        <p:spPr bwMode="auto">
          <a:xfrm>
            <a:off x="0" y="1628775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7293637" y="6613525"/>
            <a:ext cx="2108465" cy="30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29" tIns="45715" rIns="91429" bIns="45715"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fr-FR" sz="1400" b="1" dirty="0" smtClean="0"/>
              <a:t>V</a:t>
            </a:r>
            <a:r>
              <a:rPr lang="ru-RU" sz="1400" b="1" dirty="0" smtClean="0"/>
              <a:t>.</a:t>
            </a:r>
            <a:r>
              <a:rPr lang="fr-FR" sz="1400" b="1" dirty="0" smtClean="0"/>
              <a:t>V</a:t>
            </a:r>
            <a:r>
              <a:rPr lang="ru-RU" sz="1400" b="1" dirty="0" smtClean="0"/>
              <a:t>. </a:t>
            </a:r>
            <a:r>
              <a:rPr lang="fr-FR" sz="1400" b="1" dirty="0" smtClean="0"/>
              <a:t>Nesvizhevsky</a:t>
            </a:r>
            <a:endParaRPr lang="en-US" sz="1400" b="1" dirty="0"/>
          </a:p>
        </p:txBody>
      </p:sp>
      <p:sp>
        <p:nvSpPr>
          <p:cNvPr id="18" name="Text Box 16"/>
          <p:cNvSpPr txBox="1">
            <a:spLocks noChangeArrowheads="1"/>
          </p:cNvSpPr>
          <p:nvPr/>
        </p:nvSpPr>
        <p:spPr bwMode="auto">
          <a:xfrm>
            <a:off x="914400" y="0"/>
            <a:ext cx="8991600" cy="461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5" rIns="91429" bIns="45715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400" b="1" dirty="0" err="1" smtClean="0">
                <a:latin typeface="Comic Sans MS" pitchFamily="66" charset="0"/>
              </a:rPr>
              <a:t>Constrains</a:t>
            </a:r>
            <a:r>
              <a:rPr lang="fr-FR" sz="2400" b="1" dirty="0" smtClean="0">
                <a:latin typeface="Comic Sans MS" pitchFamily="66" charset="0"/>
              </a:rPr>
              <a:t> for short-range forces</a:t>
            </a:r>
            <a:endParaRPr lang="en-US" sz="2400" b="1" dirty="0">
              <a:latin typeface="Comic Sans MS" pitchFamily="66" charset="0"/>
            </a:endParaRPr>
          </a:p>
        </p:txBody>
      </p:sp>
      <p:sp>
        <p:nvSpPr>
          <p:cNvPr id="12" name="Text Box 18"/>
          <p:cNvSpPr txBox="1">
            <a:spLocks noChangeArrowheads="1"/>
          </p:cNvSpPr>
          <p:nvPr/>
        </p:nvSpPr>
        <p:spPr bwMode="auto">
          <a:xfrm>
            <a:off x="1447800" y="838200"/>
            <a:ext cx="72390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400" i="1" dirty="0" smtClean="0">
                <a:solidFill>
                  <a:srgbClr val="FF0000"/>
                </a:solidFill>
              </a:rPr>
              <a:t>I. Antoniadis, S. Baessler, M. Buchner, V.V. Fedorov, S. Hoedl, V.V. N., G. Pignol, K.V. Protasov, S. Reynaud, </a:t>
            </a:r>
            <a:r>
              <a:rPr lang="fr-FR" sz="1400" i="1" dirty="0" err="1" smtClean="0">
                <a:solidFill>
                  <a:srgbClr val="FF0000"/>
                </a:solidFill>
              </a:rPr>
              <a:t>Yu</a:t>
            </a:r>
            <a:r>
              <a:rPr lang="fr-FR" sz="1400" i="1" dirty="0" smtClean="0">
                <a:solidFill>
                  <a:srgbClr val="FF0000"/>
                </a:solidFill>
              </a:rPr>
              <a:t>. Sobolev, « Short-range </a:t>
            </a:r>
            <a:r>
              <a:rPr lang="fr-FR" sz="1400" i="1" dirty="0" err="1" smtClean="0">
                <a:solidFill>
                  <a:srgbClr val="FF0000"/>
                </a:solidFill>
              </a:rPr>
              <a:t>fundamental</a:t>
            </a:r>
            <a:r>
              <a:rPr lang="fr-FR" sz="1400" i="1" dirty="0" smtClean="0">
                <a:solidFill>
                  <a:srgbClr val="FF0000"/>
                </a:solidFill>
              </a:rPr>
              <a:t> forces », </a:t>
            </a:r>
            <a:r>
              <a:rPr lang="fr-FR" sz="1400" i="1" dirty="0" err="1" smtClean="0">
                <a:solidFill>
                  <a:srgbClr val="FF0000"/>
                </a:solidFill>
              </a:rPr>
              <a:t>Compt</a:t>
            </a:r>
            <a:r>
              <a:rPr lang="fr-FR" sz="1400" i="1" dirty="0" smtClean="0">
                <a:solidFill>
                  <a:srgbClr val="FF0000"/>
                </a:solidFill>
              </a:rPr>
              <a:t>. Rendu Acad. </a:t>
            </a:r>
            <a:r>
              <a:rPr lang="fr-FR" sz="1400" i="1" dirty="0" err="1" smtClean="0">
                <a:solidFill>
                  <a:srgbClr val="FF0000"/>
                </a:solidFill>
              </a:rPr>
              <a:t>Sci</a:t>
            </a:r>
            <a:r>
              <a:rPr lang="fr-FR" sz="1400" i="1" dirty="0" smtClean="0">
                <a:solidFill>
                  <a:srgbClr val="FF0000"/>
                </a:solidFill>
              </a:rPr>
              <a:t> (2011) </a:t>
            </a:r>
            <a:r>
              <a:rPr lang="fr-FR" sz="1400" i="1" dirty="0" err="1" smtClean="0">
                <a:solidFill>
                  <a:srgbClr val="FF0000"/>
                </a:solidFill>
              </a:rPr>
              <a:t>accepted</a:t>
            </a:r>
            <a:r>
              <a:rPr lang="fr-FR" sz="1400" i="1" dirty="0" smtClean="0">
                <a:solidFill>
                  <a:srgbClr val="FF0000"/>
                </a:solidFill>
              </a:rPr>
              <a:t>.</a:t>
            </a:r>
            <a:endParaRPr lang="en-US" b="1" i="1" dirty="0">
              <a:solidFill>
                <a:srgbClr val="00CC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 descr="C:\Documents and Settings\nesvizhevsky\Mes documents\Texts\Workshops\GRANIT\Les Houches 2010\ProceedingsGRANIT\Constraints for Neutron Spin Dependent Interactions.bmp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914400"/>
            <a:ext cx="723900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3971" name="Text Box 3"/>
          <p:cNvSpPr txBox="1">
            <a:spLocks noChangeArrowheads="1"/>
          </p:cNvSpPr>
          <p:nvPr/>
        </p:nvSpPr>
        <p:spPr bwMode="auto">
          <a:xfrm>
            <a:off x="662121" y="6613525"/>
            <a:ext cx="1248569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29" tIns="45715" rIns="91429" bIns="45715">
            <a:spAutoFit/>
          </a:bodyPr>
          <a:lstStyle/>
          <a:p>
            <a:pPr eaLnBrk="0" hangingPunct="0">
              <a:spcBef>
                <a:spcPct val="50000"/>
              </a:spcBef>
            </a:pPr>
            <a:fld id="{3A61FF5C-D7B5-4BD0-8601-ED10D13B9967}" type="datetime3">
              <a:rPr lang="fr-FR" sz="1400" b="1"/>
              <a:pPr eaLnBrk="0" hangingPunct="0">
                <a:spcBef>
                  <a:spcPct val="50000"/>
                </a:spcBef>
              </a:pPr>
              <a:t>11.10.11</a:t>
            </a:fld>
            <a:r>
              <a:rPr lang="fr-FR" sz="1000" b="1"/>
              <a:t>	</a:t>
            </a:r>
            <a:endParaRPr lang="fr-FR" sz="2400">
              <a:latin typeface="Times New Roman" pitchFamily="18" charset="0"/>
            </a:endParaRPr>
          </a:p>
        </p:txBody>
      </p:sp>
      <p:sp>
        <p:nvSpPr>
          <p:cNvPr id="83975" name="Rectangle 7"/>
          <p:cNvSpPr>
            <a:spLocks noChangeArrowheads="1"/>
          </p:cNvSpPr>
          <p:nvPr/>
        </p:nvSpPr>
        <p:spPr bwMode="auto">
          <a:xfrm>
            <a:off x="7346950" y="2133600"/>
            <a:ext cx="184708" cy="369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29" tIns="45715" rIns="91429" bIns="45715" anchor="ctr">
            <a:spAutoFit/>
          </a:bodyPr>
          <a:lstStyle/>
          <a:p>
            <a:endParaRPr lang="fr-FR"/>
          </a:p>
        </p:txBody>
      </p:sp>
      <p:sp>
        <p:nvSpPr>
          <p:cNvPr id="83977" name="Text Box 9"/>
          <p:cNvSpPr txBox="1">
            <a:spLocks noChangeArrowheads="1"/>
          </p:cNvSpPr>
          <p:nvPr/>
        </p:nvSpPr>
        <p:spPr bwMode="auto">
          <a:xfrm>
            <a:off x="412750" y="2743201"/>
            <a:ext cx="2063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fr-FR"/>
          </a:p>
        </p:txBody>
      </p:sp>
      <p:sp>
        <p:nvSpPr>
          <p:cNvPr id="83979" name="Text Box 11"/>
          <p:cNvSpPr txBox="1">
            <a:spLocks noChangeArrowheads="1"/>
          </p:cNvSpPr>
          <p:nvPr/>
        </p:nvSpPr>
        <p:spPr bwMode="auto">
          <a:xfrm>
            <a:off x="2146300" y="1905001"/>
            <a:ext cx="412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fr-FR"/>
          </a:p>
        </p:txBody>
      </p:sp>
      <p:sp>
        <p:nvSpPr>
          <p:cNvPr id="83980" name="Line 12"/>
          <p:cNvSpPr>
            <a:spLocks noChangeShapeType="1"/>
          </p:cNvSpPr>
          <p:nvPr/>
        </p:nvSpPr>
        <p:spPr bwMode="auto">
          <a:xfrm>
            <a:off x="3219450" y="14478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83994" name="Rectangle 26"/>
          <p:cNvSpPr>
            <a:spLocks noChangeArrowheads="1"/>
          </p:cNvSpPr>
          <p:nvPr/>
        </p:nvSpPr>
        <p:spPr bwMode="auto">
          <a:xfrm>
            <a:off x="0" y="1628775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7293637" y="6613525"/>
            <a:ext cx="2108465" cy="30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29" tIns="45715" rIns="91429" bIns="45715"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fr-FR" sz="1400" b="1" dirty="0" smtClean="0"/>
              <a:t>V</a:t>
            </a:r>
            <a:r>
              <a:rPr lang="ru-RU" sz="1400" b="1" dirty="0" smtClean="0"/>
              <a:t>.</a:t>
            </a:r>
            <a:r>
              <a:rPr lang="fr-FR" sz="1400" b="1" dirty="0" smtClean="0"/>
              <a:t>V</a:t>
            </a:r>
            <a:r>
              <a:rPr lang="ru-RU" sz="1400" b="1" dirty="0" smtClean="0"/>
              <a:t>. </a:t>
            </a:r>
            <a:r>
              <a:rPr lang="fr-FR" sz="1400" b="1" dirty="0" smtClean="0"/>
              <a:t>Nesvizhevsky</a:t>
            </a:r>
            <a:endParaRPr lang="en-US" sz="1400" b="1" dirty="0"/>
          </a:p>
        </p:txBody>
      </p:sp>
      <p:sp>
        <p:nvSpPr>
          <p:cNvPr id="18" name="Text Box 16"/>
          <p:cNvSpPr txBox="1">
            <a:spLocks noChangeArrowheads="1"/>
          </p:cNvSpPr>
          <p:nvPr/>
        </p:nvSpPr>
        <p:spPr bwMode="auto">
          <a:xfrm>
            <a:off x="914400" y="0"/>
            <a:ext cx="8991600" cy="461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5" rIns="91429" bIns="45715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400" b="1" dirty="0" err="1" smtClean="0">
                <a:latin typeface="Comic Sans MS" pitchFamily="66" charset="0"/>
              </a:rPr>
              <a:t>Constrains</a:t>
            </a:r>
            <a:r>
              <a:rPr lang="fr-FR" sz="2400" b="1" dirty="0" smtClean="0">
                <a:latin typeface="Comic Sans MS" pitchFamily="66" charset="0"/>
              </a:rPr>
              <a:t> for short-range forces</a:t>
            </a:r>
            <a:endParaRPr lang="en-US" sz="2400" b="1" dirty="0">
              <a:latin typeface="Comic Sans MS" pitchFamily="66" charset="0"/>
            </a:endParaRPr>
          </a:p>
        </p:txBody>
      </p:sp>
      <p:sp>
        <p:nvSpPr>
          <p:cNvPr id="12" name="Text Box 18"/>
          <p:cNvSpPr txBox="1">
            <a:spLocks noChangeArrowheads="1"/>
          </p:cNvSpPr>
          <p:nvPr/>
        </p:nvSpPr>
        <p:spPr bwMode="auto">
          <a:xfrm>
            <a:off x="1447800" y="838200"/>
            <a:ext cx="72390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400" i="1" dirty="0" smtClean="0">
                <a:solidFill>
                  <a:srgbClr val="FF0000"/>
                </a:solidFill>
              </a:rPr>
              <a:t>I. Antoniadis, S. Baessler, M. Buchner, V.V. Fedorov, S. Hoedl, V.V. N., G. Pignol, K.V. Protasov, S. Reynaud, </a:t>
            </a:r>
            <a:r>
              <a:rPr lang="fr-FR" sz="1400" i="1" dirty="0" err="1" smtClean="0">
                <a:solidFill>
                  <a:srgbClr val="FF0000"/>
                </a:solidFill>
              </a:rPr>
              <a:t>Yu</a:t>
            </a:r>
            <a:r>
              <a:rPr lang="fr-FR" sz="1400" i="1" dirty="0" smtClean="0">
                <a:solidFill>
                  <a:srgbClr val="FF0000"/>
                </a:solidFill>
              </a:rPr>
              <a:t>. Sobolev, « Short-range </a:t>
            </a:r>
            <a:r>
              <a:rPr lang="fr-FR" sz="1400" i="1" dirty="0" err="1" smtClean="0">
                <a:solidFill>
                  <a:srgbClr val="FF0000"/>
                </a:solidFill>
              </a:rPr>
              <a:t>fundamental</a:t>
            </a:r>
            <a:r>
              <a:rPr lang="fr-FR" sz="1400" i="1" dirty="0" smtClean="0">
                <a:solidFill>
                  <a:srgbClr val="FF0000"/>
                </a:solidFill>
              </a:rPr>
              <a:t> forces », </a:t>
            </a:r>
            <a:r>
              <a:rPr lang="fr-FR" sz="1400" i="1" dirty="0" err="1" smtClean="0">
                <a:solidFill>
                  <a:srgbClr val="FF0000"/>
                </a:solidFill>
              </a:rPr>
              <a:t>Compt</a:t>
            </a:r>
            <a:r>
              <a:rPr lang="fr-FR" sz="1400" i="1" dirty="0" smtClean="0">
                <a:solidFill>
                  <a:srgbClr val="FF0000"/>
                </a:solidFill>
              </a:rPr>
              <a:t>. Rendu Acad. </a:t>
            </a:r>
            <a:r>
              <a:rPr lang="fr-FR" sz="1400" i="1" dirty="0" err="1" smtClean="0">
                <a:solidFill>
                  <a:srgbClr val="FF0000"/>
                </a:solidFill>
              </a:rPr>
              <a:t>Sci</a:t>
            </a:r>
            <a:r>
              <a:rPr lang="fr-FR" sz="1400" i="1" dirty="0" smtClean="0">
                <a:solidFill>
                  <a:srgbClr val="FF0000"/>
                </a:solidFill>
              </a:rPr>
              <a:t> (2011) </a:t>
            </a:r>
            <a:r>
              <a:rPr lang="fr-FR" sz="1400" i="1" dirty="0" err="1" smtClean="0">
                <a:solidFill>
                  <a:srgbClr val="FF0000"/>
                </a:solidFill>
              </a:rPr>
              <a:t>accepted</a:t>
            </a:r>
            <a:r>
              <a:rPr lang="fr-FR" sz="1400" i="1" dirty="0" smtClean="0">
                <a:solidFill>
                  <a:srgbClr val="FF0000"/>
                </a:solidFill>
              </a:rPr>
              <a:t>.</a:t>
            </a:r>
            <a:endParaRPr lang="en-US" b="1" i="1" dirty="0">
              <a:solidFill>
                <a:srgbClr val="00CC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1" name="Text Box 3"/>
          <p:cNvSpPr txBox="1">
            <a:spLocks noChangeArrowheads="1"/>
          </p:cNvSpPr>
          <p:nvPr/>
        </p:nvSpPr>
        <p:spPr bwMode="auto">
          <a:xfrm>
            <a:off x="662121" y="6613525"/>
            <a:ext cx="1248569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29" tIns="45715" rIns="91429" bIns="45715">
            <a:spAutoFit/>
          </a:bodyPr>
          <a:lstStyle/>
          <a:p>
            <a:pPr eaLnBrk="0" hangingPunct="0">
              <a:spcBef>
                <a:spcPct val="50000"/>
              </a:spcBef>
            </a:pPr>
            <a:fld id="{3A61FF5C-D7B5-4BD0-8601-ED10D13B9967}" type="datetime3">
              <a:rPr lang="fr-FR" sz="1400" b="1"/>
              <a:pPr eaLnBrk="0" hangingPunct="0">
                <a:spcBef>
                  <a:spcPct val="50000"/>
                </a:spcBef>
              </a:pPr>
              <a:t>11.10.11</a:t>
            </a:fld>
            <a:r>
              <a:rPr lang="fr-FR" sz="1000" b="1"/>
              <a:t>	</a:t>
            </a:r>
            <a:endParaRPr lang="fr-FR" sz="2400">
              <a:latin typeface="Times New Roman" pitchFamily="18" charset="0"/>
            </a:endParaRPr>
          </a:p>
        </p:txBody>
      </p:sp>
      <p:sp>
        <p:nvSpPr>
          <p:cNvPr id="83975" name="Rectangle 7"/>
          <p:cNvSpPr>
            <a:spLocks noChangeArrowheads="1"/>
          </p:cNvSpPr>
          <p:nvPr/>
        </p:nvSpPr>
        <p:spPr bwMode="auto">
          <a:xfrm>
            <a:off x="7346950" y="2133600"/>
            <a:ext cx="184708" cy="369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29" tIns="45715" rIns="91429" bIns="45715" anchor="ctr">
            <a:spAutoFit/>
          </a:bodyPr>
          <a:lstStyle/>
          <a:p>
            <a:endParaRPr lang="fr-FR"/>
          </a:p>
        </p:txBody>
      </p:sp>
      <p:sp>
        <p:nvSpPr>
          <p:cNvPr id="83977" name="Text Box 9"/>
          <p:cNvSpPr txBox="1">
            <a:spLocks noChangeArrowheads="1"/>
          </p:cNvSpPr>
          <p:nvPr/>
        </p:nvSpPr>
        <p:spPr bwMode="auto">
          <a:xfrm>
            <a:off x="412750" y="2743201"/>
            <a:ext cx="2063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fr-FR"/>
          </a:p>
        </p:txBody>
      </p:sp>
      <p:sp>
        <p:nvSpPr>
          <p:cNvPr id="83979" name="Text Box 11"/>
          <p:cNvSpPr txBox="1">
            <a:spLocks noChangeArrowheads="1"/>
          </p:cNvSpPr>
          <p:nvPr/>
        </p:nvSpPr>
        <p:spPr bwMode="auto">
          <a:xfrm>
            <a:off x="2146300" y="1905001"/>
            <a:ext cx="412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fr-FR"/>
          </a:p>
        </p:txBody>
      </p:sp>
      <p:sp>
        <p:nvSpPr>
          <p:cNvPr id="83980" name="Line 12"/>
          <p:cNvSpPr>
            <a:spLocks noChangeShapeType="1"/>
          </p:cNvSpPr>
          <p:nvPr/>
        </p:nvSpPr>
        <p:spPr bwMode="auto">
          <a:xfrm>
            <a:off x="3219450" y="14478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83994" name="Rectangle 26"/>
          <p:cNvSpPr>
            <a:spLocks noChangeArrowheads="1"/>
          </p:cNvSpPr>
          <p:nvPr/>
        </p:nvSpPr>
        <p:spPr bwMode="auto">
          <a:xfrm>
            <a:off x="0" y="1628775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7293637" y="6613525"/>
            <a:ext cx="2108465" cy="30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29" tIns="45715" rIns="91429" bIns="45715"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fr-FR" sz="1400" b="1" dirty="0" smtClean="0"/>
              <a:t>V</a:t>
            </a:r>
            <a:r>
              <a:rPr lang="ru-RU" sz="1400" b="1" dirty="0" smtClean="0"/>
              <a:t>.</a:t>
            </a:r>
            <a:r>
              <a:rPr lang="fr-FR" sz="1400" b="1" dirty="0" smtClean="0"/>
              <a:t>V</a:t>
            </a:r>
            <a:r>
              <a:rPr lang="ru-RU" sz="1400" b="1" dirty="0" smtClean="0"/>
              <a:t>. </a:t>
            </a:r>
            <a:r>
              <a:rPr lang="fr-FR" sz="1400" b="1" dirty="0" smtClean="0"/>
              <a:t>Nesvizhevsky</a:t>
            </a:r>
            <a:endParaRPr lang="en-US" sz="1400" b="1" dirty="0"/>
          </a:p>
        </p:txBody>
      </p:sp>
      <p:sp>
        <p:nvSpPr>
          <p:cNvPr id="18" name="Text Box 16"/>
          <p:cNvSpPr txBox="1">
            <a:spLocks noChangeArrowheads="1"/>
          </p:cNvSpPr>
          <p:nvPr/>
        </p:nvSpPr>
        <p:spPr bwMode="auto">
          <a:xfrm>
            <a:off x="914400" y="0"/>
            <a:ext cx="8991600" cy="830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5" rIns="91429" bIns="45715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400" b="1" dirty="0" err="1" smtClean="0">
                <a:latin typeface="Comic Sans MS" pitchFamily="66" charset="0"/>
              </a:rPr>
              <a:t>Numerous</a:t>
            </a:r>
            <a:r>
              <a:rPr lang="fr-FR" sz="2400" b="1" dirty="0" smtClean="0">
                <a:latin typeface="Comic Sans MS" pitchFamily="66" charset="0"/>
              </a:rPr>
              <a:t> </a:t>
            </a:r>
            <a:r>
              <a:rPr lang="fr-FR" sz="2400" b="1" dirty="0" err="1" smtClean="0">
                <a:latin typeface="Comic Sans MS" pitchFamily="66" charset="0"/>
              </a:rPr>
              <a:t>follow</a:t>
            </a:r>
            <a:r>
              <a:rPr lang="fr-FR" sz="2400" b="1" dirty="0" smtClean="0">
                <a:latin typeface="Comic Sans MS" pitchFamily="66" charset="0"/>
              </a:rPr>
              <a:t>-up </a:t>
            </a:r>
            <a:r>
              <a:rPr lang="fr-FR" sz="2400" b="1" dirty="0" err="1" smtClean="0">
                <a:latin typeface="Comic Sans MS" pitchFamily="66" charset="0"/>
              </a:rPr>
              <a:t>projects</a:t>
            </a:r>
            <a:r>
              <a:rPr lang="fr-FR" sz="2400" b="1" dirty="0" smtClean="0">
                <a:latin typeface="Comic Sans MS" pitchFamily="66" charset="0"/>
              </a:rPr>
              <a:t> and </a:t>
            </a:r>
            <a:r>
              <a:rPr lang="fr-FR" sz="2400" b="1" dirty="0" err="1" smtClean="0">
                <a:latin typeface="Comic Sans MS" pitchFamily="66" charset="0"/>
              </a:rPr>
              <a:t>technical</a:t>
            </a:r>
            <a:r>
              <a:rPr lang="fr-FR" sz="2400" b="1" dirty="0" smtClean="0">
                <a:latin typeface="Comic Sans MS" pitchFamily="66" charset="0"/>
              </a:rPr>
              <a:t> </a:t>
            </a:r>
            <a:r>
              <a:rPr lang="fr-FR" sz="2400" b="1" dirty="0" err="1" smtClean="0">
                <a:latin typeface="Comic Sans MS" pitchFamily="66" charset="0"/>
              </a:rPr>
              <a:t>developments</a:t>
            </a:r>
            <a:r>
              <a:rPr lang="fr-FR" sz="2400" b="1" dirty="0" smtClean="0">
                <a:latin typeface="Comic Sans MS" pitchFamily="66" charset="0"/>
              </a:rPr>
              <a:t> to </a:t>
            </a:r>
            <a:r>
              <a:rPr lang="fr-FR" sz="2400" b="1" dirty="0" err="1" smtClean="0">
                <a:latin typeface="Comic Sans MS" pitchFamily="66" charset="0"/>
              </a:rPr>
              <a:t>study</a:t>
            </a:r>
            <a:r>
              <a:rPr lang="fr-FR" sz="2400" b="1" dirty="0" smtClean="0">
                <a:latin typeface="Comic Sans MS" pitchFamily="66" charset="0"/>
              </a:rPr>
              <a:t> </a:t>
            </a:r>
            <a:r>
              <a:rPr lang="fr-FR" sz="2400" b="1" dirty="0" err="1" smtClean="0">
                <a:latin typeface="Comic Sans MS" pitchFamily="66" charset="0"/>
              </a:rPr>
              <a:t>gravitational</a:t>
            </a:r>
            <a:r>
              <a:rPr lang="fr-FR" sz="2400" b="1" dirty="0" smtClean="0">
                <a:latin typeface="Comic Sans MS" pitchFamily="66" charset="0"/>
              </a:rPr>
              <a:t> quantum states of neutrons</a:t>
            </a:r>
            <a:endParaRPr lang="en-US" sz="2400" b="1" dirty="0">
              <a:latin typeface="Comic Sans MS" pitchFamily="66" charset="0"/>
            </a:endParaRPr>
          </a:p>
        </p:txBody>
      </p:sp>
      <p:sp>
        <p:nvSpPr>
          <p:cNvPr id="12" name="Text Box 18"/>
          <p:cNvSpPr txBox="1">
            <a:spLocks noChangeArrowheads="1"/>
          </p:cNvSpPr>
          <p:nvPr/>
        </p:nvSpPr>
        <p:spPr bwMode="auto">
          <a:xfrm>
            <a:off x="1066800" y="1066800"/>
            <a:ext cx="8077200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600" i="1" dirty="0" smtClean="0">
                <a:solidFill>
                  <a:srgbClr val="7030A0"/>
                </a:solidFill>
              </a:rPr>
              <a:t>T. Sanuki, S. </a:t>
            </a:r>
            <a:r>
              <a:rPr lang="fr-FR" sz="1600" i="1" dirty="0" err="1" smtClean="0">
                <a:solidFill>
                  <a:srgbClr val="7030A0"/>
                </a:solidFill>
              </a:rPr>
              <a:t>Komamiya</a:t>
            </a:r>
            <a:r>
              <a:rPr lang="fr-FR" sz="1600" i="1" dirty="0" smtClean="0">
                <a:solidFill>
                  <a:srgbClr val="7030A0"/>
                </a:solidFill>
              </a:rPr>
              <a:t>, S. Kawasaki, S. </a:t>
            </a:r>
            <a:r>
              <a:rPr lang="fr-FR" sz="1600" i="1" dirty="0" err="1" smtClean="0">
                <a:solidFill>
                  <a:srgbClr val="7030A0"/>
                </a:solidFill>
              </a:rPr>
              <a:t>Sonoda</a:t>
            </a:r>
            <a:r>
              <a:rPr lang="fr-FR" sz="1600" i="1" dirty="0" smtClean="0">
                <a:solidFill>
                  <a:srgbClr val="7030A0"/>
                </a:solidFill>
              </a:rPr>
              <a:t>, « </a:t>
            </a:r>
            <a:r>
              <a:rPr lang="fr-FR" sz="1600" i="1" dirty="0" err="1" smtClean="0">
                <a:solidFill>
                  <a:srgbClr val="7030A0"/>
                </a:solidFill>
              </a:rPr>
              <a:t>Proposal</a:t>
            </a:r>
            <a:r>
              <a:rPr lang="fr-FR" sz="1600" i="1" dirty="0" smtClean="0">
                <a:solidFill>
                  <a:srgbClr val="7030A0"/>
                </a:solidFill>
              </a:rPr>
              <a:t> for </a:t>
            </a:r>
            <a:r>
              <a:rPr lang="fr-FR" sz="1600" i="1" dirty="0" err="1" smtClean="0">
                <a:solidFill>
                  <a:srgbClr val="7030A0"/>
                </a:solidFill>
              </a:rPr>
              <a:t>measuring</a:t>
            </a:r>
            <a:r>
              <a:rPr lang="fr-FR" sz="1600" i="1" dirty="0" smtClean="0">
                <a:solidFill>
                  <a:srgbClr val="7030A0"/>
                </a:solidFill>
              </a:rPr>
              <a:t> the quantum states of neutrons in the </a:t>
            </a:r>
            <a:r>
              <a:rPr lang="fr-FR" sz="1600" i="1" dirty="0" err="1" smtClean="0">
                <a:solidFill>
                  <a:srgbClr val="7030A0"/>
                </a:solidFill>
              </a:rPr>
              <a:t>gravitational</a:t>
            </a:r>
            <a:r>
              <a:rPr lang="fr-FR" sz="1600" i="1" dirty="0" smtClean="0">
                <a:solidFill>
                  <a:srgbClr val="7030A0"/>
                </a:solidFill>
              </a:rPr>
              <a:t> </a:t>
            </a:r>
            <a:r>
              <a:rPr lang="fr-FR" sz="1600" i="1" dirty="0" err="1" smtClean="0">
                <a:solidFill>
                  <a:srgbClr val="7030A0"/>
                </a:solidFill>
              </a:rPr>
              <a:t>field</a:t>
            </a:r>
            <a:r>
              <a:rPr lang="fr-FR" sz="1600" i="1" dirty="0" smtClean="0">
                <a:solidFill>
                  <a:srgbClr val="7030A0"/>
                </a:solidFill>
              </a:rPr>
              <a:t> </a:t>
            </a:r>
            <a:r>
              <a:rPr lang="fr-FR" sz="1600" i="1" dirty="0" err="1" smtClean="0">
                <a:solidFill>
                  <a:srgbClr val="7030A0"/>
                </a:solidFill>
              </a:rPr>
              <a:t>with</a:t>
            </a:r>
            <a:r>
              <a:rPr lang="fr-FR" sz="1600" i="1" dirty="0" smtClean="0">
                <a:solidFill>
                  <a:srgbClr val="7030A0"/>
                </a:solidFill>
              </a:rPr>
              <a:t> a CCD-</a:t>
            </a:r>
            <a:r>
              <a:rPr lang="fr-FR" sz="1600" i="1" dirty="0" err="1" smtClean="0">
                <a:solidFill>
                  <a:srgbClr val="7030A0"/>
                </a:solidFill>
              </a:rPr>
              <a:t>based</a:t>
            </a:r>
            <a:r>
              <a:rPr lang="fr-FR" sz="1600" i="1" dirty="0" smtClean="0">
                <a:solidFill>
                  <a:srgbClr val="7030A0"/>
                </a:solidFill>
              </a:rPr>
              <a:t> pixel </a:t>
            </a:r>
            <a:r>
              <a:rPr lang="fr-FR" sz="1600" i="1" dirty="0" err="1" smtClean="0">
                <a:solidFill>
                  <a:srgbClr val="7030A0"/>
                </a:solidFill>
              </a:rPr>
              <a:t>sensor</a:t>
            </a:r>
            <a:r>
              <a:rPr lang="fr-FR" sz="1600" i="1" dirty="0" smtClean="0">
                <a:solidFill>
                  <a:srgbClr val="7030A0"/>
                </a:solidFill>
              </a:rPr>
              <a:t> », NIM A 600 (2009) 657.</a:t>
            </a:r>
          </a:p>
          <a:p>
            <a:pPr>
              <a:spcBef>
                <a:spcPct val="50000"/>
              </a:spcBef>
            </a:pPr>
            <a:r>
              <a:rPr lang="fr-FR" sz="1600" i="1" dirty="0" smtClean="0">
                <a:solidFill>
                  <a:srgbClr val="7030A0"/>
                </a:solidFill>
              </a:rPr>
              <a:t>J. Jakubek, Ph. Schmidt-Wellenburg, P. Geltenbort, M. </a:t>
            </a:r>
            <a:r>
              <a:rPr lang="fr-FR" sz="1600" i="1" dirty="0" err="1" smtClean="0">
                <a:solidFill>
                  <a:srgbClr val="7030A0"/>
                </a:solidFill>
              </a:rPr>
              <a:t>Platkevic</a:t>
            </a:r>
            <a:r>
              <a:rPr lang="fr-FR" sz="1600" i="1" dirty="0" smtClean="0">
                <a:solidFill>
                  <a:srgbClr val="7030A0"/>
                </a:solidFill>
              </a:rPr>
              <a:t>, Ch. Plonka-Spehr, J. </a:t>
            </a:r>
            <a:r>
              <a:rPr lang="fr-FR" sz="1600" i="1" dirty="0" err="1" smtClean="0">
                <a:solidFill>
                  <a:srgbClr val="7030A0"/>
                </a:solidFill>
              </a:rPr>
              <a:t>Solc</a:t>
            </a:r>
            <a:r>
              <a:rPr lang="fr-FR" sz="1600" i="1" dirty="0" smtClean="0">
                <a:solidFill>
                  <a:srgbClr val="7030A0"/>
                </a:solidFill>
              </a:rPr>
              <a:t>, T. Soldner, « A </a:t>
            </a:r>
            <a:r>
              <a:rPr lang="fr-FR" sz="1600" i="1" dirty="0" err="1" smtClean="0">
                <a:solidFill>
                  <a:srgbClr val="7030A0"/>
                </a:solidFill>
              </a:rPr>
              <a:t>coated</a:t>
            </a:r>
            <a:r>
              <a:rPr lang="fr-FR" sz="1600" i="1" dirty="0" smtClean="0">
                <a:solidFill>
                  <a:srgbClr val="7030A0"/>
                </a:solidFill>
              </a:rPr>
              <a:t> pixel </a:t>
            </a:r>
            <a:r>
              <a:rPr lang="fr-FR" sz="1600" i="1" dirty="0" err="1" smtClean="0">
                <a:solidFill>
                  <a:srgbClr val="7030A0"/>
                </a:solidFill>
              </a:rPr>
              <a:t>device</a:t>
            </a:r>
            <a:r>
              <a:rPr lang="fr-FR" sz="1600" i="1" dirty="0" smtClean="0">
                <a:solidFill>
                  <a:srgbClr val="7030A0"/>
                </a:solidFill>
              </a:rPr>
              <a:t> </a:t>
            </a:r>
            <a:r>
              <a:rPr lang="fr-FR" sz="1600" i="1" dirty="0" err="1" smtClean="0">
                <a:solidFill>
                  <a:srgbClr val="7030A0"/>
                </a:solidFill>
              </a:rPr>
              <a:t>TimPix</a:t>
            </a:r>
            <a:r>
              <a:rPr lang="fr-FR" sz="1600" i="1" dirty="0" smtClean="0">
                <a:solidFill>
                  <a:srgbClr val="7030A0"/>
                </a:solidFill>
              </a:rPr>
              <a:t> </a:t>
            </a:r>
            <a:r>
              <a:rPr lang="fr-FR" sz="1600" i="1" dirty="0" err="1" smtClean="0">
                <a:solidFill>
                  <a:srgbClr val="7030A0"/>
                </a:solidFill>
              </a:rPr>
              <a:t>with</a:t>
            </a:r>
            <a:r>
              <a:rPr lang="fr-FR" sz="1600" i="1" dirty="0" smtClean="0">
                <a:solidFill>
                  <a:srgbClr val="7030A0"/>
                </a:solidFill>
              </a:rPr>
              <a:t> micron spatial </a:t>
            </a:r>
            <a:r>
              <a:rPr lang="fr-FR" sz="1600" i="1" dirty="0" err="1" smtClean="0">
                <a:solidFill>
                  <a:srgbClr val="7030A0"/>
                </a:solidFill>
              </a:rPr>
              <a:t>resolution</a:t>
            </a:r>
            <a:r>
              <a:rPr lang="fr-FR" sz="1600" i="1" dirty="0" smtClean="0">
                <a:solidFill>
                  <a:srgbClr val="7030A0"/>
                </a:solidFill>
              </a:rPr>
              <a:t> for UCN </a:t>
            </a:r>
            <a:r>
              <a:rPr lang="fr-FR" sz="1600" i="1" dirty="0" err="1" smtClean="0">
                <a:solidFill>
                  <a:srgbClr val="7030A0"/>
                </a:solidFill>
              </a:rPr>
              <a:t>detection</a:t>
            </a:r>
            <a:r>
              <a:rPr lang="fr-FR" sz="1600" i="1" dirty="0" smtClean="0">
                <a:solidFill>
                  <a:srgbClr val="7030A0"/>
                </a:solidFill>
              </a:rPr>
              <a:t> », </a:t>
            </a:r>
            <a:r>
              <a:rPr lang="fr-FR" sz="1600" i="1" u="sng" dirty="0" smtClean="0">
                <a:solidFill>
                  <a:srgbClr val="7030A0"/>
                </a:solidFill>
              </a:rPr>
              <a:t>NIM A</a:t>
            </a:r>
            <a:r>
              <a:rPr lang="fr-FR" sz="1600" i="1" dirty="0" smtClean="0">
                <a:solidFill>
                  <a:srgbClr val="7030A0"/>
                </a:solidFill>
              </a:rPr>
              <a:t> 600 (2009) 651.</a:t>
            </a:r>
          </a:p>
          <a:p>
            <a:pPr>
              <a:spcBef>
                <a:spcPct val="50000"/>
              </a:spcBef>
            </a:pPr>
            <a:r>
              <a:rPr lang="fr-FR" sz="1600" i="1" dirty="0" smtClean="0">
                <a:solidFill>
                  <a:srgbClr val="7030A0"/>
                </a:solidFill>
              </a:rPr>
              <a:t>J. Jakubek, M. </a:t>
            </a:r>
            <a:r>
              <a:rPr lang="fr-FR" sz="1600" i="1" dirty="0" err="1" smtClean="0">
                <a:solidFill>
                  <a:srgbClr val="7030A0"/>
                </a:solidFill>
              </a:rPr>
              <a:t>Platkevic</a:t>
            </a:r>
            <a:r>
              <a:rPr lang="fr-FR" sz="1600" i="1" dirty="0" smtClean="0">
                <a:solidFill>
                  <a:srgbClr val="7030A0"/>
                </a:solidFill>
              </a:rPr>
              <a:t>, Ph. Schmidt-Wellenburg, P. Geltenbort, Ch. Plonka-Spehr, M. Daum, « Position-sensitive </a:t>
            </a:r>
            <a:r>
              <a:rPr lang="fr-FR" sz="1600" i="1" dirty="0" err="1" smtClean="0">
                <a:solidFill>
                  <a:srgbClr val="7030A0"/>
                </a:solidFill>
              </a:rPr>
              <a:t>spectroscopy</a:t>
            </a:r>
            <a:r>
              <a:rPr lang="fr-FR" sz="1600" i="1" dirty="0" smtClean="0">
                <a:solidFill>
                  <a:srgbClr val="7030A0"/>
                </a:solidFill>
              </a:rPr>
              <a:t> of </a:t>
            </a:r>
            <a:r>
              <a:rPr lang="fr-FR" sz="1600" i="1" dirty="0" err="1" smtClean="0">
                <a:solidFill>
                  <a:srgbClr val="7030A0"/>
                </a:solidFill>
              </a:rPr>
              <a:t>ultra-cold</a:t>
            </a:r>
            <a:r>
              <a:rPr lang="fr-FR" sz="1600" i="1" dirty="0" smtClean="0">
                <a:solidFill>
                  <a:srgbClr val="7030A0"/>
                </a:solidFill>
              </a:rPr>
              <a:t> neutrons </a:t>
            </a:r>
            <a:r>
              <a:rPr lang="fr-FR" sz="1600" i="1" dirty="0" err="1" smtClean="0">
                <a:solidFill>
                  <a:srgbClr val="7030A0"/>
                </a:solidFill>
              </a:rPr>
              <a:t>with</a:t>
            </a:r>
            <a:r>
              <a:rPr lang="fr-FR" sz="1600" i="1" dirty="0" smtClean="0">
                <a:solidFill>
                  <a:srgbClr val="7030A0"/>
                </a:solidFill>
              </a:rPr>
              <a:t> Timepix pixel detector », </a:t>
            </a:r>
            <a:r>
              <a:rPr lang="fr-FR" sz="1600" i="1" u="sng" dirty="0" smtClean="0">
                <a:solidFill>
                  <a:srgbClr val="7030A0"/>
                </a:solidFill>
              </a:rPr>
              <a:t>NIM A</a:t>
            </a:r>
            <a:r>
              <a:rPr lang="fr-FR" sz="1600" i="1" dirty="0" smtClean="0">
                <a:solidFill>
                  <a:srgbClr val="7030A0"/>
                </a:solidFill>
              </a:rPr>
              <a:t> 607 (2009) 45.</a:t>
            </a:r>
          </a:p>
          <a:p>
            <a:pPr>
              <a:spcBef>
                <a:spcPct val="50000"/>
              </a:spcBef>
            </a:pPr>
            <a:r>
              <a:rPr lang="fr-FR" sz="1600" i="1" dirty="0" smtClean="0">
                <a:solidFill>
                  <a:srgbClr val="7030A0"/>
                </a:solidFill>
              </a:rPr>
              <a:t>H. Abele, T. Jenke, D. Stadler, P. Geltenbort, « </a:t>
            </a:r>
            <a:r>
              <a:rPr lang="fr-FR" sz="1600" i="1" dirty="0" err="1" smtClean="0">
                <a:solidFill>
                  <a:srgbClr val="7030A0"/>
                </a:solidFill>
              </a:rPr>
              <a:t>QuBounce</a:t>
            </a:r>
            <a:r>
              <a:rPr lang="fr-FR" sz="1600" i="1" dirty="0" smtClean="0">
                <a:solidFill>
                  <a:srgbClr val="7030A0"/>
                </a:solidFill>
              </a:rPr>
              <a:t>: the </a:t>
            </a:r>
            <a:r>
              <a:rPr lang="fr-FR" sz="1600" i="1" dirty="0" err="1" smtClean="0">
                <a:solidFill>
                  <a:srgbClr val="7030A0"/>
                </a:solidFill>
              </a:rPr>
              <a:t>dynamics</a:t>
            </a:r>
            <a:r>
              <a:rPr lang="fr-FR" sz="1600" i="1" dirty="0" smtClean="0">
                <a:solidFill>
                  <a:srgbClr val="7030A0"/>
                </a:solidFill>
              </a:rPr>
              <a:t> of ultracold neutrons </a:t>
            </a:r>
            <a:r>
              <a:rPr lang="fr-FR" sz="1600" i="1" dirty="0" err="1" smtClean="0">
                <a:solidFill>
                  <a:srgbClr val="7030A0"/>
                </a:solidFill>
              </a:rPr>
              <a:t>falling</a:t>
            </a:r>
            <a:r>
              <a:rPr lang="fr-FR" sz="1600" i="1" dirty="0" smtClean="0">
                <a:solidFill>
                  <a:srgbClr val="7030A0"/>
                </a:solidFill>
              </a:rPr>
              <a:t> in the </a:t>
            </a:r>
            <a:r>
              <a:rPr lang="fr-FR" sz="1600" i="1" dirty="0" err="1" smtClean="0">
                <a:solidFill>
                  <a:srgbClr val="7030A0"/>
                </a:solidFill>
              </a:rPr>
              <a:t>gravity</a:t>
            </a:r>
            <a:r>
              <a:rPr lang="fr-FR" sz="1600" i="1" dirty="0" smtClean="0">
                <a:solidFill>
                  <a:srgbClr val="7030A0"/>
                </a:solidFill>
              </a:rPr>
              <a:t> </a:t>
            </a:r>
            <a:r>
              <a:rPr lang="fr-FR" sz="1600" i="1" dirty="0" err="1" smtClean="0">
                <a:solidFill>
                  <a:srgbClr val="7030A0"/>
                </a:solidFill>
              </a:rPr>
              <a:t>potential</a:t>
            </a:r>
            <a:r>
              <a:rPr lang="fr-FR" sz="1600" i="1" dirty="0" smtClean="0">
                <a:solidFill>
                  <a:srgbClr val="7030A0"/>
                </a:solidFill>
              </a:rPr>
              <a:t> of the </a:t>
            </a:r>
            <a:r>
              <a:rPr lang="fr-FR" sz="1600" i="1" dirty="0" err="1" smtClean="0">
                <a:solidFill>
                  <a:srgbClr val="7030A0"/>
                </a:solidFill>
              </a:rPr>
              <a:t>Earth</a:t>
            </a:r>
            <a:r>
              <a:rPr lang="fr-FR" sz="1600" i="1" dirty="0" smtClean="0">
                <a:solidFill>
                  <a:srgbClr val="7030A0"/>
                </a:solidFill>
              </a:rPr>
              <a:t> », </a:t>
            </a:r>
            <a:r>
              <a:rPr lang="fr-FR" sz="1600" i="1" u="sng" dirty="0" smtClean="0">
                <a:solidFill>
                  <a:srgbClr val="7030A0"/>
                </a:solidFill>
              </a:rPr>
              <a:t>Nucl. Phys. A </a:t>
            </a:r>
            <a:r>
              <a:rPr lang="fr-FR" sz="1600" i="1" dirty="0" smtClean="0">
                <a:solidFill>
                  <a:srgbClr val="7030A0"/>
                </a:solidFill>
              </a:rPr>
              <a:t>827 (2009) 593.</a:t>
            </a:r>
          </a:p>
          <a:p>
            <a:pPr>
              <a:spcBef>
                <a:spcPct val="50000"/>
              </a:spcBef>
            </a:pPr>
            <a:r>
              <a:rPr lang="fr-FR" sz="1600" i="1" dirty="0" smtClean="0">
                <a:solidFill>
                  <a:srgbClr val="7030A0"/>
                </a:solidFill>
              </a:rPr>
              <a:t>T. Jenke, T. Stadler, H. Abele, P. Geltenbort, « Q-</a:t>
            </a:r>
            <a:r>
              <a:rPr lang="fr-FR" sz="1600" i="1" dirty="0" err="1" smtClean="0">
                <a:solidFill>
                  <a:srgbClr val="7030A0"/>
                </a:solidFill>
              </a:rPr>
              <a:t>Bounce</a:t>
            </a:r>
            <a:r>
              <a:rPr lang="fr-FR" sz="1600" i="1" dirty="0" smtClean="0">
                <a:solidFill>
                  <a:srgbClr val="7030A0"/>
                </a:solidFill>
              </a:rPr>
              <a:t>-</a:t>
            </a:r>
            <a:r>
              <a:rPr lang="fr-FR" sz="1600" i="1" dirty="0" err="1" smtClean="0">
                <a:solidFill>
                  <a:srgbClr val="7030A0"/>
                </a:solidFill>
              </a:rPr>
              <a:t>experiments</a:t>
            </a:r>
            <a:r>
              <a:rPr lang="fr-FR" sz="1600" i="1" dirty="0" smtClean="0">
                <a:solidFill>
                  <a:srgbClr val="7030A0"/>
                </a:solidFill>
              </a:rPr>
              <a:t> </a:t>
            </a:r>
            <a:r>
              <a:rPr lang="fr-FR" sz="1600" i="1" dirty="0" err="1" smtClean="0">
                <a:solidFill>
                  <a:srgbClr val="7030A0"/>
                </a:solidFill>
              </a:rPr>
              <a:t>with</a:t>
            </a:r>
            <a:r>
              <a:rPr lang="fr-FR" sz="1600" i="1" dirty="0" smtClean="0">
                <a:solidFill>
                  <a:srgbClr val="7030A0"/>
                </a:solidFill>
              </a:rPr>
              <a:t> quantum </a:t>
            </a:r>
            <a:r>
              <a:rPr lang="fr-FR" sz="1600" i="1" dirty="0" err="1" smtClean="0">
                <a:solidFill>
                  <a:srgbClr val="7030A0"/>
                </a:solidFill>
              </a:rPr>
              <a:t>bouncing</a:t>
            </a:r>
            <a:r>
              <a:rPr lang="fr-FR" sz="1600" i="1" dirty="0" smtClean="0">
                <a:solidFill>
                  <a:srgbClr val="7030A0"/>
                </a:solidFill>
              </a:rPr>
              <a:t> ultracold neutrons », </a:t>
            </a:r>
            <a:r>
              <a:rPr lang="fr-FR" sz="1600" i="1" u="sng" dirty="0" smtClean="0">
                <a:solidFill>
                  <a:srgbClr val="7030A0"/>
                </a:solidFill>
              </a:rPr>
              <a:t>NIM A</a:t>
            </a:r>
            <a:r>
              <a:rPr lang="fr-FR" sz="1600" i="1" dirty="0" smtClean="0">
                <a:solidFill>
                  <a:srgbClr val="7030A0"/>
                </a:solidFill>
              </a:rPr>
              <a:t> 611 (2009) 318.</a:t>
            </a:r>
          </a:p>
          <a:p>
            <a:pPr>
              <a:spcBef>
                <a:spcPct val="50000"/>
              </a:spcBef>
            </a:pPr>
            <a:r>
              <a:rPr lang="fr-FR" sz="1600" i="1" dirty="0" smtClean="0">
                <a:solidFill>
                  <a:srgbClr val="7030A0"/>
                </a:solidFill>
              </a:rPr>
              <a:t>S. Kawasaki, G. Ichikawa, M. </a:t>
            </a:r>
            <a:r>
              <a:rPr lang="fr-FR" sz="1600" i="1" dirty="0" err="1" smtClean="0">
                <a:solidFill>
                  <a:srgbClr val="7030A0"/>
                </a:solidFill>
              </a:rPr>
              <a:t>Hino</a:t>
            </a:r>
            <a:r>
              <a:rPr lang="fr-FR" sz="1600" i="1" dirty="0" smtClean="0">
                <a:solidFill>
                  <a:srgbClr val="7030A0"/>
                </a:solidFill>
              </a:rPr>
              <a:t>, Y. </a:t>
            </a:r>
            <a:r>
              <a:rPr lang="fr-FR" sz="1600" i="1" dirty="0" err="1" smtClean="0">
                <a:solidFill>
                  <a:srgbClr val="7030A0"/>
                </a:solidFill>
              </a:rPr>
              <a:t>Kamiya</a:t>
            </a:r>
            <a:r>
              <a:rPr lang="fr-FR" sz="1600" i="1" dirty="0" smtClean="0">
                <a:solidFill>
                  <a:srgbClr val="7030A0"/>
                </a:solidFill>
              </a:rPr>
              <a:t>, M. </a:t>
            </a:r>
            <a:r>
              <a:rPr lang="fr-FR" sz="1600" i="1" dirty="0" err="1" smtClean="0">
                <a:solidFill>
                  <a:srgbClr val="7030A0"/>
                </a:solidFill>
              </a:rPr>
              <a:t>Kitaguchi</a:t>
            </a:r>
            <a:r>
              <a:rPr lang="fr-FR" sz="1600" i="1" dirty="0" smtClean="0">
                <a:solidFill>
                  <a:srgbClr val="7030A0"/>
                </a:solidFill>
              </a:rPr>
              <a:t>, S. </a:t>
            </a:r>
            <a:r>
              <a:rPr lang="fr-FR" sz="1600" i="1" dirty="0" err="1" smtClean="0">
                <a:solidFill>
                  <a:srgbClr val="7030A0"/>
                </a:solidFill>
              </a:rPr>
              <a:t>Komamiya</a:t>
            </a:r>
            <a:r>
              <a:rPr lang="fr-FR" sz="1600" i="1" dirty="0" smtClean="0">
                <a:solidFill>
                  <a:srgbClr val="7030A0"/>
                </a:solidFill>
              </a:rPr>
              <a:t>, T. Sanuki, S. </a:t>
            </a:r>
            <a:r>
              <a:rPr lang="fr-FR" sz="1600" i="1" dirty="0" err="1" smtClean="0">
                <a:solidFill>
                  <a:srgbClr val="7030A0"/>
                </a:solidFill>
              </a:rPr>
              <a:t>Sonoda</a:t>
            </a:r>
            <a:r>
              <a:rPr lang="fr-FR" sz="1600" i="1" dirty="0" smtClean="0">
                <a:solidFill>
                  <a:srgbClr val="7030A0"/>
                </a:solidFill>
              </a:rPr>
              <a:t>, « </a:t>
            </a:r>
            <a:r>
              <a:rPr lang="fr-FR" sz="1600" i="1" dirty="0" err="1" smtClean="0">
                <a:solidFill>
                  <a:srgbClr val="7030A0"/>
                </a:solidFill>
              </a:rPr>
              <a:t>Development</a:t>
            </a:r>
            <a:r>
              <a:rPr lang="fr-FR" sz="1600" i="1" dirty="0" smtClean="0">
                <a:solidFill>
                  <a:srgbClr val="7030A0"/>
                </a:solidFill>
              </a:rPr>
              <a:t> of a pixel detector for ultracold neutrons », </a:t>
            </a:r>
            <a:r>
              <a:rPr lang="fr-FR" sz="1600" i="1" u="sng" dirty="0" smtClean="0">
                <a:solidFill>
                  <a:srgbClr val="7030A0"/>
                </a:solidFill>
              </a:rPr>
              <a:t>NIM A</a:t>
            </a:r>
            <a:r>
              <a:rPr lang="fr-FR" sz="1600" i="1" dirty="0" smtClean="0">
                <a:solidFill>
                  <a:srgbClr val="7030A0"/>
                </a:solidFill>
              </a:rPr>
              <a:t> 615 (2010) 42. </a:t>
            </a:r>
          </a:p>
          <a:p>
            <a:pPr>
              <a:spcBef>
                <a:spcPct val="50000"/>
              </a:spcBef>
            </a:pPr>
            <a:r>
              <a:rPr lang="fr-FR" sz="1600" i="1" dirty="0" smtClean="0">
                <a:solidFill>
                  <a:srgbClr val="7030A0"/>
                </a:solidFill>
              </a:rPr>
              <a:t>T. Jenke, P. Geltenbort, H. Lemmel, H. Abele, « </a:t>
            </a:r>
            <a:r>
              <a:rPr lang="fr-FR" sz="1600" i="1" dirty="0" err="1" smtClean="0">
                <a:solidFill>
                  <a:srgbClr val="7030A0"/>
                </a:solidFill>
              </a:rPr>
              <a:t>Realization</a:t>
            </a:r>
            <a:r>
              <a:rPr lang="fr-FR" sz="1600" i="1" dirty="0" smtClean="0">
                <a:solidFill>
                  <a:srgbClr val="7030A0"/>
                </a:solidFill>
              </a:rPr>
              <a:t> of a </a:t>
            </a:r>
            <a:r>
              <a:rPr lang="fr-FR" sz="1600" i="1" dirty="0" err="1" smtClean="0">
                <a:solidFill>
                  <a:srgbClr val="7030A0"/>
                </a:solidFill>
              </a:rPr>
              <a:t>gravity</a:t>
            </a:r>
            <a:r>
              <a:rPr lang="fr-FR" sz="1600" i="1" dirty="0" smtClean="0">
                <a:solidFill>
                  <a:srgbClr val="7030A0"/>
                </a:solidFill>
              </a:rPr>
              <a:t>-</a:t>
            </a:r>
            <a:r>
              <a:rPr lang="fr-FR" sz="1600" i="1" dirty="0" err="1" smtClean="0">
                <a:solidFill>
                  <a:srgbClr val="7030A0"/>
                </a:solidFill>
              </a:rPr>
              <a:t>resonance</a:t>
            </a:r>
            <a:r>
              <a:rPr lang="fr-FR" sz="1600" i="1" dirty="0" smtClean="0">
                <a:solidFill>
                  <a:srgbClr val="7030A0"/>
                </a:solidFill>
              </a:rPr>
              <a:t>-</a:t>
            </a:r>
            <a:r>
              <a:rPr lang="fr-FR" sz="1600" i="1" dirty="0" err="1" smtClean="0">
                <a:solidFill>
                  <a:srgbClr val="7030A0"/>
                </a:solidFill>
              </a:rPr>
              <a:t>spectroscopy</a:t>
            </a:r>
            <a:r>
              <a:rPr lang="fr-FR" sz="1600" i="1" dirty="0" smtClean="0">
                <a:solidFill>
                  <a:srgbClr val="7030A0"/>
                </a:solidFill>
              </a:rPr>
              <a:t> technique », </a:t>
            </a:r>
            <a:r>
              <a:rPr lang="fr-FR" sz="1600" i="1" u="sng" dirty="0" smtClean="0">
                <a:solidFill>
                  <a:srgbClr val="7030A0"/>
                </a:solidFill>
              </a:rPr>
              <a:t>Nature Phys. </a:t>
            </a:r>
            <a:r>
              <a:rPr lang="fr-FR" sz="1600" i="1" dirty="0" smtClean="0">
                <a:solidFill>
                  <a:srgbClr val="7030A0"/>
                </a:solidFill>
              </a:rPr>
              <a:t>7 (2011) 468.</a:t>
            </a:r>
            <a:endParaRPr lang="en-US" sz="1600" b="1" i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1" name="Text Box 3"/>
          <p:cNvSpPr txBox="1">
            <a:spLocks noChangeArrowheads="1"/>
          </p:cNvSpPr>
          <p:nvPr/>
        </p:nvSpPr>
        <p:spPr bwMode="auto">
          <a:xfrm>
            <a:off x="662121" y="6613525"/>
            <a:ext cx="1248569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29" tIns="45715" rIns="91429" bIns="45715">
            <a:spAutoFit/>
          </a:bodyPr>
          <a:lstStyle/>
          <a:p>
            <a:pPr eaLnBrk="0" hangingPunct="0">
              <a:spcBef>
                <a:spcPct val="50000"/>
              </a:spcBef>
            </a:pPr>
            <a:fld id="{3A61FF5C-D7B5-4BD0-8601-ED10D13B9967}" type="datetime3">
              <a:rPr lang="fr-FR" sz="1400" b="1"/>
              <a:pPr eaLnBrk="0" hangingPunct="0">
                <a:spcBef>
                  <a:spcPct val="50000"/>
                </a:spcBef>
              </a:pPr>
              <a:t>11.10.11</a:t>
            </a:fld>
            <a:r>
              <a:rPr lang="fr-FR" sz="1000" b="1"/>
              <a:t>	</a:t>
            </a:r>
            <a:endParaRPr lang="fr-FR" sz="2400">
              <a:latin typeface="Times New Roman" pitchFamily="18" charset="0"/>
            </a:endParaRPr>
          </a:p>
        </p:txBody>
      </p:sp>
      <p:sp>
        <p:nvSpPr>
          <p:cNvPr id="83975" name="Rectangle 7"/>
          <p:cNvSpPr>
            <a:spLocks noChangeArrowheads="1"/>
          </p:cNvSpPr>
          <p:nvPr/>
        </p:nvSpPr>
        <p:spPr bwMode="auto">
          <a:xfrm>
            <a:off x="7346950" y="2133600"/>
            <a:ext cx="184708" cy="369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29" tIns="45715" rIns="91429" bIns="45715" anchor="ctr">
            <a:spAutoFit/>
          </a:bodyPr>
          <a:lstStyle/>
          <a:p>
            <a:endParaRPr lang="fr-FR"/>
          </a:p>
        </p:txBody>
      </p:sp>
      <p:sp>
        <p:nvSpPr>
          <p:cNvPr id="83977" name="Text Box 9"/>
          <p:cNvSpPr txBox="1">
            <a:spLocks noChangeArrowheads="1"/>
          </p:cNvSpPr>
          <p:nvPr/>
        </p:nvSpPr>
        <p:spPr bwMode="auto">
          <a:xfrm>
            <a:off x="412750" y="2743201"/>
            <a:ext cx="2063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fr-FR"/>
          </a:p>
        </p:txBody>
      </p:sp>
      <p:sp>
        <p:nvSpPr>
          <p:cNvPr id="83979" name="Text Box 11"/>
          <p:cNvSpPr txBox="1">
            <a:spLocks noChangeArrowheads="1"/>
          </p:cNvSpPr>
          <p:nvPr/>
        </p:nvSpPr>
        <p:spPr bwMode="auto">
          <a:xfrm>
            <a:off x="2146300" y="1905001"/>
            <a:ext cx="412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fr-FR"/>
          </a:p>
        </p:txBody>
      </p:sp>
      <p:sp>
        <p:nvSpPr>
          <p:cNvPr id="83980" name="Line 12"/>
          <p:cNvSpPr>
            <a:spLocks noChangeShapeType="1"/>
          </p:cNvSpPr>
          <p:nvPr/>
        </p:nvSpPr>
        <p:spPr bwMode="auto">
          <a:xfrm>
            <a:off x="3219450" y="14478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83994" name="Rectangle 26"/>
          <p:cNvSpPr>
            <a:spLocks noChangeArrowheads="1"/>
          </p:cNvSpPr>
          <p:nvPr/>
        </p:nvSpPr>
        <p:spPr bwMode="auto">
          <a:xfrm>
            <a:off x="0" y="1628775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7293637" y="6613525"/>
            <a:ext cx="2108465" cy="30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29" tIns="45715" rIns="91429" bIns="45715"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fr-FR" sz="1400" b="1" dirty="0" smtClean="0"/>
              <a:t>V</a:t>
            </a:r>
            <a:r>
              <a:rPr lang="ru-RU" sz="1400" b="1" dirty="0" smtClean="0"/>
              <a:t>.</a:t>
            </a:r>
            <a:r>
              <a:rPr lang="fr-FR" sz="1400" b="1" dirty="0" smtClean="0"/>
              <a:t>V</a:t>
            </a:r>
            <a:r>
              <a:rPr lang="ru-RU" sz="1400" b="1" dirty="0" smtClean="0"/>
              <a:t>. </a:t>
            </a:r>
            <a:r>
              <a:rPr lang="fr-FR" sz="1400" b="1" dirty="0" smtClean="0"/>
              <a:t>Nesvizhevsky</a:t>
            </a:r>
            <a:endParaRPr lang="en-US" sz="1400" b="1" dirty="0"/>
          </a:p>
        </p:txBody>
      </p:sp>
      <p:sp>
        <p:nvSpPr>
          <p:cNvPr id="18" name="Text Box 16"/>
          <p:cNvSpPr txBox="1">
            <a:spLocks noChangeArrowheads="1"/>
          </p:cNvSpPr>
          <p:nvPr/>
        </p:nvSpPr>
        <p:spPr bwMode="auto">
          <a:xfrm>
            <a:off x="990600" y="0"/>
            <a:ext cx="8915400" cy="461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9" tIns="45715" rIns="91429" bIns="45715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400" b="1" dirty="0" err="1" smtClean="0">
                <a:latin typeface="Comic Sans MS" pitchFamily="66" charset="0"/>
              </a:rPr>
              <a:t>Feasibility</a:t>
            </a:r>
            <a:r>
              <a:rPr lang="fr-FR" sz="2400" b="1" dirty="0" smtClean="0">
                <a:latin typeface="Comic Sans MS" pitchFamily="66" charset="0"/>
              </a:rPr>
              <a:t> of </a:t>
            </a:r>
            <a:r>
              <a:rPr lang="fr-FR" sz="2400" b="1" dirty="0" err="1" smtClean="0">
                <a:latin typeface="Comic Sans MS" pitchFamily="66" charset="0"/>
              </a:rPr>
              <a:t>analogous</a:t>
            </a:r>
            <a:r>
              <a:rPr lang="fr-FR" sz="2400" b="1" dirty="0" smtClean="0">
                <a:latin typeface="Comic Sans MS" pitchFamily="66" charset="0"/>
              </a:rPr>
              <a:t> </a:t>
            </a:r>
            <a:r>
              <a:rPr lang="fr-FR" sz="2400" b="1" dirty="0" err="1" smtClean="0">
                <a:latin typeface="Comic Sans MS" pitchFamily="66" charset="0"/>
              </a:rPr>
              <a:t>experiments</a:t>
            </a:r>
            <a:r>
              <a:rPr lang="fr-FR" sz="2400" b="1" dirty="0" smtClean="0">
                <a:latin typeface="Comic Sans MS" pitchFamily="66" charset="0"/>
              </a:rPr>
              <a:t> </a:t>
            </a:r>
            <a:r>
              <a:rPr lang="fr-FR" sz="2400" b="1" dirty="0" err="1" smtClean="0">
                <a:latin typeface="Comic Sans MS" pitchFamily="66" charset="0"/>
              </a:rPr>
              <a:t>with</a:t>
            </a:r>
            <a:r>
              <a:rPr lang="fr-FR" sz="2400" b="1" dirty="0" smtClean="0">
                <a:latin typeface="Comic Sans MS" pitchFamily="66" charset="0"/>
              </a:rPr>
              <a:t> </a:t>
            </a:r>
            <a:r>
              <a:rPr lang="fr-FR" sz="2400" b="1" dirty="0" err="1" smtClean="0">
                <a:latin typeface="Comic Sans MS" pitchFamily="66" charset="0"/>
              </a:rPr>
              <a:t>anti-hydrogen</a:t>
            </a:r>
            <a:endParaRPr lang="en-US" sz="2400" b="1" dirty="0">
              <a:latin typeface="Comic Sans MS" pitchFamily="66" charset="0"/>
            </a:endParaRPr>
          </a:p>
        </p:txBody>
      </p:sp>
      <p:sp>
        <p:nvSpPr>
          <p:cNvPr id="13" name="Rectangle 54"/>
          <p:cNvSpPr>
            <a:spLocks noChangeArrowheads="1"/>
          </p:cNvSpPr>
          <p:nvPr/>
        </p:nvSpPr>
        <p:spPr bwMode="auto">
          <a:xfrm>
            <a:off x="152400" y="1143000"/>
            <a:ext cx="9517327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lang="fr-FR" sz="2400" b="1" i="1" dirty="0" err="1" smtClean="0">
                <a:solidFill>
                  <a:schemeClr val="accent6"/>
                </a:solidFill>
              </a:rPr>
              <a:t>Similarities</a:t>
            </a:r>
            <a:r>
              <a:rPr lang="fr-FR" sz="2400" b="1" i="1" dirty="0" smtClean="0">
                <a:solidFill>
                  <a:schemeClr val="accent6"/>
                </a:solidFill>
              </a:rPr>
              <a:t>:</a:t>
            </a:r>
          </a:p>
          <a:p>
            <a:r>
              <a:rPr lang="fr-FR" sz="2400" b="1" i="1" dirty="0" smtClean="0">
                <a:solidFill>
                  <a:schemeClr val="accent6"/>
                </a:solidFill>
              </a:rPr>
              <a:t>1. The </a:t>
            </a:r>
            <a:r>
              <a:rPr lang="fr-FR" sz="2400" b="1" i="1" dirty="0" err="1" smtClean="0">
                <a:solidFill>
                  <a:schemeClr val="accent6"/>
                </a:solidFill>
              </a:rPr>
              <a:t>anti-hydrogen</a:t>
            </a:r>
            <a:r>
              <a:rPr lang="fr-FR" sz="2400" b="1" i="1" dirty="0" smtClean="0">
                <a:solidFill>
                  <a:schemeClr val="accent6"/>
                </a:solidFill>
              </a:rPr>
              <a:t> mass </a:t>
            </a:r>
            <a:r>
              <a:rPr lang="fr-FR" sz="2400" b="1" i="1" dirty="0" err="1" smtClean="0">
                <a:solidFill>
                  <a:schemeClr val="accent6"/>
                </a:solidFill>
              </a:rPr>
              <a:t>is</a:t>
            </a:r>
            <a:r>
              <a:rPr lang="fr-FR" sz="2400" b="1" i="1" dirty="0" smtClean="0">
                <a:solidFill>
                  <a:schemeClr val="accent6"/>
                </a:solidFill>
              </a:rPr>
              <a:t> about </a:t>
            </a:r>
            <a:r>
              <a:rPr lang="fr-FR" sz="2400" b="1" i="1" dirty="0" err="1" smtClean="0">
                <a:solidFill>
                  <a:schemeClr val="accent6"/>
                </a:solidFill>
              </a:rPr>
              <a:t>equal</a:t>
            </a:r>
            <a:r>
              <a:rPr lang="fr-FR" sz="2400" b="1" i="1" dirty="0" smtClean="0">
                <a:solidFill>
                  <a:schemeClr val="accent6"/>
                </a:solidFill>
              </a:rPr>
              <a:t> to the neutron mass</a:t>
            </a:r>
          </a:p>
          <a:p>
            <a:r>
              <a:rPr lang="fr-FR" sz="2400" b="1" i="1" dirty="0" smtClean="0">
                <a:solidFill>
                  <a:schemeClr val="accent6"/>
                </a:solidFill>
              </a:rPr>
              <a:t>2. Modifications, due to vdW/CP </a:t>
            </a:r>
            <a:r>
              <a:rPr lang="fr-FR" sz="2400" b="1" i="1" dirty="0" err="1" smtClean="0">
                <a:solidFill>
                  <a:schemeClr val="accent6"/>
                </a:solidFill>
              </a:rPr>
              <a:t>potential</a:t>
            </a:r>
            <a:r>
              <a:rPr lang="fr-FR" sz="2400" b="1" i="1" dirty="0" smtClean="0">
                <a:solidFill>
                  <a:schemeClr val="accent6"/>
                </a:solidFill>
              </a:rPr>
              <a:t>, of the </a:t>
            </a:r>
            <a:r>
              <a:rPr lang="fr-FR" sz="2400" b="1" i="1" dirty="0" err="1" smtClean="0">
                <a:solidFill>
                  <a:schemeClr val="accent6"/>
                </a:solidFill>
              </a:rPr>
              <a:t>anti-hydrogen</a:t>
            </a:r>
            <a:r>
              <a:rPr lang="fr-FR" sz="2400" b="1" i="1" dirty="0" smtClean="0">
                <a:solidFill>
                  <a:schemeClr val="accent6"/>
                </a:solidFill>
              </a:rPr>
              <a:t> quantum states </a:t>
            </a:r>
            <a:r>
              <a:rPr lang="fr-FR" sz="2400" b="1" i="1" dirty="0" err="1" smtClean="0">
                <a:solidFill>
                  <a:schemeClr val="accent6"/>
                </a:solidFill>
              </a:rPr>
              <a:t>energies</a:t>
            </a:r>
            <a:r>
              <a:rPr lang="fr-FR" sz="2400" b="1" i="1" dirty="0" smtClean="0">
                <a:solidFill>
                  <a:schemeClr val="accent6"/>
                </a:solidFill>
              </a:rPr>
              <a:t> and </a:t>
            </a:r>
            <a:r>
              <a:rPr lang="fr-FR" sz="2400" b="1" i="1" dirty="0" err="1" smtClean="0">
                <a:solidFill>
                  <a:schemeClr val="accent6"/>
                </a:solidFill>
              </a:rPr>
              <a:t>wave-functions</a:t>
            </a:r>
            <a:r>
              <a:rPr lang="fr-FR" sz="2400" b="1" i="1" dirty="0" smtClean="0">
                <a:solidFill>
                  <a:schemeClr val="accent6"/>
                </a:solidFill>
              </a:rPr>
              <a:t> are </a:t>
            </a:r>
            <a:r>
              <a:rPr lang="fr-FR" sz="2400" b="1" i="1" dirty="0" err="1" smtClean="0">
                <a:solidFill>
                  <a:schemeClr val="accent6"/>
                </a:solidFill>
              </a:rPr>
              <a:t>negigible</a:t>
            </a:r>
            <a:endParaRPr lang="fr-FR" sz="2400" b="1" i="1" dirty="0" smtClean="0">
              <a:solidFill>
                <a:schemeClr val="accent6"/>
              </a:solidFill>
            </a:endParaRPr>
          </a:p>
          <a:p>
            <a:r>
              <a:rPr lang="fr-FR" sz="2400" b="1" i="1" dirty="0" smtClean="0">
                <a:solidFill>
                  <a:schemeClr val="accent6"/>
                </a:solidFill>
              </a:rPr>
              <a:t>3. </a:t>
            </a:r>
            <a:r>
              <a:rPr lang="fr-FR" sz="2400" b="1" i="1" dirty="0" err="1" smtClean="0">
                <a:solidFill>
                  <a:schemeClr val="accent6"/>
                </a:solidFill>
              </a:rPr>
              <a:t>Lifetimes</a:t>
            </a:r>
            <a:r>
              <a:rPr lang="fr-FR" sz="2400" b="1" i="1" dirty="0" smtClean="0">
                <a:solidFill>
                  <a:schemeClr val="accent6"/>
                </a:solidFill>
              </a:rPr>
              <a:t> of </a:t>
            </a:r>
            <a:r>
              <a:rPr lang="fr-FR" sz="2400" b="1" i="1" dirty="0" err="1" smtClean="0">
                <a:solidFill>
                  <a:schemeClr val="accent6"/>
                </a:solidFill>
              </a:rPr>
              <a:t>anti-hydrogen</a:t>
            </a:r>
            <a:r>
              <a:rPr lang="fr-FR" sz="2400" b="1" i="1" dirty="0" smtClean="0">
                <a:solidFill>
                  <a:schemeClr val="accent6"/>
                </a:solidFill>
              </a:rPr>
              <a:t> in quantum states are of the </a:t>
            </a:r>
            <a:r>
              <a:rPr lang="fr-FR" sz="2400" b="1" i="1" dirty="0" err="1" smtClean="0">
                <a:solidFill>
                  <a:schemeClr val="accent6"/>
                </a:solidFill>
              </a:rPr>
              <a:t>order</a:t>
            </a:r>
            <a:r>
              <a:rPr lang="fr-FR" sz="2400" b="1" i="1" dirty="0" smtClean="0">
                <a:solidFill>
                  <a:schemeClr val="accent6"/>
                </a:solidFill>
              </a:rPr>
              <a:t> of 0.1 s </a:t>
            </a:r>
            <a:r>
              <a:rPr lang="fr-FR" sz="2400" b="1" i="1" dirty="0" err="1" smtClean="0">
                <a:solidFill>
                  <a:schemeClr val="accent6"/>
                </a:solidFill>
              </a:rPr>
              <a:t>that</a:t>
            </a:r>
            <a:r>
              <a:rPr lang="fr-FR" sz="2400" b="1" i="1" dirty="0" smtClean="0">
                <a:solidFill>
                  <a:schemeClr val="accent6"/>
                </a:solidFill>
              </a:rPr>
              <a:t> </a:t>
            </a:r>
            <a:r>
              <a:rPr lang="fr-FR" sz="2400" b="1" i="1" dirty="0" err="1" smtClean="0">
                <a:solidFill>
                  <a:schemeClr val="accent6"/>
                </a:solidFill>
              </a:rPr>
              <a:t>is</a:t>
            </a:r>
            <a:r>
              <a:rPr lang="fr-FR" sz="2400" b="1" i="1" dirty="0" smtClean="0">
                <a:solidFill>
                  <a:schemeClr val="accent6"/>
                </a:solidFill>
              </a:rPr>
              <a:t> </a:t>
            </a:r>
            <a:r>
              <a:rPr lang="fr-FR" sz="2400" b="1" i="1" dirty="0" err="1" smtClean="0">
                <a:solidFill>
                  <a:schemeClr val="accent6"/>
                </a:solidFill>
              </a:rPr>
              <a:t>even</a:t>
            </a:r>
            <a:r>
              <a:rPr lang="fr-FR" sz="2400" b="1" i="1" dirty="0" smtClean="0">
                <a:solidFill>
                  <a:schemeClr val="accent6"/>
                </a:solidFill>
              </a:rPr>
              <a:t> longer </a:t>
            </a:r>
            <a:r>
              <a:rPr lang="fr-FR" sz="2400" b="1" i="1" dirty="0" err="1" smtClean="0">
                <a:solidFill>
                  <a:schemeClr val="accent6"/>
                </a:solidFill>
              </a:rPr>
              <a:t>than</a:t>
            </a:r>
            <a:r>
              <a:rPr lang="fr-FR" sz="2400" b="1" i="1" dirty="0" smtClean="0">
                <a:solidFill>
                  <a:schemeClr val="accent6"/>
                </a:solidFill>
              </a:rPr>
              <a:t> the time of UCN passage </a:t>
            </a:r>
            <a:r>
              <a:rPr lang="fr-FR" sz="2400" b="1" i="1" dirty="0" err="1" smtClean="0">
                <a:solidFill>
                  <a:schemeClr val="accent6"/>
                </a:solidFill>
              </a:rPr>
              <a:t>through</a:t>
            </a:r>
            <a:r>
              <a:rPr lang="fr-FR" sz="2400" b="1" i="1" dirty="0" smtClean="0">
                <a:solidFill>
                  <a:schemeClr val="accent6"/>
                </a:solidFill>
              </a:rPr>
              <a:t> the setup </a:t>
            </a:r>
            <a:r>
              <a:rPr lang="fr-FR" sz="2400" b="1" i="1" dirty="0" err="1" smtClean="0">
                <a:solidFill>
                  <a:schemeClr val="accent6"/>
                </a:solidFill>
              </a:rPr>
              <a:t>used</a:t>
            </a:r>
            <a:r>
              <a:rPr lang="fr-FR" sz="2400" b="1" i="1" dirty="0" smtClean="0">
                <a:solidFill>
                  <a:schemeClr val="accent6"/>
                </a:solidFill>
              </a:rPr>
              <a:t> for the first neutron </a:t>
            </a:r>
            <a:r>
              <a:rPr lang="fr-FR" sz="2400" b="1" i="1" dirty="0" err="1" smtClean="0">
                <a:solidFill>
                  <a:schemeClr val="accent6"/>
                </a:solidFill>
              </a:rPr>
              <a:t>experiment</a:t>
            </a:r>
            <a:endParaRPr lang="fr-FR" sz="2400" b="1" i="1" dirty="0" smtClean="0">
              <a:solidFill>
                <a:schemeClr val="accent6"/>
              </a:solidFill>
            </a:endParaRPr>
          </a:p>
          <a:p>
            <a:r>
              <a:rPr lang="fr-FR" sz="2400" b="1" i="1" dirty="0" smtClean="0">
                <a:solidFill>
                  <a:schemeClr val="accent6"/>
                </a:solidFill>
              </a:rPr>
              <a:t>4. </a:t>
            </a:r>
            <a:r>
              <a:rPr lang="fr-FR" sz="2400" b="1" i="1" dirty="0" err="1" smtClean="0">
                <a:solidFill>
                  <a:schemeClr val="accent6"/>
                </a:solidFill>
              </a:rPr>
              <a:t>Projected</a:t>
            </a:r>
            <a:r>
              <a:rPr lang="fr-FR" sz="2400" b="1" i="1" dirty="0" smtClean="0">
                <a:solidFill>
                  <a:schemeClr val="accent6"/>
                </a:solidFill>
              </a:rPr>
              <a:t> </a:t>
            </a:r>
            <a:r>
              <a:rPr lang="fr-FR" sz="2400" b="1" i="1" dirty="0" err="1" smtClean="0">
                <a:solidFill>
                  <a:schemeClr val="accent6"/>
                </a:solidFill>
              </a:rPr>
              <a:t>anti-hydrogen</a:t>
            </a:r>
            <a:r>
              <a:rPr lang="fr-FR" sz="2400" b="1" i="1" dirty="0" smtClean="0">
                <a:solidFill>
                  <a:schemeClr val="accent6"/>
                </a:solidFill>
              </a:rPr>
              <a:t> </a:t>
            </a:r>
            <a:r>
              <a:rPr lang="fr-FR" sz="2400" b="1" i="1" dirty="0" err="1" smtClean="0">
                <a:solidFill>
                  <a:schemeClr val="accent6"/>
                </a:solidFill>
              </a:rPr>
              <a:t>velocities</a:t>
            </a:r>
            <a:r>
              <a:rPr lang="fr-FR" sz="2400" b="1" i="1" dirty="0" smtClean="0">
                <a:solidFill>
                  <a:schemeClr val="accent6"/>
                </a:solidFill>
              </a:rPr>
              <a:t> are </a:t>
            </a:r>
            <a:r>
              <a:rPr lang="fr-FR" sz="2400" b="1" i="1" dirty="0" err="1" smtClean="0">
                <a:solidFill>
                  <a:schemeClr val="accent6"/>
                </a:solidFill>
              </a:rPr>
              <a:t>even</a:t>
            </a:r>
            <a:r>
              <a:rPr lang="fr-FR" sz="2400" b="1" i="1" dirty="0" smtClean="0">
                <a:solidFill>
                  <a:schemeClr val="accent6"/>
                </a:solidFill>
              </a:rPr>
              <a:t> </a:t>
            </a:r>
            <a:r>
              <a:rPr lang="fr-FR" sz="2400" b="1" i="1" dirty="0" err="1" smtClean="0">
                <a:solidFill>
                  <a:schemeClr val="accent6"/>
                </a:solidFill>
              </a:rPr>
              <a:t>smaller</a:t>
            </a:r>
            <a:r>
              <a:rPr lang="fr-FR" sz="2400" b="1" i="1" dirty="0" smtClean="0">
                <a:solidFill>
                  <a:schemeClr val="accent6"/>
                </a:solidFill>
              </a:rPr>
              <a:t> </a:t>
            </a:r>
            <a:r>
              <a:rPr lang="fr-FR" sz="2400" b="1" i="1" dirty="0" err="1" smtClean="0">
                <a:solidFill>
                  <a:schemeClr val="accent6"/>
                </a:solidFill>
              </a:rPr>
              <a:t>than</a:t>
            </a:r>
            <a:r>
              <a:rPr lang="fr-FR" sz="2400" b="1" i="1" dirty="0" smtClean="0">
                <a:solidFill>
                  <a:schemeClr val="accent6"/>
                </a:solidFill>
              </a:rPr>
              <a:t> </a:t>
            </a:r>
            <a:r>
              <a:rPr lang="fr-FR" sz="2400" b="1" i="1" dirty="0" err="1" smtClean="0">
                <a:solidFill>
                  <a:schemeClr val="accent6"/>
                </a:solidFill>
              </a:rPr>
              <a:t>typical</a:t>
            </a:r>
            <a:r>
              <a:rPr lang="fr-FR" sz="2400" b="1" i="1" dirty="0" smtClean="0">
                <a:solidFill>
                  <a:schemeClr val="accent6"/>
                </a:solidFill>
              </a:rPr>
              <a:t> UCN </a:t>
            </a:r>
            <a:r>
              <a:rPr lang="fr-FR" sz="2400" b="1" i="1" dirty="0" err="1" smtClean="0">
                <a:solidFill>
                  <a:schemeClr val="accent6"/>
                </a:solidFill>
              </a:rPr>
              <a:t>velocities</a:t>
            </a:r>
            <a:r>
              <a:rPr lang="fr-FR" sz="2400" b="1" i="1" dirty="0" smtClean="0">
                <a:solidFill>
                  <a:schemeClr val="accent6"/>
                </a:solidFill>
              </a:rPr>
              <a:t>.</a:t>
            </a:r>
          </a:p>
          <a:p>
            <a:r>
              <a:rPr lang="fr-FR" sz="2400" b="1" i="1" dirty="0" smtClean="0">
                <a:solidFill>
                  <a:schemeClr val="accent6"/>
                </a:solidFill>
              </a:rPr>
              <a:t>5. </a:t>
            </a:r>
            <a:r>
              <a:rPr lang="fr-FR" sz="2400" b="1" i="1" dirty="0" err="1" smtClean="0">
                <a:solidFill>
                  <a:schemeClr val="accent6"/>
                </a:solidFill>
              </a:rPr>
              <a:t>Projected</a:t>
            </a:r>
            <a:r>
              <a:rPr lang="fr-FR" sz="2400" b="1" i="1" dirty="0" smtClean="0">
                <a:solidFill>
                  <a:schemeClr val="accent6"/>
                </a:solidFill>
              </a:rPr>
              <a:t> </a:t>
            </a:r>
            <a:r>
              <a:rPr lang="fr-FR" sz="2400" b="1" i="1" dirty="0" err="1" smtClean="0">
                <a:solidFill>
                  <a:schemeClr val="accent6"/>
                </a:solidFill>
              </a:rPr>
              <a:t>anti-hydrogen</a:t>
            </a:r>
            <a:r>
              <a:rPr lang="fr-FR" sz="2400" b="1" i="1" dirty="0" smtClean="0">
                <a:solidFill>
                  <a:schemeClr val="accent6"/>
                </a:solidFill>
              </a:rPr>
              <a:t> phase-</a:t>
            </a:r>
            <a:r>
              <a:rPr lang="fr-FR" sz="2400" b="1" i="1" dirty="0" err="1" smtClean="0">
                <a:solidFill>
                  <a:schemeClr val="accent6"/>
                </a:solidFill>
              </a:rPr>
              <a:t>space</a:t>
            </a:r>
            <a:r>
              <a:rPr lang="fr-FR" sz="2400" b="1" i="1" dirty="0" smtClean="0">
                <a:solidFill>
                  <a:schemeClr val="accent6"/>
                </a:solidFill>
              </a:rPr>
              <a:t> </a:t>
            </a:r>
            <a:r>
              <a:rPr lang="fr-FR" sz="2400" b="1" i="1" dirty="0" err="1" smtClean="0">
                <a:solidFill>
                  <a:schemeClr val="accent6"/>
                </a:solidFill>
              </a:rPr>
              <a:t>densities</a:t>
            </a:r>
            <a:r>
              <a:rPr lang="fr-FR" sz="2400" b="1" i="1" dirty="0" smtClean="0">
                <a:solidFill>
                  <a:schemeClr val="accent6"/>
                </a:solidFill>
              </a:rPr>
              <a:t> are </a:t>
            </a:r>
            <a:r>
              <a:rPr lang="fr-FR" sz="2400" b="1" i="1" dirty="0" err="1" smtClean="0">
                <a:solidFill>
                  <a:schemeClr val="accent6"/>
                </a:solidFill>
              </a:rPr>
              <a:t>even</a:t>
            </a:r>
            <a:r>
              <a:rPr lang="fr-FR" sz="2400" b="1" i="1" dirty="0" smtClean="0">
                <a:solidFill>
                  <a:schemeClr val="accent6"/>
                </a:solidFill>
              </a:rPr>
              <a:t> </a:t>
            </a:r>
            <a:r>
              <a:rPr lang="fr-FR" sz="2400" b="1" i="1" dirty="0" err="1" smtClean="0">
                <a:solidFill>
                  <a:schemeClr val="accent6"/>
                </a:solidFill>
              </a:rPr>
              <a:t>larger</a:t>
            </a:r>
            <a:r>
              <a:rPr lang="fr-FR" sz="2400" b="1" i="1" dirty="0" smtClean="0">
                <a:solidFill>
                  <a:schemeClr val="accent6"/>
                </a:solidFill>
              </a:rPr>
              <a:t> </a:t>
            </a:r>
            <a:r>
              <a:rPr lang="fr-FR" sz="2400" b="1" i="1" dirty="0" err="1" smtClean="0">
                <a:solidFill>
                  <a:schemeClr val="accent6"/>
                </a:solidFill>
              </a:rPr>
              <a:t>than</a:t>
            </a:r>
            <a:r>
              <a:rPr lang="fr-FR" sz="2400" b="1" i="1" dirty="0" smtClean="0">
                <a:solidFill>
                  <a:schemeClr val="accent6"/>
                </a:solidFill>
              </a:rPr>
              <a:t> the </a:t>
            </a:r>
            <a:r>
              <a:rPr lang="fr-FR" sz="2400" b="1" i="1" dirty="0" err="1" smtClean="0">
                <a:solidFill>
                  <a:schemeClr val="accent6"/>
                </a:solidFill>
              </a:rPr>
              <a:t>highest</a:t>
            </a:r>
            <a:r>
              <a:rPr lang="fr-FR" sz="2400" b="1" i="1" dirty="0" smtClean="0">
                <a:solidFill>
                  <a:schemeClr val="accent6"/>
                </a:solidFill>
              </a:rPr>
              <a:t> UCN </a:t>
            </a:r>
            <a:r>
              <a:rPr lang="fr-FR" sz="2400" b="1" i="1" dirty="0" err="1" smtClean="0">
                <a:solidFill>
                  <a:schemeClr val="accent6"/>
                </a:solidFill>
              </a:rPr>
              <a:t>densities</a:t>
            </a:r>
            <a:r>
              <a:rPr lang="fr-FR" sz="2400" b="1" i="1" dirty="0" smtClean="0">
                <a:solidFill>
                  <a:schemeClr val="accent6"/>
                </a:solidFill>
              </a:rPr>
              <a:t> </a:t>
            </a:r>
            <a:r>
              <a:rPr lang="fr-FR" sz="2400" b="1" i="1" dirty="0" err="1" smtClean="0">
                <a:solidFill>
                  <a:schemeClr val="accent6"/>
                </a:solidFill>
              </a:rPr>
              <a:t>available</a:t>
            </a:r>
            <a:r>
              <a:rPr lang="fr-FR" sz="2400" b="1" i="1" dirty="0" smtClean="0">
                <a:solidFill>
                  <a:schemeClr val="accent6"/>
                </a:solidFill>
              </a:rPr>
              <a:t>.</a:t>
            </a:r>
          </a:p>
          <a:p>
            <a:r>
              <a:rPr lang="fr-FR" sz="2400" b="1" i="1" dirty="0" smtClean="0"/>
              <a:t>6. </a:t>
            </a:r>
            <a:r>
              <a:rPr lang="fr-FR" sz="2400" b="1" i="1" dirty="0" smtClean="0">
                <a:solidFill>
                  <a:srgbClr val="FF0000"/>
                </a:solidFill>
              </a:rPr>
              <a:t>But: </a:t>
            </a:r>
            <a:r>
              <a:rPr lang="fr-FR" sz="2400" b="1" i="1" dirty="0" err="1" smtClean="0">
                <a:solidFill>
                  <a:srgbClr val="FF0000"/>
                </a:solidFill>
              </a:rPr>
              <a:t>effects</a:t>
            </a:r>
            <a:r>
              <a:rPr lang="fr-FR" sz="2400" b="1" i="1" dirty="0" smtClean="0">
                <a:solidFill>
                  <a:srgbClr val="FF0000"/>
                </a:solidFill>
              </a:rPr>
              <a:t> of </a:t>
            </a:r>
            <a:r>
              <a:rPr lang="fr-FR" sz="2400" b="1" i="1" dirty="0" err="1" smtClean="0">
                <a:solidFill>
                  <a:srgbClr val="FF0000"/>
                </a:solidFill>
              </a:rPr>
              <a:t>parasitic</a:t>
            </a:r>
            <a:r>
              <a:rPr lang="fr-FR" sz="2400" b="1" i="1" dirty="0" smtClean="0">
                <a:solidFill>
                  <a:srgbClr val="FF0000"/>
                </a:solidFill>
              </a:rPr>
              <a:t> </a:t>
            </a:r>
            <a:r>
              <a:rPr lang="fr-FR" sz="2400" b="1" i="1" dirty="0" err="1" smtClean="0">
                <a:solidFill>
                  <a:srgbClr val="FF0000"/>
                </a:solidFill>
              </a:rPr>
              <a:t>electromagnetic</a:t>
            </a:r>
            <a:r>
              <a:rPr lang="fr-FR" sz="2400" b="1" i="1" dirty="0" smtClean="0">
                <a:solidFill>
                  <a:srgbClr val="FF0000"/>
                </a:solidFill>
              </a:rPr>
              <a:t> </a:t>
            </a:r>
            <a:r>
              <a:rPr lang="fr-FR" sz="2400" b="1" i="1" dirty="0" err="1" smtClean="0">
                <a:solidFill>
                  <a:srgbClr val="FF0000"/>
                </a:solidFill>
              </a:rPr>
              <a:t>fields</a:t>
            </a:r>
            <a:r>
              <a:rPr lang="fr-FR" sz="2400" b="1" i="1" dirty="0" smtClean="0">
                <a:solidFill>
                  <a:srgbClr val="FF0000"/>
                </a:solidFill>
              </a:rPr>
              <a:t> to </a:t>
            </a:r>
            <a:r>
              <a:rPr lang="fr-FR" sz="2400" b="1" i="1" dirty="0" err="1" smtClean="0">
                <a:solidFill>
                  <a:srgbClr val="FF0000"/>
                </a:solidFill>
              </a:rPr>
              <a:t>anti-hydrogen</a:t>
            </a:r>
            <a:r>
              <a:rPr lang="fr-FR" sz="2400" b="1" i="1" dirty="0" smtClean="0">
                <a:solidFill>
                  <a:srgbClr val="FF0000"/>
                </a:solidFill>
              </a:rPr>
              <a:t> </a:t>
            </a:r>
            <a:r>
              <a:rPr lang="fr-FR" sz="2400" b="1" i="1" dirty="0" err="1" smtClean="0">
                <a:solidFill>
                  <a:srgbClr val="FF0000"/>
                </a:solidFill>
              </a:rPr>
              <a:t>atoms</a:t>
            </a:r>
            <a:r>
              <a:rPr lang="fr-FR" sz="2400" b="1" i="1" dirty="0" smtClean="0">
                <a:solidFill>
                  <a:srgbClr val="FF0000"/>
                </a:solidFill>
              </a:rPr>
              <a:t> are </a:t>
            </a:r>
            <a:r>
              <a:rPr lang="fr-FR" sz="2400" b="1" i="1" dirty="0" err="1" smtClean="0">
                <a:solidFill>
                  <a:srgbClr val="FF0000"/>
                </a:solidFill>
              </a:rPr>
              <a:t>much</a:t>
            </a:r>
            <a:r>
              <a:rPr lang="fr-FR" sz="2400" b="1" i="1" dirty="0" smtClean="0">
                <a:solidFill>
                  <a:srgbClr val="FF0000"/>
                </a:solidFill>
              </a:rPr>
              <a:t> </a:t>
            </a:r>
            <a:r>
              <a:rPr lang="fr-FR" sz="2400" b="1" i="1" dirty="0" err="1" smtClean="0">
                <a:solidFill>
                  <a:srgbClr val="FF0000"/>
                </a:solidFill>
              </a:rPr>
              <a:t>larger</a:t>
            </a:r>
            <a:r>
              <a:rPr lang="fr-FR" sz="2400" b="1" i="1" dirty="0" smtClean="0">
                <a:solidFill>
                  <a:srgbClr val="FF0000"/>
                </a:solidFill>
              </a:rPr>
              <a:t> </a:t>
            </a:r>
            <a:r>
              <a:rPr lang="fr-FR" sz="2400" b="1" i="1" dirty="0" err="1" smtClean="0">
                <a:solidFill>
                  <a:srgbClr val="FF0000"/>
                </a:solidFill>
              </a:rPr>
              <a:t>than</a:t>
            </a:r>
            <a:r>
              <a:rPr lang="fr-FR" sz="2400" b="1" i="1" dirty="0" smtClean="0">
                <a:solidFill>
                  <a:srgbClr val="FF0000"/>
                </a:solidFill>
              </a:rPr>
              <a:t> </a:t>
            </a:r>
            <a:r>
              <a:rPr lang="fr-FR" sz="2400" b="1" i="1" dirty="0" err="1" smtClean="0">
                <a:solidFill>
                  <a:srgbClr val="FF0000"/>
                </a:solidFill>
              </a:rPr>
              <a:t>those</a:t>
            </a:r>
            <a:r>
              <a:rPr lang="fr-FR" sz="2400" b="1" i="1" dirty="0" smtClean="0">
                <a:solidFill>
                  <a:srgbClr val="FF0000"/>
                </a:solidFill>
              </a:rPr>
              <a:t> to neutrons! </a:t>
            </a:r>
            <a:r>
              <a:rPr lang="fr-FR" sz="2400" b="1" i="1" dirty="0" err="1" smtClean="0">
                <a:solidFill>
                  <a:srgbClr val="FF0000"/>
                </a:solidFill>
              </a:rPr>
              <a:t>Should</a:t>
            </a:r>
            <a:r>
              <a:rPr lang="fr-FR" sz="2400" b="1" i="1" dirty="0" smtClean="0">
                <a:solidFill>
                  <a:srgbClr val="FF0000"/>
                </a:solidFill>
              </a:rPr>
              <a:t> not </a:t>
            </a:r>
            <a:r>
              <a:rPr lang="fr-FR" sz="2400" b="1" i="1" dirty="0" err="1" smtClean="0">
                <a:solidFill>
                  <a:srgbClr val="FF0000"/>
                </a:solidFill>
              </a:rPr>
              <a:t>be</a:t>
            </a:r>
            <a:r>
              <a:rPr lang="fr-FR" sz="2400" b="1" i="1" dirty="0" smtClean="0">
                <a:solidFill>
                  <a:srgbClr val="FF0000"/>
                </a:solidFill>
              </a:rPr>
              <a:t> </a:t>
            </a:r>
            <a:r>
              <a:rPr lang="fr-FR" sz="2400" b="1" i="1" dirty="0" err="1" smtClean="0">
                <a:solidFill>
                  <a:srgbClr val="FF0000"/>
                </a:solidFill>
              </a:rPr>
              <a:t>overlooked</a:t>
            </a:r>
            <a:r>
              <a:rPr lang="fr-FR" sz="2400" b="1" i="1" dirty="0" smtClean="0">
                <a:solidFill>
                  <a:srgbClr val="FF0000"/>
                </a:solidFill>
              </a:rPr>
              <a:t>, but looks </a:t>
            </a:r>
            <a:r>
              <a:rPr lang="fr-FR" sz="2400" b="1" i="1" dirty="0" err="1" smtClean="0">
                <a:solidFill>
                  <a:srgbClr val="FF0000"/>
                </a:solidFill>
              </a:rPr>
              <a:t>very</a:t>
            </a:r>
            <a:r>
              <a:rPr lang="fr-FR" sz="2400" b="1" i="1" dirty="0" smtClean="0">
                <a:solidFill>
                  <a:srgbClr val="FF0000"/>
                </a:solidFill>
              </a:rPr>
              <a:t> </a:t>
            </a:r>
            <a:r>
              <a:rPr lang="fr-FR" sz="2400" b="1" i="1" dirty="0" err="1" smtClean="0">
                <a:solidFill>
                  <a:srgbClr val="FF0000"/>
                </a:solidFill>
              </a:rPr>
              <a:t>promissing</a:t>
            </a:r>
            <a:r>
              <a:rPr lang="fr-FR" sz="2400" b="1" i="1" dirty="0" smtClean="0">
                <a:solidFill>
                  <a:srgbClr val="FF0000"/>
                </a:solidFill>
              </a:rPr>
              <a:t>.</a:t>
            </a:r>
            <a:r>
              <a:rPr lang="fr-FR" sz="2400" b="1" i="1" dirty="0" smtClean="0"/>
              <a:t>   </a:t>
            </a:r>
            <a:endParaRPr lang="en-US" sz="2400" b="1" i="1" dirty="0"/>
          </a:p>
        </p:txBody>
      </p:sp>
      <p:sp>
        <p:nvSpPr>
          <p:cNvPr id="14" name="Rectangle 13"/>
          <p:cNvSpPr/>
          <p:nvPr/>
        </p:nvSpPr>
        <p:spPr>
          <a:xfrm>
            <a:off x="4953000" y="838200"/>
            <a:ext cx="4953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1400" i="1" dirty="0" smtClean="0">
                <a:solidFill>
                  <a:srgbClr val="FF0000"/>
                </a:solidFill>
              </a:rPr>
              <a:t>A.Yu. Voronin, P. Froelich, V.V. N. « </a:t>
            </a:r>
            <a:r>
              <a:rPr lang="fr-FR" sz="1400" i="1" dirty="0" err="1" smtClean="0">
                <a:solidFill>
                  <a:srgbClr val="FF0000"/>
                </a:solidFill>
              </a:rPr>
              <a:t>Gravitational</a:t>
            </a:r>
            <a:r>
              <a:rPr lang="fr-FR" sz="1400" i="1" dirty="0" smtClean="0">
                <a:solidFill>
                  <a:srgbClr val="FF0000"/>
                </a:solidFill>
              </a:rPr>
              <a:t> quantum states of antihydrogen », Phys. Rev. A 83 (2011) 032903</a:t>
            </a:r>
            <a:endParaRPr lang="fr-FR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1" name="Text Box 3"/>
          <p:cNvSpPr txBox="1">
            <a:spLocks noChangeArrowheads="1"/>
          </p:cNvSpPr>
          <p:nvPr/>
        </p:nvSpPr>
        <p:spPr bwMode="auto">
          <a:xfrm>
            <a:off x="662121" y="6613525"/>
            <a:ext cx="1248569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29" tIns="45715" rIns="91429" bIns="45715">
            <a:spAutoFit/>
          </a:bodyPr>
          <a:lstStyle/>
          <a:p>
            <a:pPr eaLnBrk="0" hangingPunct="0">
              <a:spcBef>
                <a:spcPct val="50000"/>
              </a:spcBef>
            </a:pPr>
            <a:fld id="{68180278-298D-4623-9A05-342A5F8166E3}" type="datetime3">
              <a:rPr lang="fr-FR" sz="1400" b="1"/>
              <a:pPr eaLnBrk="0" hangingPunct="0">
                <a:spcBef>
                  <a:spcPct val="50000"/>
                </a:spcBef>
              </a:pPr>
              <a:t>11.10.11</a:t>
            </a:fld>
            <a:r>
              <a:rPr lang="fr-FR" sz="1000" b="1"/>
              <a:t>	</a:t>
            </a:r>
            <a:endParaRPr lang="fr-FR" sz="2400">
              <a:latin typeface="Times New Roman" pitchFamily="18" charset="0"/>
            </a:endParaRPr>
          </a:p>
        </p:txBody>
      </p:sp>
      <p:sp>
        <p:nvSpPr>
          <p:cNvPr id="89096" name="Text Box 8"/>
          <p:cNvSpPr txBox="1">
            <a:spLocks noChangeArrowheads="1"/>
          </p:cNvSpPr>
          <p:nvPr/>
        </p:nvSpPr>
        <p:spPr bwMode="auto">
          <a:xfrm>
            <a:off x="2146300" y="1905001"/>
            <a:ext cx="412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fr-FR"/>
          </a:p>
        </p:txBody>
      </p:sp>
      <p:sp>
        <p:nvSpPr>
          <p:cNvPr id="89097" name="Line 9"/>
          <p:cNvSpPr>
            <a:spLocks noChangeShapeType="1"/>
          </p:cNvSpPr>
          <p:nvPr/>
        </p:nvSpPr>
        <p:spPr bwMode="auto">
          <a:xfrm>
            <a:off x="3219450" y="14478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89130" name="Rectangle 42"/>
          <p:cNvSpPr>
            <a:spLocks noChangeArrowheads="1"/>
          </p:cNvSpPr>
          <p:nvPr/>
        </p:nvSpPr>
        <p:spPr bwMode="auto">
          <a:xfrm>
            <a:off x="0" y="3119438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89132" name="Rectangle 44"/>
          <p:cNvSpPr>
            <a:spLocks noChangeArrowheads="1"/>
          </p:cNvSpPr>
          <p:nvPr/>
        </p:nvSpPr>
        <p:spPr bwMode="auto">
          <a:xfrm>
            <a:off x="0" y="3152775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89134" name="Rectangle 46"/>
          <p:cNvSpPr>
            <a:spLocks noChangeArrowheads="1"/>
          </p:cNvSpPr>
          <p:nvPr/>
        </p:nvSpPr>
        <p:spPr bwMode="auto">
          <a:xfrm>
            <a:off x="0" y="316230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89136" name="Rectangle 48"/>
          <p:cNvSpPr>
            <a:spLocks noChangeArrowheads="1"/>
          </p:cNvSpPr>
          <p:nvPr/>
        </p:nvSpPr>
        <p:spPr bwMode="auto">
          <a:xfrm>
            <a:off x="0" y="3190875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89140" name="Rectangle 52"/>
          <p:cNvSpPr>
            <a:spLocks noChangeArrowheads="1"/>
          </p:cNvSpPr>
          <p:nvPr/>
        </p:nvSpPr>
        <p:spPr bwMode="auto">
          <a:xfrm>
            <a:off x="0" y="2162175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89141" name="Rectangle 53"/>
          <p:cNvSpPr>
            <a:spLocks noChangeArrowheads="1"/>
          </p:cNvSpPr>
          <p:nvPr/>
        </p:nvSpPr>
        <p:spPr bwMode="auto">
          <a:xfrm>
            <a:off x="1" y="2809875"/>
            <a:ext cx="28405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ru-RU" sz="1400">
                <a:cs typeface="Times New Roman" pitchFamily="18" charset="0"/>
              </a:rPr>
              <a:t>, </a:t>
            </a:r>
            <a:endParaRPr lang="ru-RU"/>
          </a:p>
        </p:txBody>
      </p:sp>
      <p:sp>
        <p:nvSpPr>
          <p:cNvPr id="89146" name="Rectangle 58"/>
          <p:cNvSpPr>
            <a:spLocks noChangeArrowheads="1"/>
          </p:cNvSpPr>
          <p:nvPr/>
        </p:nvSpPr>
        <p:spPr bwMode="auto">
          <a:xfrm>
            <a:off x="0" y="2708275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28" name="Text Box 4"/>
          <p:cNvSpPr txBox="1">
            <a:spLocks noChangeArrowheads="1"/>
          </p:cNvSpPr>
          <p:nvPr/>
        </p:nvSpPr>
        <p:spPr bwMode="auto">
          <a:xfrm>
            <a:off x="7293637" y="6613525"/>
            <a:ext cx="2108465" cy="30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29" tIns="45715" rIns="91429" bIns="45715"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fr-FR" sz="1400" b="1" dirty="0" smtClean="0"/>
              <a:t>V</a:t>
            </a:r>
            <a:r>
              <a:rPr lang="ru-RU" sz="1400" b="1" dirty="0" smtClean="0"/>
              <a:t>.</a:t>
            </a:r>
            <a:r>
              <a:rPr lang="fr-FR" sz="1400" b="1" dirty="0" smtClean="0"/>
              <a:t>V</a:t>
            </a:r>
            <a:r>
              <a:rPr lang="ru-RU" sz="1400" b="1" dirty="0" smtClean="0"/>
              <a:t>. </a:t>
            </a:r>
            <a:r>
              <a:rPr lang="fr-FR" sz="1400" b="1" dirty="0" smtClean="0"/>
              <a:t>Nesvizhevsky</a:t>
            </a:r>
            <a:endParaRPr lang="en-US" sz="1400" b="1" dirty="0"/>
          </a:p>
        </p:txBody>
      </p:sp>
      <p:sp>
        <p:nvSpPr>
          <p:cNvPr id="29" name="Text Box 43"/>
          <p:cNvSpPr txBox="1">
            <a:spLocks noChangeArrowheads="1"/>
          </p:cNvSpPr>
          <p:nvPr/>
        </p:nvSpPr>
        <p:spPr bwMode="auto">
          <a:xfrm>
            <a:off x="914400" y="0"/>
            <a:ext cx="8991600" cy="461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5" rIns="91429" bIns="45715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400" b="1" dirty="0" smtClean="0">
                <a:latin typeface="Comic Sans MS" pitchFamily="66" charset="0"/>
              </a:rPr>
              <a:t>Conclusion (on </a:t>
            </a:r>
            <a:r>
              <a:rPr lang="fr-FR" sz="2400" b="1" dirty="0" err="1" smtClean="0">
                <a:latin typeface="Comic Sans MS" pitchFamily="66" charset="0"/>
              </a:rPr>
              <a:t>gravitational</a:t>
            </a:r>
            <a:r>
              <a:rPr lang="fr-FR" sz="2400" b="1" dirty="0" smtClean="0">
                <a:latin typeface="Comic Sans MS" pitchFamily="66" charset="0"/>
              </a:rPr>
              <a:t> quantum states)</a:t>
            </a:r>
            <a:endParaRPr lang="en-US" sz="2400" b="1" dirty="0">
              <a:latin typeface="Comic Sans MS" pitchFamily="66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52400" y="914400"/>
            <a:ext cx="9525000" cy="569386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514350" indent="-514350">
              <a:buAutoNum type="arabicPeriod"/>
            </a:pPr>
            <a:r>
              <a:rPr lang="fr-FR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First observation of quantum states of UCN in the </a:t>
            </a:r>
            <a:r>
              <a:rPr lang="fr-FR" sz="28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gravitational</a:t>
            </a:r>
            <a:r>
              <a:rPr lang="fr-FR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fr-FR" sz="28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field</a:t>
            </a:r>
            <a:r>
              <a:rPr lang="fr-FR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fr-FR" sz="28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above</a:t>
            </a:r>
            <a:r>
              <a:rPr lang="fr-FR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a </a:t>
            </a:r>
            <a:r>
              <a:rPr lang="fr-FR" sz="28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mirror</a:t>
            </a:r>
            <a:r>
              <a:rPr lang="fr-FR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; f</a:t>
            </a:r>
            <a:r>
              <a:rPr lang="fr-FR" sz="2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irst </a:t>
            </a:r>
            <a:r>
              <a:rPr lang="fr-FR" sz="28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demonstration</a:t>
            </a:r>
            <a:r>
              <a:rPr lang="fr-FR" sz="2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(and </a:t>
            </a:r>
            <a:r>
              <a:rPr lang="fr-FR" sz="28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still</a:t>
            </a:r>
            <a:r>
              <a:rPr lang="fr-FR" sz="2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the </a:t>
            </a:r>
            <a:r>
              <a:rPr lang="fr-FR" sz="28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only</a:t>
            </a:r>
            <a:r>
              <a:rPr lang="fr-FR" sz="2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one!) of quantum states of </a:t>
            </a:r>
            <a:r>
              <a:rPr lang="fr-FR" sz="28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matter</a:t>
            </a:r>
            <a:r>
              <a:rPr lang="fr-FR" sz="2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in a </a:t>
            </a:r>
            <a:r>
              <a:rPr lang="fr-FR" sz="28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gravitational</a:t>
            </a:r>
            <a:r>
              <a:rPr lang="fr-FR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fr-FR" sz="28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field</a:t>
            </a:r>
            <a:endParaRPr lang="fr-FR" sz="2800" b="1" cap="none" spc="0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marL="514350" indent="-514350">
              <a:buAutoNum type="arabicPeriod"/>
            </a:pPr>
            <a:r>
              <a:rPr lang="fr-FR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Applications in </a:t>
            </a:r>
            <a:r>
              <a:rPr lang="fr-FR" sz="28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fundamental</a:t>
            </a:r>
            <a:r>
              <a:rPr lang="fr-FR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and surface </a:t>
            </a:r>
            <a:r>
              <a:rPr lang="fr-FR" sz="28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physics</a:t>
            </a:r>
            <a:endParaRPr lang="fr-FR" sz="28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marL="514350" indent="-514350">
              <a:buAutoNum type="arabicPeriod"/>
            </a:pPr>
            <a:r>
              <a:rPr lang="fr-FR" sz="2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New </a:t>
            </a:r>
            <a:r>
              <a:rPr lang="fr-FR" sz="28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gravitational</a:t>
            </a:r>
            <a:r>
              <a:rPr lang="fr-FR" sz="2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fr-FR" sz="28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spectrometer</a:t>
            </a:r>
            <a:r>
              <a:rPr lang="fr-FR" sz="2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GRANIT, </a:t>
            </a:r>
            <a:r>
              <a:rPr lang="fr-FR" sz="28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with</a:t>
            </a:r>
            <a:r>
              <a:rPr lang="fr-FR" sz="2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all </a:t>
            </a:r>
            <a:r>
              <a:rPr lang="fr-FR" sz="28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parameters</a:t>
            </a:r>
            <a:r>
              <a:rPr lang="fr-FR" sz="2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fr-FR" sz="28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improved</a:t>
            </a:r>
            <a:r>
              <a:rPr lang="fr-FR" sz="2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by </a:t>
            </a:r>
            <a:r>
              <a:rPr lang="fr-FR" sz="28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many</a:t>
            </a:r>
            <a:r>
              <a:rPr lang="fr-FR" sz="2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fr-FR" sz="28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orders</a:t>
            </a:r>
            <a:r>
              <a:rPr lang="fr-FR" sz="2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of magnitude </a:t>
            </a:r>
            <a:r>
              <a:rPr lang="fr-FR" sz="28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compared</a:t>
            </a:r>
            <a:r>
              <a:rPr lang="fr-FR" sz="2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to the first setup, </a:t>
            </a:r>
            <a:r>
              <a:rPr lang="fr-FR" sz="28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is</a:t>
            </a:r>
            <a:r>
              <a:rPr lang="fr-FR" sz="2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fr-FR" sz="28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going</a:t>
            </a:r>
            <a:r>
              <a:rPr lang="fr-FR" sz="2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to </a:t>
            </a:r>
            <a:r>
              <a:rPr lang="fr-FR" sz="28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become</a:t>
            </a:r>
            <a:r>
              <a:rPr lang="fr-FR" sz="2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fr-FR" sz="28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operational</a:t>
            </a:r>
            <a:r>
              <a:rPr lang="fr-FR" sz="2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fr-FR" sz="28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this</a:t>
            </a:r>
            <a:r>
              <a:rPr lang="fr-FR" sz="2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fr-FR" sz="28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year</a:t>
            </a:r>
            <a:endParaRPr lang="fr-FR" sz="2800" b="1" cap="none" spc="0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marL="514350" indent="-514350">
              <a:buAutoNum type="arabicPeriod"/>
            </a:pPr>
            <a:r>
              <a:rPr lang="fr-FR" sz="2800" b="1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Such</a:t>
            </a:r>
            <a:r>
              <a:rPr lang="fr-FR" sz="2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an </a:t>
            </a:r>
            <a:r>
              <a:rPr lang="fr-FR" sz="2800" b="1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experiment</a:t>
            </a:r>
            <a:r>
              <a:rPr lang="fr-FR" sz="2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fr-FR" sz="2800" b="1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is</a:t>
            </a:r>
            <a:r>
              <a:rPr lang="fr-FR" sz="2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fr-FR" sz="2800" b="1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feasible</a:t>
            </a:r>
            <a:r>
              <a:rPr lang="fr-FR" sz="2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fr-FR" sz="2800" b="1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with</a:t>
            </a:r>
            <a:r>
              <a:rPr lang="fr-FR" sz="2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fr-FR" sz="2800" b="1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anti-hydrogen</a:t>
            </a:r>
            <a:endParaRPr lang="fr-FR" sz="2800" b="1" cap="none" spc="0" dirty="0" smtClean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marL="514350" indent="-514350">
              <a:buAutoNum type="arabicPeriod"/>
            </a:pPr>
            <a:r>
              <a:rPr lang="fr-FR" sz="2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The GRANIT </a:t>
            </a:r>
            <a:r>
              <a:rPr lang="fr-FR" sz="2800" b="1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spectrometer</a:t>
            </a:r>
            <a:r>
              <a:rPr lang="fr-FR" sz="2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fr-FR" sz="2800" b="1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could</a:t>
            </a:r>
            <a:r>
              <a:rPr lang="fr-FR" sz="2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fr-FR" sz="2800" b="1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be</a:t>
            </a:r>
            <a:r>
              <a:rPr lang="fr-FR" sz="2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fr-FR" sz="2800" b="1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used</a:t>
            </a:r>
            <a:r>
              <a:rPr lang="fr-FR" sz="2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for one-to-one </a:t>
            </a:r>
            <a:r>
              <a:rPr lang="fr-FR" sz="2800" b="1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prototyping</a:t>
            </a:r>
            <a:r>
              <a:rPr lang="fr-FR" sz="2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of an </a:t>
            </a:r>
            <a:r>
              <a:rPr lang="fr-FR" sz="2800" b="1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experiment</a:t>
            </a:r>
            <a:r>
              <a:rPr lang="fr-FR" sz="2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fr-FR" sz="2800" b="1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measuring</a:t>
            </a:r>
            <a:r>
              <a:rPr lang="fr-FR" sz="2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quantum states of </a:t>
            </a:r>
            <a:r>
              <a:rPr lang="fr-FR" sz="2800" b="1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anti-hydrogen</a:t>
            </a:r>
            <a:r>
              <a:rPr lang="fr-FR" sz="2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fr-FR" sz="2800" b="1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atoms</a:t>
            </a:r>
            <a:endParaRPr lang="fr-FR" sz="28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 Box 2"/>
          <p:cNvSpPr txBox="1">
            <a:spLocks noChangeArrowheads="1"/>
          </p:cNvSpPr>
          <p:nvPr/>
        </p:nvSpPr>
        <p:spPr bwMode="auto">
          <a:xfrm>
            <a:off x="609600" y="6537325"/>
            <a:ext cx="2290763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5" rIns="91429" bIns="45715">
            <a:spAutoFit/>
          </a:bodyPr>
          <a:lstStyle/>
          <a:p>
            <a:pPr>
              <a:spcBef>
                <a:spcPct val="50000"/>
              </a:spcBef>
            </a:pPr>
            <a:fld id="{C121C215-084F-4CAD-9817-85A2B15660AC}" type="datetime3">
              <a:rPr lang="fr-FR" sz="1000" b="1"/>
              <a:pPr>
                <a:spcBef>
                  <a:spcPct val="50000"/>
                </a:spcBef>
              </a:pPr>
              <a:t>11.10.11</a:t>
            </a:fld>
            <a:r>
              <a:rPr lang="fr-FR" sz="1000" b="1"/>
              <a:t>	</a:t>
            </a:r>
            <a:endParaRPr lang="fr-FR" sz="2400">
              <a:latin typeface="Times New Roman" pitchFamily="18" charset="0"/>
            </a:endParaRPr>
          </a:p>
        </p:txBody>
      </p:sp>
      <p:sp>
        <p:nvSpPr>
          <p:cNvPr id="3078" name="Rectangle 4"/>
          <p:cNvSpPr>
            <a:spLocks noChangeArrowheads="1"/>
          </p:cNvSpPr>
          <p:nvPr/>
        </p:nvSpPr>
        <p:spPr bwMode="auto">
          <a:xfrm>
            <a:off x="609600" y="3702050"/>
            <a:ext cx="184150" cy="366713"/>
          </a:xfrm>
          <a:prstGeom prst="rect">
            <a:avLst/>
          </a:prstGeom>
          <a:gradFill rotWithShape="1">
            <a:gsLst>
              <a:gs pos="0">
                <a:srgbClr val="760000"/>
              </a:gs>
              <a:gs pos="100000">
                <a:srgbClr val="FF0000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lIns="91429" tIns="45715" rIns="91429" bIns="45715" anchor="ctr">
            <a:spAutoFit/>
          </a:bodyPr>
          <a:lstStyle/>
          <a:p>
            <a:endParaRPr lang="en-US"/>
          </a:p>
        </p:txBody>
      </p:sp>
      <p:sp>
        <p:nvSpPr>
          <p:cNvPr id="3079" name="Line 7"/>
          <p:cNvSpPr>
            <a:spLocks noChangeShapeType="1"/>
          </p:cNvSpPr>
          <p:nvPr/>
        </p:nvSpPr>
        <p:spPr bwMode="auto">
          <a:xfrm flipV="1">
            <a:off x="2743200" y="2819400"/>
            <a:ext cx="76200" cy="762000"/>
          </a:xfrm>
          <a:prstGeom prst="line">
            <a:avLst/>
          </a:prstGeom>
          <a:noFill/>
          <a:ln w="38100" cap="rnd">
            <a:solidFill>
              <a:srgbClr val="00FF00"/>
            </a:solidFill>
            <a:prstDash val="sysDot"/>
            <a:round/>
            <a:headEnd/>
            <a:tailEnd type="arrow" w="med" len="med"/>
          </a:ln>
        </p:spPr>
        <p:txBody>
          <a:bodyPr wrap="none" lIns="91429" tIns="45715" rIns="91429" bIns="45715" anchor="ctr">
            <a:spAutoFit/>
          </a:bodyPr>
          <a:lstStyle/>
          <a:p>
            <a:endParaRPr lang="fr-FR"/>
          </a:p>
        </p:txBody>
      </p:sp>
      <p:sp>
        <p:nvSpPr>
          <p:cNvPr id="3080" name="Line 8"/>
          <p:cNvSpPr>
            <a:spLocks noChangeShapeType="1"/>
          </p:cNvSpPr>
          <p:nvPr/>
        </p:nvSpPr>
        <p:spPr bwMode="auto">
          <a:xfrm>
            <a:off x="1447800" y="2895600"/>
            <a:ext cx="76200" cy="762000"/>
          </a:xfrm>
          <a:prstGeom prst="line">
            <a:avLst/>
          </a:prstGeom>
          <a:noFill/>
          <a:ln w="38100" cap="rnd">
            <a:solidFill>
              <a:srgbClr val="00FF00"/>
            </a:solidFill>
            <a:prstDash val="sysDot"/>
            <a:round/>
            <a:headEnd/>
            <a:tailEnd type="arrow" w="med" len="med"/>
          </a:ln>
        </p:spPr>
        <p:txBody>
          <a:bodyPr lIns="91429" tIns="45715" rIns="91429" bIns="45715" anchor="ctr">
            <a:spAutoFit/>
          </a:bodyPr>
          <a:lstStyle/>
          <a:p>
            <a:endParaRPr lang="fr-FR"/>
          </a:p>
        </p:txBody>
      </p:sp>
      <p:sp>
        <p:nvSpPr>
          <p:cNvPr id="797705" name="Oval 9"/>
          <p:cNvSpPr>
            <a:spLocks noChangeArrowheads="1"/>
          </p:cNvSpPr>
          <p:nvPr/>
        </p:nvSpPr>
        <p:spPr bwMode="auto">
          <a:xfrm>
            <a:off x="2743200" y="2084388"/>
            <a:ext cx="381000" cy="481012"/>
          </a:xfrm>
          <a:prstGeom prst="ellipse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lIns="91429" tIns="45715" rIns="91429" bIns="45715" anchor="ctr">
            <a:spAutoFit/>
          </a:bodyPr>
          <a:lstStyle/>
          <a:p>
            <a:pPr>
              <a:defRPr/>
            </a:pPr>
            <a:endParaRPr lang="fr-FR"/>
          </a:p>
        </p:txBody>
      </p:sp>
      <p:sp>
        <p:nvSpPr>
          <p:cNvPr id="3082" name="Text Box 10"/>
          <p:cNvSpPr txBox="1">
            <a:spLocks noChangeArrowheads="1"/>
          </p:cNvSpPr>
          <p:nvPr/>
        </p:nvSpPr>
        <p:spPr bwMode="auto">
          <a:xfrm>
            <a:off x="304800" y="4114800"/>
            <a:ext cx="3429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100000"/>
              </a:spcBef>
            </a:pPr>
            <a:r>
              <a:rPr lang="fr-FR" b="1" i="1" dirty="0" smtClean="0"/>
              <a:t>A </a:t>
            </a:r>
            <a:r>
              <a:rPr lang="fr-FR" b="1" i="1" dirty="0" err="1" smtClean="0"/>
              <a:t>particle</a:t>
            </a:r>
            <a:r>
              <a:rPr lang="fr-FR" b="1" i="1" dirty="0" smtClean="0"/>
              <a:t> </a:t>
            </a:r>
            <a:r>
              <a:rPr lang="fr-FR" b="1" i="1" dirty="0" err="1" smtClean="0"/>
              <a:t>above</a:t>
            </a:r>
            <a:r>
              <a:rPr lang="fr-FR" b="1" i="1" dirty="0" smtClean="0"/>
              <a:t> a </a:t>
            </a:r>
            <a:r>
              <a:rPr lang="fr-FR" b="1" i="1" dirty="0" err="1" smtClean="0"/>
              <a:t>mirror</a:t>
            </a:r>
            <a:r>
              <a:rPr lang="fr-FR" b="1" i="1" dirty="0" smtClean="0"/>
              <a:t> in the </a:t>
            </a:r>
            <a:r>
              <a:rPr lang="fr-FR" b="1" i="1" dirty="0" err="1" smtClean="0"/>
              <a:t>gravity</a:t>
            </a:r>
            <a:r>
              <a:rPr lang="fr-FR" b="1" i="1" dirty="0" smtClean="0"/>
              <a:t> </a:t>
            </a:r>
            <a:r>
              <a:rPr lang="fr-FR" b="1" i="1" dirty="0" err="1" smtClean="0"/>
              <a:t>field</a:t>
            </a:r>
            <a:endParaRPr lang="en-US" b="1" i="1" dirty="0"/>
          </a:p>
        </p:txBody>
      </p:sp>
      <p:graphicFrame>
        <p:nvGraphicFramePr>
          <p:cNvPr id="3074" name="Object 14"/>
          <p:cNvGraphicFramePr>
            <a:graphicFrameLocks noChangeAspect="1"/>
          </p:cNvGraphicFramePr>
          <p:nvPr/>
        </p:nvGraphicFramePr>
        <p:xfrm>
          <a:off x="5087938" y="5257800"/>
          <a:ext cx="3951287" cy="984250"/>
        </p:xfrm>
        <a:graphic>
          <a:graphicData uri="http://schemas.openxmlformats.org/presentationml/2006/ole">
            <p:oleObj spid="_x0000_s3074" name="Équation" r:id="rId4" imgW="2133360" imgH="533160" progId="Equation.3">
              <p:embed/>
            </p:oleObj>
          </a:graphicData>
        </a:graphic>
      </p:graphicFrame>
      <p:sp>
        <p:nvSpPr>
          <p:cNvPr id="3083" name="Text Box 15"/>
          <p:cNvSpPr txBox="1">
            <a:spLocks noChangeArrowheads="1"/>
          </p:cNvSpPr>
          <p:nvPr/>
        </p:nvSpPr>
        <p:spPr bwMode="auto">
          <a:xfrm>
            <a:off x="685800" y="5638800"/>
            <a:ext cx="44958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b="1" i="1" dirty="0" smtClean="0"/>
              <a:t>The </a:t>
            </a:r>
            <a:r>
              <a:rPr lang="fr-FR" b="1" i="1" dirty="0" err="1" smtClean="0"/>
              <a:t>energy</a:t>
            </a:r>
            <a:r>
              <a:rPr lang="fr-FR" b="1" i="1" dirty="0" smtClean="0"/>
              <a:t> of quantum states in the Bohr-</a:t>
            </a:r>
            <a:r>
              <a:rPr lang="fr-FR" b="1" i="1" dirty="0" err="1" smtClean="0"/>
              <a:t>Zommerfeld</a:t>
            </a:r>
            <a:r>
              <a:rPr lang="fr-FR" b="1" i="1" dirty="0" smtClean="0"/>
              <a:t> approximation</a:t>
            </a:r>
            <a:r>
              <a:rPr lang="ru-RU" b="1" i="1" dirty="0" smtClean="0"/>
              <a:t> :</a:t>
            </a:r>
            <a:endParaRPr lang="en-US" b="1" i="1" dirty="0"/>
          </a:p>
        </p:txBody>
      </p:sp>
      <p:sp>
        <p:nvSpPr>
          <p:cNvPr id="3084" name="Rectangle 4"/>
          <p:cNvSpPr>
            <a:spLocks noChangeArrowheads="1"/>
          </p:cNvSpPr>
          <p:nvPr/>
        </p:nvSpPr>
        <p:spPr bwMode="auto">
          <a:xfrm>
            <a:off x="609600" y="3657600"/>
            <a:ext cx="2971800" cy="457200"/>
          </a:xfrm>
          <a:prstGeom prst="rect">
            <a:avLst/>
          </a:prstGeom>
          <a:gradFill rotWithShape="1">
            <a:gsLst>
              <a:gs pos="0">
                <a:srgbClr val="760000"/>
              </a:gs>
              <a:gs pos="100000">
                <a:srgbClr val="FF0000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lIns="91429" tIns="45715" rIns="91429" bIns="45715" anchor="ctr">
            <a:spAutoFit/>
          </a:bodyPr>
          <a:lstStyle/>
          <a:p>
            <a:endParaRPr lang="en-US"/>
          </a:p>
        </p:txBody>
      </p:sp>
      <p:sp>
        <p:nvSpPr>
          <p:cNvPr id="3085" name="Arc 5"/>
          <p:cNvSpPr>
            <a:spLocks/>
          </p:cNvSpPr>
          <p:nvPr/>
        </p:nvSpPr>
        <p:spPr bwMode="auto">
          <a:xfrm flipH="1" flipV="1">
            <a:off x="1524000" y="1676400"/>
            <a:ext cx="609600" cy="1998663"/>
          </a:xfrm>
          <a:custGeom>
            <a:avLst/>
            <a:gdLst>
              <a:gd name="T0" fmla="*/ 2147483647 w 43200"/>
              <a:gd name="T1" fmla="*/ 2147483647 h 21956"/>
              <a:gd name="T2" fmla="*/ 1666268 w 43200"/>
              <a:gd name="T3" fmla="*/ 0 h 21956"/>
              <a:gd name="T4" fmla="*/ 2147483647 w 43200"/>
              <a:gd name="T5" fmla="*/ 2147483647 h 21956"/>
              <a:gd name="T6" fmla="*/ 0 60000 65536"/>
              <a:gd name="T7" fmla="*/ 0 60000 65536"/>
              <a:gd name="T8" fmla="*/ 0 60000 65536"/>
              <a:gd name="T9" fmla="*/ 0 w 43200"/>
              <a:gd name="T10" fmla="*/ 0 h 21956"/>
              <a:gd name="T11" fmla="*/ 43200 w 43200"/>
              <a:gd name="T12" fmla="*/ 21956 h 2195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3200" h="21956" fill="none" extrusionOk="0">
                <a:moveTo>
                  <a:pt x="43199" y="478"/>
                </a:moveTo>
                <a:cubicBezTo>
                  <a:pt x="43131" y="12360"/>
                  <a:pt x="33481" y="21955"/>
                  <a:pt x="21600" y="21956"/>
                </a:cubicBezTo>
                <a:cubicBezTo>
                  <a:pt x="9670" y="21956"/>
                  <a:pt x="0" y="12285"/>
                  <a:pt x="0" y="356"/>
                </a:cubicBezTo>
                <a:cubicBezTo>
                  <a:pt x="-1" y="237"/>
                  <a:pt x="0" y="118"/>
                  <a:pt x="2" y="-1"/>
                </a:cubicBezTo>
              </a:path>
              <a:path w="43200" h="21956" stroke="0" extrusionOk="0">
                <a:moveTo>
                  <a:pt x="43199" y="478"/>
                </a:moveTo>
                <a:cubicBezTo>
                  <a:pt x="43131" y="12360"/>
                  <a:pt x="33481" y="21955"/>
                  <a:pt x="21600" y="21956"/>
                </a:cubicBezTo>
                <a:cubicBezTo>
                  <a:pt x="9670" y="21956"/>
                  <a:pt x="0" y="12285"/>
                  <a:pt x="0" y="356"/>
                </a:cubicBezTo>
                <a:cubicBezTo>
                  <a:pt x="-1" y="237"/>
                  <a:pt x="0" y="118"/>
                  <a:pt x="2" y="-1"/>
                </a:cubicBezTo>
                <a:lnTo>
                  <a:pt x="21600" y="356"/>
                </a:lnTo>
                <a:close/>
              </a:path>
            </a:pathLst>
          </a:custGeom>
          <a:noFill/>
          <a:ln w="38100" cap="rnd">
            <a:solidFill>
              <a:schemeClr val="accent6"/>
            </a:solidFill>
            <a:prstDash val="sysDot"/>
            <a:round/>
            <a:headEnd/>
            <a:tailEnd/>
          </a:ln>
        </p:spPr>
        <p:txBody>
          <a:bodyPr lIns="91429" tIns="45715" rIns="91429" bIns="45715" anchor="ctr">
            <a:spAutoFit/>
          </a:bodyPr>
          <a:lstStyle/>
          <a:p>
            <a:endParaRPr lang="en-US"/>
          </a:p>
        </p:txBody>
      </p:sp>
      <p:sp>
        <p:nvSpPr>
          <p:cNvPr id="3086" name="Arc 6"/>
          <p:cNvSpPr>
            <a:spLocks/>
          </p:cNvSpPr>
          <p:nvPr/>
        </p:nvSpPr>
        <p:spPr bwMode="auto">
          <a:xfrm flipH="1" flipV="1">
            <a:off x="2133600" y="1676400"/>
            <a:ext cx="609600" cy="1998663"/>
          </a:xfrm>
          <a:custGeom>
            <a:avLst/>
            <a:gdLst>
              <a:gd name="T0" fmla="*/ 2147483647 w 43200"/>
              <a:gd name="T1" fmla="*/ 2147483647 h 21956"/>
              <a:gd name="T2" fmla="*/ 1666268 w 43200"/>
              <a:gd name="T3" fmla="*/ 0 h 21956"/>
              <a:gd name="T4" fmla="*/ 2147483647 w 43200"/>
              <a:gd name="T5" fmla="*/ 2147483647 h 21956"/>
              <a:gd name="T6" fmla="*/ 0 60000 65536"/>
              <a:gd name="T7" fmla="*/ 0 60000 65536"/>
              <a:gd name="T8" fmla="*/ 0 60000 65536"/>
              <a:gd name="T9" fmla="*/ 0 w 43200"/>
              <a:gd name="T10" fmla="*/ 0 h 21956"/>
              <a:gd name="T11" fmla="*/ 43200 w 43200"/>
              <a:gd name="T12" fmla="*/ 21956 h 2195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3200" h="21956" fill="none" extrusionOk="0">
                <a:moveTo>
                  <a:pt x="43199" y="478"/>
                </a:moveTo>
                <a:cubicBezTo>
                  <a:pt x="43131" y="12360"/>
                  <a:pt x="33481" y="21955"/>
                  <a:pt x="21600" y="21956"/>
                </a:cubicBezTo>
                <a:cubicBezTo>
                  <a:pt x="9670" y="21956"/>
                  <a:pt x="0" y="12285"/>
                  <a:pt x="0" y="356"/>
                </a:cubicBezTo>
                <a:cubicBezTo>
                  <a:pt x="-1" y="237"/>
                  <a:pt x="0" y="118"/>
                  <a:pt x="2" y="-1"/>
                </a:cubicBezTo>
              </a:path>
              <a:path w="43200" h="21956" stroke="0" extrusionOk="0">
                <a:moveTo>
                  <a:pt x="43199" y="478"/>
                </a:moveTo>
                <a:cubicBezTo>
                  <a:pt x="43131" y="12360"/>
                  <a:pt x="33481" y="21955"/>
                  <a:pt x="21600" y="21956"/>
                </a:cubicBezTo>
                <a:cubicBezTo>
                  <a:pt x="9670" y="21956"/>
                  <a:pt x="0" y="12285"/>
                  <a:pt x="0" y="356"/>
                </a:cubicBezTo>
                <a:cubicBezTo>
                  <a:pt x="-1" y="237"/>
                  <a:pt x="0" y="118"/>
                  <a:pt x="2" y="-1"/>
                </a:cubicBezTo>
                <a:lnTo>
                  <a:pt x="21600" y="356"/>
                </a:lnTo>
                <a:close/>
              </a:path>
            </a:pathLst>
          </a:custGeom>
          <a:noFill/>
          <a:ln w="38100" cap="rnd">
            <a:solidFill>
              <a:schemeClr val="accent6"/>
            </a:solidFill>
            <a:prstDash val="sysDot"/>
            <a:round/>
            <a:headEnd/>
            <a:tailEnd/>
          </a:ln>
        </p:spPr>
        <p:txBody>
          <a:bodyPr lIns="91429" tIns="45715" rIns="91429" bIns="45715" anchor="ctr">
            <a:spAutoFit/>
          </a:bodyPr>
          <a:lstStyle/>
          <a:p>
            <a:endParaRPr lang="en-US"/>
          </a:p>
        </p:txBody>
      </p:sp>
      <p:sp>
        <p:nvSpPr>
          <p:cNvPr id="3087" name="Line 7"/>
          <p:cNvSpPr>
            <a:spLocks noChangeShapeType="1"/>
          </p:cNvSpPr>
          <p:nvPr/>
        </p:nvSpPr>
        <p:spPr bwMode="auto">
          <a:xfrm flipV="1">
            <a:off x="2743200" y="2819400"/>
            <a:ext cx="76200" cy="762000"/>
          </a:xfrm>
          <a:prstGeom prst="line">
            <a:avLst/>
          </a:prstGeom>
          <a:noFill/>
          <a:ln w="38100" cap="rnd">
            <a:solidFill>
              <a:schemeClr val="accent6"/>
            </a:solidFill>
            <a:prstDash val="sysDot"/>
            <a:round/>
            <a:headEnd/>
            <a:tailEnd type="arrow" w="med" len="med"/>
          </a:ln>
        </p:spPr>
        <p:txBody>
          <a:bodyPr wrap="none" lIns="91429" tIns="45715" rIns="91429" bIns="45715" anchor="ctr">
            <a:spAutoFit/>
          </a:bodyPr>
          <a:lstStyle/>
          <a:p>
            <a:endParaRPr lang="fr-FR"/>
          </a:p>
        </p:txBody>
      </p:sp>
      <p:sp>
        <p:nvSpPr>
          <p:cNvPr id="3088" name="Line 8"/>
          <p:cNvSpPr>
            <a:spLocks noChangeShapeType="1"/>
          </p:cNvSpPr>
          <p:nvPr/>
        </p:nvSpPr>
        <p:spPr bwMode="auto">
          <a:xfrm>
            <a:off x="1447800" y="2895600"/>
            <a:ext cx="76200" cy="762000"/>
          </a:xfrm>
          <a:prstGeom prst="line">
            <a:avLst/>
          </a:prstGeom>
          <a:noFill/>
          <a:ln w="38100" cap="rnd">
            <a:solidFill>
              <a:schemeClr val="accent6"/>
            </a:solidFill>
            <a:prstDash val="sysDot"/>
            <a:round/>
            <a:headEnd/>
            <a:tailEnd type="arrow" w="med" len="med"/>
          </a:ln>
        </p:spPr>
        <p:txBody>
          <a:bodyPr lIns="91429" tIns="45715" rIns="91429" bIns="45715" anchor="ctr">
            <a:spAutoFit/>
          </a:bodyPr>
          <a:lstStyle/>
          <a:p>
            <a:endParaRPr lang="fr-FR"/>
          </a:p>
        </p:txBody>
      </p:sp>
      <p:sp>
        <p:nvSpPr>
          <p:cNvPr id="2" name="Oval 9"/>
          <p:cNvSpPr>
            <a:spLocks noChangeArrowheads="1"/>
          </p:cNvSpPr>
          <p:nvPr/>
        </p:nvSpPr>
        <p:spPr bwMode="auto">
          <a:xfrm>
            <a:off x="2667000" y="2084388"/>
            <a:ext cx="533400" cy="481012"/>
          </a:xfrm>
          <a:prstGeom prst="ellipse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lIns="91429" tIns="45715" rIns="91429" bIns="45715" anchor="ctr">
            <a:spAutoFit/>
          </a:bodyPr>
          <a:lstStyle/>
          <a:p>
            <a:pPr>
              <a:defRPr/>
            </a:pPr>
            <a:endParaRPr lang="fr-FR"/>
          </a:p>
        </p:txBody>
      </p:sp>
      <p:sp>
        <p:nvSpPr>
          <p:cNvPr id="3090" name="Text Box 20"/>
          <p:cNvSpPr txBox="1">
            <a:spLocks noChangeArrowheads="1"/>
          </p:cNvSpPr>
          <p:nvPr/>
        </p:nvSpPr>
        <p:spPr bwMode="auto">
          <a:xfrm>
            <a:off x="914400" y="0"/>
            <a:ext cx="8991600" cy="461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5" rIns="91429" bIns="45715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400" b="1" dirty="0" err="1" smtClean="0">
                <a:latin typeface="Comic Sans MS" pitchFamily="66" charset="0"/>
              </a:rPr>
              <a:t>Comparison</a:t>
            </a:r>
            <a:r>
              <a:rPr lang="fr-FR" sz="2400" b="1" dirty="0" smtClean="0">
                <a:latin typeface="Comic Sans MS" pitchFamily="66" charset="0"/>
              </a:rPr>
              <a:t> of </a:t>
            </a:r>
            <a:r>
              <a:rPr lang="fr-FR" sz="2400" b="1" dirty="0" err="1" smtClean="0">
                <a:latin typeface="Comic Sans MS" pitchFamily="66" charset="0"/>
              </a:rPr>
              <a:t>centrifugal</a:t>
            </a:r>
            <a:r>
              <a:rPr lang="fr-FR" sz="2400" b="1" dirty="0" smtClean="0">
                <a:latin typeface="Comic Sans MS" pitchFamily="66" charset="0"/>
              </a:rPr>
              <a:t> and </a:t>
            </a:r>
            <a:r>
              <a:rPr lang="fr-FR" sz="2400" b="1" dirty="0" err="1" smtClean="0">
                <a:latin typeface="Comic Sans MS" pitchFamily="66" charset="0"/>
              </a:rPr>
              <a:t>gravitational</a:t>
            </a:r>
            <a:r>
              <a:rPr lang="fr-FR" sz="2400" b="1" dirty="0" smtClean="0">
                <a:latin typeface="Comic Sans MS" pitchFamily="66" charset="0"/>
              </a:rPr>
              <a:t> quantum states</a:t>
            </a:r>
            <a:endParaRPr lang="en-US" sz="2400" b="1" dirty="0">
              <a:latin typeface="Comic Sans MS" pitchFamily="66" charset="0"/>
            </a:endParaRPr>
          </a:p>
        </p:txBody>
      </p:sp>
      <p:sp>
        <p:nvSpPr>
          <p:cNvPr id="3091" name="Line 18"/>
          <p:cNvSpPr>
            <a:spLocks noChangeShapeType="1"/>
          </p:cNvSpPr>
          <p:nvPr/>
        </p:nvSpPr>
        <p:spPr bwMode="auto">
          <a:xfrm flipH="1" flipV="1">
            <a:off x="7620000" y="4495800"/>
            <a:ext cx="76200" cy="1219200"/>
          </a:xfrm>
          <a:prstGeom prst="line">
            <a:avLst/>
          </a:prstGeom>
          <a:noFill/>
          <a:ln w="76200" cmpd="tri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3092" name="Line 29"/>
          <p:cNvSpPr>
            <a:spLocks noChangeShapeType="1"/>
          </p:cNvSpPr>
          <p:nvPr/>
        </p:nvSpPr>
        <p:spPr bwMode="auto">
          <a:xfrm>
            <a:off x="3657600" y="1600200"/>
            <a:ext cx="0" cy="1066800"/>
          </a:xfrm>
          <a:prstGeom prst="line">
            <a:avLst/>
          </a:prstGeom>
          <a:noFill/>
          <a:ln w="127000" cmpd="dbl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3093" name="Text Box 30"/>
          <p:cNvSpPr txBox="1">
            <a:spLocks noChangeArrowheads="1"/>
          </p:cNvSpPr>
          <p:nvPr/>
        </p:nvSpPr>
        <p:spPr bwMode="auto">
          <a:xfrm>
            <a:off x="3733800" y="1295400"/>
            <a:ext cx="45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/>
              <a:t>g</a:t>
            </a:r>
            <a:endParaRPr lang="ru-RU" sz="2400"/>
          </a:p>
        </p:txBody>
      </p:sp>
      <p:graphicFrame>
        <p:nvGraphicFramePr>
          <p:cNvPr id="3075" name="Object 19"/>
          <p:cNvGraphicFramePr>
            <a:graphicFrameLocks noChangeAspect="1"/>
          </p:cNvGraphicFramePr>
          <p:nvPr/>
        </p:nvGraphicFramePr>
        <p:xfrm>
          <a:off x="7799388" y="3429000"/>
          <a:ext cx="541337" cy="990600"/>
        </p:xfrm>
        <a:graphic>
          <a:graphicData uri="http://schemas.openxmlformats.org/presentationml/2006/ole">
            <p:oleObj spid="_x0000_s3075" name="Equation" r:id="rId5" imgW="304560" imgH="558720" progId="">
              <p:embed/>
            </p:oleObj>
          </a:graphicData>
        </a:graphic>
      </p:graphicFrame>
      <p:sp>
        <p:nvSpPr>
          <p:cNvPr id="3094" name="Text Box 15"/>
          <p:cNvSpPr txBox="1">
            <a:spLocks noChangeArrowheads="1"/>
          </p:cNvSpPr>
          <p:nvPr/>
        </p:nvSpPr>
        <p:spPr bwMode="auto">
          <a:xfrm>
            <a:off x="6248400" y="2286000"/>
            <a:ext cx="281940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b="1" i="1" dirty="0" smtClean="0"/>
              <a:t>Effective </a:t>
            </a:r>
            <a:r>
              <a:rPr lang="fr-FR" b="1" i="1" dirty="0" err="1" smtClean="0"/>
              <a:t>acceleration</a:t>
            </a:r>
            <a:r>
              <a:rPr lang="fr-FR" b="1" i="1" dirty="0" smtClean="0"/>
              <a:t> </a:t>
            </a:r>
            <a:r>
              <a:rPr lang="fr-FR" b="1" i="1" dirty="0" err="1" smtClean="0"/>
              <a:t>could</a:t>
            </a:r>
            <a:r>
              <a:rPr lang="fr-FR" b="1" i="1" dirty="0" smtClean="0"/>
              <a:t> </a:t>
            </a:r>
            <a:r>
              <a:rPr lang="fr-FR" b="1" i="1" dirty="0" err="1" smtClean="0"/>
              <a:t>be</a:t>
            </a:r>
            <a:r>
              <a:rPr lang="fr-FR" b="1" i="1" dirty="0" smtClean="0"/>
              <a:t> </a:t>
            </a:r>
            <a:r>
              <a:rPr lang="fr-FR" b="1" i="1" dirty="0" err="1" smtClean="0"/>
              <a:t>varied</a:t>
            </a:r>
            <a:r>
              <a:rPr lang="fr-FR" b="1" i="1" dirty="0" smtClean="0"/>
              <a:t> by </a:t>
            </a:r>
            <a:r>
              <a:rPr lang="fr-FR" b="1" i="1" dirty="0" err="1" smtClean="0"/>
              <a:t>varying</a:t>
            </a:r>
            <a:r>
              <a:rPr lang="fr-FR" b="1" i="1" dirty="0" smtClean="0"/>
              <a:t> the </a:t>
            </a:r>
            <a:r>
              <a:rPr lang="fr-FR" b="1" i="1" dirty="0" err="1" smtClean="0"/>
              <a:t>particle</a:t>
            </a:r>
            <a:r>
              <a:rPr lang="fr-FR" b="1" i="1" dirty="0" smtClean="0"/>
              <a:t> </a:t>
            </a:r>
            <a:r>
              <a:rPr lang="fr-FR" b="1" i="1" dirty="0" err="1" smtClean="0"/>
              <a:t>velocity</a:t>
            </a:r>
            <a:r>
              <a:rPr lang="fr-FR" b="1" i="1" dirty="0" smtClean="0"/>
              <a:t> and the </a:t>
            </a:r>
            <a:r>
              <a:rPr lang="fr-FR" b="1" i="1" dirty="0" err="1" smtClean="0"/>
              <a:t>mirror</a:t>
            </a:r>
            <a:r>
              <a:rPr lang="fr-FR" b="1" i="1" dirty="0" smtClean="0"/>
              <a:t> radius</a:t>
            </a:r>
            <a:endParaRPr lang="en-US" b="1" i="1" dirty="0"/>
          </a:p>
        </p:txBody>
      </p:sp>
      <p:sp>
        <p:nvSpPr>
          <p:cNvPr id="3095" name="AutoShape 22"/>
          <p:cNvSpPr>
            <a:spLocks noChangeArrowheads="1"/>
          </p:cNvSpPr>
          <p:nvPr/>
        </p:nvSpPr>
        <p:spPr bwMode="auto">
          <a:xfrm>
            <a:off x="5562600" y="1447800"/>
            <a:ext cx="3810000" cy="35814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290" y="10800"/>
                </a:moveTo>
                <a:cubicBezTo>
                  <a:pt x="1290" y="16052"/>
                  <a:pt x="5548" y="20310"/>
                  <a:pt x="10800" y="20310"/>
                </a:cubicBezTo>
                <a:cubicBezTo>
                  <a:pt x="16052" y="20310"/>
                  <a:pt x="20310" y="16052"/>
                  <a:pt x="20310" y="10800"/>
                </a:cubicBezTo>
                <a:cubicBezTo>
                  <a:pt x="20310" y="5548"/>
                  <a:pt x="16052" y="1290"/>
                  <a:pt x="10800" y="1290"/>
                </a:cubicBezTo>
                <a:cubicBezTo>
                  <a:pt x="5548" y="1290"/>
                  <a:pt x="1290" y="5548"/>
                  <a:pt x="1290" y="10800"/>
                </a:cubicBezTo>
                <a:close/>
              </a:path>
            </a:pathLst>
          </a:custGeom>
          <a:gradFill rotWithShape="0">
            <a:gsLst>
              <a:gs pos="0">
                <a:schemeClr val="accent1"/>
              </a:gs>
              <a:gs pos="100000">
                <a:schemeClr val="bg1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96" name="AutoShape 23"/>
          <p:cNvSpPr>
            <a:spLocks noChangeArrowheads="1"/>
          </p:cNvSpPr>
          <p:nvPr/>
        </p:nvSpPr>
        <p:spPr bwMode="auto">
          <a:xfrm>
            <a:off x="5943600" y="1676400"/>
            <a:ext cx="3014663" cy="2309813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20818" y="8370"/>
                </a:moveTo>
                <a:cubicBezTo>
                  <a:pt x="19697" y="3746"/>
                  <a:pt x="15557" y="491"/>
                  <a:pt x="10800" y="491"/>
                </a:cubicBezTo>
                <a:cubicBezTo>
                  <a:pt x="6618" y="490"/>
                  <a:pt x="2851" y="3016"/>
                  <a:pt x="1263" y="6885"/>
                </a:cubicBezTo>
                <a:lnTo>
                  <a:pt x="808" y="6698"/>
                </a:lnTo>
                <a:cubicBezTo>
                  <a:pt x="2472" y="2646"/>
                  <a:pt x="6419" y="-1"/>
                  <a:pt x="10800" y="0"/>
                </a:cubicBezTo>
                <a:cubicBezTo>
                  <a:pt x="15784" y="0"/>
                  <a:pt x="20120" y="3410"/>
                  <a:pt x="21295" y="8254"/>
                </a:cubicBezTo>
                <a:lnTo>
                  <a:pt x="23919" y="7617"/>
                </a:lnTo>
                <a:lnTo>
                  <a:pt x="21751" y="11175"/>
                </a:lnTo>
                <a:lnTo>
                  <a:pt x="18194" y="9006"/>
                </a:lnTo>
                <a:lnTo>
                  <a:pt x="20818" y="8370"/>
                </a:lnTo>
                <a:close/>
              </a:path>
            </a:pathLst>
          </a:custGeom>
          <a:gradFill rotWithShape="1">
            <a:gsLst>
              <a:gs pos="0">
                <a:srgbClr val="00FFFF"/>
              </a:gs>
              <a:gs pos="100000">
                <a:srgbClr val="007676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" name="Oval 9"/>
          <p:cNvSpPr>
            <a:spLocks noChangeArrowheads="1"/>
          </p:cNvSpPr>
          <p:nvPr/>
        </p:nvSpPr>
        <p:spPr bwMode="auto">
          <a:xfrm>
            <a:off x="5715000" y="2209800"/>
            <a:ext cx="533400" cy="481013"/>
          </a:xfrm>
          <a:prstGeom prst="ellipse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lIns="91429" tIns="45715" rIns="91429" bIns="45715" anchor="ctr">
            <a:spAutoFit/>
          </a:bodyPr>
          <a:lstStyle/>
          <a:p>
            <a:pPr>
              <a:defRPr/>
            </a:pPr>
            <a:endParaRPr lang="fr-FR"/>
          </a:p>
        </p:txBody>
      </p:sp>
      <p:sp>
        <p:nvSpPr>
          <p:cNvPr id="3098" name="AutoShape 31"/>
          <p:cNvSpPr>
            <a:spLocks noChangeArrowheads="1"/>
          </p:cNvSpPr>
          <p:nvPr/>
        </p:nvSpPr>
        <p:spPr bwMode="auto">
          <a:xfrm>
            <a:off x="7391400" y="4038600"/>
            <a:ext cx="381000" cy="381000"/>
          </a:xfrm>
          <a:prstGeom prst="flowChartOr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2743200" y="914400"/>
            <a:ext cx="449591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32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Gravity</a:t>
            </a:r>
            <a:r>
              <a:rPr lang="fr-FR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/ </a:t>
            </a:r>
            <a:r>
              <a:rPr lang="fr-FR" sz="32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Acceleration</a:t>
            </a:r>
            <a:r>
              <a:rPr lang="fr-FR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endParaRPr lang="fr-FR" sz="32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8" name="Text Box 4"/>
          <p:cNvSpPr txBox="1">
            <a:spLocks noChangeArrowheads="1"/>
          </p:cNvSpPr>
          <p:nvPr/>
        </p:nvSpPr>
        <p:spPr bwMode="auto">
          <a:xfrm>
            <a:off x="7293637" y="6613525"/>
            <a:ext cx="2108465" cy="30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29" tIns="45715" rIns="91429" bIns="45715"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fr-FR" sz="1400" b="1" dirty="0" smtClean="0"/>
              <a:t>V</a:t>
            </a:r>
            <a:r>
              <a:rPr lang="ru-RU" sz="1400" b="1" dirty="0" smtClean="0"/>
              <a:t>.</a:t>
            </a:r>
            <a:r>
              <a:rPr lang="fr-FR" sz="1400" b="1" dirty="0" smtClean="0"/>
              <a:t>V</a:t>
            </a:r>
            <a:r>
              <a:rPr lang="ru-RU" sz="1400" b="1" dirty="0" smtClean="0"/>
              <a:t>. </a:t>
            </a:r>
            <a:r>
              <a:rPr lang="fr-FR" sz="1400" b="1" dirty="0" smtClean="0"/>
              <a:t>Nesvizhevsky</a:t>
            </a:r>
            <a:endParaRPr lang="en-US" sz="1400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Text Box 2"/>
          <p:cNvSpPr txBox="1">
            <a:spLocks noChangeArrowheads="1"/>
          </p:cNvSpPr>
          <p:nvPr/>
        </p:nvSpPr>
        <p:spPr bwMode="auto">
          <a:xfrm>
            <a:off x="609600" y="6537325"/>
            <a:ext cx="2290763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5" rIns="91429" bIns="45715">
            <a:spAutoFit/>
          </a:bodyPr>
          <a:lstStyle/>
          <a:p>
            <a:pPr>
              <a:spcBef>
                <a:spcPct val="50000"/>
              </a:spcBef>
            </a:pPr>
            <a:fld id="{38EC7F15-E59C-4F96-9A8D-55C7E170FB33}" type="datetime3">
              <a:rPr lang="fr-FR" sz="1000" b="1"/>
              <a:pPr>
                <a:spcBef>
                  <a:spcPct val="50000"/>
                </a:spcBef>
              </a:pPr>
              <a:t>11.10.11</a:t>
            </a:fld>
            <a:r>
              <a:rPr lang="fr-FR" sz="1000" b="1"/>
              <a:t>	</a:t>
            </a:r>
            <a:endParaRPr lang="fr-FR" sz="2400">
              <a:latin typeface="Times New Roman" pitchFamily="18" charset="0"/>
            </a:endParaRPr>
          </a:p>
        </p:txBody>
      </p:sp>
      <p:sp>
        <p:nvSpPr>
          <p:cNvPr id="13317" name="Text Box 20"/>
          <p:cNvSpPr txBox="1">
            <a:spLocks noChangeArrowheads="1"/>
          </p:cNvSpPr>
          <p:nvPr/>
        </p:nvSpPr>
        <p:spPr bwMode="auto">
          <a:xfrm>
            <a:off x="838200" y="0"/>
            <a:ext cx="9067800" cy="461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9" tIns="45715" rIns="91429" bIns="45715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400" b="1" dirty="0" smtClean="0">
                <a:solidFill>
                  <a:srgbClr val="FF0000"/>
                </a:solidFill>
                <a:latin typeface="Comic Sans MS" pitchFamily="66" charset="0"/>
              </a:rPr>
              <a:t>Neutron </a:t>
            </a:r>
            <a:r>
              <a:rPr lang="fr-FR" sz="2400" b="1" dirty="0" err="1" smtClean="0">
                <a:solidFill>
                  <a:srgbClr val="FF0000"/>
                </a:solidFill>
                <a:latin typeface="Comic Sans MS" pitchFamily="66" charset="0"/>
              </a:rPr>
              <a:t>whispering</a:t>
            </a:r>
            <a:r>
              <a:rPr lang="fr-FR" sz="2400" b="1" dirty="0" smtClean="0">
                <a:solidFill>
                  <a:srgbClr val="FF0000"/>
                </a:solidFill>
                <a:latin typeface="Comic Sans MS" pitchFamily="66" charset="0"/>
              </a:rPr>
              <a:t> gallery</a:t>
            </a:r>
            <a:endParaRPr lang="en-US" sz="24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7293637" y="6613525"/>
            <a:ext cx="2108465" cy="30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29" tIns="45715" rIns="91429" bIns="45715"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fr-FR" sz="1400" b="1" dirty="0" smtClean="0"/>
              <a:t>V</a:t>
            </a:r>
            <a:r>
              <a:rPr lang="ru-RU" sz="1400" b="1" dirty="0" smtClean="0"/>
              <a:t>.</a:t>
            </a:r>
            <a:r>
              <a:rPr lang="fr-FR" sz="1400" b="1" dirty="0" smtClean="0"/>
              <a:t>V</a:t>
            </a:r>
            <a:r>
              <a:rPr lang="ru-RU" sz="1400" b="1" dirty="0" smtClean="0"/>
              <a:t>. </a:t>
            </a:r>
            <a:r>
              <a:rPr lang="fr-FR" sz="1400" b="1" dirty="0" smtClean="0"/>
              <a:t>Nesvizhevsky</a:t>
            </a:r>
            <a:endParaRPr lang="en-US" sz="1400" b="1" dirty="0"/>
          </a:p>
        </p:txBody>
      </p:sp>
      <p:graphicFrame>
        <p:nvGraphicFramePr>
          <p:cNvPr id="20481" name="Object 1"/>
          <p:cNvGraphicFramePr>
            <a:graphicFrameLocks noChangeAspect="1"/>
          </p:cNvGraphicFramePr>
          <p:nvPr/>
        </p:nvGraphicFramePr>
        <p:xfrm>
          <a:off x="3406589" y="838200"/>
          <a:ext cx="6499411" cy="5715000"/>
        </p:xfrm>
        <a:graphic>
          <a:graphicData uri="http://schemas.openxmlformats.org/presentationml/2006/ole">
            <p:oleObj spid="_x0000_s396290" name="Acrobat Document" r:id="rId4" imgW="5524500" imgH="4857750" progId="">
              <p:embed/>
            </p:oleObj>
          </a:graphicData>
        </a:graphic>
      </p:graphicFrame>
      <p:sp>
        <p:nvSpPr>
          <p:cNvPr id="10" name="Text Box 18"/>
          <p:cNvSpPr txBox="1">
            <a:spLocks noChangeArrowheads="1"/>
          </p:cNvSpPr>
          <p:nvPr/>
        </p:nvSpPr>
        <p:spPr bwMode="auto">
          <a:xfrm>
            <a:off x="0" y="1524000"/>
            <a:ext cx="3429000" cy="3862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1400" i="1" dirty="0" smtClean="0">
                <a:solidFill>
                  <a:srgbClr val="FF0000"/>
                </a:solidFill>
              </a:rPr>
              <a:t>V.V. N., A.K. Petukhov, K.V. Protasov, A.Yu. Voronin, </a:t>
            </a:r>
            <a:r>
              <a:rPr lang="fr-FR" sz="1400" i="1" dirty="0" smtClean="0">
                <a:solidFill>
                  <a:srgbClr val="FF0000"/>
                </a:solidFill>
              </a:rPr>
              <a:t>«Centrifugal quantum states of neutrons », </a:t>
            </a:r>
            <a:r>
              <a:rPr lang="fr-FR" sz="1400" i="1" u="sng" dirty="0" smtClean="0">
                <a:solidFill>
                  <a:srgbClr val="FF0000"/>
                </a:solidFill>
              </a:rPr>
              <a:t>Phys. Rev. A</a:t>
            </a:r>
            <a:r>
              <a:rPr lang="fr-FR" sz="1400" i="1" dirty="0" smtClean="0">
                <a:solidFill>
                  <a:srgbClr val="FF0000"/>
                </a:solidFill>
              </a:rPr>
              <a:t> 78 (2008) 033616;</a:t>
            </a:r>
            <a:endParaRPr lang="en-US" sz="1400" i="1" dirty="0" smtClean="0">
              <a:solidFill>
                <a:srgbClr val="FF0000"/>
              </a:solidFill>
            </a:endParaRPr>
          </a:p>
          <a:p>
            <a:pPr algn="just">
              <a:spcBef>
                <a:spcPct val="50000"/>
              </a:spcBef>
            </a:pPr>
            <a:r>
              <a:rPr lang="en-US" sz="1400" i="1" dirty="0" smtClean="0">
                <a:solidFill>
                  <a:srgbClr val="FF0000"/>
                </a:solidFill>
              </a:rPr>
              <a:t>R. Cubitt, V.V. N., A.K. Petukhov, A.Yu. Voronin, G. Pignol, K.V. Protasov, </a:t>
            </a:r>
            <a:r>
              <a:rPr lang="fr-FR" sz="1400" i="1" dirty="0" smtClean="0">
                <a:solidFill>
                  <a:srgbClr val="FF0000"/>
                </a:solidFill>
              </a:rPr>
              <a:t>« </a:t>
            </a:r>
            <a:r>
              <a:rPr lang="fr-FR" sz="1400" i="1" dirty="0" err="1" smtClean="0">
                <a:solidFill>
                  <a:srgbClr val="FF0000"/>
                </a:solidFill>
              </a:rPr>
              <a:t>Methods</a:t>
            </a:r>
            <a:r>
              <a:rPr lang="fr-FR" sz="1400" i="1" dirty="0" smtClean="0">
                <a:solidFill>
                  <a:srgbClr val="FF0000"/>
                </a:solidFill>
              </a:rPr>
              <a:t> of observation of the </a:t>
            </a:r>
            <a:r>
              <a:rPr lang="fr-FR" sz="1400" i="1" dirty="0" err="1" smtClean="0">
                <a:solidFill>
                  <a:srgbClr val="FF0000"/>
                </a:solidFill>
              </a:rPr>
              <a:t>centrifugal</a:t>
            </a:r>
            <a:r>
              <a:rPr lang="fr-FR" sz="1400" i="1" dirty="0" smtClean="0">
                <a:solidFill>
                  <a:srgbClr val="FF0000"/>
                </a:solidFill>
              </a:rPr>
              <a:t> quantum states of neutrons », </a:t>
            </a:r>
            <a:r>
              <a:rPr lang="fr-FR" sz="1400" i="1" u="sng" dirty="0" smtClean="0">
                <a:solidFill>
                  <a:srgbClr val="FF0000"/>
                </a:solidFill>
              </a:rPr>
              <a:t>NIM A</a:t>
            </a:r>
            <a:r>
              <a:rPr lang="fr-FR" sz="1400" i="1" dirty="0" smtClean="0">
                <a:solidFill>
                  <a:srgbClr val="FF0000"/>
                </a:solidFill>
              </a:rPr>
              <a:t> 611 (2009) 322;</a:t>
            </a:r>
            <a:endParaRPr lang="en-US" sz="1400" i="1" dirty="0" smtClean="0">
              <a:solidFill>
                <a:srgbClr val="FF0000"/>
              </a:solidFill>
            </a:endParaRPr>
          </a:p>
          <a:p>
            <a:pPr algn="just">
              <a:spcBef>
                <a:spcPct val="50000"/>
              </a:spcBef>
            </a:pPr>
            <a:r>
              <a:rPr lang="en-US" sz="1400" i="1" dirty="0" smtClean="0">
                <a:solidFill>
                  <a:srgbClr val="FF0000"/>
                </a:solidFill>
              </a:rPr>
              <a:t>V</a:t>
            </a:r>
            <a:r>
              <a:rPr lang="ru-RU" sz="1400" i="1" dirty="0" smtClean="0">
                <a:solidFill>
                  <a:srgbClr val="FF0000"/>
                </a:solidFill>
              </a:rPr>
              <a:t>.</a:t>
            </a:r>
            <a:r>
              <a:rPr lang="fr-FR" sz="1400" i="1" dirty="0" smtClean="0">
                <a:solidFill>
                  <a:srgbClr val="FF0000"/>
                </a:solidFill>
              </a:rPr>
              <a:t>V</a:t>
            </a:r>
            <a:r>
              <a:rPr lang="ru-RU" sz="1400" i="1" dirty="0" smtClean="0">
                <a:solidFill>
                  <a:srgbClr val="FF0000"/>
                </a:solidFill>
              </a:rPr>
              <a:t>. </a:t>
            </a:r>
            <a:r>
              <a:rPr lang="fr-FR" sz="1400" i="1" dirty="0" smtClean="0">
                <a:solidFill>
                  <a:srgbClr val="FF0000"/>
                </a:solidFill>
              </a:rPr>
              <a:t>N., A.Yu. Voronin, R. Cubitt, K.V. Protasov, « Neutron </a:t>
            </a:r>
            <a:r>
              <a:rPr lang="fr-FR" sz="1400" i="1" dirty="0" err="1" smtClean="0">
                <a:solidFill>
                  <a:srgbClr val="FF0000"/>
                </a:solidFill>
              </a:rPr>
              <a:t>whispering</a:t>
            </a:r>
            <a:r>
              <a:rPr lang="fr-FR" sz="1400" i="1" dirty="0" smtClean="0">
                <a:solidFill>
                  <a:srgbClr val="FF0000"/>
                </a:solidFill>
              </a:rPr>
              <a:t> </a:t>
            </a:r>
            <a:r>
              <a:rPr lang="fr-FR" sz="1400" i="1" dirty="0" err="1" smtClean="0">
                <a:solidFill>
                  <a:srgbClr val="FF0000"/>
                </a:solidFill>
              </a:rPr>
              <a:t>gallery</a:t>
            </a:r>
            <a:r>
              <a:rPr lang="fr-FR" sz="1400" i="1" dirty="0" smtClean="0">
                <a:solidFill>
                  <a:srgbClr val="FF0000"/>
                </a:solidFill>
              </a:rPr>
              <a:t> », </a:t>
            </a:r>
            <a:r>
              <a:rPr lang="fr-FR" sz="1400" i="1" u="sng" dirty="0" smtClean="0">
                <a:solidFill>
                  <a:srgbClr val="FF0000"/>
                </a:solidFill>
              </a:rPr>
              <a:t>Nature </a:t>
            </a:r>
            <a:r>
              <a:rPr lang="fr-FR" sz="1400" i="1" u="sng" dirty="0" err="1" smtClean="0">
                <a:solidFill>
                  <a:srgbClr val="FF0000"/>
                </a:solidFill>
              </a:rPr>
              <a:t>Physi</a:t>
            </a:r>
            <a:r>
              <a:rPr lang="fr-FR" sz="1400" i="1" u="sng" dirty="0" smtClean="0">
                <a:solidFill>
                  <a:srgbClr val="FF0000"/>
                </a:solidFill>
              </a:rPr>
              <a:t>.</a:t>
            </a:r>
            <a:r>
              <a:rPr lang="fr-FR" sz="1400" i="1" dirty="0" smtClean="0">
                <a:solidFill>
                  <a:srgbClr val="FF0000"/>
                </a:solidFill>
              </a:rPr>
              <a:t> 6 (2010)  114;  </a:t>
            </a:r>
          </a:p>
          <a:p>
            <a:pPr algn="just">
              <a:spcBef>
                <a:spcPct val="50000"/>
              </a:spcBef>
            </a:pPr>
            <a:r>
              <a:rPr lang="fr-FR" sz="1400" i="1" dirty="0" smtClean="0">
                <a:solidFill>
                  <a:srgbClr val="FF0000"/>
                </a:solidFill>
              </a:rPr>
              <a:t>V.V. N., R. Cubitt, K.V. Protasov, A.Yu. Voronin, « The </a:t>
            </a:r>
            <a:r>
              <a:rPr lang="fr-FR" sz="1400" i="1" dirty="0" err="1" smtClean="0">
                <a:solidFill>
                  <a:srgbClr val="FF0000"/>
                </a:solidFill>
              </a:rPr>
              <a:t>whispering</a:t>
            </a:r>
            <a:r>
              <a:rPr lang="fr-FR" sz="1400" i="1" dirty="0" smtClean="0">
                <a:solidFill>
                  <a:srgbClr val="FF0000"/>
                </a:solidFill>
              </a:rPr>
              <a:t> </a:t>
            </a:r>
            <a:r>
              <a:rPr lang="fr-FR" sz="1400" i="1" dirty="0" err="1" smtClean="0">
                <a:solidFill>
                  <a:srgbClr val="FF0000"/>
                </a:solidFill>
              </a:rPr>
              <a:t>gallery</a:t>
            </a:r>
            <a:r>
              <a:rPr lang="fr-FR" sz="1400" i="1" dirty="0" smtClean="0">
                <a:solidFill>
                  <a:srgbClr val="FF0000"/>
                </a:solidFill>
              </a:rPr>
              <a:t> </a:t>
            </a:r>
            <a:r>
              <a:rPr lang="fr-FR" sz="1400" i="1" dirty="0" err="1" smtClean="0">
                <a:solidFill>
                  <a:srgbClr val="FF0000"/>
                </a:solidFill>
              </a:rPr>
              <a:t>effect</a:t>
            </a:r>
            <a:r>
              <a:rPr lang="fr-FR" sz="1400" i="1" dirty="0" smtClean="0">
                <a:solidFill>
                  <a:srgbClr val="FF0000"/>
                </a:solidFill>
              </a:rPr>
              <a:t> in neutron </a:t>
            </a:r>
            <a:r>
              <a:rPr lang="fr-FR" sz="1400" i="1" dirty="0" err="1" smtClean="0">
                <a:solidFill>
                  <a:srgbClr val="FF0000"/>
                </a:solidFill>
              </a:rPr>
              <a:t>scattering</a:t>
            </a:r>
            <a:r>
              <a:rPr lang="fr-FR" sz="1400" i="1" dirty="0" smtClean="0">
                <a:solidFill>
                  <a:srgbClr val="FF0000"/>
                </a:solidFill>
              </a:rPr>
              <a:t> », </a:t>
            </a:r>
            <a:r>
              <a:rPr lang="fr-FR" sz="1400" i="1" u="sng" dirty="0" smtClean="0">
                <a:solidFill>
                  <a:srgbClr val="FF0000"/>
                </a:solidFill>
              </a:rPr>
              <a:t>New J. Phys.</a:t>
            </a:r>
            <a:r>
              <a:rPr lang="fr-FR" sz="1400" i="1" dirty="0" smtClean="0">
                <a:solidFill>
                  <a:srgbClr val="FF0000"/>
                </a:solidFill>
              </a:rPr>
              <a:t> 6 (2010) 113050.</a:t>
            </a:r>
            <a:endParaRPr lang="en-US" sz="1400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Text Box 2"/>
          <p:cNvSpPr txBox="1">
            <a:spLocks noChangeArrowheads="1"/>
          </p:cNvSpPr>
          <p:nvPr/>
        </p:nvSpPr>
        <p:spPr bwMode="auto">
          <a:xfrm>
            <a:off x="609600" y="6537325"/>
            <a:ext cx="2290763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5" rIns="91429" bIns="45715">
            <a:spAutoFit/>
          </a:bodyPr>
          <a:lstStyle/>
          <a:p>
            <a:pPr>
              <a:spcBef>
                <a:spcPct val="50000"/>
              </a:spcBef>
            </a:pPr>
            <a:fld id="{38EC7F15-E59C-4F96-9A8D-55C7E170FB33}" type="datetime3">
              <a:rPr lang="fr-FR" sz="1000" b="1"/>
              <a:pPr>
                <a:spcBef>
                  <a:spcPct val="50000"/>
                </a:spcBef>
              </a:pPr>
              <a:t>11.10.11</a:t>
            </a:fld>
            <a:r>
              <a:rPr lang="fr-FR" sz="1000" b="1"/>
              <a:t>	</a:t>
            </a:r>
            <a:endParaRPr lang="fr-FR" sz="2400">
              <a:latin typeface="Times New Roman" pitchFamily="18" charset="0"/>
            </a:endParaRPr>
          </a:p>
        </p:txBody>
      </p:sp>
      <p:sp>
        <p:nvSpPr>
          <p:cNvPr id="13317" name="Text Box 20"/>
          <p:cNvSpPr txBox="1">
            <a:spLocks noChangeArrowheads="1"/>
          </p:cNvSpPr>
          <p:nvPr/>
        </p:nvSpPr>
        <p:spPr bwMode="auto">
          <a:xfrm>
            <a:off x="838200" y="0"/>
            <a:ext cx="9067800" cy="461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9" tIns="45715" rIns="91429" bIns="45715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400" b="1" dirty="0" smtClean="0">
                <a:latin typeface="Comic Sans MS" pitchFamily="66" charset="0"/>
              </a:rPr>
              <a:t>Neutron whispering gallery</a:t>
            </a:r>
            <a:endParaRPr lang="en-US" sz="2400" b="1" dirty="0">
              <a:latin typeface="Comic Sans MS" pitchFamily="66" charset="0"/>
            </a:endParaRPr>
          </a:p>
        </p:txBody>
      </p:sp>
      <p:sp>
        <p:nvSpPr>
          <p:cNvPr id="13323" name="Rectangle 14"/>
          <p:cNvSpPr>
            <a:spLocks noChangeArrowheads="1"/>
          </p:cNvSpPr>
          <p:nvPr/>
        </p:nvSpPr>
        <p:spPr bwMode="auto">
          <a:xfrm>
            <a:off x="2667000" y="1905000"/>
            <a:ext cx="4343400" cy="10668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4438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836576"/>
            <a:ext cx="8382000" cy="5707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7293637" y="6613525"/>
            <a:ext cx="2108465" cy="30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29" tIns="45715" rIns="91429" bIns="45715"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fr-FR" sz="1400" b="1" dirty="0" smtClean="0"/>
              <a:t>V</a:t>
            </a:r>
            <a:r>
              <a:rPr lang="ru-RU" sz="1400" b="1" dirty="0" smtClean="0"/>
              <a:t>.</a:t>
            </a:r>
            <a:r>
              <a:rPr lang="fr-FR" sz="1400" b="1" dirty="0" smtClean="0"/>
              <a:t>V</a:t>
            </a:r>
            <a:r>
              <a:rPr lang="ru-RU" sz="1400" b="1" dirty="0" smtClean="0"/>
              <a:t>. </a:t>
            </a:r>
            <a:r>
              <a:rPr lang="fr-FR" sz="1400" b="1" dirty="0" smtClean="0"/>
              <a:t>Nesvizhevsky</a:t>
            </a:r>
            <a:endParaRPr lang="en-US" sz="1400" b="1" dirty="0"/>
          </a:p>
        </p:txBody>
      </p:sp>
      <p:sp>
        <p:nvSpPr>
          <p:cNvPr id="8" name="Text Box 22"/>
          <p:cNvSpPr txBox="1">
            <a:spLocks noChangeArrowheads="1"/>
          </p:cNvSpPr>
          <p:nvPr/>
        </p:nvSpPr>
        <p:spPr bwMode="auto">
          <a:xfrm>
            <a:off x="1143000" y="1752600"/>
            <a:ext cx="4267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>
              <a:spcBef>
                <a:spcPct val="50000"/>
              </a:spcBef>
            </a:pPr>
            <a:r>
              <a:rPr lang="fr-FR" b="1" i="1" dirty="0" smtClean="0"/>
              <a:t>Nature </a:t>
            </a:r>
            <a:r>
              <a:rPr lang="fr-FR" b="1" i="1" dirty="0" err="1" smtClean="0"/>
              <a:t>Physics</a:t>
            </a:r>
            <a:r>
              <a:rPr lang="fr-FR" b="1" i="1" dirty="0" smtClean="0"/>
              <a:t>, 6, </a:t>
            </a:r>
            <a:r>
              <a:rPr lang="fr-FR" i="1" dirty="0" smtClean="0"/>
              <a:t>114-117 (2010)</a:t>
            </a:r>
            <a:endParaRPr lang="en-US" i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2"/>
          <p:cNvSpPr txBox="1">
            <a:spLocks noChangeArrowheads="1"/>
          </p:cNvSpPr>
          <p:nvPr/>
        </p:nvSpPr>
        <p:spPr bwMode="auto">
          <a:xfrm>
            <a:off x="609600" y="6537325"/>
            <a:ext cx="2290763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5" rIns="91429" bIns="45715">
            <a:spAutoFit/>
          </a:bodyPr>
          <a:lstStyle/>
          <a:p>
            <a:pPr>
              <a:spcBef>
                <a:spcPct val="50000"/>
              </a:spcBef>
            </a:pPr>
            <a:fld id="{491AC7AE-12A3-438A-8C82-2BE726E6503D}" type="datetime3">
              <a:rPr lang="fr-FR" sz="1000" b="1"/>
              <a:pPr>
                <a:spcBef>
                  <a:spcPct val="50000"/>
                </a:spcBef>
              </a:pPr>
              <a:t>11.10.11</a:t>
            </a:fld>
            <a:r>
              <a:rPr lang="fr-FR" sz="1000" b="1" dirty="0"/>
              <a:t>	</a:t>
            </a:r>
            <a:endParaRPr lang="fr-FR" sz="2400" dirty="0">
              <a:latin typeface="Times New Roman" pitchFamily="18" charset="0"/>
            </a:endParaRPr>
          </a:p>
        </p:txBody>
      </p:sp>
      <p:sp>
        <p:nvSpPr>
          <p:cNvPr id="18436" name="AutoShape 5"/>
          <p:cNvSpPr>
            <a:spLocks noChangeArrowheads="1"/>
          </p:cNvSpPr>
          <p:nvPr/>
        </p:nvSpPr>
        <p:spPr bwMode="auto">
          <a:xfrm>
            <a:off x="4267200" y="1447800"/>
            <a:ext cx="5105400" cy="47244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290" y="10800"/>
                </a:moveTo>
                <a:cubicBezTo>
                  <a:pt x="1290" y="16052"/>
                  <a:pt x="5548" y="20310"/>
                  <a:pt x="10800" y="20310"/>
                </a:cubicBezTo>
                <a:cubicBezTo>
                  <a:pt x="16052" y="20310"/>
                  <a:pt x="20310" y="16052"/>
                  <a:pt x="20310" y="10800"/>
                </a:cubicBezTo>
                <a:cubicBezTo>
                  <a:pt x="20310" y="5548"/>
                  <a:pt x="16052" y="1290"/>
                  <a:pt x="10800" y="1290"/>
                </a:cubicBezTo>
                <a:cubicBezTo>
                  <a:pt x="5548" y="1290"/>
                  <a:pt x="1290" y="5548"/>
                  <a:pt x="1290" y="10800"/>
                </a:cubicBezTo>
                <a:close/>
              </a:path>
            </a:pathLst>
          </a:custGeom>
          <a:gradFill rotWithShape="0">
            <a:gsLst>
              <a:gs pos="0">
                <a:schemeClr val="accent1"/>
              </a:gs>
              <a:gs pos="100000">
                <a:schemeClr val="bg1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437" name="Text Box 22"/>
          <p:cNvSpPr txBox="1">
            <a:spLocks noChangeArrowheads="1"/>
          </p:cNvSpPr>
          <p:nvPr/>
        </p:nvSpPr>
        <p:spPr bwMode="auto">
          <a:xfrm>
            <a:off x="304800" y="810191"/>
            <a:ext cx="4114800" cy="5216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>
              <a:spcBef>
                <a:spcPct val="50000"/>
              </a:spcBef>
            </a:pPr>
            <a:r>
              <a:rPr lang="fr-FR" b="1" i="1" dirty="0" smtClean="0">
                <a:solidFill>
                  <a:srgbClr val="FF0000"/>
                </a:solidFill>
              </a:rPr>
              <a:t>Massive </a:t>
            </a:r>
            <a:r>
              <a:rPr lang="fr-FR" b="1" i="1" dirty="0" err="1" smtClean="0">
                <a:solidFill>
                  <a:srgbClr val="FF0000"/>
                </a:solidFill>
              </a:rPr>
              <a:t>particle</a:t>
            </a:r>
            <a:r>
              <a:rPr lang="ru-RU" b="1" i="1" dirty="0" smtClean="0">
                <a:solidFill>
                  <a:srgbClr val="FF0000"/>
                </a:solidFill>
              </a:rPr>
              <a:t>, </a:t>
            </a:r>
            <a:r>
              <a:rPr lang="fr-FR" b="1" i="1" dirty="0" err="1" smtClean="0"/>
              <a:t>sliding</a:t>
            </a:r>
            <a:r>
              <a:rPr lang="fr-FR" b="1" i="1" dirty="0" smtClean="0"/>
              <a:t> </a:t>
            </a:r>
            <a:r>
              <a:rPr lang="fr-FR" b="1" i="1" dirty="0" err="1" smtClean="0"/>
              <a:t>along</a:t>
            </a:r>
            <a:r>
              <a:rPr lang="fr-FR" b="1" i="1" dirty="0" smtClean="0"/>
              <a:t> a </a:t>
            </a:r>
            <a:r>
              <a:rPr lang="fr-FR" b="1" i="1" dirty="0" err="1" smtClean="0"/>
              <a:t>curved</a:t>
            </a:r>
            <a:r>
              <a:rPr lang="fr-FR" b="1" i="1" dirty="0" smtClean="0"/>
              <a:t> </a:t>
            </a:r>
            <a:r>
              <a:rPr lang="fr-FR" b="1" i="1" dirty="0" err="1" smtClean="0"/>
              <a:t>mirror</a:t>
            </a:r>
            <a:r>
              <a:rPr lang="fr-FR" b="1" i="1" dirty="0" smtClean="0"/>
              <a:t> surface </a:t>
            </a:r>
            <a:r>
              <a:rPr lang="fr-FR" b="1" i="1" dirty="0" err="1" smtClean="0"/>
              <a:t>is</a:t>
            </a:r>
            <a:r>
              <a:rPr lang="fr-FR" b="1" i="1" dirty="0" smtClean="0"/>
              <a:t> </a:t>
            </a:r>
            <a:r>
              <a:rPr lang="fr-FR" b="1" i="1" dirty="0" err="1" smtClean="0"/>
              <a:t>settled</a:t>
            </a:r>
            <a:r>
              <a:rPr lang="ru-RU" b="1" i="1" dirty="0" smtClean="0"/>
              <a:t>, </a:t>
            </a:r>
            <a:r>
              <a:rPr lang="fr-FR" b="1" i="1" dirty="0" err="1" smtClean="0"/>
              <a:t>under</a:t>
            </a:r>
            <a:r>
              <a:rPr lang="fr-FR" b="1" i="1" dirty="0" smtClean="0"/>
              <a:t> certain conditions</a:t>
            </a:r>
            <a:r>
              <a:rPr lang="ru-RU" b="1" i="1" dirty="0" smtClean="0"/>
              <a:t>, </a:t>
            </a:r>
            <a:r>
              <a:rPr lang="fr-FR" b="1" i="1" dirty="0" smtClean="0"/>
              <a:t>in quasi-</a:t>
            </a:r>
            <a:r>
              <a:rPr lang="fr-FR" b="1" i="1" dirty="0" err="1" smtClean="0"/>
              <a:t>stationarry</a:t>
            </a:r>
            <a:r>
              <a:rPr lang="fr-FR" b="1" i="1" dirty="0" smtClean="0"/>
              <a:t> quantum states</a:t>
            </a:r>
            <a:r>
              <a:rPr lang="ru-RU" b="1" i="1" dirty="0" smtClean="0"/>
              <a:t> </a:t>
            </a:r>
            <a:endParaRPr lang="en-US" b="1" i="1" dirty="0" smtClean="0"/>
          </a:p>
          <a:p>
            <a:pPr marL="457200" indent="-457200">
              <a:spcBef>
                <a:spcPct val="50000"/>
              </a:spcBef>
            </a:pPr>
            <a:r>
              <a:rPr lang="fr-FR" b="1" i="1" dirty="0" err="1" smtClean="0"/>
              <a:t>Such</a:t>
            </a:r>
            <a:r>
              <a:rPr lang="fr-FR" b="1" i="1" dirty="0" smtClean="0"/>
              <a:t> a </a:t>
            </a:r>
            <a:r>
              <a:rPr lang="fr-FR" b="1" i="1" dirty="0" err="1" smtClean="0"/>
              <a:t>phenomenon</a:t>
            </a:r>
            <a:r>
              <a:rPr lang="fr-FR" b="1" i="1" dirty="0" smtClean="0"/>
              <a:t> has been </a:t>
            </a:r>
            <a:r>
              <a:rPr lang="fr-FR" b="1" i="1" dirty="0" err="1" smtClean="0"/>
              <a:t>considered</a:t>
            </a:r>
            <a:r>
              <a:rPr lang="ru-RU" b="1" i="1" dirty="0" smtClean="0"/>
              <a:t> </a:t>
            </a:r>
            <a:r>
              <a:rPr lang="fr-FR" b="1" i="1" dirty="0" smtClean="0"/>
              <a:t>(but not </a:t>
            </a:r>
            <a:r>
              <a:rPr lang="fr-FR" b="1" i="1" dirty="0" err="1" smtClean="0"/>
              <a:t>yet</a:t>
            </a:r>
            <a:r>
              <a:rPr lang="fr-FR" b="1" i="1" dirty="0" smtClean="0"/>
              <a:t> </a:t>
            </a:r>
            <a:r>
              <a:rPr lang="fr-FR" b="1" i="1" dirty="0" err="1" smtClean="0"/>
              <a:t>observed</a:t>
            </a:r>
            <a:r>
              <a:rPr lang="fr-FR" b="1" i="1" dirty="0" smtClean="0"/>
              <a:t>)</a:t>
            </a:r>
            <a:r>
              <a:rPr lang="ru-RU" b="1" i="1" dirty="0" smtClean="0"/>
              <a:t> </a:t>
            </a:r>
            <a:r>
              <a:rPr lang="fr-FR" b="1" i="1" dirty="0" smtClean="0"/>
              <a:t>for ultracold </a:t>
            </a:r>
            <a:r>
              <a:rPr lang="fr-FR" b="1" i="1" dirty="0" err="1" smtClean="0"/>
              <a:t>atoms</a:t>
            </a:r>
            <a:r>
              <a:rPr lang="en-US" b="1" i="1" dirty="0" smtClean="0"/>
              <a:t>:</a:t>
            </a:r>
          </a:p>
          <a:p>
            <a:endParaRPr lang="ru-RU" dirty="0" smtClean="0"/>
          </a:p>
          <a:p>
            <a:r>
              <a:rPr lang="en-US" dirty="0" smtClean="0"/>
              <a:t>- Mabuchi H. &amp; Kimble H.J. Atom galleries for whispering atoms – binding atoms in stable orbits around an optical resonator. </a:t>
            </a:r>
            <a:r>
              <a:rPr lang="en-US" i="1" dirty="0" smtClean="0"/>
              <a:t>Opt. Lett</a:t>
            </a:r>
            <a:r>
              <a:rPr lang="en-US" dirty="0" smtClean="0"/>
              <a:t>. </a:t>
            </a:r>
            <a:r>
              <a:rPr lang="en-US" b="1" dirty="0" smtClean="0"/>
              <a:t>19</a:t>
            </a:r>
            <a:r>
              <a:rPr lang="en-US" dirty="0" smtClean="0"/>
              <a:t>, 749-751 (1994).</a:t>
            </a:r>
            <a:endParaRPr lang="fr-FR" dirty="0" smtClean="0"/>
          </a:p>
          <a:p>
            <a:r>
              <a:rPr lang="en-US" dirty="0" smtClean="0"/>
              <a:t>- Vernooy D. M. &amp; Kimble H.J. Quantum structure and dynamics for atom galleries. </a:t>
            </a:r>
            <a:r>
              <a:rPr lang="en-US" i="1" dirty="0" smtClean="0"/>
              <a:t>Phys. Rev. A</a:t>
            </a:r>
            <a:r>
              <a:rPr lang="en-US" dirty="0" smtClean="0"/>
              <a:t> </a:t>
            </a:r>
            <a:r>
              <a:rPr lang="en-US" b="1" dirty="0" smtClean="0"/>
              <a:t>55</a:t>
            </a:r>
            <a:r>
              <a:rPr lang="en-US" dirty="0" smtClean="0"/>
              <a:t>, 1239-1261 (1997).</a:t>
            </a:r>
            <a:endParaRPr lang="en-US" b="1" i="1" dirty="0"/>
          </a:p>
        </p:txBody>
      </p:sp>
      <p:sp>
        <p:nvSpPr>
          <p:cNvPr id="18438" name="Line 7"/>
          <p:cNvSpPr>
            <a:spLocks noChangeShapeType="1"/>
          </p:cNvSpPr>
          <p:nvPr/>
        </p:nvSpPr>
        <p:spPr bwMode="auto">
          <a:xfrm flipV="1">
            <a:off x="4648200" y="3352800"/>
            <a:ext cx="0" cy="1066800"/>
          </a:xfrm>
          <a:prstGeom prst="line">
            <a:avLst/>
          </a:prstGeom>
          <a:noFill/>
          <a:ln w="88900" cmpd="dbl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8439" name="Line 8"/>
          <p:cNvSpPr>
            <a:spLocks noChangeShapeType="1"/>
          </p:cNvSpPr>
          <p:nvPr/>
        </p:nvSpPr>
        <p:spPr bwMode="auto">
          <a:xfrm flipV="1">
            <a:off x="4648200" y="2438400"/>
            <a:ext cx="533400" cy="914400"/>
          </a:xfrm>
          <a:prstGeom prst="line">
            <a:avLst/>
          </a:prstGeom>
          <a:noFill/>
          <a:ln w="88900" cmpd="dbl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8440" name="Line 9"/>
          <p:cNvSpPr>
            <a:spLocks noChangeShapeType="1"/>
          </p:cNvSpPr>
          <p:nvPr/>
        </p:nvSpPr>
        <p:spPr bwMode="auto">
          <a:xfrm flipV="1">
            <a:off x="5181600" y="1828800"/>
            <a:ext cx="990600" cy="609600"/>
          </a:xfrm>
          <a:prstGeom prst="line">
            <a:avLst/>
          </a:prstGeom>
          <a:noFill/>
          <a:ln w="88900" cmpd="dbl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8441" name="Line 10"/>
          <p:cNvSpPr>
            <a:spLocks noChangeShapeType="1"/>
          </p:cNvSpPr>
          <p:nvPr/>
        </p:nvSpPr>
        <p:spPr bwMode="auto">
          <a:xfrm flipV="1">
            <a:off x="6172200" y="1828800"/>
            <a:ext cx="1066800" cy="0"/>
          </a:xfrm>
          <a:prstGeom prst="line">
            <a:avLst/>
          </a:prstGeom>
          <a:noFill/>
          <a:ln w="88900" cmpd="dbl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8442" name="Line 11"/>
          <p:cNvSpPr>
            <a:spLocks noChangeShapeType="1"/>
          </p:cNvSpPr>
          <p:nvPr/>
        </p:nvSpPr>
        <p:spPr bwMode="auto">
          <a:xfrm>
            <a:off x="7239000" y="1828800"/>
            <a:ext cx="914400" cy="381000"/>
          </a:xfrm>
          <a:prstGeom prst="line">
            <a:avLst/>
          </a:prstGeom>
          <a:noFill/>
          <a:ln w="88900" cmpd="dbl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8443" name="Line 12"/>
          <p:cNvSpPr>
            <a:spLocks noChangeShapeType="1"/>
          </p:cNvSpPr>
          <p:nvPr/>
        </p:nvSpPr>
        <p:spPr bwMode="auto">
          <a:xfrm>
            <a:off x="8153400" y="2209800"/>
            <a:ext cx="762000" cy="914400"/>
          </a:xfrm>
          <a:prstGeom prst="line">
            <a:avLst/>
          </a:prstGeom>
          <a:noFill/>
          <a:ln w="88900" cmpd="dbl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8444" name="Line 13"/>
          <p:cNvSpPr>
            <a:spLocks noChangeShapeType="1"/>
          </p:cNvSpPr>
          <p:nvPr/>
        </p:nvSpPr>
        <p:spPr bwMode="auto">
          <a:xfrm>
            <a:off x="8915400" y="3124200"/>
            <a:ext cx="76200" cy="914400"/>
          </a:xfrm>
          <a:prstGeom prst="line">
            <a:avLst/>
          </a:prstGeom>
          <a:noFill/>
          <a:ln w="88900" cmpd="dbl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8445" name="Line 14"/>
          <p:cNvSpPr>
            <a:spLocks noChangeShapeType="1"/>
          </p:cNvSpPr>
          <p:nvPr/>
        </p:nvSpPr>
        <p:spPr bwMode="auto">
          <a:xfrm>
            <a:off x="4343400" y="3429000"/>
            <a:ext cx="609600" cy="762000"/>
          </a:xfrm>
          <a:prstGeom prst="line">
            <a:avLst/>
          </a:prstGeom>
          <a:noFill/>
          <a:ln w="889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8446" name="Line 15"/>
          <p:cNvSpPr>
            <a:spLocks noChangeShapeType="1"/>
          </p:cNvSpPr>
          <p:nvPr/>
        </p:nvSpPr>
        <p:spPr bwMode="auto">
          <a:xfrm>
            <a:off x="4648200" y="2667000"/>
            <a:ext cx="609600" cy="762000"/>
          </a:xfrm>
          <a:prstGeom prst="line">
            <a:avLst/>
          </a:prstGeom>
          <a:noFill/>
          <a:ln w="889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8447" name="Line 16"/>
          <p:cNvSpPr>
            <a:spLocks noChangeShapeType="1"/>
          </p:cNvSpPr>
          <p:nvPr/>
        </p:nvSpPr>
        <p:spPr bwMode="auto">
          <a:xfrm>
            <a:off x="5257800" y="1828800"/>
            <a:ext cx="533400" cy="762000"/>
          </a:xfrm>
          <a:prstGeom prst="line">
            <a:avLst/>
          </a:prstGeom>
          <a:noFill/>
          <a:ln w="889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8448" name="Line 17"/>
          <p:cNvSpPr>
            <a:spLocks noChangeShapeType="1"/>
          </p:cNvSpPr>
          <p:nvPr/>
        </p:nvSpPr>
        <p:spPr bwMode="auto">
          <a:xfrm>
            <a:off x="6324600" y="1447800"/>
            <a:ext cx="609600" cy="762000"/>
          </a:xfrm>
          <a:prstGeom prst="line">
            <a:avLst/>
          </a:prstGeom>
          <a:noFill/>
          <a:ln w="889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8449" name="Line 18"/>
          <p:cNvSpPr>
            <a:spLocks noChangeShapeType="1"/>
          </p:cNvSpPr>
          <p:nvPr/>
        </p:nvSpPr>
        <p:spPr bwMode="auto">
          <a:xfrm>
            <a:off x="7391400" y="1371600"/>
            <a:ext cx="228600" cy="990600"/>
          </a:xfrm>
          <a:prstGeom prst="line">
            <a:avLst/>
          </a:prstGeom>
          <a:noFill/>
          <a:ln w="889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8450" name="Line 19"/>
          <p:cNvSpPr>
            <a:spLocks noChangeShapeType="1"/>
          </p:cNvSpPr>
          <p:nvPr/>
        </p:nvSpPr>
        <p:spPr bwMode="auto">
          <a:xfrm flipH="1">
            <a:off x="8382000" y="2057400"/>
            <a:ext cx="152400" cy="990600"/>
          </a:xfrm>
          <a:prstGeom prst="line">
            <a:avLst/>
          </a:prstGeom>
          <a:noFill/>
          <a:ln w="889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8451" name="Line 20"/>
          <p:cNvSpPr>
            <a:spLocks noChangeShapeType="1"/>
          </p:cNvSpPr>
          <p:nvPr/>
        </p:nvSpPr>
        <p:spPr bwMode="auto">
          <a:xfrm>
            <a:off x="8686800" y="3124200"/>
            <a:ext cx="609600" cy="762000"/>
          </a:xfrm>
          <a:prstGeom prst="line">
            <a:avLst/>
          </a:prstGeom>
          <a:noFill/>
          <a:ln w="889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8452" name="Text Box 22"/>
          <p:cNvSpPr txBox="1">
            <a:spLocks noChangeArrowheads="1"/>
          </p:cNvSpPr>
          <p:nvPr/>
        </p:nvSpPr>
        <p:spPr bwMode="auto">
          <a:xfrm>
            <a:off x="5105400" y="3657600"/>
            <a:ext cx="3810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>
              <a:spcBef>
                <a:spcPct val="50000"/>
              </a:spcBef>
            </a:pPr>
            <a:r>
              <a:rPr lang="fr-FR" b="1" i="1" dirty="0" smtClean="0"/>
              <a:t>Cold neutrons </a:t>
            </a:r>
            <a:r>
              <a:rPr lang="fr-FR" b="1" i="1" dirty="0" err="1" smtClean="0"/>
              <a:t>with</a:t>
            </a:r>
            <a:r>
              <a:rPr lang="fr-FR" b="1" i="1" dirty="0" smtClean="0"/>
              <a:t> a </a:t>
            </a:r>
            <a:r>
              <a:rPr lang="fr-FR" b="1" i="1" dirty="0" err="1" smtClean="0"/>
              <a:t>velocity</a:t>
            </a:r>
            <a:r>
              <a:rPr lang="fr-FR" b="1" i="1" dirty="0" smtClean="0"/>
              <a:t> of </a:t>
            </a:r>
            <a:r>
              <a:rPr lang="en-US" b="1" i="1" dirty="0" smtClean="0">
                <a:solidFill>
                  <a:srgbClr val="FF0000"/>
                </a:solidFill>
              </a:rPr>
              <a:t>~</a:t>
            </a:r>
            <a:r>
              <a:rPr lang="en-US" b="1" i="1" dirty="0">
                <a:solidFill>
                  <a:srgbClr val="FF0000"/>
                </a:solidFill>
              </a:rPr>
              <a:t>10</a:t>
            </a:r>
            <a:r>
              <a:rPr lang="en-US" b="1" i="1" baseline="30000" dirty="0">
                <a:solidFill>
                  <a:srgbClr val="FF0000"/>
                </a:solidFill>
              </a:rPr>
              <a:t>3</a:t>
            </a:r>
            <a:r>
              <a:rPr lang="en-US" b="1" i="1" dirty="0">
                <a:solidFill>
                  <a:srgbClr val="FF0000"/>
                </a:solidFill>
              </a:rPr>
              <a:t> </a:t>
            </a:r>
            <a:r>
              <a:rPr lang="fr-FR" b="1" i="1" dirty="0" smtClean="0">
                <a:solidFill>
                  <a:srgbClr val="FF0000"/>
                </a:solidFill>
              </a:rPr>
              <a:t>m</a:t>
            </a:r>
            <a:r>
              <a:rPr lang="en-US" b="1" i="1" dirty="0" smtClean="0">
                <a:solidFill>
                  <a:srgbClr val="FF0000"/>
                </a:solidFill>
              </a:rPr>
              <a:t>/s</a:t>
            </a:r>
            <a:r>
              <a:rPr lang="ru-RU" b="1" i="1" dirty="0" smtClean="0">
                <a:solidFill>
                  <a:srgbClr val="FF0000"/>
                </a:solidFill>
              </a:rPr>
              <a:t>,</a:t>
            </a:r>
            <a:r>
              <a:rPr lang="en-US" b="1" i="1" dirty="0" smtClean="0"/>
              <a:t> sliding along a cylindrical mirror with a radius of </a:t>
            </a:r>
            <a:r>
              <a:rPr lang="fr-FR" b="1" i="1" dirty="0" smtClean="0">
                <a:solidFill>
                  <a:srgbClr val="FF0000"/>
                </a:solidFill>
              </a:rPr>
              <a:t>a few cm</a:t>
            </a:r>
            <a:endParaRPr lang="en-US" b="1" i="1" dirty="0">
              <a:solidFill>
                <a:srgbClr val="FF0000"/>
              </a:solidFill>
            </a:endParaRPr>
          </a:p>
        </p:txBody>
      </p:sp>
      <p:sp>
        <p:nvSpPr>
          <p:cNvPr id="797705" name="Oval 9"/>
          <p:cNvSpPr>
            <a:spLocks noChangeArrowheads="1"/>
          </p:cNvSpPr>
          <p:nvPr/>
        </p:nvSpPr>
        <p:spPr bwMode="auto">
          <a:xfrm>
            <a:off x="4419600" y="4114800"/>
            <a:ext cx="533400" cy="481013"/>
          </a:xfrm>
          <a:prstGeom prst="ellipse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lIns="91429" tIns="45715" rIns="91429" bIns="45715" anchor="ctr">
            <a:spAutoFit/>
          </a:bodyPr>
          <a:lstStyle/>
          <a:p>
            <a:pPr>
              <a:defRPr/>
            </a:pPr>
            <a:endParaRPr lang="fr-FR"/>
          </a:p>
        </p:txBody>
      </p:sp>
      <p:sp>
        <p:nvSpPr>
          <p:cNvPr id="23" name="Rectangle 22"/>
          <p:cNvSpPr/>
          <p:nvPr/>
        </p:nvSpPr>
        <p:spPr>
          <a:xfrm>
            <a:off x="4495800" y="838200"/>
            <a:ext cx="524214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32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Characteristic</a:t>
            </a:r>
            <a:r>
              <a:rPr lang="fr-FR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fr-FR" sz="32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parameters</a:t>
            </a:r>
            <a:endParaRPr lang="fr-FR" sz="32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5" name="Text Box 4"/>
          <p:cNvSpPr txBox="1">
            <a:spLocks noChangeArrowheads="1"/>
          </p:cNvSpPr>
          <p:nvPr/>
        </p:nvSpPr>
        <p:spPr bwMode="auto">
          <a:xfrm>
            <a:off x="7293637" y="6613525"/>
            <a:ext cx="2108465" cy="30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29" tIns="45715" rIns="91429" bIns="45715"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fr-FR" sz="1400" b="1" dirty="0" smtClean="0"/>
              <a:t>V</a:t>
            </a:r>
            <a:r>
              <a:rPr lang="ru-RU" sz="1400" b="1" dirty="0" smtClean="0"/>
              <a:t>.</a:t>
            </a:r>
            <a:r>
              <a:rPr lang="fr-FR" sz="1400" b="1" dirty="0" smtClean="0"/>
              <a:t>V</a:t>
            </a:r>
            <a:r>
              <a:rPr lang="ru-RU" sz="1400" b="1" dirty="0" smtClean="0"/>
              <a:t>. </a:t>
            </a:r>
            <a:r>
              <a:rPr lang="fr-FR" sz="1400" b="1" dirty="0" smtClean="0"/>
              <a:t>Nesvizhevsky</a:t>
            </a:r>
            <a:endParaRPr lang="en-US" sz="1400" b="1" dirty="0"/>
          </a:p>
        </p:txBody>
      </p:sp>
      <p:sp>
        <p:nvSpPr>
          <p:cNvPr id="26" name="Text Box 20"/>
          <p:cNvSpPr txBox="1">
            <a:spLocks noChangeArrowheads="1"/>
          </p:cNvSpPr>
          <p:nvPr/>
        </p:nvSpPr>
        <p:spPr bwMode="auto">
          <a:xfrm>
            <a:off x="838200" y="0"/>
            <a:ext cx="9067800" cy="461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9" tIns="45715" rIns="91429" bIns="45715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400" b="1" dirty="0" smtClean="0">
                <a:latin typeface="Comic Sans MS" pitchFamily="66" charset="0"/>
              </a:rPr>
              <a:t>Neutron whispering gallery</a:t>
            </a:r>
            <a:endParaRPr lang="en-US" sz="2400" b="1" dirty="0">
              <a:latin typeface="Comic Sans MS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 Box 2"/>
          <p:cNvSpPr txBox="1">
            <a:spLocks noChangeArrowheads="1"/>
          </p:cNvSpPr>
          <p:nvPr/>
        </p:nvSpPr>
        <p:spPr bwMode="auto">
          <a:xfrm>
            <a:off x="609600" y="6537325"/>
            <a:ext cx="2290763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5" rIns="91429" bIns="45715">
            <a:spAutoFit/>
          </a:bodyPr>
          <a:lstStyle/>
          <a:p>
            <a:pPr>
              <a:spcBef>
                <a:spcPct val="50000"/>
              </a:spcBef>
            </a:pPr>
            <a:fld id="{C121C215-084F-4CAD-9817-85A2B15660AC}" type="datetime3">
              <a:rPr lang="fr-FR" sz="1000" b="1"/>
              <a:pPr>
                <a:spcBef>
                  <a:spcPct val="50000"/>
                </a:spcBef>
              </a:pPr>
              <a:t>11.10.11</a:t>
            </a:fld>
            <a:r>
              <a:rPr lang="fr-FR" sz="1000" b="1"/>
              <a:t>	</a:t>
            </a:r>
            <a:endParaRPr lang="fr-FR" sz="2400">
              <a:latin typeface="Times New Roman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894624" y="762000"/>
            <a:ext cx="404065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32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Matter</a:t>
            </a:r>
            <a:r>
              <a:rPr lang="fr-FR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/ Anti-</a:t>
            </a:r>
            <a:r>
              <a:rPr lang="fr-FR" sz="32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matter</a:t>
            </a:r>
            <a:r>
              <a:rPr lang="fr-FR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endParaRPr lang="fr-FR" sz="32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grpSp>
        <p:nvGrpSpPr>
          <p:cNvPr id="2" name="Groupe 27"/>
          <p:cNvGrpSpPr/>
          <p:nvPr/>
        </p:nvGrpSpPr>
        <p:grpSpPr>
          <a:xfrm>
            <a:off x="0" y="2362208"/>
            <a:ext cx="9906000" cy="3290910"/>
            <a:chOff x="-166710" y="1857364"/>
            <a:chExt cx="9906000" cy="3290910"/>
          </a:xfrm>
        </p:grpSpPr>
        <p:sp>
          <p:nvSpPr>
            <p:cNvPr id="34" name="Rectangle à coins arrondis 33"/>
            <p:cNvSpPr/>
            <p:nvPr/>
          </p:nvSpPr>
          <p:spPr>
            <a:xfrm>
              <a:off x="-166710" y="4829156"/>
              <a:ext cx="9906000" cy="319118"/>
            </a:xfrm>
            <a:prstGeom prst="roundRect">
              <a:avLst/>
            </a:prstGeom>
            <a:gradFill flip="none" rotWithShape="1">
              <a:gsLst>
                <a:gs pos="0">
                  <a:schemeClr val="tx2">
                    <a:lumMod val="40000"/>
                    <a:lumOff val="60000"/>
                    <a:shade val="30000"/>
                    <a:satMod val="115000"/>
                  </a:schemeClr>
                </a:gs>
                <a:gs pos="50000">
                  <a:schemeClr val="tx2">
                    <a:lumMod val="40000"/>
                    <a:lumOff val="60000"/>
                    <a:shade val="67500"/>
                    <a:satMod val="115000"/>
                  </a:schemeClr>
                </a:gs>
                <a:gs pos="100000">
                  <a:schemeClr val="tx2">
                    <a:lumMod val="40000"/>
                    <a:lumOff val="60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solidFill>
                <a:schemeClr val="bg1"/>
              </a:solidFill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/>
            </a:p>
          </p:txBody>
        </p:sp>
        <p:pic>
          <p:nvPicPr>
            <p:cNvPr id="42" name="Picture 7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357290" y="3286124"/>
              <a:ext cx="2214578" cy="15027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43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500298" y="2266800"/>
              <a:ext cx="428628" cy="436729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chemeClr val="bg1"/>
              </a:solidFill>
              <a:miter lim="800000"/>
              <a:headEnd/>
              <a:tailEnd/>
            </a:ln>
            <a:effectLst>
              <a:softEdge rad="127000"/>
            </a:effectLst>
          </p:spPr>
        </p:pic>
        <p:pic>
          <p:nvPicPr>
            <p:cNvPr id="44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500298" y="2644741"/>
              <a:ext cx="428628" cy="436729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chemeClr val="bg1"/>
              </a:solidFill>
              <a:miter lim="800000"/>
              <a:headEnd/>
              <a:tailEnd/>
            </a:ln>
            <a:effectLst>
              <a:softEdge rad="127000"/>
            </a:effectLst>
          </p:spPr>
        </p:pic>
        <p:pic>
          <p:nvPicPr>
            <p:cNvPr id="45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500298" y="2896702"/>
              <a:ext cx="428628" cy="436729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chemeClr val="bg1"/>
              </a:solidFill>
              <a:miter lim="800000"/>
              <a:headEnd/>
              <a:tailEnd/>
            </a:ln>
            <a:effectLst>
              <a:softEdge rad="127000"/>
            </a:effectLst>
          </p:spPr>
        </p:pic>
        <p:pic>
          <p:nvPicPr>
            <p:cNvPr id="46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500298" y="1857364"/>
              <a:ext cx="428628" cy="436729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chemeClr val="bg1"/>
              </a:solidFill>
              <a:miter lim="800000"/>
              <a:headEnd/>
              <a:tailEnd/>
            </a:ln>
            <a:effectLst>
              <a:softEdge rad="127000"/>
            </a:effectLst>
          </p:spPr>
        </p:pic>
        <p:pic>
          <p:nvPicPr>
            <p:cNvPr id="47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500298" y="3054177"/>
              <a:ext cx="428628" cy="436729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chemeClr val="bg1"/>
              </a:solidFill>
              <a:miter lim="800000"/>
              <a:headEnd/>
              <a:tailEnd/>
            </a:ln>
            <a:effectLst>
              <a:softEdge rad="127000"/>
            </a:effectLst>
          </p:spPr>
        </p:pic>
      </p:grpSp>
      <p:sp>
        <p:nvSpPr>
          <p:cNvPr id="56" name="Text Box 15"/>
          <p:cNvSpPr txBox="1">
            <a:spLocks noChangeArrowheads="1"/>
          </p:cNvSpPr>
          <p:nvPr/>
        </p:nvSpPr>
        <p:spPr bwMode="auto">
          <a:xfrm>
            <a:off x="0" y="5638800"/>
            <a:ext cx="9601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b="1" i="1" dirty="0" smtClean="0"/>
              <a:t>Illustration for the quantum motion of a </a:t>
            </a:r>
            <a:r>
              <a:rPr lang="fr-FR" b="1" i="1" dirty="0" err="1" smtClean="0"/>
              <a:t>matter</a:t>
            </a:r>
            <a:r>
              <a:rPr lang="fr-FR" b="1" i="1" dirty="0" smtClean="0"/>
              <a:t> </a:t>
            </a:r>
            <a:r>
              <a:rPr lang="fr-FR" b="1" i="1" dirty="0" err="1" smtClean="0"/>
              <a:t>object</a:t>
            </a:r>
            <a:r>
              <a:rPr lang="fr-FR" b="1" i="1" dirty="0" smtClean="0"/>
              <a:t> and an anti-</a:t>
            </a:r>
            <a:r>
              <a:rPr lang="fr-FR" b="1" i="1" dirty="0" err="1" smtClean="0"/>
              <a:t>matter</a:t>
            </a:r>
            <a:r>
              <a:rPr lang="fr-FR" b="1" i="1" dirty="0" smtClean="0"/>
              <a:t> </a:t>
            </a:r>
            <a:r>
              <a:rPr lang="fr-FR" b="1" i="1" dirty="0" err="1" smtClean="0"/>
              <a:t>object</a:t>
            </a:r>
            <a:r>
              <a:rPr lang="fr-FR" b="1" i="1" dirty="0" smtClean="0"/>
              <a:t> </a:t>
            </a:r>
            <a:r>
              <a:rPr lang="fr-FR" b="1" i="1" dirty="0" err="1" smtClean="0"/>
              <a:t>above</a:t>
            </a:r>
            <a:r>
              <a:rPr lang="fr-FR" b="1" i="1" dirty="0" smtClean="0"/>
              <a:t> a </a:t>
            </a:r>
            <a:r>
              <a:rPr lang="fr-FR" b="1" i="1" dirty="0" err="1" smtClean="0"/>
              <a:t>mirror</a:t>
            </a:r>
            <a:r>
              <a:rPr lang="fr-FR" b="1" i="1" dirty="0" smtClean="0"/>
              <a:t> in a </a:t>
            </a:r>
            <a:r>
              <a:rPr lang="fr-FR" b="1" i="1" dirty="0" err="1" smtClean="0"/>
              <a:t>gravitational</a:t>
            </a:r>
            <a:r>
              <a:rPr lang="fr-FR" b="1" i="1" dirty="0" smtClean="0"/>
              <a:t> </a:t>
            </a:r>
            <a:r>
              <a:rPr lang="fr-FR" b="1" i="1" dirty="0" err="1" smtClean="0"/>
              <a:t>field</a:t>
            </a:r>
            <a:r>
              <a:rPr lang="ru-RU" b="1" i="1" dirty="0" smtClean="0"/>
              <a:t>. </a:t>
            </a:r>
            <a:endParaRPr lang="en-US" b="1" i="1" dirty="0"/>
          </a:p>
        </p:txBody>
      </p:sp>
      <p:sp>
        <p:nvSpPr>
          <p:cNvPr id="53" name="Text Box 4"/>
          <p:cNvSpPr txBox="1">
            <a:spLocks noChangeArrowheads="1"/>
          </p:cNvSpPr>
          <p:nvPr/>
        </p:nvSpPr>
        <p:spPr bwMode="auto">
          <a:xfrm>
            <a:off x="7293637" y="6613525"/>
            <a:ext cx="2108465" cy="30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29" tIns="45715" rIns="91429" bIns="45715"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fr-FR" sz="1400" b="1" dirty="0" smtClean="0"/>
              <a:t>V</a:t>
            </a:r>
            <a:r>
              <a:rPr lang="ru-RU" sz="1400" b="1" dirty="0" smtClean="0"/>
              <a:t>.</a:t>
            </a:r>
            <a:r>
              <a:rPr lang="fr-FR" sz="1400" b="1" dirty="0" smtClean="0"/>
              <a:t>V</a:t>
            </a:r>
            <a:r>
              <a:rPr lang="ru-RU" sz="1400" b="1" dirty="0" smtClean="0"/>
              <a:t>. </a:t>
            </a:r>
            <a:r>
              <a:rPr lang="fr-FR" sz="1400" b="1" dirty="0" smtClean="0"/>
              <a:t>Nesvizhevsky</a:t>
            </a:r>
            <a:endParaRPr lang="en-US" sz="1400" b="1" dirty="0"/>
          </a:p>
        </p:txBody>
      </p:sp>
      <p:sp>
        <p:nvSpPr>
          <p:cNvPr id="54" name="Text Box 20"/>
          <p:cNvSpPr txBox="1">
            <a:spLocks noChangeArrowheads="1"/>
          </p:cNvSpPr>
          <p:nvPr/>
        </p:nvSpPr>
        <p:spPr bwMode="auto">
          <a:xfrm>
            <a:off x="914400" y="0"/>
            <a:ext cx="8991600" cy="461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5" rIns="91429" bIns="45715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400" b="1" dirty="0" err="1" smtClean="0">
                <a:latin typeface="Comic Sans MS" pitchFamily="66" charset="0"/>
              </a:rPr>
              <a:t>Comparison</a:t>
            </a:r>
            <a:r>
              <a:rPr lang="fr-FR" sz="2400" b="1" dirty="0" smtClean="0">
                <a:latin typeface="Comic Sans MS" pitchFamily="66" charset="0"/>
              </a:rPr>
              <a:t> of neutron and antihydrogen quantum states</a:t>
            </a:r>
            <a:endParaRPr lang="en-US" sz="2400" b="1" dirty="0">
              <a:latin typeface="Comic Sans MS" pitchFamily="66" charset="0"/>
            </a:endParaRPr>
          </a:p>
        </p:txBody>
      </p:sp>
      <p:pic>
        <p:nvPicPr>
          <p:cNvPr id="55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5334000" y="1447800"/>
            <a:ext cx="2214578" cy="1502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62" name="Groupe 61"/>
          <p:cNvGrpSpPr/>
          <p:nvPr/>
        </p:nvGrpSpPr>
        <p:grpSpPr>
          <a:xfrm rot="10800000">
            <a:off x="6019800" y="2819400"/>
            <a:ext cx="428628" cy="1633542"/>
            <a:chOff x="5943600" y="3200400"/>
            <a:chExt cx="428628" cy="1633542"/>
          </a:xfrm>
        </p:grpSpPr>
        <p:pic>
          <p:nvPicPr>
            <p:cNvPr id="57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10800000">
              <a:off x="5943600" y="3609836"/>
              <a:ext cx="428628" cy="436729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chemeClr val="bg1"/>
              </a:solidFill>
              <a:miter lim="800000"/>
              <a:headEnd/>
              <a:tailEnd/>
            </a:ln>
            <a:effectLst>
              <a:softEdge rad="127000"/>
            </a:effectLst>
          </p:spPr>
        </p:pic>
        <p:pic>
          <p:nvPicPr>
            <p:cNvPr id="58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10800000">
              <a:off x="5943600" y="3987777"/>
              <a:ext cx="428628" cy="436729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chemeClr val="bg1"/>
              </a:solidFill>
              <a:miter lim="800000"/>
              <a:headEnd/>
              <a:tailEnd/>
            </a:ln>
            <a:effectLst>
              <a:softEdge rad="127000"/>
            </a:effectLst>
          </p:spPr>
        </p:pic>
        <p:pic>
          <p:nvPicPr>
            <p:cNvPr id="59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10800000">
              <a:off x="5943600" y="4239738"/>
              <a:ext cx="428628" cy="436729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chemeClr val="bg1"/>
              </a:solidFill>
              <a:miter lim="800000"/>
              <a:headEnd/>
              <a:tailEnd/>
            </a:ln>
            <a:effectLst>
              <a:softEdge rad="127000"/>
            </a:effectLst>
          </p:spPr>
        </p:pic>
        <p:pic>
          <p:nvPicPr>
            <p:cNvPr id="60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10800000">
              <a:off x="5943600" y="3200400"/>
              <a:ext cx="428628" cy="436729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chemeClr val="bg1"/>
              </a:solidFill>
              <a:miter lim="800000"/>
              <a:headEnd/>
              <a:tailEnd/>
            </a:ln>
            <a:effectLst>
              <a:softEdge rad="127000"/>
            </a:effectLst>
          </p:spPr>
        </p:pic>
        <p:pic>
          <p:nvPicPr>
            <p:cNvPr id="61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10800000">
              <a:off x="5943600" y="4397213"/>
              <a:ext cx="428628" cy="436729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chemeClr val="bg1"/>
              </a:solidFill>
              <a:miter lim="800000"/>
              <a:headEnd/>
              <a:tailEnd/>
            </a:ln>
            <a:effectLst>
              <a:softEdge rad="127000"/>
            </a:effectLst>
          </p:spPr>
        </p:pic>
      </p:grpSp>
      <p:sp>
        <p:nvSpPr>
          <p:cNvPr id="63" name="ZoneTexte 62"/>
          <p:cNvSpPr txBox="1"/>
          <p:nvPr/>
        </p:nvSpPr>
        <p:spPr>
          <a:xfrm>
            <a:off x="6934200" y="32766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?</a:t>
            </a:r>
            <a:endParaRPr lang="fr-FR" sz="2800" dirty="0"/>
          </a:p>
        </p:txBody>
      </p:sp>
      <p:sp>
        <p:nvSpPr>
          <p:cNvPr id="64" name="Text Box 15"/>
          <p:cNvSpPr txBox="1">
            <a:spLocks noChangeArrowheads="1"/>
          </p:cNvSpPr>
          <p:nvPr/>
        </p:nvSpPr>
        <p:spPr bwMode="auto">
          <a:xfrm>
            <a:off x="3657600" y="2743200"/>
            <a:ext cx="2667000" cy="2539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b="1" i="1" dirty="0" err="1" smtClean="0"/>
              <a:t>Gravitational</a:t>
            </a:r>
            <a:r>
              <a:rPr lang="fr-FR" b="1" i="1" dirty="0" smtClean="0"/>
              <a:t> </a:t>
            </a:r>
            <a:r>
              <a:rPr lang="fr-FR" b="1" i="1" dirty="0" err="1" smtClean="0"/>
              <a:t>properties</a:t>
            </a:r>
            <a:r>
              <a:rPr lang="fr-FR" b="1" i="1" dirty="0" smtClean="0"/>
              <a:t> of </a:t>
            </a:r>
            <a:r>
              <a:rPr lang="fr-FR" b="1" i="1" dirty="0" err="1" smtClean="0"/>
              <a:t>matter</a:t>
            </a:r>
            <a:r>
              <a:rPr lang="fr-FR" b="1" i="1" dirty="0" smtClean="0"/>
              <a:t> have </a:t>
            </a:r>
            <a:r>
              <a:rPr lang="fr-FR" b="1" i="1" dirty="0" err="1" smtClean="0"/>
              <a:t>never</a:t>
            </a:r>
            <a:r>
              <a:rPr lang="fr-FR" b="1" i="1" dirty="0" smtClean="0"/>
              <a:t> been </a:t>
            </a:r>
            <a:r>
              <a:rPr lang="fr-FR" b="1" i="1" dirty="0" err="1" smtClean="0"/>
              <a:t>directly</a:t>
            </a:r>
            <a:r>
              <a:rPr lang="fr-FR" b="1" i="1" dirty="0" smtClean="0"/>
              <a:t> </a:t>
            </a:r>
            <a:r>
              <a:rPr lang="fr-FR" b="1" i="1" dirty="0" err="1" smtClean="0"/>
              <a:t>measured</a:t>
            </a:r>
            <a:r>
              <a:rPr lang="fr-FR" b="1" i="1" dirty="0" smtClean="0"/>
              <a:t>!!</a:t>
            </a:r>
          </a:p>
          <a:p>
            <a:pPr>
              <a:spcBef>
                <a:spcPct val="50000"/>
              </a:spcBef>
            </a:pPr>
            <a:endParaRPr lang="fr-FR" b="1" i="1" dirty="0" smtClean="0"/>
          </a:p>
          <a:p>
            <a:pPr>
              <a:spcBef>
                <a:spcPct val="50000"/>
              </a:spcBef>
            </a:pPr>
            <a:r>
              <a:rPr lang="fr-FR" sz="2800" b="1" i="1" dirty="0" smtClean="0"/>
              <a:t>GBAR, AEGIS </a:t>
            </a:r>
            <a:r>
              <a:rPr lang="fr-FR" b="1" i="1" dirty="0" err="1" smtClean="0"/>
              <a:t>projects</a:t>
            </a:r>
            <a:r>
              <a:rPr lang="fr-FR" b="1" i="1" dirty="0" smtClean="0"/>
              <a:t>…</a:t>
            </a:r>
            <a:endParaRPr lang="en-US" b="1" i="1" dirty="0"/>
          </a:p>
        </p:txBody>
      </p:sp>
      <p:sp>
        <p:nvSpPr>
          <p:cNvPr id="65" name="Flèche vers le bas 64"/>
          <p:cNvSpPr/>
          <p:nvPr/>
        </p:nvSpPr>
        <p:spPr bwMode="auto">
          <a:xfrm>
            <a:off x="2133600" y="2362200"/>
            <a:ext cx="533400" cy="1371600"/>
          </a:xfrm>
          <a:prstGeom prst="downArrow">
            <a:avLst/>
          </a:prstGeom>
          <a:gradFill rotWithShape="0">
            <a:gsLst>
              <a:gs pos="0">
                <a:schemeClr val="accent1"/>
              </a:gs>
              <a:gs pos="100000">
                <a:schemeClr val="bg1"/>
              </a:gs>
            </a:gsLst>
            <a:path path="rect">
              <a:fillToRect l="50000" t="50000" r="50000" b="50000"/>
            </a:path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6" name="Flèche vers le bas 65"/>
          <p:cNvSpPr/>
          <p:nvPr/>
        </p:nvSpPr>
        <p:spPr bwMode="auto">
          <a:xfrm>
            <a:off x="6477000" y="2971800"/>
            <a:ext cx="533400" cy="1371600"/>
          </a:xfrm>
          <a:prstGeom prst="downArrow">
            <a:avLst/>
          </a:prstGeom>
          <a:gradFill rotWithShape="0">
            <a:gsLst>
              <a:gs pos="0">
                <a:schemeClr val="accent1"/>
              </a:gs>
              <a:gs pos="100000">
                <a:schemeClr val="bg1"/>
              </a:gs>
            </a:gsLst>
            <a:path path="rect">
              <a:fillToRect l="50000" t="50000" r="50000" b="50000"/>
            </a:path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7" name="Flèche vers le bas 66"/>
          <p:cNvSpPr/>
          <p:nvPr/>
        </p:nvSpPr>
        <p:spPr bwMode="auto">
          <a:xfrm rot="10800000">
            <a:off x="7239000" y="2895600"/>
            <a:ext cx="533400" cy="1371600"/>
          </a:xfrm>
          <a:prstGeom prst="downArrow">
            <a:avLst/>
          </a:prstGeom>
          <a:gradFill rotWithShape="0">
            <a:gsLst>
              <a:gs pos="0">
                <a:schemeClr val="accent1"/>
              </a:gs>
              <a:gs pos="100000">
                <a:schemeClr val="bg1"/>
              </a:gs>
            </a:gsLst>
            <a:path path="rect">
              <a:fillToRect l="50000" t="50000" r="50000" b="50000"/>
            </a:path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8" name="ZoneTexte 67"/>
          <p:cNvSpPr txBox="1"/>
          <p:nvPr/>
        </p:nvSpPr>
        <p:spPr>
          <a:xfrm>
            <a:off x="7696200" y="32766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?</a:t>
            </a:r>
            <a:endParaRPr lang="fr-FR" sz="2800" dirty="0"/>
          </a:p>
        </p:txBody>
      </p:sp>
      <p:sp>
        <p:nvSpPr>
          <p:cNvPr id="69" name="Flèche vers le bas 68"/>
          <p:cNvSpPr/>
          <p:nvPr/>
        </p:nvSpPr>
        <p:spPr bwMode="auto">
          <a:xfrm>
            <a:off x="8001000" y="3352800"/>
            <a:ext cx="533400" cy="609600"/>
          </a:xfrm>
          <a:prstGeom prst="downArrow">
            <a:avLst/>
          </a:prstGeom>
          <a:gradFill rotWithShape="0">
            <a:gsLst>
              <a:gs pos="0">
                <a:schemeClr val="accent1"/>
              </a:gs>
              <a:gs pos="100000">
                <a:schemeClr val="bg1"/>
              </a:gs>
            </a:gsLst>
            <a:path path="rect">
              <a:fillToRect l="50000" t="50000" r="50000" b="50000"/>
            </a:path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0" name="ZoneTexte 69"/>
          <p:cNvSpPr txBox="1"/>
          <p:nvPr/>
        </p:nvSpPr>
        <p:spPr>
          <a:xfrm>
            <a:off x="8534400" y="3276600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?...</a:t>
            </a:r>
            <a:endParaRPr lang="fr-FR" sz="28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Box 2"/>
          <p:cNvSpPr txBox="1">
            <a:spLocks noChangeArrowheads="1"/>
          </p:cNvSpPr>
          <p:nvPr/>
        </p:nvSpPr>
        <p:spPr bwMode="auto">
          <a:xfrm>
            <a:off x="609600" y="6537325"/>
            <a:ext cx="2290763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5" rIns="91429" bIns="45715">
            <a:spAutoFit/>
          </a:bodyPr>
          <a:lstStyle/>
          <a:p>
            <a:pPr>
              <a:spcBef>
                <a:spcPct val="50000"/>
              </a:spcBef>
            </a:pPr>
            <a:fld id="{244E42B3-784A-493A-B0FD-23BAEC74E677}" type="datetime3">
              <a:rPr lang="fr-FR" sz="1000" b="1"/>
              <a:pPr>
                <a:spcBef>
                  <a:spcPct val="50000"/>
                </a:spcBef>
              </a:pPr>
              <a:t>11.10.11</a:t>
            </a:fld>
            <a:r>
              <a:rPr lang="fr-FR" sz="1000" b="1"/>
              <a:t>	</a:t>
            </a:r>
            <a:endParaRPr lang="fr-FR" sz="2400">
              <a:latin typeface="Times New Roman" pitchFamily="18" charset="0"/>
            </a:endParaRPr>
          </a:p>
        </p:txBody>
      </p:sp>
      <p:sp>
        <p:nvSpPr>
          <p:cNvPr id="1030" name="AutoShape 5"/>
          <p:cNvSpPr>
            <a:spLocks noChangeArrowheads="1"/>
          </p:cNvSpPr>
          <p:nvPr/>
        </p:nvSpPr>
        <p:spPr bwMode="auto">
          <a:xfrm>
            <a:off x="4267200" y="1447800"/>
            <a:ext cx="5105400" cy="47244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290" y="10800"/>
                </a:moveTo>
                <a:cubicBezTo>
                  <a:pt x="1290" y="16052"/>
                  <a:pt x="5548" y="20310"/>
                  <a:pt x="10800" y="20310"/>
                </a:cubicBezTo>
                <a:cubicBezTo>
                  <a:pt x="16052" y="20310"/>
                  <a:pt x="20310" y="16052"/>
                  <a:pt x="20310" y="10800"/>
                </a:cubicBezTo>
                <a:cubicBezTo>
                  <a:pt x="20310" y="5548"/>
                  <a:pt x="16052" y="1290"/>
                  <a:pt x="10800" y="1290"/>
                </a:cubicBezTo>
                <a:cubicBezTo>
                  <a:pt x="5548" y="1290"/>
                  <a:pt x="1290" y="5548"/>
                  <a:pt x="1290" y="10800"/>
                </a:cubicBezTo>
                <a:close/>
              </a:path>
            </a:pathLst>
          </a:custGeom>
          <a:gradFill rotWithShape="0">
            <a:gsLst>
              <a:gs pos="0">
                <a:schemeClr val="accent1"/>
              </a:gs>
              <a:gs pos="100000">
                <a:schemeClr val="bg1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1" name="Text Box 22"/>
          <p:cNvSpPr txBox="1">
            <a:spLocks noChangeArrowheads="1"/>
          </p:cNvSpPr>
          <p:nvPr/>
        </p:nvSpPr>
        <p:spPr bwMode="auto">
          <a:xfrm>
            <a:off x="228600" y="1219200"/>
            <a:ext cx="3810000" cy="2723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>
              <a:spcBef>
                <a:spcPct val="50000"/>
              </a:spcBef>
            </a:pPr>
            <a:endParaRPr lang="en-US" b="1" i="1" dirty="0"/>
          </a:p>
          <a:p>
            <a:pPr marL="457200" indent="-457200">
              <a:spcBef>
                <a:spcPct val="50000"/>
              </a:spcBef>
            </a:pPr>
            <a:r>
              <a:rPr lang="fr-FR" b="1" i="1" dirty="0" smtClean="0"/>
              <a:t>If the </a:t>
            </a:r>
            <a:r>
              <a:rPr lang="fr-FR" b="1" i="1" dirty="0" err="1" smtClean="0"/>
              <a:t>characteristic</a:t>
            </a:r>
            <a:r>
              <a:rPr lang="fr-FR" b="1" i="1" dirty="0" smtClean="0"/>
              <a:t> size of quantum states and the quasi-</a:t>
            </a:r>
            <a:r>
              <a:rPr lang="fr-FR" b="1" i="1" dirty="0" err="1" smtClean="0"/>
              <a:t>classical</a:t>
            </a:r>
            <a:r>
              <a:rPr lang="fr-FR" b="1" i="1" dirty="0" smtClean="0"/>
              <a:t> distance </a:t>
            </a:r>
            <a:r>
              <a:rPr lang="fr-FR" b="1" i="1" dirty="0" err="1" smtClean="0"/>
              <a:t>between</a:t>
            </a:r>
            <a:r>
              <a:rPr lang="fr-FR" b="1" i="1" dirty="0" smtClean="0"/>
              <a:t> </a:t>
            </a:r>
            <a:r>
              <a:rPr lang="fr-FR" b="1" i="1" dirty="0" err="1" smtClean="0"/>
              <a:t>two</a:t>
            </a:r>
            <a:r>
              <a:rPr lang="fr-FR" b="1" i="1" dirty="0" smtClean="0"/>
              <a:t> collisions are </a:t>
            </a:r>
            <a:r>
              <a:rPr lang="fr-FR" b="1" i="1" dirty="0" err="1" smtClean="0"/>
              <a:t>much</a:t>
            </a:r>
            <a:r>
              <a:rPr lang="fr-FR" b="1" i="1" dirty="0" smtClean="0"/>
              <a:t> </a:t>
            </a:r>
            <a:r>
              <a:rPr lang="fr-FR" b="1" i="1" dirty="0" err="1" smtClean="0"/>
              <a:t>smaller</a:t>
            </a:r>
            <a:r>
              <a:rPr lang="fr-FR" b="1" i="1" dirty="0" smtClean="0"/>
              <a:t> </a:t>
            </a:r>
            <a:r>
              <a:rPr lang="fr-FR" b="1" i="1" dirty="0" err="1" smtClean="0"/>
              <a:t>than</a:t>
            </a:r>
            <a:r>
              <a:rPr lang="fr-FR" b="1" i="1" dirty="0" smtClean="0"/>
              <a:t> the </a:t>
            </a:r>
            <a:r>
              <a:rPr lang="fr-FR" b="1" i="1" dirty="0" err="1" smtClean="0"/>
              <a:t>mirror</a:t>
            </a:r>
            <a:r>
              <a:rPr lang="fr-FR" b="1" i="1" dirty="0" smtClean="0"/>
              <a:t> radius </a:t>
            </a:r>
            <a:r>
              <a:rPr lang="fr-FR" b="1" i="1" dirty="0" err="1" smtClean="0"/>
              <a:t>then</a:t>
            </a:r>
            <a:r>
              <a:rPr lang="fr-FR" b="1" i="1" dirty="0" smtClean="0"/>
              <a:t> </a:t>
            </a:r>
            <a:r>
              <a:rPr lang="fr-FR" b="1" i="1" dirty="0" err="1" smtClean="0">
                <a:solidFill>
                  <a:srgbClr val="FF0000"/>
                </a:solidFill>
              </a:rPr>
              <a:t>tangential</a:t>
            </a:r>
            <a:r>
              <a:rPr lang="fr-FR" b="1" i="1" dirty="0" smtClean="0">
                <a:solidFill>
                  <a:srgbClr val="FF0000"/>
                </a:solidFill>
              </a:rPr>
              <a:t> and </a:t>
            </a:r>
            <a:r>
              <a:rPr lang="fr-FR" b="1" i="1" dirty="0" err="1" smtClean="0">
                <a:solidFill>
                  <a:srgbClr val="FF0000"/>
                </a:solidFill>
              </a:rPr>
              <a:t>longitudal</a:t>
            </a:r>
            <a:r>
              <a:rPr lang="fr-FR" b="1" i="1" dirty="0" smtClean="0">
                <a:solidFill>
                  <a:srgbClr val="FF0000"/>
                </a:solidFill>
              </a:rPr>
              <a:t> motions </a:t>
            </a:r>
            <a:r>
              <a:rPr lang="fr-FR" b="1" i="1" dirty="0" err="1" smtClean="0">
                <a:solidFill>
                  <a:srgbClr val="FF0000"/>
                </a:solidFill>
              </a:rPr>
              <a:t>could</a:t>
            </a:r>
            <a:r>
              <a:rPr lang="fr-FR" b="1" i="1" dirty="0" smtClean="0">
                <a:solidFill>
                  <a:srgbClr val="FF0000"/>
                </a:solidFill>
              </a:rPr>
              <a:t> </a:t>
            </a:r>
            <a:r>
              <a:rPr lang="fr-FR" b="1" i="1" dirty="0" err="1" smtClean="0">
                <a:solidFill>
                  <a:srgbClr val="FF0000"/>
                </a:solidFill>
              </a:rPr>
              <a:t>be</a:t>
            </a:r>
            <a:r>
              <a:rPr lang="fr-FR" b="1" i="1" dirty="0" smtClean="0">
                <a:solidFill>
                  <a:srgbClr val="FF0000"/>
                </a:solidFill>
              </a:rPr>
              <a:t> </a:t>
            </a:r>
            <a:r>
              <a:rPr lang="fr-FR" b="1" i="1" dirty="0" err="1" smtClean="0">
                <a:solidFill>
                  <a:srgbClr val="FF0000"/>
                </a:solidFill>
              </a:rPr>
              <a:t>separated</a:t>
            </a:r>
            <a:endParaRPr lang="en-US" b="1" i="1" dirty="0">
              <a:solidFill>
                <a:srgbClr val="FF0000"/>
              </a:solidFill>
            </a:endParaRPr>
          </a:p>
        </p:txBody>
      </p:sp>
      <p:sp>
        <p:nvSpPr>
          <p:cNvPr id="1032" name="AutoShape 21"/>
          <p:cNvSpPr>
            <a:spLocks noChangeArrowheads="1"/>
          </p:cNvSpPr>
          <p:nvPr/>
        </p:nvSpPr>
        <p:spPr bwMode="auto">
          <a:xfrm>
            <a:off x="4800600" y="1828800"/>
            <a:ext cx="4038600" cy="304800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20818" y="8370"/>
                </a:moveTo>
                <a:cubicBezTo>
                  <a:pt x="19697" y="3746"/>
                  <a:pt x="15557" y="491"/>
                  <a:pt x="10800" y="491"/>
                </a:cubicBezTo>
                <a:cubicBezTo>
                  <a:pt x="6618" y="490"/>
                  <a:pt x="2851" y="3016"/>
                  <a:pt x="1263" y="6885"/>
                </a:cubicBezTo>
                <a:lnTo>
                  <a:pt x="808" y="6698"/>
                </a:lnTo>
                <a:cubicBezTo>
                  <a:pt x="2472" y="2646"/>
                  <a:pt x="6419" y="-1"/>
                  <a:pt x="10800" y="0"/>
                </a:cubicBezTo>
                <a:cubicBezTo>
                  <a:pt x="15784" y="0"/>
                  <a:pt x="20120" y="3410"/>
                  <a:pt x="21295" y="8254"/>
                </a:cubicBezTo>
                <a:lnTo>
                  <a:pt x="23919" y="7617"/>
                </a:lnTo>
                <a:lnTo>
                  <a:pt x="21751" y="11175"/>
                </a:lnTo>
                <a:lnTo>
                  <a:pt x="18194" y="9006"/>
                </a:lnTo>
                <a:lnTo>
                  <a:pt x="20818" y="8370"/>
                </a:lnTo>
                <a:close/>
              </a:path>
            </a:pathLst>
          </a:custGeom>
          <a:gradFill rotWithShape="1">
            <a:gsLst>
              <a:gs pos="0">
                <a:srgbClr val="00FFFF"/>
              </a:gs>
              <a:gs pos="100000">
                <a:srgbClr val="007676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97705" name="Oval 9"/>
          <p:cNvSpPr>
            <a:spLocks noChangeArrowheads="1"/>
          </p:cNvSpPr>
          <p:nvPr/>
        </p:nvSpPr>
        <p:spPr bwMode="auto">
          <a:xfrm>
            <a:off x="4419600" y="4114800"/>
            <a:ext cx="533400" cy="481013"/>
          </a:xfrm>
          <a:prstGeom prst="ellipse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lIns="91429" tIns="45715" rIns="91429" bIns="45715" anchor="ctr">
            <a:spAutoFit/>
          </a:bodyPr>
          <a:lstStyle/>
          <a:p>
            <a:pPr>
              <a:defRPr/>
            </a:pPr>
            <a:endParaRPr lang="fr-FR"/>
          </a:p>
        </p:txBody>
      </p:sp>
      <p:graphicFrame>
        <p:nvGraphicFramePr>
          <p:cNvPr id="1026" name="Object 24"/>
          <p:cNvGraphicFramePr>
            <a:graphicFrameLocks noChangeAspect="1"/>
          </p:cNvGraphicFramePr>
          <p:nvPr/>
        </p:nvGraphicFramePr>
        <p:xfrm>
          <a:off x="7620000" y="3352800"/>
          <a:ext cx="585788" cy="1073150"/>
        </p:xfrm>
        <a:graphic>
          <a:graphicData uri="http://schemas.openxmlformats.org/presentationml/2006/ole">
            <p:oleObj spid="_x0000_s1026" name="Equation" r:id="rId4" imgW="304560" imgH="558720" progId="">
              <p:embed/>
            </p:oleObj>
          </a:graphicData>
        </a:graphic>
      </p:graphicFrame>
      <p:sp>
        <p:nvSpPr>
          <p:cNvPr id="1035" name="Text Box 22"/>
          <p:cNvSpPr txBox="1">
            <a:spLocks noChangeArrowheads="1"/>
          </p:cNvSpPr>
          <p:nvPr/>
        </p:nvSpPr>
        <p:spPr bwMode="auto">
          <a:xfrm>
            <a:off x="5181600" y="3429000"/>
            <a:ext cx="24384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>
              <a:spcBef>
                <a:spcPct val="50000"/>
              </a:spcBef>
            </a:pPr>
            <a:r>
              <a:rPr lang="fr-FR" b="1" i="1" dirty="0" smtClean="0">
                <a:solidFill>
                  <a:srgbClr val="FF0000"/>
                </a:solidFill>
              </a:rPr>
              <a:t>Effective centrifugal </a:t>
            </a:r>
            <a:r>
              <a:rPr lang="fr-FR" b="1" i="1" dirty="0" err="1" smtClean="0">
                <a:solidFill>
                  <a:srgbClr val="FF0000"/>
                </a:solidFill>
              </a:rPr>
              <a:t>acceleration</a:t>
            </a:r>
            <a:endParaRPr lang="en-US" b="1" i="1" dirty="0">
              <a:solidFill>
                <a:srgbClr val="FF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38200" y="838200"/>
            <a:ext cx="839043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32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Two</a:t>
            </a:r>
            <a:r>
              <a:rPr lang="fr-FR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« </a:t>
            </a:r>
            <a:r>
              <a:rPr lang="fr-FR" sz="32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independent</a:t>
            </a:r>
            <a:r>
              <a:rPr lang="fr-FR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 » </a:t>
            </a:r>
            <a:r>
              <a:rPr lang="fr-FR" sz="32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velocity</a:t>
            </a:r>
            <a:r>
              <a:rPr lang="fr-FR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components</a:t>
            </a:r>
            <a:endParaRPr lang="fr-FR" sz="32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7293637" y="6613525"/>
            <a:ext cx="2108465" cy="30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29" tIns="45715" rIns="91429" bIns="45715"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fr-FR" sz="1400" b="1" dirty="0" smtClean="0"/>
              <a:t>V</a:t>
            </a:r>
            <a:r>
              <a:rPr lang="ru-RU" sz="1400" b="1" dirty="0" smtClean="0"/>
              <a:t>.</a:t>
            </a:r>
            <a:r>
              <a:rPr lang="fr-FR" sz="1400" b="1" dirty="0" smtClean="0"/>
              <a:t>V</a:t>
            </a:r>
            <a:r>
              <a:rPr lang="ru-RU" sz="1400" b="1" dirty="0" smtClean="0"/>
              <a:t>. </a:t>
            </a:r>
            <a:r>
              <a:rPr lang="fr-FR" sz="1400" b="1" dirty="0" smtClean="0"/>
              <a:t>Nesvizhevsky</a:t>
            </a:r>
            <a:endParaRPr lang="en-US" sz="1400" b="1" dirty="0"/>
          </a:p>
        </p:txBody>
      </p:sp>
      <p:sp>
        <p:nvSpPr>
          <p:cNvPr id="15" name="Text Box 20"/>
          <p:cNvSpPr txBox="1">
            <a:spLocks noChangeArrowheads="1"/>
          </p:cNvSpPr>
          <p:nvPr/>
        </p:nvSpPr>
        <p:spPr bwMode="auto">
          <a:xfrm>
            <a:off x="838200" y="0"/>
            <a:ext cx="9067800" cy="461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9" tIns="45715" rIns="91429" bIns="45715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400" b="1" dirty="0" smtClean="0">
                <a:latin typeface="Comic Sans MS" pitchFamily="66" charset="0"/>
              </a:rPr>
              <a:t>Neutron whispering gallery</a:t>
            </a:r>
            <a:endParaRPr lang="en-US" sz="2400" b="1" dirty="0">
              <a:latin typeface="Comic Sans MS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Text Box 2"/>
          <p:cNvSpPr txBox="1">
            <a:spLocks noChangeArrowheads="1"/>
          </p:cNvSpPr>
          <p:nvPr/>
        </p:nvSpPr>
        <p:spPr bwMode="auto">
          <a:xfrm>
            <a:off x="609600" y="6537325"/>
            <a:ext cx="2290763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5" rIns="91429" bIns="45715">
            <a:spAutoFit/>
          </a:bodyPr>
          <a:lstStyle/>
          <a:p>
            <a:pPr>
              <a:spcBef>
                <a:spcPct val="50000"/>
              </a:spcBef>
            </a:pPr>
            <a:fld id="{2526F992-EC91-404E-9027-0C162196A462}" type="datetime3">
              <a:rPr lang="fr-FR" sz="1000" b="1"/>
              <a:pPr>
                <a:spcBef>
                  <a:spcPct val="50000"/>
                </a:spcBef>
              </a:pPr>
              <a:t>11.10.11</a:t>
            </a:fld>
            <a:r>
              <a:rPr lang="fr-FR" sz="1000" b="1"/>
              <a:t>	</a:t>
            </a:r>
            <a:endParaRPr lang="fr-FR" sz="2400">
              <a:latin typeface="Times New Roman" pitchFamily="18" charset="0"/>
            </a:endParaRPr>
          </a:p>
        </p:txBody>
      </p:sp>
      <p:sp>
        <p:nvSpPr>
          <p:cNvPr id="8197" name="Rectangle 4"/>
          <p:cNvSpPr>
            <a:spLocks noChangeArrowheads="1"/>
          </p:cNvSpPr>
          <p:nvPr/>
        </p:nvSpPr>
        <p:spPr bwMode="auto">
          <a:xfrm>
            <a:off x="6781800" y="316865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9" tIns="45715" rIns="91429" bIns="45715" anchor="ctr">
            <a:spAutoFit/>
          </a:bodyPr>
          <a:lstStyle/>
          <a:p>
            <a:endParaRPr lang="en-US"/>
          </a:p>
        </p:txBody>
      </p:sp>
      <p:sp>
        <p:nvSpPr>
          <p:cNvPr id="8198" name="Text Box 43"/>
          <p:cNvSpPr txBox="1">
            <a:spLocks noChangeArrowheads="1"/>
          </p:cNvSpPr>
          <p:nvPr/>
        </p:nvSpPr>
        <p:spPr bwMode="auto">
          <a:xfrm>
            <a:off x="914400" y="0"/>
            <a:ext cx="8991600" cy="461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5" rIns="91429" bIns="45715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400" b="1" dirty="0" err="1" smtClean="0">
                <a:latin typeface="Comic Sans MS" pitchFamily="66" charset="0"/>
              </a:rPr>
              <a:t>Methods</a:t>
            </a:r>
            <a:r>
              <a:rPr lang="fr-FR" sz="2400" b="1" dirty="0" smtClean="0">
                <a:latin typeface="Comic Sans MS" pitchFamily="66" charset="0"/>
              </a:rPr>
              <a:t> of observation</a:t>
            </a:r>
            <a:endParaRPr lang="en-US" sz="2400" dirty="0"/>
          </a:p>
        </p:txBody>
      </p:sp>
      <p:graphicFrame>
        <p:nvGraphicFramePr>
          <p:cNvPr id="8194" name="Object 455"/>
          <p:cNvGraphicFramePr>
            <a:graphicFrameLocks noChangeAspect="1"/>
          </p:cNvGraphicFramePr>
          <p:nvPr/>
        </p:nvGraphicFramePr>
        <p:xfrm>
          <a:off x="381000" y="990600"/>
          <a:ext cx="5029200" cy="1774825"/>
        </p:xfrm>
        <a:graphic>
          <a:graphicData uri="http://schemas.openxmlformats.org/presentationml/2006/ole">
            <p:oleObj spid="_x0000_s8194" name="Equation" r:id="rId4" imgW="2882880" imgH="1015920" progId="">
              <p:embed/>
            </p:oleObj>
          </a:graphicData>
        </a:graphic>
      </p:graphicFrame>
      <p:sp>
        <p:nvSpPr>
          <p:cNvPr id="8199" name="Text Box 18"/>
          <p:cNvSpPr txBox="1">
            <a:spLocks noChangeArrowheads="1"/>
          </p:cNvSpPr>
          <p:nvPr/>
        </p:nvSpPr>
        <p:spPr bwMode="auto">
          <a:xfrm>
            <a:off x="5791200" y="1447800"/>
            <a:ext cx="39624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b="1" i="1" dirty="0" smtClean="0"/>
              <a:t>Life-times of</a:t>
            </a:r>
            <a:r>
              <a:rPr lang="ru-RU" b="1" i="1" dirty="0" smtClean="0"/>
              <a:t> </a:t>
            </a:r>
            <a:r>
              <a:rPr lang="fr-FR" b="1" i="1" dirty="0" err="1" smtClean="0"/>
              <a:t>quasi-stationary</a:t>
            </a:r>
            <a:r>
              <a:rPr lang="fr-FR" b="1" i="1" dirty="0" smtClean="0"/>
              <a:t> states due to tunneling change </a:t>
            </a:r>
            <a:r>
              <a:rPr lang="fr-FR" b="1" i="1" dirty="0" err="1" smtClean="0"/>
              <a:t>rapidly</a:t>
            </a:r>
            <a:r>
              <a:rPr lang="fr-FR" b="1" i="1" dirty="0" smtClean="0"/>
              <a:t> as a </a:t>
            </a:r>
            <a:r>
              <a:rPr lang="fr-FR" b="1" i="1" dirty="0" err="1" smtClean="0"/>
              <a:t>function</a:t>
            </a:r>
            <a:r>
              <a:rPr lang="fr-FR" b="1" i="1" dirty="0" smtClean="0"/>
              <a:t> of the neutron </a:t>
            </a:r>
            <a:r>
              <a:rPr lang="fr-FR" b="1" i="1" dirty="0" err="1" smtClean="0"/>
              <a:t>energy</a:t>
            </a:r>
            <a:endParaRPr lang="en-US" b="1" i="1" dirty="0"/>
          </a:p>
        </p:txBody>
      </p:sp>
      <p:grpSp>
        <p:nvGrpSpPr>
          <p:cNvPr id="18" name="Group 113"/>
          <p:cNvGrpSpPr>
            <a:grpSpLocks/>
          </p:cNvGrpSpPr>
          <p:nvPr/>
        </p:nvGrpSpPr>
        <p:grpSpPr bwMode="auto">
          <a:xfrm>
            <a:off x="1219200" y="2895600"/>
            <a:ext cx="7619989" cy="3648075"/>
            <a:chOff x="420" y="6586"/>
            <a:chExt cx="10863" cy="4664"/>
          </a:xfrm>
        </p:grpSpPr>
        <p:grpSp>
          <p:nvGrpSpPr>
            <p:cNvPr id="19" name="Group 114"/>
            <p:cNvGrpSpPr>
              <a:grpSpLocks/>
            </p:cNvGrpSpPr>
            <p:nvPr/>
          </p:nvGrpSpPr>
          <p:grpSpPr bwMode="auto">
            <a:xfrm>
              <a:off x="5700" y="6632"/>
              <a:ext cx="5583" cy="4108"/>
              <a:chOff x="5700" y="6632"/>
              <a:chExt cx="5583" cy="4108"/>
            </a:xfrm>
          </p:grpSpPr>
          <p:sp>
            <p:nvSpPr>
              <p:cNvPr id="42" name="Text Box 115"/>
              <p:cNvSpPr txBox="1">
                <a:spLocks noChangeArrowheads="1"/>
              </p:cNvSpPr>
              <p:nvPr/>
            </p:nvSpPr>
            <p:spPr bwMode="auto">
              <a:xfrm>
                <a:off x="6583" y="8285"/>
                <a:ext cx="471" cy="1484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itchFamily="34" charset="0"/>
                  </a:rPr>
                  <a:t>30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endParaRPr kumimoji="0" lang="ru-RU" sz="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itchFamily="34" charset="0"/>
                  </a:rPr>
                  <a:t>15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43" name="Text Box 116"/>
              <p:cNvSpPr txBox="1">
                <a:spLocks noChangeArrowheads="1"/>
              </p:cNvSpPr>
              <p:nvPr/>
            </p:nvSpPr>
            <p:spPr bwMode="auto">
              <a:xfrm>
                <a:off x="6583" y="6762"/>
                <a:ext cx="471" cy="1407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itchFamily="34" charset="0"/>
                  </a:rPr>
                  <a:t>60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endParaRPr kumimoji="0" lang="ru-RU" sz="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itchFamily="34" charset="0"/>
                  </a:rPr>
                  <a:t>45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cxnSp>
            <p:nvCxnSpPr>
              <p:cNvPr id="44" name="AutoShape 117"/>
              <p:cNvCxnSpPr>
                <a:cxnSpLocks noChangeShapeType="1"/>
              </p:cNvCxnSpPr>
              <p:nvPr/>
            </p:nvCxnSpPr>
            <p:spPr bwMode="auto">
              <a:xfrm>
                <a:off x="9033" y="7047"/>
                <a:ext cx="1929" cy="2720"/>
              </a:xfrm>
              <a:prstGeom prst="straightConnector1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</p:cxnSp>
          <p:cxnSp>
            <p:nvCxnSpPr>
              <p:cNvPr id="45" name="AutoShape 118"/>
              <p:cNvCxnSpPr>
                <a:cxnSpLocks noChangeShapeType="1"/>
              </p:cNvCxnSpPr>
              <p:nvPr/>
            </p:nvCxnSpPr>
            <p:spPr bwMode="auto">
              <a:xfrm>
                <a:off x="7118" y="9767"/>
                <a:ext cx="4069" cy="0"/>
              </a:xfrm>
              <a:prstGeom prst="straightConnector1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46" name="AutoShape 119"/>
              <p:cNvCxnSpPr>
                <a:cxnSpLocks noChangeShapeType="1"/>
              </p:cNvCxnSpPr>
              <p:nvPr/>
            </p:nvCxnSpPr>
            <p:spPr bwMode="auto">
              <a:xfrm flipV="1">
                <a:off x="7118" y="6632"/>
                <a:ext cx="0" cy="3135"/>
              </a:xfrm>
              <a:prstGeom prst="straightConnector1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47" name="AutoShape 120"/>
              <p:cNvCxnSpPr>
                <a:cxnSpLocks noChangeShapeType="1"/>
              </p:cNvCxnSpPr>
              <p:nvPr/>
            </p:nvCxnSpPr>
            <p:spPr bwMode="auto">
              <a:xfrm>
                <a:off x="7118" y="7047"/>
                <a:ext cx="1916" cy="2722"/>
              </a:xfrm>
              <a:prstGeom prst="straightConnector1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</p:cxnSp>
          <p:cxnSp>
            <p:nvCxnSpPr>
              <p:cNvPr id="48" name="AutoShape 121"/>
              <p:cNvCxnSpPr>
                <a:cxnSpLocks noChangeShapeType="1"/>
              </p:cNvCxnSpPr>
              <p:nvPr/>
            </p:nvCxnSpPr>
            <p:spPr bwMode="auto">
              <a:xfrm flipH="1" flipV="1">
                <a:off x="9033" y="7047"/>
                <a:ext cx="1" cy="2720"/>
              </a:xfrm>
              <a:prstGeom prst="straightConnector1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</p:cxnSp>
          <p:cxnSp>
            <p:nvCxnSpPr>
              <p:cNvPr id="49" name="AutoShape 122"/>
              <p:cNvCxnSpPr>
                <a:cxnSpLocks noChangeShapeType="1"/>
              </p:cNvCxnSpPr>
              <p:nvPr/>
            </p:nvCxnSpPr>
            <p:spPr bwMode="auto">
              <a:xfrm>
                <a:off x="9034" y="9182"/>
                <a:ext cx="1864" cy="0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prstDash val="dashDot"/>
                <a:round/>
                <a:headEnd/>
                <a:tailEnd type="arrow" w="med" len="med"/>
              </a:ln>
            </p:spPr>
          </p:cxnSp>
          <p:cxnSp>
            <p:nvCxnSpPr>
              <p:cNvPr id="50" name="AutoShape 123"/>
              <p:cNvCxnSpPr>
                <a:cxnSpLocks noChangeShapeType="1"/>
              </p:cNvCxnSpPr>
              <p:nvPr/>
            </p:nvCxnSpPr>
            <p:spPr bwMode="auto">
              <a:xfrm flipV="1">
                <a:off x="9034" y="8607"/>
                <a:ext cx="1660" cy="10"/>
              </a:xfrm>
              <a:prstGeom prst="straightConnector1">
                <a:avLst/>
              </a:prstGeom>
              <a:noFill/>
              <a:ln w="28575">
                <a:solidFill>
                  <a:srgbClr val="000000"/>
                </a:solidFill>
                <a:prstDash val="dash"/>
                <a:round/>
                <a:headEnd/>
                <a:tailEnd type="triangle" w="med" len="med"/>
              </a:ln>
            </p:spPr>
          </p:cxnSp>
          <p:sp>
            <p:nvSpPr>
              <p:cNvPr id="51" name="Freeform 124"/>
              <p:cNvSpPr>
                <a:spLocks/>
              </p:cNvSpPr>
              <p:nvPr/>
            </p:nvSpPr>
            <p:spPr bwMode="auto">
              <a:xfrm>
                <a:off x="8189" y="8392"/>
                <a:ext cx="845" cy="397"/>
              </a:xfrm>
              <a:custGeom>
                <a:avLst/>
                <a:gdLst/>
                <a:ahLst/>
                <a:cxnLst>
                  <a:cxn ang="0">
                    <a:pos x="0" y="480"/>
                  </a:cxn>
                  <a:cxn ang="0">
                    <a:pos x="255" y="75"/>
                  </a:cxn>
                  <a:cxn ang="0">
                    <a:pos x="660" y="928"/>
                  </a:cxn>
                  <a:cxn ang="0">
                    <a:pos x="1110" y="465"/>
                  </a:cxn>
                </a:cxnLst>
                <a:rect l="0" t="0" r="r" b="b"/>
                <a:pathLst>
                  <a:path w="1110" h="993">
                    <a:moveTo>
                      <a:pt x="0" y="480"/>
                    </a:moveTo>
                    <a:cubicBezTo>
                      <a:pt x="72" y="240"/>
                      <a:pt x="145" y="0"/>
                      <a:pt x="255" y="75"/>
                    </a:cubicBezTo>
                    <a:cubicBezTo>
                      <a:pt x="365" y="150"/>
                      <a:pt x="518" y="863"/>
                      <a:pt x="660" y="928"/>
                    </a:cubicBezTo>
                    <a:cubicBezTo>
                      <a:pt x="802" y="993"/>
                      <a:pt x="1035" y="542"/>
                      <a:pt x="1110" y="465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2" name="Text Box 125"/>
              <p:cNvSpPr txBox="1">
                <a:spLocks noChangeArrowheads="1"/>
              </p:cNvSpPr>
              <p:nvPr/>
            </p:nvSpPr>
            <p:spPr bwMode="auto">
              <a:xfrm>
                <a:off x="6435" y="9868"/>
                <a:ext cx="4848" cy="872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itchFamily="34" charset="0"/>
                  </a:rPr>
                  <a:t>            </a:t>
                </a:r>
                <a:r>
                  <a:rPr kumimoji="0" lang="ru-RU" sz="10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itchFamily="34" charset="0"/>
                  </a:rPr>
                  <a:t>-200             -100               0                100             </a:t>
                </a:r>
                <a:r>
                  <a:rPr kumimoji="0" lang="en-US" sz="10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itchFamily="34" charset="0"/>
                  </a:rPr>
                  <a:t> 200</a:t>
                </a:r>
                <a:r>
                  <a:rPr kumimoji="0" lang="ru-RU" sz="10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itchFamily="34" charset="0"/>
                  </a:rPr>
                  <a:t>         </a:t>
                </a:r>
                <a:endParaRPr kumimoji="0" lang="fr-FR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cxnSp>
            <p:nvCxnSpPr>
              <p:cNvPr id="53" name="AutoShape 126"/>
              <p:cNvCxnSpPr>
                <a:cxnSpLocks noChangeShapeType="1"/>
              </p:cNvCxnSpPr>
              <p:nvPr/>
            </p:nvCxnSpPr>
            <p:spPr bwMode="auto">
              <a:xfrm>
                <a:off x="9034" y="9767"/>
                <a:ext cx="0" cy="101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</p:cxnSp>
          <p:cxnSp>
            <p:nvCxnSpPr>
              <p:cNvPr id="54" name="AutoShape 127"/>
              <p:cNvCxnSpPr>
                <a:cxnSpLocks noChangeShapeType="1"/>
              </p:cNvCxnSpPr>
              <p:nvPr/>
            </p:nvCxnSpPr>
            <p:spPr bwMode="auto">
              <a:xfrm>
                <a:off x="9955" y="9767"/>
                <a:ext cx="0" cy="0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</p:cxnSp>
          <p:cxnSp>
            <p:nvCxnSpPr>
              <p:cNvPr id="55" name="AutoShape 128"/>
              <p:cNvCxnSpPr>
                <a:cxnSpLocks noChangeShapeType="1"/>
              </p:cNvCxnSpPr>
              <p:nvPr/>
            </p:nvCxnSpPr>
            <p:spPr bwMode="auto">
              <a:xfrm>
                <a:off x="8189" y="9767"/>
                <a:ext cx="0" cy="101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</p:cxnSp>
          <p:cxnSp>
            <p:nvCxnSpPr>
              <p:cNvPr id="56" name="AutoShape 129"/>
              <p:cNvCxnSpPr>
                <a:cxnSpLocks noChangeShapeType="1"/>
              </p:cNvCxnSpPr>
              <p:nvPr/>
            </p:nvCxnSpPr>
            <p:spPr bwMode="auto">
              <a:xfrm>
                <a:off x="9955" y="9767"/>
                <a:ext cx="0" cy="101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</p:cxnSp>
          <p:cxnSp>
            <p:nvCxnSpPr>
              <p:cNvPr id="57" name="AutoShape 130"/>
              <p:cNvCxnSpPr>
                <a:cxnSpLocks noChangeShapeType="1"/>
              </p:cNvCxnSpPr>
              <p:nvPr/>
            </p:nvCxnSpPr>
            <p:spPr bwMode="auto">
              <a:xfrm>
                <a:off x="10962" y="9767"/>
                <a:ext cx="0" cy="101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</p:cxnSp>
          <p:cxnSp>
            <p:nvCxnSpPr>
              <p:cNvPr id="58" name="AutoShape 131"/>
              <p:cNvCxnSpPr>
                <a:cxnSpLocks noChangeShapeType="1"/>
              </p:cNvCxnSpPr>
              <p:nvPr/>
            </p:nvCxnSpPr>
            <p:spPr bwMode="auto">
              <a:xfrm flipH="1">
                <a:off x="6989" y="9154"/>
                <a:ext cx="129" cy="0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</p:cxnSp>
          <p:cxnSp>
            <p:nvCxnSpPr>
              <p:cNvPr id="59" name="AutoShape 132"/>
              <p:cNvCxnSpPr>
                <a:cxnSpLocks noChangeShapeType="1"/>
              </p:cNvCxnSpPr>
              <p:nvPr/>
            </p:nvCxnSpPr>
            <p:spPr bwMode="auto">
              <a:xfrm flipH="1">
                <a:off x="6989" y="8392"/>
                <a:ext cx="129" cy="0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</p:cxnSp>
          <p:cxnSp>
            <p:nvCxnSpPr>
              <p:cNvPr id="60" name="AutoShape 133"/>
              <p:cNvCxnSpPr>
                <a:cxnSpLocks noChangeShapeType="1"/>
              </p:cNvCxnSpPr>
              <p:nvPr/>
            </p:nvCxnSpPr>
            <p:spPr bwMode="auto">
              <a:xfrm flipH="1">
                <a:off x="6989" y="7629"/>
                <a:ext cx="129" cy="1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</p:cxnSp>
          <p:sp>
            <p:nvSpPr>
              <p:cNvPr id="61" name="Text Box 134"/>
              <p:cNvSpPr txBox="1">
                <a:spLocks noChangeArrowheads="1"/>
              </p:cNvSpPr>
              <p:nvPr/>
            </p:nvSpPr>
            <p:spPr bwMode="auto">
              <a:xfrm>
                <a:off x="5700" y="7470"/>
                <a:ext cx="883" cy="1520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000" b="1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itchFamily="34" charset="0"/>
                  </a:rPr>
                  <a:t>U, </a:t>
                </a:r>
                <a:r>
                  <a:rPr kumimoji="0" lang="ru-RU" sz="1000" b="1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itchFamily="34" charset="0"/>
                  </a:rPr>
                  <a:t>(</a:t>
                </a:r>
                <a:r>
                  <a:rPr kumimoji="0" lang="en-US" sz="1000" b="1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itchFamily="34" charset="0"/>
                  </a:rPr>
                  <a:t>neV</a:t>
                </a:r>
                <a:r>
                  <a:rPr kumimoji="0" lang="ru-RU" sz="1000" b="1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itchFamily="34" charset="0"/>
                  </a:rPr>
                  <a:t>)</a:t>
                </a:r>
                <a:endParaRPr kumimoji="0" lang="fr-FR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62" name="Text Box 135"/>
              <p:cNvSpPr txBox="1">
                <a:spLocks noChangeArrowheads="1"/>
              </p:cNvSpPr>
              <p:nvPr/>
            </p:nvSpPr>
            <p:spPr bwMode="auto">
              <a:xfrm>
                <a:off x="10244" y="8169"/>
                <a:ext cx="814" cy="36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0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itchFamily="34" charset="0"/>
                  </a:rPr>
                  <a:t>N=2</a:t>
                </a:r>
                <a:endParaRPr kumimoji="0" lang="fr-FR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63" name="Text Box 136"/>
              <p:cNvSpPr txBox="1">
                <a:spLocks noChangeArrowheads="1"/>
              </p:cNvSpPr>
              <p:nvPr/>
            </p:nvSpPr>
            <p:spPr bwMode="auto">
              <a:xfrm>
                <a:off x="10523" y="8789"/>
                <a:ext cx="760" cy="39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0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itchFamily="34" charset="0"/>
                  </a:rPr>
                  <a:t>N=1</a:t>
                </a:r>
                <a:endParaRPr kumimoji="0" lang="fr-FR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cxnSp>
            <p:nvCxnSpPr>
              <p:cNvPr id="64" name="AutoShape 137"/>
              <p:cNvCxnSpPr>
                <a:cxnSpLocks noChangeShapeType="1"/>
              </p:cNvCxnSpPr>
              <p:nvPr/>
            </p:nvCxnSpPr>
            <p:spPr bwMode="auto">
              <a:xfrm flipH="1">
                <a:off x="6989" y="6868"/>
                <a:ext cx="129" cy="1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</p:cxnSp>
          <p:sp>
            <p:nvSpPr>
              <p:cNvPr id="65" name="Freeform 138"/>
              <p:cNvSpPr>
                <a:spLocks/>
              </p:cNvSpPr>
              <p:nvPr/>
            </p:nvSpPr>
            <p:spPr bwMode="auto">
              <a:xfrm>
                <a:off x="8606" y="8986"/>
                <a:ext cx="428" cy="196"/>
              </a:xfrm>
              <a:custGeom>
                <a:avLst/>
                <a:gdLst/>
                <a:ahLst/>
                <a:cxnLst>
                  <a:cxn ang="0">
                    <a:pos x="0" y="251"/>
                  </a:cxn>
                  <a:cxn ang="0">
                    <a:pos x="270" y="7"/>
                  </a:cxn>
                  <a:cxn ang="0">
                    <a:pos x="600" y="292"/>
                  </a:cxn>
                </a:cxnLst>
                <a:rect l="0" t="0" r="r" b="b"/>
                <a:pathLst>
                  <a:path w="600" h="292">
                    <a:moveTo>
                      <a:pt x="0" y="251"/>
                    </a:moveTo>
                    <a:cubicBezTo>
                      <a:pt x="85" y="125"/>
                      <a:pt x="170" y="0"/>
                      <a:pt x="270" y="7"/>
                    </a:cubicBezTo>
                    <a:cubicBezTo>
                      <a:pt x="370" y="14"/>
                      <a:pt x="545" y="245"/>
                      <a:pt x="600" y="292"/>
                    </a:cubicBezTo>
                  </a:path>
                </a:pathLst>
              </a:custGeom>
              <a:noFill/>
              <a:ln w="9525">
                <a:solidFill>
                  <a:srgbClr val="1F497D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sp>
          <p:nvSpPr>
            <p:cNvPr id="20" name="Text Box 139"/>
            <p:cNvSpPr txBox="1">
              <a:spLocks noChangeArrowheads="1"/>
            </p:cNvSpPr>
            <p:nvPr/>
          </p:nvSpPr>
          <p:spPr bwMode="auto">
            <a:xfrm>
              <a:off x="1273" y="8239"/>
              <a:ext cx="471" cy="1484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ru-RU" sz="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</a:rPr>
                <a:t>30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ru-RU" sz="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ru-RU" sz="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</a:rPr>
                <a:t>15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1" name="Text Box 140"/>
            <p:cNvSpPr txBox="1">
              <a:spLocks noChangeArrowheads="1"/>
            </p:cNvSpPr>
            <p:nvPr/>
          </p:nvSpPr>
          <p:spPr bwMode="auto">
            <a:xfrm>
              <a:off x="1273" y="6716"/>
              <a:ext cx="471" cy="1407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ru-RU" sz="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</a:rPr>
                <a:t>60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ru-RU" sz="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ru-RU" sz="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</a:rPr>
                <a:t>45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cxnSp>
          <p:nvCxnSpPr>
            <p:cNvPr id="22" name="AutoShape 141"/>
            <p:cNvCxnSpPr>
              <a:cxnSpLocks noChangeShapeType="1"/>
            </p:cNvCxnSpPr>
            <p:nvPr/>
          </p:nvCxnSpPr>
          <p:spPr bwMode="auto">
            <a:xfrm>
              <a:off x="3723" y="7001"/>
              <a:ext cx="922" cy="2766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23" name="AutoShape 142"/>
            <p:cNvCxnSpPr>
              <a:cxnSpLocks noChangeShapeType="1"/>
            </p:cNvCxnSpPr>
            <p:nvPr/>
          </p:nvCxnSpPr>
          <p:spPr bwMode="auto">
            <a:xfrm>
              <a:off x="1808" y="9721"/>
              <a:ext cx="4069" cy="0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cxnSp>
          <p:nvCxnSpPr>
            <p:cNvPr id="24" name="AutoShape 143"/>
            <p:cNvCxnSpPr>
              <a:cxnSpLocks noChangeShapeType="1"/>
            </p:cNvCxnSpPr>
            <p:nvPr/>
          </p:nvCxnSpPr>
          <p:spPr bwMode="auto">
            <a:xfrm flipV="1">
              <a:off x="1808" y="6586"/>
              <a:ext cx="0" cy="3135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cxnSp>
          <p:nvCxnSpPr>
            <p:cNvPr id="25" name="AutoShape 144"/>
            <p:cNvCxnSpPr>
              <a:cxnSpLocks noChangeShapeType="1"/>
            </p:cNvCxnSpPr>
            <p:nvPr/>
          </p:nvCxnSpPr>
          <p:spPr bwMode="auto">
            <a:xfrm>
              <a:off x="2520" y="6586"/>
              <a:ext cx="1204" cy="3137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26" name="AutoShape 145"/>
            <p:cNvCxnSpPr>
              <a:cxnSpLocks noChangeShapeType="1"/>
            </p:cNvCxnSpPr>
            <p:nvPr/>
          </p:nvCxnSpPr>
          <p:spPr bwMode="auto">
            <a:xfrm flipH="1" flipV="1">
              <a:off x="3723" y="7001"/>
              <a:ext cx="1" cy="2720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</p:cxnSp>
        <p:sp>
          <p:nvSpPr>
            <p:cNvPr id="27" name="Text Box 146"/>
            <p:cNvSpPr txBox="1">
              <a:spLocks noChangeArrowheads="1"/>
            </p:cNvSpPr>
            <p:nvPr/>
          </p:nvSpPr>
          <p:spPr bwMode="auto">
            <a:xfrm>
              <a:off x="1125" y="9822"/>
              <a:ext cx="4848" cy="437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</a:rPr>
                <a:t>            </a:t>
              </a:r>
              <a:r>
                <a:rPr kumimoji="0" lang="ru-RU" sz="10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</a:rPr>
                <a:t>-200             -100               0                100             </a:t>
              </a:r>
              <a:r>
                <a:rPr kumimoji="0" lang="en-US" sz="10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</a:rPr>
                <a:t> 200</a:t>
              </a:r>
              <a:r>
                <a:rPr kumimoji="0" lang="ru-RU" sz="10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</a:rPr>
                <a:t>   </a:t>
              </a:r>
              <a:endParaRPr kumimoji="0" lang="en-US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10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</a:rPr>
                <a:t>                                        </a:t>
              </a:r>
              <a:r>
                <a:rPr kumimoji="0" lang="ru-RU" sz="10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</a:rPr>
                <a:t>      </a:t>
              </a: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cxnSp>
          <p:nvCxnSpPr>
            <p:cNvPr id="28" name="AutoShape 147"/>
            <p:cNvCxnSpPr>
              <a:cxnSpLocks noChangeShapeType="1"/>
            </p:cNvCxnSpPr>
            <p:nvPr/>
          </p:nvCxnSpPr>
          <p:spPr bwMode="auto">
            <a:xfrm>
              <a:off x="3724" y="9721"/>
              <a:ext cx="0" cy="101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29" name="AutoShape 148"/>
            <p:cNvCxnSpPr>
              <a:cxnSpLocks noChangeShapeType="1"/>
            </p:cNvCxnSpPr>
            <p:nvPr/>
          </p:nvCxnSpPr>
          <p:spPr bwMode="auto">
            <a:xfrm>
              <a:off x="4645" y="9721"/>
              <a:ext cx="0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30" name="AutoShape 149"/>
            <p:cNvCxnSpPr>
              <a:cxnSpLocks noChangeShapeType="1"/>
            </p:cNvCxnSpPr>
            <p:nvPr/>
          </p:nvCxnSpPr>
          <p:spPr bwMode="auto">
            <a:xfrm>
              <a:off x="2879" y="9721"/>
              <a:ext cx="0" cy="101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31" name="AutoShape 150"/>
            <p:cNvCxnSpPr>
              <a:cxnSpLocks noChangeShapeType="1"/>
            </p:cNvCxnSpPr>
            <p:nvPr/>
          </p:nvCxnSpPr>
          <p:spPr bwMode="auto">
            <a:xfrm>
              <a:off x="4645" y="9721"/>
              <a:ext cx="0" cy="101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32" name="AutoShape 151"/>
            <p:cNvCxnSpPr>
              <a:cxnSpLocks noChangeShapeType="1"/>
            </p:cNvCxnSpPr>
            <p:nvPr/>
          </p:nvCxnSpPr>
          <p:spPr bwMode="auto">
            <a:xfrm>
              <a:off x="5652" y="9721"/>
              <a:ext cx="0" cy="101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33" name="AutoShape 152"/>
            <p:cNvCxnSpPr>
              <a:cxnSpLocks noChangeShapeType="1"/>
            </p:cNvCxnSpPr>
            <p:nvPr/>
          </p:nvCxnSpPr>
          <p:spPr bwMode="auto">
            <a:xfrm flipH="1">
              <a:off x="1679" y="9108"/>
              <a:ext cx="129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34" name="AutoShape 153"/>
            <p:cNvCxnSpPr>
              <a:cxnSpLocks noChangeShapeType="1"/>
            </p:cNvCxnSpPr>
            <p:nvPr/>
          </p:nvCxnSpPr>
          <p:spPr bwMode="auto">
            <a:xfrm flipH="1">
              <a:off x="1679" y="8346"/>
              <a:ext cx="129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35" name="AutoShape 154"/>
            <p:cNvCxnSpPr>
              <a:cxnSpLocks noChangeShapeType="1"/>
            </p:cNvCxnSpPr>
            <p:nvPr/>
          </p:nvCxnSpPr>
          <p:spPr bwMode="auto">
            <a:xfrm flipH="1">
              <a:off x="1679" y="7583"/>
              <a:ext cx="129" cy="1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sp>
          <p:nvSpPr>
            <p:cNvPr id="36" name="Text Box 155"/>
            <p:cNvSpPr txBox="1">
              <a:spLocks noChangeArrowheads="1"/>
            </p:cNvSpPr>
            <p:nvPr/>
          </p:nvSpPr>
          <p:spPr bwMode="auto">
            <a:xfrm>
              <a:off x="420" y="7424"/>
              <a:ext cx="853" cy="152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10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</a:rPr>
                <a:t>U, </a:t>
              </a:r>
              <a:r>
                <a:rPr kumimoji="0" lang="ru-RU" sz="10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</a:rPr>
                <a:t>(</a:t>
              </a:r>
              <a:r>
                <a:rPr kumimoji="0" lang="en-US" sz="10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</a:rPr>
                <a:t>neV</a:t>
              </a:r>
              <a:r>
                <a:rPr kumimoji="0" lang="ru-RU" sz="10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</a:rPr>
                <a:t>)</a:t>
              </a:r>
              <a:endParaRPr kumimoji="0" lang="fr-F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cxnSp>
          <p:nvCxnSpPr>
            <p:cNvPr id="37" name="AutoShape 156"/>
            <p:cNvCxnSpPr>
              <a:cxnSpLocks noChangeShapeType="1"/>
            </p:cNvCxnSpPr>
            <p:nvPr/>
          </p:nvCxnSpPr>
          <p:spPr bwMode="auto">
            <a:xfrm flipH="1">
              <a:off x="1679" y="6822"/>
              <a:ext cx="129" cy="1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sp>
          <p:nvSpPr>
            <p:cNvPr id="38" name="Freeform 157"/>
            <p:cNvSpPr>
              <a:spLocks/>
            </p:cNvSpPr>
            <p:nvPr/>
          </p:nvSpPr>
          <p:spPr bwMode="auto">
            <a:xfrm>
              <a:off x="2790" y="6869"/>
              <a:ext cx="933" cy="451"/>
            </a:xfrm>
            <a:custGeom>
              <a:avLst/>
              <a:gdLst/>
              <a:ahLst/>
              <a:cxnLst>
                <a:cxn ang="0">
                  <a:pos x="0" y="451"/>
                </a:cxn>
                <a:cxn ang="0">
                  <a:pos x="316" y="0"/>
                </a:cxn>
                <a:cxn ang="0">
                  <a:pos x="661" y="451"/>
                </a:cxn>
              </a:cxnLst>
              <a:rect l="0" t="0" r="r" b="b"/>
              <a:pathLst>
                <a:path w="661" h="451">
                  <a:moveTo>
                    <a:pt x="0" y="451"/>
                  </a:moveTo>
                  <a:cubicBezTo>
                    <a:pt x="103" y="225"/>
                    <a:pt x="206" y="0"/>
                    <a:pt x="316" y="0"/>
                  </a:cubicBezTo>
                  <a:cubicBezTo>
                    <a:pt x="426" y="0"/>
                    <a:pt x="604" y="376"/>
                    <a:pt x="661" y="451"/>
                  </a:cubicBezTo>
                </a:path>
              </a:pathLst>
            </a:custGeom>
            <a:noFill/>
            <a:ln w="9525">
              <a:solidFill>
                <a:srgbClr val="4F81BD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cxnSp>
          <p:nvCxnSpPr>
            <p:cNvPr id="39" name="AutoShape 158"/>
            <p:cNvCxnSpPr>
              <a:cxnSpLocks noChangeShapeType="1"/>
            </p:cNvCxnSpPr>
            <p:nvPr/>
          </p:nvCxnSpPr>
          <p:spPr bwMode="auto">
            <a:xfrm>
              <a:off x="3723" y="7320"/>
              <a:ext cx="1032" cy="0"/>
            </a:xfrm>
            <a:prstGeom prst="straightConnector1">
              <a:avLst/>
            </a:prstGeom>
            <a:noFill/>
            <a:ln w="38100">
              <a:solidFill>
                <a:srgbClr val="000000"/>
              </a:solidFill>
              <a:prstDash val="lgDash"/>
              <a:round/>
              <a:headEnd/>
              <a:tailEnd/>
            </a:ln>
          </p:spPr>
        </p:cxnSp>
        <p:sp>
          <p:nvSpPr>
            <p:cNvPr id="40" name="Text Box 159"/>
            <p:cNvSpPr txBox="1">
              <a:spLocks noChangeArrowheads="1"/>
            </p:cNvSpPr>
            <p:nvPr/>
          </p:nvSpPr>
          <p:spPr bwMode="auto">
            <a:xfrm>
              <a:off x="2879" y="10259"/>
              <a:ext cx="2101" cy="99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1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</a:rPr>
                <a:t>R-</a:t>
              </a:r>
              <a:r>
                <a:rPr kumimoji="0" lang="en-US" sz="1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Symbol" pitchFamily="18" charset="2"/>
                </a:rPr>
                <a:t>r, </a:t>
              </a:r>
              <a:r>
                <a:rPr kumimoji="0" lang="en-US" sz="1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rPr>
                <a:t>(nm)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1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Symbol" pitchFamily="18" charset="2"/>
                </a:rPr>
                <a:t>l</a:t>
              </a:r>
              <a:r>
                <a:rPr kumimoji="0" lang="en-US" sz="1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rPr>
                <a:t>c</a:t>
              </a:r>
              <a:endParaRPr kumimoji="0" lang="en-US" sz="1000" b="1" i="0" u="none" strike="noStrike" cap="none" normalizeH="0" baseline="-2500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41" name="Text Box 160"/>
            <p:cNvSpPr txBox="1">
              <a:spLocks noChangeArrowheads="1"/>
            </p:cNvSpPr>
            <p:nvPr/>
          </p:nvSpPr>
          <p:spPr bwMode="auto">
            <a:xfrm>
              <a:off x="7994" y="10259"/>
              <a:ext cx="2101" cy="99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1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</a:rPr>
                <a:t>R-</a:t>
              </a:r>
              <a:r>
                <a:rPr kumimoji="0" lang="en-US" sz="1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Symbol" pitchFamily="18" charset="2"/>
                </a:rPr>
                <a:t>r, </a:t>
              </a:r>
              <a:r>
                <a:rPr kumimoji="0" lang="en-US" sz="1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rPr>
                <a:t>(nm)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1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Symbol" pitchFamily="18" charset="2"/>
                </a:rPr>
                <a:t>l&gt;l</a:t>
              </a:r>
              <a:r>
                <a:rPr kumimoji="0" lang="en-US" sz="1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rPr>
                <a:t>c</a:t>
              </a:r>
              <a:endParaRPr kumimoji="0" lang="en-US" sz="1000" b="1" i="0" u="none" strike="noStrike" cap="none" normalizeH="0" baseline="-2500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</p:grpSp>
      <p:sp>
        <p:nvSpPr>
          <p:cNvPr id="66" name="Rectangle 65"/>
          <p:cNvSpPr/>
          <p:nvPr/>
        </p:nvSpPr>
        <p:spPr>
          <a:xfrm>
            <a:off x="304800" y="5715000"/>
            <a:ext cx="222368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Tunneling </a:t>
            </a:r>
            <a:endParaRPr lang="fr-FR" sz="32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7" name="Text Box 4"/>
          <p:cNvSpPr txBox="1">
            <a:spLocks noChangeArrowheads="1"/>
          </p:cNvSpPr>
          <p:nvPr/>
        </p:nvSpPr>
        <p:spPr bwMode="auto">
          <a:xfrm>
            <a:off x="7293637" y="6613525"/>
            <a:ext cx="2108465" cy="30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29" tIns="45715" rIns="91429" bIns="45715"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fr-FR" sz="1400" b="1" dirty="0" smtClean="0"/>
              <a:t>V</a:t>
            </a:r>
            <a:r>
              <a:rPr lang="ru-RU" sz="1400" b="1" dirty="0" smtClean="0"/>
              <a:t>.</a:t>
            </a:r>
            <a:r>
              <a:rPr lang="fr-FR" sz="1400" b="1" dirty="0" smtClean="0"/>
              <a:t>V</a:t>
            </a:r>
            <a:r>
              <a:rPr lang="ru-RU" sz="1400" b="1" dirty="0" smtClean="0"/>
              <a:t>. </a:t>
            </a:r>
            <a:r>
              <a:rPr lang="fr-FR" sz="1400" b="1" dirty="0" smtClean="0"/>
              <a:t>Nesvizhevsky</a:t>
            </a:r>
            <a:endParaRPr lang="en-US" sz="1400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Text Box 2"/>
          <p:cNvSpPr txBox="1">
            <a:spLocks noChangeArrowheads="1"/>
          </p:cNvSpPr>
          <p:nvPr/>
        </p:nvSpPr>
        <p:spPr bwMode="auto">
          <a:xfrm>
            <a:off x="609600" y="6537325"/>
            <a:ext cx="2290763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5" rIns="91429" bIns="45715">
            <a:spAutoFit/>
          </a:bodyPr>
          <a:lstStyle/>
          <a:p>
            <a:pPr>
              <a:spcBef>
                <a:spcPct val="50000"/>
              </a:spcBef>
            </a:pPr>
            <a:fld id="{2526F992-EC91-404E-9027-0C162196A462}" type="datetime3">
              <a:rPr lang="fr-FR" sz="1000" b="1"/>
              <a:pPr>
                <a:spcBef>
                  <a:spcPct val="50000"/>
                </a:spcBef>
              </a:pPr>
              <a:t>11.10.11</a:t>
            </a:fld>
            <a:r>
              <a:rPr lang="fr-FR" sz="1000" b="1"/>
              <a:t>	</a:t>
            </a:r>
            <a:endParaRPr lang="fr-FR" sz="2400">
              <a:latin typeface="Times New Roman" pitchFamily="18" charset="0"/>
            </a:endParaRPr>
          </a:p>
        </p:txBody>
      </p:sp>
      <p:sp>
        <p:nvSpPr>
          <p:cNvPr id="8198" name="Text Box 43"/>
          <p:cNvSpPr txBox="1">
            <a:spLocks noChangeArrowheads="1"/>
          </p:cNvSpPr>
          <p:nvPr/>
        </p:nvSpPr>
        <p:spPr bwMode="auto">
          <a:xfrm>
            <a:off x="914400" y="0"/>
            <a:ext cx="8991600" cy="461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5" rIns="91429" bIns="45715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400" b="1" dirty="0" err="1" smtClean="0">
                <a:latin typeface="Comic Sans MS" pitchFamily="66" charset="0"/>
              </a:rPr>
              <a:t>Methods</a:t>
            </a:r>
            <a:r>
              <a:rPr lang="fr-FR" sz="2400" b="1" dirty="0" smtClean="0">
                <a:latin typeface="Comic Sans MS" pitchFamily="66" charset="0"/>
              </a:rPr>
              <a:t> of observation</a:t>
            </a:r>
            <a:endParaRPr lang="en-US" sz="2400" dirty="0"/>
          </a:p>
        </p:txBody>
      </p:sp>
      <p:sp>
        <p:nvSpPr>
          <p:cNvPr id="8199" name="Text Box 18"/>
          <p:cNvSpPr txBox="1">
            <a:spLocks noChangeArrowheads="1"/>
          </p:cNvSpPr>
          <p:nvPr/>
        </p:nvSpPr>
        <p:spPr bwMode="auto">
          <a:xfrm>
            <a:off x="5791200" y="1447800"/>
            <a:ext cx="39624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b="1" i="1" dirty="0" smtClean="0"/>
              <a:t>Life-times of</a:t>
            </a:r>
            <a:r>
              <a:rPr lang="ru-RU" b="1" i="1" dirty="0" smtClean="0"/>
              <a:t> </a:t>
            </a:r>
            <a:r>
              <a:rPr lang="fr-FR" b="1" i="1" dirty="0" err="1" smtClean="0"/>
              <a:t>quasi-stationary</a:t>
            </a:r>
            <a:r>
              <a:rPr lang="fr-FR" b="1" i="1" dirty="0" smtClean="0"/>
              <a:t> states due to tunneling change </a:t>
            </a:r>
            <a:r>
              <a:rPr lang="fr-FR" b="1" i="1" dirty="0" err="1" smtClean="0"/>
              <a:t>rapidly</a:t>
            </a:r>
            <a:r>
              <a:rPr lang="fr-FR" b="1" i="1" dirty="0" smtClean="0"/>
              <a:t> as a </a:t>
            </a:r>
            <a:r>
              <a:rPr lang="fr-FR" b="1" i="1" dirty="0" err="1" smtClean="0"/>
              <a:t>function</a:t>
            </a:r>
            <a:r>
              <a:rPr lang="fr-FR" b="1" i="1" dirty="0" smtClean="0"/>
              <a:t> of the neutron </a:t>
            </a:r>
            <a:r>
              <a:rPr lang="fr-FR" b="1" i="1" dirty="0" err="1" smtClean="0"/>
              <a:t>energy</a:t>
            </a:r>
            <a:endParaRPr lang="en-US" b="1" i="1" dirty="0"/>
          </a:p>
        </p:txBody>
      </p:sp>
      <p:sp>
        <p:nvSpPr>
          <p:cNvPr id="67" name="Text Box 4"/>
          <p:cNvSpPr txBox="1">
            <a:spLocks noChangeArrowheads="1"/>
          </p:cNvSpPr>
          <p:nvPr/>
        </p:nvSpPr>
        <p:spPr bwMode="auto">
          <a:xfrm>
            <a:off x="7293637" y="6613525"/>
            <a:ext cx="2108465" cy="30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29" tIns="45715" rIns="91429" bIns="45715"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fr-FR" sz="1400" b="1" dirty="0" smtClean="0"/>
              <a:t>V</a:t>
            </a:r>
            <a:r>
              <a:rPr lang="ru-RU" sz="1400" b="1" dirty="0" smtClean="0"/>
              <a:t>.</a:t>
            </a:r>
            <a:r>
              <a:rPr lang="fr-FR" sz="1400" b="1" dirty="0" smtClean="0"/>
              <a:t>V</a:t>
            </a:r>
            <a:r>
              <a:rPr lang="ru-RU" sz="1400" b="1" dirty="0" smtClean="0"/>
              <a:t>. </a:t>
            </a:r>
            <a:r>
              <a:rPr lang="fr-FR" sz="1400" b="1" dirty="0" smtClean="0"/>
              <a:t>Nesvizhevsky</a:t>
            </a:r>
            <a:endParaRPr lang="en-US" sz="1400" b="1" dirty="0"/>
          </a:p>
        </p:txBody>
      </p:sp>
      <p:pic>
        <p:nvPicPr>
          <p:cNvPr id="6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209800"/>
            <a:ext cx="6073696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2"/>
          <p:cNvSpPr txBox="1">
            <a:spLocks noChangeArrowheads="1"/>
          </p:cNvSpPr>
          <p:nvPr/>
        </p:nvSpPr>
        <p:spPr bwMode="auto">
          <a:xfrm>
            <a:off x="609600" y="6537325"/>
            <a:ext cx="2290763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5" rIns="91429" bIns="45715">
            <a:spAutoFit/>
          </a:bodyPr>
          <a:lstStyle/>
          <a:p>
            <a:pPr>
              <a:spcBef>
                <a:spcPct val="50000"/>
              </a:spcBef>
            </a:pPr>
            <a:fld id="{A08FB0A0-4E35-446E-8809-9008E6BA7817}" type="datetime3">
              <a:rPr lang="fr-FR" sz="1000" b="1"/>
              <a:pPr>
                <a:spcBef>
                  <a:spcPct val="50000"/>
                </a:spcBef>
              </a:pPr>
              <a:t>11.10.11</a:t>
            </a:fld>
            <a:r>
              <a:rPr lang="fr-FR" sz="1000" b="1"/>
              <a:t>	</a:t>
            </a:r>
            <a:endParaRPr lang="fr-FR" sz="2400">
              <a:latin typeface="Times New Roman" pitchFamily="18" charset="0"/>
            </a:endParaRPr>
          </a:p>
        </p:txBody>
      </p:sp>
      <p:sp>
        <p:nvSpPr>
          <p:cNvPr id="112672" name="Rectangle 32"/>
          <p:cNvSpPr>
            <a:spLocks noChangeArrowheads="1"/>
          </p:cNvSpPr>
          <p:nvPr/>
        </p:nvSpPr>
        <p:spPr bwMode="auto">
          <a:xfrm>
            <a:off x="0" y="0"/>
            <a:ext cx="9906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grpSp>
        <p:nvGrpSpPr>
          <p:cNvPr id="112641" name="Group 1"/>
          <p:cNvGrpSpPr>
            <a:grpSpLocks noChangeAspect="1"/>
          </p:cNvGrpSpPr>
          <p:nvPr/>
        </p:nvGrpSpPr>
        <p:grpSpPr bwMode="auto">
          <a:xfrm>
            <a:off x="0" y="1371600"/>
            <a:ext cx="5562600" cy="3316165"/>
            <a:chOff x="2140" y="2001"/>
            <a:chExt cx="7342" cy="4320"/>
          </a:xfrm>
        </p:grpSpPr>
        <p:sp>
          <p:nvSpPr>
            <p:cNvPr id="112671" name="AutoShape 31"/>
            <p:cNvSpPr>
              <a:spLocks noChangeAspect="1" noChangeArrowheads="1"/>
            </p:cNvSpPr>
            <p:nvPr/>
          </p:nvSpPr>
          <p:spPr bwMode="auto">
            <a:xfrm>
              <a:off x="2140" y="2001"/>
              <a:ext cx="7342" cy="4320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grpSp>
          <p:nvGrpSpPr>
            <p:cNvPr id="112645" name="Group 5"/>
            <p:cNvGrpSpPr>
              <a:grpSpLocks/>
            </p:cNvGrpSpPr>
            <p:nvPr/>
          </p:nvGrpSpPr>
          <p:grpSpPr bwMode="auto">
            <a:xfrm>
              <a:off x="2705" y="2140"/>
              <a:ext cx="4942" cy="4042"/>
              <a:chOff x="2705" y="2140"/>
              <a:chExt cx="4942" cy="4042"/>
            </a:xfrm>
          </p:grpSpPr>
          <p:sp>
            <p:nvSpPr>
              <p:cNvPr id="112670" name="Freeform 30"/>
              <p:cNvSpPr>
                <a:spLocks/>
              </p:cNvSpPr>
              <p:nvPr/>
            </p:nvSpPr>
            <p:spPr bwMode="auto">
              <a:xfrm>
                <a:off x="3246" y="2280"/>
                <a:ext cx="188" cy="557"/>
              </a:xfrm>
              <a:custGeom>
                <a:avLst/>
                <a:gdLst/>
                <a:ahLst/>
                <a:cxnLst>
                  <a:cxn ang="0">
                    <a:pos x="210" y="720"/>
                  </a:cxn>
                  <a:cxn ang="0">
                    <a:pos x="30" y="540"/>
                  </a:cxn>
                  <a:cxn ang="0">
                    <a:pos x="30" y="360"/>
                  </a:cxn>
                  <a:cxn ang="0">
                    <a:pos x="210" y="180"/>
                  </a:cxn>
                  <a:cxn ang="0">
                    <a:pos x="210" y="0"/>
                  </a:cxn>
                </a:cxnLst>
                <a:rect l="0" t="0" r="r" b="b"/>
                <a:pathLst>
                  <a:path w="240" h="720">
                    <a:moveTo>
                      <a:pt x="210" y="720"/>
                    </a:moveTo>
                    <a:cubicBezTo>
                      <a:pt x="135" y="660"/>
                      <a:pt x="60" y="600"/>
                      <a:pt x="30" y="540"/>
                    </a:cubicBezTo>
                    <a:cubicBezTo>
                      <a:pt x="0" y="480"/>
                      <a:pt x="0" y="420"/>
                      <a:pt x="30" y="360"/>
                    </a:cubicBezTo>
                    <a:cubicBezTo>
                      <a:pt x="60" y="300"/>
                      <a:pt x="180" y="240"/>
                      <a:pt x="210" y="180"/>
                    </a:cubicBezTo>
                    <a:cubicBezTo>
                      <a:pt x="240" y="120"/>
                      <a:pt x="210" y="30"/>
                      <a:pt x="210" y="0"/>
                    </a:cubicBez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12669" name="Line 29"/>
              <p:cNvSpPr>
                <a:spLocks noChangeShapeType="1"/>
              </p:cNvSpPr>
              <p:nvPr/>
            </p:nvSpPr>
            <p:spPr bwMode="auto">
              <a:xfrm>
                <a:off x="2705" y="2976"/>
                <a:ext cx="706" cy="2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12668" name="Text Box 28"/>
              <p:cNvSpPr txBox="1">
                <a:spLocks noChangeArrowheads="1"/>
              </p:cNvSpPr>
              <p:nvPr/>
            </p:nvSpPr>
            <p:spPr bwMode="auto">
              <a:xfrm>
                <a:off x="2705" y="2558"/>
                <a:ext cx="283" cy="2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1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itchFamily="34" charset="0"/>
                    <a:ea typeface="Calibri" pitchFamily="34" charset="0"/>
                    <a:cs typeface="Times New Roman" pitchFamily="18" charset="0"/>
                  </a:rPr>
                  <a:t>1</a:t>
                </a: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112667" name="Arc 27"/>
              <p:cNvSpPr>
                <a:spLocks/>
              </p:cNvSpPr>
              <p:nvPr/>
            </p:nvSpPr>
            <p:spPr bwMode="auto">
              <a:xfrm>
                <a:off x="3410" y="2837"/>
                <a:ext cx="2541" cy="2369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12666" name="Freeform 26"/>
              <p:cNvSpPr>
                <a:spLocks/>
              </p:cNvSpPr>
              <p:nvPr/>
            </p:nvSpPr>
            <p:spPr bwMode="auto">
              <a:xfrm rot="5400000">
                <a:off x="6140" y="4878"/>
                <a:ext cx="185" cy="564"/>
              </a:xfrm>
              <a:custGeom>
                <a:avLst/>
                <a:gdLst/>
                <a:ahLst/>
                <a:cxnLst>
                  <a:cxn ang="0">
                    <a:pos x="210" y="720"/>
                  </a:cxn>
                  <a:cxn ang="0">
                    <a:pos x="30" y="540"/>
                  </a:cxn>
                  <a:cxn ang="0">
                    <a:pos x="30" y="360"/>
                  </a:cxn>
                  <a:cxn ang="0">
                    <a:pos x="210" y="180"/>
                  </a:cxn>
                  <a:cxn ang="0">
                    <a:pos x="210" y="0"/>
                  </a:cxn>
                </a:cxnLst>
                <a:rect l="0" t="0" r="r" b="b"/>
                <a:pathLst>
                  <a:path w="240" h="720">
                    <a:moveTo>
                      <a:pt x="210" y="720"/>
                    </a:moveTo>
                    <a:cubicBezTo>
                      <a:pt x="135" y="660"/>
                      <a:pt x="60" y="600"/>
                      <a:pt x="30" y="540"/>
                    </a:cubicBezTo>
                    <a:cubicBezTo>
                      <a:pt x="0" y="480"/>
                      <a:pt x="0" y="420"/>
                      <a:pt x="30" y="360"/>
                    </a:cubicBezTo>
                    <a:cubicBezTo>
                      <a:pt x="60" y="300"/>
                      <a:pt x="180" y="240"/>
                      <a:pt x="210" y="180"/>
                    </a:cubicBezTo>
                    <a:cubicBezTo>
                      <a:pt x="240" y="120"/>
                      <a:pt x="210" y="30"/>
                      <a:pt x="210" y="0"/>
                    </a:cubicBez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12665" name="Line 25"/>
              <p:cNvSpPr>
                <a:spLocks noChangeShapeType="1"/>
              </p:cNvSpPr>
              <p:nvPr/>
            </p:nvSpPr>
            <p:spPr bwMode="auto">
              <a:xfrm>
                <a:off x="3410" y="2837"/>
                <a:ext cx="0" cy="2509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 type="triangle" w="med" len="med"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12664" name="Line 24"/>
              <p:cNvSpPr>
                <a:spLocks noChangeShapeType="1"/>
              </p:cNvSpPr>
              <p:nvPr/>
            </p:nvSpPr>
            <p:spPr bwMode="auto">
              <a:xfrm>
                <a:off x="3410" y="5346"/>
                <a:ext cx="3387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12663" name="Line 23"/>
              <p:cNvSpPr>
                <a:spLocks noChangeShapeType="1"/>
              </p:cNvSpPr>
              <p:nvPr/>
            </p:nvSpPr>
            <p:spPr bwMode="auto">
              <a:xfrm flipV="1">
                <a:off x="3410" y="3534"/>
                <a:ext cx="1694" cy="181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12662" name="Arc 22"/>
              <p:cNvSpPr>
                <a:spLocks/>
              </p:cNvSpPr>
              <p:nvPr/>
            </p:nvSpPr>
            <p:spPr bwMode="auto">
              <a:xfrm>
                <a:off x="3410" y="4927"/>
                <a:ext cx="284" cy="139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12661" name="Line 21"/>
              <p:cNvSpPr>
                <a:spLocks noChangeShapeType="1"/>
              </p:cNvSpPr>
              <p:nvPr/>
            </p:nvSpPr>
            <p:spPr bwMode="auto">
              <a:xfrm>
                <a:off x="5810" y="5067"/>
                <a:ext cx="1" cy="975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12660" name="Rectangle 20" descr="Светлый диагональный 2"/>
              <p:cNvSpPr>
                <a:spLocks noChangeArrowheads="1"/>
              </p:cNvSpPr>
              <p:nvPr/>
            </p:nvSpPr>
            <p:spPr bwMode="auto">
              <a:xfrm>
                <a:off x="5386" y="6042"/>
                <a:ext cx="987" cy="140"/>
              </a:xfrm>
              <a:prstGeom prst="rect">
                <a:avLst/>
              </a:prstGeom>
              <a:pattFill prst="ltUpDiag">
                <a:fgClr>
                  <a:srgbClr val="000000"/>
                </a:fgClr>
                <a:bgClr>
                  <a:srgbClr val="FFFFFF"/>
                </a:bgClr>
              </a:patt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12659" name="Text Box 19"/>
              <p:cNvSpPr txBox="1">
                <a:spLocks noChangeArrowheads="1"/>
              </p:cNvSpPr>
              <p:nvPr/>
            </p:nvSpPr>
            <p:spPr bwMode="auto">
              <a:xfrm>
                <a:off x="4258" y="3813"/>
                <a:ext cx="424" cy="41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6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Symbol" pitchFamily="18" charset="2"/>
                    <a:ea typeface="Calibri" pitchFamily="34" charset="0"/>
                    <a:cs typeface="Times New Roman" pitchFamily="18" charset="0"/>
                  </a:rPr>
                  <a:t>r</a:t>
                </a:r>
                <a:endParaRPr kumimoji="0" lang="en-U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112658" name="Text Box 18"/>
              <p:cNvSpPr txBox="1">
                <a:spLocks noChangeArrowheads="1"/>
              </p:cNvSpPr>
              <p:nvPr/>
            </p:nvSpPr>
            <p:spPr bwMode="auto">
              <a:xfrm>
                <a:off x="3411" y="4509"/>
                <a:ext cx="423" cy="41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6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Symbol" pitchFamily="18" charset="2"/>
                    <a:ea typeface="Calibri" pitchFamily="34" charset="0"/>
                    <a:cs typeface="Times New Roman" pitchFamily="18" charset="0"/>
                  </a:rPr>
                  <a:t>j</a:t>
                </a: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112657" name="Text Box 17"/>
              <p:cNvSpPr txBox="1">
                <a:spLocks noChangeArrowheads="1"/>
              </p:cNvSpPr>
              <p:nvPr/>
            </p:nvSpPr>
            <p:spPr bwMode="auto">
              <a:xfrm>
                <a:off x="5387" y="5485"/>
                <a:ext cx="282" cy="27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1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itchFamily="34" charset="0"/>
                    <a:ea typeface="Calibri" pitchFamily="34" charset="0"/>
                    <a:cs typeface="Times New Roman" pitchFamily="18" charset="0"/>
                  </a:rPr>
                  <a:t>1</a:t>
                </a: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112656" name="Text Box 16"/>
              <p:cNvSpPr txBox="1">
                <a:spLocks noChangeArrowheads="1"/>
              </p:cNvSpPr>
              <p:nvPr/>
            </p:nvSpPr>
            <p:spPr bwMode="auto">
              <a:xfrm>
                <a:off x="3834" y="2558"/>
                <a:ext cx="283" cy="2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fr-FR" sz="11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itchFamily="34" charset="0"/>
                    <a:ea typeface="Calibri" pitchFamily="34" charset="0"/>
                    <a:cs typeface="Times New Roman" pitchFamily="18" charset="0"/>
                  </a:rPr>
                  <a:t>2</a:t>
                </a:r>
                <a:endParaRPr kumimoji="0" lang="fr-FR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112655" name="Text Box 15"/>
              <p:cNvSpPr txBox="1">
                <a:spLocks noChangeArrowheads="1"/>
              </p:cNvSpPr>
              <p:nvPr/>
            </p:nvSpPr>
            <p:spPr bwMode="auto">
              <a:xfrm>
                <a:off x="5810" y="5764"/>
                <a:ext cx="283" cy="2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fr-FR" sz="11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itchFamily="34" charset="0"/>
                    <a:ea typeface="Calibri" pitchFamily="34" charset="0"/>
                    <a:cs typeface="Times New Roman" pitchFamily="18" charset="0"/>
                  </a:rPr>
                  <a:t>3</a:t>
                </a:r>
                <a:endParaRPr kumimoji="0" lang="fr-FR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112654" name="Text Box 14"/>
              <p:cNvSpPr txBox="1">
                <a:spLocks noChangeArrowheads="1"/>
              </p:cNvSpPr>
              <p:nvPr/>
            </p:nvSpPr>
            <p:spPr bwMode="auto">
              <a:xfrm>
                <a:off x="2705" y="3116"/>
                <a:ext cx="283" cy="2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1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itchFamily="34" charset="0"/>
                    <a:ea typeface="Calibri" pitchFamily="34" charset="0"/>
                    <a:cs typeface="Times New Roman" pitchFamily="18" charset="0"/>
                  </a:rPr>
                  <a:t>V</a:t>
                </a: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112653" name="Text Box 13"/>
              <p:cNvSpPr txBox="1">
                <a:spLocks noChangeArrowheads="1"/>
              </p:cNvSpPr>
              <p:nvPr/>
            </p:nvSpPr>
            <p:spPr bwMode="auto">
              <a:xfrm>
                <a:off x="2987" y="3952"/>
                <a:ext cx="282" cy="41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6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itchFamily="34" charset="0"/>
                    <a:ea typeface="Calibri" pitchFamily="34" charset="0"/>
                    <a:cs typeface="Times New Roman" pitchFamily="18" charset="0"/>
                  </a:rPr>
                  <a:t>R</a:t>
                </a: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112652" name="Freeform 12"/>
              <p:cNvSpPr>
                <a:spLocks/>
              </p:cNvSpPr>
              <p:nvPr/>
            </p:nvSpPr>
            <p:spPr bwMode="auto">
              <a:xfrm>
                <a:off x="3411" y="2140"/>
                <a:ext cx="2258" cy="1115"/>
              </a:xfrm>
              <a:custGeom>
                <a:avLst/>
                <a:gdLst/>
                <a:ahLst/>
                <a:cxnLst>
                  <a:cxn ang="0">
                    <a:pos x="0" y="210"/>
                  </a:cxn>
                  <a:cxn ang="0">
                    <a:pos x="360" y="30"/>
                  </a:cxn>
                  <a:cxn ang="0">
                    <a:pos x="1080" y="390"/>
                  </a:cxn>
                  <a:cxn ang="0">
                    <a:pos x="1800" y="390"/>
                  </a:cxn>
                  <a:cxn ang="0">
                    <a:pos x="2160" y="930"/>
                  </a:cxn>
                  <a:cxn ang="0">
                    <a:pos x="2880" y="1110"/>
                  </a:cxn>
                  <a:cxn ang="0">
                    <a:pos x="3060" y="1830"/>
                  </a:cxn>
                </a:cxnLst>
                <a:rect l="0" t="0" r="r" b="b"/>
                <a:pathLst>
                  <a:path w="3060" h="1830">
                    <a:moveTo>
                      <a:pt x="0" y="210"/>
                    </a:moveTo>
                    <a:cubicBezTo>
                      <a:pt x="90" y="105"/>
                      <a:pt x="180" y="0"/>
                      <a:pt x="360" y="30"/>
                    </a:cubicBezTo>
                    <a:cubicBezTo>
                      <a:pt x="540" y="60"/>
                      <a:pt x="840" y="330"/>
                      <a:pt x="1080" y="390"/>
                    </a:cubicBezTo>
                    <a:cubicBezTo>
                      <a:pt x="1320" y="450"/>
                      <a:pt x="1620" y="300"/>
                      <a:pt x="1800" y="390"/>
                    </a:cubicBezTo>
                    <a:cubicBezTo>
                      <a:pt x="1980" y="480"/>
                      <a:pt x="1980" y="810"/>
                      <a:pt x="2160" y="930"/>
                    </a:cubicBezTo>
                    <a:cubicBezTo>
                      <a:pt x="2340" y="1050"/>
                      <a:pt x="2730" y="960"/>
                      <a:pt x="2880" y="1110"/>
                    </a:cubicBezTo>
                    <a:cubicBezTo>
                      <a:pt x="3030" y="1260"/>
                      <a:pt x="3030" y="1710"/>
                      <a:pt x="3060" y="1830"/>
                    </a:cubicBez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12651" name="Freeform 11"/>
              <p:cNvSpPr>
                <a:spLocks/>
              </p:cNvSpPr>
              <p:nvPr/>
            </p:nvSpPr>
            <p:spPr bwMode="auto">
              <a:xfrm>
                <a:off x="5669" y="3255"/>
                <a:ext cx="894" cy="195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80" y="180"/>
                  </a:cxn>
                  <a:cxn ang="0">
                    <a:pos x="720" y="360"/>
                  </a:cxn>
                  <a:cxn ang="0">
                    <a:pos x="540" y="1080"/>
                  </a:cxn>
                  <a:cxn ang="0">
                    <a:pos x="1080" y="1440"/>
                  </a:cxn>
                  <a:cxn ang="0">
                    <a:pos x="900" y="1980"/>
                  </a:cxn>
                  <a:cxn ang="0">
                    <a:pos x="1080" y="2520"/>
                  </a:cxn>
                </a:cxnLst>
                <a:rect l="0" t="0" r="r" b="b"/>
                <a:pathLst>
                  <a:path w="1140" h="2520">
                    <a:moveTo>
                      <a:pt x="0" y="0"/>
                    </a:moveTo>
                    <a:cubicBezTo>
                      <a:pt x="30" y="60"/>
                      <a:pt x="60" y="120"/>
                      <a:pt x="180" y="180"/>
                    </a:cubicBezTo>
                    <a:cubicBezTo>
                      <a:pt x="300" y="240"/>
                      <a:pt x="660" y="210"/>
                      <a:pt x="720" y="360"/>
                    </a:cubicBezTo>
                    <a:cubicBezTo>
                      <a:pt x="780" y="510"/>
                      <a:pt x="480" y="900"/>
                      <a:pt x="540" y="1080"/>
                    </a:cubicBezTo>
                    <a:cubicBezTo>
                      <a:pt x="600" y="1260"/>
                      <a:pt x="1020" y="1290"/>
                      <a:pt x="1080" y="1440"/>
                    </a:cubicBezTo>
                    <a:cubicBezTo>
                      <a:pt x="1140" y="1590"/>
                      <a:pt x="900" y="1800"/>
                      <a:pt x="900" y="1980"/>
                    </a:cubicBezTo>
                    <a:cubicBezTo>
                      <a:pt x="900" y="2160"/>
                      <a:pt x="1050" y="2430"/>
                      <a:pt x="1080" y="2520"/>
                    </a:cubicBez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12650" name="Rectangle 10" descr="Частый вертикальный"/>
              <p:cNvSpPr>
                <a:spLocks noChangeArrowheads="1"/>
              </p:cNvSpPr>
              <p:nvPr/>
            </p:nvSpPr>
            <p:spPr bwMode="auto">
              <a:xfrm rot="2700000">
                <a:off x="7083" y="4224"/>
                <a:ext cx="139" cy="989"/>
              </a:xfrm>
              <a:prstGeom prst="rect">
                <a:avLst/>
              </a:prstGeom>
              <a:pattFill prst="narVert">
                <a:fgClr>
                  <a:srgbClr val="000000"/>
                </a:fgClr>
                <a:bgClr>
                  <a:srgbClr val="FFFFFF"/>
                </a:bgClr>
              </a:patt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12649" name="Arc 9"/>
              <p:cNvSpPr>
                <a:spLocks/>
              </p:cNvSpPr>
              <p:nvPr/>
            </p:nvSpPr>
            <p:spPr bwMode="auto">
              <a:xfrm>
                <a:off x="3411" y="2976"/>
                <a:ext cx="2400" cy="2091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dash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12648" name="Line 8"/>
              <p:cNvSpPr>
                <a:spLocks noChangeShapeType="1"/>
              </p:cNvSpPr>
              <p:nvPr/>
            </p:nvSpPr>
            <p:spPr bwMode="auto">
              <a:xfrm>
                <a:off x="4681" y="3116"/>
                <a:ext cx="2541" cy="1393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prstDash val="sysDot"/>
                <a:round/>
                <a:headEnd/>
                <a:tailEnd type="triangle" w="med" len="med"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12647" name="Line 7"/>
              <p:cNvSpPr>
                <a:spLocks noChangeShapeType="1"/>
              </p:cNvSpPr>
              <p:nvPr/>
            </p:nvSpPr>
            <p:spPr bwMode="auto">
              <a:xfrm>
                <a:off x="5387" y="3673"/>
                <a:ext cx="1553" cy="1254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prstDash val="sysDot"/>
                <a:round/>
                <a:headEnd/>
                <a:tailEnd type="triangle" w="med" len="med"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12646" name="Text Box 6"/>
              <p:cNvSpPr txBox="1">
                <a:spLocks noChangeArrowheads="1"/>
              </p:cNvSpPr>
              <p:nvPr/>
            </p:nvSpPr>
            <p:spPr bwMode="auto">
              <a:xfrm>
                <a:off x="7363" y="4509"/>
                <a:ext cx="282" cy="2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fr-FR" sz="11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itchFamily="34" charset="0"/>
                    <a:ea typeface="Calibri" pitchFamily="34" charset="0"/>
                    <a:cs typeface="Times New Roman" pitchFamily="18" charset="0"/>
                  </a:rPr>
                  <a:t>3</a:t>
                </a:r>
                <a:endParaRPr kumimoji="0" lang="fr-FR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</p:grpSp>
        <p:sp>
          <p:nvSpPr>
            <p:cNvPr id="112644" name="Text Box 4"/>
            <p:cNvSpPr txBox="1">
              <a:spLocks noChangeArrowheads="1"/>
            </p:cNvSpPr>
            <p:nvPr/>
          </p:nvSpPr>
          <p:spPr bwMode="auto">
            <a:xfrm>
              <a:off x="5105" y="3813"/>
              <a:ext cx="282" cy="418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11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ea typeface="Calibri" pitchFamily="34" charset="0"/>
                  <a:cs typeface="Times New Roman" pitchFamily="18" charset="0"/>
                </a:rPr>
                <a:t>5</a:t>
              </a: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12643" name="Text Box 3"/>
            <p:cNvSpPr txBox="1">
              <a:spLocks noChangeArrowheads="1"/>
            </p:cNvSpPr>
            <p:nvPr/>
          </p:nvSpPr>
          <p:spPr bwMode="auto">
            <a:xfrm>
              <a:off x="5387" y="3255"/>
              <a:ext cx="424" cy="418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11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ea typeface="Calibri" pitchFamily="34" charset="0"/>
                  <a:cs typeface="Times New Roman" pitchFamily="18" charset="0"/>
                </a:rPr>
                <a:t>4</a:t>
              </a: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pic>
          <p:nvPicPr>
            <p:cNvPr id="112642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727" y="2001"/>
              <a:ext cx="1755" cy="2573"/>
            </a:xfrm>
            <a:prstGeom prst="rect">
              <a:avLst/>
            </a:prstGeom>
            <a:noFill/>
          </p:spPr>
        </p:pic>
      </p:grpSp>
      <p:sp>
        <p:nvSpPr>
          <p:cNvPr id="38" name="Text Box 18"/>
          <p:cNvSpPr txBox="1">
            <a:spLocks noChangeArrowheads="1"/>
          </p:cNvSpPr>
          <p:nvPr/>
        </p:nvSpPr>
        <p:spPr bwMode="auto">
          <a:xfrm>
            <a:off x="4572000" y="3857179"/>
            <a:ext cx="5334000" cy="2446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spcBef>
                <a:spcPct val="50000"/>
              </a:spcBef>
            </a:pPr>
            <a:r>
              <a:rPr lang="en-US" b="1" i="1" dirty="0"/>
              <a:t>D17 </a:t>
            </a:r>
            <a:r>
              <a:rPr lang="en-US" b="1" i="1" dirty="0" smtClean="0"/>
              <a:t>instrument at the ILL</a:t>
            </a:r>
            <a:endParaRPr lang="en-US" b="1" i="1" dirty="0"/>
          </a:p>
          <a:p>
            <a:pPr marL="342900" indent="-342900">
              <a:spcBef>
                <a:spcPct val="50000"/>
              </a:spcBef>
            </a:pPr>
            <a:endParaRPr lang="en-US" b="1" i="1" dirty="0"/>
          </a:p>
          <a:p>
            <a:pPr marL="342900" indent="-342900">
              <a:spcBef>
                <a:spcPct val="50000"/>
              </a:spcBef>
              <a:buFontTx/>
              <a:buAutoNum type="arabicParenR"/>
            </a:pPr>
            <a:r>
              <a:rPr lang="fr-FR" b="1" i="1" dirty="0" smtClean="0"/>
              <a:t>The </a:t>
            </a:r>
            <a:r>
              <a:rPr lang="fr-FR" b="1" i="1" dirty="0" err="1" smtClean="0"/>
              <a:t>tangential</a:t>
            </a:r>
            <a:r>
              <a:rPr lang="fr-FR" b="1" i="1" dirty="0" smtClean="0"/>
              <a:t> neutron </a:t>
            </a:r>
            <a:r>
              <a:rPr lang="fr-FR" b="1" i="1" dirty="0" err="1" smtClean="0"/>
              <a:t>velocity</a:t>
            </a:r>
            <a:r>
              <a:rPr lang="fr-FR" b="1" i="1" dirty="0" smtClean="0"/>
              <a:t> </a:t>
            </a:r>
            <a:r>
              <a:rPr lang="fr-FR" b="1" i="1" dirty="0" err="1" smtClean="0"/>
              <a:t>is</a:t>
            </a:r>
            <a:r>
              <a:rPr lang="fr-FR" b="1" i="1" dirty="0" smtClean="0"/>
              <a:t> </a:t>
            </a:r>
            <a:r>
              <a:rPr lang="fr-FR" b="1" i="1" dirty="0" err="1" smtClean="0"/>
              <a:t>defined</a:t>
            </a:r>
            <a:r>
              <a:rPr lang="fr-FR" b="1" i="1" dirty="0" smtClean="0"/>
              <a:t> by the time-of-flight </a:t>
            </a:r>
            <a:r>
              <a:rPr lang="fr-FR" b="1" i="1" dirty="0" err="1" smtClean="0"/>
              <a:t>method</a:t>
            </a:r>
            <a:r>
              <a:rPr lang="en-US" b="1" i="1" dirty="0" smtClean="0"/>
              <a:t>;</a:t>
            </a:r>
            <a:endParaRPr lang="en-US" b="1" i="1" dirty="0"/>
          </a:p>
          <a:p>
            <a:pPr marL="342900" indent="-342900">
              <a:spcBef>
                <a:spcPct val="50000"/>
              </a:spcBef>
              <a:buFontTx/>
              <a:buAutoNum type="arabicParenR"/>
            </a:pPr>
            <a:r>
              <a:rPr lang="ru-RU" b="1" i="1" dirty="0" smtClean="0"/>
              <a:t> </a:t>
            </a:r>
            <a:r>
              <a:rPr lang="fr-FR" b="1" i="1" dirty="0" smtClean="0"/>
              <a:t>The </a:t>
            </a:r>
            <a:r>
              <a:rPr lang="fr-FR" b="1" i="1" dirty="0" err="1" smtClean="0"/>
              <a:t>scattering</a:t>
            </a:r>
            <a:r>
              <a:rPr lang="fr-FR" b="1" i="1" dirty="0" smtClean="0"/>
              <a:t> angle (the radial </a:t>
            </a:r>
            <a:r>
              <a:rPr lang="fr-FR" b="1" i="1" dirty="0" err="1" smtClean="0"/>
              <a:t>velocity</a:t>
            </a:r>
            <a:r>
              <a:rPr lang="fr-FR" b="1" i="1" dirty="0" smtClean="0"/>
              <a:t>) </a:t>
            </a:r>
            <a:r>
              <a:rPr lang="fr-FR" b="1" i="1" dirty="0" err="1" smtClean="0"/>
              <a:t>is</a:t>
            </a:r>
            <a:r>
              <a:rPr lang="fr-FR" b="1" i="1" dirty="0" smtClean="0"/>
              <a:t> </a:t>
            </a:r>
            <a:r>
              <a:rPr lang="fr-FR" b="1" i="1" dirty="0" err="1" smtClean="0"/>
              <a:t>measured</a:t>
            </a:r>
            <a:r>
              <a:rPr lang="fr-FR" b="1" i="1" dirty="0" smtClean="0"/>
              <a:t> in a position-sensitive neutron detector.</a:t>
            </a:r>
            <a:endParaRPr lang="en-US" b="1" i="1" dirty="0"/>
          </a:p>
        </p:txBody>
      </p:sp>
      <p:sp>
        <p:nvSpPr>
          <p:cNvPr id="40" name="Rectangle 39"/>
          <p:cNvSpPr/>
          <p:nvPr/>
        </p:nvSpPr>
        <p:spPr>
          <a:xfrm>
            <a:off x="228600" y="4572000"/>
            <a:ext cx="4343400" cy="206210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Neutrons </a:t>
            </a:r>
            <a:r>
              <a:rPr lang="fr-FR" sz="32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entering</a:t>
            </a:r>
            <a:r>
              <a:rPr lang="fr-FR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fr-FR" sz="32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from</a:t>
            </a:r>
            <a:r>
              <a:rPr lang="fr-FR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fr-FR" sz="32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edge</a:t>
            </a:r>
            <a:r>
              <a:rPr lang="fr-FR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of a </a:t>
            </a:r>
            <a:r>
              <a:rPr lang="fr-FR" sz="32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truncated</a:t>
            </a:r>
            <a:r>
              <a:rPr lang="fr-FR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fr-FR" sz="32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cylindrical</a:t>
            </a:r>
            <a:r>
              <a:rPr lang="fr-FR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fr-FR" sz="32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mirror</a:t>
            </a:r>
            <a:endParaRPr lang="fr-FR" sz="32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86400" y="914400"/>
            <a:ext cx="4419600" cy="2769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2" name="Text Box 4"/>
          <p:cNvSpPr txBox="1">
            <a:spLocks noChangeArrowheads="1"/>
          </p:cNvSpPr>
          <p:nvPr/>
        </p:nvSpPr>
        <p:spPr bwMode="auto">
          <a:xfrm>
            <a:off x="7293637" y="6613525"/>
            <a:ext cx="2108465" cy="30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29" tIns="45715" rIns="91429" bIns="45715"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fr-FR" sz="1400" b="1" dirty="0" smtClean="0"/>
              <a:t>V</a:t>
            </a:r>
            <a:r>
              <a:rPr lang="ru-RU" sz="1400" b="1" dirty="0" smtClean="0"/>
              <a:t>.</a:t>
            </a:r>
            <a:r>
              <a:rPr lang="fr-FR" sz="1400" b="1" dirty="0" smtClean="0"/>
              <a:t>V</a:t>
            </a:r>
            <a:r>
              <a:rPr lang="ru-RU" sz="1400" b="1" dirty="0" smtClean="0"/>
              <a:t>. </a:t>
            </a:r>
            <a:r>
              <a:rPr lang="fr-FR" sz="1400" b="1" dirty="0" smtClean="0"/>
              <a:t>Nesvizhevsky</a:t>
            </a:r>
            <a:endParaRPr lang="en-US" sz="1400" b="1" dirty="0"/>
          </a:p>
        </p:txBody>
      </p:sp>
      <p:sp>
        <p:nvSpPr>
          <p:cNvPr id="43" name="Text Box 43"/>
          <p:cNvSpPr txBox="1">
            <a:spLocks noChangeArrowheads="1"/>
          </p:cNvSpPr>
          <p:nvPr/>
        </p:nvSpPr>
        <p:spPr bwMode="auto">
          <a:xfrm>
            <a:off x="914400" y="0"/>
            <a:ext cx="8991600" cy="461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5" rIns="91429" bIns="45715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400" b="1" dirty="0" err="1" smtClean="0">
                <a:latin typeface="Comic Sans MS" pitchFamily="66" charset="0"/>
              </a:rPr>
              <a:t>Methods</a:t>
            </a:r>
            <a:r>
              <a:rPr lang="fr-FR" sz="2400" b="1" dirty="0" smtClean="0">
                <a:latin typeface="Comic Sans MS" pitchFamily="66" charset="0"/>
              </a:rPr>
              <a:t> of observation</a:t>
            </a:r>
            <a:endParaRPr lang="en-US" sz="24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2"/>
          <p:cNvSpPr txBox="1">
            <a:spLocks noChangeArrowheads="1"/>
          </p:cNvSpPr>
          <p:nvPr/>
        </p:nvSpPr>
        <p:spPr bwMode="auto">
          <a:xfrm>
            <a:off x="609600" y="6537325"/>
            <a:ext cx="2290763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5" rIns="91429" bIns="45715">
            <a:spAutoFit/>
          </a:bodyPr>
          <a:lstStyle/>
          <a:p>
            <a:pPr>
              <a:spcBef>
                <a:spcPct val="50000"/>
              </a:spcBef>
            </a:pPr>
            <a:fld id="{D7A9F610-C059-44D1-B353-E9857BB04F3B}" type="datetime3">
              <a:rPr lang="fr-FR" sz="1000" b="1"/>
              <a:pPr>
                <a:spcBef>
                  <a:spcPct val="50000"/>
                </a:spcBef>
              </a:pPr>
              <a:t>11.10.11</a:t>
            </a:fld>
            <a:r>
              <a:rPr lang="fr-FR" sz="1000" b="1"/>
              <a:t>	</a:t>
            </a:r>
            <a:endParaRPr lang="fr-FR" sz="2400">
              <a:latin typeface="Times New Roman" pitchFamily="18" charset="0"/>
            </a:endParaRPr>
          </a:p>
        </p:txBody>
      </p:sp>
      <p:sp>
        <p:nvSpPr>
          <p:cNvPr id="33797" name="Text Box 43"/>
          <p:cNvSpPr txBox="1">
            <a:spLocks noChangeArrowheads="1"/>
          </p:cNvSpPr>
          <p:nvPr/>
        </p:nvSpPr>
        <p:spPr bwMode="auto">
          <a:xfrm>
            <a:off x="914400" y="0"/>
            <a:ext cx="8991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5" rIns="91429" bIns="45715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400" b="1" dirty="0" err="1" smtClean="0">
                <a:solidFill>
                  <a:srgbClr val="FF0000"/>
                </a:solidFill>
                <a:latin typeface="Comic Sans MS" pitchFamily="66" charset="0"/>
              </a:rPr>
              <a:t>Results</a:t>
            </a:r>
            <a:r>
              <a:rPr lang="fr-FR" sz="2400" b="1" dirty="0" smtClean="0">
                <a:solidFill>
                  <a:srgbClr val="FF0000"/>
                </a:solidFill>
                <a:latin typeface="Comic Sans MS" pitchFamily="66" charset="0"/>
              </a:rPr>
              <a:t>: NEUTRON RAINBOW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7293637" y="6613525"/>
            <a:ext cx="2108465" cy="30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29" tIns="45715" rIns="91429" bIns="45715"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fr-FR" sz="1400" b="1" dirty="0" smtClean="0"/>
              <a:t>V</a:t>
            </a:r>
            <a:r>
              <a:rPr lang="ru-RU" sz="1400" b="1" dirty="0" smtClean="0"/>
              <a:t>.</a:t>
            </a:r>
            <a:r>
              <a:rPr lang="fr-FR" sz="1400" b="1" dirty="0" smtClean="0"/>
              <a:t>V</a:t>
            </a:r>
            <a:r>
              <a:rPr lang="ru-RU" sz="1400" b="1" dirty="0" smtClean="0"/>
              <a:t>. </a:t>
            </a:r>
            <a:r>
              <a:rPr lang="fr-FR" sz="1400" b="1" dirty="0" smtClean="0"/>
              <a:t>Nesvizhevsky</a:t>
            </a:r>
            <a:endParaRPr lang="en-US" sz="1400" b="1" dirty="0"/>
          </a:p>
        </p:txBody>
      </p:sp>
      <p:sp>
        <p:nvSpPr>
          <p:cNvPr id="19" name="Rectangle 18"/>
          <p:cNvSpPr/>
          <p:nvPr/>
        </p:nvSpPr>
        <p:spPr>
          <a:xfrm>
            <a:off x="6095999" y="1676400"/>
            <a:ext cx="3810001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Neutrons tunneling OUT of quantum states</a:t>
            </a:r>
            <a:endParaRPr lang="fr-FR" sz="32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0" name="Text Box 18"/>
          <p:cNvSpPr txBox="1">
            <a:spLocks noChangeArrowheads="1"/>
          </p:cNvSpPr>
          <p:nvPr/>
        </p:nvSpPr>
        <p:spPr bwMode="auto">
          <a:xfrm>
            <a:off x="3657600" y="5105400"/>
            <a:ext cx="59436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spcBef>
                <a:spcPct val="50000"/>
              </a:spcBef>
            </a:pPr>
            <a:r>
              <a:rPr lang="fr-FR" b="1" i="1" dirty="0" smtClean="0"/>
              <a:t>Neutrons </a:t>
            </a:r>
            <a:r>
              <a:rPr lang="fr-FR" b="1" i="1" dirty="0" err="1" smtClean="0"/>
              <a:t>populate</a:t>
            </a:r>
            <a:r>
              <a:rPr lang="fr-FR" b="1" i="1" dirty="0" smtClean="0"/>
              <a:t> quantum states </a:t>
            </a:r>
            <a:r>
              <a:rPr lang="fr-FR" b="1" i="1" dirty="0" err="1" smtClean="0"/>
              <a:t>states</a:t>
            </a:r>
            <a:r>
              <a:rPr lang="fr-FR" b="1" i="1" dirty="0" smtClean="0"/>
              <a:t> </a:t>
            </a:r>
            <a:r>
              <a:rPr lang="fr-FR" b="1" i="1" dirty="0" err="1" smtClean="0"/>
              <a:t>through</a:t>
            </a:r>
            <a:r>
              <a:rPr lang="fr-FR" b="1" i="1" dirty="0" smtClean="0"/>
              <a:t> the entrance </a:t>
            </a:r>
            <a:r>
              <a:rPr lang="fr-FR" b="1" i="1" dirty="0" err="1" smtClean="0"/>
              <a:t>edge</a:t>
            </a:r>
            <a:r>
              <a:rPr lang="fr-FR" b="1" i="1" dirty="0" smtClean="0"/>
              <a:t> of a </a:t>
            </a:r>
            <a:r>
              <a:rPr lang="fr-FR" b="1" i="1" dirty="0" err="1" smtClean="0"/>
              <a:t>truccated</a:t>
            </a:r>
            <a:r>
              <a:rPr lang="fr-FR" b="1" i="1" dirty="0" smtClean="0"/>
              <a:t> </a:t>
            </a:r>
            <a:r>
              <a:rPr lang="fr-FR" b="1" i="1" dirty="0" err="1" smtClean="0"/>
              <a:t>cylinder</a:t>
            </a:r>
            <a:r>
              <a:rPr lang="fr-FR" b="1" i="1" dirty="0" smtClean="0"/>
              <a:t> and tunnel out </a:t>
            </a:r>
            <a:r>
              <a:rPr lang="fr-FR" b="1" i="1" dirty="0" err="1" smtClean="0"/>
              <a:t>through</a:t>
            </a:r>
            <a:r>
              <a:rPr lang="fr-FR" b="1" i="1" dirty="0" smtClean="0"/>
              <a:t> the </a:t>
            </a:r>
            <a:r>
              <a:rPr lang="fr-FR" b="1" i="1" dirty="0" err="1" smtClean="0"/>
              <a:t>triangular</a:t>
            </a:r>
            <a:r>
              <a:rPr lang="fr-FR" b="1" i="1" dirty="0" smtClean="0"/>
              <a:t> </a:t>
            </a:r>
            <a:r>
              <a:rPr lang="fr-FR" b="1" i="1" dirty="0" err="1" smtClean="0"/>
              <a:t>potential</a:t>
            </a:r>
            <a:r>
              <a:rPr lang="fr-FR" b="1" i="1" dirty="0" smtClean="0"/>
              <a:t> </a:t>
            </a:r>
            <a:r>
              <a:rPr lang="fr-FR" b="1" i="1" dirty="0" err="1" smtClean="0"/>
              <a:t>barrier</a:t>
            </a:r>
            <a:r>
              <a:rPr lang="fr-FR" b="1" i="1" dirty="0" smtClean="0"/>
              <a:t>  </a:t>
            </a:r>
            <a:endParaRPr lang="en-US" b="1" i="1" dirty="0" smtClean="0"/>
          </a:p>
        </p:txBody>
      </p:sp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47800"/>
            <a:ext cx="3429024" cy="47829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29000" y="1524000"/>
            <a:ext cx="28194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1"/>
          <p:cNvGrpSpPr/>
          <p:nvPr/>
        </p:nvGrpSpPr>
        <p:grpSpPr>
          <a:xfrm>
            <a:off x="3733800" y="838200"/>
            <a:ext cx="2514600" cy="2850614"/>
            <a:chOff x="856227" y="3500438"/>
            <a:chExt cx="2511960" cy="3155414"/>
          </a:xfrm>
        </p:grpSpPr>
        <p:pic>
          <p:nvPicPr>
            <p:cNvPr id="196611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56227" y="3500438"/>
              <a:ext cx="2511960" cy="2500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TextBox 7"/>
            <p:cNvSpPr txBox="1"/>
            <p:nvPr/>
          </p:nvSpPr>
          <p:spPr>
            <a:xfrm>
              <a:off x="1357290" y="6286520"/>
              <a:ext cx="12858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b=0</a:t>
              </a:r>
              <a:endParaRPr lang="ru-RU" dirty="0"/>
            </a:p>
          </p:txBody>
        </p:sp>
      </p:grpSp>
      <p:grpSp>
        <p:nvGrpSpPr>
          <p:cNvPr id="3" name="Группа 12"/>
          <p:cNvGrpSpPr/>
          <p:nvPr/>
        </p:nvGrpSpPr>
        <p:grpSpPr>
          <a:xfrm>
            <a:off x="228600" y="3276600"/>
            <a:ext cx="2438400" cy="2971800"/>
            <a:chOff x="4000495" y="3571876"/>
            <a:chExt cx="2436388" cy="3083976"/>
          </a:xfrm>
        </p:grpSpPr>
        <p:pic>
          <p:nvPicPr>
            <p:cNvPr id="196612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000495" y="3571876"/>
              <a:ext cx="2436388" cy="24288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TextBox 8"/>
            <p:cNvSpPr txBox="1"/>
            <p:nvPr/>
          </p:nvSpPr>
          <p:spPr>
            <a:xfrm>
              <a:off x="4429124" y="6286520"/>
              <a:ext cx="12858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b=4nm</a:t>
              </a:r>
              <a:endParaRPr lang="ru-RU" dirty="0"/>
            </a:p>
          </p:txBody>
        </p:sp>
      </p:grpSp>
      <p:pic>
        <p:nvPicPr>
          <p:cNvPr id="19661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914400"/>
            <a:ext cx="3467124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 Box 43"/>
          <p:cNvSpPr txBox="1">
            <a:spLocks noChangeArrowheads="1"/>
          </p:cNvSpPr>
          <p:nvPr/>
        </p:nvSpPr>
        <p:spPr bwMode="auto">
          <a:xfrm>
            <a:off x="914400" y="0"/>
            <a:ext cx="8991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5" rIns="91429" bIns="45715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400" b="1" dirty="0" err="1" smtClean="0">
                <a:solidFill>
                  <a:srgbClr val="FF0000"/>
                </a:solidFill>
                <a:latin typeface="Comic Sans MS" pitchFamily="66" charset="0"/>
              </a:rPr>
              <a:t>Results</a:t>
            </a:r>
            <a:r>
              <a:rPr lang="fr-FR" sz="2400" b="1" dirty="0" smtClean="0">
                <a:solidFill>
                  <a:srgbClr val="FF0000"/>
                </a:solidFill>
                <a:latin typeface="Comic Sans MS" pitchFamily="66" charset="0"/>
              </a:rPr>
              <a:t>: NEUTRON RAINBOW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2" name="Text Box 18"/>
          <p:cNvSpPr txBox="1">
            <a:spLocks noChangeArrowheads="1"/>
          </p:cNvSpPr>
          <p:nvPr/>
        </p:nvSpPr>
        <p:spPr bwMode="auto">
          <a:xfrm>
            <a:off x="3657600" y="5105400"/>
            <a:ext cx="59436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spcBef>
                <a:spcPct val="50000"/>
              </a:spcBef>
            </a:pPr>
            <a:r>
              <a:rPr lang="fr-FR" b="1" i="1" dirty="0" smtClean="0"/>
              <a:t>The </a:t>
            </a:r>
            <a:r>
              <a:rPr lang="fr-FR" b="1" i="1" dirty="0" err="1" smtClean="0"/>
              <a:t>interference</a:t>
            </a:r>
            <a:r>
              <a:rPr lang="fr-FR" b="1" i="1" dirty="0" smtClean="0"/>
              <a:t> pattern </a:t>
            </a:r>
            <a:r>
              <a:rPr lang="fr-FR" b="1" i="1" dirty="0" err="1" smtClean="0"/>
              <a:t>is</a:t>
            </a:r>
            <a:r>
              <a:rPr lang="fr-FR" b="1" i="1" dirty="0" smtClean="0"/>
              <a:t> </a:t>
            </a:r>
            <a:r>
              <a:rPr lang="fr-FR" b="1" i="1" dirty="0" err="1" smtClean="0"/>
              <a:t>very</a:t>
            </a:r>
            <a:r>
              <a:rPr lang="fr-FR" b="1" i="1" dirty="0" smtClean="0"/>
              <a:t> sensitive to surface </a:t>
            </a:r>
            <a:r>
              <a:rPr lang="fr-FR" b="1" i="1" dirty="0" err="1" smtClean="0"/>
              <a:t>potential</a:t>
            </a:r>
            <a:r>
              <a:rPr lang="fr-FR" b="1" i="1" dirty="0" smtClean="0"/>
              <a:t> </a:t>
            </a:r>
            <a:r>
              <a:rPr lang="fr-FR" b="1" i="1" dirty="0" err="1" smtClean="0"/>
              <a:t>shapes</a:t>
            </a:r>
            <a:r>
              <a:rPr lang="fr-FR" b="1" i="1" dirty="0" smtClean="0"/>
              <a:t> </a:t>
            </a:r>
            <a:r>
              <a:rPr lang="fr-FR" b="1" i="1" dirty="0" err="1" smtClean="0"/>
              <a:t>even</a:t>
            </a:r>
            <a:r>
              <a:rPr lang="fr-FR" b="1" i="1" dirty="0" smtClean="0"/>
              <a:t> for </a:t>
            </a:r>
            <a:r>
              <a:rPr lang="fr-FR" b="1" i="1" dirty="0" err="1" smtClean="0"/>
              <a:t>small</a:t>
            </a:r>
            <a:r>
              <a:rPr lang="fr-FR" b="1" i="1" dirty="0" smtClean="0"/>
              <a:t> </a:t>
            </a:r>
            <a:r>
              <a:rPr lang="fr-FR" b="1" i="1" dirty="0" err="1" smtClean="0"/>
              <a:t>angular</a:t>
            </a:r>
            <a:r>
              <a:rPr lang="fr-FR" b="1" i="1" dirty="0" smtClean="0"/>
              <a:t> size of the </a:t>
            </a:r>
            <a:r>
              <a:rPr lang="fr-FR" b="1" i="1" dirty="0" err="1" smtClean="0"/>
              <a:t>mirrors</a:t>
            </a:r>
            <a:r>
              <a:rPr lang="fr-FR" b="1" i="1" dirty="0" smtClean="0"/>
              <a:t>; 3.95 </a:t>
            </a:r>
            <a:r>
              <a:rPr lang="fr-FR" b="1" i="1" dirty="0" err="1" smtClean="0"/>
              <a:t>degrees</a:t>
            </a:r>
            <a:r>
              <a:rPr lang="fr-FR" b="1" i="1" dirty="0" smtClean="0"/>
              <a:t> in </a:t>
            </a:r>
            <a:r>
              <a:rPr lang="fr-FR" b="1" i="1" dirty="0" err="1" smtClean="0"/>
              <a:t>this</a:t>
            </a:r>
            <a:r>
              <a:rPr lang="fr-FR" b="1" i="1" dirty="0" smtClean="0"/>
              <a:t> case</a:t>
            </a:r>
            <a:endParaRPr lang="en-US" b="1" i="1" dirty="0" smtClean="0"/>
          </a:p>
        </p:txBody>
      </p:sp>
      <p:sp>
        <p:nvSpPr>
          <p:cNvPr id="13" name="Rectangle 12"/>
          <p:cNvSpPr/>
          <p:nvPr/>
        </p:nvSpPr>
        <p:spPr>
          <a:xfrm>
            <a:off x="6477000" y="1371600"/>
            <a:ext cx="34290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Neutrons </a:t>
            </a:r>
            <a:r>
              <a:rPr lang="fr-FR" sz="32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entering</a:t>
            </a:r>
            <a:r>
              <a:rPr lang="fr-FR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fr-FR" sz="32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from</a:t>
            </a:r>
            <a:r>
              <a:rPr lang="fr-FR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the </a:t>
            </a:r>
            <a:r>
              <a:rPr lang="fr-FR" sz="32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mirror</a:t>
            </a:r>
            <a:r>
              <a:rPr lang="fr-FR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fr-FR" sz="32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edge</a:t>
            </a:r>
            <a:endParaRPr lang="fr-FR" sz="32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800600" y="4267200"/>
            <a:ext cx="167640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32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Theory</a:t>
            </a:r>
            <a:endParaRPr lang="fr-FR" sz="32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743200" y="3657600"/>
            <a:ext cx="304800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32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Experiment</a:t>
            </a:r>
            <a:endParaRPr lang="fr-FR" sz="32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7" name="Line 20"/>
          <p:cNvSpPr>
            <a:spLocks noChangeShapeType="1"/>
          </p:cNvSpPr>
          <p:nvPr/>
        </p:nvSpPr>
        <p:spPr bwMode="auto">
          <a:xfrm flipH="1" flipV="1">
            <a:off x="5029200" y="2743200"/>
            <a:ext cx="914400" cy="1676400"/>
          </a:xfrm>
          <a:prstGeom prst="line">
            <a:avLst/>
          </a:prstGeom>
          <a:noFill/>
          <a:ln w="76200" cmpd="tri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8" name="Line 20"/>
          <p:cNvSpPr>
            <a:spLocks noChangeShapeType="1"/>
          </p:cNvSpPr>
          <p:nvPr/>
        </p:nvSpPr>
        <p:spPr bwMode="auto">
          <a:xfrm flipH="1" flipV="1">
            <a:off x="1676400" y="4419600"/>
            <a:ext cx="3200400" cy="228600"/>
          </a:xfrm>
          <a:prstGeom prst="line">
            <a:avLst/>
          </a:prstGeom>
          <a:noFill/>
          <a:ln w="76200" cmpd="tri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9" name="Line 20"/>
          <p:cNvSpPr>
            <a:spLocks noChangeShapeType="1"/>
          </p:cNvSpPr>
          <p:nvPr/>
        </p:nvSpPr>
        <p:spPr bwMode="auto">
          <a:xfrm flipH="1" flipV="1">
            <a:off x="1981200" y="1981200"/>
            <a:ext cx="1295400" cy="1676400"/>
          </a:xfrm>
          <a:prstGeom prst="line">
            <a:avLst/>
          </a:prstGeom>
          <a:noFill/>
          <a:ln w="76200" cmpd="tri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2"/>
          <p:cNvSpPr txBox="1">
            <a:spLocks noChangeArrowheads="1"/>
          </p:cNvSpPr>
          <p:nvPr/>
        </p:nvSpPr>
        <p:spPr bwMode="auto">
          <a:xfrm>
            <a:off x="609600" y="6537325"/>
            <a:ext cx="2290763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5" rIns="91429" bIns="45715">
            <a:spAutoFit/>
          </a:bodyPr>
          <a:lstStyle/>
          <a:p>
            <a:pPr>
              <a:spcBef>
                <a:spcPct val="50000"/>
              </a:spcBef>
            </a:pPr>
            <a:fld id="{D7A9F610-C059-44D1-B353-E9857BB04F3B}" type="datetime3">
              <a:rPr lang="fr-FR" sz="1000" b="1"/>
              <a:pPr>
                <a:spcBef>
                  <a:spcPct val="50000"/>
                </a:spcBef>
              </a:pPr>
              <a:t>11.10.11</a:t>
            </a:fld>
            <a:r>
              <a:rPr lang="fr-FR" sz="1000" b="1"/>
              <a:t>	</a:t>
            </a:r>
            <a:endParaRPr lang="fr-FR" sz="2400">
              <a:latin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066800" y="1447800"/>
            <a:ext cx="167640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32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Theory</a:t>
            </a:r>
            <a:endParaRPr lang="fr-FR" sz="32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733800" y="838200"/>
            <a:ext cx="266700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32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Experiment</a:t>
            </a:r>
            <a:endParaRPr lang="fr-FR" sz="32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cxnSp>
        <p:nvCxnSpPr>
          <p:cNvPr id="17" name="Connecteur droit avec flèche 16"/>
          <p:cNvCxnSpPr/>
          <p:nvPr/>
        </p:nvCxnSpPr>
        <p:spPr bwMode="auto">
          <a:xfrm>
            <a:off x="2057400" y="2057400"/>
            <a:ext cx="762000" cy="609600"/>
          </a:xfrm>
          <a:prstGeom prst="straightConnector1">
            <a:avLst/>
          </a:prstGeom>
          <a:gradFill rotWithShape="0">
            <a:gsLst>
              <a:gs pos="0">
                <a:schemeClr val="accent1"/>
              </a:gs>
              <a:gs pos="100000">
                <a:schemeClr val="bg1"/>
              </a:gs>
            </a:gsLst>
            <a:path path="rect">
              <a:fillToRect l="50000" t="50000" r="50000" b="50000"/>
            </a:path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19400" y="778422"/>
            <a:ext cx="2428892" cy="2293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90837" y="2786058"/>
            <a:ext cx="2357454" cy="2324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76853" y="857232"/>
            <a:ext cx="2071702" cy="5500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05415" y="6357958"/>
            <a:ext cx="2593749" cy="142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Picture 1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62407" y="5143512"/>
            <a:ext cx="514346" cy="293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" name="Picture 1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34109" y="6564732"/>
            <a:ext cx="514346" cy="293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" name="Picture 1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390771" y="928670"/>
            <a:ext cx="433388" cy="40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22" name="Connecteur droit 21"/>
          <p:cNvCxnSpPr/>
          <p:nvPr/>
        </p:nvCxnSpPr>
        <p:spPr>
          <a:xfrm>
            <a:off x="5248291" y="5000636"/>
            <a:ext cx="2000264" cy="1588"/>
          </a:xfrm>
          <a:prstGeom prst="line">
            <a:avLst/>
          </a:prstGeom>
          <a:ln w="38100" cmpd="sng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/>
          <p:cNvCxnSpPr/>
          <p:nvPr/>
        </p:nvCxnSpPr>
        <p:spPr>
          <a:xfrm rot="16200000" flipH="1">
            <a:off x="2962275" y="3214686"/>
            <a:ext cx="5500726" cy="78581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/>
          <p:cNvCxnSpPr/>
          <p:nvPr/>
        </p:nvCxnSpPr>
        <p:spPr>
          <a:xfrm rot="5400000">
            <a:off x="4212440" y="3321843"/>
            <a:ext cx="5286412" cy="78581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2057400" y="5867400"/>
            <a:ext cx="304800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32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Experiment</a:t>
            </a:r>
            <a:endParaRPr lang="fr-FR" sz="32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8" name="Text Box 4"/>
          <p:cNvSpPr txBox="1">
            <a:spLocks noChangeArrowheads="1"/>
          </p:cNvSpPr>
          <p:nvPr/>
        </p:nvSpPr>
        <p:spPr bwMode="auto">
          <a:xfrm>
            <a:off x="7293637" y="6613525"/>
            <a:ext cx="2108465" cy="30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29" tIns="45715" rIns="91429" bIns="45715"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fr-FR" sz="1400" b="1" dirty="0" smtClean="0"/>
              <a:t>V</a:t>
            </a:r>
            <a:r>
              <a:rPr lang="ru-RU" sz="1400" b="1" dirty="0" smtClean="0"/>
              <a:t>.</a:t>
            </a:r>
            <a:r>
              <a:rPr lang="fr-FR" sz="1400" b="1" dirty="0" smtClean="0"/>
              <a:t>V</a:t>
            </a:r>
            <a:r>
              <a:rPr lang="ru-RU" sz="1400" b="1" dirty="0" smtClean="0"/>
              <a:t>. </a:t>
            </a:r>
            <a:r>
              <a:rPr lang="fr-FR" sz="1400" b="1" dirty="0" smtClean="0"/>
              <a:t>Nesvizhevsky</a:t>
            </a:r>
            <a:endParaRPr lang="en-US" sz="1400" b="1" dirty="0"/>
          </a:p>
        </p:txBody>
      </p:sp>
      <p:sp>
        <p:nvSpPr>
          <p:cNvPr id="31" name="Rectangle 30"/>
          <p:cNvSpPr/>
          <p:nvPr/>
        </p:nvSpPr>
        <p:spPr>
          <a:xfrm>
            <a:off x="0" y="3733800"/>
            <a:ext cx="2667000" cy="206210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Neutrons </a:t>
            </a:r>
            <a:r>
              <a:rPr lang="fr-FR" sz="32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entering</a:t>
            </a:r>
            <a:r>
              <a:rPr lang="fr-FR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fr-FR" sz="32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from</a:t>
            </a:r>
            <a:r>
              <a:rPr lang="fr-FR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the </a:t>
            </a:r>
            <a:r>
              <a:rPr lang="fr-FR" sz="32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mirror</a:t>
            </a:r>
            <a:r>
              <a:rPr lang="fr-FR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fr-FR" sz="32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edge</a:t>
            </a:r>
            <a:endParaRPr lang="fr-FR" sz="32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5" name="Text Box 18"/>
          <p:cNvSpPr txBox="1">
            <a:spLocks noChangeArrowheads="1"/>
          </p:cNvSpPr>
          <p:nvPr/>
        </p:nvSpPr>
        <p:spPr bwMode="auto">
          <a:xfrm>
            <a:off x="7239000" y="1676400"/>
            <a:ext cx="26670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spcBef>
                <a:spcPct val="50000"/>
              </a:spcBef>
            </a:pPr>
            <a:r>
              <a:rPr lang="fr-FR" b="1" i="1" dirty="0" smtClean="0"/>
              <a:t>Neutrons </a:t>
            </a:r>
            <a:r>
              <a:rPr lang="fr-FR" b="1" i="1" dirty="0" err="1" smtClean="0"/>
              <a:t>populate</a:t>
            </a:r>
            <a:r>
              <a:rPr lang="fr-FR" b="1" i="1" dirty="0" smtClean="0"/>
              <a:t> quantum states </a:t>
            </a:r>
            <a:r>
              <a:rPr lang="fr-FR" b="1" i="1" dirty="0" err="1" smtClean="0"/>
              <a:t>states</a:t>
            </a:r>
            <a:r>
              <a:rPr lang="fr-FR" b="1" i="1" dirty="0" smtClean="0"/>
              <a:t> </a:t>
            </a:r>
            <a:r>
              <a:rPr lang="fr-FR" b="1" i="1" dirty="0" err="1" smtClean="0"/>
              <a:t>through</a:t>
            </a:r>
            <a:r>
              <a:rPr lang="fr-FR" b="1" i="1" dirty="0" smtClean="0"/>
              <a:t> the entrance </a:t>
            </a:r>
            <a:r>
              <a:rPr lang="fr-FR" b="1" i="1" dirty="0" err="1" smtClean="0"/>
              <a:t>edge</a:t>
            </a:r>
            <a:r>
              <a:rPr lang="fr-FR" b="1" i="1" dirty="0" smtClean="0"/>
              <a:t> of a </a:t>
            </a:r>
            <a:r>
              <a:rPr lang="fr-FR" b="1" i="1" dirty="0" err="1" smtClean="0"/>
              <a:t>truccated</a:t>
            </a:r>
            <a:r>
              <a:rPr lang="fr-FR" b="1" i="1" dirty="0" smtClean="0"/>
              <a:t> </a:t>
            </a:r>
            <a:r>
              <a:rPr lang="fr-FR" b="1" i="1" dirty="0" err="1" smtClean="0"/>
              <a:t>cylinder</a:t>
            </a:r>
            <a:r>
              <a:rPr lang="fr-FR" b="1" i="1" dirty="0" smtClean="0"/>
              <a:t> and are </a:t>
            </a:r>
            <a:r>
              <a:rPr lang="fr-FR" b="1" i="1" dirty="0" err="1" smtClean="0"/>
              <a:t>counted</a:t>
            </a:r>
            <a:r>
              <a:rPr lang="fr-FR" b="1" i="1" dirty="0" smtClean="0"/>
              <a:t> </a:t>
            </a:r>
            <a:r>
              <a:rPr lang="fr-FR" b="1" i="1" dirty="0" err="1" smtClean="0"/>
              <a:t>behind</a:t>
            </a:r>
            <a:r>
              <a:rPr lang="fr-FR" b="1" i="1" dirty="0" smtClean="0"/>
              <a:t> the exit </a:t>
            </a:r>
            <a:r>
              <a:rPr lang="fr-FR" b="1" i="1" dirty="0" err="1" smtClean="0"/>
              <a:t>edge</a:t>
            </a:r>
            <a:r>
              <a:rPr lang="fr-FR" b="1" i="1" dirty="0" smtClean="0"/>
              <a:t>  </a:t>
            </a:r>
            <a:endParaRPr lang="en-US" b="1" i="1" dirty="0" smtClean="0"/>
          </a:p>
        </p:txBody>
      </p:sp>
      <p:sp>
        <p:nvSpPr>
          <p:cNvPr id="26" name="Text Box 43"/>
          <p:cNvSpPr txBox="1">
            <a:spLocks noChangeArrowheads="1"/>
          </p:cNvSpPr>
          <p:nvPr/>
        </p:nvSpPr>
        <p:spPr bwMode="auto">
          <a:xfrm>
            <a:off x="914400" y="0"/>
            <a:ext cx="8991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5" rIns="91429" bIns="45715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400" b="1" dirty="0" err="1" smtClean="0">
                <a:solidFill>
                  <a:srgbClr val="FF0000"/>
                </a:solidFill>
                <a:latin typeface="Comic Sans MS" pitchFamily="66" charset="0"/>
              </a:rPr>
              <a:t>Results</a:t>
            </a:r>
            <a:r>
              <a:rPr lang="fr-FR" sz="2400" b="1" dirty="0" smtClean="0">
                <a:solidFill>
                  <a:srgbClr val="FF0000"/>
                </a:solidFill>
                <a:latin typeface="Comic Sans MS" pitchFamily="66" charset="0"/>
              </a:rPr>
              <a:t>: NEUTRON RAINBOW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2"/>
          <p:cNvSpPr txBox="1">
            <a:spLocks noChangeArrowheads="1"/>
          </p:cNvSpPr>
          <p:nvPr/>
        </p:nvSpPr>
        <p:spPr bwMode="auto">
          <a:xfrm>
            <a:off x="609600" y="6537325"/>
            <a:ext cx="2290763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5" rIns="91429" bIns="45715">
            <a:spAutoFit/>
          </a:bodyPr>
          <a:lstStyle/>
          <a:p>
            <a:pPr>
              <a:spcBef>
                <a:spcPct val="50000"/>
              </a:spcBef>
            </a:pPr>
            <a:fld id="{D7A9F610-C059-44D1-B353-E9857BB04F3B}" type="datetime3">
              <a:rPr lang="fr-FR" sz="1000" b="1"/>
              <a:pPr>
                <a:spcBef>
                  <a:spcPct val="50000"/>
                </a:spcBef>
              </a:pPr>
              <a:t>11.10.11</a:t>
            </a:fld>
            <a:r>
              <a:rPr lang="fr-FR" sz="1000" b="1"/>
              <a:t>	</a:t>
            </a:r>
            <a:endParaRPr lang="fr-FR" sz="2400">
              <a:latin typeface="Times New Roman" pitchFamily="18" charset="0"/>
            </a:endParaRPr>
          </a:p>
        </p:txBody>
      </p:sp>
      <p:sp>
        <p:nvSpPr>
          <p:cNvPr id="28" name="Text Box 4"/>
          <p:cNvSpPr txBox="1">
            <a:spLocks noChangeArrowheads="1"/>
          </p:cNvSpPr>
          <p:nvPr/>
        </p:nvSpPr>
        <p:spPr bwMode="auto">
          <a:xfrm>
            <a:off x="7293637" y="6613525"/>
            <a:ext cx="2108465" cy="30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29" tIns="45715" rIns="91429" bIns="45715"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fr-FR" sz="1400" b="1" dirty="0" smtClean="0"/>
              <a:t>V</a:t>
            </a:r>
            <a:r>
              <a:rPr lang="ru-RU" sz="1400" b="1" dirty="0" smtClean="0"/>
              <a:t>.</a:t>
            </a:r>
            <a:r>
              <a:rPr lang="fr-FR" sz="1400" b="1" dirty="0" smtClean="0"/>
              <a:t>V</a:t>
            </a:r>
            <a:r>
              <a:rPr lang="ru-RU" sz="1400" b="1" dirty="0" smtClean="0"/>
              <a:t>. </a:t>
            </a:r>
            <a:r>
              <a:rPr lang="fr-FR" sz="1400" b="1" dirty="0" smtClean="0"/>
              <a:t>Nesvizhevsky</a:t>
            </a:r>
            <a:endParaRPr lang="en-US" sz="1400" b="1" dirty="0"/>
          </a:p>
        </p:txBody>
      </p:sp>
      <p:pic>
        <p:nvPicPr>
          <p:cNvPr id="497666" name="Picture 2" descr="C:\Documents and Settings\nesvizhevsky\Mes documents\Texts\Workshops\GRANIT\Les Houches 2010\ProceedingsGRANIT\Constraints for Short Range Interactions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838200"/>
            <a:ext cx="7272978" cy="5695134"/>
          </a:xfrm>
          <a:prstGeom prst="rect">
            <a:avLst/>
          </a:prstGeom>
          <a:noFill/>
        </p:spPr>
      </p:pic>
      <p:grpSp>
        <p:nvGrpSpPr>
          <p:cNvPr id="2" name="Group 1"/>
          <p:cNvGrpSpPr>
            <a:grpSpLocks noChangeAspect="1"/>
          </p:cNvGrpSpPr>
          <p:nvPr/>
        </p:nvGrpSpPr>
        <p:grpSpPr bwMode="auto">
          <a:xfrm>
            <a:off x="5943600" y="990600"/>
            <a:ext cx="3810000" cy="2271346"/>
            <a:chOff x="2140" y="2001"/>
            <a:chExt cx="7342" cy="4320"/>
          </a:xfrm>
        </p:grpSpPr>
        <p:sp>
          <p:nvSpPr>
            <p:cNvPr id="32" name="AutoShape 31"/>
            <p:cNvSpPr>
              <a:spLocks noChangeAspect="1" noChangeArrowheads="1"/>
            </p:cNvSpPr>
            <p:nvPr/>
          </p:nvSpPr>
          <p:spPr bwMode="auto">
            <a:xfrm>
              <a:off x="2140" y="2001"/>
              <a:ext cx="7342" cy="4320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grpSp>
          <p:nvGrpSpPr>
            <p:cNvPr id="3" name="Group 5"/>
            <p:cNvGrpSpPr>
              <a:grpSpLocks/>
            </p:cNvGrpSpPr>
            <p:nvPr/>
          </p:nvGrpSpPr>
          <p:grpSpPr bwMode="auto">
            <a:xfrm>
              <a:off x="2705" y="2140"/>
              <a:ext cx="4942" cy="4042"/>
              <a:chOff x="2705" y="2140"/>
              <a:chExt cx="4942" cy="4042"/>
            </a:xfrm>
          </p:grpSpPr>
          <p:sp>
            <p:nvSpPr>
              <p:cNvPr id="37" name="Freeform 30"/>
              <p:cNvSpPr>
                <a:spLocks/>
              </p:cNvSpPr>
              <p:nvPr/>
            </p:nvSpPr>
            <p:spPr bwMode="auto">
              <a:xfrm>
                <a:off x="3246" y="2280"/>
                <a:ext cx="188" cy="557"/>
              </a:xfrm>
              <a:custGeom>
                <a:avLst/>
                <a:gdLst/>
                <a:ahLst/>
                <a:cxnLst>
                  <a:cxn ang="0">
                    <a:pos x="210" y="720"/>
                  </a:cxn>
                  <a:cxn ang="0">
                    <a:pos x="30" y="540"/>
                  </a:cxn>
                  <a:cxn ang="0">
                    <a:pos x="30" y="360"/>
                  </a:cxn>
                  <a:cxn ang="0">
                    <a:pos x="210" y="180"/>
                  </a:cxn>
                  <a:cxn ang="0">
                    <a:pos x="210" y="0"/>
                  </a:cxn>
                </a:cxnLst>
                <a:rect l="0" t="0" r="r" b="b"/>
                <a:pathLst>
                  <a:path w="240" h="720">
                    <a:moveTo>
                      <a:pt x="210" y="720"/>
                    </a:moveTo>
                    <a:cubicBezTo>
                      <a:pt x="135" y="660"/>
                      <a:pt x="60" y="600"/>
                      <a:pt x="30" y="540"/>
                    </a:cubicBezTo>
                    <a:cubicBezTo>
                      <a:pt x="0" y="480"/>
                      <a:pt x="0" y="420"/>
                      <a:pt x="30" y="360"/>
                    </a:cubicBezTo>
                    <a:cubicBezTo>
                      <a:pt x="60" y="300"/>
                      <a:pt x="180" y="240"/>
                      <a:pt x="210" y="180"/>
                    </a:cubicBezTo>
                    <a:cubicBezTo>
                      <a:pt x="240" y="120"/>
                      <a:pt x="210" y="30"/>
                      <a:pt x="210" y="0"/>
                    </a:cubicBez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8" name="Line 29"/>
              <p:cNvSpPr>
                <a:spLocks noChangeShapeType="1"/>
              </p:cNvSpPr>
              <p:nvPr/>
            </p:nvSpPr>
            <p:spPr bwMode="auto">
              <a:xfrm>
                <a:off x="2705" y="2976"/>
                <a:ext cx="706" cy="2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9" name="Text Box 28"/>
              <p:cNvSpPr txBox="1">
                <a:spLocks noChangeArrowheads="1"/>
              </p:cNvSpPr>
              <p:nvPr/>
            </p:nvSpPr>
            <p:spPr bwMode="auto">
              <a:xfrm>
                <a:off x="2705" y="2558"/>
                <a:ext cx="283" cy="2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1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itchFamily="34" charset="0"/>
                    <a:ea typeface="Calibri" pitchFamily="34" charset="0"/>
                    <a:cs typeface="Times New Roman" pitchFamily="18" charset="0"/>
                  </a:rPr>
                  <a:t>1</a:t>
                </a: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40" name="Arc 27"/>
              <p:cNvSpPr>
                <a:spLocks/>
              </p:cNvSpPr>
              <p:nvPr/>
            </p:nvSpPr>
            <p:spPr bwMode="auto">
              <a:xfrm>
                <a:off x="3410" y="2837"/>
                <a:ext cx="2541" cy="2369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1" name="Freeform 26"/>
              <p:cNvSpPr>
                <a:spLocks/>
              </p:cNvSpPr>
              <p:nvPr/>
            </p:nvSpPr>
            <p:spPr bwMode="auto">
              <a:xfrm rot="5400000">
                <a:off x="6140" y="4878"/>
                <a:ext cx="185" cy="564"/>
              </a:xfrm>
              <a:custGeom>
                <a:avLst/>
                <a:gdLst/>
                <a:ahLst/>
                <a:cxnLst>
                  <a:cxn ang="0">
                    <a:pos x="210" y="720"/>
                  </a:cxn>
                  <a:cxn ang="0">
                    <a:pos x="30" y="540"/>
                  </a:cxn>
                  <a:cxn ang="0">
                    <a:pos x="30" y="360"/>
                  </a:cxn>
                  <a:cxn ang="0">
                    <a:pos x="210" y="180"/>
                  </a:cxn>
                  <a:cxn ang="0">
                    <a:pos x="210" y="0"/>
                  </a:cxn>
                </a:cxnLst>
                <a:rect l="0" t="0" r="r" b="b"/>
                <a:pathLst>
                  <a:path w="240" h="720">
                    <a:moveTo>
                      <a:pt x="210" y="720"/>
                    </a:moveTo>
                    <a:cubicBezTo>
                      <a:pt x="135" y="660"/>
                      <a:pt x="60" y="600"/>
                      <a:pt x="30" y="540"/>
                    </a:cubicBezTo>
                    <a:cubicBezTo>
                      <a:pt x="0" y="480"/>
                      <a:pt x="0" y="420"/>
                      <a:pt x="30" y="360"/>
                    </a:cubicBezTo>
                    <a:cubicBezTo>
                      <a:pt x="60" y="300"/>
                      <a:pt x="180" y="240"/>
                      <a:pt x="210" y="180"/>
                    </a:cubicBezTo>
                    <a:cubicBezTo>
                      <a:pt x="240" y="120"/>
                      <a:pt x="210" y="30"/>
                      <a:pt x="210" y="0"/>
                    </a:cubicBez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2" name="Line 25"/>
              <p:cNvSpPr>
                <a:spLocks noChangeShapeType="1"/>
              </p:cNvSpPr>
              <p:nvPr/>
            </p:nvSpPr>
            <p:spPr bwMode="auto">
              <a:xfrm>
                <a:off x="3410" y="2837"/>
                <a:ext cx="0" cy="2509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 type="triangle" w="med" len="med"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3" name="Line 24"/>
              <p:cNvSpPr>
                <a:spLocks noChangeShapeType="1"/>
              </p:cNvSpPr>
              <p:nvPr/>
            </p:nvSpPr>
            <p:spPr bwMode="auto">
              <a:xfrm>
                <a:off x="3410" y="5346"/>
                <a:ext cx="3387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4" name="Line 23"/>
              <p:cNvSpPr>
                <a:spLocks noChangeShapeType="1"/>
              </p:cNvSpPr>
              <p:nvPr/>
            </p:nvSpPr>
            <p:spPr bwMode="auto">
              <a:xfrm flipV="1">
                <a:off x="3410" y="3534"/>
                <a:ext cx="1694" cy="181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5" name="Arc 22"/>
              <p:cNvSpPr>
                <a:spLocks/>
              </p:cNvSpPr>
              <p:nvPr/>
            </p:nvSpPr>
            <p:spPr bwMode="auto">
              <a:xfrm>
                <a:off x="3410" y="4927"/>
                <a:ext cx="284" cy="139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6" name="Line 21"/>
              <p:cNvSpPr>
                <a:spLocks noChangeShapeType="1"/>
              </p:cNvSpPr>
              <p:nvPr/>
            </p:nvSpPr>
            <p:spPr bwMode="auto">
              <a:xfrm>
                <a:off x="5810" y="5067"/>
                <a:ext cx="1" cy="975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7" name="Rectangle 20" descr="Светлый диагональный 2"/>
              <p:cNvSpPr>
                <a:spLocks noChangeArrowheads="1"/>
              </p:cNvSpPr>
              <p:nvPr/>
            </p:nvSpPr>
            <p:spPr bwMode="auto">
              <a:xfrm>
                <a:off x="5386" y="6042"/>
                <a:ext cx="987" cy="140"/>
              </a:xfrm>
              <a:prstGeom prst="rect">
                <a:avLst/>
              </a:prstGeom>
              <a:pattFill prst="ltUpDiag">
                <a:fgClr>
                  <a:srgbClr val="000000"/>
                </a:fgClr>
                <a:bgClr>
                  <a:srgbClr val="FFFFFF"/>
                </a:bgClr>
              </a:patt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8" name="Text Box 19"/>
              <p:cNvSpPr txBox="1">
                <a:spLocks noChangeArrowheads="1"/>
              </p:cNvSpPr>
              <p:nvPr/>
            </p:nvSpPr>
            <p:spPr bwMode="auto">
              <a:xfrm>
                <a:off x="4258" y="3813"/>
                <a:ext cx="424" cy="41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6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Symbol" pitchFamily="18" charset="2"/>
                    <a:ea typeface="Calibri" pitchFamily="34" charset="0"/>
                    <a:cs typeface="Times New Roman" pitchFamily="18" charset="0"/>
                  </a:rPr>
                  <a:t>r</a:t>
                </a:r>
                <a:endParaRPr kumimoji="0" lang="en-U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49" name="Text Box 18"/>
              <p:cNvSpPr txBox="1">
                <a:spLocks noChangeArrowheads="1"/>
              </p:cNvSpPr>
              <p:nvPr/>
            </p:nvSpPr>
            <p:spPr bwMode="auto">
              <a:xfrm>
                <a:off x="3411" y="4509"/>
                <a:ext cx="423" cy="41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6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Symbol" pitchFamily="18" charset="2"/>
                    <a:ea typeface="Calibri" pitchFamily="34" charset="0"/>
                    <a:cs typeface="Times New Roman" pitchFamily="18" charset="0"/>
                  </a:rPr>
                  <a:t>j</a:t>
                </a: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50" name="Text Box 17"/>
              <p:cNvSpPr txBox="1">
                <a:spLocks noChangeArrowheads="1"/>
              </p:cNvSpPr>
              <p:nvPr/>
            </p:nvSpPr>
            <p:spPr bwMode="auto">
              <a:xfrm>
                <a:off x="5387" y="5485"/>
                <a:ext cx="282" cy="27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1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itchFamily="34" charset="0"/>
                    <a:ea typeface="Calibri" pitchFamily="34" charset="0"/>
                    <a:cs typeface="Times New Roman" pitchFamily="18" charset="0"/>
                  </a:rPr>
                  <a:t>1</a:t>
                </a: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51" name="Text Box 16"/>
              <p:cNvSpPr txBox="1">
                <a:spLocks noChangeArrowheads="1"/>
              </p:cNvSpPr>
              <p:nvPr/>
            </p:nvSpPr>
            <p:spPr bwMode="auto">
              <a:xfrm>
                <a:off x="3834" y="2558"/>
                <a:ext cx="283" cy="2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fr-FR" sz="11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itchFamily="34" charset="0"/>
                    <a:ea typeface="Calibri" pitchFamily="34" charset="0"/>
                    <a:cs typeface="Times New Roman" pitchFamily="18" charset="0"/>
                  </a:rPr>
                  <a:t>2</a:t>
                </a:r>
                <a:endParaRPr kumimoji="0" lang="fr-FR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52" name="Text Box 15"/>
              <p:cNvSpPr txBox="1">
                <a:spLocks noChangeArrowheads="1"/>
              </p:cNvSpPr>
              <p:nvPr/>
            </p:nvSpPr>
            <p:spPr bwMode="auto">
              <a:xfrm>
                <a:off x="5810" y="5764"/>
                <a:ext cx="283" cy="2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fr-FR" sz="11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itchFamily="34" charset="0"/>
                    <a:ea typeface="Calibri" pitchFamily="34" charset="0"/>
                    <a:cs typeface="Times New Roman" pitchFamily="18" charset="0"/>
                  </a:rPr>
                  <a:t>3</a:t>
                </a:r>
                <a:endParaRPr kumimoji="0" lang="fr-FR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53" name="Text Box 14"/>
              <p:cNvSpPr txBox="1">
                <a:spLocks noChangeArrowheads="1"/>
              </p:cNvSpPr>
              <p:nvPr/>
            </p:nvSpPr>
            <p:spPr bwMode="auto">
              <a:xfrm>
                <a:off x="2705" y="3116"/>
                <a:ext cx="283" cy="2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1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itchFamily="34" charset="0"/>
                    <a:ea typeface="Calibri" pitchFamily="34" charset="0"/>
                    <a:cs typeface="Times New Roman" pitchFamily="18" charset="0"/>
                  </a:rPr>
                  <a:t>V</a:t>
                </a: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54" name="Text Box 13"/>
              <p:cNvSpPr txBox="1">
                <a:spLocks noChangeArrowheads="1"/>
              </p:cNvSpPr>
              <p:nvPr/>
            </p:nvSpPr>
            <p:spPr bwMode="auto">
              <a:xfrm>
                <a:off x="2987" y="3952"/>
                <a:ext cx="282" cy="41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6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itchFamily="34" charset="0"/>
                    <a:ea typeface="Calibri" pitchFamily="34" charset="0"/>
                    <a:cs typeface="Times New Roman" pitchFamily="18" charset="0"/>
                  </a:rPr>
                  <a:t>R</a:t>
                </a: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55" name="Freeform 12"/>
              <p:cNvSpPr>
                <a:spLocks/>
              </p:cNvSpPr>
              <p:nvPr/>
            </p:nvSpPr>
            <p:spPr bwMode="auto">
              <a:xfrm>
                <a:off x="3411" y="2140"/>
                <a:ext cx="2258" cy="1115"/>
              </a:xfrm>
              <a:custGeom>
                <a:avLst/>
                <a:gdLst/>
                <a:ahLst/>
                <a:cxnLst>
                  <a:cxn ang="0">
                    <a:pos x="0" y="210"/>
                  </a:cxn>
                  <a:cxn ang="0">
                    <a:pos x="360" y="30"/>
                  </a:cxn>
                  <a:cxn ang="0">
                    <a:pos x="1080" y="390"/>
                  </a:cxn>
                  <a:cxn ang="0">
                    <a:pos x="1800" y="390"/>
                  </a:cxn>
                  <a:cxn ang="0">
                    <a:pos x="2160" y="930"/>
                  </a:cxn>
                  <a:cxn ang="0">
                    <a:pos x="2880" y="1110"/>
                  </a:cxn>
                  <a:cxn ang="0">
                    <a:pos x="3060" y="1830"/>
                  </a:cxn>
                </a:cxnLst>
                <a:rect l="0" t="0" r="r" b="b"/>
                <a:pathLst>
                  <a:path w="3060" h="1830">
                    <a:moveTo>
                      <a:pt x="0" y="210"/>
                    </a:moveTo>
                    <a:cubicBezTo>
                      <a:pt x="90" y="105"/>
                      <a:pt x="180" y="0"/>
                      <a:pt x="360" y="30"/>
                    </a:cubicBezTo>
                    <a:cubicBezTo>
                      <a:pt x="540" y="60"/>
                      <a:pt x="840" y="330"/>
                      <a:pt x="1080" y="390"/>
                    </a:cubicBezTo>
                    <a:cubicBezTo>
                      <a:pt x="1320" y="450"/>
                      <a:pt x="1620" y="300"/>
                      <a:pt x="1800" y="390"/>
                    </a:cubicBezTo>
                    <a:cubicBezTo>
                      <a:pt x="1980" y="480"/>
                      <a:pt x="1980" y="810"/>
                      <a:pt x="2160" y="930"/>
                    </a:cubicBezTo>
                    <a:cubicBezTo>
                      <a:pt x="2340" y="1050"/>
                      <a:pt x="2730" y="960"/>
                      <a:pt x="2880" y="1110"/>
                    </a:cubicBezTo>
                    <a:cubicBezTo>
                      <a:pt x="3030" y="1260"/>
                      <a:pt x="3030" y="1710"/>
                      <a:pt x="3060" y="1830"/>
                    </a:cubicBez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6" name="Freeform 11"/>
              <p:cNvSpPr>
                <a:spLocks/>
              </p:cNvSpPr>
              <p:nvPr/>
            </p:nvSpPr>
            <p:spPr bwMode="auto">
              <a:xfrm>
                <a:off x="5669" y="3255"/>
                <a:ext cx="894" cy="195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80" y="180"/>
                  </a:cxn>
                  <a:cxn ang="0">
                    <a:pos x="720" y="360"/>
                  </a:cxn>
                  <a:cxn ang="0">
                    <a:pos x="540" y="1080"/>
                  </a:cxn>
                  <a:cxn ang="0">
                    <a:pos x="1080" y="1440"/>
                  </a:cxn>
                  <a:cxn ang="0">
                    <a:pos x="900" y="1980"/>
                  </a:cxn>
                  <a:cxn ang="0">
                    <a:pos x="1080" y="2520"/>
                  </a:cxn>
                </a:cxnLst>
                <a:rect l="0" t="0" r="r" b="b"/>
                <a:pathLst>
                  <a:path w="1140" h="2520">
                    <a:moveTo>
                      <a:pt x="0" y="0"/>
                    </a:moveTo>
                    <a:cubicBezTo>
                      <a:pt x="30" y="60"/>
                      <a:pt x="60" y="120"/>
                      <a:pt x="180" y="180"/>
                    </a:cubicBezTo>
                    <a:cubicBezTo>
                      <a:pt x="300" y="240"/>
                      <a:pt x="660" y="210"/>
                      <a:pt x="720" y="360"/>
                    </a:cubicBezTo>
                    <a:cubicBezTo>
                      <a:pt x="780" y="510"/>
                      <a:pt x="480" y="900"/>
                      <a:pt x="540" y="1080"/>
                    </a:cubicBezTo>
                    <a:cubicBezTo>
                      <a:pt x="600" y="1260"/>
                      <a:pt x="1020" y="1290"/>
                      <a:pt x="1080" y="1440"/>
                    </a:cubicBezTo>
                    <a:cubicBezTo>
                      <a:pt x="1140" y="1590"/>
                      <a:pt x="900" y="1800"/>
                      <a:pt x="900" y="1980"/>
                    </a:cubicBezTo>
                    <a:cubicBezTo>
                      <a:pt x="900" y="2160"/>
                      <a:pt x="1050" y="2430"/>
                      <a:pt x="1080" y="2520"/>
                    </a:cubicBez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7" name="Rectangle 10" descr="Частый вертикальный"/>
              <p:cNvSpPr>
                <a:spLocks noChangeArrowheads="1"/>
              </p:cNvSpPr>
              <p:nvPr/>
            </p:nvSpPr>
            <p:spPr bwMode="auto">
              <a:xfrm rot="2700000">
                <a:off x="7083" y="4224"/>
                <a:ext cx="139" cy="989"/>
              </a:xfrm>
              <a:prstGeom prst="rect">
                <a:avLst/>
              </a:prstGeom>
              <a:pattFill prst="narVert">
                <a:fgClr>
                  <a:srgbClr val="000000"/>
                </a:fgClr>
                <a:bgClr>
                  <a:srgbClr val="FFFFFF"/>
                </a:bgClr>
              </a:patt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8" name="Arc 9"/>
              <p:cNvSpPr>
                <a:spLocks/>
              </p:cNvSpPr>
              <p:nvPr/>
            </p:nvSpPr>
            <p:spPr bwMode="auto">
              <a:xfrm>
                <a:off x="3411" y="2976"/>
                <a:ext cx="2400" cy="2091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dash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9" name="Line 8"/>
              <p:cNvSpPr>
                <a:spLocks noChangeShapeType="1"/>
              </p:cNvSpPr>
              <p:nvPr/>
            </p:nvSpPr>
            <p:spPr bwMode="auto">
              <a:xfrm>
                <a:off x="4681" y="3116"/>
                <a:ext cx="2541" cy="1393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prstDash val="sysDot"/>
                <a:round/>
                <a:headEnd/>
                <a:tailEnd type="triangle" w="med" len="med"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60" name="Line 7"/>
              <p:cNvSpPr>
                <a:spLocks noChangeShapeType="1"/>
              </p:cNvSpPr>
              <p:nvPr/>
            </p:nvSpPr>
            <p:spPr bwMode="auto">
              <a:xfrm>
                <a:off x="5387" y="3673"/>
                <a:ext cx="1553" cy="1254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prstDash val="sysDot"/>
                <a:round/>
                <a:headEnd/>
                <a:tailEnd type="triangle" w="med" len="med"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61" name="Text Box 6"/>
              <p:cNvSpPr txBox="1">
                <a:spLocks noChangeArrowheads="1"/>
              </p:cNvSpPr>
              <p:nvPr/>
            </p:nvSpPr>
            <p:spPr bwMode="auto">
              <a:xfrm>
                <a:off x="7363" y="4509"/>
                <a:ext cx="282" cy="2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fr-FR" sz="11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itchFamily="34" charset="0"/>
                    <a:ea typeface="Calibri" pitchFamily="34" charset="0"/>
                    <a:cs typeface="Times New Roman" pitchFamily="18" charset="0"/>
                  </a:rPr>
                  <a:t>3</a:t>
                </a:r>
                <a:endParaRPr kumimoji="0" lang="fr-FR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</p:grpSp>
        <p:sp>
          <p:nvSpPr>
            <p:cNvPr id="34" name="Text Box 4"/>
            <p:cNvSpPr txBox="1">
              <a:spLocks noChangeArrowheads="1"/>
            </p:cNvSpPr>
            <p:nvPr/>
          </p:nvSpPr>
          <p:spPr bwMode="auto">
            <a:xfrm>
              <a:off x="5105" y="3813"/>
              <a:ext cx="282" cy="418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11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ea typeface="Calibri" pitchFamily="34" charset="0"/>
                  <a:cs typeface="Times New Roman" pitchFamily="18" charset="0"/>
                </a:rPr>
                <a:t>5</a:t>
              </a: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35" name="Text Box 3"/>
            <p:cNvSpPr txBox="1">
              <a:spLocks noChangeArrowheads="1"/>
            </p:cNvSpPr>
            <p:nvPr/>
          </p:nvSpPr>
          <p:spPr bwMode="auto">
            <a:xfrm>
              <a:off x="5387" y="3255"/>
              <a:ext cx="424" cy="418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11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ea typeface="Calibri" pitchFamily="34" charset="0"/>
                  <a:cs typeface="Times New Roman" pitchFamily="18" charset="0"/>
                </a:rPr>
                <a:t>4</a:t>
              </a: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pic>
          <p:nvPicPr>
            <p:cNvPr id="36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727" y="2001"/>
              <a:ext cx="1755" cy="2573"/>
            </a:xfrm>
            <a:prstGeom prst="rect">
              <a:avLst/>
            </a:prstGeom>
            <a:noFill/>
          </p:spPr>
        </p:pic>
      </p:grpSp>
      <p:sp>
        <p:nvSpPr>
          <p:cNvPr id="62" name="Line 20"/>
          <p:cNvSpPr>
            <a:spLocks noChangeShapeType="1"/>
          </p:cNvSpPr>
          <p:nvPr/>
        </p:nvSpPr>
        <p:spPr bwMode="auto">
          <a:xfrm flipH="1">
            <a:off x="4343400" y="2286000"/>
            <a:ext cx="3124200" cy="1143000"/>
          </a:xfrm>
          <a:prstGeom prst="line">
            <a:avLst/>
          </a:prstGeom>
          <a:noFill/>
          <a:ln w="76200" cmpd="tri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63" name="Text Box 18"/>
          <p:cNvSpPr txBox="1">
            <a:spLocks noChangeArrowheads="1"/>
          </p:cNvSpPr>
          <p:nvPr/>
        </p:nvSpPr>
        <p:spPr bwMode="auto">
          <a:xfrm>
            <a:off x="7239000" y="3810000"/>
            <a:ext cx="26670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spcBef>
                <a:spcPct val="50000"/>
              </a:spcBef>
            </a:pPr>
            <a:r>
              <a:rPr lang="fr-FR" b="1" i="1" dirty="0" err="1" smtClean="0"/>
              <a:t>Constrain</a:t>
            </a:r>
            <a:r>
              <a:rPr lang="fr-FR" b="1" i="1" dirty="0" smtClean="0"/>
              <a:t> for </a:t>
            </a:r>
            <a:r>
              <a:rPr lang="fr-FR" b="1" i="1" dirty="0" err="1" smtClean="0"/>
              <a:t>fundamental</a:t>
            </a:r>
            <a:r>
              <a:rPr lang="fr-FR" b="1" i="1" dirty="0" smtClean="0"/>
              <a:t> short-range forces </a:t>
            </a:r>
            <a:r>
              <a:rPr lang="fr-FR" b="1" i="1" dirty="0" err="1" smtClean="0"/>
              <a:t>from</a:t>
            </a:r>
            <a:r>
              <a:rPr lang="fr-FR" b="1" i="1" dirty="0" smtClean="0"/>
              <a:t> the neutron </a:t>
            </a:r>
            <a:r>
              <a:rPr lang="fr-FR" b="1" i="1" dirty="0" err="1" smtClean="0"/>
              <a:t>whispering</a:t>
            </a:r>
            <a:r>
              <a:rPr lang="fr-FR" b="1" i="1" dirty="0" smtClean="0"/>
              <a:t> </a:t>
            </a:r>
            <a:r>
              <a:rPr lang="fr-FR" b="1" i="1" dirty="0" err="1" smtClean="0"/>
              <a:t>gallery</a:t>
            </a:r>
            <a:r>
              <a:rPr lang="fr-FR" b="1" i="1" dirty="0" smtClean="0"/>
              <a:t> </a:t>
            </a:r>
            <a:r>
              <a:rPr lang="fr-FR" b="1" i="1" dirty="0" err="1" smtClean="0"/>
              <a:t>experiment</a:t>
            </a:r>
            <a:endParaRPr lang="en-US" b="1" i="1" dirty="0" smtClean="0"/>
          </a:p>
        </p:txBody>
      </p:sp>
      <p:sp>
        <p:nvSpPr>
          <p:cNvPr id="64" name="Text Box 43"/>
          <p:cNvSpPr txBox="1">
            <a:spLocks noChangeArrowheads="1"/>
          </p:cNvSpPr>
          <p:nvPr/>
        </p:nvSpPr>
        <p:spPr bwMode="auto">
          <a:xfrm>
            <a:off x="914400" y="0"/>
            <a:ext cx="8991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5" rIns="91429" bIns="45715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400" b="1" dirty="0" err="1" smtClean="0">
                <a:solidFill>
                  <a:srgbClr val="FF0000"/>
                </a:solidFill>
                <a:latin typeface="Comic Sans MS" pitchFamily="66" charset="0"/>
              </a:rPr>
              <a:t>Results</a:t>
            </a:r>
            <a:r>
              <a:rPr lang="fr-FR" sz="2400" b="1" dirty="0" smtClean="0">
                <a:solidFill>
                  <a:srgbClr val="FF0000"/>
                </a:solidFill>
                <a:latin typeface="Comic Sans MS" pitchFamily="66" charset="0"/>
              </a:rPr>
              <a:t>: NEUTRON RAINBOW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 Box 2"/>
          <p:cNvSpPr txBox="1">
            <a:spLocks noChangeArrowheads="1"/>
          </p:cNvSpPr>
          <p:nvPr/>
        </p:nvSpPr>
        <p:spPr bwMode="auto">
          <a:xfrm>
            <a:off x="609600" y="6537325"/>
            <a:ext cx="2290763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5" rIns="91429" bIns="45715">
            <a:spAutoFit/>
          </a:bodyPr>
          <a:lstStyle/>
          <a:p>
            <a:pPr>
              <a:spcBef>
                <a:spcPct val="50000"/>
              </a:spcBef>
            </a:pPr>
            <a:fld id="{D784C006-1217-41CF-93F2-EB11E15DA691}" type="datetime3">
              <a:rPr lang="fr-FR" sz="1000" b="1"/>
              <a:pPr>
                <a:spcBef>
                  <a:spcPct val="50000"/>
                </a:spcBef>
              </a:pPr>
              <a:t>11.10.11</a:t>
            </a:fld>
            <a:r>
              <a:rPr lang="fr-FR" sz="1000" b="1"/>
              <a:t>	</a:t>
            </a:r>
            <a:endParaRPr lang="fr-FR" sz="2400">
              <a:latin typeface="Times New Roman" pitchFamily="18" charset="0"/>
            </a:endParaRPr>
          </a:p>
        </p:txBody>
      </p:sp>
      <p:sp>
        <p:nvSpPr>
          <p:cNvPr id="46084" name="Text Box 43"/>
          <p:cNvSpPr txBox="1">
            <a:spLocks noChangeArrowheads="1"/>
          </p:cNvSpPr>
          <p:nvPr/>
        </p:nvSpPr>
        <p:spPr bwMode="auto">
          <a:xfrm>
            <a:off x="914400" y="0"/>
            <a:ext cx="8991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5" rIns="91429" bIns="45715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400" b="1" dirty="0" smtClean="0">
                <a:latin typeface="Comic Sans MS" pitchFamily="66" charset="0"/>
              </a:rPr>
              <a:t>Conclusion (on centrifugal quantum states)</a:t>
            </a:r>
            <a:endParaRPr lang="en-US" sz="2400" b="1" dirty="0">
              <a:latin typeface="Comic Sans MS" pitchFamily="66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81000" y="856357"/>
            <a:ext cx="9525000" cy="61247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514350" indent="-514350">
              <a:buAutoNum type="arabicPeriod"/>
            </a:pPr>
            <a:r>
              <a:rPr lang="fr-FR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First observation of </a:t>
            </a:r>
            <a:r>
              <a:rPr lang="fr-FR" sz="28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quasi-stationary</a:t>
            </a:r>
            <a:r>
              <a:rPr lang="fr-FR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quantum states of cold neutrons in </a:t>
            </a:r>
            <a:r>
              <a:rPr lang="fr-FR" sz="28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vicinity</a:t>
            </a:r>
            <a:r>
              <a:rPr lang="fr-FR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of </a:t>
            </a:r>
            <a:r>
              <a:rPr lang="fr-FR" sz="28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curved</a:t>
            </a:r>
            <a:r>
              <a:rPr lang="fr-FR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fr-FR" sz="28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mirror</a:t>
            </a:r>
            <a:r>
              <a:rPr lang="fr-FR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surface:</a:t>
            </a:r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fr-FR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neutron whispering gallery</a:t>
            </a:r>
          </a:p>
          <a:p>
            <a:pPr marL="514350" indent="-514350">
              <a:buAutoNum type="arabicPeriod"/>
            </a:pPr>
            <a:r>
              <a:rPr lang="fr-FR" sz="2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First direct </a:t>
            </a:r>
            <a:r>
              <a:rPr lang="fr-FR" sz="28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demonstration</a:t>
            </a:r>
            <a:r>
              <a:rPr lang="fr-FR" sz="2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of the </a:t>
            </a:r>
            <a:r>
              <a:rPr lang="fr-FR" sz="28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weak</a:t>
            </a:r>
            <a:r>
              <a:rPr lang="fr-FR" sz="2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fr-FR" sz="28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equivalence</a:t>
            </a:r>
            <a:r>
              <a:rPr lang="fr-FR" sz="2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for an </a:t>
            </a:r>
            <a:r>
              <a:rPr lang="fr-FR" sz="28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object</a:t>
            </a:r>
            <a:r>
              <a:rPr lang="fr-FR" sz="2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in a quantum state</a:t>
            </a:r>
            <a:r>
              <a:rPr lang="ru-RU" sz="2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</a:t>
            </a:r>
            <a:endParaRPr lang="fr-FR" sz="2800" b="1" cap="none" spc="0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marL="514350" indent="-514350">
              <a:buAutoNum type="arabicPeriod"/>
            </a:pPr>
            <a:r>
              <a:rPr lang="fr-FR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Long </a:t>
            </a:r>
            <a:r>
              <a:rPr lang="fr-FR" sz="28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lifetimes</a:t>
            </a:r>
            <a:r>
              <a:rPr lang="fr-FR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of neutrons in the quantum states </a:t>
            </a:r>
            <a:r>
              <a:rPr lang="fr-FR" sz="28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allow</a:t>
            </a:r>
            <a:r>
              <a:rPr lang="fr-FR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us to use </a:t>
            </a:r>
            <a:r>
              <a:rPr lang="fr-FR" sz="28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this</a:t>
            </a:r>
            <a:r>
              <a:rPr lang="fr-FR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fr-FR" sz="28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phenomenon</a:t>
            </a:r>
            <a:r>
              <a:rPr lang="fr-FR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for </a:t>
            </a:r>
            <a:r>
              <a:rPr lang="fr-FR" sz="28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precision</a:t>
            </a:r>
            <a:r>
              <a:rPr lang="fr-FR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fr-FR" sz="28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studies</a:t>
            </a:r>
            <a:r>
              <a:rPr lang="fr-FR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of surface </a:t>
            </a:r>
            <a:r>
              <a:rPr lang="fr-FR" sz="28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potentials</a:t>
            </a:r>
            <a:r>
              <a:rPr lang="fr-FR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and </a:t>
            </a:r>
            <a:r>
              <a:rPr lang="fr-FR" sz="28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probably</a:t>
            </a:r>
            <a:r>
              <a:rPr lang="fr-FR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for </a:t>
            </a:r>
            <a:r>
              <a:rPr lang="fr-FR" sz="28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constraining</a:t>
            </a:r>
            <a:r>
              <a:rPr lang="fr-FR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fr-FR" sz="28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fundamental</a:t>
            </a:r>
            <a:r>
              <a:rPr lang="fr-FR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short-range </a:t>
            </a:r>
            <a:r>
              <a:rPr lang="fr-FR" sz="28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potentials</a:t>
            </a:r>
            <a:endParaRPr lang="fr-FR" sz="28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marL="514350" indent="-514350">
              <a:buAutoNum type="arabicPeriod"/>
            </a:pPr>
            <a:r>
              <a:rPr lang="fr-FR" sz="2800" b="1" cap="none" spc="0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Such</a:t>
            </a:r>
            <a:r>
              <a:rPr lang="fr-FR" sz="2800" b="1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an </a:t>
            </a:r>
            <a:r>
              <a:rPr lang="fr-FR" sz="2800" b="1" cap="none" spc="0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experiment</a:t>
            </a:r>
            <a:r>
              <a:rPr lang="fr-FR" sz="2800" b="1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fr-FR" sz="2800" b="1" cap="none" spc="0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is</a:t>
            </a:r>
            <a:r>
              <a:rPr lang="fr-FR" sz="2800" b="1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fr-FR" sz="2800" b="1" cap="none" spc="0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feasible</a:t>
            </a:r>
            <a:r>
              <a:rPr lang="fr-FR" sz="2800" b="1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fr-FR" sz="2800" b="1" cap="none" spc="0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with</a:t>
            </a:r>
            <a:r>
              <a:rPr lang="fr-FR" sz="2800" b="1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fr-FR" sz="2800" b="1" cap="none" spc="0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anti-hydrogen</a:t>
            </a:r>
            <a:endParaRPr lang="fr-FR" sz="2800" b="1" cap="none" spc="0" dirty="0" smtClean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marL="514350" indent="-514350">
              <a:buFontTx/>
              <a:buAutoNum type="arabicPeriod"/>
            </a:pPr>
            <a:r>
              <a:rPr lang="fr-FR" sz="2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The GRANIT </a:t>
            </a:r>
            <a:r>
              <a:rPr lang="fr-FR" sz="2800" b="1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spectrometer</a:t>
            </a:r>
            <a:r>
              <a:rPr lang="fr-FR" sz="2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fr-FR" sz="2800" b="1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could</a:t>
            </a:r>
            <a:r>
              <a:rPr lang="fr-FR" sz="2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fr-FR" sz="2800" b="1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be</a:t>
            </a:r>
            <a:r>
              <a:rPr lang="fr-FR" sz="2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fr-FR" sz="2800" b="1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used</a:t>
            </a:r>
            <a:r>
              <a:rPr lang="fr-FR" sz="2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for one-to-one </a:t>
            </a:r>
            <a:r>
              <a:rPr lang="fr-FR" sz="2800" b="1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prototyping</a:t>
            </a:r>
            <a:r>
              <a:rPr lang="fr-FR" sz="2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of an </a:t>
            </a:r>
            <a:r>
              <a:rPr lang="fr-FR" sz="2800" b="1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experiment</a:t>
            </a:r>
            <a:r>
              <a:rPr lang="fr-FR" sz="2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fr-FR" sz="2800" b="1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measuring</a:t>
            </a:r>
            <a:r>
              <a:rPr lang="fr-FR" sz="2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quantum states of </a:t>
            </a:r>
            <a:r>
              <a:rPr lang="fr-FR" sz="2800" b="1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anti-hydrogen</a:t>
            </a:r>
            <a:r>
              <a:rPr lang="fr-FR" sz="2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fr-FR" sz="2800" b="1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atoms</a:t>
            </a:r>
            <a:endParaRPr lang="fr-FR" sz="2800" b="1" dirty="0" smtClean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marL="514350" indent="-514350">
              <a:buAutoNum type="arabicPeriod"/>
            </a:pPr>
            <a:endParaRPr lang="fr-FR" sz="28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7293637" y="6613525"/>
            <a:ext cx="2108465" cy="30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29" tIns="45715" rIns="91429" bIns="45715"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fr-FR" sz="1400" b="1" dirty="0" smtClean="0"/>
              <a:t>V</a:t>
            </a:r>
            <a:r>
              <a:rPr lang="ru-RU" sz="1400" b="1" dirty="0" smtClean="0"/>
              <a:t>.</a:t>
            </a:r>
            <a:r>
              <a:rPr lang="fr-FR" sz="1400" b="1" dirty="0" smtClean="0"/>
              <a:t>V</a:t>
            </a:r>
            <a:r>
              <a:rPr lang="ru-RU" sz="1400" b="1" dirty="0" smtClean="0"/>
              <a:t>. </a:t>
            </a:r>
            <a:r>
              <a:rPr lang="fr-FR" sz="1400" b="1" dirty="0" smtClean="0"/>
              <a:t>Nesvizhevsky</a:t>
            </a:r>
            <a:endParaRPr lang="en-US" sz="1400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 Box 2"/>
          <p:cNvSpPr txBox="1">
            <a:spLocks noChangeArrowheads="1"/>
          </p:cNvSpPr>
          <p:nvPr/>
        </p:nvSpPr>
        <p:spPr bwMode="auto">
          <a:xfrm>
            <a:off x="609600" y="6537325"/>
            <a:ext cx="2290763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5" rIns="91429" bIns="45715">
            <a:spAutoFit/>
          </a:bodyPr>
          <a:lstStyle/>
          <a:p>
            <a:pPr>
              <a:spcBef>
                <a:spcPct val="50000"/>
              </a:spcBef>
            </a:pPr>
            <a:fld id="{D784C006-1217-41CF-93F2-EB11E15DA691}" type="datetime3">
              <a:rPr lang="fr-FR" sz="1000" b="1"/>
              <a:pPr>
                <a:spcBef>
                  <a:spcPct val="50000"/>
                </a:spcBef>
              </a:pPr>
              <a:t>11.10.11</a:t>
            </a:fld>
            <a:r>
              <a:rPr lang="fr-FR" sz="1000" b="1"/>
              <a:t>	</a:t>
            </a:r>
            <a:endParaRPr lang="fr-FR" sz="2400">
              <a:latin typeface="Times New Roman" pitchFamily="18" charset="0"/>
            </a:endParaRPr>
          </a:p>
        </p:txBody>
      </p:sp>
      <p:sp>
        <p:nvSpPr>
          <p:cNvPr id="46084" name="Text Box 43"/>
          <p:cNvSpPr txBox="1">
            <a:spLocks noChangeArrowheads="1"/>
          </p:cNvSpPr>
          <p:nvPr/>
        </p:nvSpPr>
        <p:spPr bwMode="auto">
          <a:xfrm>
            <a:off x="914400" y="0"/>
            <a:ext cx="8991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5" rIns="91429" bIns="45715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400" b="1" dirty="0" smtClean="0">
                <a:latin typeface="Comic Sans MS" pitchFamily="66" charset="0"/>
              </a:rPr>
              <a:t>Conclusion </a:t>
            </a:r>
            <a:endParaRPr lang="en-US" sz="2400" b="1" dirty="0">
              <a:latin typeface="Comic Sans MS" pitchFamily="66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81000" y="1524000"/>
            <a:ext cx="9525000" cy="48320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514350" indent="-514350">
              <a:buAutoNum type="arabicPeriod"/>
            </a:pPr>
            <a:r>
              <a:rPr lang="fr-FR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The first observation of </a:t>
            </a:r>
            <a:r>
              <a:rPr lang="fr-FR" sz="28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quasi-stationary</a:t>
            </a:r>
            <a:r>
              <a:rPr lang="fr-FR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quantum states of cold neutrons in </a:t>
            </a:r>
            <a:r>
              <a:rPr lang="fr-FR" sz="28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vicinity</a:t>
            </a:r>
            <a:r>
              <a:rPr lang="fr-FR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of a </a:t>
            </a:r>
            <a:r>
              <a:rPr lang="fr-FR" sz="28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curved</a:t>
            </a:r>
            <a:r>
              <a:rPr lang="fr-FR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fr-FR" sz="28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mirror</a:t>
            </a:r>
            <a:r>
              <a:rPr lang="fr-FR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surface:</a:t>
            </a:r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fr-FR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neutron whispering gallery</a:t>
            </a:r>
          </a:p>
          <a:p>
            <a:pPr marL="514350" indent="-514350">
              <a:buAutoNum type="arabicPeriod"/>
            </a:pPr>
            <a:r>
              <a:rPr lang="fr-FR" sz="2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The first direct </a:t>
            </a:r>
            <a:r>
              <a:rPr lang="fr-FR" sz="28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demonstration</a:t>
            </a:r>
            <a:r>
              <a:rPr lang="fr-FR" sz="2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of the </a:t>
            </a:r>
            <a:r>
              <a:rPr lang="fr-FR" sz="28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W</a:t>
            </a:r>
            <a:r>
              <a:rPr lang="fr-FR" sz="28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eak</a:t>
            </a:r>
            <a:r>
              <a:rPr lang="fr-FR" sz="2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fr-FR" sz="28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equivalence</a:t>
            </a:r>
            <a:r>
              <a:rPr lang="fr-FR" sz="2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of the General </a:t>
            </a:r>
            <a:r>
              <a:rPr lang="fr-FR" sz="28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Relativity</a:t>
            </a:r>
            <a:r>
              <a:rPr lang="fr-FR" sz="2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for an </a:t>
            </a:r>
            <a:r>
              <a:rPr lang="fr-FR" sz="28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object</a:t>
            </a:r>
            <a:r>
              <a:rPr lang="fr-FR" sz="2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in a quantum state</a:t>
            </a:r>
            <a:r>
              <a:rPr lang="ru-RU" sz="2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</a:t>
            </a:r>
            <a:endParaRPr lang="fr-FR" sz="2800" b="1" cap="none" spc="0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marL="514350" indent="-514350">
              <a:buAutoNum type="arabicPeriod"/>
            </a:pPr>
            <a:r>
              <a:rPr lang="fr-FR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Long </a:t>
            </a:r>
            <a:r>
              <a:rPr lang="fr-FR" sz="28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lifetimes</a:t>
            </a:r>
            <a:r>
              <a:rPr lang="fr-FR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of neutrons in the quantum states </a:t>
            </a:r>
            <a:r>
              <a:rPr lang="fr-FR" sz="28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allow</a:t>
            </a:r>
            <a:r>
              <a:rPr lang="fr-FR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us to use </a:t>
            </a:r>
            <a:r>
              <a:rPr lang="fr-FR" sz="28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this</a:t>
            </a:r>
            <a:r>
              <a:rPr lang="fr-FR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fr-FR" sz="28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phenomenon</a:t>
            </a:r>
            <a:r>
              <a:rPr lang="fr-FR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for </a:t>
            </a:r>
            <a:r>
              <a:rPr lang="fr-FR" sz="28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precision</a:t>
            </a:r>
            <a:r>
              <a:rPr lang="fr-FR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fr-FR" sz="28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studies</a:t>
            </a:r>
            <a:r>
              <a:rPr lang="fr-FR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of surface </a:t>
            </a:r>
            <a:r>
              <a:rPr lang="fr-FR" sz="28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potentials</a:t>
            </a:r>
            <a:r>
              <a:rPr lang="fr-FR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and for </a:t>
            </a:r>
            <a:r>
              <a:rPr lang="fr-FR" sz="28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constraining</a:t>
            </a:r>
            <a:r>
              <a:rPr lang="fr-FR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fr-FR" sz="28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fundamental</a:t>
            </a:r>
            <a:r>
              <a:rPr lang="fr-FR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short-range </a:t>
            </a:r>
            <a:r>
              <a:rPr lang="fr-FR" sz="28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potentials</a:t>
            </a:r>
            <a:endParaRPr lang="fr-FR" sz="28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marL="514350" indent="-514350">
              <a:buAutoNum type="arabicPeriod"/>
            </a:pPr>
            <a:endParaRPr lang="fr-FR" sz="28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7293637" y="6613525"/>
            <a:ext cx="2108465" cy="30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29" tIns="45715" rIns="91429" bIns="45715"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fr-FR" sz="1400" b="1" dirty="0" smtClean="0"/>
              <a:t>V</a:t>
            </a:r>
            <a:r>
              <a:rPr lang="ru-RU" sz="1400" b="1" dirty="0" smtClean="0"/>
              <a:t>.</a:t>
            </a:r>
            <a:r>
              <a:rPr lang="fr-FR" sz="1400" b="1" dirty="0" smtClean="0"/>
              <a:t>V</a:t>
            </a:r>
            <a:r>
              <a:rPr lang="ru-RU" sz="1400" b="1" dirty="0" smtClean="0"/>
              <a:t>. </a:t>
            </a:r>
            <a:r>
              <a:rPr lang="fr-FR" sz="1400" b="1" dirty="0" smtClean="0"/>
              <a:t>Nesvizhevsky</a:t>
            </a:r>
            <a:endParaRPr lang="en-US" sz="1400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Text Box 2"/>
          <p:cNvSpPr txBox="1">
            <a:spLocks noChangeArrowheads="1"/>
          </p:cNvSpPr>
          <p:nvPr/>
        </p:nvSpPr>
        <p:spPr bwMode="auto">
          <a:xfrm>
            <a:off x="608806" y="6537326"/>
            <a:ext cx="2290763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29" tIns="45715" rIns="91429" bIns="45715">
            <a:spAutoFit/>
          </a:bodyPr>
          <a:lstStyle/>
          <a:p>
            <a:pPr eaLnBrk="0" hangingPunct="0">
              <a:spcBef>
                <a:spcPct val="50000"/>
              </a:spcBef>
            </a:pPr>
            <a:fld id="{8DFD8406-501E-41F6-AFA3-F38878254B73}" type="datetime3">
              <a:rPr lang="fr-FR" sz="1000" b="1"/>
              <a:pPr eaLnBrk="0" hangingPunct="0">
                <a:spcBef>
                  <a:spcPct val="50000"/>
                </a:spcBef>
              </a:pPr>
              <a:t>11.10.11</a:t>
            </a:fld>
            <a:r>
              <a:rPr lang="fr-FR" sz="1000" b="1"/>
              <a:t>	</a:t>
            </a:r>
            <a:endParaRPr lang="fr-FR" sz="2400">
              <a:latin typeface="Times New Roman" pitchFamily="18" charset="0"/>
            </a:endParaRPr>
          </a:p>
        </p:txBody>
      </p:sp>
      <p:sp>
        <p:nvSpPr>
          <p:cNvPr id="101379" name="Text Box 3"/>
          <p:cNvSpPr txBox="1">
            <a:spLocks noChangeArrowheads="1"/>
          </p:cNvSpPr>
          <p:nvPr/>
        </p:nvSpPr>
        <p:spPr bwMode="auto">
          <a:xfrm>
            <a:off x="608806" y="6537326"/>
            <a:ext cx="2290763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29" tIns="45715" rIns="91429" bIns="45715">
            <a:spAutoFit/>
          </a:bodyPr>
          <a:lstStyle/>
          <a:p>
            <a:pPr eaLnBrk="0" hangingPunct="0">
              <a:spcBef>
                <a:spcPct val="50000"/>
              </a:spcBef>
            </a:pPr>
            <a:fld id="{660F7B32-2F69-42B5-A8C0-F2DEC559BA82}" type="datetime3">
              <a:rPr lang="fr-FR" sz="1000" b="1"/>
              <a:pPr eaLnBrk="0" hangingPunct="0">
                <a:spcBef>
                  <a:spcPct val="50000"/>
                </a:spcBef>
              </a:pPr>
              <a:t>11.10.11</a:t>
            </a:fld>
            <a:r>
              <a:rPr lang="fr-FR" sz="1000" b="1"/>
              <a:t>	</a:t>
            </a:r>
            <a:endParaRPr lang="fr-FR" sz="2400">
              <a:latin typeface="Times New Roman" pitchFamily="18" charset="0"/>
            </a:endParaRPr>
          </a:p>
        </p:txBody>
      </p:sp>
      <p:cxnSp>
        <p:nvCxnSpPr>
          <p:cNvPr id="101380" name="AutoShape 4"/>
          <p:cNvCxnSpPr>
            <a:cxnSpLocks noChangeShapeType="1"/>
          </p:cNvCxnSpPr>
          <p:nvPr/>
        </p:nvCxnSpPr>
        <p:spPr bwMode="auto">
          <a:xfrm rot="5400000" flipH="1">
            <a:off x="3495675" y="3798623"/>
            <a:ext cx="1676400" cy="1286404"/>
          </a:xfrm>
          <a:prstGeom prst="curvedConnector3">
            <a:avLst>
              <a:gd name="adj1" fmla="val 114963"/>
            </a:avLst>
          </a:prstGeom>
          <a:noFill/>
          <a:ln w="9525">
            <a:noFill/>
            <a:round/>
            <a:headEnd/>
            <a:tailEnd type="triangle" w="med" len="med"/>
          </a:ln>
          <a:effectLst/>
        </p:spPr>
      </p:cxnSp>
      <p:sp>
        <p:nvSpPr>
          <p:cNvPr id="101381" name="Rectangle 5"/>
          <p:cNvSpPr>
            <a:spLocks noChangeArrowheads="1"/>
          </p:cNvSpPr>
          <p:nvPr/>
        </p:nvSpPr>
        <p:spPr bwMode="auto">
          <a:xfrm>
            <a:off x="3504935" y="6553201"/>
            <a:ext cx="2971800" cy="246063"/>
          </a:xfrm>
          <a:prstGeom prst="rect">
            <a:avLst/>
          </a:prstGeom>
          <a:noFill/>
          <a:ln w="9525" cap="rnd">
            <a:solidFill>
              <a:srgbClr val="FF0000"/>
            </a:solidFill>
            <a:prstDash val="sysDot"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01389" name="Rectangle 13"/>
          <p:cNvSpPr>
            <a:spLocks noChangeArrowheads="1"/>
          </p:cNvSpPr>
          <p:nvPr/>
        </p:nvSpPr>
        <p:spPr bwMode="auto">
          <a:xfrm>
            <a:off x="3124862" y="2209801"/>
            <a:ext cx="49530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en-US" sz="2000" b="1" i="1" dirty="0">
                <a:solidFill>
                  <a:schemeClr val="bg1"/>
                </a:solidFill>
              </a:rPr>
              <a:t>Participants ~80</a:t>
            </a:r>
          </a:p>
          <a:p>
            <a:pPr eaLnBrk="0" hangingPunct="0"/>
            <a:r>
              <a:rPr lang="en-US" sz="2000" b="1" i="1" dirty="0">
                <a:solidFill>
                  <a:schemeClr val="bg1"/>
                </a:solidFill>
              </a:rPr>
              <a:t>Countries ~12</a:t>
            </a:r>
          </a:p>
          <a:p>
            <a:pPr eaLnBrk="0" hangingPunct="0"/>
            <a:r>
              <a:rPr lang="en-US" sz="2000" b="1" i="1" dirty="0">
                <a:solidFill>
                  <a:schemeClr val="bg1"/>
                </a:solidFill>
              </a:rPr>
              <a:t>Europe, Asia, USA, Australia</a:t>
            </a:r>
          </a:p>
        </p:txBody>
      </p:sp>
      <p:sp>
        <p:nvSpPr>
          <p:cNvPr id="15" name="Text Box 16"/>
          <p:cNvSpPr txBox="1">
            <a:spLocks noChangeArrowheads="1"/>
          </p:cNvSpPr>
          <p:nvPr/>
        </p:nvSpPr>
        <p:spPr bwMode="auto">
          <a:xfrm>
            <a:off x="914400" y="0"/>
            <a:ext cx="8991600" cy="830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5" rIns="91429" bIns="45715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400" b="1" dirty="0" smtClean="0">
                <a:solidFill>
                  <a:srgbClr val="FF0000"/>
                </a:solidFill>
                <a:latin typeface="Comic Sans MS" pitchFamily="66" charset="0"/>
              </a:rPr>
              <a:t>GRANIT-2010 Workshop                                              14-19 </a:t>
            </a:r>
            <a:r>
              <a:rPr lang="fr-FR" sz="2400" b="1" dirty="0" err="1" smtClean="0">
                <a:solidFill>
                  <a:srgbClr val="FF0000"/>
                </a:solidFill>
                <a:latin typeface="Comic Sans MS" pitchFamily="66" charset="0"/>
              </a:rPr>
              <a:t>February</a:t>
            </a:r>
            <a:r>
              <a:rPr lang="fr-FR" sz="2400" b="1" dirty="0" smtClean="0">
                <a:solidFill>
                  <a:srgbClr val="FF0000"/>
                </a:solidFill>
                <a:latin typeface="Comic Sans MS" pitchFamily="66" charset="0"/>
              </a:rPr>
              <a:t> 2010, Les Houches, France</a:t>
            </a:r>
            <a:endParaRPr lang="en-US" sz="24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7293637" y="6613525"/>
            <a:ext cx="2108465" cy="30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29" tIns="45715" rIns="91429" bIns="45715"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fr-FR" sz="1400" b="1" dirty="0" smtClean="0"/>
              <a:t>V</a:t>
            </a:r>
            <a:r>
              <a:rPr lang="ru-RU" sz="1400" b="1" dirty="0" smtClean="0"/>
              <a:t>.</a:t>
            </a:r>
            <a:r>
              <a:rPr lang="fr-FR" sz="1400" b="1" dirty="0" smtClean="0"/>
              <a:t>V</a:t>
            </a:r>
            <a:r>
              <a:rPr lang="ru-RU" sz="1400" b="1" dirty="0" smtClean="0"/>
              <a:t>. </a:t>
            </a:r>
            <a:r>
              <a:rPr lang="fr-FR" sz="1400" b="1" dirty="0" smtClean="0"/>
              <a:t>Nesvizhevsky</a:t>
            </a:r>
            <a:endParaRPr lang="en-US" sz="1400" b="1" dirty="0"/>
          </a:p>
        </p:txBody>
      </p:sp>
      <p:pic>
        <p:nvPicPr>
          <p:cNvPr id="17" name="Picture 2" descr="E:\DCIM\121_0101\IMGP08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3970" y="838200"/>
            <a:ext cx="8572030" cy="5738301"/>
          </a:xfrm>
          <a:prstGeom prst="rect">
            <a:avLst/>
          </a:prstGeom>
          <a:noFill/>
        </p:spPr>
      </p:pic>
      <p:pic>
        <p:nvPicPr>
          <p:cNvPr id="101383" name="Picture 7" descr="granit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838200"/>
            <a:ext cx="4571206" cy="1716088"/>
          </a:xfrm>
          <a:prstGeom prst="rect">
            <a:avLst/>
          </a:prstGeom>
          <a:noFill/>
        </p:spPr>
      </p:pic>
      <p:sp>
        <p:nvSpPr>
          <p:cNvPr id="18" name="Rectangle 13"/>
          <p:cNvSpPr>
            <a:spLocks noChangeArrowheads="1"/>
          </p:cNvSpPr>
          <p:nvPr/>
        </p:nvSpPr>
        <p:spPr bwMode="auto">
          <a:xfrm>
            <a:off x="4572000" y="2057400"/>
            <a:ext cx="4038600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/>
            <a:r>
              <a:rPr lang="en-US" sz="2000" b="1" i="1" dirty="0" smtClean="0">
                <a:solidFill>
                  <a:schemeClr val="bg1"/>
                </a:solidFill>
              </a:rPr>
              <a:t>Countries </a:t>
            </a:r>
            <a:r>
              <a:rPr lang="en-US" sz="2000" b="1" i="1" dirty="0">
                <a:solidFill>
                  <a:schemeClr val="bg1"/>
                </a:solidFill>
              </a:rPr>
              <a:t>~</a:t>
            </a:r>
            <a:r>
              <a:rPr lang="en-US" sz="2000" b="1" i="1" dirty="0" smtClean="0">
                <a:solidFill>
                  <a:schemeClr val="bg1"/>
                </a:solidFill>
              </a:rPr>
              <a:t>12</a:t>
            </a:r>
            <a:endParaRPr lang="en-US" sz="2000" b="1" i="1" dirty="0">
              <a:solidFill>
                <a:schemeClr val="bg1"/>
              </a:solidFill>
            </a:endParaRPr>
          </a:p>
          <a:p>
            <a:pPr eaLnBrk="0" hangingPunct="0"/>
            <a:r>
              <a:rPr lang="en-US" sz="2000" b="1" i="1" dirty="0">
                <a:solidFill>
                  <a:schemeClr val="bg1"/>
                </a:solidFill>
              </a:rPr>
              <a:t>Europe, Asia, USA, </a:t>
            </a:r>
            <a:r>
              <a:rPr lang="en-US" sz="2000" b="1" i="1" dirty="0" smtClean="0">
                <a:solidFill>
                  <a:schemeClr val="bg1"/>
                </a:solidFill>
              </a:rPr>
              <a:t>Australia</a:t>
            </a:r>
          </a:p>
          <a:p>
            <a:pPr eaLnBrk="0" hangingPunct="0"/>
            <a:r>
              <a:rPr lang="en-US" sz="2000" b="1" i="1" dirty="0" smtClean="0">
                <a:solidFill>
                  <a:schemeClr val="bg1"/>
                </a:solidFill>
              </a:rPr>
              <a:t>Proceedings to appear soon in Les </a:t>
            </a:r>
            <a:r>
              <a:rPr lang="en-US" sz="2000" b="1" i="1" dirty="0" err="1" smtClean="0">
                <a:solidFill>
                  <a:schemeClr val="bg1"/>
                </a:solidFill>
              </a:rPr>
              <a:t>Comptes</a:t>
            </a:r>
            <a:r>
              <a:rPr lang="en-US" sz="2000" b="1" i="1" dirty="0" smtClean="0">
                <a:solidFill>
                  <a:schemeClr val="bg1"/>
                </a:solidFill>
              </a:rPr>
              <a:t> </a:t>
            </a:r>
            <a:r>
              <a:rPr lang="en-US" sz="2000" b="1" i="1" dirty="0" err="1" smtClean="0">
                <a:solidFill>
                  <a:schemeClr val="bg1"/>
                </a:solidFill>
              </a:rPr>
              <a:t>Rendus</a:t>
            </a:r>
            <a:r>
              <a:rPr lang="en-US" sz="2000" b="1" i="1" dirty="0" smtClean="0">
                <a:solidFill>
                  <a:schemeClr val="bg1"/>
                </a:solidFill>
              </a:rPr>
              <a:t> Academie des Science </a:t>
            </a:r>
            <a:endParaRPr lang="en-US" sz="2000" b="1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2"/>
          <p:cNvSpPr txBox="1">
            <a:spLocks noChangeArrowheads="1"/>
          </p:cNvSpPr>
          <p:nvPr/>
        </p:nvSpPr>
        <p:spPr bwMode="auto">
          <a:xfrm>
            <a:off x="609600" y="6537325"/>
            <a:ext cx="2290763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5" rIns="91429" bIns="45715">
            <a:spAutoFit/>
          </a:bodyPr>
          <a:lstStyle/>
          <a:p>
            <a:pPr>
              <a:spcBef>
                <a:spcPct val="50000"/>
              </a:spcBef>
            </a:pPr>
            <a:fld id="{E9F13FDC-5686-4CBF-A7FA-32CA2E4F69BE}" type="datetime3">
              <a:rPr lang="fr-FR" sz="1000" b="1"/>
              <a:pPr>
                <a:spcBef>
                  <a:spcPct val="50000"/>
                </a:spcBef>
              </a:pPr>
              <a:t>11.10.11</a:t>
            </a:fld>
            <a:r>
              <a:rPr lang="fr-FR" sz="1000" b="1"/>
              <a:t>	</a:t>
            </a:r>
            <a:endParaRPr lang="fr-FR" sz="2400">
              <a:latin typeface="Times New Roman" pitchFamily="18" charset="0"/>
            </a:endParaRPr>
          </a:p>
        </p:txBody>
      </p:sp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609600" y="6537325"/>
            <a:ext cx="2290763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5" rIns="91429" bIns="45715">
            <a:spAutoFit/>
          </a:bodyPr>
          <a:lstStyle/>
          <a:p>
            <a:pPr>
              <a:spcBef>
                <a:spcPct val="50000"/>
              </a:spcBef>
            </a:pPr>
            <a:fld id="{36F7373D-ECBA-4071-99CE-BA7962F75CAF}" type="datetime3">
              <a:rPr lang="fr-FR" sz="1000" b="1"/>
              <a:pPr>
                <a:spcBef>
                  <a:spcPct val="50000"/>
                </a:spcBef>
              </a:pPr>
              <a:t>11.10.11</a:t>
            </a:fld>
            <a:r>
              <a:rPr lang="fr-FR" sz="1000" b="1"/>
              <a:t>	</a:t>
            </a:r>
            <a:endParaRPr lang="fr-FR" sz="2400">
              <a:latin typeface="Times New Roman" pitchFamily="18" charset="0"/>
            </a:endParaRPr>
          </a:p>
        </p:txBody>
      </p:sp>
      <p:cxnSp>
        <p:nvCxnSpPr>
          <p:cNvPr id="5124" name="AutoShape 4"/>
          <p:cNvCxnSpPr>
            <a:cxnSpLocks noChangeShapeType="1"/>
          </p:cNvCxnSpPr>
          <p:nvPr/>
        </p:nvCxnSpPr>
        <p:spPr bwMode="auto">
          <a:xfrm rot="5400000" flipH="1">
            <a:off x="3162300" y="3848100"/>
            <a:ext cx="1676400" cy="1187450"/>
          </a:xfrm>
          <a:prstGeom prst="curvedConnector3">
            <a:avLst>
              <a:gd name="adj1" fmla="val 114963"/>
            </a:avLst>
          </a:prstGeom>
          <a:noFill/>
          <a:ln w="9525">
            <a:noFill/>
            <a:round/>
            <a:headEnd/>
            <a:tailEnd type="triangle" w="med" len="med"/>
          </a:ln>
        </p:spPr>
      </p:cxnSp>
      <p:sp>
        <p:nvSpPr>
          <p:cNvPr id="5125" name="Rectangle 5"/>
          <p:cNvSpPr>
            <a:spLocks noChangeArrowheads="1"/>
          </p:cNvSpPr>
          <p:nvPr/>
        </p:nvSpPr>
        <p:spPr bwMode="auto">
          <a:xfrm>
            <a:off x="3505200" y="6553200"/>
            <a:ext cx="2971800" cy="246063"/>
          </a:xfrm>
          <a:prstGeom prst="rect">
            <a:avLst/>
          </a:prstGeom>
          <a:noFill/>
          <a:ln w="9525" cap="rnd">
            <a:solidFill>
              <a:srgbClr val="FF0000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5126" name="Text Box 6"/>
          <p:cNvSpPr txBox="1">
            <a:spLocks noChangeArrowheads="1"/>
          </p:cNvSpPr>
          <p:nvPr/>
        </p:nvSpPr>
        <p:spPr bwMode="auto">
          <a:xfrm>
            <a:off x="6934200" y="6553200"/>
            <a:ext cx="26670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5" rIns="91429" bIns="45715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000" b="1"/>
              <a:t>V.V.Nesvizhevsky</a:t>
            </a:r>
          </a:p>
        </p:txBody>
      </p:sp>
      <p:pic>
        <p:nvPicPr>
          <p:cNvPr id="5127" name="Picture 16" descr="ILL_ESR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57600" y="1676400"/>
            <a:ext cx="6048375" cy="4021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8" name="Picture 17" descr="ReactorPoo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990600"/>
            <a:ext cx="3132138" cy="211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9" name="Line 18"/>
          <p:cNvSpPr>
            <a:spLocks noChangeShapeType="1"/>
          </p:cNvSpPr>
          <p:nvPr/>
        </p:nvSpPr>
        <p:spPr bwMode="auto">
          <a:xfrm>
            <a:off x="2514600" y="2438400"/>
            <a:ext cx="1676400" cy="914400"/>
          </a:xfrm>
          <a:prstGeom prst="line">
            <a:avLst/>
          </a:prstGeom>
          <a:noFill/>
          <a:ln w="76200" cmpd="tri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fr-FR"/>
          </a:p>
        </p:txBody>
      </p:sp>
      <p:pic>
        <p:nvPicPr>
          <p:cNvPr id="5130" name="Picture 19" descr="ReactorCor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" y="3352800"/>
            <a:ext cx="27686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31" name="Line 20"/>
          <p:cNvSpPr>
            <a:spLocks noChangeShapeType="1"/>
          </p:cNvSpPr>
          <p:nvPr/>
        </p:nvSpPr>
        <p:spPr bwMode="auto">
          <a:xfrm flipH="1" flipV="1">
            <a:off x="1676400" y="2438400"/>
            <a:ext cx="152400" cy="2286000"/>
          </a:xfrm>
          <a:prstGeom prst="line">
            <a:avLst/>
          </a:prstGeom>
          <a:noFill/>
          <a:ln w="76200" cmpd="tri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5132" name="Text Box 22"/>
          <p:cNvSpPr txBox="1">
            <a:spLocks noChangeArrowheads="1"/>
          </p:cNvSpPr>
          <p:nvPr/>
        </p:nvSpPr>
        <p:spPr bwMode="auto">
          <a:xfrm>
            <a:off x="533400" y="0"/>
            <a:ext cx="9372600" cy="830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9" tIns="45715" rIns="91429" bIns="45715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 smtClean="0">
                <a:solidFill>
                  <a:srgbClr val="FF0000"/>
                </a:solidFill>
                <a:latin typeface="Comic Sans MS" pitchFamily="66" charset="0"/>
              </a:rPr>
              <a:t>Neutron</a:t>
            </a:r>
            <a:r>
              <a:rPr lang="en-US" sz="2400" b="1" dirty="0" smtClean="0">
                <a:latin typeface="Comic Sans MS" pitchFamily="66" charset="0"/>
              </a:rPr>
              <a:t>: The European Center for Neutron Research, Grenoble. The largest worldwide research reactor </a:t>
            </a:r>
            <a:endParaRPr lang="en-US" sz="2400" b="1" dirty="0">
              <a:latin typeface="Comic Sans MS" pitchFamily="66" charset="0"/>
            </a:endParaRPr>
          </a:p>
        </p:txBody>
      </p:sp>
      <p:sp>
        <p:nvSpPr>
          <p:cNvPr id="5133" name="Text Box 23"/>
          <p:cNvSpPr txBox="1">
            <a:spLocks noChangeArrowheads="1"/>
          </p:cNvSpPr>
          <p:nvPr/>
        </p:nvSpPr>
        <p:spPr bwMode="auto">
          <a:xfrm>
            <a:off x="6324600" y="3200400"/>
            <a:ext cx="838200" cy="366713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100000"/>
              </a:spcBef>
            </a:pPr>
            <a:r>
              <a:rPr lang="en-US" b="1" i="1">
                <a:solidFill>
                  <a:srgbClr val="FF3300"/>
                </a:solidFill>
              </a:rPr>
              <a:t>EMBL</a:t>
            </a:r>
          </a:p>
        </p:txBody>
      </p:sp>
      <p:sp>
        <p:nvSpPr>
          <p:cNvPr id="5134" name="Text Box 24"/>
          <p:cNvSpPr txBox="1">
            <a:spLocks noChangeArrowheads="1"/>
          </p:cNvSpPr>
          <p:nvPr/>
        </p:nvSpPr>
        <p:spPr bwMode="auto">
          <a:xfrm>
            <a:off x="4267200" y="2971800"/>
            <a:ext cx="609600" cy="366713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100000"/>
              </a:spcBef>
            </a:pPr>
            <a:r>
              <a:rPr lang="en-US" b="1" i="1">
                <a:solidFill>
                  <a:srgbClr val="FF3300"/>
                </a:solidFill>
              </a:rPr>
              <a:t>ILL</a:t>
            </a:r>
          </a:p>
        </p:txBody>
      </p:sp>
      <p:sp>
        <p:nvSpPr>
          <p:cNvPr id="5135" name="Text Box 25"/>
          <p:cNvSpPr txBox="1">
            <a:spLocks noChangeArrowheads="1"/>
          </p:cNvSpPr>
          <p:nvPr/>
        </p:nvSpPr>
        <p:spPr bwMode="auto">
          <a:xfrm>
            <a:off x="7467600" y="2743200"/>
            <a:ext cx="838200" cy="366713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100000"/>
              </a:spcBef>
            </a:pPr>
            <a:r>
              <a:rPr lang="en-US" b="1" i="1">
                <a:solidFill>
                  <a:srgbClr val="FF3300"/>
                </a:solidFill>
              </a:rPr>
              <a:t>ESRF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2"/>
          <p:cNvSpPr txBox="1">
            <a:spLocks noChangeArrowheads="1"/>
          </p:cNvSpPr>
          <p:nvPr/>
        </p:nvSpPr>
        <p:spPr bwMode="auto">
          <a:xfrm>
            <a:off x="609600" y="6537325"/>
            <a:ext cx="2290763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5" rIns="91429" bIns="45715">
            <a:spAutoFit/>
          </a:bodyPr>
          <a:lstStyle/>
          <a:p>
            <a:pPr>
              <a:spcBef>
                <a:spcPct val="50000"/>
              </a:spcBef>
            </a:pPr>
            <a:fld id="{E9F13FDC-5686-4CBF-A7FA-32CA2E4F69BE}" type="datetime3">
              <a:rPr lang="fr-FR" sz="1000" b="1"/>
              <a:pPr>
                <a:spcBef>
                  <a:spcPct val="50000"/>
                </a:spcBef>
              </a:pPr>
              <a:t>11.10.11</a:t>
            </a:fld>
            <a:r>
              <a:rPr lang="fr-FR" sz="1000" b="1"/>
              <a:t>	</a:t>
            </a:r>
            <a:endParaRPr lang="fr-FR" sz="2400">
              <a:latin typeface="Times New Roman" pitchFamily="18" charset="0"/>
            </a:endParaRPr>
          </a:p>
        </p:txBody>
      </p:sp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609600" y="6537325"/>
            <a:ext cx="2290763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5" rIns="91429" bIns="45715">
            <a:spAutoFit/>
          </a:bodyPr>
          <a:lstStyle/>
          <a:p>
            <a:pPr>
              <a:spcBef>
                <a:spcPct val="50000"/>
              </a:spcBef>
            </a:pPr>
            <a:fld id="{36F7373D-ECBA-4071-99CE-BA7962F75CAF}" type="datetime3">
              <a:rPr lang="fr-FR" sz="1000" b="1"/>
              <a:pPr>
                <a:spcBef>
                  <a:spcPct val="50000"/>
                </a:spcBef>
              </a:pPr>
              <a:t>11.10.11</a:t>
            </a:fld>
            <a:r>
              <a:rPr lang="fr-FR" sz="1000" b="1"/>
              <a:t>	</a:t>
            </a:r>
            <a:endParaRPr lang="fr-FR" sz="2400">
              <a:latin typeface="Times New Roman" pitchFamily="18" charset="0"/>
            </a:endParaRPr>
          </a:p>
        </p:txBody>
      </p:sp>
      <p:cxnSp>
        <p:nvCxnSpPr>
          <p:cNvPr id="5124" name="AutoShape 4"/>
          <p:cNvCxnSpPr>
            <a:cxnSpLocks noChangeShapeType="1"/>
          </p:cNvCxnSpPr>
          <p:nvPr/>
        </p:nvCxnSpPr>
        <p:spPr bwMode="auto">
          <a:xfrm rot="5400000" flipH="1">
            <a:off x="3162300" y="3848100"/>
            <a:ext cx="1676400" cy="1187450"/>
          </a:xfrm>
          <a:prstGeom prst="curvedConnector3">
            <a:avLst>
              <a:gd name="adj1" fmla="val 114963"/>
            </a:avLst>
          </a:prstGeom>
          <a:noFill/>
          <a:ln w="9525">
            <a:noFill/>
            <a:round/>
            <a:headEnd/>
            <a:tailEnd type="triangle" w="med" len="med"/>
          </a:ln>
        </p:spPr>
      </p:cxnSp>
      <p:sp>
        <p:nvSpPr>
          <p:cNvPr id="5125" name="Rectangle 5"/>
          <p:cNvSpPr>
            <a:spLocks noChangeArrowheads="1"/>
          </p:cNvSpPr>
          <p:nvPr/>
        </p:nvSpPr>
        <p:spPr bwMode="auto">
          <a:xfrm>
            <a:off x="3505200" y="6553200"/>
            <a:ext cx="2971800" cy="246063"/>
          </a:xfrm>
          <a:prstGeom prst="rect">
            <a:avLst/>
          </a:prstGeom>
          <a:noFill/>
          <a:ln w="9525" cap="rnd">
            <a:solidFill>
              <a:srgbClr val="FF0000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5126" name="Text Box 6"/>
          <p:cNvSpPr txBox="1">
            <a:spLocks noChangeArrowheads="1"/>
          </p:cNvSpPr>
          <p:nvPr/>
        </p:nvSpPr>
        <p:spPr bwMode="auto">
          <a:xfrm>
            <a:off x="6934200" y="6553200"/>
            <a:ext cx="26670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5" rIns="91429" bIns="45715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000" b="1"/>
              <a:t>V.V.Nesvizhevsky</a:t>
            </a:r>
          </a:p>
        </p:txBody>
      </p:sp>
      <p:sp>
        <p:nvSpPr>
          <p:cNvPr id="5132" name="Text Box 22"/>
          <p:cNvSpPr txBox="1">
            <a:spLocks noChangeArrowheads="1"/>
          </p:cNvSpPr>
          <p:nvPr/>
        </p:nvSpPr>
        <p:spPr bwMode="auto">
          <a:xfrm>
            <a:off x="457200" y="0"/>
            <a:ext cx="9448800" cy="830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9" tIns="45715" rIns="91429" bIns="45715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 smtClean="0">
                <a:solidFill>
                  <a:srgbClr val="FF0000"/>
                </a:solidFill>
                <a:latin typeface="Comic Sans MS" pitchFamily="66" charset="0"/>
              </a:rPr>
              <a:t>Anti-hydrogen</a:t>
            </a:r>
            <a:r>
              <a:rPr lang="en-US" sz="2400" b="1" dirty="0" smtClean="0">
                <a:latin typeface="Comic Sans MS" pitchFamily="66" charset="0"/>
              </a:rPr>
              <a:t>: The European Organization for Nuclear Research, </a:t>
            </a:r>
            <a:r>
              <a:rPr lang="en-US" sz="2400" b="1" dirty="0" err="1" smtClean="0">
                <a:latin typeface="Comic Sans MS" pitchFamily="66" charset="0"/>
              </a:rPr>
              <a:t>Geneve</a:t>
            </a:r>
            <a:r>
              <a:rPr lang="en-US" sz="2400" b="1" dirty="0" smtClean="0">
                <a:latin typeface="Comic Sans MS" pitchFamily="66" charset="0"/>
              </a:rPr>
              <a:t>. The largest worldwide particle accelerator </a:t>
            </a:r>
            <a:endParaRPr lang="en-US" sz="2400" b="1" dirty="0">
              <a:latin typeface="Comic Sans MS" pitchFamily="66" charset="0"/>
            </a:endParaRPr>
          </a:p>
        </p:txBody>
      </p:sp>
      <p:pic>
        <p:nvPicPr>
          <p:cNvPr id="47309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838200"/>
            <a:ext cx="8024486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309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10100" y="1981200"/>
            <a:ext cx="5295900" cy="353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7293637" y="6613525"/>
            <a:ext cx="2108465" cy="30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29" tIns="45715" rIns="91429" bIns="45715"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fr-FR" sz="1400" b="1" dirty="0" smtClean="0"/>
              <a:t>V</a:t>
            </a:r>
            <a:r>
              <a:rPr lang="ru-RU" sz="1400" b="1" dirty="0" smtClean="0"/>
              <a:t>.</a:t>
            </a:r>
            <a:r>
              <a:rPr lang="fr-FR" sz="1400" b="1" dirty="0" smtClean="0"/>
              <a:t>V</a:t>
            </a:r>
            <a:r>
              <a:rPr lang="ru-RU" sz="1400" b="1" dirty="0" smtClean="0"/>
              <a:t>. </a:t>
            </a:r>
            <a:r>
              <a:rPr lang="fr-FR" sz="1400" b="1" dirty="0" smtClean="0"/>
              <a:t>Nesvizhevsky</a:t>
            </a:r>
            <a:endParaRPr lang="en-US" sz="1400" b="1" dirty="0"/>
          </a:p>
        </p:txBody>
      </p:sp>
      <p:sp>
        <p:nvSpPr>
          <p:cNvPr id="2053" name="Text Box 5"/>
          <p:cNvSpPr txBox="1">
            <a:spLocks noChangeArrowheads="1"/>
          </p:cNvSpPr>
          <p:nvPr/>
        </p:nvSpPr>
        <p:spPr bwMode="auto">
          <a:xfrm>
            <a:off x="662121" y="6613525"/>
            <a:ext cx="1248569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29" tIns="45715" rIns="91429" bIns="45715">
            <a:spAutoFit/>
          </a:bodyPr>
          <a:lstStyle/>
          <a:p>
            <a:pPr eaLnBrk="0" hangingPunct="0">
              <a:spcBef>
                <a:spcPct val="50000"/>
              </a:spcBef>
            </a:pPr>
            <a:fld id="{8B5345F9-E91C-4300-897E-04BEAEC0AB14}" type="datetime3">
              <a:rPr lang="fr-FR" sz="1400" b="1"/>
              <a:pPr eaLnBrk="0" hangingPunct="0">
                <a:spcBef>
                  <a:spcPct val="50000"/>
                </a:spcBef>
              </a:pPr>
              <a:t>11.10.11</a:t>
            </a:fld>
            <a:r>
              <a:rPr lang="fr-FR" sz="1000" b="1" dirty="0"/>
              <a:t>	</a:t>
            </a:r>
            <a:endParaRPr lang="fr-FR" sz="2400" dirty="0">
              <a:latin typeface="Times New Roman" pitchFamily="18" charset="0"/>
            </a:endParaRPr>
          </a:p>
        </p:txBody>
      </p:sp>
      <p:sp>
        <p:nvSpPr>
          <p:cNvPr id="7" name="Text Box 20"/>
          <p:cNvSpPr txBox="1">
            <a:spLocks noChangeArrowheads="1"/>
          </p:cNvSpPr>
          <p:nvPr/>
        </p:nvSpPr>
        <p:spPr bwMode="auto">
          <a:xfrm>
            <a:off x="838200" y="0"/>
            <a:ext cx="9067800" cy="461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9" tIns="45715" rIns="91429" bIns="45715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400" b="1" dirty="0" smtClean="0">
                <a:solidFill>
                  <a:srgbClr val="FF0000"/>
                </a:solidFill>
                <a:latin typeface="Comic Sans MS" pitchFamily="66" charset="0"/>
              </a:rPr>
              <a:t>Gravitational quantum states of ultracold neutrons (UCN)</a:t>
            </a:r>
            <a:endParaRPr lang="en-US" sz="24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25190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43000"/>
            <a:ext cx="9890900" cy="5444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9" descr="apple_16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514600"/>
            <a:ext cx="1250204" cy="1752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ext Box 2"/>
          <p:cNvSpPr txBox="1">
            <a:spLocks noChangeArrowheads="1"/>
          </p:cNvSpPr>
          <p:nvPr/>
        </p:nvSpPr>
        <p:spPr bwMode="auto">
          <a:xfrm>
            <a:off x="609600" y="6537325"/>
            <a:ext cx="2290763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5" rIns="91429" bIns="45715">
            <a:spAutoFit/>
          </a:bodyPr>
          <a:lstStyle/>
          <a:p>
            <a:pPr>
              <a:spcBef>
                <a:spcPct val="50000"/>
              </a:spcBef>
            </a:pPr>
            <a:fld id="{7A242206-0AA5-4667-8E15-6DB2B8F15EA7}" type="datetime3">
              <a:rPr lang="fr-FR" sz="1000" b="1"/>
              <a:pPr>
                <a:spcBef>
                  <a:spcPct val="50000"/>
                </a:spcBef>
              </a:pPr>
              <a:t>11.10.11</a:t>
            </a:fld>
            <a:r>
              <a:rPr lang="fr-FR" sz="1000" b="1"/>
              <a:t>	</a:t>
            </a:r>
            <a:endParaRPr lang="fr-FR" sz="2400">
              <a:latin typeface="Times New Roman" pitchFamily="18" charset="0"/>
            </a:endParaRPr>
          </a:p>
        </p:txBody>
      </p:sp>
      <p:sp>
        <p:nvSpPr>
          <p:cNvPr id="1031" name="Rectangle 4"/>
          <p:cNvSpPr>
            <a:spLocks noChangeArrowheads="1"/>
          </p:cNvSpPr>
          <p:nvPr/>
        </p:nvSpPr>
        <p:spPr bwMode="auto">
          <a:xfrm>
            <a:off x="609600" y="3702050"/>
            <a:ext cx="184150" cy="366713"/>
          </a:xfrm>
          <a:prstGeom prst="rect">
            <a:avLst/>
          </a:prstGeom>
          <a:gradFill rotWithShape="1">
            <a:gsLst>
              <a:gs pos="0">
                <a:srgbClr val="760000"/>
              </a:gs>
              <a:gs pos="100000">
                <a:srgbClr val="FF0000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lIns="91429" tIns="45715" rIns="91429" bIns="45715" anchor="ctr">
            <a:spAutoFit/>
          </a:bodyPr>
          <a:lstStyle/>
          <a:p>
            <a:endParaRPr lang="en-US"/>
          </a:p>
        </p:txBody>
      </p:sp>
      <p:sp>
        <p:nvSpPr>
          <p:cNvPr id="1034" name="Line 7"/>
          <p:cNvSpPr>
            <a:spLocks noChangeShapeType="1"/>
          </p:cNvSpPr>
          <p:nvPr/>
        </p:nvSpPr>
        <p:spPr bwMode="auto">
          <a:xfrm flipV="1">
            <a:off x="2743200" y="2819400"/>
            <a:ext cx="76200" cy="762000"/>
          </a:xfrm>
          <a:prstGeom prst="line">
            <a:avLst/>
          </a:prstGeom>
          <a:noFill/>
          <a:ln w="38100" cap="rnd">
            <a:solidFill>
              <a:srgbClr val="00FF00"/>
            </a:solidFill>
            <a:prstDash val="sysDot"/>
            <a:round/>
            <a:headEnd/>
            <a:tailEnd type="arrow" w="med" len="med"/>
          </a:ln>
        </p:spPr>
        <p:txBody>
          <a:bodyPr wrap="none" lIns="91429" tIns="45715" rIns="91429" bIns="45715" anchor="ctr">
            <a:spAutoFit/>
          </a:bodyPr>
          <a:lstStyle/>
          <a:p>
            <a:endParaRPr lang="fr-FR"/>
          </a:p>
        </p:txBody>
      </p:sp>
      <p:sp>
        <p:nvSpPr>
          <p:cNvPr id="1035" name="Line 8"/>
          <p:cNvSpPr>
            <a:spLocks noChangeShapeType="1"/>
          </p:cNvSpPr>
          <p:nvPr/>
        </p:nvSpPr>
        <p:spPr bwMode="auto">
          <a:xfrm>
            <a:off x="1447800" y="2895600"/>
            <a:ext cx="76200" cy="762000"/>
          </a:xfrm>
          <a:prstGeom prst="line">
            <a:avLst/>
          </a:prstGeom>
          <a:noFill/>
          <a:ln w="38100" cap="rnd">
            <a:solidFill>
              <a:srgbClr val="00FF00"/>
            </a:solidFill>
            <a:prstDash val="sysDot"/>
            <a:round/>
            <a:headEnd/>
            <a:tailEnd type="arrow" w="med" len="med"/>
          </a:ln>
        </p:spPr>
        <p:txBody>
          <a:bodyPr lIns="91429" tIns="45715" rIns="91429" bIns="45715" anchor="ctr">
            <a:spAutoFit/>
          </a:bodyPr>
          <a:lstStyle/>
          <a:p>
            <a:endParaRPr lang="fr-FR"/>
          </a:p>
        </p:txBody>
      </p:sp>
      <p:sp>
        <p:nvSpPr>
          <p:cNvPr id="797705" name="Oval 9"/>
          <p:cNvSpPr>
            <a:spLocks noChangeArrowheads="1"/>
          </p:cNvSpPr>
          <p:nvPr/>
        </p:nvSpPr>
        <p:spPr bwMode="auto">
          <a:xfrm>
            <a:off x="2743200" y="2084388"/>
            <a:ext cx="381000" cy="481012"/>
          </a:xfrm>
          <a:prstGeom prst="ellipse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lIns="91429" tIns="45715" rIns="91429" bIns="45715" anchor="ctr">
            <a:spAutoFit/>
          </a:bodyPr>
          <a:lstStyle/>
          <a:p>
            <a:pPr>
              <a:defRPr/>
            </a:pPr>
            <a:endParaRPr lang="fr-FR">
              <a:latin typeface="Arial" charset="0"/>
            </a:endParaRPr>
          </a:p>
        </p:txBody>
      </p:sp>
      <p:sp>
        <p:nvSpPr>
          <p:cNvPr id="1037" name="Text Box 10"/>
          <p:cNvSpPr txBox="1">
            <a:spLocks noChangeArrowheads="1"/>
          </p:cNvSpPr>
          <p:nvPr/>
        </p:nvSpPr>
        <p:spPr bwMode="auto">
          <a:xfrm>
            <a:off x="0" y="4114800"/>
            <a:ext cx="9525000" cy="16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100000"/>
              </a:spcBef>
            </a:pPr>
            <a:r>
              <a:rPr lang="fr-FR" b="1" i="1" dirty="0" smtClean="0"/>
              <a:t>A </a:t>
            </a:r>
            <a:r>
              <a:rPr lang="fr-FR" b="1" i="1" dirty="0" err="1" smtClean="0"/>
              <a:t>particle</a:t>
            </a:r>
            <a:r>
              <a:rPr lang="fr-FR" b="1" i="1" dirty="0" smtClean="0"/>
              <a:t> </a:t>
            </a:r>
            <a:r>
              <a:rPr lang="fr-FR" b="1" i="1" dirty="0" err="1" smtClean="0"/>
              <a:t>avobe</a:t>
            </a:r>
            <a:r>
              <a:rPr lang="fr-FR" b="1" i="1" dirty="0" smtClean="0"/>
              <a:t> a </a:t>
            </a:r>
            <a:r>
              <a:rPr lang="fr-FR" b="1" i="1" dirty="0" err="1" smtClean="0"/>
              <a:t>mirror</a:t>
            </a:r>
            <a:r>
              <a:rPr lang="fr-FR" b="1" i="1" dirty="0" smtClean="0"/>
              <a:t> in the </a:t>
            </a:r>
            <a:r>
              <a:rPr lang="fr-FR" b="1" i="1" dirty="0" err="1" smtClean="0"/>
              <a:t>gravity</a:t>
            </a:r>
            <a:r>
              <a:rPr lang="fr-FR" b="1" i="1" dirty="0" smtClean="0"/>
              <a:t> </a:t>
            </a:r>
            <a:r>
              <a:rPr lang="fr-FR" b="1" i="1" dirty="0" err="1" smtClean="0"/>
              <a:t>field</a:t>
            </a:r>
            <a:r>
              <a:rPr lang="fr-FR" b="1" i="1" dirty="0" smtClean="0"/>
              <a:t>: </a:t>
            </a:r>
            <a:r>
              <a:rPr lang="fr-FR" sz="2000" b="1" i="1" dirty="0" smtClean="0">
                <a:solidFill>
                  <a:srgbClr val="FF0000"/>
                </a:solidFill>
              </a:rPr>
              <a:t>An ultracold neutron </a:t>
            </a:r>
            <a:r>
              <a:rPr lang="fr-FR" sz="2000" b="1" i="1" dirty="0" smtClean="0"/>
              <a:t>(</a:t>
            </a:r>
            <a:r>
              <a:rPr lang="fr-FR" sz="2000" b="1" i="1" dirty="0" smtClean="0">
                <a:solidFill>
                  <a:srgbClr val="FF0000"/>
                </a:solidFill>
              </a:rPr>
              <a:t>V.I. Luschikov, </a:t>
            </a:r>
            <a:r>
              <a:rPr lang="fr-FR" sz="1400" i="1" dirty="0" smtClean="0">
                <a:solidFill>
                  <a:srgbClr val="FF0000"/>
                </a:solidFill>
              </a:rPr>
              <a:t>A.I. Frank « Quantum </a:t>
            </a:r>
            <a:r>
              <a:rPr lang="fr-FR" sz="1400" i="1" dirty="0" err="1" smtClean="0">
                <a:solidFill>
                  <a:srgbClr val="FF0000"/>
                </a:solidFill>
              </a:rPr>
              <a:t>effects</a:t>
            </a:r>
            <a:r>
              <a:rPr lang="fr-FR" sz="1400" i="1" dirty="0" smtClean="0">
                <a:solidFill>
                  <a:srgbClr val="FF0000"/>
                </a:solidFill>
              </a:rPr>
              <a:t> </a:t>
            </a:r>
            <a:r>
              <a:rPr lang="fr-FR" sz="1400" i="1" dirty="0" err="1" smtClean="0">
                <a:solidFill>
                  <a:srgbClr val="FF0000"/>
                </a:solidFill>
              </a:rPr>
              <a:t>occuring</a:t>
            </a:r>
            <a:r>
              <a:rPr lang="fr-FR" sz="1400" i="1" dirty="0" smtClean="0">
                <a:solidFill>
                  <a:srgbClr val="FF0000"/>
                </a:solidFill>
              </a:rPr>
              <a:t> </a:t>
            </a:r>
            <a:r>
              <a:rPr lang="fr-FR" sz="1400" i="1" dirty="0" err="1" smtClean="0">
                <a:solidFill>
                  <a:srgbClr val="FF0000"/>
                </a:solidFill>
              </a:rPr>
              <a:t>when</a:t>
            </a:r>
            <a:r>
              <a:rPr lang="fr-FR" sz="1400" i="1" dirty="0" smtClean="0">
                <a:solidFill>
                  <a:srgbClr val="FF0000"/>
                </a:solidFill>
              </a:rPr>
              <a:t> ultracold neutrons are </a:t>
            </a:r>
            <a:r>
              <a:rPr lang="fr-FR" sz="1400" i="1" dirty="0" err="1" smtClean="0">
                <a:solidFill>
                  <a:srgbClr val="FF0000"/>
                </a:solidFill>
              </a:rPr>
              <a:t>stored</a:t>
            </a:r>
            <a:r>
              <a:rPr lang="fr-FR" sz="1400" i="1" dirty="0" smtClean="0">
                <a:solidFill>
                  <a:srgbClr val="FF0000"/>
                </a:solidFill>
              </a:rPr>
              <a:t> on a plane », </a:t>
            </a:r>
            <a:r>
              <a:rPr lang="fr-FR" sz="1400" i="1" u="sng" dirty="0" smtClean="0">
                <a:solidFill>
                  <a:srgbClr val="FF0000"/>
                </a:solidFill>
              </a:rPr>
              <a:t>JETP Lett</a:t>
            </a:r>
            <a:r>
              <a:rPr lang="fr-FR" sz="1400" i="1" dirty="0" smtClean="0">
                <a:solidFill>
                  <a:srgbClr val="FF0000"/>
                </a:solidFill>
              </a:rPr>
              <a:t>. 28 (1978) 759</a:t>
            </a:r>
            <a:r>
              <a:rPr lang="fr-FR" sz="2000" b="1" i="1" dirty="0" smtClean="0"/>
              <a:t>) </a:t>
            </a:r>
            <a:r>
              <a:rPr lang="fr-FR" sz="2000" b="1" i="1" dirty="0" smtClean="0">
                <a:solidFill>
                  <a:srgbClr val="FF0000"/>
                </a:solidFill>
              </a:rPr>
              <a:t>and … an </a:t>
            </a:r>
            <a:r>
              <a:rPr lang="fr-FR" sz="2000" b="1" i="1" dirty="0" err="1" smtClean="0">
                <a:solidFill>
                  <a:srgbClr val="FF0000"/>
                </a:solidFill>
              </a:rPr>
              <a:t>anti-hydrogen</a:t>
            </a:r>
            <a:r>
              <a:rPr lang="fr-FR" sz="2000" b="1" i="1" dirty="0" smtClean="0">
                <a:solidFill>
                  <a:srgbClr val="FF0000"/>
                </a:solidFill>
              </a:rPr>
              <a:t> </a:t>
            </a:r>
            <a:r>
              <a:rPr lang="fr-FR" sz="2000" b="1" i="1" dirty="0" err="1" smtClean="0">
                <a:solidFill>
                  <a:srgbClr val="FF0000"/>
                </a:solidFill>
              </a:rPr>
              <a:t>atom</a:t>
            </a:r>
            <a:r>
              <a:rPr lang="fr-FR" sz="2000" b="1" i="1" dirty="0" smtClean="0">
                <a:solidFill>
                  <a:srgbClr val="FF0000"/>
                </a:solidFill>
              </a:rPr>
              <a:t> </a:t>
            </a:r>
            <a:r>
              <a:rPr lang="fr-FR" sz="2000" b="1" i="1" dirty="0" smtClean="0"/>
              <a:t>(</a:t>
            </a:r>
            <a:r>
              <a:rPr lang="fr-FR" sz="2000" b="1" i="1" dirty="0" smtClean="0">
                <a:solidFill>
                  <a:srgbClr val="FF0000"/>
                </a:solidFill>
              </a:rPr>
              <a:t>A.Yu. Voronin</a:t>
            </a:r>
            <a:r>
              <a:rPr lang="fr-FR" sz="1400" b="1" i="1" dirty="0" smtClean="0">
                <a:solidFill>
                  <a:srgbClr val="FF0000"/>
                </a:solidFill>
              </a:rPr>
              <a:t>, </a:t>
            </a:r>
            <a:r>
              <a:rPr lang="fr-FR" sz="1400" i="1" dirty="0" smtClean="0">
                <a:solidFill>
                  <a:srgbClr val="FF0000"/>
                </a:solidFill>
              </a:rPr>
              <a:t>P. Froelich, V.V. N. « </a:t>
            </a:r>
            <a:r>
              <a:rPr lang="fr-FR" sz="1400" i="1" dirty="0" err="1" smtClean="0">
                <a:solidFill>
                  <a:srgbClr val="FF0000"/>
                </a:solidFill>
              </a:rPr>
              <a:t>Gravitational</a:t>
            </a:r>
            <a:r>
              <a:rPr lang="fr-FR" sz="1400" i="1" dirty="0" smtClean="0">
                <a:solidFill>
                  <a:srgbClr val="FF0000"/>
                </a:solidFill>
              </a:rPr>
              <a:t> quantum states of antihydrogen », Phys. Rev. A 83 (2011) 032903</a:t>
            </a:r>
            <a:r>
              <a:rPr lang="fr-FR" sz="2000" b="1" i="1" dirty="0" smtClean="0"/>
              <a:t>) </a:t>
            </a:r>
            <a:r>
              <a:rPr lang="fr-FR" b="1" i="1" dirty="0" smtClean="0"/>
              <a:t>(a </a:t>
            </a:r>
            <a:r>
              <a:rPr lang="fr-FR" b="1" i="1" dirty="0" err="1" smtClean="0"/>
              <a:t>mirror</a:t>
            </a:r>
            <a:r>
              <a:rPr lang="fr-FR" b="1" i="1" dirty="0" smtClean="0"/>
              <a:t> </a:t>
            </a:r>
            <a:r>
              <a:rPr lang="fr-FR" b="1" i="1" dirty="0" err="1" smtClean="0"/>
              <a:t>represents</a:t>
            </a:r>
            <a:r>
              <a:rPr lang="fr-FR" b="1" i="1" dirty="0" smtClean="0"/>
              <a:t> a </a:t>
            </a:r>
            <a:r>
              <a:rPr lang="fr-FR" b="1" i="1" dirty="0" err="1" smtClean="0"/>
              <a:t>nearly</a:t>
            </a:r>
            <a:r>
              <a:rPr lang="fr-FR" b="1" i="1" dirty="0" smtClean="0"/>
              <a:t> </a:t>
            </a:r>
            <a:r>
              <a:rPr lang="fr-FR" b="1" i="1" dirty="0" err="1" smtClean="0"/>
              <a:t>infinitely</a:t>
            </a:r>
            <a:r>
              <a:rPr lang="fr-FR" b="1" i="1" dirty="0" smtClean="0"/>
              <a:t>-</a:t>
            </a:r>
            <a:r>
              <a:rPr lang="fr-FR" b="1" i="1" dirty="0" err="1" smtClean="0"/>
              <a:t>high</a:t>
            </a:r>
            <a:r>
              <a:rPr lang="fr-FR" b="1" i="1" dirty="0" smtClean="0"/>
              <a:t> and </a:t>
            </a:r>
            <a:r>
              <a:rPr lang="fr-FR" b="1" i="1" dirty="0" err="1" smtClean="0"/>
              <a:t>sharp</a:t>
            </a:r>
            <a:r>
              <a:rPr lang="fr-FR" b="1" i="1" dirty="0" smtClean="0"/>
              <a:t> </a:t>
            </a:r>
            <a:r>
              <a:rPr lang="fr-FR" b="1" i="1" dirty="0" err="1" smtClean="0"/>
              <a:t>potetial</a:t>
            </a:r>
            <a:r>
              <a:rPr lang="fr-FR" b="1" i="1" dirty="0" smtClean="0"/>
              <a:t> </a:t>
            </a:r>
            <a:r>
              <a:rPr lang="fr-FR" b="1" i="1" dirty="0" err="1" smtClean="0"/>
              <a:t>step</a:t>
            </a:r>
            <a:r>
              <a:rPr lang="fr-FR" b="1" i="1" dirty="0" smtClean="0"/>
              <a:t>)</a:t>
            </a:r>
            <a:endParaRPr lang="en-US" b="1" i="1" dirty="0"/>
          </a:p>
        </p:txBody>
      </p:sp>
      <p:sp>
        <p:nvSpPr>
          <p:cNvPr id="1038" name="Text Box 11"/>
          <p:cNvSpPr txBox="1">
            <a:spLocks noChangeArrowheads="1"/>
          </p:cNvSpPr>
          <p:nvPr/>
        </p:nvSpPr>
        <p:spPr bwMode="auto">
          <a:xfrm>
            <a:off x="3657600" y="1143000"/>
            <a:ext cx="6248400" cy="3000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>
              <a:spcBef>
                <a:spcPct val="50000"/>
              </a:spcBef>
              <a:buFontTx/>
              <a:buAutoNum type="arabicParenR"/>
            </a:pPr>
            <a:r>
              <a:rPr lang="fr-FR" b="1" i="1" dirty="0" err="1" smtClean="0">
                <a:solidFill>
                  <a:srgbClr val="0070C0"/>
                </a:solidFill>
              </a:rPr>
              <a:t>Electrical</a:t>
            </a:r>
            <a:r>
              <a:rPr lang="fr-FR" b="1" i="1" dirty="0" smtClean="0">
                <a:solidFill>
                  <a:srgbClr val="0070C0"/>
                </a:solidFill>
              </a:rPr>
              <a:t> </a:t>
            </a:r>
            <a:r>
              <a:rPr lang="fr-FR" b="1" i="1" dirty="0" err="1" smtClean="0">
                <a:solidFill>
                  <a:srgbClr val="0070C0"/>
                </a:solidFill>
              </a:rPr>
              <a:t>neutrality</a:t>
            </a:r>
            <a:r>
              <a:rPr lang="en-US" b="1" i="1" dirty="0" smtClean="0">
                <a:solidFill>
                  <a:srgbClr val="0070C0"/>
                </a:solidFill>
              </a:rPr>
              <a:t> </a:t>
            </a:r>
            <a:r>
              <a:rPr lang="ru-RU" b="1" i="1" dirty="0" smtClean="0"/>
              <a:t>(</a:t>
            </a:r>
            <a:r>
              <a:rPr lang="fr-FR" b="1" i="1" dirty="0" err="1" smtClean="0"/>
              <a:t>usually</a:t>
            </a:r>
            <a:r>
              <a:rPr lang="fr-FR" b="1" i="1" dirty="0" smtClean="0"/>
              <a:t> </a:t>
            </a:r>
            <a:r>
              <a:rPr lang="fr-FR" b="1" i="1" dirty="0" err="1" smtClean="0"/>
              <a:t>gravitational</a:t>
            </a:r>
            <a:r>
              <a:rPr lang="fr-FR" b="1" i="1" dirty="0" smtClean="0"/>
              <a:t> interaction of an </a:t>
            </a:r>
            <a:r>
              <a:rPr lang="fr-FR" b="1" i="1" dirty="0" err="1" smtClean="0"/>
              <a:t>object</a:t>
            </a:r>
            <a:r>
              <a:rPr lang="fr-FR" b="1" i="1" dirty="0" smtClean="0"/>
              <a:t> </a:t>
            </a:r>
            <a:r>
              <a:rPr lang="fr-FR" b="1" i="1" dirty="0" err="1" smtClean="0"/>
              <a:t>with</a:t>
            </a:r>
            <a:r>
              <a:rPr lang="fr-FR" b="1" i="1" dirty="0" smtClean="0"/>
              <a:t> a surface </a:t>
            </a:r>
            <a:r>
              <a:rPr lang="fr-FR" b="1" i="1" dirty="0" err="1" smtClean="0"/>
              <a:t>is</a:t>
            </a:r>
            <a:r>
              <a:rPr lang="fr-FR" b="1" i="1" dirty="0" smtClean="0"/>
              <a:t> </a:t>
            </a:r>
            <a:r>
              <a:rPr lang="fr-FR" b="1" i="1" dirty="0" err="1" smtClean="0"/>
              <a:t>much</a:t>
            </a:r>
            <a:r>
              <a:rPr lang="fr-FR" b="1" i="1" dirty="0" smtClean="0"/>
              <a:t> </a:t>
            </a:r>
            <a:r>
              <a:rPr lang="fr-FR" b="1" i="1" dirty="0" err="1" smtClean="0"/>
              <a:t>weaker</a:t>
            </a:r>
            <a:r>
              <a:rPr lang="fr-FR" b="1" i="1" dirty="0" smtClean="0"/>
              <a:t> </a:t>
            </a:r>
            <a:r>
              <a:rPr lang="fr-FR" b="1" i="1" dirty="0" err="1" smtClean="0"/>
              <a:t>than</a:t>
            </a:r>
            <a:r>
              <a:rPr lang="fr-FR" b="1" i="1" dirty="0" smtClean="0"/>
              <a:t> </a:t>
            </a:r>
            <a:r>
              <a:rPr lang="fr-FR" b="1" i="1" dirty="0" err="1" smtClean="0"/>
              <a:t>other</a:t>
            </a:r>
            <a:r>
              <a:rPr lang="fr-FR" b="1" i="1" dirty="0" smtClean="0"/>
              <a:t> interactions</a:t>
            </a:r>
            <a:r>
              <a:rPr lang="ru-RU" b="1" i="1" dirty="0" smtClean="0"/>
              <a:t>)</a:t>
            </a:r>
            <a:endParaRPr lang="ru-RU" b="1" i="1" dirty="0">
              <a:solidFill>
                <a:srgbClr val="33CC33"/>
              </a:solidFill>
            </a:endParaRPr>
          </a:p>
          <a:p>
            <a:pPr marL="457200" indent="-457200">
              <a:spcBef>
                <a:spcPct val="50000"/>
              </a:spcBef>
              <a:buFontTx/>
              <a:buAutoNum type="arabicParenR"/>
            </a:pPr>
            <a:r>
              <a:rPr lang="fr-FR" b="1" i="1" dirty="0" smtClean="0">
                <a:solidFill>
                  <a:srgbClr val="0070C0"/>
                </a:solidFill>
              </a:rPr>
              <a:t>Long life-time</a:t>
            </a:r>
            <a:endParaRPr lang="ru-RU" b="1" i="1" dirty="0">
              <a:solidFill>
                <a:srgbClr val="0070C0"/>
              </a:solidFill>
            </a:endParaRPr>
          </a:p>
          <a:p>
            <a:pPr marL="457200" indent="-457200">
              <a:spcBef>
                <a:spcPct val="50000"/>
              </a:spcBef>
              <a:buFontTx/>
              <a:buAutoNum type="arabicParenR"/>
            </a:pPr>
            <a:r>
              <a:rPr lang="fr-FR" b="1" i="1" dirty="0" smtClean="0">
                <a:solidFill>
                  <a:srgbClr val="0070C0"/>
                </a:solidFill>
              </a:rPr>
              <a:t>Small mass</a:t>
            </a:r>
            <a:endParaRPr lang="ru-RU" b="1" i="1" dirty="0">
              <a:solidFill>
                <a:srgbClr val="0070C0"/>
              </a:solidFill>
            </a:endParaRPr>
          </a:p>
          <a:p>
            <a:pPr marL="457200" indent="-457200">
              <a:spcBef>
                <a:spcPct val="50000"/>
              </a:spcBef>
              <a:buFontTx/>
              <a:buAutoNum type="arabicParenR"/>
            </a:pPr>
            <a:r>
              <a:rPr lang="fr-FR" b="1" i="1" dirty="0" smtClean="0">
                <a:solidFill>
                  <a:srgbClr val="0070C0"/>
                </a:solidFill>
              </a:rPr>
              <a:t>Energy </a:t>
            </a:r>
            <a:r>
              <a:rPr lang="ru-RU" b="1" i="1" dirty="0" smtClean="0">
                <a:solidFill>
                  <a:srgbClr val="0070C0"/>
                </a:solidFill>
              </a:rPr>
              <a:t>(</a:t>
            </a:r>
            <a:r>
              <a:rPr lang="fr-FR" b="1" i="1" dirty="0" smtClean="0">
                <a:solidFill>
                  <a:srgbClr val="0070C0"/>
                </a:solidFill>
              </a:rPr>
              <a:t>effective </a:t>
            </a:r>
            <a:r>
              <a:rPr lang="fr-FR" b="1" i="1" dirty="0" err="1" smtClean="0">
                <a:solidFill>
                  <a:srgbClr val="0070C0"/>
                </a:solidFill>
              </a:rPr>
              <a:t>temperature</a:t>
            </a:r>
            <a:r>
              <a:rPr lang="ru-RU" b="1" i="1" dirty="0" smtClean="0">
                <a:solidFill>
                  <a:srgbClr val="0070C0"/>
                </a:solidFill>
              </a:rPr>
              <a:t>) </a:t>
            </a:r>
            <a:r>
              <a:rPr lang="fr-FR" b="1" i="1" dirty="0" smtClean="0">
                <a:solidFill>
                  <a:srgbClr val="0070C0"/>
                </a:solidFill>
              </a:rPr>
              <a:t>of UCN, or an </a:t>
            </a:r>
            <a:r>
              <a:rPr lang="fr-FR" b="1" i="1" dirty="0" err="1" smtClean="0">
                <a:solidFill>
                  <a:srgbClr val="0070C0"/>
                </a:solidFill>
              </a:rPr>
              <a:t>atom</a:t>
            </a:r>
            <a:r>
              <a:rPr lang="fr-FR" b="1" i="1" dirty="0" smtClean="0">
                <a:solidFill>
                  <a:srgbClr val="0070C0"/>
                </a:solidFill>
              </a:rPr>
              <a:t>,</a:t>
            </a:r>
            <a:r>
              <a:rPr lang="ru-RU" b="1" i="1" dirty="0" smtClean="0">
                <a:solidFill>
                  <a:srgbClr val="0070C0"/>
                </a:solidFill>
              </a:rPr>
              <a:t> </a:t>
            </a:r>
            <a:r>
              <a:rPr lang="en-US" b="1" i="1" dirty="0" smtClean="0"/>
              <a:t>is extremely low; it is not equal to the surface temperature </a:t>
            </a:r>
            <a:r>
              <a:rPr lang="en-US" b="1" i="1" dirty="0" smtClean="0">
                <a:solidFill>
                  <a:srgbClr val="0070C0"/>
                </a:solidFill>
              </a:rPr>
              <a:t>(the effective temperature of a particle in gravitational quantum states is</a:t>
            </a:r>
            <a:r>
              <a:rPr lang="ru-RU" b="1" i="1" dirty="0" smtClean="0">
                <a:solidFill>
                  <a:srgbClr val="0070C0"/>
                </a:solidFill>
              </a:rPr>
              <a:t> </a:t>
            </a:r>
            <a:r>
              <a:rPr lang="en-US" b="1" i="1" dirty="0" smtClean="0">
                <a:solidFill>
                  <a:srgbClr val="0070C0"/>
                </a:solidFill>
              </a:rPr>
              <a:t>~</a:t>
            </a:r>
            <a:r>
              <a:rPr lang="en-US" b="1" i="1" dirty="0">
                <a:solidFill>
                  <a:srgbClr val="0070C0"/>
                </a:solidFill>
              </a:rPr>
              <a:t>10</a:t>
            </a:r>
            <a:r>
              <a:rPr lang="en-US" b="1" i="1" baseline="30000" dirty="0">
                <a:solidFill>
                  <a:srgbClr val="0070C0"/>
                </a:solidFill>
              </a:rPr>
              <a:t>-8</a:t>
            </a:r>
            <a:r>
              <a:rPr lang="en-US" b="1" i="1" dirty="0">
                <a:solidFill>
                  <a:srgbClr val="0070C0"/>
                </a:solidFill>
              </a:rPr>
              <a:t>K)</a:t>
            </a:r>
            <a:r>
              <a:rPr lang="en-US" dirty="0">
                <a:solidFill>
                  <a:srgbClr val="0070C0"/>
                </a:solidFill>
              </a:rPr>
              <a:t> </a:t>
            </a:r>
          </a:p>
        </p:txBody>
      </p:sp>
      <p:graphicFrame>
        <p:nvGraphicFramePr>
          <p:cNvPr id="1026" name="Object 12"/>
          <p:cNvGraphicFramePr>
            <a:graphicFrameLocks noChangeAspect="1"/>
          </p:cNvGraphicFramePr>
          <p:nvPr/>
        </p:nvGraphicFramePr>
        <p:xfrm>
          <a:off x="7086600" y="1981200"/>
          <a:ext cx="1316038" cy="758825"/>
        </p:xfrm>
        <a:graphic>
          <a:graphicData uri="http://schemas.openxmlformats.org/presentationml/2006/ole">
            <p:oleObj spid="_x0000_s180226" name="Équation" r:id="rId4" imgW="749160" imgH="431640" progId="Equation.3">
              <p:embed/>
            </p:oleObj>
          </a:graphicData>
        </a:graphic>
      </p:graphicFrame>
      <p:graphicFrame>
        <p:nvGraphicFramePr>
          <p:cNvPr id="1027" name="Object 13"/>
          <p:cNvGraphicFramePr>
            <a:graphicFrameLocks noChangeAspect="1"/>
          </p:cNvGraphicFramePr>
          <p:nvPr/>
        </p:nvGraphicFramePr>
        <p:xfrm>
          <a:off x="5562600" y="2362200"/>
          <a:ext cx="1608137" cy="781050"/>
        </p:xfrm>
        <a:graphic>
          <a:graphicData uri="http://schemas.openxmlformats.org/presentationml/2006/ole">
            <p:oleObj spid="_x0000_s180227" name="Equation" r:id="rId5" imgW="888840" imgH="431640" progId="Equation.3">
              <p:embed/>
            </p:oleObj>
          </a:graphicData>
        </a:graphic>
      </p:graphicFrame>
      <p:graphicFrame>
        <p:nvGraphicFramePr>
          <p:cNvPr id="1028" name="Object 14"/>
          <p:cNvGraphicFramePr>
            <a:graphicFrameLocks noChangeAspect="1"/>
          </p:cNvGraphicFramePr>
          <p:nvPr/>
        </p:nvGraphicFramePr>
        <p:xfrm>
          <a:off x="5181600" y="5562600"/>
          <a:ext cx="3951287" cy="984250"/>
        </p:xfrm>
        <a:graphic>
          <a:graphicData uri="http://schemas.openxmlformats.org/presentationml/2006/ole">
            <p:oleObj spid="_x0000_s180228" name="Équation" r:id="rId6" imgW="2133360" imgH="533160" progId="Equation.3">
              <p:embed/>
            </p:oleObj>
          </a:graphicData>
        </a:graphic>
      </p:graphicFrame>
      <p:sp>
        <p:nvSpPr>
          <p:cNvPr id="1039" name="Text Box 15"/>
          <p:cNvSpPr txBox="1">
            <a:spLocks noChangeArrowheads="1"/>
          </p:cNvSpPr>
          <p:nvPr/>
        </p:nvSpPr>
        <p:spPr bwMode="auto">
          <a:xfrm>
            <a:off x="228600" y="5791200"/>
            <a:ext cx="4572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b="1" i="1" dirty="0" smtClean="0"/>
              <a:t>Energy of quantum states, in the Bohr-</a:t>
            </a:r>
            <a:r>
              <a:rPr lang="fr-FR" b="1" i="1" dirty="0" err="1" smtClean="0"/>
              <a:t>Zommerfeld</a:t>
            </a:r>
            <a:r>
              <a:rPr lang="fr-FR" b="1" i="1" dirty="0" smtClean="0"/>
              <a:t> approximation, </a:t>
            </a:r>
            <a:r>
              <a:rPr lang="fr-FR" b="1" i="1" dirty="0" err="1" smtClean="0"/>
              <a:t>equals</a:t>
            </a:r>
            <a:r>
              <a:rPr lang="ru-RU" b="1" i="1" dirty="0" smtClean="0"/>
              <a:t> </a:t>
            </a:r>
            <a:r>
              <a:rPr lang="ru-RU" b="1" i="1" dirty="0"/>
              <a:t>:</a:t>
            </a:r>
            <a:endParaRPr lang="en-US" b="1" i="1" dirty="0"/>
          </a:p>
        </p:txBody>
      </p:sp>
      <p:sp>
        <p:nvSpPr>
          <p:cNvPr id="1040" name="Text Box 16"/>
          <p:cNvSpPr txBox="1">
            <a:spLocks noChangeArrowheads="1"/>
          </p:cNvSpPr>
          <p:nvPr/>
        </p:nvSpPr>
        <p:spPr bwMode="auto">
          <a:xfrm>
            <a:off x="914400" y="0"/>
            <a:ext cx="8991600" cy="461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5" rIns="91429" bIns="45715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400" b="1" dirty="0" smtClean="0">
                <a:latin typeface="Comic Sans MS" pitchFamily="66" charset="0"/>
              </a:rPr>
              <a:t> </a:t>
            </a:r>
            <a:r>
              <a:rPr lang="fr-FR" sz="2400" b="1" dirty="0" err="1" smtClean="0">
                <a:latin typeface="Comic Sans MS" pitchFamily="66" charset="0"/>
              </a:rPr>
              <a:t>Choosing</a:t>
            </a:r>
            <a:r>
              <a:rPr lang="fr-FR" sz="2400" b="1" dirty="0" smtClean="0">
                <a:latin typeface="Comic Sans MS" pitchFamily="66" charset="0"/>
              </a:rPr>
              <a:t> a quantum system</a:t>
            </a:r>
            <a:endParaRPr lang="en-US" sz="2400" b="1" dirty="0">
              <a:latin typeface="Comic Sans MS" pitchFamily="66" charset="0"/>
            </a:endParaRPr>
          </a:p>
        </p:txBody>
      </p:sp>
      <p:sp>
        <p:nvSpPr>
          <p:cNvPr id="1042" name="Rectangle 4"/>
          <p:cNvSpPr>
            <a:spLocks noChangeArrowheads="1"/>
          </p:cNvSpPr>
          <p:nvPr/>
        </p:nvSpPr>
        <p:spPr bwMode="auto">
          <a:xfrm>
            <a:off x="609600" y="3657600"/>
            <a:ext cx="2971800" cy="457200"/>
          </a:xfrm>
          <a:prstGeom prst="rect">
            <a:avLst/>
          </a:prstGeom>
          <a:gradFill rotWithShape="1">
            <a:gsLst>
              <a:gs pos="0">
                <a:srgbClr val="760000"/>
              </a:gs>
              <a:gs pos="100000">
                <a:srgbClr val="FF0000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lIns="91429" tIns="45715" rIns="91429" bIns="45715" anchor="ctr">
            <a:spAutoFit/>
          </a:bodyPr>
          <a:lstStyle/>
          <a:p>
            <a:endParaRPr lang="en-US"/>
          </a:p>
        </p:txBody>
      </p:sp>
      <p:sp>
        <p:nvSpPr>
          <p:cNvPr id="1043" name="Arc 5"/>
          <p:cNvSpPr>
            <a:spLocks/>
          </p:cNvSpPr>
          <p:nvPr/>
        </p:nvSpPr>
        <p:spPr bwMode="auto">
          <a:xfrm flipH="1" flipV="1">
            <a:off x="1524000" y="1676400"/>
            <a:ext cx="609600" cy="1998663"/>
          </a:xfrm>
          <a:custGeom>
            <a:avLst/>
            <a:gdLst>
              <a:gd name="T0" fmla="*/ 609600 w 43200"/>
              <a:gd name="T1" fmla="*/ 43604 h 21956"/>
              <a:gd name="T2" fmla="*/ 42 w 43200"/>
              <a:gd name="T3" fmla="*/ 0 h 21956"/>
              <a:gd name="T4" fmla="*/ 304800 w 43200"/>
              <a:gd name="T5" fmla="*/ 32407 h 21956"/>
              <a:gd name="T6" fmla="*/ 0 60000 65536"/>
              <a:gd name="T7" fmla="*/ 0 60000 65536"/>
              <a:gd name="T8" fmla="*/ 0 60000 65536"/>
              <a:gd name="T9" fmla="*/ 0 w 43200"/>
              <a:gd name="T10" fmla="*/ 0 h 21956"/>
              <a:gd name="T11" fmla="*/ 43200 w 43200"/>
              <a:gd name="T12" fmla="*/ 21956 h 2195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3200" h="21956" fill="none" extrusionOk="0">
                <a:moveTo>
                  <a:pt x="43199" y="478"/>
                </a:moveTo>
                <a:cubicBezTo>
                  <a:pt x="43131" y="12360"/>
                  <a:pt x="33481" y="21955"/>
                  <a:pt x="21600" y="21956"/>
                </a:cubicBezTo>
                <a:cubicBezTo>
                  <a:pt x="9670" y="21956"/>
                  <a:pt x="0" y="12285"/>
                  <a:pt x="0" y="356"/>
                </a:cubicBezTo>
                <a:cubicBezTo>
                  <a:pt x="-1" y="237"/>
                  <a:pt x="0" y="118"/>
                  <a:pt x="2" y="-1"/>
                </a:cubicBezTo>
              </a:path>
              <a:path w="43200" h="21956" stroke="0" extrusionOk="0">
                <a:moveTo>
                  <a:pt x="43199" y="478"/>
                </a:moveTo>
                <a:cubicBezTo>
                  <a:pt x="43131" y="12360"/>
                  <a:pt x="33481" y="21955"/>
                  <a:pt x="21600" y="21956"/>
                </a:cubicBezTo>
                <a:cubicBezTo>
                  <a:pt x="9670" y="21956"/>
                  <a:pt x="0" y="12285"/>
                  <a:pt x="0" y="356"/>
                </a:cubicBezTo>
                <a:cubicBezTo>
                  <a:pt x="-1" y="237"/>
                  <a:pt x="0" y="118"/>
                  <a:pt x="2" y="-1"/>
                </a:cubicBezTo>
                <a:lnTo>
                  <a:pt x="21600" y="356"/>
                </a:lnTo>
                <a:close/>
              </a:path>
            </a:pathLst>
          </a:custGeom>
          <a:noFill/>
          <a:ln w="38100" cap="rnd">
            <a:solidFill>
              <a:schemeClr val="accent6"/>
            </a:solidFill>
            <a:prstDash val="sysDot"/>
            <a:round/>
            <a:headEnd/>
            <a:tailEnd/>
          </a:ln>
        </p:spPr>
        <p:txBody>
          <a:bodyPr lIns="91429" tIns="45715" rIns="91429" bIns="45715" anchor="ctr">
            <a:spAutoFit/>
          </a:bodyPr>
          <a:lstStyle/>
          <a:p>
            <a:endParaRPr lang="en-US"/>
          </a:p>
        </p:txBody>
      </p:sp>
      <p:sp>
        <p:nvSpPr>
          <p:cNvPr id="1044" name="Arc 6"/>
          <p:cNvSpPr>
            <a:spLocks/>
          </p:cNvSpPr>
          <p:nvPr/>
        </p:nvSpPr>
        <p:spPr bwMode="auto">
          <a:xfrm flipH="1" flipV="1">
            <a:off x="2133600" y="1676400"/>
            <a:ext cx="609600" cy="1998663"/>
          </a:xfrm>
          <a:custGeom>
            <a:avLst/>
            <a:gdLst>
              <a:gd name="T0" fmla="*/ 609600 w 43200"/>
              <a:gd name="T1" fmla="*/ 43604 h 21956"/>
              <a:gd name="T2" fmla="*/ 42 w 43200"/>
              <a:gd name="T3" fmla="*/ 0 h 21956"/>
              <a:gd name="T4" fmla="*/ 304800 w 43200"/>
              <a:gd name="T5" fmla="*/ 32407 h 21956"/>
              <a:gd name="T6" fmla="*/ 0 60000 65536"/>
              <a:gd name="T7" fmla="*/ 0 60000 65536"/>
              <a:gd name="T8" fmla="*/ 0 60000 65536"/>
              <a:gd name="T9" fmla="*/ 0 w 43200"/>
              <a:gd name="T10" fmla="*/ 0 h 21956"/>
              <a:gd name="T11" fmla="*/ 43200 w 43200"/>
              <a:gd name="T12" fmla="*/ 21956 h 2195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3200" h="21956" fill="none" extrusionOk="0">
                <a:moveTo>
                  <a:pt x="43199" y="478"/>
                </a:moveTo>
                <a:cubicBezTo>
                  <a:pt x="43131" y="12360"/>
                  <a:pt x="33481" y="21955"/>
                  <a:pt x="21600" y="21956"/>
                </a:cubicBezTo>
                <a:cubicBezTo>
                  <a:pt x="9670" y="21956"/>
                  <a:pt x="0" y="12285"/>
                  <a:pt x="0" y="356"/>
                </a:cubicBezTo>
                <a:cubicBezTo>
                  <a:pt x="-1" y="237"/>
                  <a:pt x="0" y="118"/>
                  <a:pt x="2" y="-1"/>
                </a:cubicBezTo>
              </a:path>
              <a:path w="43200" h="21956" stroke="0" extrusionOk="0">
                <a:moveTo>
                  <a:pt x="43199" y="478"/>
                </a:moveTo>
                <a:cubicBezTo>
                  <a:pt x="43131" y="12360"/>
                  <a:pt x="33481" y="21955"/>
                  <a:pt x="21600" y="21956"/>
                </a:cubicBezTo>
                <a:cubicBezTo>
                  <a:pt x="9670" y="21956"/>
                  <a:pt x="0" y="12285"/>
                  <a:pt x="0" y="356"/>
                </a:cubicBezTo>
                <a:cubicBezTo>
                  <a:pt x="-1" y="237"/>
                  <a:pt x="0" y="118"/>
                  <a:pt x="2" y="-1"/>
                </a:cubicBezTo>
                <a:lnTo>
                  <a:pt x="21600" y="356"/>
                </a:lnTo>
                <a:close/>
              </a:path>
            </a:pathLst>
          </a:custGeom>
          <a:noFill/>
          <a:ln w="38100" cap="rnd">
            <a:solidFill>
              <a:schemeClr val="accent2"/>
            </a:solidFill>
            <a:prstDash val="sysDot"/>
            <a:round/>
            <a:headEnd/>
            <a:tailEnd/>
          </a:ln>
        </p:spPr>
        <p:txBody>
          <a:bodyPr lIns="91429" tIns="45715" rIns="91429" bIns="45715" anchor="ctr">
            <a:spAutoFit/>
          </a:bodyPr>
          <a:lstStyle/>
          <a:p>
            <a:endParaRPr lang="en-US"/>
          </a:p>
        </p:txBody>
      </p:sp>
      <p:sp>
        <p:nvSpPr>
          <p:cNvPr id="1045" name="Line 7"/>
          <p:cNvSpPr>
            <a:spLocks noChangeShapeType="1"/>
          </p:cNvSpPr>
          <p:nvPr/>
        </p:nvSpPr>
        <p:spPr bwMode="auto">
          <a:xfrm flipV="1">
            <a:off x="2743200" y="2819400"/>
            <a:ext cx="76200" cy="762000"/>
          </a:xfrm>
          <a:prstGeom prst="line">
            <a:avLst/>
          </a:prstGeom>
          <a:noFill/>
          <a:ln w="38100" cap="rnd">
            <a:solidFill>
              <a:schemeClr val="accent6"/>
            </a:solidFill>
            <a:prstDash val="sysDot"/>
            <a:round/>
            <a:headEnd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91429" tIns="45715" rIns="91429" bIns="45715" anchor="ctr">
            <a:spAutoFit/>
          </a:bodyPr>
          <a:lstStyle/>
          <a:p>
            <a:endParaRPr lang="fr-FR"/>
          </a:p>
        </p:txBody>
      </p:sp>
      <p:sp>
        <p:nvSpPr>
          <p:cNvPr id="1046" name="Line 8"/>
          <p:cNvSpPr>
            <a:spLocks noChangeShapeType="1"/>
          </p:cNvSpPr>
          <p:nvPr/>
        </p:nvSpPr>
        <p:spPr bwMode="auto">
          <a:xfrm>
            <a:off x="1447800" y="2895600"/>
            <a:ext cx="76200" cy="762000"/>
          </a:xfrm>
          <a:prstGeom prst="line">
            <a:avLst/>
          </a:prstGeom>
          <a:noFill/>
          <a:ln w="38100" cap="rnd">
            <a:solidFill>
              <a:schemeClr val="accent6"/>
            </a:solidFill>
            <a:prstDash val="sysDot"/>
            <a:round/>
            <a:headEnd/>
            <a:tailEnd type="arrow" w="med" len="med"/>
          </a:ln>
        </p:spPr>
        <p:txBody>
          <a:bodyPr lIns="91429" tIns="45715" rIns="91429" bIns="45715" anchor="ctr">
            <a:spAutoFit/>
          </a:bodyPr>
          <a:lstStyle/>
          <a:p>
            <a:endParaRPr lang="fr-FR"/>
          </a:p>
        </p:txBody>
      </p:sp>
      <p:sp>
        <p:nvSpPr>
          <p:cNvPr id="2" name="Oval 9"/>
          <p:cNvSpPr>
            <a:spLocks noChangeArrowheads="1"/>
          </p:cNvSpPr>
          <p:nvPr/>
        </p:nvSpPr>
        <p:spPr bwMode="auto">
          <a:xfrm>
            <a:off x="2667000" y="2084388"/>
            <a:ext cx="533400" cy="481012"/>
          </a:xfrm>
          <a:prstGeom prst="ellipse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lIns="91429" tIns="45715" rIns="91429" bIns="45715" anchor="ctr">
            <a:spAutoFit/>
          </a:bodyPr>
          <a:lstStyle/>
          <a:p>
            <a:pPr>
              <a:defRPr/>
            </a:pPr>
            <a:endParaRPr lang="fr-FR">
              <a:latin typeface="Arial" charset="0"/>
            </a:endParaRPr>
          </a:p>
        </p:txBody>
      </p:sp>
      <p:sp>
        <p:nvSpPr>
          <p:cNvPr id="21" name="Text Box 4"/>
          <p:cNvSpPr txBox="1">
            <a:spLocks noChangeArrowheads="1"/>
          </p:cNvSpPr>
          <p:nvPr/>
        </p:nvSpPr>
        <p:spPr bwMode="auto">
          <a:xfrm>
            <a:off x="7293637" y="6613525"/>
            <a:ext cx="2108465" cy="30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29" tIns="45715" rIns="91429" bIns="45715"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fr-FR" sz="1400" b="1" dirty="0" smtClean="0"/>
              <a:t>V</a:t>
            </a:r>
            <a:r>
              <a:rPr lang="ru-RU" sz="1400" b="1" dirty="0" smtClean="0"/>
              <a:t>.</a:t>
            </a:r>
            <a:r>
              <a:rPr lang="fr-FR" sz="1400" b="1" dirty="0" smtClean="0"/>
              <a:t>V</a:t>
            </a:r>
            <a:r>
              <a:rPr lang="ru-RU" sz="1400" b="1" dirty="0" smtClean="0"/>
              <a:t>. </a:t>
            </a:r>
            <a:r>
              <a:rPr lang="fr-FR" sz="1400" b="1" dirty="0" smtClean="0"/>
              <a:t>Nesvizhevsky</a:t>
            </a:r>
            <a:endParaRPr lang="en-US" sz="1400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ext Box 2"/>
          <p:cNvSpPr txBox="1">
            <a:spLocks noChangeArrowheads="1"/>
          </p:cNvSpPr>
          <p:nvPr/>
        </p:nvSpPr>
        <p:spPr bwMode="auto">
          <a:xfrm>
            <a:off x="609600" y="6537325"/>
            <a:ext cx="2290763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5" rIns="91429" bIns="45715">
            <a:spAutoFit/>
          </a:bodyPr>
          <a:lstStyle/>
          <a:p>
            <a:pPr>
              <a:spcBef>
                <a:spcPct val="50000"/>
              </a:spcBef>
            </a:pPr>
            <a:fld id="{7A242206-0AA5-4667-8E15-6DB2B8F15EA7}" type="datetime3">
              <a:rPr lang="fr-FR" sz="1000" b="1"/>
              <a:pPr>
                <a:spcBef>
                  <a:spcPct val="50000"/>
                </a:spcBef>
              </a:pPr>
              <a:t>11.10.11</a:t>
            </a:fld>
            <a:r>
              <a:rPr lang="fr-FR" sz="1000" b="1"/>
              <a:t>	</a:t>
            </a:r>
            <a:endParaRPr lang="fr-FR" sz="2400">
              <a:latin typeface="Times New Roman" pitchFamily="18" charset="0"/>
            </a:endParaRPr>
          </a:p>
        </p:txBody>
      </p:sp>
      <p:sp>
        <p:nvSpPr>
          <p:cNvPr id="1031" name="Rectangle 4"/>
          <p:cNvSpPr>
            <a:spLocks noChangeArrowheads="1"/>
          </p:cNvSpPr>
          <p:nvPr/>
        </p:nvSpPr>
        <p:spPr bwMode="auto">
          <a:xfrm>
            <a:off x="609600" y="3702050"/>
            <a:ext cx="184150" cy="366713"/>
          </a:xfrm>
          <a:prstGeom prst="rect">
            <a:avLst/>
          </a:prstGeom>
          <a:gradFill rotWithShape="1">
            <a:gsLst>
              <a:gs pos="0">
                <a:srgbClr val="760000"/>
              </a:gs>
              <a:gs pos="100000">
                <a:srgbClr val="FF0000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lIns="91429" tIns="45715" rIns="91429" bIns="45715" anchor="ctr">
            <a:spAutoFit/>
          </a:bodyPr>
          <a:lstStyle/>
          <a:p>
            <a:endParaRPr lang="en-US"/>
          </a:p>
        </p:txBody>
      </p:sp>
      <p:sp>
        <p:nvSpPr>
          <p:cNvPr id="1034" name="Line 7"/>
          <p:cNvSpPr>
            <a:spLocks noChangeShapeType="1"/>
          </p:cNvSpPr>
          <p:nvPr/>
        </p:nvSpPr>
        <p:spPr bwMode="auto">
          <a:xfrm flipV="1">
            <a:off x="2743200" y="2819400"/>
            <a:ext cx="76200" cy="762000"/>
          </a:xfrm>
          <a:prstGeom prst="line">
            <a:avLst/>
          </a:prstGeom>
          <a:noFill/>
          <a:ln w="38100" cap="rnd">
            <a:solidFill>
              <a:srgbClr val="00FF00"/>
            </a:solidFill>
            <a:prstDash val="sysDot"/>
            <a:round/>
            <a:headEnd/>
            <a:tailEnd type="arrow" w="med" len="med"/>
          </a:ln>
        </p:spPr>
        <p:txBody>
          <a:bodyPr wrap="none" lIns="91429" tIns="45715" rIns="91429" bIns="45715" anchor="ctr">
            <a:spAutoFit/>
          </a:bodyPr>
          <a:lstStyle/>
          <a:p>
            <a:endParaRPr lang="fr-FR"/>
          </a:p>
        </p:txBody>
      </p:sp>
      <p:sp>
        <p:nvSpPr>
          <p:cNvPr id="1035" name="Line 8"/>
          <p:cNvSpPr>
            <a:spLocks noChangeShapeType="1"/>
          </p:cNvSpPr>
          <p:nvPr/>
        </p:nvSpPr>
        <p:spPr bwMode="auto">
          <a:xfrm>
            <a:off x="1447800" y="2895600"/>
            <a:ext cx="76200" cy="762000"/>
          </a:xfrm>
          <a:prstGeom prst="line">
            <a:avLst/>
          </a:prstGeom>
          <a:noFill/>
          <a:ln w="38100" cap="rnd">
            <a:solidFill>
              <a:srgbClr val="00FF00"/>
            </a:solidFill>
            <a:prstDash val="sysDot"/>
            <a:round/>
            <a:headEnd/>
            <a:tailEnd type="arrow" w="med" len="med"/>
          </a:ln>
        </p:spPr>
        <p:txBody>
          <a:bodyPr lIns="91429" tIns="45715" rIns="91429" bIns="45715" anchor="ctr">
            <a:spAutoFit/>
          </a:bodyPr>
          <a:lstStyle/>
          <a:p>
            <a:endParaRPr lang="fr-FR"/>
          </a:p>
        </p:txBody>
      </p:sp>
      <p:sp>
        <p:nvSpPr>
          <p:cNvPr id="797705" name="Oval 9"/>
          <p:cNvSpPr>
            <a:spLocks noChangeArrowheads="1"/>
          </p:cNvSpPr>
          <p:nvPr/>
        </p:nvSpPr>
        <p:spPr bwMode="auto">
          <a:xfrm>
            <a:off x="2743200" y="2084388"/>
            <a:ext cx="381000" cy="481012"/>
          </a:xfrm>
          <a:prstGeom prst="ellipse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lIns="91429" tIns="45715" rIns="91429" bIns="45715" anchor="ctr">
            <a:spAutoFit/>
          </a:bodyPr>
          <a:lstStyle/>
          <a:p>
            <a:pPr>
              <a:defRPr/>
            </a:pPr>
            <a:endParaRPr lang="fr-FR">
              <a:latin typeface="Arial" charset="0"/>
            </a:endParaRPr>
          </a:p>
        </p:txBody>
      </p:sp>
      <p:sp>
        <p:nvSpPr>
          <p:cNvPr id="1037" name="Text Box 10"/>
          <p:cNvSpPr txBox="1">
            <a:spLocks noChangeArrowheads="1"/>
          </p:cNvSpPr>
          <p:nvPr/>
        </p:nvSpPr>
        <p:spPr bwMode="auto">
          <a:xfrm>
            <a:off x="0" y="4114800"/>
            <a:ext cx="51054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100000"/>
              </a:spcBef>
            </a:pPr>
            <a:r>
              <a:rPr lang="fr-FR" b="1" i="1" dirty="0" smtClean="0"/>
              <a:t>A(n) (anti)-</a:t>
            </a:r>
            <a:r>
              <a:rPr lang="fr-FR" b="1" i="1" dirty="0" err="1" smtClean="0"/>
              <a:t>particle</a:t>
            </a:r>
            <a:r>
              <a:rPr lang="fr-FR" b="1" i="1" dirty="0" smtClean="0"/>
              <a:t> </a:t>
            </a:r>
            <a:r>
              <a:rPr lang="fr-FR" b="1" i="1" dirty="0" err="1" smtClean="0"/>
              <a:t>avobe</a:t>
            </a:r>
            <a:r>
              <a:rPr lang="fr-FR" b="1" i="1" dirty="0" smtClean="0"/>
              <a:t> a </a:t>
            </a:r>
            <a:r>
              <a:rPr lang="fr-FR" b="1" i="1" dirty="0" err="1" smtClean="0"/>
              <a:t>mirror</a:t>
            </a:r>
            <a:r>
              <a:rPr lang="fr-FR" b="1" i="1" dirty="0" smtClean="0"/>
              <a:t> in the </a:t>
            </a:r>
            <a:r>
              <a:rPr lang="fr-FR" b="1" i="1" dirty="0" err="1" smtClean="0"/>
              <a:t>gravity</a:t>
            </a:r>
            <a:r>
              <a:rPr lang="fr-FR" b="1" i="1" dirty="0" smtClean="0"/>
              <a:t> </a:t>
            </a:r>
            <a:r>
              <a:rPr lang="fr-FR" b="1" i="1" dirty="0" err="1" smtClean="0"/>
              <a:t>field</a:t>
            </a:r>
            <a:endParaRPr lang="fr-FR" b="1" i="1" dirty="0" smtClean="0"/>
          </a:p>
        </p:txBody>
      </p:sp>
      <p:sp>
        <p:nvSpPr>
          <p:cNvPr id="1038" name="Text Box 11"/>
          <p:cNvSpPr txBox="1">
            <a:spLocks noChangeArrowheads="1"/>
          </p:cNvSpPr>
          <p:nvPr/>
        </p:nvSpPr>
        <p:spPr bwMode="auto">
          <a:xfrm>
            <a:off x="4572000" y="2286000"/>
            <a:ext cx="5334000" cy="2723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>
              <a:spcBef>
                <a:spcPct val="50000"/>
              </a:spcBef>
              <a:buFontTx/>
              <a:buAutoNum type="arabicParenR"/>
            </a:pPr>
            <a:r>
              <a:rPr lang="fr-FR" b="1" i="1" dirty="0" smtClean="0"/>
              <a:t>A neutron </a:t>
            </a:r>
            <a:r>
              <a:rPr lang="fr-FR" b="1" i="1" dirty="0" err="1" smtClean="0"/>
              <a:t>is</a:t>
            </a:r>
            <a:r>
              <a:rPr lang="fr-FR" b="1" i="1" dirty="0" smtClean="0"/>
              <a:t> </a:t>
            </a:r>
            <a:r>
              <a:rPr lang="fr-FR" b="1" i="1" dirty="0" err="1" smtClean="0"/>
              <a:t>reflected</a:t>
            </a:r>
            <a:r>
              <a:rPr lang="fr-FR" b="1" i="1" dirty="0" smtClean="0"/>
              <a:t> </a:t>
            </a:r>
            <a:r>
              <a:rPr lang="fr-FR" b="1" i="1" dirty="0" err="1" smtClean="0"/>
              <a:t>from</a:t>
            </a:r>
            <a:r>
              <a:rPr lang="fr-FR" b="1" i="1" dirty="0" smtClean="0"/>
              <a:t> the effective </a:t>
            </a:r>
            <a:r>
              <a:rPr lang="fr-FR" b="1" i="1" dirty="0" err="1" smtClean="0"/>
              <a:t>nuclear</a:t>
            </a:r>
            <a:r>
              <a:rPr lang="fr-FR" b="1" i="1" dirty="0" smtClean="0"/>
              <a:t>-</a:t>
            </a:r>
            <a:r>
              <a:rPr lang="fr-FR" b="1" i="1" dirty="0" err="1" smtClean="0"/>
              <a:t>optical</a:t>
            </a:r>
            <a:r>
              <a:rPr lang="fr-FR" b="1" i="1" dirty="0" smtClean="0"/>
              <a:t> </a:t>
            </a:r>
            <a:r>
              <a:rPr lang="fr-FR" b="1" i="1" dirty="0" err="1" smtClean="0"/>
              <a:t>potential</a:t>
            </a:r>
            <a:r>
              <a:rPr lang="fr-FR" b="1" i="1" dirty="0" smtClean="0"/>
              <a:t> of </a:t>
            </a:r>
            <a:r>
              <a:rPr lang="fr-FR" b="1" i="1" dirty="0" err="1" smtClean="0"/>
              <a:t>matter</a:t>
            </a:r>
            <a:r>
              <a:rPr lang="fr-FR" b="1" i="1" dirty="0" smtClean="0"/>
              <a:t> due to </a:t>
            </a:r>
            <a:r>
              <a:rPr lang="fr-FR" b="1" i="1" dirty="0" err="1" smtClean="0"/>
              <a:t>averaging</a:t>
            </a:r>
            <a:r>
              <a:rPr lang="fr-FR" b="1" i="1" dirty="0" smtClean="0"/>
              <a:t> of </a:t>
            </a:r>
            <a:r>
              <a:rPr lang="fr-FR" b="1" i="1" dirty="0" err="1" smtClean="0"/>
              <a:t>its</a:t>
            </a:r>
            <a:r>
              <a:rPr lang="fr-FR" b="1" i="1" dirty="0" smtClean="0"/>
              <a:t> interaction </a:t>
            </a:r>
            <a:r>
              <a:rPr lang="fr-FR" b="1" i="1" dirty="0" err="1" smtClean="0"/>
              <a:t>with</a:t>
            </a:r>
            <a:r>
              <a:rPr lang="fr-FR" b="1" i="1" dirty="0" smtClean="0"/>
              <a:t> a </a:t>
            </a:r>
            <a:r>
              <a:rPr lang="fr-FR" b="1" i="1" dirty="0" err="1" smtClean="0"/>
              <a:t>huge</a:t>
            </a:r>
            <a:r>
              <a:rPr lang="fr-FR" b="1" i="1" dirty="0" smtClean="0"/>
              <a:t> </a:t>
            </a:r>
            <a:r>
              <a:rPr lang="fr-FR" b="1" i="1" dirty="0" err="1" smtClean="0"/>
              <a:t>number</a:t>
            </a:r>
            <a:r>
              <a:rPr lang="fr-FR" b="1" i="1" dirty="0" smtClean="0"/>
              <a:t> of </a:t>
            </a:r>
            <a:r>
              <a:rPr lang="fr-FR" b="1" i="1" dirty="0" err="1" smtClean="0"/>
              <a:t>nuclei</a:t>
            </a:r>
            <a:r>
              <a:rPr lang="fr-FR" b="1" i="1" dirty="0" smtClean="0"/>
              <a:t> in </a:t>
            </a:r>
            <a:r>
              <a:rPr lang="fr-FR" b="1" i="1" dirty="0" err="1" smtClean="0"/>
              <a:t>matter</a:t>
            </a:r>
            <a:endParaRPr lang="fr-FR" b="1" i="1" dirty="0" smtClean="0"/>
          </a:p>
          <a:p>
            <a:pPr marL="457200" indent="-457200">
              <a:spcBef>
                <a:spcPct val="50000"/>
              </a:spcBef>
              <a:buFontTx/>
              <a:buAutoNum type="arabicParenR"/>
            </a:pPr>
            <a:r>
              <a:rPr lang="fr-FR" b="1" i="1" dirty="0" smtClean="0"/>
              <a:t>An anti-</a:t>
            </a:r>
            <a:r>
              <a:rPr lang="fr-FR" b="1" i="1" dirty="0" err="1" smtClean="0"/>
              <a:t>matter</a:t>
            </a:r>
            <a:r>
              <a:rPr lang="fr-FR" b="1" i="1" dirty="0" smtClean="0"/>
              <a:t> (</a:t>
            </a:r>
            <a:r>
              <a:rPr lang="fr-FR" b="1" i="1" dirty="0" err="1" smtClean="0"/>
              <a:t>matter</a:t>
            </a:r>
            <a:r>
              <a:rPr lang="fr-FR" b="1" i="1" dirty="0" smtClean="0"/>
              <a:t>) </a:t>
            </a:r>
            <a:r>
              <a:rPr lang="fr-FR" b="1" i="1" dirty="0" err="1" smtClean="0"/>
              <a:t>atom</a:t>
            </a:r>
            <a:r>
              <a:rPr lang="fr-FR" b="1" i="1" dirty="0" smtClean="0"/>
              <a:t> </a:t>
            </a:r>
            <a:r>
              <a:rPr lang="fr-FR" b="1" i="1" dirty="0" err="1" smtClean="0"/>
              <a:t>is</a:t>
            </a:r>
            <a:r>
              <a:rPr lang="fr-FR" b="1" i="1" dirty="0" smtClean="0"/>
              <a:t> </a:t>
            </a:r>
            <a:r>
              <a:rPr lang="fr-FR" b="1" i="1" dirty="0" err="1" smtClean="0"/>
              <a:t>reflected</a:t>
            </a:r>
            <a:r>
              <a:rPr lang="fr-FR" b="1" i="1" dirty="0" smtClean="0"/>
              <a:t> </a:t>
            </a:r>
            <a:r>
              <a:rPr lang="fr-FR" b="1" i="1" dirty="0" err="1" smtClean="0"/>
              <a:t>from</a:t>
            </a:r>
            <a:r>
              <a:rPr lang="fr-FR" b="1" i="1" dirty="0" smtClean="0"/>
              <a:t> the van der Waals/ Casimir-Polder (vdW/CP) </a:t>
            </a:r>
            <a:r>
              <a:rPr lang="fr-FR" b="1" i="1" dirty="0" err="1" smtClean="0"/>
              <a:t>potential</a:t>
            </a:r>
            <a:r>
              <a:rPr lang="fr-FR" b="1" i="1" dirty="0" smtClean="0"/>
              <a:t> </a:t>
            </a:r>
            <a:r>
              <a:rPr lang="fr-FR" b="1" i="1" dirty="0" err="1" smtClean="0"/>
              <a:t>appearing</a:t>
            </a:r>
            <a:r>
              <a:rPr lang="fr-FR" b="1" i="1" dirty="0" smtClean="0"/>
              <a:t> due to </a:t>
            </a:r>
            <a:r>
              <a:rPr lang="fr-FR" b="1" i="1" dirty="0" err="1" smtClean="0"/>
              <a:t>polarization</a:t>
            </a:r>
            <a:r>
              <a:rPr lang="fr-FR" b="1" i="1" dirty="0" smtClean="0"/>
              <a:t> of the </a:t>
            </a:r>
            <a:r>
              <a:rPr lang="fr-FR" b="1" i="1" dirty="0" err="1" smtClean="0"/>
              <a:t>anti-hydrogen</a:t>
            </a:r>
            <a:r>
              <a:rPr lang="fr-FR" b="1" i="1" dirty="0" smtClean="0"/>
              <a:t> </a:t>
            </a:r>
            <a:r>
              <a:rPr lang="fr-FR" b="1" i="1" dirty="0" err="1" smtClean="0"/>
              <a:t>atom</a:t>
            </a:r>
            <a:r>
              <a:rPr lang="fr-FR" b="1" i="1" dirty="0" smtClean="0"/>
              <a:t> and the surface </a:t>
            </a:r>
            <a:r>
              <a:rPr lang="fr-FR" b="1" i="1" dirty="0" err="1" smtClean="0"/>
              <a:t>atoms</a:t>
            </a:r>
            <a:r>
              <a:rPr lang="fr-FR" b="1" i="1" dirty="0" smtClean="0"/>
              <a:t> </a:t>
            </a:r>
            <a:endParaRPr lang="ru-RU" b="1" i="1" dirty="0"/>
          </a:p>
        </p:txBody>
      </p:sp>
      <p:sp>
        <p:nvSpPr>
          <p:cNvPr id="1040" name="Text Box 16"/>
          <p:cNvSpPr txBox="1">
            <a:spLocks noChangeArrowheads="1"/>
          </p:cNvSpPr>
          <p:nvPr/>
        </p:nvSpPr>
        <p:spPr bwMode="auto">
          <a:xfrm>
            <a:off x="914400" y="0"/>
            <a:ext cx="8991600" cy="461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5" rIns="91429" bIns="45715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400" b="1" dirty="0" smtClean="0">
                <a:latin typeface="Comic Sans MS" pitchFamily="66" charset="0"/>
              </a:rPr>
              <a:t> </a:t>
            </a:r>
            <a:r>
              <a:rPr lang="fr-FR" sz="2400" b="1" dirty="0" err="1" smtClean="0">
                <a:latin typeface="Comic Sans MS" pitchFamily="66" charset="0"/>
              </a:rPr>
              <a:t>Choosing</a:t>
            </a:r>
            <a:r>
              <a:rPr lang="fr-FR" sz="2400" b="1" dirty="0" smtClean="0">
                <a:latin typeface="Comic Sans MS" pitchFamily="66" charset="0"/>
              </a:rPr>
              <a:t> a quantum system</a:t>
            </a:r>
            <a:endParaRPr lang="en-US" sz="2400" b="1" dirty="0">
              <a:latin typeface="Comic Sans MS" pitchFamily="66" charset="0"/>
            </a:endParaRPr>
          </a:p>
        </p:txBody>
      </p:sp>
      <p:sp>
        <p:nvSpPr>
          <p:cNvPr id="1042" name="Rectangle 4"/>
          <p:cNvSpPr>
            <a:spLocks noChangeArrowheads="1"/>
          </p:cNvSpPr>
          <p:nvPr/>
        </p:nvSpPr>
        <p:spPr bwMode="auto">
          <a:xfrm>
            <a:off x="609600" y="3657600"/>
            <a:ext cx="2971800" cy="457200"/>
          </a:xfrm>
          <a:prstGeom prst="rect">
            <a:avLst/>
          </a:prstGeom>
          <a:gradFill rotWithShape="1">
            <a:gsLst>
              <a:gs pos="0">
                <a:srgbClr val="760000"/>
              </a:gs>
              <a:gs pos="100000">
                <a:srgbClr val="FF0000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lIns="91429" tIns="45715" rIns="91429" bIns="45715" anchor="ctr">
            <a:spAutoFit/>
          </a:bodyPr>
          <a:lstStyle/>
          <a:p>
            <a:endParaRPr lang="en-US"/>
          </a:p>
        </p:txBody>
      </p:sp>
      <p:sp>
        <p:nvSpPr>
          <p:cNvPr id="1043" name="Arc 5"/>
          <p:cNvSpPr>
            <a:spLocks/>
          </p:cNvSpPr>
          <p:nvPr/>
        </p:nvSpPr>
        <p:spPr bwMode="auto">
          <a:xfrm flipH="1" flipV="1">
            <a:off x="1524000" y="1676400"/>
            <a:ext cx="609600" cy="1998663"/>
          </a:xfrm>
          <a:custGeom>
            <a:avLst/>
            <a:gdLst>
              <a:gd name="T0" fmla="*/ 609600 w 43200"/>
              <a:gd name="T1" fmla="*/ 43604 h 21956"/>
              <a:gd name="T2" fmla="*/ 42 w 43200"/>
              <a:gd name="T3" fmla="*/ 0 h 21956"/>
              <a:gd name="T4" fmla="*/ 304800 w 43200"/>
              <a:gd name="T5" fmla="*/ 32407 h 21956"/>
              <a:gd name="T6" fmla="*/ 0 60000 65536"/>
              <a:gd name="T7" fmla="*/ 0 60000 65536"/>
              <a:gd name="T8" fmla="*/ 0 60000 65536"/>
              <a:gd name="T9" fmla="*/ 0 w 43200"/>
              <a:gd name="T10" fmla="*/ 0 h 21956"/>
              <a:gd name="T11" fmla="*/ 43200 w 43200"/>
              <a:gd name="T12" fmla="*/ 21956 h 2195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3200" h="21956" fill="none" extrusionOk="0">
                <a:moveTo>
                  <a:pt x="43199" y="478"/>
                </a:moveTo>
                <a:cubicBezTo>
                  <a:pt x="43131" y="12360"/>
                  <a:pt x="33481" y="21955"/>
                  <a:pt x="21600" y="21956"/>
                </a:cubicBezTo>
                <a:cubicBezTo>
                  <a:pt x="9670" y="21956"/>
                  <a:pt x="0" y="12285"/>
                  <a:pt x="0" y="356"/>
                </a:cubicBezTo>
                <a:cubicBezTo>
                  <a:pt x="-1" y="237"/>
                  <a:pt x="0" y="118"/>
                  <a:pt x="2" y="-1"/>
                </a:cubicBezTo>
              </a:path>
              <a:path w="43200" h="21956" stroke="0" extrusionOk="0">
                <a:moveTo>
                  <a:pt x="43199" y="478"/>
                </a:moveTo>
                <a:cubicBezTo>
                  <a:pt x="43131" y="12360"/>
                  <a:pt x="33481" y="21955"/>
                  <a:pt x="21600" y="21956"/>
                </a:cubicBezTo>
                <a:cubicBezTo>
                  <a:pt x="9670" y="21956"/>
                  <a:pt x="0" y="12285"/>
                  <a:pt x="0" y="356"/>
                </a:cubicBezTo>
                <a:cubicBezTo>
                  <a:pt x="-1" y="237"/>
                  <a:pt x="0" y="118"/>
                  <a:pt x="2" y="-1"/>
                </a:cubicBezTo>
                <a:lnTo>
                  <a:pt x="21600" y="356"/>
                </a:lnTo>
                <a:close/>
              </a:path>
            </a:pathLst>
          </a:custGeom>
          <a:noFill/>
          <a:ln w="38100" cap="rnd">
            <a:solidFill>
              <a:schemeClr val="accent6"/>
            </a:solidFill>
            <a:prstDash val="sysDot"/>
            <a:round/>
            <a:headEnd/>
            <a:tailEnd/>
          </a:ln>
        </p:spPr>
        <p:txBody>
          <a:bodyPr lIns="91429" tIns="45715" rIns="91429" bIns="45715" anchor="ctr">
            <a:spAutoFit/>
          </a:bodyPr>
          <a:lstStyle/>
          <a:p>
            <a:endParaRPr lang="en-US"/>
          </a:p>
        </p:txBody>
      </p:sp>
      <p:sp>
        <p:nvSpPr>
          <p:cNvPr id="1044" name="Arc 6"/>
          <p:cNvSpPr>
            <a:spLocks/>
          </p:cNvSpPr>
          <p:nvPr/>
        </p:nvSpPr>
        <p:spPr bwMode="auto">
          <a:xfrm flipH="1" flipV="1">
            <a:off x="2133600" y="1676400"/>
            <a:ext cx="609600" cy="1998663"/>
          </a:xfrm>
          <a:custGeom>
            <a:avLst/>
            <a:gdLst>
              <a:gd name="T0" fmla="*/ 609600 w 43200"/>
              <a:gd name="T1" fmla="*/ 43604 h 21956"/>
              <a:gd name="T2" fmla="*/ 42 w 43200"/>
              <a:gd name="T3" fmla="*/ 0 h 21956"/>
              <a:gd name="T4" fmla="*/ 304800 w 43200"/>
              <a:gd name="T5" fmla="*/ 32407 h 21956"/>
              <a:gd name="T6" fmla="*/ 0 60000 65536"/>
              <a:gd name="T7" fmla="*/ 0 60000 65536"/>
              <a:gd name="T8" fmla="*/ 0 60000 65536"/>
              <a:gd name="T9" fmla="*/ 0 w 43200"/>
              <a:gd name="T10" fmla="*/ 0 h 21956"/>
              <a:gd name="T11" fmla="*/ 43200 w 43200"/>
              <a:gd name="T12" fmla="*/ 21956 h 2195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3200" h="21956" fill="none" extrusionOk="0">
                <a:moveTo>
                  <a:pt x="43199" y="478"/>
                </a:moveTo>
                <a:cubicBezTo>
                  <a:pt x="43131" y="12360"/>
                  <a:pt x="33481" y="21955"/>
                  <a:pt x="21600" y="21956"/>
                </a:cubicBezTo>
                <a:cubicBezTo>
                  <a:pt x="9670" y="21956"/>
                  <a:pt x="0" y="12285"/>
                  <a:pt x="0" y="356"/>
                </a:cubicBezTo>
                <a:cubicBezTo>
                  <a:pt x="-1" y="237"/>
                  <a:pt x="0" y="118"/>
                  <a:pt x="2" y="-1"/>
                </a:cubicBezTo>
              </a:path>
              <a:path w="43200" h="21956" stroke="0" extrusionOk="0">
                <a:moveTo>
                  <a:pt x="43199" y="478"/>
                </a:moveTo>
                <a:cubicBezTo>
                  <a:pt x="43131" y="12360"/>
                  <a:pt x="33481" y="21955"/>
                  <a:pt x="21600" y="21956"/>
                </a:cubicBezTo>
                <a:cubicBezTo>
                  <a:pt x="9670" y="21956"/>
                  <a:pt x="0" y="12285"/>
                  <a:pt x="0" y="356"/>
                </a:cubicBezTo>
                <a:cubicBezTo>
                  <a:pt x="-1" y="237"/>
                  <a:pt x="0" y="118"/>
                  <a:pt x="2" y="-1"/>
                </a:cubicBezTo>
                <a:lnTo>
                  <a:pt x="21600" y="356"/>
                </a:lnTo>
                <a:close/>
              </a:path>
            </a:pathLst>
          </a:custGeom>
          <a:noFill/>
          <a:ln w="38100" cap="rnd">
            <a:solidFill>
              <a:schemeClr val="accent6"/>
            </a:solidFill>
            <a:prstDash val="sysDot"/>
            <a:round/>
            <a:headEnd/>
            <a:tailEnd/>
          </a:ln>
        </p:spPr>
        <p:txBody>
          <a:bodyPr lIns="91429" tIns="45715" rIns="91429" bIns="45715" anchor="ctr">
            <a:spAutoFit/>
          </a:bodyPr>
          <a:lstStyle/>
          <a:p>
            <a:endParaRPr lang="en-US"/>
          </a:p>
        </p:txBody>
      </p:sp>
      <p:sp>
        <p:nvSpPr>
          <p:cNvPr id="1045" name="Line 7"/>
          <p:cNvSpPr>
            <a:spLocks noChangeShapeType="1"/>
          </p:cNvSpPr>
          <p:nvPr/>
        </p:nvSpPr>
        <p:spPr bwMode="auto">
          <a:xfrm flipV="1">
            <a:off x="2743200" y="2819400"/>
            <a:ext cx="76200" cy="762000"/>
          </a:xfrm>
          <a:prstGeom prst="line">
            <a:avLst/>
          </a:prstGeom>
          <a:noFill/>
          <a:ln w="38100" cap="rnd">
            <a:solidFill>
              <a:schemeClr val="accent6"/>
            </a:solidFill>
            <a:prstDash val="sysDot"/>
            <a:round/>
            <a:headEnd/>
            <a:tailEnd type="arrow" w="med" len="med"/>
          </a:ln>
        </p:spPr>
        <p:txBody>
          <a:bodyPr wrap="none" lIns="91429" tIns="45715" rIns="91429" bIns="45715" anchor="ctr">
            <a:spAutoFit/>
          </a:bodyPr>
          <a:lstStyle/>
          <a:p>
            <a:endParaRPr lang="fr-FR"/>
          </a:p>
        </p:txBody>
      </p:sp>
      <p:sp>
        <p:nvSpPr>
          <p:cNvPr id="1046" name="Line 8"/>
          <p:cNvSpPr>
            <a:spLocks noChangeShapeType="1"/>
          </p:cNvSpPr>
          <p:nvPr/>
        </p:nvSpPr>
        <p:spPr bwMode="auto">
          <a:xfrm>
            <a:off x="1447800" y="2895600"/>
            <a:ext cx="76200" cy="762000"/>
          </a:xfrm>
          <a:prstGeom prst="line">
            <a:avLst/>
          </a:prstGeom>
          <a:noFill/>
          <a:ln w="38100" cap="rnd">
            <a:solidFill>
              <a:schemeClr val="accent6"/>
            </a:solidFill>
            <a:prstDash val="sysDot"/>
            <a:round/>
            <a:headEnd/>
            <a:tailEnd type="arrow" w="med" len="med"/>
          </a:ln>
        </p:spPr>
        <p:txBody>
          <a:bodyPr lIns="91429" tIns="45715" rIns="91429" bIns="45715" anchor="ctr">
            <a:spAutoFit/>
          </a:bodyPr>
          <a:lstStyle/>
          <a:p>
            <a:endParaRPr lang="fr-FR"/>
          </a:p>
        </p:txBody>
      </p:sp>
      <p:sp>
        <p:nvSpPr>
          <p:cNvPr id="2" name="Oval 9"/>
          <p:cNvSpPr>
            <a:spLocks noChangeArrowheads="1"/>
          </p:cNvSpPr>
          <p:nvPr/>
        </p:nvSpPr>
        <p:spPr bwMode="auto">
          <a:xfrm>
            <a:off x="2667000" y="2084388"/>
            <a:ext cx="533400" cy="481012"/>
          </a:xfrm>
          <a:prstGeom prst="ellipse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lIns="91429" tIns="45715" rIns="91429" bIns="45715" anchor="ctr">
            <a:spAutoFit/>
          </a:bodyPr>
          <a:lstStyle/>
          <a:p>
            <a:pPr>
              <a:defRPr/>
            </a:pPr>
            <a:endParaRPr lang="fr-FR">
              <a:latin typeface="Arial" charset="0"/>
            </a:endParaRPr>
          </a:p>
        </p:txBody>
      </p:sp>
      <p:sp>
        <p:nvSpPr>
          <p:cNvPr id="21" name="Text Box 4"/>
          <p:cNvSpPr txBox="1">
            <a:spLocks noChangeArrowheads="1"/>
          </p:cNvSpPr>
          <p:nvPr/>
        </p:nvSpPr>
        <p:spPr bwMode="auto">
          <a:xfrm>
            <a:off x="7293637" y="6613525"/>
            <a:ext cx="2108465" cy="30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29" tIns="45715" rIns="91429" bIns="45715"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fr-FR" sz="1400" b="1" dirty="0" smtClean="0"/>
              <a:t>V</a:t>
            </a:r>
            <a:r>
              <a:rPr lang="ru-RU" sz="1400" b="1" dirty="0" smtClean="0"/>
              <a:t>.</a:t>
            </a:r>
            <a:r>
              <a:rPr lang="fr-FR" sz="1400" b="1" dirty="0" smtClean="0"/>
              <a:t>V</a:t>
            </a:r>
            <a:r>
              <a:rPr lang="ru-RU" sz="1400" b="1" dirty="0" smtClean="0"/>
              <a:t>. </a:t>
            </a:r>
            <a:r>
              <a:rPr lang="fr-FR" sz="1400" b="1" dirty="0" smtClean="0"/>
              <a:t>Nesvizhevsky</a:t>
            </a:r>
            <a:endParaRPr lang="en-US" sz="1400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lide_L_W_Mounts">
  <a:themeElements>
    <a:clrScheme name="Slide_L_W_Mounts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lide_L_W_Mounts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bg1"/>
            </a:gs>
          </a:gsLst>
          <a:path path="rect">
            <a:fillToRect l="50000" t="50000" r="50000" b="50000"/>
          </a:path>
        </a:gra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bg1"/>
            </a:gs>
          </a:gsLst>
          <a:path path="rect">
            <a:fillToRect l="50000" t="50000" r="50000" b="50000"/>
          </a:path>
        </a:gra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lide_L_W_Moun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L_W_Mounts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L_W_Mounts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L_W_Mounts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L_W_Mount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L_W_Mount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L_W_Mount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37381</TotalTime>
  <Words>2181</Words>
  <Application>Microsoft Office PowerPoint</Application>
  <PresentationFormat>Format A4 (210 x 297 mm)</PresentationFormat>
  <Paragraphs>358</Paragraphs>
  <Slides>39</Slides>
  <Notes>24</Notes>
  <HiddenSlides>0</HiddenSlides>
  <MMClips>0</MMClips>
  <ScaleCrop>false</ScaleCrop>
  <HeadingPairs>
    <vt:vector size="6" baseType="variant">
      <vt:variant>
        <vt:lpstr>Thème</vt:lpstr>
      </vt:variant>
      <vt:variant>
        <vt:i4>1</vt:i4>
      </vt:variant>
      <vt:variant>
        <vt:lpstr>Serveurs OLE incorporés</vt:lpstr>
      </vt:variant>
      <vt:variant>
        <vt:i4>4</vt:i4>
      </vt:variant>
      <vt:variant>
        <vt:lpstr>Titres des diapositives</vt:lpstr>
      </vt:variant>
      <vt:variant>
        <vt:i4>39</vt:i4>
      </vt:variant>
    </vt:vector>
  </HeadingPairs>
  <TitlesOfParts>
    <vt:vector size="44" baseType="lpstr">
      <vt:lpstr>Slide_L_W_Mounts</vt:lpstr>
      <vt:lpstr>Формула</vt:lpstr>
      <vt:lpstr>Équation</vt:lpstr>
      <vt:lpstr>Equation</vt:lpstr>
      <vt:lpstr>Acrobat Document</vt:lpstr>
      <vt:lpstr>Diapositive 1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  <vt:lpstr>Diapositive 12</vt:lpstr>
      <vt:lpstr>Diapositive 13</vt:lpstr>
      <vt:lpstr>Diapositive 14</vt:lpstr>
      <vt:lpstr>Diapositive 15</vt:lpstr>
      <vt:lpstr>Diapositive 16</vt:lpstr>
      <vt:lpstr>Diapositive 17</vt:lpstr>
      <vt:lpstr>Diapositive 18</vt:lpstr>
      <vt:lpstr>Diapositive 19</vt:lpstr>
      <vt:lpstr>Diapositive 20</vt:lpstr>
      <vt:lpstr>Diapositive 21</vt:lpstr>
      <vt:lpstr>Diapositive 22</vt:lpstr>
      <vt:lpstr>Diapositive 23</vt:lpstr>
      <vt:lpstr>Diapositive 24</vt:lpstr>
      <vt:lpstr>Diapositive 25</vt:lpstr>
      <vt:lpstr>Diapositive 26</vt:lpstr>
      <vt:lpstr>Diapositive 27</vt:lpstr>
      <vt:lpstr>Diapositive 28</vt:lpstr>
      <vt:lpstr>Diapositive 29</vt:lpstr>
      <vt:lpstr>Diapositive 30</vt:lpstr>
      <vt:lpstr>Diapositive 31</vt:lpstr>
      <vt:lpstr>Diapositive 32</vt:lpstr>
      <vt:lpstr>Diapositive 33</vt:lpstr>
      <vt:lpstr>Diapositive 34</vt:lpstr>
      <vt:lpstr>Diapositive 35</vt:lpstr>
      <vt:lpstr>Diapositive 36</vt:lpstr>
      <vt:lpstr>Diapositive 37</vt:lpstr>
      <vt:lpstr>Diapositive 38</vt:lpstr>
      <vt:lpstr>Diapositive 39</vt:lpstr>
    </vt:vector>
  </TitlesOfParts>
  <Company>ILL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Aucun titre de diapositive</dc:title>
  <dc:creator>Debernardy</dc:creator>
  <cp:lastModifiedBy>Nesvizhevsky</cp:lastModifiedBy>
  <cp:revision>1482</cp:revision>
  <cp:lastPrinted>2002-07-03T13:37:20Z</cp:lastPrinted>
  <dcterms:created xsi:type="dcterms:W3CDTF">2000-10-16T13:21:26Z</dcterms:created>
  <dcterms:modified xsi:type="dcterms:W3CDTF">2011-10-11T14:44:53Z</dcterms:modified>
</cp:coreProperties>
</file>