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40.xml" ContentType="application/vnd.openxmlformats-officedocument.presentationml.slideLayout+xml"/>
  <Override PartName="/ppt/theme/theme6.xml" ContentType="application/vnd.openxmlformats-officedocument.theme+xml"/>
  <Override PartName="/ppt/slideLayouts/slideLayout41.xml" ContentType="application/vnd.openxmlformats-officedocument.presentationml.slideLayout+xml"/>
  <Override PartName="/ppt/theme/theme7.xml" ContentType="application/vnd.openxmlformats-officedocument.theme+xml"/>
  <Override PartName="/ppt/slideLayouts/slideLayout42.xml" ContentType="application/vnd.openxmlformats-officedocument.presentationml.slideLayout+xml"/>
  <Override PartName="/ppt/theme/theme8.xml" ContentType="application/vnd.openxmlformats-officedocument.theme+xml"/>
  <Override PartName="/ppt/slideLayouts/slideLayout43.xml" ContentType="application/vnd.openxmlformats-officedocument.presentationml.slideLayout+xml"/>
  <Override PartName="/ppt/theme/theme9.xml" ContentType="application/vnd.openxmlformats-officedocument.theme+xml"/>
  <Override PartName="/ppt/slideLayouts/slideLayout44.xml" ContentType="application/vnd.openxmlformats-officedocument.presentationml.slideLayout+xml"/>
  <Override PartName="/ppt/theme/theme10.xml" ContentType="application/vnd.openxmlformats-officedocument.theme+xml"/>
  <Override PartName="/ppt/slideLayouts/slideLayout45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  <p:sldMasterId id="2147483679" r:id="rId2"/>
    <p:sldMasterId id="2147483680" r:id="rId3"/>
    <p:sldMasterId id="2147484134" r:id="rId4"/>
    <p:sldMasterId id="2147484136" r:id="rId5"/>
    <p:sldMasterId id="2147484138" r:id="rId6"/>
    <p:sldMasterId id="2147484140" r:id="rId7"/>
    <p:sldMasterId id="2147484142" r:id="rId8"/>
    <p:sldMasterId id="2147484144" r:id="rId9"/>
    <p:sldMasterId id="2147484146" r:id="rId10"/>
    <p:sldMasterId id="2147484148" r:id="rId11"/>
  </p:sldMasterIdLst>
  <p:notesMasterIdLst>
    <p:notesMasterId r:id="rId56"/>
  </p:notesMasterIdLst>
  <p:sldIdLst>
    <p:sldId id="256" r:id="rId12"/>
    <p:sldId id="319" r:id="rId13"/>
    <p:sldId id="278" r:id="rId14"/>
    <p:sldId id="304" r:id="rId15"/>
    <p:sldId id="305" r:id="rId16"/>
    <p:sldId id="308" r:id="rId17"/>
    <p:sldId id="306" r:id="rId18"/>
    <p:sldId id="307" r:id="rId19"/>
    <p:sldId id="309" r:id="rId20"/>
    <p:sldId id="310" r:id="rId21"/>
    <p:sldId id="320" r:id="rId22"/>
    <p:sldId id="311" r:id="rId23"/>
    <p:sldId id="264" r:id="rId24"/>
    <p:sldId id="275" r:id="rId25"/>
    <p:sldId id="265" r:id="rId26"/>
    <p:sldId id="266" r:id="rId27"/>
    <p:sldId id="267" r:id="rId28"/>
    <p:sldId id="268" r:id="rId29"/>
    <p:sldId id="283" r:id="rId30"/>
    <p:sldId id="288" r:id="rId31"/>
    <p:sldId id="269" r:id="rId32"/>
    <p:sldId id="324" r:id="rId33"/>
    <p:sldId id="312" r:id="rId34"/>
    <p:sldId id="314" r:id="rId35"/>
    <p:sldId id="285" r:id="rId36"/>
    <p:sldId id="286" r:id="rId37"/>
    <p:sldId id="292" r:id="rId38"/>
    <p:sldId id="318" r:id="rId39"/>
    <p:sldId id="287" r:id="rId40"/>
    <p:sldId id="313" r:id="rId41"/>
    <p:sldId id="315" r:id="rId42"/>
    <p:sldId id="322" r:id="rId43"/>
    <p:sldId id="321" r:id="rId44"/>
    <p:sldId id="282" r:id="rId45"/>
    <p:sldId id="316" r:id="rId46"/>
    <p:sldId id="317" r:id="rId47"/>
    <p:sldId id="270" r:id="rId48"/>
    <p:sldId id="293" r:id="rId49"/>
    <p:sldId id="271" r:id="rId50"/>
    <p:sldId id="291" r:id="rId51"/>
    <p:sldId id="290" r:id="rId52"/>
    <p:sldId id="272" r:id="rId53"/>
    <p:sldId id="273" r:id="rId54"/>
    <p:sldId id="274" r:id="rId5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85800"/>
    <a:srgbClr val="CC9700"/>
    <a:srgbClr val="9A7200"/>
    <a:srgbClr val="993300"/>
    <a:srgbClr val="66FFFF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47" autoAdjust="0"/>
    <p:restoredTop sz="94595" autoAdjust="0"/>
  </p:normalViewPr>
  <p:slideViewPr>
    <p:cSldViewPr>
      <p:cViewPr varScale="1">
        <p:scale>
          <a:sx n="84" d="100"/>
          <a:sy n="84" d="100"/>
        </p:scale>
        <p:origin x="-1411" y="-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slide" Target="slides/slide28.xml"/><Relationship Id="rId21" Type="http://schemas.openxmlformats.org/officeDocument/2006/relationships/slide" Target="slides/slide10.xml"/><Relationship Id="rId34" Type="http://schemas.openxmlformats.org/officeDocument/2006/relationships/slide" Target="slides/slide23.xml"/><Relationship Id="rId42" Type="http://schemas.openxmlformats.org/officeDocument/2006/relationships/slide" Target="slides/slide31.xml"/><Relationship Id="rId47" Type="http://schemas.openxmlformats.org/officeDocument/2006/relationships/slide" Target="slides/slide36.xml"/><Relationship Id="rId50" Type="http://schemas.openxmlformats.org/officeDocument/2006/relationships/slide" Target="slides/slide39.xml"/><Relationship Id="rId55" Type="http://schemas.openxmlformats.org/officeDocument/2006/relationships/slide" Target="slides/slide4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slide" Target="slides/slide27.xml"/><Relationship Id="rId46" Type="http://schemas.openxmlformats.org/officeDocument/2006/relationships/slide" Target="slides/slide35.xml"/><Relationship Id="rId59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slide" Target="slides/slide18.xml"/><Relationship Id="rId41" Type="http://schemas.openxmlformats.org/officeDocument/2006/relationships/slide" Target="slides/slide30.xml"/><Relationship Id="rId54" Type="http://schemas.openxmlformats.org/officeDocument/2006/relationships/slide" Target="slides/slide4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slide" Target="slides/slide26.xml"/><Relationship Id="rId40" Type="http://schemas.openxmlformats.org/officeDocument/2006/relationships/slide" Target="slides/slide29.xml"/><Relationship Id="rId45" Type="http://schemas.openxmlformats.org/officeDocument/2006/relationships/slide" Target="slides/slide34.xml"/><Relationship Id="rId53" Type="http://schemas.openxmlformats.org/officeDocument/2006/relationships/slide" Target="slides/slide42.xml"/><Relationship Id="rId58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slide" Target="slides/slide25.xml"/><Relationship Id="rId49" Type="http://schemas.openxmlformats.org/officeDocument/2006/relationships/slide" Target="slides/slide38.xml"/><Relationship Id="rId57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4" Type="http://schemas.openxmlformats.org/officeDocument/2006/relationships/slide" Target="slides/slide33.xml"/><Relationship Id="rId52" Type="http://schemas.openxmlformats.org/officeDocument/2006/relationships/slide" Target="slides/slide41.xml"/><Relationship Id="rId60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Relationship Id="rId43" Type="http://schemas.openxmlformats.org/officeDocument/2006/relationships/slide" Target="slides/slide32.xml"/><Relationship Id="rId48" Type="http://schemas.openxmlformats.org/officeDocument/2006/relationships/slide" Target="slides/slide37.xml"/><Relationship Id="rId56" Type="http://schemas.openxmlformats.org/officeDocument/2006/relationships/notesMaster" Target="notesMasters/notesMaster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0.xml"/><Relationship Id="rId3" Type="http://schemas.openxmlformats.org/officeDocument/2006/relationships/slideMaster" Target="slideMasters/slideMaster3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wmf"/></Relationships>
</file>

<file path=ppt/drawings/_rels/vmlDrawing13.vml.rels><?xml version="1.0" encoding="UTF-8" standalone="yes"?>
<Relationships xmlns="http://schemas.openxmlformats.org/package/2006/relationships"><Relationship Id="rId8" Type="http://schemas.openxmlformats.org/officeDocument/2006/relationships/image" Target="../media/image53.wmf"/><Relationship Id="rId13" Type="http://schemas.openxmlformats.org/officeDocument/2006/relationships/image" Target="../media/image58.wmf"/><Relationship Id="rId3" Type="http://schemas.openxmlformats.org/officeDocument/2006/relationships/image" Target="../media/image48.wmf"/><Relationship Id="rId7" Type="http://schemas.openxmlformats.org/officeDocument/2006/relationships/image" Target="../media/image52.wmf"/><Relationship Id="rId12" Type="http://schemas.openxmlformats.org/officeDocument/2006/relationships/image" Target="../media/image57.wmf"/><Relationship Id="rId2" Type="http://schemas.openxmlformats.org/officeDocument/2006/relationships/image" Target="../media/image47.wmf"/><Relationship Id="rId1" Type="http://schemas.openxmlformats.org/officeDocument/2006/relationships/image" Target="../media/image46.wmf"/><Relationship Id="rId6" Type="http://schemas.openxmlformats.org/officeDocument/2006/relationships/image" Target="../media/image51.wmf"/><Relationship Id="rId11" Type="http://schemas.openxmlformats.org/officeDocument/2006/relationships/image" Target="../media/image56.wmf"/><Relationship Id="rId5" Type="http://schemas.openxmlformats.org/officeDocument/2006/relationships/image" Target="../media/image50.wmf"/><Relationship Id="rId10" Type="http://schemas.openxmlformats.org/officeDocument/2006/relationships/image" Target="../media/image55.wmf"/><Relationship Id="rId4" Type="http://schemas.openxmlformats.org/officeDocument/2006/relationships/image" Target="../media/image49.wmf"/><Relationship Id="rId9" Type="http://schemas.openxmlformats.org/officeDocument/2006/relationships/image" Target="../media/image54.wmf"/><Relationship Id="rId14" Type="http://schemas.openxmlformats.org/officeDocument/2006/relationships/image" Target="../media/image59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0.wmf"/></Relationships>
</file>

<file path=ppt/drawings/_rels/vmlDrawing15.vml.rels><?xml version="1.0" encoding="UTF-8" standalone="yes"?>
<Relationships xmlns="http://schemas.openxmlformats.org/package/2006/relationships"><Relationship Id="rId8" Type="http://schemas.openxmlformats.org/officeDocument/2006/relationships/image" Target="../media/image53.wmf"/><Relationship Id="rId13" Type="http://schemas.openxmlformats.org/officeDocument/2006/relationships/image" Target="../media/image64.wmf"/><Relationship Id="rId3" Type="http://schemas.openxmlformats.org/officeDocument/2006/relationships/image" Target="../media/image48.wmf"/><Relationship Id="rId7" Type="http://schemas.openxmlformats.org/officeDocument/2006/relationships/image" Target="../media/image52.wmf"/><Relationship Id="rId12" Type="http://schemas.openxmlformats.org/officeDocument/2006/relationships/image" Target="../media/image63.wmf"/><Relationship Id="rId2" Type="http://schemas.openxmlformats.org/officeDocument/2006/relationships/image" Target="../media/image47.wmf"/><Relationship Id="rId1" Type="http://schemas.openxmlformats.org/officeDocument/2006/relationships/image" Target="../media/image62.wmf"/><Relationship Id="rId6" Type="http://schemas.openxmlformats.org/officeDocument/2006/relationships/image" Target="../media/image51.wmf"/><Relationship Id="rId11" Type="http://schemas.openxmlformats.org/officeDocument/2006/relationships/image" Target="../media/image56.wmf"/><Relationship Id="rId5" Type="http://schemas.openxmlformats.org/officeDocument/2006/relationships/image" Target="../media/image50.wmf"/><Relationship Id="rId10" Type="http://schemas.openxmlformats.org/officeDocument/2006/relationships/image" Target="../media/image55.wmf"/><Relationship Id="rId4" Type="http://schemas.openxmlformats.org/officeDocument/2006/relationships/image" Target="../media/image49.wmf"/><Relationship Id="rId9" Type="http://schemas.openxmlformats.org/officeDocument/2006/relationships/image" Target="../media/image54.w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66.wmf"/><Relationship Id="rId1" Type="http://schemas.openxmlformats.org/officeDocument/2006/relationships/image" Target="../media/image65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70.wmf"/><Relationship Id="rId2" Type="http://schemas.openxmlformats.org/officeDocument/2006/relationships/image" Target="../media/image69.wmf"/><Relationship Id="rId1" Type="http://schemas.openxmlformats.org/officeDocument/2006/relationships/image" Target="../media/image68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71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72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74.wmf"/></Relationships>
</file>

<file path=ppt/drawings/_rels/vmlDrawing21.vml.rels><?xml version="1.0" encoding="UTF-8" standalone="yes"?>
<Relationships xmlns="http://schemas.openxmlformats.org/package/2006/relationships"><Relationship Id="rId2" Type="http://schemas.openxmlformats.org/officeDocument/2006/relationships/image" Target="../media/image81.wmf"/><Relationship Id="rId1" Type="http://schemas.openxmlformats.org/officeDocument/2006/relationships/image" Target="../media/image80.w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6.wmf"/><Relationship Id="rId2" Type="http://schemas.openxmlformats.org/officeDocument/2006/relationships/image" Target="../media/image85.wmf"/><Relationship Id="rId1" Type="http://schemas.openxmlformats.org/officeDocument/2006/relationships/image" Target="../media/image84.w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7.w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0.w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1.wmf"/></Relationships>
</file>

<file path=ppt/drawings/_rels/vmlDrawing26.vml.rels><?xml version="1.0" encoding="UTF-8" standalone="yes"?>
<Relationships xmlns="http://schemas.openxmlformats.org/package/2006/relationships"><Relationship Id="rId3" Type="http://schemas.openxmlformats.org/officeDocument/2006/relationships/image" Target="../media/image94.wmf"/><Relationship Id="rId2" Type="http://schemas.openxmlformats.org/officeDocument/2006/relationships/image" Target="../media/image93.wmf"/><Relationship Id="rId1" Type="http://schemas.openxmlformats.org/officeDocument/2006/relationships/image" Target="../media/image92.wmf"/></Relationships>
</file>

<file path=ppt/drawings/_rels/vmlDrawing27.vml.rels><?xml version="1.0" encoding="UTF-8" standalone="yes"?>
<Relationships xmlns="http://schemas.openxmlformats.org/package/2006/relationships"><Relationship Id="rId3" Type="http://schemas.openxmlformats.org/officeDocument/2006/relationships/image" Target="../media/image97.emf"/><Relationship Id="rId2" Type="http://schemas.openxmlformats.org/officeDocument/2006/relationships/image" Target="../media/image96.emf"/><Relationship Id="rId1" Type="http://schemas.openxmlformats.org/officeDocument/2006/relationships/image" Target="../media/image95.wmf"/></Relationships>
</file>

<file path=ppt/drawings/_rels/vmlDrawing28.vml.rels><?xml version="1.0" encoding="UTF-8" standalone="yes"?>
<Relationships xmlns="http://schemas.openxmlformats.org/package/2006/relationships"><Relationship Id="rId2" Type="http://schemas.openxmlformats.org/officeDocument/2006/relationships/image" Target="../media/image99.wmf"/><Relationship Id="rId1" Type="http://schemas.openxmlformats.org/officeDocument/2006/relationships/image" Target="../media/image98.w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1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3" Type="http://schemas.openxmlformats.org/officeDocument/2006/relationships/image" Target="../media/image15.wmf"/><Relationship Id="rId7" Type="http://schemas.openxmlformats.org/officeDocument/2006/relationships/image" Target="../media/image19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Relationship Id="rId6" Type="http://schemas.openxmlformats.org/officeDocument/2006/relationships/image" Target="../media/image18.wmf"/><Relationship Id="rId5" Type="http://schemas.openxmlformats.org/officeDocument/2006/relationships/image" Target="../media/image17.wmf"/><Relationship Id="rId10" Type="http://schemas.openxmlformats.org/officeDocument/2006/relationships/image" Target="../media/image22.wmf"/><Relationship Id="rId4" Type="http://schemas.openxmlformats.org/officeDocument/2006/relationships/image" Target="../media/image16.wmf"/><Relationship Id="rId9" Type="http://schemas.openxmlformats.org/officeDocument/2006/relationships/image" Target="../media/image21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Relationship Id="rId4" Type="http://schemas.openxmlformats.org/officeDocument/2006/relationships/image" Target="../media/image26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image" Target="../media/image30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3.wmf"/><Relationship Id="rId1" Type="http://schemas.openxmlformats.org/officeDocument/2006/relationships/image" Target="../media/image32.wmf"/><Relationship Id="rId4" Type="http://schemas.openxmlformats.org/officeDocument/2006/relationships/image" Target="../media/image35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37.wmf"/><Relationship Id="rId1" Type="http://schemas.openxmlformats.org/officeDocument/2006/relationships/image" Target="../media/image36.wmf"/><Relationship Id="rId6" Type="http://schemas.openxmlformats.org/officeDocument/2006/relationships/image" Target="../media/image13.wmf"/><Relationship Id="rId5" Type="http://schemas.openxmlformats.org/officeDocument/2006/relationships/image" Target="../media/image40.wmf"/><Relationship Id="rId4" Type="http://schemas.openxmlformats.org/officeDocument/2006/relationships/image" Target="../media/image3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9BEB6544-EE01-4E30-9E00-6D41849D6F8D}" type="datetimeFigureOut">
              <a:rPr lang="ru-RU"/>
              <a:pPr>
                <a:defRPr/>
              </a:pPr>
              <a:t>11.10.2011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9CF4D50A-7ABA-47E9-BDBD-F4538F940E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59492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83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05BD319-89AA-47D8-8BB7-B626A5B9A918}" type="slidenum">
              <a:rPr lang="ru-RU" smtClean="0"/>
              <a:pPr/>
              <a:t>1</a:t>
            </a:fld>
            <a:endParaRPr 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88C5F4C-A7F9-4A12-B5D7-12C7E01CD071}" type="slidenum">
              <a:rPr lang="ru-RU" smtClean="0">
                <a:solidFill>
                  <a:srgbClr val="000000"/>
                </a:solidFill>
              </a:rPr>
              <a:pPr/>
              <a:t>12</a:t>
            </a:fld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778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BED6F18-4621-4166-A406-44F090617246}" type="slidenum">
              <a:rPr lang="ru-RU" smtClean="0"/>
              <a:pPr/>
              <a:t>13</a:t>
            </a:fld>
            <a:endParaRPr lang="ru-R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7885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F21BEF7-4124-459E-9602-7365E800873A}" type="slidenum">
              <a:rPr lang="ru-RU" smtClean="0"/>
              <a:pPr/>
              <a:t>14</a:t>
            </a:fld>
            <a:endParaRPr lang="ru-RU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7987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2F76DA8-821F-4B83-9DDD-B29AFB24367A}" type="slidenum">
              <a:rPr lang="ru-RU" smtClean="0"/>
              <a:pPr/>
              <a:t>15</a:t>
            </a:fld>
            <a:endParaRPr lang="ru-RU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8090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F64F28F-65FC-4D4D-92BA-3F581BC2825C}" type="slidenum">
              <a:rPr lang="ru-RU" smtClean="0"/>
              <a:pPr/>
              <a:t>16</a:t>
            </a:fld>
            <a:endParaRPr lang="ru-RU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819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0AFBEB9-59BE-401A-9A44-27A27E393B33}" type="slidenum">
              <a:rPr lang="ru-RU" smtClean="0"/>
              <a:pPr/>
              <a:t>17</a:t>
            </a:fld>
            <a:endParaRPr lang="ru-RU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829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A10516A-1953-4F5C-99C0-8C41C2C3CBF6}" type="slidenum">
              <a:rPr lang="ru-RU" smtClean="0"/>
              <a:pPr/>
              <a:t>18</a:t>
            </a:fld>
            <a:endParaRPr lang="ru-RU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839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2107718-887E-4053-8740-412529F88B63}" type="slidenum">
              <a:rPr lang="ru-RU" smtClean="0"/>
              <a:pPr/>
              <a:t>19</a:t>
            </a:fld>
            <a:endParaRPr lang="ru-RU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849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E4C5870-0493-488D-B35B-525A4454C068}" type="slidenum">
              <a:rPr lang="ru-RU" smtClean="0"/>
              <a:pPr/>
              <a:t>20</a:t>
            </a:fld>
            <a:endParaRPr lang="ru-RU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860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CFAEB4B-51F1-4F43-8A88-57890EC5C870}" type="slidenum">
              <a:rPr lang="ru-RU" smtClean="0"/>
              <a:pPr/>
              <a:t>21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93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955DECF-8BD1-45CC-9E2C-CE5CEE2A511C}" type="slidenum">
              <a:rPr lang="ru-RU" smtClean="0"/>
              <a:pPr/>
              <a:t>3</a:t>
            </a:fld>
            <a:endParaRPr lang="ru-RU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870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1E889A7-3B6B-4ADD-9E25-51250D77D569}" type="slidenum">
              <a:rPr lang="ru-RU" smtClean="0"/>
              <a:pPr/>
              <a:t>25</a:t>
            </a:fld>
            <a:endParaRPr lang="ru-RU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880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F13ADDD-C3D9-4822-9CC9-AFACBE9026F4}" type="slidenum">
              <a:rPr lang="ru-RU" smtClean="0"/>
              <a:pPr/>
              <a:t>26</a:t>
            </a:fld>
            <a:endParaRPr lang="ru-RU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8909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A13699B-5339-44E2-B146-36A3187591AA}" type="slidenum">
              <a:rPr lang="ru-RU" smtClean="0"/>
              <a:pPr/>
              <a:t>27</a:t>
            </a:fld>
            <a:endParaRPr lang="ru-RU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9011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041C34A-2579-4BEF-BE15-41B27C1E7FC3}" type="slidenum">
              <a:rPr lang="ru-RU" smtClean="0"/>
              <a:pPr/>
              <a:t>29</a:t>
            </a:fld>
            <a:endParaRPr lang="ru-RU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880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F13ADDD-C3D9-4822-9CC9-AFACBE9026F4}" type="slidenum">
              <a:rPr lang="ru-RU" smtClean="0"/>
              <a:pPr/>
              <a:t>33</a:t>
            </a:fld>
            <a:endParaRPr lang="ru-RU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6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921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D1DAD31-C5CA-4366-978B-48437685E914}" type="slidenum">
              <a:rPr lang="ru-RU" smtClean="0"/>
              <a:pPr/>
              <a:t>34</a:t>
            </a:fld>
            <a:endParaRPr lang="ru-RU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911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8E9287D-8BDB-465A-AFD9-F6AAE20BBFDD}" type="slidenum">
              <a:rPr lang="ru-RU" smtClean="0"/>
              <a:pPr/>
              <a:t>37</a:t>
            </a:fld>
            <a:endParaRPr lang="ru-RU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9318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4D9C02F-1B72-4AD0-8986-955F0D0A4B8F}" type="slidenum">
              <a:rPr lang="ru-RU" smtClean="0"/>
              <a:pPr/>
              <a:t>38</a:t>
            </a:fld>
            <a:endParaRPr lang="ru-RU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21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9421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5BD87F7-3C1D-42BD-86FF-9263CAB1BFDF}" type="slidenum">
              <a:rPr lang="ru-RU" smtClean="0"/>
              <a:pPr/>
              <a:t>39</a:t>
            </a:fld>
            <a:endParaRPr lang="ru-RU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52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952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9618C94-97FF-4B6A-80B7-959311396A40}" type="slidenum">
              <a:rPr lang="ru-RU" smtClean="0"/>
              <a:pPr/>
              <a:t>40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7281686-54E7-457F-A883-9634888DECE0}" type="slidenum">
              <a:rPr lang="ru-RU" smtClean="0">
                <a:solidFill>
                  <a:srgbClr val="000000"/>
                </a:solidFill>
              </a:rPr>
              <a:pPr/>
              <a:t>4</a:t>
            </a:fld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25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9626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339F798-64B7-49F4-B048-E7928745A520}" type="slidenum">
              <a:rPr lang="ru-RU" smtClean="0"/>
              <a:pPr/>
              <a:t>41</a:t>
            </a:fld>
            <a:endParaRPr lang="ru-RU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728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9728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DBC9749-7ACC-413B-96AA-019761704CBC}" type="slidenum">
              <a:rPr lang="ru-RU" smtClean="0"/>
              <a:pPr/>
              <a:t>42</a:t>
            </a:fld>
            <a:endParaRPr lang="ru-RU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830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9830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5C14262-2ACC-484E-8263-3B05DBDE8B1B}" type="slidenum">
              <a:rPr lang="ru-RU" smtClean="0"/>
              <a:pPr/>
              <a:t>43</a:t>
            </a:fld>
            <a:endParaRPr lang="ru-RU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933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9933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4B840DC-19C5-448B-A1ED-8E461F65E6D8}" type="slidenum">
              <a:rPr lang="ru-RU" smtClean="0"/>
              <a:pPr/>
              <a:t>44</a:t>
            </a:fld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D17CF72-2F9C-4723-8E4C-8ABC614059D6}" type="slidenum">
              <a:rPr lang="ru-RU" smtClean="0">
                <a:solidFill>
                  <a:srgbClr val="000000"/>
                </a:solidFill>
              </a:rPr>
              <a:pPr/>
              <a:t>5</a:t>
            </a:fld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E2F8316-A486-4138-99BA-F3EC4844F097}" type="slidenum">
              <a:rPr lang="ru-RU" smtClean="0">
                <a:solidFill>
                  <a:srgbClr val="000000"/>
                </a:solidFill>
              </a:rPr>
              <a:pPr/>
              <a:t>6</a:t>
            </a:fld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E93F5B6-D76C-4A50-9D53-656A76B21EB7}" type="slidenum">
              <a:rPr lang="ru-RU" smtClean="0">
                <a:solidFill>
                  <a:srgbClr val="000000"/>
                </a:solidFill>
              </a:rPr>
              <a:pPr/>
              <a:t>7</a:t>
            </a:fld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EFA892B-4136-4642-9012-630C1E4A577A}" type="slidenum">
              <a:rPr lang="ru-RU" smtClean="0">
                <a:solidFill>
                  <a:srgbClr val="000000"/>
                </a:solidFill>
              </a:rPr>
              <a:pPr/>
              <a:t>8</a:t>
            </a:fld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F2B3501-E32A-4AEF-8364-B9C5087DE679}" type="slidenum">
              <a:rPr lang="ru-RU" smtClean="0">
                <a:solidFill>
                  <a:srgbClr val="000000"/>
                </a:solidFill>
              </a:rPr>
              <a:pPr/>
              <a:t>9</a:t>
            </a:fld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3326F7D-9D03-4095-BB7F-57AF8FD3300F}" type="slidenum">
              <a:rPr lang="ru-RU" smtClean="0">
                <a:solidFill>
                  <a:srgbClr val="000000"/>
                </a:solidFill>
              </a:rPr>
              <a:pPr/>
              <a:t>10</a:t>
            </a:fld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6350" y="20638"/>
            <a:ext cx="9144000" cy="6858000"/>
            <a:chOff x="0" y="0"/>
            <a:chExt cx="5760" cy="4320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7" name="Freeform 5"/>
          <p:cNvSpPr>
            <a:spLocks/>
          </p:cNvSpPr>
          <p:nvPr/>
        </p:nvSpPr>
        <p:spPr bwMode="hidden">
          <a:xfrm>
            <a:off x="6242050" y="6269038"/>
            <a:ext cx="2895600" cy="609600"/>
          </a:xfrm>
          <a:custGeom>
            <a:avLst/>
            <a:gdLst/>
            <a:ahLst/>
            <a:cxnLst>
              <a:cxn ang="0">
                <a:pos x="5748" y="246"/>
              </a:cxn>
              <a:cxn ang="0">
                <a:pos x="0" y="246"/>
              </a:cxn>
              <a:cxn ang="0">
                <a:pos x="0" y="0"/>
              </a:cxn>
              <a:cxn ang="0">
                <a:pos x="5748" y="0"/>
              </a:cxn>
              <a:cxn ang="0">
                <a:pos x="5748" y="246"/>
              </a:cxn>
              <a:cxn ang="0">
                <a:pos x="5748" y="246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grpSp>
        <p:nvGrpSpPr>
          <p:cNvPr id="8" name="Group 6"/>
          <p:cNvGrpSpPr>
            <a:grpSpLocks/>
          </p:cNvGrpSpPr>
          <p:nvPr/>
        </p:nvGrpSpPr>
        <p:grpSpPr bwMode="auto">
          <a:xfrm>
            <a:off x="-1588" y="6034088"/>
            <a:ext cx="7845426" cy="850900"/>
            <a:chOff x="0" y="3792"/>
            <a:chExt cx="4942" cy="536"/>
          </a:xfrm>
        </p:grpSpPr>
        <p:sp>
          <p:nvSpPr>
            <p:cNvPr id="9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10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6" cy="536"/>
              <a:chOff x="2486" y="3792"/>
              <a:chExt cx="2456" cy="536"/>
            </a:xfrm>
          </p:grpSpPr>
          <p:sp>
            <p:nvSpPr>
              <p:cNvPr id="12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4" cy="529"/>
              </a:xfrm>
              <a:custGeom>
                <a:avLst/>
                <a:gdLst/>
                <a:ahLst/>
                <a:cxnLst>
                  <a:cxn ang="0">
                    <a:pos x="636" y="373"/>
                  </a:cxn>
                  <a:cxn ang="0">
                    <a:pos x="495" y="370"/>
                  </a:cxn>
                  <a:cxn ang="0">
                    <a:pos x="280" y="249"/>
                  </a:cxn>
                  <a:cxn ang="0">
                    <a:pos x="127" y="66"/>
                  </a:cxn>
                  <a:cxn ang="0">
                    <a:pos x="0" y="0"/>
                  </a:cxn>
                  <a:cxn ang="0">
                    <a:pos x="22" y="26"/>
                  </a:cxn>
                  <a:cxn ang="0">
                    <a:pos x="0" y="65"/>
                  </a:cxn>
                  <a:cxn ang="0">
                    <a:pos x="30" y="119"/>
                  </a:cxn>
                  <a:cxn ang="0">
                    <a:pos x="75" y="243"/>
                  </a:cxn>
                  <a:cxn ang="0">
                    <a:pos x="45" y="422"/>
                  </a:cxn>
                  <a:cxn ang="0">
                    <a:pos x="200" y="329"/>
                  </a:cxn>
                  <a:cxn ang="0">
                    <a:pos x="592" y="527"/>
                  </a:cxn>
                  <a:cxn ang="0">
                    <a:pos x="994" y="529"/>
                  </a:cxn>
                  <a:cxn ang="0">
                    <a:pos x="828" y="473"/>
                  </a:cxn>
                  <a:cxn ang="0">
                    <a:pos x="636" y="373"/>
                  </a:cxn>
                </a:cxnLst>
                <a:rect l="0" t="0" r="r" b="b"/>
                <a:pathLst>
                  <a:path w="994" h="529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592" y="527"/>
                    </a:lnTo>
                    <a:lnTo>
                      <a:pt x="994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54" y="18"/>
                  </a:cxn>
                  <a:cxn ang="0">
                    <a:pos x="24" y="30"/>
                  </a:cxn>
                  <a:cxn ang="0">
                    <a:pos x="18" y="66"/>
                  </a:cxn>
                  <a:cxn ang="0">
                    <a:pos x="42" y="114"/>
                  </a:cxn>
                  <a:cxn ang="0">
                    <a:pos x="48" y="162"/>
                  </a:cxn>
                  <a:cxn ang="0">
                    <a:pos x="0" y="353"/>
                  </a:cxn>
                  <a:cxn ang="0">
                    <a:pos x="54" y="233"/>
                  </a:cxn>
                  <a:cxn ang="0">
                    <a:pos x="84" y="216"/>
                  </a:cxn>
                  <a:cxn ang="0">
                    <a:pos x="126" y="126"/>
                  </a:cxn>
                  <a:cxn ang="0">
                    <a:pos x="144" y="120"/>
                  </a:cxn>
                  <a:cxn ang="0">
                    <a:pos x="144" y="90"/>
                  </a:cxn>
                  <a:cxn ang="0">
                    <a:pos x="186" y="66"/>
                  </a:cxn>
                  <a:cxn ang="0">
                    <a:pos x="162" y="60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2" y="13"/>
                  </a:cxn>
                  <a:cxn ang="0">
                    <a:pos x="0" y="40"/>
                  </a:cxn>
                  <a:cxn ang="0">
                    <a:pos x="60" y="121"/>
                  </a:cxn>
                  <a:cxn ang="0">
                    <a:pos x="310" y="271"/>
                  </a:cxn>
                  <a:cxn ang="0">
                    <a:pos x="290" y="139"/>
                  </a:cxn>
                  <a:cxn ang="0">
                    <a:pos x="378" y="76"/>
                  </a:cxn>
                  <a:cxn ang="0">
                    <a:pos x="251" y="94"/>
                  </a:cxn>
                  <a:cxn ang="0">
                    <a:pos x="90" y="54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6"/>
                  </a:cxn>
                  <a:cxn ang="0">
                    <a:pos x="6" y="18"/>
                  </a:cxn>
                  <a:cxn ang="0">
                    <a:pos x="0" y="24"/>
                  </a:cxn>
                  <a:cxn ang="0">
                    <a:pos x="78" y="60"/>
                  </a:cxn>
                  <a:cxn ang="0">
                    <a:pos x="96" y="42"/>
                  </a:cxn>
                  <a:cxn ang="0">
                    <a:pos x="155" y="66"/>
                  </a:cxn>
                  <a:cxn ang="0">
                    <a:pos x="126" y="24"/>
                  </a:cxn>
                  <a:cxn ang="0">
                    <a:pos x="149" y="0"/>
                  </a:cxn>
                  <a:cxn ang="0">
                    <a:pos x="114" y="0"/>
                  </a:cxn>
                  <a:cxn ang="0">
                    <a:pos x="114" y="0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/>
                <a:ahLst/>
                <a:cxnLst>
                  <a:cxn ang="0">
                    <a:pos x="6" y="36"/>
                  </a:cxn>
                  <a:cxn ang="0">
                    <a:pos x="0" y="18"/>
                  </a:cxn>
                  <a:cxn ang="0">
                    <a:pos x="12" y="6"/>
                  </a:cxn>
                  <a:cxn ang="0">
                    <a:pos x="0" y="6"/>
                  </a:cxn>
                  <a:cxn ang="0">
                    <a:pos x="12" y="6"/>
                  </a:cxn>
                  <a:cxn ang="0">
                    <a:pos x="24" y="6"/>
                  </a:cxn>
                  <a:cxn ang="0">
                    <a:pos x="36" y="6"/>
                  </a:cxn>
                  <a:cxn ang="0">
                    <a:pos x="42" y="0"/>
                  </a:cxn>
                  <a:cxn ang="0">
                    <a:pos x="30" y="18"/>
                  </a:cxn>
                  <a:cxn ang="0">
                    <a:pos x="42" y="48"/>
                  </a:cxn>
                  <a:cxn ang="0">
                    <a:pos x="12" y="72"/>
                  </a:cxn>
                  <a:cxn ang="0">
                    <a:pos x="6" y="36"/>
                  </a:cxn>
                  <a:cxn ang="0">
                    <a:pos x="6" y="36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11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17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18" name="Freeform 16"/>
            <p:cNvSpPr>
              <a:spLocks/>
            </p:cNvSpPr>
            <p:nvPr userDrawn="1"/>
          </p:nvSpPr>
          <p:spPr bwMode="auto">
            <a:xfrm>
              <a:off x="1196" y="3793"/>
              <a:ext cx="365" cy="291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0" y="60"/>
                </a:cxn>
                <a:cxn ang="0">
                  <a:pos x="66" y="108"/>
                </a:cxn>
                <a:cxn ang="0">
                  <a:pos x="143" y="180"/>
                </a:cxn>
                <a:cxn ang="0">
                  <a:pos x="191" y="168"/>
                </a:cxn>
                <a:cxn ang="0">
                  <a:pos x="341" y="287"/>
                </a:cxn>
                <a:cxn ang="0">
                  <a:pos x="305" y="174"/>
                </a:cxn>
                <a:cxn ang="0">
                  <a:pos x="365" y="132"/>
                </a:cxn>
                <a:cxn ang="0">
                  <a:pos x="359" y="126"/>
                </a:cxn>
                <a:cxn ang="0">
                  <a:pos x="335" y="114"/>
                </a:cxn>
                <a:cxn ang="0">
                  <a:pos x="299" y="90"/>
                </a:cxn>
                <a:cxn ang="0">
                  <a:pos x="257" y="72"/>
                </a:cxn>
                <a:cxn ang="0">
                  <a:pos x="215" y="54"/>
                </a:cxn>
                <a:cxn ang="0">
                  <a:pos x="173" y="36"/>
                </a:cxn>
                <a:cxn ang="0">
                  <a:pos x="143" y="24"/>
                </a:cxn>
                <a:cxn ang="0">
                  <a:pos x="131" y="18"/>
                </a:cxn>
                <a:cxn ang="0">
                  <a:pos x="107" y="18"/>
                </a:cxn>
                <a:cxn ang="0">
                  <a:pos x="95" y="18"/>
                </a:cxn>
                <a:cxn ang="0">
                  <a:pos x="72" y="12"/>
                </a:cxn>
                <a:cxn ang="0">
                  <a:pos x="66" y="12"/>
                </a:cxn>
                <a:cxn ang="0">
                  <a:pos x="54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24" y="24"/>
                </a:cxn>
                <a:cxn ang="0">
                  <a:pos x="24" y="24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" name="Freeform 17"/>
            <p:cNvSpPr>
              <a:spLocks/>
            </p:cNvSpPr>
            <p:nvPr userDrawn="1"/>
          </p:nvSpPr>
          <p:spPr bwMode="auto">
            <a:xfrm>
              <a:off x="1943" y="3829"/>
              <a:ext cx="2033" cy="499"/>
            </a:xfrm>
            <a:custGeom>
              <a:avLst/>
              <a:gdLst/>
              <a:ahLst/>
              <a:cxnLst>
                <a:cxn ang="0">
                  <a:pos x="186" y="18"/>
                </a:cxn>
                <a:cxn ang="0">
                  <a:pos x="138" y="6"/>
                </a:cxn>
                <a:cxn ang="0">
                  <a:pos x="96" y="0"/>
                </a:cxn>
                <a:cxn ang="0">
                  <a:pos x="36" y="0"/>
                </a:cxn>
                <a:cxn ang="0">
                  <a:pos x="12" y="25"/>
                </a:cxn>
                <a:cxn ang="0">
                  <a:pos x="0" y="128"/>
                </a:cxn>
                <a:cxn ang="0">
                  <a:pos x="60" y="104"/>
                </a:cxn>
                <a:cxn ang="0">
                  <a:pos x="90" y="134"/>
                </a:cxn>
                <a:cxn ang="0">
                  <a:pos x="150" y="153"/>
                </a:cxn>
                <a:cxn ang="0">
                  <a:pos x="209" y="273"/>
                </a:cxn>
                <a:cxn ang="0">
                  <a:pos x="401" y="359"/>
                </a:cxn>
                <a:cxn ang="0">
                  <a:pos x="777" y="359"/>
                </a:cxn>
                <a:cxn ang="0">
                  <a:pos x="2033" y="499"/>
                </a:cxn>
                <a:cxn ang="0">
                  <a:pos x="2033" y="499"/>
                </a:cxn>
                <a:cxn ang="0">
                  <a:pos x="1991" y="493"/>
                </a:cxn>
                <a:cxn ang="0">
                  <a:pos x="676" y="243"/>
                </a:cxn>
                <a:cxn ang="0">
                  <a:pos x="514" y="159"/>
                </a:cxn>
                <a:cxn ang="0">
                  <a:pos x="425" y="110"/>
                </a:cxn>
                <a:cxn ang="0">
                  <a:pos x="365" y="92"/>
                </a:cxn>
                <a:cxn ang="0">
                  <a:pos x="281" y="61"/>
                </a:cxn>
                <a:cxn ang="0">
                  <a:pos x="186" y="18"/>
                </a:cxn>
                <a:cxn ang="0">
                  <a:pos x="186" y="18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" name="Freeform 18"/>
            <p:cNvSpPr>
              <a:spLocks/>
            </p:cNvSpPr>
            <p:nvPr userDrawn="1"/>
          </p:nvSpPr>
          <p:spPr bwMode="auto">
            <a:xfrm>
              <a:off x="1830" y="3823"/>
              <a:ext cx="71" cy="61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6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29" y="18"/>
                </a:cxn>
                <a:cxn ang="0">
                  <a:pos x="53" y="18"/>
                </a:cxn>
                <a:cxn ang="0">
                  <a:pos x="59" y="30"/>
                </a:cxn>
                <a:cxn ang="0">
                  <a:pos x="65" y="42"/>
                </a:cxn>
                <a:cxn ang="0">
                  <a:pos x="71" y="54"/>
                </a:cxn>
                <a:cxn ang="0">
                  <a:pos x="71" y="60"/>
                </a:cxn>
                <a:cxn ang="0">
                  <a:pos x="59" y="54"/>
                </a:cxn>
                <a:cxn ang="0">
                  <a:pos x="47" y="42"/>
                </a:cxn>
                <a:cxn ang="0">
                  <a:pos x="23" y="30"/>
                </a:cxn>
                <a:cxn ang="0">
                  <a:pos x="23" y="36"/>
                </a:cxn>
                <a:cxn ang="0">
                  <a:pos x="18" y="42"/>
                </a:cxn>
                <a:cxn ang="0">
                  <a:pos x="12" y="48"/>
                </a:cxn>
                <a:cxn ang="0">
                  <a:pos x="6" y="48"/>
                </a:cxn>
                <a:cxn ang="0">
                  <a:pos x="6" y="48"/>
                </a:cxn>
                <a:cxn ang="0">
                  <a:pos x="6" y="36"/>
                </a:cxn>
                <a:cxn ang="0">
                  <a:pos x="0" y="18"/>
                </a:cxn>
                <a:cxn ang="0">
                  <a:pos x="0" y="18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" name="Freeform 19"/>
            <p:cNvSpPr>
              <a:spLocks/>
            </p:cNvSpPr>
            <p:nvPr userDrawn="1"/>
          </p:nvSpPr>
          <p:spPr bwMode="auto">
            <a:xfrm>
              <a:off x="855" y="3842"/>
              <a:ext cx="161" cy="164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48" y="6"/>
                </a:cxn>
                <a:cxn ang="0">
                  <a:pos x="72" y="6"/>
                </a:cxn>
                <a:cxn ang="0">
                  <a:pos x="114" y="12"/>
                </a:cxn>
                <a:cxn ang="0">
                  <a:pos x="96" y="54"/>
                </a:cxn>
                <a:cxn ang="0">
                  <a:pos x="96" y="60"/>
                </a:cxn>
                <a:cxn ang="0">
                  <a:pos x="102" y="72"/>
                </a:cxn>
                <a:cxn ang="0">
                  <a:pos x="108" y="84"/>
                </a:cxn>
                <a:cxn ang="0">
                  <a:pos x="120" y="96"/>
                </a:cxn>
                <a:cxn ang="0">
                  <a:pos x="143" y="114"/>
                </a:cxn>
                <a:cxn ang="0">
                  <a:pos x="155" y="138"/>
                </a:cxn>
                <a:cxn ang="0">
                  <a:pos x="161" y="156"/>
                </a:cxn>
                <a:cxn ang="0">
                  <a:pos x="161" y="162"/>
                </a:cxn>
                <a:cxn ang="0">
                  <a:pos x="96" y="102"/>
                </a:cxn>
                <a:cxn ang="0">
                  <a:pos x="30" y="54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30" y="0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" name="Freeform 20"/>
            <p:cNvSpPr>
              <a:spLocks/>
            </p:cNvSpPr>
            <p:nvPr userDrawn="1"/>
          </p:nvSpPr>
          <p:spPr bwMode="auto">
            <a:xfrm>
              <a:off x="706" y="3854"/>
              <a:ext cx="59" cy="61"/>
            </a:xfrm>
            <a:custGeom>
              <a:avLst/>
              <a:gdLst/>
              <a:ahLst/>
              <a:cxnLst>
                <a:cxn ang="0">
                  <a:pos x="59" y="6"/>
                </a:cxn>
                <a:cxn ang="0">
                  <a:pos x="41" y="30"/>
                </a:cxn>
                <a:cxn ang="0">
                  <a:pos x="41" y="36"/>
                </a:cxn>
                <a:cxn ang="0">
                  <a:pos x="47" y="42"/>
                </a:cxn>
                <a:cxn ang="0">
                  <a:pos x="53" y="54"/>
                </a:cxn>
                <a:cxn ang="0">
                  <a:pos x="53" y="60"/>
                </a:cxn>
                <a:cxn ang="0">
                  <a:pos x="47" y="54"/>
                </a:cxn>
                <a:cxn ang="0">
                  <a:pos x="35" y="48"/>
                </a:cxn>
                <a:cxn ang="0">
                  <a:pos x="23" y="36"/>
                </a:cxn>
                <a:cxn ang="0">
                  <a:pos x="17" y="30"/>
                </a:cxn>
                <a:cxn ang="0">
                  <a:pos x="0" y="0"/>
                </a:cxn>
                <a:cxn ang="0">
                  <a:pos x="59" y="6"/>
                </a:cxn>
                <a:cxn ang="0">
                  <a:pos x="59" y="6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" name="Freeform 21"/>
            <p:cNvSpPr>
              <a:spLocks/>
            </p:cNvSpPr>
            <p:nvPr userDrawn="1"/>
          </p:nvSpPr>
          <p:spPr bwMode="auto">
            <a:xfrm>
              <a:off x="395" y="3811"/>
              <a:ext cx="245" cy="207"/>
            </a:xfrm>
            <a:custGeom>
              <a:avLst/>
              <a:gdLst/>
              <a:ahLst/>
              <a:cxnLst>
                <a:cxn ang="0">
                  <a:pos x="233" y="36"/>
                </a:cxn>
                <a:cxn ang="0">
                  <a:pos x="245" y="42"/>
                </a:cxn>
                <a:cxn ang="0">
                  <a:pos x="209" y="84"/>
                </a:cxn>
                <a:cxn ang="0">
                  <a:pos x="143" y="132"/>
                </a:cxn>
                <a:cxn ang="0">
                  <a:pos x="167" y="156"/>
                </a:cxn>
                <a:cxn ang="0">
                  <a:pos x="179" y="204"/>
                </a:cxn>
                <a:cxn ang="0">
                  <a:pos x="77" y="132"/>
                </a:cxn>
                <a:cxn ang="0">
                  <a:pos x="47" y="84"/>
                </a:cxn>
                <a:cxn ang="0">
                  <a:pos x="89" y="66"/>
                </a:cxn>
                <a:cxn ang="0">
                  <a:pos x="59" y="36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47" y="6"/>
                </a:cxn>
                <a:cxn ang="0">
                  <a:pos x="77" y="6"/>
                </a:cxn>
                <a:cxn ang="0">
                  <a:pos x="83" y="6"/>
                </a:cxn>
                <a:cxn ang="0">
                  <a:pos x="89" y="6"/>
                </a:cxn>
                <a:cxn ang="0">
                  <a:pos x="101" y="12"/>
                </a:cxn>
                <a:cxn ang="0">
                  <a:pos x="125" y="12"/>
                </a:cxn>
                <a:cxn ang="0">
                  <a:pos x="143" y="18"/>
                </a:cxn>
                <a:cxn ang="0">
                  <a:pos x="149" y="18"/>
                </a:cxn>
                <a:cxn ang="0">
                  <a:pos x="149" y="18"/>
                </a:cxn>
                <a:cxn ang="0">
                  <a:pos x="203" y="24"/>
                </a:cxn>
                <a:cxn ang="0">
                  <a:pos x="233" y="36"/>
                </a:cxn>
                <a:cxn ang="0">
                  <a:pos x="233" y="36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33814" name="Rectangle 2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447800"/>
            <a:ext cx="8229600" cy="1736725"/>
          </a:xfrm>
        </p:spPr>
        <p:txBody>
          <a:bodyPr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3815" name="Rectangle 2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429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4" name="Rectangle 2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5" name="Rectangle 2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D304B9-8FE4-4D3B-B06E-8114A16F20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26" name="Rectangle 26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F500AC-5B0A-4DBB-912E-385A48F145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5867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5867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C425A4-2DC7-4BA0-9068-7B57039CE2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EFB1B9-F918-454C-9EEC-E7EC70EF60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55C909-A45C-4A12-A6EE-7C40257C05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D4D90B-2D66-49AF-A32D-3EC092221E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2FDC6A-7F1F-4D2F-B895-264B8AA7D4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6FA1D3-AE6E-4CE3-AA72-409C139FDF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597211-DE7B-4773-9CFE-82EF1DB62C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B84A05-CF2A-4CD9-A253-9F13981BBC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A6380C-7BB6-4E5C-AE6C-331DDD3BC6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5A9209-8F75-4D21-97BF-683CEF632A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EB36E7-D6DF-40C1-AE6A-11A2BB6E2E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FE7429-2029-4903-904E-4B9ADE6FF6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4A1C7D-4521-45B6-B492-35CD900D88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27A01B-8CCF-4642-BD11-1A21AB4AA9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126D43-9DCB-469C-94C2-016BC3FBEE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F19EF5C-3D1A-4F4B-B71C-169D4FA9B4C6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762532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97290" name="Rectangle 10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73250"/>
            <a:ext cx="7772400" cy="155575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97291" name="Rectangle 1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A0BFFD-CEFF-4511-A24A-FDB5744D4F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087E71-F668-4418-88C5-43B64FD99D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61D23F-4480-4195-9AE4-DD0FFFA20E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2BCA1E-AEB3-45CA-9B0C-BA85B86901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25D06E-A807-4954-9F47-38D88EC286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14EDC6-4106-4690-AD21-2371D66646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2C3865-E88D-41FB-8E3C-FC88E66E66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236350-1313-44A6-A6FD-FBD75B83F5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A3E945-DE16-4CAA-8272-8D8CFC9790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3F3270-1193-4C9D-B429-DAE6E9F065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58F583-AF0E-4C29-A50C-2B0D704EAB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7C119B-9F2C-4A7E-A1B0-22E68F2EF1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359F2E-6B1B-4208-AF86-FDCD9E163A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8B2EF5-4DF4-4F3F-9724-AFABD78D6C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C1B87C-31D0-4845-9DBC-40A02598A2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A46C67-517F-4A2A-A4E9-27B77DC8BD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55550A-7595-4C9D-B98D-21CAFDF78C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6D0056-3A78-4C14-9E8C-4FC948925C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160673-1EA5-454F-BA0D-DC48601D24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8AE2D4-CC72-4D15-9D8D-CA6559D572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F83CEE-D5D9-42D1-AC5F-6D6E2D8CD6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825BB9-6A45-4F1C-B0FD-899AEFE42B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E534AA-455D-4852-9259-D972A1AAD0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576443-DB77-42D8-B755-EB2FE7D784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712076-A697-489E-8C22-55B41A4190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1D1F9C-9AB7-464E-B7EE-E825A9909C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095018-FED8-4E3D-802B-1B0EF12438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44.xml"/></Relationships>
</file>

<file path=ppt/slideMasters/_rels/slideMaster1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4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38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39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40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41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42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32771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2772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32773" name="Freeform 5"/>
          <p:cNvSpPr>
            <a:spLocks/>
          </p:cNvSpPr>
          <p:nvPr/>
        </p:nvSpPr>
        <p:spPr bwMode="hidden">
          <a:xfrm>
            <a:off x="6248400" y="6262688"/>
            <a:ext cx="2895600" cy="609600"/>
          </a:xfrm>
          <a:custGeom>
            <a:avLst/>
            <a:gdLst/>
            <a:ahLst/>
            <a:cxnLst>
              <a:cxn ang="0">
                <a:pos x="5748" y="246"/>
              </a:cxn>
              <a:cxn ang="0">
                <a:pos x="0" y="246"/>
              </a:cxn>
              <a:cxn ang="0">
                <a:pos x="0" y="0"/>
              </a:cxn>
              <a:cxn ang="0">
                <a:pos x="5748" y="0"/>
              </a:cxn>
              <a:cxn ang="0">
                <a:pos x="5748" y="246"/>
              </a:cxn>
              <a:cxn ang="0">
                <a:pos x="5748" y="246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grpSp>
        <p:nvGrpSpPr>
          <p:cNvPr id="29700" name="Group 6"/>
          <p:cNvGrpSpPr>
            <a:grpSpLocks/>
          </p:cNvGrpSpPr>
          <p:nvPr/>
        </p:nvGrpSpPr>
        <p:grpSpPr bwMode="auto">
          <a:xfrm>
            <a:off x="0" y="6019800"/>
            <a:ext cx="7848600" cy="857250"/>
            <a:chOff x="0" y="3792"/>
            <a:chExt cx="4944" cy="540"/>
          </a:xfrm>
        </p:grpSpPr>
        <p:sp>
          <p:nvSpPr>
            <p:cNvPr id="32775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29714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8" cy="540"/>
              <a:chOff x="2486" y="3792"/>
              <a:chExt cx="2458" cy="540"/>
            </a:xfrm>
          </p:grpSpPr>
          <p:sp>
            <p:nvSpPr>
              <p:cNvPr id="32777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6" cy="533"/>
              </a:xfrm>
              <a:custGeom>
                <a:avLst/>
                <a:gdLst/>
                <a:ahLst/>
                <a:cxnLst>
                  <a:cxn ang="0">
                    <a:pos x="636" y="373"/>
                  </a:cxn>
                  <a:cxn ang="0">
                    <a:pos x="495" y="370"/>
                  </a:cxn>
                  <a:cxn ang="0">
                    <a:pos x="280" y="249"/>
                  </a:cxn>
                  <a:cxn ang="0">
                    <a:pos x="127" y="66"/>
                  </a:cxn>
                  <a:cxn ang="0">
                    <a:pos x="0" y="0"/>
                  </a:cxn>
                  <a:cxn ang="0">
                    <a:pos x="22" y="26"/>
                  </a:cxn>
                  <a:cxn ang="0">
                    <a:pos x="0" y="65"/>
                  </a:cxn>
                  <a:cxn ang="0">
                    <a:pos x="30" y="119"/>
                  </a:cxn>
                  <a:cxn ang="0">
                    <a:pos x="75" y="243"/>
                  </a:cxn>
                  <a:cxn ang="0">
                    <a:pos x="45" y="422"/>
                  </a:cxn>
                  <a:cxn ang="0">
                    <a:pos x="200" y="329"/>
                  </a:cxn>
                  <a:cxn ang="0">
                    <a:pos x="612" y="533"/>
                  </a:cxn>
                  <a:cxn ang="0">
                    <a:pos x="996" y="529"/>
                  </a:cxn>
                  <a:cxn ang="0">
                    <a:pos x="828" y="473"/>
                  </a:cxn>
                  <a:cxn ang="0">
                    <a:pos x="636" y="373"/>
                  </a:cxn>
                </a:cxnLst>
                <a:rect l="0" t="0" r="r" b="b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2778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54" y="18"/>
                  </a:cxn>
                  <a:cxn ang="0">
                    <a:pos x="24" y="30"/>
                  </a:cxn>
                  <a:cxn ang="0">
                    <a:pos x="18" y="66"/>
                  </a:cxn>
                  <a:cxn ang="0">
                    <a:pos x="42" y="114"/>
                  </a:cxn>
                  <a:cxn ang="0">
                    <a:pos x="48" y="162"/>
                  </a:cxn>
                  <a:cxn ang="0">
                    <a:pos x="0" y="353"/>
                  </a:cxn>
                  <a:cxn ang="0">
                    <a:pos x="54" y="233"/>
                  </a:cxn>
                  <a:cxn ang="0">
                    <a:pos x="84" y="216"/>
                  </a:cxn>
                  <a:cxn ang="0">
                    <a:pos x="126" y="126"/>
                  </a:cxn>
                  <a:cxn ang="0">
                    <a:pos x="144" y="120"/>
                  </a:cxn>
                  <a:cxn ang="0">
                    <a:pos x="144" y="90"/>
                  </a:cxn>
                  <a:cxn ang="0">
                    <a:pos x="186" y="66"/>
                  </a:cxn>
                  <a:cxn ang="0">
                    <a:pos x="162" y="60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2779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2" y="13"/>
                  </a:cxn>
                  <a:cxn ang="0">
                    <a:pos x="0" y="40"/>
                  </a:cxn>
                  <a:cxn ang="0">
                    <a:pos x="60" y="121"/>
                  </a:cxn>
                  <a:cxn ang="0">
                    <a:pos x="310" y="271"/>
                  </a:cxn>
                  <a:cxn ang="0">
                    <a:pos x="290" y="139"/>
                  </a:cxn>
                  <a:cxn ang="0">
                    <a:pos x="378" y="76"/>
                  </a:cxn>
                  <a:cxn ang="0">
                    <a:pos x="251" y="94"/>
                  </a:cxn>
                  <a:cxn ang="0">
                    <a:pos x="90" y="54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2780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6"/>
                  </a:cxn>
                  <a:cxn ang="0">
                    <a:pos x="6" y="18"/>
                  </a:cxn>
                  <a:cxn ang="0">
                    <a:pos x="0" y="24"/>
                  </a:cxn>
                  <a:cxn ang="0">
                    <a:pos x="78" y="60"/>
                  </a:cxn>
                  <a:cxn ang="0">
                    <a:pos x="96" y="42"/>
                  </a:cxn>
                  <a:cxn ang="0">
                    <a:pos x="155" y="66"/>
                  </a:cxn>
                  <a:cxn ang="0">
                    <a:pos x="126" y="24"/>
                  </a:cxn>
                  <a:cxn ang="0">
                    <a:pos x="149" y="0"/>
                  </a:cxn>
                  <a:cxn ang="0">
                    <a:pos x="114" y="0"/>
                  </a:cxn>
                  <a:cxn ang="0">
                    <a:pos x="114" y="0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2781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/>
                <a:ahLst/>
                <a:cxnLst>
                  <a:cxn ang="0">
                    <a:pos x="6" y="36"/>
                  </a:cxn>
                  <a:cxn ang="0">
                    <a:pos x="0" y="18"/>
                  </a:cxn>
                  <a:cxn ang="0">
                    <a:pos x="12" y="6"/>
                  </a:cxn>
                  <a:cxn ang="0">
                    <a:pos x="0" y="6"/>
                  </a:cxn>
                  <a:cxn ang="0">
                    <a:pos x="12" y="6"/>
                  </a:cxn>
                  <a:cxn ang="0">
                    <a:pos x="24" y="6"/>
                  </a:cxn>
                  <a:cxn ang="0">
                    <a:pos x="36" y="6"/>
                  </a:cxn>
                  <a:cxn ang="0">
                    <a:pos x="42" y="0"/>
                  </a:cxn>
                  <a:cxn ang="0">
                    <a:pos x="30" y="18"/>
                  </a:cxn>
                  <a:cxn ang="0">
                    <a:pos x="42" y="48"/>
                  </a:cxn>
                  <a:cxn ang="0">
                    <a:pos x="12" y="72"/>
                  </a:cxn>
                  <a:cxn ang="0">
                    <a:pos x="6" y="36"/>
                  </a:cxn>
                  <a:cxn ang="0">
                    <a:pos x="6" y="36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32782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29701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32784" name="Freeform 16"/>
            <p:cNvSpPr>
              <a:spLocks/>
            </p:cNvSpPr>
            <p:nvPr/>
          </p:nvSpPr>
          <p:spPr bwMode="auto">
            <a:xfrm>
              <a:off x="1196" y="3793"/>
              <a:ext cx="365" cy="291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0" y="60"/>
                </a:cxn>
                <a:cxn ang="0">
                  <a:pos x="66" y="108"/>
                </a:cxn>
                <a:cxn ang="0">
                  <a:pos x="143" y="180"/>
                </a:cxn>
                <a:cxn ang="0">
                  <a:pos x="191" y="168"/>
                </a:cxn>
                <a:cxn ang="0">
                  <a:pos x="341" y="287"/>
                </a:cxn>
                <a:cxn ang="0">
                  <a:pos x="305" y="174"/>
                </a:cxn>
                <a:cxn ang="0">
                  <a:pos x="365" y="132"/>
                </a:cxn>
                <a:cxn ang="0">
                  <a:pos x="359" y="126"/>
                </a:cxn>
                <a:cxn ang="0">
                  <a:pos x="335" y="114"/>
                </a:cxn>
                <a:cxn ang="0">
                  <a:pos x="299" y="90"/>
                </a:cxn>
                <a:cxn ang="0">
                  <a:pos x="257" y="72"/>
                </a:cxn>
                <a:cxn ang="0">
                  <a:pos x="215" y="54"/>
                </a:cxn>
                <a:cxn ang="0">
                  <a:pos x="173" y="36"/>
                </a:cxn>
                <a:cxn ang="0">
                  <a:pos x="143" y="24"/>
                </a:cxn>
                <a:cxn ang="0">
                  <a:pos x="131" y="18"/>
                </a:cxn>
                <a:cxn ang="0">
                  <a:pos x="107" y="18"/>
                </a:cxn>
                <a:cxn ang="0">
                  <a:pos x="95" y="18"/>
                </a:cxn>
                <a:cxn ang="0">
                  <a:pos x="72" y="12"/>
                </a:cxn>
                <a:cxn ang="0">
                  <a:pos x="66" y="12"/>
                </a:cxn>
                <a:cxn ang="0">
                  <a:pos x="54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24" y="24"/>
                </a:cxn>
                <a:cxn ang="0">
                  <a:pos x="24" y="24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2785" name="Freeform 17"/>
            <p:cNvSpPr>
              <a:spLocks/>
            </p:cNvSpPr>
            <p:nvPr/>
          </p:nvSpPr>
          <p:spPr bwMode="auto">
            <a:xfrm>
              <a:off x="1943" y="3829"/>
              <a:ext cx="2033" cy="499"/>
            </a:xfrm>
            <a:custGeom>
              <a:avLst/>
              <a:gdLst/>
              <a:ahLst/>
              <a:cxnLst>
                <a:cxn ang="0">
                  <a:pos x="186" y="18"/>
                </a:cxn>
                <a:cxn ang="0">
                  <a:pos x="138" y="6"/>
                </a:cxn>
                <a:cxn ang="0">
                  <a:pos x="96" y="0"/>
                </a:cxn>
                <a:cxn ang="0">
                  <a:pos x="36" y="0"/>
                </a:cxn>
                <a:cxn ang="0">
                  <a:pos x="12" y="25"/>
                </a:cxn>
                <a:cxn ang="0">
                  <a:pos x="0" y="128"/>
                </a:cxn>
                <a:cxn ang="0">
                  <a:pos x="60" y="104"/>
                </a:cxn>
                <a:cxn ang="0">
                  <a:pos x="90" y="134"/>
                </a:cxn>
                <a:cxn ang="0">
                  <a:pos x="150" y="153"/>
                </a:cxn>
                <a:cxn ang="0">
                  <a:pos x="209" y="273"/>
                </a:cxn>
                <a:cxn ang="0">
                  <a:pos x="401" y="359"/>
                </a:cxn>
                <a:cxn ang="0">
                  <a:pos x="777" y="359"/>
                </a:cxn>
                <a:cxn ang="0">
                  <a:pos x="2033" y="499"/>
                </a:cxn>
                <a:cxn ang="0">
                  <a:pos x="2033" y="499"/>
                </a:cxn>
                <a:cxn ang="0">
                  <a:pos x="1991" y="493"/>
                </a:cxn>
                <a:cxn ang="0">
                  <a:pos x="676" y="243"/>
                </a:cxn>
                <a:cxn ang="0">
                  <a:pos x="514" y="159"/>
                </a:cxn>
                <a:cxn ang="0">
                  <a:pos x="425" y="110"/>
                </a:cxn>
                <a:cxn ang="0">
                  <a:pos x="365" y="92"/>
                </a:cxn>
                <a:cxn ang="0">
                  <a:pos x="281" y="61"/>
                </a:cxn>
                <a:cxn ang="0">
                  <a:pos x="186" y="18"/>
                </a:cxn>
                <a:cxn ang="0">
                  <a:pos x="186" y="18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2786" name="Freeform 18"/>
            <p:cNvSpPr>
              <a:spLocks/>
            </p:cNvSpPr>
            <p:nvPr/>
          </p:nvSpPr>
          <p:spPr bwMode="auto">
            <a:xfrm>
              <a:off x="1830" y="3823"/>
              <a:ext cx="71" cy="61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6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29" y="18"/>
                </a:cxn>
                <a:cxn ang="0">
                  <a:pos x="53" y="18"/>
                </a:cxn>
                <a:cxn ang="0">
                  <a:pos x="59" y="30"/>
                </a:cxn>
                <a:cxn ang="0">
                  <a:pos x="65" y="42"/>
                </a:cxn>
                <a:cxn ang="0">
                  <a:pos x="71" y="54"/>
                </a:cxn>
                <a:cxn ang="0">
                  <a:pos x="71" y="60"/>
                </a:cxn>
                <a:cxn ang="0">
                  <a:pos x="59" y="54"/>
                </a:cxn>
                <a:cxn ang="0">
                  <a:pos x="47" y="42"/>
                </a:cxn>
                <a:cxn ang="0">
                  <a:pos x="23" y="30"/>
                </a:cxn>
                <a:cxn ang="0">
                  <a:pos x="23" y="36"/>
                </a:cxn>
                <a:cxn ang="0">
                  <a:pos x="18" y="42"/>
                </a:cxn>
                <a:cxn ang="0">
                  <a:pos x="12" y="48"/>
                </a:cxn>
                <a:cxn ang="0">
                  <a:pos x="6" y="48"/>
                </a:cxn>
                <a:cxn ang="0">
                  <a:pos x="6" y="48"/>
                </a:cxn>
                <a:cxn ang="0">
                  <a:pos x="6" y="36"/>
                </a:cxn>
                <a:cxn ang="0">
                  <a:pos x="0" y="18"/>
                </a:cxn>
                <a:cxn ang="0">
                  <a:pos x="0" y="18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2787" name="Freeform 19"/>
            <p:cNvSpPr>
              <a:spLocks/>
            </p:cNvSpPr>
            <p:nvPr/>
          </p:nvSpPr>
          <p:spPr bwMode="auto">
            <a:xfrm>
              <a:off x="855" y="3842"/>
              <a:ext cx="161" cy="164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48" y="6"/>
                </a:cxn>
                <a:cxn ang="0">
                  <a:pos x="72" y="6"/>
                </a:cxn>
                <a:cxn ang="0">
                  <a:pos x="114" y="12"/>
                </a:cxn>
                <a:cxn ang="0">
                  <a:pos x="96" y="54"/>
                </a:cxn>
                <a:cxn ang="0">
                  <a:pos x="96" y="60"/>
                </a:cxn>
                <a:cxn ang="0">
                  <a:pos x="102" y="72"/>
                </a:cxn>
                <a:cxn ang="0">
                  <a:pos x="108" y="84"/>
                </a:cxn>
                <a:cxn ang="0">
                  <a:pos x="120" y="96"/>
                </a:cxn>
                <a:cxn ang="0">
                  <a:pos x="143" y="114"/>
                </a:cxn>
                <a:cxn ang="0">
                  <a:pos x="155" y="138"/>
                </a:cxn>
                <a:cxn ang="0">
                  <a:pos x="161" y="156"/>
                </a:cxn>
                <a:cxn ang="0">
                  <a:pos x="161" y="162"/>
                </a:cxn>
                <a:cxn ang="0">
                  <a:pos x="96" y="102"/>
                </a:cxn>
                <a:cxn ang="0">
                  <a:pos x="30" y="54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30" y="0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2788" name="Freeform 20"/>
            <p:cNvSpPr>
              <a:spLocks/>
            </p:cNvSpPr>
            <p:nvPr/>
          </p:nvSpPr>
          <p:spPr bwMode="auto">
            <a:xfrm>
              <a:off x="706" y="3854"/>
              <a:ext cx="59" cy="61"/>
            </a:xfrm>
            <a:custGeom>
              <a:avLst/>
              <a:gdLst/>
              <a:ahLst/>
              <a:cxnLst>
                <a:cxn ang="0">
                  <a:pos x="59" y="6"/>
                </a:cxn>
                <a:cxn ang="0">
                  <a:pos x="41" y="30"/>
                </a:cxn>
                <a:cxn ang="0">
                  <a:pos x="41" y="36"/>
                </a:cxn>
                <a:cxn ang="0">
                  <a:pos x="47" y="42"/>
                </a:cxn>
                <a:cxn ang="0">
                  <a:pos x="53" y="54"/>
                </a:cxn>
                <a:cxn ang="0">
                  <a:pos x="53" y="60"/>
                </a:cxn>
                <a:cxn ang="0">
                  <a:pos x="47" y="54"/>
                </a:cxn>
                <a:cxn ang="0">
                  <a:pos x="35" y="48"/>
                </a:cxn>
                <a:cxn ang="0">
                  <a:pos x="23" y="36"/>
                </a:cxn>
                <a:cxn ang="0">
                  <a:pos x="17" y="30"/>
                </a:cxn>
                <a:cxn ang="0">
                  <a:pos x="0" y="0"/>
                </a:cxn>
                <a:cxn ang="0">
                  <a:pos x="59" y="6"/>
                </a:cxn>
                <a:cxn ang="0">
                  <a:pos x="59" y="6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2789" name="Freeform 21"/>
            <p:cNvSpPr>
              <a:spLocks/>
            </p:cNvSpPr>
            <p:nvPr/>
          </p:nvSpPr>
          <p:spPr bwMode="auto">
            <a:xfrm>
              <a:off x="395" y="3811"/>
              <a:ext cx="245" cy="207"/>
            </a:xfrm>
            <a:custGeom>
              <a:avLst/>
              <a:gdLst/>
              <a:ahLst/>
              <a:cxnLst>
                <a:cxn ang="0">
                  <a:pos x="233" y="36"/>
                </a:cxn>
                <a:cxn ang="0">
                  <a:pos x="245" y="42"/>
                </a:cxn>
                <a:cxn ang="0">
                  <a:pos x="209" y="84"/>
                </a:cxn>
                <a:cxn ang="0">
                  <a:pos x="143" y="132"/>
                </a:cxn>
                <a:cxn ang="0">
                  <a:pos x="167" y="156"/>
                </a:cxn>
                <a:cxn ang="0">
                  <a:pos x="179" y="204"/>
                </a:cxn>
                <a:cxn ang="0">
                  <a:pos x="77" y="132"/>
                </a:cxn>
                <a:cxn ang="0">
                  <a:pos x="47" y="84"/>
                </a:cxn>
                <a:cxn ang="0">
                  <a:pos x="89" y="66"/>
                </a:cxn>
                <a:cxn ang="0">
                  <a:pos x="59" y="36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47" y="6"/>
                </a:cxn>
                <a:cxn ang="0">
                  <a:pos x="77" y="6"/>
                </a:cxn>
                <a:cxn ang="0">
                  <a:pos x="83" y="6"/>
                </a:cxn>
                <a:cxn ang="0">
                  <a:pos x="89" y="6"/>
                </a:cxn>
                <a:cxn ang="0">
                  <a:pos x="101" y="12"/>
                </a:cxn>
                <a:cxn ang="0">
                  <a:pos x="125" y="12"/>
                </a:cxn>
                <a:cxn ang="0">
                  <a:pos x="143" y="18"/>
                </a:cxn>
                <a:cxn ang="0">
                  <a:pos x="149" y="18"/>
                </a:cxn>
                <a:cxn ang="0">
                  <a:pos x="149" y="18"/>
                </a:cxn>
                <a:cxn ang="0">
                  <a:pos x="203" y="24"/>
                </a:cxn>
                <a:cxn ang="0">
                  <a:pos x="233" y="36"/>
                </a:cxn>
                <a:cxn ang="0">
                  <a:pos x="233" y="36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32790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9703" name="Rectangle 2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2792" name="Rectangle 2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2793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2794" name="Rectangle 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fld id="{402C552E-F162-45E2-B435-1D7A1DB242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244" r:id="rId1"/>
    <p:sldLayoutId id="2147484201" r:id="rId2"/>
    <p:sldLayoutId id="2147484202" r:id="rId3"/>
    <p:sldLayoutId id="2147484203" r:id="rId4"/>
    <p:sldLayoutId id="2147484204" r:id="rId5"/>
    <p:sldLayoutId id="2147484205" r:id="rId6"/>
    <p:sldLayoutId id="2147484206" r:id="rId7"/>
    <p:sldLayoutId id="2147484207" r:id="rId8"/>
    <p:sldLayoutId id="2147484208" r:id="rId9"/>
    <p:sldLayoutId id="2147484209" r:id="rId10"/>
    <p:sldLayoutId id="2147484210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FFFFFF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FFFFFF"/>
                </a:solidFill>
                <a:latin typeface="Arial" charset="0"/>
              </a:defRPr>
            </a:lvl1pPr>
          </a:lstStyle>
          <a:p>
            <a:pPr>
              <a:defRPr/>
            </a:pPr>
            <a:fld id="{70FC53E5-9114-4C39-968C-9578F5468E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38916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38920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28678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FFFFFF"/>
                  </a:solidFill>
                  <a:latin typeface="Garamond" pitchFamily="18" charset="0"/>
                </a:endParaRPr>
              </a:p>
            </p:txBody>
          </p:sp>
          <p:sp>
            <p:nvSpPr>
              <p:cNvPr id="28679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FFFFFF"/>
                  </a:solidFill>
                  <a:latin typeface="Garamond" pitchFamily="18" charset="0"/>
                </a:endParaRPr>
              </a:p>
            </p:txBody>
          </p:sp>
          <p:sp>
            <p:nvSpPr>
              <p:cNvPr id="28680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FFFFFF"/>
                  </a:solidFill>
                  <a:latin typeface="Garamond" pitchFamily="18" charset="0"/>
                </a:endParaRPr>
              </a:p>
            </p:txBody>
          </p:sp>
          <p:sp>
            <p:nvSpPr>
              <p:cNvPr id="28681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FFFFFF"/>
                  </a:solidFill>
                  <a:latin typeface="Garamond" pitchFamily="18" charset="0"/>
                </a:endParaRPr>
              </a:p>
            </p:txBody>
          </p:sp>
          <p:sp>
            <p:nvSpPr>
              <p:cNvPr id="28682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FFFFFF"/>
                  </a:solidFill>
                  <a:latin typeface="Garamond" pitchFamily="18" charset="0"/>
                </a:endParaRPr>
              </a:p>
            </p:txBody>
          </p:sp>
        </p:grpSp>
        <p:sp>
          <p:nvSpPr>
            <p:cNvPr id="28683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Garamond" pitchFamily="18" charset="0"/>
              </a:endParaRPr>
            </a:p>
          </p:txBody>
        </p:sp>
        <p:sp>
          <p:nvSpPr>
            <p:cNvPr id="28684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Garamond" pitchFamily="18" charset="0"/>
              </a:endParaRPr>
            </a:p>
          </p:txBody>
        </p:sp>
      </p:grpSp>
      <p:sp>
        <p:nvSpPr>
          <p:cNvPr id="28685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8686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FFFFFF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687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241" r:id="rId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FFFFFF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FFFFFF"/>
                </a:solidFill>
                <a:latin typeface="Arial" charset="0"/>
              </a:defRPr>
            </a:lvl1pPr>
          </a:lstStyle>
          <a:p>
            <a:pPr>
              <a:defRPr/>
            </a:pPr>
            <a:fld id="{53A91AAA-BACB-4991-905D-DF9C528AD2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39940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39944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28678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FFFFFF"/>
                  </a:solidFill>
                  <a:latin typeface="Garamond" pitchFamily="18" charset="0"/>
                </a:endParaRPr>
              </a:p>
            </p:txBody>
          </p:sp>
          <p:sp>
            <p:nvSpPr>
              <p:cNvPr id="28679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FFFFFF"/>
                  </a:solidFill>
                  <a:latin typeface="Garamond" pitchFamily="18" charset="0"/>
                </a:endParaRPr>
              </a:p>
            </p:txBody>
          </p:sp>
          <p:sp>
            <p:nvSpPr>
              <p:cNvPr id="28680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FFFFFF"/>
                  </a:solidFill>
                  <a:latin typeface="Garamond" pitchFamily="18" charset="0"/>
                </a:endParaRPr>
              </a:p>
            </p:txBody>
          </p:sp>
          <p:sp>
            <p:nvSpPr>
              <p:cNvPr id="28681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FFFFFF"/>
                  </a:solidFill>
                  <a:latin typeface="Garamond" pitchFamily="18" charset="0"/>
                </a:endParaRPr>
              </a:p>
            </p:txBody>
          </p:sp>
          <p:sp>
            <p:nvSpPr>
              <p:cNvPr id="28682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FFFFFF"/>
                  </a:solidFill>
                  <a:latin typeface="Garamond" pitchFamily="18" charset="0"/>
                </a:endParaRPr>
              </a:p>
            </p:txBody>
          </p:sp>
        </p:grpSp>
        <p:sp>
          <p:nvSpPr>
            <p:cNvPr id="28683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Garamond" pitchFamily="18" charset="0"/>
              </a:endParaRPr>
            </a:p>
          </p:txBody>
        </p:sp>
        <p:sp>
          <p:nvSpPr>
            <p:cNvPr id="28684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Garamond" pitchFamily="18" charset="0"/>
              </a:endParaRPr>
            </a:p>
          </p:txBody>
        </p:sp>
      </p:grpSp>
      <p:sp>
        <p:nvSpPr>
          <p:cNvPr id="28685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8686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FFFFFF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687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242" r:id="rId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583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83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49EAC490-7B49-4336-B3CE-45885F7B2B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11" r:id="rId1"/>
    <p:sldLayoutId id="2147484212" r:id="rId2"/>
    <p:sldLayoutId id="2147484213" r:id="rId3"/>
    <p:sldLayoutId id="2147484214" r:id="rId4"/>
    <p:sldLayoutId id="2147484215" r:id="rId5"/>
    <p:sldLayoutId id="2147484216" r:id="rId6"/>
    <p:sldLayoutId id="2147484217" r:id="rId7"/>
    <p:sldLayoutId id="2147484218" r:id="rId8"/>
    <p:sldLayoutId id="2147484219" r:id="rId9"/>
    <p:sldLayoutId id="2147484220" r:id="rId10"/>
    <p:sldLayoutId id="2147484221" r:id="rId11"/>
    <p:sldLayoutId id="2147484222" r:id="rId12"/>
    <p:sldLayoutId id="2147484223" r:id="rId13"/>
    <p:sldLayoutId id="2147484246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46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96259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6260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6261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6262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6263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6264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6265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96266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96267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96268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10199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6269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10199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6270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10199"/>
                  </a:outerShdw>
                </a:effectLst>
              </a:defRPr>
            </a:lvl1pPr>
          </a:lstStyle>
          <a:p>
            <a:pPr>
              <a:defRPr/>
            </a:pPr>
            <a:fld id="{6A62B889-7726-4BD6-A1A0-0F41B6488B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245" r:id="rId1"/>
    <p:sldLayoutId id="2147484224" r:id="rId2"/>
    <p:sldLayoutId id="2147484225" r:id="rId3"/>
    <p:sldLayoutId id="2147484226" r:id="rId4"/>
    <p:sldLayoutId id="2147484227" r:id="rId5"/>
    <p:sldLayoutId id="2147484228" r:id="rId6"/>
    <p:sldLayoutId id="2147484229" r:id="rId7"/>
    <p:sldLayoutId id="2147484230" r:id="rId8"/>
    <p:sldLayoutId id="2147484231" r:id="rId9"/>
    <p:sldLayoutId id="2147484232" r:id="rId10"/>
    <p:sldLayoutId id="2147484233" r:id="rId11"/>
    <p:sldLayoutId id="2147484234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FFFFFF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FFFFFF"/>
                </a:solidFill>
                <a:latin typeface="Arial" charset="0"/>
              </a:defRPr>
            </a:lvl1pPr>
          </a:lstStyle>
          <a:p>
            <a:pPr>
              <a:defRPr/>
            </a:pPr>
            <a:fld id="{1FEA3236-BA2D-4D10-95CD-E685DB0549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32772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32776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28678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FFFFFF"/>
                  </a:solidFill>
                  <a:latin typeface="Garamond" pitchFamily="18" charset="0"/>
                </a:endParaRPr>
              </a:p>
            </p:txBody>
          </p:sp>
          <p:sp>
            <p:nvSpPr>
              <p:cNvPr id="28679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FFFFFF"/>
                  </a:solidFill>
                  <a:latin typeface="Garamond" pitchFamily="18" charset="0"/>
                </a:endParaRPr>
              </a:p>
            </p:txBody>
          </p:sp>
          <p:sp>
            <p:nvSpPr>
              <p:cNvPr id="28680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FFFFFF"/>
                  </a:solidFill>
                  <a:latin typeface="Garamond" pitchFamily="18" charset="0"/>
                </a:endParaRPr>
              </a:p>
            </p:txBody>
          </p:sp>
          <p:sp>
            <p:nvSpPr>
              <p:cNvPr id="28681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FFFFFF"/>
                  </a:solidFill>
                  <a:latin typeface="Garamond" pitchFamily="18" charset="0"/>
                </a:endParaRPr>
              </a:p>
            </p:txBody>
          </p:sp>
          <p:sp>
            <p:nvSpPr>
              <p:cNvPr id="28682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FFFFFF"/>
                  </a:solidFill>
                  <a:latin typeface="Garamond" pitchFamily="18" charset="0"/>
                </a:endParaRPr>
              </a:p>
            </p:txBody>
          </p:sp>
        </p:grpSp>
        <p:sp>
          <p:nvSpPr>
            <p:cNvPr id="28683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Garamond" pitchFamily="18" charset="0"/>
              </a:endParaRPr>
            </a:p>
          </p:txBody>
        </p:sp>
        <p:sp>
          <p:nvSpPr>
            <p:cNvPr id="28684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Garamond" pitchFamily="18" charset="0"/>
              </a:endParaRPr>
            </a:p>
          </p:txBody>
        </p:sp>
      </p:grpSp>
      <p:sp>
        <p:nvSpPr>
          <p:cNvPr id="28685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8686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FFFFFF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687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235" r:id="rId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FFFFFF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FFFFFF"/>
                </a:solidFill>
                <a:latin typeface="Arial" charset="0"/>
              </a:defRPr>
            </a:lvl1pPr>
          </a:lstStyle>
          <a:p>
            <a:pPr>
              <a:defRPr/>
            </a:pPr>
            <a:fld id="{CA09EC1F-9B46-4468-9BE1-79A9920171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33796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33800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28678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FFFFFF"/>
                  </a:solidFill>
                  <a:latin typeface="Garamond" pitchFamily="18" charset="0"/>
                </a:endParaRPr>
              </a:p>
            </p:txBody>
          </p:sp>
          <p:sp>
            <p:nvSpPr>
              <p:cNvPr id="28679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FFFFFF"/>
                  </a:solidFill>
                  <a:latin typeface="Garamond" pitchFamily="18" charset="0"/>
                </a:endParaRPr>
              </a:p>
            </p:txBody>
          </p:sp>
          <p:sp>
            <p:nvSpPr>
              <p:cNvPr id="28680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FFFFFF"/>
                  </a:solidFill>
                  <a:latin typeface="Garamond" pitchFamily="18" charset="0"/>
                </a:endParaRPr>
              </a:p>
            </p:txBody>
          </p:sp>
          <p:sp>
            <p:nvSpPr>
              <p:cNvPr id="28681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FFFFFF"/>
                  </a:solidFill>
                  <a:latin typeface="Garamond" pitchFamily="18" charset="0"/>
                </a:endParaRPr>
              </a:p>
            </p:txBody>
          </p:sp>
          <p:sp>
            <p:nvSpPr>
              <p:cNvPr id="28682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FFFFFF"/>
                  </a:solidFill>
                  <a:latin typeface="Garamond" pitchFamily="18" charset="0"/>
                </a:endParaRPr>
              </a:p>
            </p:txBody>
          </p:sp>
        </p:grpSp>
        <p:sp>
          <p:nvSpPr>
            <p:cNvPr id="28683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Garamond" pitchFamily="18" charset="0"/>
              </a:endParaRPr>
            </a:p>
          </p:txBody>
        </p:sp>
        <p:sp>
          <p:nvSpPr>
            <p:cNvPr id="28684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Garamond" pitchFamily="18" charset="0"/>
              </a:endParaRPr>
            </a:p>
          </p:txBody>
        </p:sp>
      </p:grpSp>
      <p:sp>
        <p:nvSpPr>
          <p:cNvPr id="28685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8686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FFFFFF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687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236" r:id="rId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FFFFFF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FFFFFF"/>
                </a:solidFill>
                <a:latin typeface="Arial" charset="0"/>
              </a:defRPr>
            </a:lvl1pPr>
          </a:lstStyle>
          <a:p>
            <a:pPr>
              <a:defRPr/>
            </a:pPr>
            <a:fld id="{D5644F0E-1A89-4E9C-A553-A3E57B64D0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34820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34824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28678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FFFFFF"/>
                  </a:solidFill>
                  <a:latin typeface="Garamond" pitchFamily="18" charset="0"/>
                </a:endParaRPr>
              </a:p>
            </p:txBody>
          </p:sp>
          <p:sp>
            <p:nvSpPr>
              <p:cNvPr id="28679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FFFFFF"/>
                  </a:solidFill>
                  <a:latin typeface="Garamond" pitchFamily="18" charset="0"/>
                </a:endParaRPr>
              </a:p>
            </p:txBody>
          </p:sp>
          <p:sp>
            <p:nvSpPr>
              <p:cNvPr id="28680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FFFFFF"/>
                  </a:solidFill>
                  <a:latin typeface="Garamond" pitchFamily="18" charset="0"/>
                </a:endParaRPr>
              </a:p>
            </p:txBody>
          </p:sp>
          <p:sp>
            <p:nvSpPr>
              <p:cNvPr id="28681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FFFFFF"/>
                  </a:solidFill>
                  <a:latin typeface="Garamond" pitchFamily="18" charset="0"/>
                </a:endParaRPr>
              </a:p>
            </p:txBody>
          </p:sp>
          <p:sp>
            <p:nvSpPr>
              <p:cNvPr id="28682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FFFFFF"/>
                  </a:solidFill>
                  <a:latin typeface="Garamond" pitchFamily="18" charset="0"/>
                </a:endParaRPr>
              </a:p>
            </p:txBody>
          </p:sp>
        </p:grpSp>
        <p:sp>
          <p:nvSpPr>
            <p:cNvPr id="28683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Garamond" pitchFamily="18" charset="0"/>
              </a:endParaRPr>
            </a:p>
          </p:txBody>
        </p:sp>
        <p:sp>
          <p:nvSpPr>
            <p:cNvPr id="28684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Garamond" pitchFamily="18" charset="0"/>
              </a:endParaRPr>
            </a:p>
          </p:txBody>
        </p:sp>
      </p:grpSp>
      <p:sp>
        <p:nvSpPr>
          <p:cNvPr id="28685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8686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FFFFFF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687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237" r:id="rId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FFFFFF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FFFFFF"/>
                </a:solidFill>
                <a:latin typeface="Arial" charset="0"/>
              </a:defRPr>
            </a:lvl1pPr>
          </a:lstStyle>
          <a:p>
            <a:pPr>
              <a:defRPr/>
            </a:pPr>
            <a:fld id="{DF747528-67DD-42F5-B25C-F1AE9A9CE8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35844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35848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28678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FFFFFF"/>
                  </a:solidFill>
                  <a:latin typeface="Garamond" pitchFamily="18" charset="0"/>
                </a:endParaRPr>
              </a:p>
            </p:txBody>
          </p:sp>
          <p:sp>
            <p:nvSpPr>
              <p:cNvPr id="28679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FFFFFF"/>
                  </a:solidFill>
                  <a:latin typeface="Garamond" pitchFamily="18" charset="0"/>
                </a:endParaRPr>
              </a:p>
            </p:txBody>
          </p:sp>
          <p:sp>
            <p:nvSpPr>
              <p:cNvPr id="28680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FFFFFF"/>
                  </a:solidFill>
                  <a:latin typeface="Garamond" pitchFamily="18" charset="0"/>
                </a:endParaRPr>
              </a:p>
            </p:txBody>
          </p:sp>
          <p:sp>
            <p:nvSpPr>
              <p:cNvPr id="28681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FFFFFF"/>
                  </a:solidFill>
                  <a:latin typeface="Garamond" pitchFamily="18" charset="0"/>
                </a:endParaRPr>
              </a:p>
            </p:txBody>
          </p:sp>
          <p:sp>
            <p:nvSpPr>
              <p:cNvPr id="28682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FFFFFF"/>
                  </a:solidFill>
                  <a:latin typeface="Garamond" pitchFamily="18" charset="0"/>
                </a:endParaRPr>
              </a:p>
            </p:txBody>
          </p:sp>
        </p:grpSp>
        <p:sp>
          <p:nvSpPr>
            <p:cNvPr id="28683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Garamond" pitchFamily="18" charset="0"/>
              </a:endParaRPr>
            </a:p>
          </p:txBody>
        </p:sp>
        <p:sp>
          <p:nvSpPr>
            <p:cNvPr id="28684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Garamond" pitchFamily="18" charset="0"/>
              </a:endParaRPr>
            </a:p>
          </p:txBody>
        </p:sp>
      </p:grpSp>
      <p:sp>
        <p:nvSpPr>
          <p:cNvPr id="28685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8686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FFFFFF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687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238" r:id="rId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FFFFFF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FFFFFF"/>
                </a:solidFill>
                <a:latin typeface="Arial" charset="0"/>
              </a:defRPr>
            </a:lvl1pPr>
          </a:lstStyle>
          <a:p>
            <a:pPr>
              <a:defRPr/>
            </a:pPr>
            <a:fld id="{5B671FD4-7078-4D88-9552-D4DA01E578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36868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36872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28678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FFFFFF"/>
                  </a:solidFill>
                  <a:latin typeface="Garamond" pitchFamily="18" charset="0"/>
                </a:endParaRPr>
              </a:p>
            </p:txBody>
          </p:sp>
          <p:sp>
            <p:nvSpPr>
              <p:cNvPr id="28679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FFFFFF"/>
                  </a:solidFill>
                  <a:latin typeface="Garamond" pitchFamily="18" charset="0"/>
                </a:endParaRPr>
              </a:p>
            </p:txBody>
          </p:sp>
          <p:sp>
            <p:nvSpPr>
              <p:cNvPr id="28680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FFFFFF"/>
                  </a:solidFill>
                  <a:latin typeface="Garamond" pitchFamily="18" charset="0"/>
                </a:endParaRPr>
              </a:p>
            </p:txBody>
          </p:sp>
          <p:sp>
            <p:nvSpPr>
              <p:cNvPr id="28681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FFFFFF"/>
                  </a:solidFill>
                  <a:latin typeface="Garamond" pitchFamily="18" charset="0"/>
                </a:endParaRPr>
              </a:p>
            </p:txBody>
          </p:sp>
          <p:sp>
            <p:nvSpPr>
              <p:cNvPr id="28682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FFFFFF"/>
                  </a:solidFill>
                  <a:latin typeface="Garamond" pitchFamily="18" charset="0"/>
                </a:endParaRPr>
              </a:p>
            </p:txBody>
          </p:sp>
        </p:grpSp>
        <p:sp>
          <p:nvSpPr>
            <p:cNvPr id="28683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Garamond" pitchFamily="18" charset="0"/>
              </a:endParaRPr>
            </a:p>
          </p:txBody>
        </p:sp>
        <p:sp>
          <p:nvSpPr>
            <p:cNvPr id="28684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Garamond" pitchFamily="18" charset="0"/>
              </a:endParaRPr>
            </a:p>
          </p:txBody>
        </p:sp>
      </p:grpSp>
      <p:sp>
        <p:nvSpPr>
          <p:cNvPr id="28685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8686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FFFFFF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687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239" r:id="rId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FFFFFF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FFFFFF"/>
                </a:solidFill>
                <a:latin typeface="Arial" charset="0"/>
              </a:defRPr>
            </a:lvl1pPr>
          </a:lstStyle>
          <a:p>
            <a:pPr>
              <a:defRPr/>
            </a:pPr>
            <a:fld id="{00669067-CF0A-4A62-AF44-C5AF5BD866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37892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37896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28678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FFFFFF"/>
                  </a:solidFill>
                  <a:latin typeface="Garamond" pitchFamily="18" charset="0"/>
                </a:endParaRPr>
              </a:p>
            </p:txBody>
          </p:sp>
          <p:sp>
            <p:nvSpPr>
              <p:cNvPr id="28679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FFFFFF"/>
                  </a:solidFill>
                  <a:latin typeface="Garamond" pitchFamily="18" charset="0"/>
                </a:endParaRPr>
              </a:p>
            </p:txBody>
          </p:sp>
          <p:sp>
            <p:nvSpPr>
              <p:cNvPr id="28680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FFFFFF"/>
                  </a:solidFill>
                  <a:latin typeface="Garamond" pitchFamily="18" charset="0"/>
                </a:endParaRPr>
              </a:p>
            </p:txBody>
          </p:sp>
          <p:sp>
            <p:nvSpPr>
              <p:cNvPr id="28681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FFFFFF"/>
                  </a:solidFill>
                  <a:latin typeface="Garamond" pitchFamily="18" charset="0"/>
                </a:endParaRPr>
              </a:p>
            </p:txBody>
          </p:sp>
          <p:sp>
            <p:nvSpPr>
              <p:cNvPr id="28682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FFFFFF"/>
                  </a:solidFill>
                  <a:latin typeface="Garamond" pitchFamily="18" charset="0"/>
                </a:endParaRPr>
              </a:p>
            </p:txBody>
          </p:sp>
        </p:grpSp>
        <p:sp>
          <p:nvSpPr>
            <p:cNvPr id="28683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Garamond" pitchFamily="18" charset="0"/>
              </a:endParaRPr>
            </a:p>
          </p:txBody>
        </p:sp>
        <p:sp>
          <p:nvSpPr>
            <p:cNvPr id="28684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Garamond" pitchFamily="18" charset="0"/>
              </a:endParaRPr>
            </a:p>
          </p:txBody>
        </p:sp>
      </p:grpSp>
      <p:sp>
        <p:nvSpPr>
          <p:cNvPr id="28685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8686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FFFFFF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687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240" r:id="rId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28.wmf"/><Relationship Id="rId2" Type="http://schemas.openxmlformats.org/officeDocument/2006/relationships/slideLayout" Target="../slideLayouts/slideLayout44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24.bin"/><Relationship Id="rId5" Type="http://schemas.openxmlformats.org/officeDocument/2006/relationships/image" Target="../media/image27.wmf"/><Relationship Id="rId4" Type="http://schemas.openxmlformats.org/officeDocument/2006/relationships/oleObject" Target="../embeddings/oleObject23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31.wmf"/><Relationship Id="rId2" Type="http://schemas.openxmlformats.org/officeDocument/2006/relationships/slideLayout" Target="../slideLayouts/slideLayout45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26.bin"/><Relationship Id="rId5" Type="http://schemas.openxmlformats.org/officeDocument/2006/relationships/image" Target="../media/image30.wmf"/><Relationship Id="rId4" Type="http://schemas.openxmlformats.org/officeDocument/2006/relationships/oleObject" Target="../embeddings/oleObject25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9.bin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33.wmf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28.bin"/><Relationship Id="rId11" Type="http://schemas.openxmlformats.org/officeDocument/2006/relationships/image" Target="../media/image35.wmf"/><Relationship Id="rId5" Type="http://schemas.openxmlformats.org/officeDocument/2006/relationships/image" Target="../media/image32.wmf"/><Relationship Id="rId10" Type="http://schemas.openxmlformats.org/officeDocument/2006/relationships/oleObject" Target="../embeddings/oleObject30.bin"/><Relationship Id="rId4" Type="http://schemas.openxmlformats.org/officeDocument/2006/relationships/oleObject" Target="../embeddings/oleObject27.bin"/><Relationship Id="rId9" Type="http://schemas.openxmlformats.org/officeDocument/2006/relationships/image" Target="../media/image34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3.bin"/><Relationship Id="rId13" Type="http://schemas.openxmlformats.org/officeDocument/2006/relationships/image" Target="../media/image40.wmf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37.wmf"/><Relationship Id="rId12" Type="http://schemas.openxmlformats.org/officeDocument/2006/relationships/oleObject" Target="../embeddings/oleObject35.bin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32.bin"/><Relationship Id="rId11" Type="http://schemas.openxmlformats.org/officeDocument/2006/relationships/image" Target="../media/image39.wmf"/><Relationship Id="rId5" Type="http://schemas.openxmlformats.org/officeDocument/2006/relationships/image" Target="../media/image36.wmf"/><Relationship Id="rId15" Type="http://schemas.openxmlformats.org/officeDocument/2006/relationships/image" Target="../media/image13.wmf"/><Relationship Id="rId10" Type="http://schemas.openxmlformats.org/officeDocument/2006/relationships/oleObject" Target="../embeddings/oleObject34.bin"/><Relationship Id="rId4" Type="http://schemas.openxmlformats.org/officeDocument/2006/relationships/oleObject" Target="../embeddings/oleObject31.bin"/><Relationship Id="rId9" Type="http://schemas.openxmlformats.org/officeDocument/2006/relationships/image" Target="../media/image38.wmf"/><Relationship Id="rId14" Type="http://schemas.openxmlformats.org/officeDocument/2006/relationships/oleObject" Target="../embeddings/oleObject36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42.wmf"/><Relationship Id="rId5" Type="http://schemas.openxmlformats.org/officeDocument/2006/relationships/image" Target="../media/image41.wmf"/><Relationship Id="rId4" Type="http://schemas.openxmlformats.org/officeDocument/2006/relationships/oleObject" Target="../embeddings/oleObject37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44.wmf"/><Relationship Id="rId4" Type="http://schemas.openxmlformats.org/officeDocument/2006/relationships/oleObject" Target="../embeddings/oleObject38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45.wmf"/><Relationship Id="rId4" Type="http://schemas.openxmlformats.org/officeDocument/2006/relationships/oleObject" Target="../embeddings/oleObject39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2.bin"/><Relationship Id="rId13" Type="http://schemas.openxmlformats.org/officeDocument/2006/relationships/image" Target="../media/image50.wmf"/><Relationship Id="rId18" Type="http://schemas.openxmlformats.org/officeDocument/2006/relationships/oleObject" Target="../embeddings/oleObject47.bin"/><Relationship Id="rId26" Type="http://schemas.openxmlformats.org/officeDocument/2006/relationships/oleObject" Target="../embeddings/oleObject51.bin"/><Relationship Id="rId3" Type="http://schemas.openxmlformats.org/officeDocument/2006/relationships/notesSlide" Target="../notesSlides/notesSlide17.xml"/><Relationship Id="rId21" Type="http://schemas.openxmlformats.org/officeDocument/2006/relationships/image" Target="../media/image54.wmf"/><Relationship Id="rId7" Type="http://schemas.openxmlformats.org/officeDocument/2006/relationships/image" Target="../media/image47.wmf"/><Relationship Id="rId12" Type="http://schemas.openxmlformats.org/officeDocument/2006/relationships/oleObject" Target="../embeddings/oleObject44.bin"/><Relationship Id="rId17" Type="http://schemas.openxmlformats.org/officeDocument/2006/relationships/image" Target="../media/image52.wmf"/><Relationship Id="rId25" Type="http://schemas.openxmlformats.org/officeDocument/2006/relationships/image" Target="../media/image56.wmf"/><Relationship Id="rId2" Type="http://schemas.openxmlformats.org/officeDocument/2006/relationships/slideLayout" Target="../slideLayouts/slideLayout37.xml"/><Relationship Id="rId16" Type="http://schemas.openxmlformats.org/officeDocument/2006/relationships/oleObject" Target="../embeddings/oleObject46.bin"/><Relationship Id="rId20" Type="http://schemas.openxmlformats.org/officeDocument/2006/relationships/oleObject" Target="../embeddings/oleObject48.bin"/><Relationship Id="rId29" Type="http://schemas.openxmlformats.org/officeDocument/2006/relationships/image" Target="../media/image58.wmf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41.bin"/><Relationship Id="rId11" Type="http://schemas.openxmlformats.org/officeDocument/2006/relationships/image" Target="../media/image49.wmf"/><Relationship Id="rId24" Type="http://schemas.openxmlformats.org/officeDocument/2006/relationships/oleObject" Target="../embeddings/oleObject50.bin"/><Relationship Id="rId5" Type="http://schemas.openxmlformats.org/officeDocument/2006/relationships/image" Target="../media/image46.wmf"/><Relationship Id="rId15" Type="http://schemas.openxmlformats.org/officeDocument/2006/relationships/image" Target="../media/image51.wmf"/><Relationship Id="rId23" Type="http://schemas.openxmlformats.org/officeDocument/2006/relationships/image" Target="../media/image55.wmf"/><Relationship Id="rId28" Type="http://schemas.openxmlformats.org/officeDocument/2006/relationships/oleObject" Target="../embeddings/oleObject52.bin"/><Relationship Id="rId10" Type="http://schemas.openxmlformats.org/officeDocument/2006/relationships/oleObject" Target="../embeddings/oleObject43.bin"/><Relationship Id="rId19" Type="http://schemas.openxmlformats.org/officeDocument/2006/relationships/image" Target="../media/image53.wmf"/><Relationship Id="rId31" Type="http://schemas.openxmlformats.org/officeDocument/2006/relationships/image" Target="../media/image59.wmf"/><Relationship Id="rId4" Type="http://schemas.openxmlformats.org/officeDocument/2006/relationships/oleObject" Target="../embeddings/oleObject40.bin"/><Relationship Id="rId9" Type="http://schemas.openxmlformats.org/officeDocument/2006/relationships/image" Target="../media/image48.wmf"/><Relationship Id="rId14" Type="http://schemas.openxmlformats.org/officeDocument/2006/relationships/oleObject" Target="../embeddings/oleObject45.bin"/><Relationship Id="rId22" Type="http://schemas.openxmlformats.org/officeDocument/2006/relationships/oleObject" Target="../embeddings/oleObject49.bin"/><Relationship Id="rId27" Type="http://schemas.openxmlformats.org/officeDocument/2006/relationships/image" Target="../media/image57.wmf"/><Relationship Id="rId30" Type="http://schemas.openxmlformats.org/officeDocument/2006/relationships/oleObject" Target="../embeddings/oleObject53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61.png"/><Relationship Id="rId5" Type="http://schemas.openxmlformats.org/officeDocument/2006/relationships/image" Target="../media/image60.wmf"/><Relationship Id="rId4" Type="http://schemas.openxmlformats.org/officeDocument/2006/relationships/oleObject" Target="../embeddings/oleObject54.bin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wmf"/><Relationship Id="rId13" Type="http://schemas.openxmlformats.org/officeDocument/2006/relationships/oleObject" Target="../embeddings/oleObject60.bin"/><Relationship Id="rId18" Type="http://schemas.openxmlformats.org/officeDocument/2006/relationships/image" Target="../media/image53.wmf"/><Relationship Id="rId26" Type="http://schemas.openxmlformats.org/officeDocument/2006/relationships/image" Target="../media/image63.wmf"/><Relationship Id="rId3" Type="http://schemas.openxmlformats.org/officeDocument/2006/relationships/oleObject" Target="../embeddings/oleObject55.bin"/><Relationship Id="rId21" Type="http://schemas.openxmlformats.org/officeDocument/2006/relationships/oleObject" Target="../embeddings/oleObject64.bin"/><Relationship Id="rId7" Type="http://schemas.openxmlformats.org/officeDocument/2006/relationships/oleObject" Target="../embeddings/oleObject57.bin"/><Relationship Id="rId12" Type="http://schemas.openxmlformats.org/officeDocument/2006/relationships/image" Target="../media/image50.wmf"/><Relationship Id="rId17" Type="http://schemas.openxmlformats.org/officeDocument/2006/relationships/oleObject" Target="../embeddings/oleObject62.bin"/><Relationship Id="rId25" Type="http://schemas.openxmlformats.org/officeDocument/2006/relationships/oleObject" Target="../embeddings/oleObject66.bin"/><Relationship Id="rId2" Type="http://schemas.openxmlformats.org/officeDocument/2006/relationships/slideLayout" Target="../slideLayouts/slideLayout25.xml"/><Relationship Id="rId16" Type="http://schemas.openxmlformats.org/officeDocument/2006/relationships/image" Target="../media/image52.wmf"/><Relationship Id="rId20" Type="http://schemas.openxmlformats.org/officeDocument/2006/relationships/image" Target="../media/image54.wmf"/><Relationship Id="rId1" Type="http://schemas.openxmlformats.org/officeDocument/2006/relationships/vmlDrawing" Target="../drawings/vmlDrawing15.vml"/><Relationship Id="rId6" Type="http://schemas.openxmlformats.org/officeDocument/2006/relationships/image" Target="../media/image47.wmf"/><Relationship Id="rId11" Type="http://schemas.openxmlformats.org/officeDocument/2006/relationships/oleObject" Target="../embeddings/oleObject59.bin"/><Relationship Id="rId24" Type="http://schemas.openxmlformats.org/officeDocument/2006/relationships/image" Target="../media/image56.wmf"/><Relationship Id="rId5" Type="http://schemas.openxmlformats.org/officeDocument/2006/relationships/oleObject" Target="../embeddings/oleObject56.bin"/><Relationship Id="rId15" Type="http://schemas.openxmlformats.org/officeDocument/2006/relationships/oleObject" Target="../embeddings/oleObject61.bin"/><Relationship Id="rId23" Type="http://schemas.openxmlformats.org/officeDocument/2006/relationships/oleObject" Target="../embeddings/oleObject65.bin"/><Relationship Id="rId28" Type="http://schemas.openxmlformats.org/officeDocument/2006/relationships/image" Target="../media/image64.wmf"/><Relationship Id="rId10" Type="http://schemas.openxmlformats.org/officeDocument/2006/relationships/image" Target="../media/image49.wmf"/><Relationship Id="rId19" Type="http://schemas.openxmlformats.org/officeDocument/2006/relationships/oleObject" Target="../embeddings/oleObject63.bin"/><Relationship Id="rId4" Type="http://schemas.openxmlformats.org/officeDocument/2006/relationships/image" Target="../media/image62.wmf"/><Relationship Id="rId9" Type="http://schemas.openxmlformats.org/officeDocument/2006/relationships/oleObject" Target="../embeddings/oleObject58.bin"/><Relationship Id="rId14" Type="http://schemas.openxmlformats.org/officeDocument/2006/relationships/image" Target="../media/image51.wmf"/><Relationship Id="rId22" Type="http://schemas.openxmlformats.org/officeDocument/2006/relationships/image" Target="../media/image55.wmf"/><Relationship Id="rId27" Type="http://schemas.openxmlformats.org/officeDocument/2006/relationships/oleObject" Target="../embeddings/oleObject67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8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66.wmf"/><Relationship Id="rId5" Type="http://schemas.openxmlformats.org/officeDocument/2006/relationships/oleObject" Target="../embeddings/oleObject69.bin"/><Relationship Id="rId4" Type="http://schemas.openxmlformats.org/officeDocument/2006/relationships/image" Target="../media/image65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0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5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2.bin"/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69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71.bin"/><Relationship Id="rId5" Type="http://schemas.openxmlformats.org/officeDocument/2006/relationships/image" Target="../media/image68.wmf"/><Relationship Id="rId4" Type="http://schemas.openxmlformats.org/officeDocument/2006/relationships/oleObject" Target="../embeddings/oleObject70.bin"/><Relationship Id="rId9" Type="http://schemas.openxmlformats.org/officeDocument/2006/relationships/image" Target="../media/image70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8.vml"/><Relationship Id="rId5" Type="http://schemas.openxmlformats.org/officeDocument/2006/relationships/image" Target="../media/image71.wmf"/><Relationship Id="rId4" Type="http://schemas.openxmlformats.org/officeDocument/2006/relationships/oleObject" Target="../embeddings/oleObject73.bin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video" Target="file:///C:\Users\myName\Desktop\&#1069;&#1054;&#1073;&#1083;&#1072;&#1082;&#1086;\Galileo.swf" TargetMode="Externa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73.png"/><Relationship Id="rId5" Type="http://schemas.openxmlformats.org/officeDocument/2006/relationships/image" Target="../media/image72.wmf"/><Relationship Id="rId4" Type="http://schemas.openxmlformats.org/officeDocument/2006/relationships/oleObject" Target="../embeddings/oleObject74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7" Type="http://schemas.openxmlformats.org/officeDocument/2006/relationships/image" Target="../media/image76.pn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75.png"/><Relationship Id="rId5" Type="http://schemas.openxmlformats.org/officeDocument/2006/relationships/image" Target="../media/image74.wmf"/><Relationship Id="rId4" Type="http://schemas.openxmlformats.org/officeDocument/2006/relationships/oleObject" Target="../embeddings/oleObject75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0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emf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7.bin"/><Relationship Id="rId3" Type="http://schemas.openxmlformats.org/officeDocument/2006/relationships/notesSlide" Target="../notesSlides/notesSlide24.xml"/><Relationship Id="rId7" Type="http://schemas.openxmlformats.org/officeDocument/2006/relationships/image" Target="../media/image83.pn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82.png"/><Relationship Id="rId5" Type="http://schemas.openxmlformats.org/officeDocument/2006/relationships/image" Target="../media/image80.wmf"/><Relationship Id="rId4" Type="http://schemas.openxmlformats.org/officeDocument/2006/relationships/oleObject" Target="../embeddings/oleObject76.bin"/><Relationship Id="rId9" Type="http://schemas.openxmlformats.org/officeDocument/2006/relationships/image" Target="../media/image81.wmf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0.bin"/><Relationship Id="rId3" Type="http://schemas.openxmlformats.org/officeDocument/2006/relationships/notesSlide" Target="../notesSlides/notesSlide25.xml"/><Relationship Id="rId7" Type="http://schemas.openxmlformats.org/officeDocument/2006/relationships/image" Target="../media/image85.wmf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22.vml"/><Relationship Id="rId6" Type="http://schemas.openxmlformats.org/officeDocument/2006/relationships/oleObject" Target="../embeddings/oleObject79.bin"/><Relationship Id="rId5" Type="http://schemas.openxmlformats.org/officeDocument/2006/relationships/image" Target="../media/image84.wmf"/><Relationship Id="rId4" Type="http://schemas.openxmlformats.org/officeDocument/2006/relationships/oleObject" Target="../embeddings/oleObject78.bin"/><Relationship Id="rId9" Type="http://schemas.openxmlformats.org/officeDocument/2006/relationships/image" Target="../media/image86.w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87.wmf"/><Relationship Id="rId5" Type="http://schemas.openxmlformats.org/officeDocument/2006/relationships/oleObject" Target="../embeddings/oleObject81.bin"/><Relationship Id="rId4" Type="http://schemas.openxmlformats.org/officeDocument/2006/relationships/image" Target="../media/image85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4.vml"/><Relationship Id="rId5" Type="http://schemas.openxmlformats.org/officeDocument/2006/relationships/image" Target="../media/image90.wmf"/><Relationship Id="rId4" Type="http://schemas.openxmlformats.org/officeDocument/2006/relationships/oleObject" Target="../embeddings/oleObject82.bin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5.vml"/><Relationship Id="rId5" Type="http://schemas.openxmlformats.org/officeDocument/2006/relationships/image" Target="../media/image91.wmf"/><Relationship Id="rId4" Type="http://schemas.openxmlformats.org/officeDocument/2006/relationships/oleObject" Target="../embeddings/oleObject83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8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6.bin"/><Relationship Id="rId3" Type="http://schemas.openxmlformats.org/officeDocument/2006/relationships/notesSlide" Target="../notesSlides/notesSlide29.xml"/><Relationship Id="rId7" Type="http://schemas.openxmlformats.org/officeDocument/2006/relationships/image" Target="../media/image93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6.vml"/><Relationship Id="rId6" Type="http://schemas.openxmlformats.org/officeDocument/2006/relationships/oleObject" Target="../embeddings/oleObject85.bin"/><Relationship Id="rId5" Type="http://schemas.openxmlformats.org/officeDocument/2006/relationships/image" Target="../media/image92.wmf"/><Relationship Id="rId4" Type="http://schemas.openxmlformats.org/officeDocument/2006/relationships/oleObject" Target="../embeddings/oleObject84.bin"/><Relationship Id="rId9" Type="http://schemas.openxmlformats.org/officeDocument/2006/relationships/image" Target="../media/image94.wmf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9.bin"/><Relationship Id="rId3" Type="http://schemas.openxmlformats.org/officeDocument/2006/relationships/notesSlide" Target="../notesSlides/notesSlide30.xml"/><Relationship Id="rId7" Type="http://schemas.openxmlformats.org/officeDocument/2006/relationships/image" Target="../media/image96.emf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27.vml"/><Relationship Id="rId6" Type="http://schemas.openxmlformats.org/officeDocument/2006/relationships/oleObject" Target="../embeddings/oleObject88.bin"/><Relationship Id="rId5" Type="http://schemas.openxmlformats.org/officeDocument/2006/relationships/image" Target="../media/image95.wmf"/><Relationship Id="rId4" Type="http://schemas.openxmlformats.org/officeDocument/2006/relationships/oleObject" Target="../embeddings/oleObject87.bin"/><Relationship Id="rId9" Type="http://schemas.openxmlformats.org/officeDocument/2006/relationships/image" Target="../media/image97.emf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wmf"/><Relationship Id="rId3" Type="http://schemas.openxmlformats.org/officeDocument/2006/relationships/notesSlide" Target="../notesSlides/notesSlide31.xml"/><Relationship Id="rId7" Type="http://schemas.openxmlformats.org/officeDocument/2006/relationships/oleObject" Target="../embeddings/oleObject9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8.vml"/><Relationship Id="rId6" Type="http://schemas.openxmlformats.org/officeDocument/2006/relationships/image" Target="../media/image98.wmf"/><Relationship Id="rId5" Type="http://schemas.openxmlformats.org/officeDocument/2006/relationships/oleObject" Target="../embeddings/oleObject90.bin"/><Relationship Id="rId4" Type="http://schemas.openxmlformats.org/officeDocument/2006/relationships/image" Target="../media/image100.w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9.vml"/><Relationship Id="rId6" Type="http://schemas.openxmlformats.org/officeDocument/2006/relationships/image" Target="../media/image101.wmf"/><Relationship Id="rId5" Type="http://schemas.openxmlformats.org/officeDocument/2006/relationships/oleObject" Target="../embeddings/oleObject92.bin"/><Relationship Id="rId4" Type="http://schemas.openxmlformats.org/officeDocument/2006/relationships/image" Target="../media/image102.wmf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5.wmf"/><Relationship Id="rId2" Type="http://schemas.openxmlformats.org/officeDocument/2006/relationships/slideLayout" Target="../slideLayouts/slideLayout39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4.wmf"/><Relationship Id="rId10" Type="http://schemas.openxmlformats.org/officeDocument/2006/relationships/image" Target="../media/image7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6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9.wmf"/><Relationship Id="rId2" Type="http://schemas.openxmlformats.org/officeDocument/2006/relationships/slideLayout" Target="../slideLayouts/slideLayout4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8.wmf"/><Relationship Id="rId4" Type="http://schemas.openxmlformats.org/officeDocument/2006/relationships/oleObject" Target="../embeddings/oleObject4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1.wmf"/><Relationship Id="rId2" Type="http://schemas.openxmlformats.org/officeDocument/2006/relationships/slideLayout" Target="../slideLayouts/slideLayout40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10.wmf"/><Relationship Id="rId4" Type="http://schemas.openxmlformats.org/officeDocument/2006/relationships/oleObject" Target="../embeddings/oleObject6.bin"/><Relationship Id="rId9" Type="http://schemas.openxmlformats.org/officeDocument/2006/relationships/image" Target="../media/image12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13" Type="http://schemas.openxmlformats.org/officeDocument/2006/relationships/image" Target="../media/image17.wmf"/><Relationship Id="rId18" Type="http://schemas.openxmlformats.org/officeDocument/2006/relationships/oleObject" Target="../embeddings/oleObject16.bin"/><Relationship Id="rId3" Type="http://schemas.openxmlformats.org/officeDocument/2006/relationships/notesSlide" Target="../notesSlides/notesSlide7.xml"/><Relationship Id="rId21" Type="http://schemas.openxmlformats.org/officeDocument/2006/relationships/image" Target="../media/image21.wmf"/><Relationship Id="rId7" Type="http://schemas.openxmlformats.org/officeDocument/2006/relationships/image" Target="../media/image14.wmf"/><Relationship Id="rId12" Type="http://schemas.openxmlformats.org/officeDocument/2006/relationships/oleObject" Target="../embeddings/oleObject13.bin"/><Relationship Id="rId17" Type="http://schemas.openxmlformats.org/officeDocument/2006/relationships/image" Target="../media/image19.wmf"/><Relationship Id="rId2" Type="http://schemas.openxmlformats.org/officeDocument/2006/relationships/slideLayout" Target="../slideLayouts/slideLayout41.xml"/><Relationship Id="rId16" Type="http://schemas.openxmlformats.org/officeDocument/2006/relationships/oleObject" Target="../embeddings/oleObject15.bin"/><Relationship Id="rId20" Type="http://schemas.openxmlformats.org/officeDocument/2006/relationships/oleObject" Target="../embeddings/oleObject17.bin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0.bin"/><Relationship Id="rId11" Type="http://schemas.openxmlformats.org/officeDocument/2006/relationships/image" Target="../media/image16.wmf"/><Relationship Id="rId5" Type="http://schemas.openxmlformats.org/officeDocument/2006/relationships/image" Target="../media/image13.wmf"/><Relationship Id="rId15" Type="http://schemas.openxmlformats.org/officeDocument/2006/relationships/image" Target="../media/image18.wmf"/><Relationship Id="rId23" Type="http://schemas.openxmlformats.org/officeDocument/2006/relationships/image" Target="../media/image22.wmf"/><Relationship Id="rId10" Type="http://schemas.openxmlformats.org/officeDocument/2006/relationships/oleObject" Target="../embeddings/oleObject12.bin"/><Relationship Id="rId19" Type="http://schemas.openxmlformats.org/officeDocument/2006/relationships/image" Target="../media/image20.wmf"/><Relationship Id="rId4" Type="http://schemas.openxmlformats.org/officeDocument/2006/relationships/oleObject" Target="../embeddings/oleObject9.bin"/><Relationship Id="rId9" Type="http://schemas.openxmlformats.org/officeDocument/2006/relationships/image" Target="../media/image15.wmf"/><Relationship Id="rId14" Type="http://schemas.openxmlformats.org/officeDocument/2006/relationships/oleObject" Target="../embeddings/oleObject14.bin"/><Relationship Id="rId22" Type="http://schemas.openxmlformats.org/officeDocument/2006/relationships/oleObject" Target="../embeddings/oleObject18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.bin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24.wmf"/><Relationship Id="rId2" Type="http://schemas.openxmlformats.org/officeDocument/2006/relationships/slideLayout" Target="../slideLayouts/slideLayout43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20.bin"/><Relationship Id="rId11" Type="http://schemas.openxmlformats.org/officeDocument/2006/relationships/image" Target="../media/image26.wmf"/><Relationship Id="rId5" Type="http://schemas.openxmlformats.org/officeDocument/2006/relationships/image" Target="../media/image23.wmf"/><Relationship Id="rId10" Type="http://schemas.openxmlformats.org/officeDocument/2006/relationships/oleObject" Target="../embeddings/oleObject22.bin"/><Relationship Id="rId4" Type="http://schemas.openxmlformats.org/officeDocument/2006/relationships/oleObject" Target="../embeddings/oleObject19.bin"/><Relationship Id="rId9" Type="http://schemas.openxmlformats.org/officeDocument/2006/relationships/image" Target="../media/image25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536" y="1196752"/>
            <a:ext cx="8229600" cy="1928813"/>
          </a:xfrm>
        </p:spPr>
        <p:txBody>
          <a:bodyPr/>
          <a:lstStyle/>
          <a:p>
            <a:pPr eaLnBrk="1" hangingPunct="1">
              <a:defRPr/>
            </a:pPr>
            <a:r>
              <a:rPr lang="en-US" sz="4800" dirty="0" smtClean="0">
                <a:solidFill>
                  <a:srgbClr val="FF0000"/>
                </a:solidFill>
              </a:rPr>
              <a:t>ANTIHYDROGEN</a:t>
            </a:r>
            <a:r>
              <a:rPr lang="en-US" sz="4800" dirty="0" smtClean="0">
                <a:solidFill>
                  <a:schemeClr val="bg1"/>
                </a:solidFill>
              </a:rPr>
              <a:t/>
            </a:r>
            <a:br>
              <a:rPr lang="en-US" sz="4800" dirty="0" smtClean="0">
                <a:solidFill>
                  <a:schemeClr val="bg1"/>
                </a:solidFill>
              </a:rPr>
            </a:br>
            <a:r>
              <a:rPr lang="en-US" sz="4800" dirty="0" smtClean="0">
                <a:solidFill>
                  <a:srgbClr val="FFFF00"/>
                </a:solidFill>
              </a:rPr>
              <a:t>Gravitational States</a:t>
            </a:r>
            <a:r>
              <a:rPr lang="ru-RU" sz="4800" dirty="0" smtClean="0">
                <a:solidFill>
                  <a:srgbClr val="FFFF00"/>
                </a:solidFill>
              </a:rPr>
              <a:t> </a:t>
            </a:r>
            <a:br>
              <a:rPr lang="ru-RU" sz="4800" dirty="0" smtClean="0">
                <a:solidFill>
                  <a:srgbClr val="FFFF00"/>
                </a:solidFill>
              </a:rPr>
            </a:br>
            <a:r>
              <a:rPr lang="en-US" sz="2400" dirty="0" smtClean="0">
                <a:solidFill>
                  <a:srgbClr val="FFFF00"/>
                </a:solidFill>
              </a:rPr>
              <a:t>above material surface</a:t>
            </a:r>
            <a:endParaRPr lang="ru-RU" sz="2400" dirty="0" smtClean="0">
              <a:solidFill>
                <a:srgbClr val="FFFF00"/>
              </a:solidFill>
            </a:endParaRPr>
          </a:p>
        </p:txBody>
      </p:sp>
      <p:pic>
        <p:nvPicPr>
          <p:cNvPr id="4403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468544" y="3284984"/>
            <a:ext cx="2233612" cy="314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8" name="Picture 2" descr="http://www.zarm.uni-bremen.de/uploads/pics/UFF_kursiv2_0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56792" y="4853125"/>
            <a:ext cx="2381250" cy="1866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одзаголовок 1"/>
          <p:cNvSpPr>
            <a:spLocks noGrp="1"/>
          </p:cNvSpPr>
          <p:nvPr>
            <p:ph type="subTitle" sz="quarter" idx="1"/>
          </p:nvPr>
        </p:nvSpPr>
        <p:spPr>
          <a:xfrm>
            <a:off x="1403648" y="3261816"/>
            <a:ext cx="6400800" cy="1752600"/>
          </a:xfrm>
        </p:spPr>
        <p:txBody>
          <a:bodyPr/>
          <a:lstStyle/>
          <a:p>
            <a:r>
              <a:rPr lang="en-US" dirty="0" smtClean="0"/>
              <a:t>A. </a:t>
            </a:r>
            <a:r>
              <a:rPr lang="en-US" dirty="0" err="1" smtClean="0"/>
              <a:t>Voronin</a:t>
            </a:r>
            <a:r>
              <a:rPr lang="en-US" dirty="0" smtClean="0"/>
              <a:t> </a:t>
            </a:r>
            <a:r>
              <a:rPr lang="en-US" dirty="0" err="1" smtClean="0"/>
              <a:t>P.Froelich</a:t>
            </a:r>
            <a:r>
              <a:rPr lang="en-US" dirty="0" smtClean="0"/>
              <a:t> </a:t>
            </a:r>
            <a:r>
              <a:rPr lang="en-US" dirty="0" err="1" smtClean="0"/>
              <a:t>V.Nesvizhevsky</a:t>
            </a:r>
            <a:endParaRPr lang="ru-RU" dirty="0"/>
          </a:p>
        </p:txBody>
      </p:sp>
      <p:pic>
        <p:nvPicPr>
          <p:cNvPr id="29700" name="Picture 4" descr="http://upload.wikimedia.org/wikipedia/commons/3/3c/Bouncing_ball_strobe_edit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1537" y="4395240"/>
            <a:ext cx="3787649" cy="2438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Text Box 3"/>
          <p:cNvSpPr txBox="1">
            <a:spLocks noChangeArrowheads="1"/>
          </p:cNvSpPr>
          <p:nvPr/>
        </p:nvSpPr>
        <p:spPr bwMode="auto">
          <a:xfrm>
            <a:off x="1476375" y="476250"/>
            <a:ext cx="6816725" cy="6413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>
                <a:solidFill>
                  <a:srgbClr val="FFFFFF"/>
                </a:solidFill>
              </a:rPr>
              <a:t>On-Wall Annihilation Probability</a:t>
            </a:r>
            <a:endParaRPr lang="ru-RU" sz="3600">
              <a:solidFill>
                <a:srgbClr val="FFFFFF"/>
              </a:solidFill>
            </a:endParaRPr>
          </a:p>
        </p:txBody>
      </p:sp>
      <p:sp>
        <p:nvSpPr>
          <p:cNvPr id="7173" name="Line 4"/>
          <p:cNvSpPr>
            <a:spLocks noChangeShapeType="1"/>
          </p:cNvSpPr>
          <p:nvPr/>
        </p:nvSpPr>
        <p:spPr bwMode="auto">
          <a:xfrm flipV="1">
            <a:off x="6156325" y="3933825"/>
            <a:ext cx="0" cy="1195388"/>
          </a:xfrm>
          <a:prstGeom prst="line">
            <a:avLst/>
          </a:prstGeom>
          <a:noFill/>
          <a:ln w="28575">
            <a:solidFill>
              <a:srgbClr val="80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174" name="Line 5"/>
          <p:cNvSpPr>
            <a:spLocks noChangeShapeType="1"/>
          </p:cNvSpPr>
          <p:nvPr/>
        </p:nvSpPr>
        <p:spPr bwMode="auto">
          <a:xfrm flipH="1">
            <a:off x="1547813" y="3933825"/>
            <a:ext cx="4606925" cy="0"/>
          </a:xfrm>
          <a:prstGeom prst="line">
            <a:avLst/>
          </a:prstGeom>
          <a:noFill/>
          <a:ln w="28575">
            <a:solidFill>
              <a:srgbClr val="80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aphicFrame>
        <p:nvGraphicFramePr>
          <p:cNvPr id="7170" name="Object 6"/>
          <p:cNvGraphicFramePr>
            <a:graphicFrameLocks noChangeAspect="1"/>
          </p:cNvGraphicFramePr>
          <p:nvPr/>
        </p:nvGraphicFramePr>
        <p:xfrm>
          <a:off x="6215063" y="4357688"/>
          <a:ext cx="1152525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82" name="Equation" r:id="rId4" imgW="634680" imgH="203040" progId="Equation.DSMT4">
                  <p:embed/>
                </p:oleObj>
              </mc:Choice>
              <mc:Fallback>
                <p:oleObj name="Equation" r:id="rId4" imgW="634680" imgH="20304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15063" y="4357688"/>
                        <a:ext cx="1152525" cy="368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175" name="Прямая со стрелкой 7"/>
          <p:cNvCxnSpPr>
            <a:cxnSpLocks noChangeShapeType="1"/>
          </p:cNvCxnSpPr>
          <p:nvPr/>
        </p:nvCxnSpPr>
        <p:spPr bwMode="auto">
          <a:xfrm rot="5400000" flipH="1" flipV="1">
            <a:off x="-144462" y="3429000"/>
            <a:ext cx="3430588" cy="1587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7176" name="Прямая со стрелкой 9"/>
          <p:cNvCxnSpPr>
            <a:cxnSpLocks noChangeShapeType="1"/>
          </p:cNvCxnSpPr>
          <p:nvPr/>
        </p:nvCxnSpPr>
        <p:spPr bwMode="auto">
          <a:xfrm>
            <a:off x="1571625" y="5143500"/>
            <a:ext cx="6643688" cy="1588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7177" name="Полилиния 10"/>
          <p:cNvSpPr>
            <a:spLocks/>
          </p:cNvSpPr>
          <p:nvPr/>
        </p:nvSpPr>
        <p:spPr bwMode="auto">
          <a:xfrm>
            <a:off x="2209800" y="2073275"/>
            <a:ext cx="5287963" cy="2757488"/>
          </a:xfrm>
          <a:custGeom>
            <a:avLst/>
            <a:gdLst>
              <a:gd name="T0" fmla="*/ 0 w 5288280"/>
              <a:gd name="T1" fmla="*/ 2757488 h 2758440"/>
              <a:gd name="T2" fmla="*/ 2331580 w 5288280"/>
              <a:gd name="T3" fmla="*/ 2711784 h 2758440"/>
              <a:gd name="T4" fmla="*/ 3306882 w 5288280"/>
              <a:gd name="T5" fmla="*/ 2483263 h 2758440"/>
              <a:gd name="T6" fmla="*/ 3962162 w 5288280"/>
              <a:gd name="T7" fmla="*/ 1904342 h 2758440"/>
              <a:gd name="T8" fmla="*/ 4724117 w 5288280"/>
              <a:gd name="T9" fmla="*/ 685563 h 2758440"/>
              <a:gd name="T10" fmla="*/ 5287963 w 5288280"/>
              <a:gd name="T11" fmla="*/ 0 h 2758440"/>
              <a:gd name="T12" fmla="*/ 5287963 w 5288280"/>
              <a:gd name="T13" fmla="*/ 0 h 275844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288280"/>
              <a:gd name="T22" fmla="*/ 0 h 2758440"/>
              <a:gd name="T23" fmla="*/ 5288280 w 5288280"/>
              <a:gd name="T24" fmla="*/ 2758440 h 275844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288280" h="2758440">
                <a:moveTo>
                  <a:pt x="0" y="2758440"/>
                </a:moveTo>
                <a:cubicBezTo>
                  <a:pt x="890270" y="2758440"/>
                  <a:pt x="1780540" y="2758440"/>
                  <a:pt x="2331720" y="2712720"/>
                </a:cubicBezTo>
                <a:cubicBezTo>
                  <a:pt x="2882900" y="2667000"/>
                  <a:pt x="3035300" y="2618740"/>
                  <a:pt x="3307080" y="2484120"/>
                </a:cubicBezTo>
                <a:cubicBezTo>
                  <a:pt x="3578860" y="2349500"/>
                  <a:pt x="3726180" y="2204720"/>
                  <a:pt x="3962400" y="1905000"/>
                </a:cubicBezTo>
                <a:cubicBezTo>
                  <a:pt x="4198620" y="1605280"/>
                  <a:pt x="4503420" y="1003300"/>
                  <a:pt x="4724400" y="685800"/>
                </a:cubicBezTo>
                <a:cubicBezTo>
                  <a:pt x="4945380" y="368300"/>
                  <a:pt x="5288280" y="0"/>
                  <a:pt x="5288280" y="0"/>
                </a:cubicBez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7178" name="TextBox 11"/>
          <p:cNvSpPr txBox="1">
            <a:spLocks noChangeArrowheads="1"/>
          </p:cNvSpPr>
          <p:nvPr/>
        </p:nvSpPr>
        <p:spPr bwMode="auto">
          <a:xfrm>
            <a:off x="1000125" y="1785938"/>
            <a:ext cx="5048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1.0</a:t>
            </a:r>
            <a:endParaRPr lang="ru-RU"/>
          </a:p>
        </p:txBody>
      </p:sp>
      <p:sp>
        <p:nvSpPr>
          <p:cNvPr id="7179" name="TextBox 12"/>
          <p:cNvSpPr txBox="1">
            <a:spLocks noChangeArrowheads="1"/>
          </p:cNvSpPr>
          <p:nvPr/>
        </p:nvSpPr>
        <p:spPr bwMode="auto">
          <a:xfrm>
            <a:off x="1000125" y="2357438"/>
            <a:ext cx="5048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0.8</a:t>
            </a:r>
            <a:endParaRPr lang="ru-RU"/>
          </a:p>
        </p:txBody>
      </p:sp>
      <p:sp>
        <p:nvSpPr>
          <p:cNvPr id="7180" name="TextBox 13"/>
          <p:cNvSpPr txBox="1">
            <a:spLocks noChangeArrowheads="1"/>
          </p:cNvSpPr>
          <p:nvPr/>
        </p:nvSpPr>
        <p:spPr bwMode="auto">
          <a:xfrm>
            <a:off x="1000125" y="2928938"/>
            <a:ext cx="5048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0.6</a:t>
            </a:r>
            <a:endParaRPr lang="ru-RU"/>
          </a:p>
        </p:txBody>
      </p:sp>
      <p:sp>
        <p:nvSpPr>
          <p:cNvPr id="7181" name="TextBox 14"/>
          <p:cNvSpPr txBox="1">
            <a:spLocks noChangeArrowheads="1"/>
          </p:cNvSpPr>
          <p:nvPr/>
        </p:nvSpPr>
        <p:spPr bwMode="auto">
          <a:xfrm>
            <a:off x="1000125" y="3500438"/>
            <a:ext cx="5048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0.4</a:t>
            </a:r>
            <a:endParaRPr lang="ru-RU"/>
          </a:p>
        </p:txBody>
      </p:sp>
      <p:sp>
        <p:nvSpPr>
          <p:cNvPr id="7182" name="TextBox 15"/>
          <p:cNvSpPr txBox="1">
            <a:spLocks noChangeArrowheads="1"/>
          </p:cNvSpPr>
          <p:nvPr/>
        </p:nvSpPr>
        <p:spPr bwMode="auto">
          <a:xfrm>
            <a:off x="1000125" y="4071938"/>
            <a:ext cx="5048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0.2</a:t>
            </a:r>
            <a:endParaRPr lang="ru-RU"/>
          </a:p>
        </p:txBody>
      </p:sp>
      <p:sp>
        <p:nvSpPr>
          <p:cNvPr id="7183" name="TextBox 16"/>
          <p:cNvSpPr txBox="1">
            <a:spLocks noChangeArrowheads="1"/>
          </p:cNvSpPr>
          <p:nvPr/>
        </p:nvSpPr>
        <p:spPr bwMode="auto">
          <a:xfrm>
            <a:off x="1000125" y="4643438"/>
            <a:ext cx="5048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0.0</a:t>
            </a:r>
            <a:endParaRPr lang="ru-RU"/>
          </a:p>
        </p:txBody>
      </p:sp>
      <p:sp>
        <p:nvSpPr>
          <p:cNvPr id="7184" name="TextBox 17"/>
          <p:cNvSpPr txBox="1">
            <a:spLocks noChangeArrowheads="1"/>
          </p:cNvSpPr>
          <p:nvPr/>
        </p:nvSpPr>
        <p:spPr bwMode="auto">
          <a:xfrm>
            <a:off x="3500438" y="5857875"/>
            <a:ext cx="131157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/>
              <a:t>Ln </a:t>
            </a:r>
            <a:r>
              <a:rPr lang="en-US" sz="2400" b="1" dirty="0" smtClean="0"/>
              <a:t>E/</a:t>
            </a:r>
            <a:r>
              <a:rPr lang="en-US" sz="2400" b="1" dirty="0" err="1" smtClean="0"/>
              <a:t>eV</a:t>
            </a:r>
            <a:endParaRPr lang="ru-RU" sz="2400" b="1" dirty="0"/>
          </a:p>
        </p:txBody>
      </p:sp>
      <p:sp>
        <p:nvSpPr>
          <p:cNvPr id="7185" name="TextBox 18"/>
          <p:cNvSpPr txBox="1">
            <a:spLocks noChangeArrowheads="1"/>
          </p:cNvSpPr>
          <p:nvPr/>
        </p:nvSpPr>
        <p:spPr bwMode="auto">
          <a:xfrm>
            <a:off x="3356508" y="5337868"/>
            <a:ext cx="51809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-</a:t>
            </a:r>
            <a:r>
              <a:rPr lang="en-US" dirty="0" smtClean="0"/>
              <a:t>16</a:t>
            </a:r>
            <a:endParaRPr lang="ru-RU" dirty="0"/>
          </a:p>
        </p:txBody>
      </p:sp>
      <p:sp>
        <p:nvSpPr>
          <p:cNvPr id="7186" name="TextBox 19"/>
          <p:cNvSpPr txBox="1">
            <a:spLocks noChangeArrowheads="1"/>
          </p:cNvSpPr>
          <p:nvPr/>
        </p:nvSpPr>
        <p:spPr bwMode="auto">
          <a:xfrm>
            <a:off x="4139952" y="5357813"/>
            <a:ext cx="51809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-</a:t>
            </a:r>
            <a:r>
              <a:rPr lang="en-US" dirty="0" smtClean="0"/>
              <a:t>14</a:t>
            </a:r>
            <a:endParaRPr lang="ru-RU" dirty="0"/>
          </a:p>
        </p:txBody>
      </p:sp>
      <p:sp>
        <p:nvSpPr>
          <p:cNvPr id="7187" name="TextBox 20"/>
          <p:cNvSpPr txBox="1">
            <a:spLocks noChangeArrowheads="1"/>
          </p:cNvSpPr>
          <p:nvPr/>
        </p:nvSpPr>
        <p:spPr bwMode="auto">
          <a:xfrm>
            <a:off x="4937792" y="5357813"/>
            <a:ext cx="51809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-</a:t>
            </a:r>
            <a:r>
              <a:rPr lang="en-US" dirty="0" smtClean="0"/>
              <a:t>12</a:t>
            </a:r>
            <a:endParaRPr lang="ru-RU" dirty="0"/>
          </a:p>
        </p:txBody>
      </p:sp>
      <p:sp>
        <p:nvSpPr>
          <p:cNvPr id="7188" name="TextBox 21"/>
          <p:cNvSpPr txBox="1">
            <a:spLocks noChangeArrowheads="1"/>
          </p:cNvSpPr>
          <p:nvPr/>
        </p:nvSpPr>
        <p:spPr bwMode="auto">
          <a:xfrm>
            <a:off x="5796136" y="5357813"/>
            <a:ext cx="51809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-</a:t>
            </a:r>
            <a:r>
              <a:rPr lang="en-US" dirty="0" smtClean="0"/>
              <a:t>10</a:t>
            </a:r>
            <a:endParaRPr lang="ru-RU" dirty="0"/>
          </a:p>
        </p:txBody>
      </p:sp>
      <p:sp>
        <p:nvSpPr>
          <p:cNvPr id="7189" name="TextBox 22"/>
          <p:cNvSpPr txBox="1">
            <a:spLocks noChangeArrowheads="1"/>
          </p:cNvSpPr>
          <p:nvPr/>
        </p:nvSpPr>
        <p:spPr bwMode="auto">
          <a:xfrm>
            <a:off x="6838613" y="5357813"/>
            <a:ext cx="3898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/>
              <a:t>-8</a:t>
            </a:r>
            <a:endParaRPr lang="ru-RU" dirty="0"/>
          </a:p>
        </p:txBody>
      </p:sp>
      <p:graphicFrame>
        <p:nvGraphicFramePr>
          <p:cNvPr id="23" name="Объект 22"/>
          <p:cNvGraphicFramePr>
            <a:graphicFrameLocks noChangeAspect="1"/>
          </p:cNvGraphicFramePr>
          <p:nvPr/>
        </p:nvGraphicFramePr>
        <p:xfrm>
          <a:off x="1857356" y="1500174"/>
          <a:ext cx="6381795" cy="4286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83" name="Equation" r:id="rId6" imgW="3403440" imgH="228600" progId="Equation.DSMT4">
                  <p:embed/>
                </p:oleObj>
              </mc:Choice>
              <mc:Fallback>
                <p:oleObj name="Equation" r:id="rId6" imgW="3403440" imgH="2286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7356" y="1500174"/>
                        <a:ext cx="6381795" cy="42862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3876" y="1397862"/>
            <a:ext cx="6565900" cy="476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35696" y="548680"/>
            <a:ext cx="65037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From which height can we drop </a:t>
            </a:r>
            <a:r>
              <a:rPr lang="en-US" sz="2400" dirty="0" err="1" smtClean="0">
                <a:solidFill>
                  <a:srgbClr val="FF0000"/>
                </a:solidFill>
              </a:rPr>
              <a:t>antihydrogen</a:t>
            </a:r>
            <a:r>
              <a:rPr lang="en-US" sz="2400" dirty="0" smtClean="0"/>
              <a:t>?</a:t>
            </a:r>
            <a:endParaRPr lang="ru-RU" sz="2400" dirty="0"/>
          </a:p>
        </p:txBody>
      </p:sp>
      <p:cxnSp>
        <p:nvCxnSpPr>
          <p:cNvPr id="4" name="Прямая соединительная линия 3"/>
          <p:cNvCxnSpPr/>
          <p:nvPr/>
        </p:nvCxnSpPr>
        <p:spPr bwMode="auto">
          <a:xfrm flipV="1">
            <a:off x="3707904" y="1916832"/>
            <a:ext cx="0" cy="3600400"/>
          </a:xfrm>
          <a:prstGeom prst="lin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" name="TextBox 4"/>
          <p:cNvSpPr txBox="1"/>
          <p:nvPr/>
        </p:nvSpPr>
        <p:spPr>
          <a:xfrm>
            <a:off x="3386837" y="1573837"/>
            <a:ext cx="1418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Symbol" pitchFamily="18" charset="2"/>
              </a:rPr>
              <a:t>10m</a:t>
            </a: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en-US" dirty="0" smtClean="0">
                <a:solidFill>
                  <a:schemeClr val="bg1"/>
                </a:solidFill>
                <a:latin typeface="Symbol" pitchFamily="18" charset="2"/>
              </a:rPr>
              <a:t> = 97</a:t>
            </a:r>
            <a:r>
              <a:rPr lang="en-US" dirty="0" smtClean="0">
                <a:solidFill>
                  <a:schemeClr val="bg1"/>
                </a:solidFill>
              </a:rPr>
              <a:t>%</a:t>
            </a:r>
            <a:endParaRPr lang="ru-RU" dirty="0">
              <a:solidFill>
                <a:schemeClr val="bg1"/>
              </a:solidFill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 bwMode="auto">
          <a:xfrm flipV="1">
            <a:off x="5580112" y="2708920"/>
            <a:ext cx="0" cy="2808312"/>
          </a:xfrm>
          <a:prstGeom prst="lin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TextBox 9"/>
          <p:cNvSpPr txBox="1"/>
          <p:nvPr/>
        </p:nvSpPr>
        <p:spPr>
          <a:xfrm>
            <a:off x="5508104" y="2276872"/>
            <a:ext cx="1491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0.1cm</a:t>
            </a:r>
            <a:r>
              <a:rPr lang="en-US" dirty="0" smtClean="0">
                <a:solidFill>
                  <a:schemeClr val="bg1"/>
                </a:solidFill>
                <a:latin typeface="Symbol" pitchFamily="18" charset="2"/>
              </a:rPr>
              <a:t> = 77</a:t>
            </a:r>
            <a:r>
              <a:rPr lang="en-US" dirty="0" smtClean="0">
                <a:solidFill>
                  <a:schemeClr val="bg1"/>
                </a:solidFill>
              </a:rPr>
              <a:t>%</a:t>
            </a:r>
            <a:endParaRPr lang="ru-RU" dirty="0">
              <a:solidFill>
                <a:schemeClr val="bg1"/>
              </a:solidFill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 bwMode="auto">
          <a:xfrm flipV="1">
            <a:off x="6498000" y="3861048"/>
            <a:ext cx="0" cy="1656184"/>
          </a:xfrm>
          <a:prstGeom prst="lin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5" name="TextBox 14"/>
          <p:cNvSpPr txBox="1"/>
          <p:nvPr/>
        </p:nvSpPr>
        <p:spPr>
          <a:xfrm>
            <a:off x="6526420" y="3412955"/>
            <a:ext cx="12987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1cm</a:t>
            </a:r>
            <a:r>
              <a:rPr lang="en-US" dirty="0" smtClean="0">
                <a:solidFill>
                  <a:schemeClr val="bg1"/>
                </a:solidFill>
                <a:latin typeface="Symbol" pitchFamily="18" charset="2"/>
              </a:rPr>
              <a:t> = 45</a:t>
            </a:r>
            <a:r>
              <a:rPr lang="en-US" dirty="0" smtClean="0">
                <a:solidFill>
                  <a:schemeClr val="bg1"/>
                </a:solidFill>
              </a:rPr>
              <a:t>%</a:t>
            </a:r>
            <a:endParaRPr lang="ru-RU" dirty="0">
              <a:solidFill>
                <a:schemeClr val="bg1"/>
              </a:solidFill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 bwMode="auto">
          <a:xfrm flipV="1">
            <a:off x="7398000" y="4869160"/>
            <a:ext cx="0" cy="648072"/>
          </a:xfrm>
          <a:prstGeom prst="lin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8" name="TextBox 17"/>
          <p:cNvSpPr txBox="1"/>
          <p:nvPr/>
        </p:nvSpPr>
        <p:spPr>
          <a:xfrm>
            <a:off x="7021368" y="4319808"/>
            <a:ext cx="1426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10cm</a:t>
            </a:r>
            <a:r>
              <a:rPr lang="en-US" dirty="0" smtClean="0">
                <a:solidFill>
                  <a:schemeClr val="bg1"/>
                </a:solidFill>
                <a:latin typeface="Symbol" pitchFamily="18" charset="2"/>
              </a:rPr>
              <a:t> = 14</a:t>
            </a:r>
            <a:r>
              <a:rPr lang="en-US" dirty="0" smtClean="0">
                <a:solidFill>
                  <a:schemeClr val="bg1"/>
                </a:solidFill>
              </a:rPr>
              <a:t>%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580112" y="1901430"/>
            <a:ext cx="1491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0.1cm</a:t>
            </a:r>
            <a:r>
              <a:rPr lang="en-US" dirty="0" smtClean="0">
                <a:solidFill>
                  <a:srgbClr val="FF0000"/>
                </a:solidFill>
                <a:latin typeface="Symbol" pitchFamily="18" charset="2"/>
              </a:rPr>
              <a:t> = </a:t>
            </a:r>
            <a:r>
              <a:rPr lang="ru-RU" dirty="0" smtClean="0">
                <a:solidFill>
                  <a:srgbClr val="FF0000"/>
                </a:solidFill>
                <a:latin typeface="Symbol" pitchFamily="18" charset="2"/>
              </a:rPr>
              <a:t>8</a:t>
            </a:r>
            <a:r>
              <a:rPr lang="ru-RU" dirty="0">
                <a:solidFill>
                  <a:srgbClr val="FF0000"/>
                </a:solidFill>
                <a:latin typeface="Symbol" pitchFamily="18" charset="2"/>
              </a:rPr>
              <a:t>9</a:t>
            </a:r>
            <a:r>
              <a:rPr lang="en-US" dirty="0" smtClean="0">
                <a:solidFill>
                  <a:srgbClr val="FF0000"/>
                </a:solidFill>
              </a:rPr>
              <a:t>%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526420" y="3043623"/>
            <a:ext cx="12987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1cm</a:t>
            </a:r>
            <a:r>
              <a:rPr lang="en-US" dirty="0" smtClean="0">
                <a:solidFill>
                  <a:srgbClr val="FF0000"/>
                </a:solidFill>
                <a:latin typeface="Symbol" pitchFamily="18" charset="2"/>
              </a:rPr>
              <a:t> = </a:t>
            </a:r>
            <a:r>
              <a:rPr lang="ru-RU" dirty="0" smtClean="0">
                <a:solidFill>
                  <a:srgbClr val="FF0000"/>
                </a:solidFill>
                <a:latin typeface="Symbol" pitchFamily="18" charset="2"/>
              </a:rPr>
              <a:t>73</a:t>
            </a:r>
            <a:r>
              <a:rPr lang="en-US" dirty="0" smtClean="0">
                <a:solidFill>
                  <a:srgbClr val="FF0000"/>
                </a:solidFill>
              </a:rPr>
              <a:t>%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999218" y="3928410"/>
            <a:ext cx="1426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ru-RU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cm</a:t>
            </a:r>
            <a:r>
              <a:rPr lang="en-US" dirty="0" smtClean="0">
                <a:solidFill>
                  <a:srgbClr val="FF0000"/>
                </a:solidFill>
                <a:latin typeface="Symbol" pitchFamily="18" charset="2"/>
              </a:rPr>
              <a:t> = </a:t>
            </a:r>
            <a:r>
              <a:rPr lang="ru-RU" dirty="0" smtClean="0">
                <a:solidFill>
                  <a:srgbClr val="FF0000"/>
                </a:solidFill>
                <a:latin typeface="Symbol" pitchFamily="18" charset="2"/>
              </a:rPr>
              <a:t>32</a:t>
            </a:r>
            <a:r>
              <a:rPr lang="en-US" dirty="0" smtClean="0">
                <a:solidFill>
                  <a:srgbClr val="FF0000"/>
                </a:solidFill>
              </a:rPr>
              <a:t>%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87547" y="1503472"/>
            <a:ext cx="2826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Silica-by </a:t>
            </a:r>
            <a:r>
              <a:rPr lang="en-US" dirty="0" err="1" smtClean="0">
                <a:solidFill>
                  <a:srgbClr val="FF0000"/>
                </a:solidFill>
              </a:rPr>
              <a:t>S.Reynaud</a:t>
            </a:r>
            <a:r>
              <a:rPr lang="en-US" dirty="0" smtClean="0">
                <a:solidFill>
                  <a:srgbClr val="FF0000"/>
                </a:solidFill>
              </a:rPr>
              <a:t> et al.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4531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5" grpId="0"/>
      <p:bldP spid="18" grpId="0"/>
      <p:bldP spid="13" grpId="0"/>
      <p:bldP spid="16" grpId="0"/>
      <p:bldP spid="17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Ultracold </a:t>
            </a:r>
            <a:r>
              <a:rPr lang="en-US" smtClean="0">
                <a:solidFill>
                  <a:srgbClr val="CC3300"/>
                </a:solidFill>
              </a:rPr>
              <a:t>Antihydrogen</a:t>
            </a:r>
            <a:r>
              <a:rPr lang="en-US" smtClean="0"/>
              <a:t> between conducting walls</a:t>
            </a:r>
            <a:endParaRPr lang="ru-RU" smtClean="0"/>
          </a:p>
        </p:txBody>
      </p:sp>
      <p:grpSp>
        <p:nvGrpSpPr>
          <p:cNvPr id="8197" name="Group 3"/>
          <p:cNvGrpSpPr>
            <a:grpSpLocks/>
          </p:cNvGrpSpPr>
          <p:nvPr/>
        </p:nvGrpSpPr>
        <p:grpSpPr bwMode="auto">
          <a:xfrm>
            <a:off x="1547813" y="1773238"/>
            <a:ext cx="5537200" cy="2260600"/>
            <a:chOff x="557" y="3347"/>
            <a:chExt cx="2616" cy="2057"/>
          </a:xfrm>
        </p:grpSpPr>
        <p:sp>
          <p:nvSpPr>
            <p:cNvPr id="8199" name="Line 4"/>
            <p:cNvSpPr>
              <a:spLocks noChangeShapeType="1"/>
            </p:cNvSpPr>
            <p:nvPr/>
          </p:nvSpPr>
          <p:spPr bwMode="auto">
            <a:xfrm>
              <a:off x="572" y="3619"/>
              <a:ext cx="0" cy="1724"/>
            </a:xfrm>
            <a:prstGeom prst="line">
              <a:avLst/>
            </a:prstGeom>
            <a:noFill/>
            <a:ln w="1905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00" name="Line 5"/>
            <p:cNvSpPr>
              <a:spLocks noChangeShapeType="1"/>
            </p:cNvSpPr>
            <p:nvPr/>
          </p:nvSpPr>
          <p:spPr bwMode="auto">
            <a:xfrm>
              <a:off x="572" y="3891"/>
              <a:ext cx="2586" cy="0"/>
            </a:xfrm>
            <a:prstGeom prst="line">
              <a:avLst/>
            </a:prstGeom>
            <a:noFill/>
            <a:ln w="1905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01" name="Line 6"/>
            <p:cNvSpPr>
              <a:spLocks noChangeShapeType="1"/>
            </p:cNvSpPr>
            <p:nvPr/>
          </p:nvSpPr>
          <p:spPr bwMode="auto">
            <a:xfrm>
              <a:off x="3158" y="3664"/>
              <a:ext cx="0" cy="1724"/>
            </a:xfrm>
            <a:prstGeom prst="line">
              <a:avLst/>
            </a:prstGeom>
            <a:noFill/>
            <a:ln w="1905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02" name="Freeform 7"/>
            <p:cNvSpPr>
              <a:spLocks/>
            </p:cNvSpPr>
            <p:nvPr/>
          </p:nvSpPr>
          <p:spPr bwMode="auto">
            <a:xfrm>
              <a:off x="557" y="3891"/>
              <a:ext cx="650" cy="1179"/>
            </a:xfrm>
            <a:custGeom>
              <a:avLst/>
              <a:gdLst>
                <a:gd name="T0" fmla="*/ 15 w 650"/>
                <a:gd name="T1" fmla="*/ 1179 h 1179"/>
                <a:gd name="T2" fmla="*/ 106 w 650"/>
                <a:gd name="T3" fmla="*/ 272 h 1179"/>
                <a:gd name="T4" fmla="*/ 650 w 650"/>
                <a:gd name="T5" fmla="*/ 0 h 1179"/>
                <a:gd name="T6" fmla="*/ 0 60000 65536"/>
                <a:gd name="T7" fmla="*/ 0 60000 65536"/>
                <a:gd name="T8" fmla="*/ 0 60000 65536"/>
                <a:gd name="T9" fmla="*/ 0 w 650"/>
                <a:gd name="T10" fmla="*/ 0 h 1179"/>
                <a:gd name="T11" fmla="*/ 650 w 650"/>
                <a:gd name="T12" fmla="*/ 1179 h 117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50" h="1179">
                  <a:moveTo>
                    <a:pt x="15" y="1179"/>
                  </a:moveTo>
                  <a:cubicBezTo>
                    <a:pt x="7" y="823"/>
                    <a:pt x="0" y="468"/>
                    <a:pt x="106" y="272"/>
                  </a:cubicBezTo>
                  <a:cubicBezTo>
                    <a:pt x="212" y="76"/>
                    <a:pt x="559" y="45"/>
                    <a:pt x="650" y="0"/>
                  </a:cubicBezTo>
                </a:path>
              </a:pathLst>
            </a:custGeom>
            <a:noFill/>
            <a:ln w="19050" cap="flat" cmpd="sng">
              <a:solidFill>
                <a:schemeClr val="accent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03" name="Freeform 8"/>
            <p:cNvSpPr>
              <a:spLocks/>
            </p:cNvSpPr>
            <p:nvPr/>
          </p:nvSpPr>
          <p:spPr bwMode="auto">
            <a:xfrm flipH="1">
              <a:off x="2523" y="3891"/>
              <a:ext cx="650" cy="1179"/>
            </a:xfrm>
            <a:custGeom>
              <a:avLst/>
              <a:gdLst>
                <a:gd name="T0" fmla="*/ 15 w 650"/>
                <a:gd name="T1" fmla="*/ 1179 h 1179"/>
                <a:gd name="T2" fmla="*/ 106 w 650"/>
                <a:gd name="T3" fmla="*/ 272 h 1179"/>
                <a:gd name="T4" fmla="*/ 650 w 650"/>
                <a:gd name="T5" fmla="*/ 0 h 1179"/>
                <a:gd name="T6" fmla="*/ 0 60000 65536"/>
                <a:gd name="T7" fmla="*/ 0 60000 65536"/>
                <a:gd name="T8" fmla="*/ 0 60000 65536"/>
                <a:gd name="T9" fmla="*/ 0 w 650"/>
                <a:gd name="T10" fmla="*/ 0 h 1179"/>
                <a:gd name="T11" fmla="*/ 650 w 650"/>
                <a:gd name="T12" fmla="*/ 1179 h 117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50" h="1179">
                  <a:moveTo>
                    <a:pt x="15" y="1179"/>
                  </a:moveTo>
                  <a:cubicBezTo>
                    <a:pt x="7" y="823"/>
                    <a:pt x="0" y="468"/>
                    <a:pt x="106" y="272"/>
                  </a:cubicBezTo>
                  <a:cubicBezTo>
                    <a:pt x="212" y="76"/>
                    <a:pt x="559" y="45"/>
                    <a:pt x="650" y="0"/>
                  </a:cubicBezTo>
                </a:path>
              </a:pathLst>
            </a:custGeom>
            <a:noFill/>
            <a:ln w="19050" cap="flat" cmpd="sng">
              <a:solidFill>
                <a:schemeClr val="accent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04" name="Line 9"/>
            <p:cNvSpPr>
              <a:spLocks noChangeShapeType="1"/>
            </p:cNvSpPr>
            <p:nvPr/>
          </p:nvSpPr>
          <p:spPr bwMode="auto">
            <a:xfrm>
              <a:off x="618" y="3891"/>
              <a:ext cx="0" cy="408"/>
            </a:xfrm>
            <a:prstGeom prst="line">
              <a:avLst/>
            </a:prstGeom>
            <a:noFill/>
            <a:ln w="1905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05" name="Line 10"/>
            <p:cNvSpPr>
              <a:spLocks noChangeShapeType="1"/>
            </p:cNvSpPr>
            <p:nvPr/>
          </p:nvSpPr>
          <p:spPr bwMode="auto">
            <a:xfrm>
              <a:off x="3113" y="3891"/>
              <a:ext cx="0" cy="408"/>
            </a:xfrm>
            <a:prstGeom prst="line">
              <a:avLst/>
            </a:prstGeom>
            <a:noFill/>
            <a:ln w="1905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06" name="Line 11"/>
            <p:cNvSpPr>
              <a:spLocks noChangeShapeType="1"/>
            </p:cNvSpPr>
            <p:nvPr/>
          </p:nvSpPr>
          <p:spPr bwMode="auto">
            <a:xfrm flipH="1">
              <a:off x="572" y="3982"/>
              <a:ext cx="46" cy="91"/>
            </a:xfrm>
            <a:prstGeom prst="line">
              <a:avLst/>
            </a:prstGeom>
            <a:noFill/>
            <a:ln w="1905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07" name="Line 12"/>
            <p:cNvSpPr>
              <a:spLocks noChangeShapeType="1"/>
            </p:cNvSpPr>
            <p:nvPr/>
          </p:nvSpPr>
          <p:spPr bwMode="auto">
            <a:xfrm flipH="1">
              <a:off x="572" y="4118"/>
              <a:ext cx="46" cy="91"/>
            </a:xfrm>
            <a:prstGeom prst="line">
              <a:avLst/>
            </a:prstGeom>
            <a:noFill/>
            <a:ln w="1905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08" name="Line 13"/>
            <p:cNvSpPr>
              <a:spLocks noChangeShapeType="1"/>
            </p:cNvSpPr>
            <p:nvPr/>
          </p:nvSpPr>
          <p:spPr bwMode="auto">
            <a:xfrm>
              <a:off x="3113" y="3982"/>
              <a:ext cx="46" cy="91"/>
            </a:xfrm>
            <a:prstGeom prst="line">
              <a:avLst/>
            </a:prstGeom>
            <a:noFill/>
            <a:ln w="1905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09" name="Line 14"/>
            <p:cNvSpPr>
              <a:spLocks noChangeShapeType="1"/>
            </p:cNvSpPr>
            <p:nvPr/>
          </p:nvSpPr>
          <p:spPr bwMode="auto">
            <a:xfrm>
              <a:off x="3113" y="4118"/>
              <a:ext cx="46" cy="91"/>
            </a:xfrm>
            <a:prstGeom prst="line">
              <a:avLst/>
            </a:prstGeom>
            <a:noFill/>
            <a:ln w="1905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10" name="Text Box 15"/>
            <p:cNvSpPr txBox="1">
              <a:spLocks noChangeArrowheads="1"/>
            </p:cNvSpPr>
            <p:nvPr/>
          </p:nvSpPr>
          <p:spPr bwMode="auto">
            <a:xfrm>
              <a:off x="1207" y="4254"/>
              <a:ext cx="1361" cy="529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 b="1">
                  <a:solidFill>
                    <a:srgbClr val="FFFFFF"/>
                  </a:solidFill>
                </a:rPr>
                <a:t>van der Waals-Casimir potential</a:t>
              </a:r>
              <a:endParaRPr lang="ru-RU" sz="1600" b="1">
                <a:solidFill>
                  <a:srgbClr val="FFFFFF"/>
                </a:solidFill>
              </a:endParaRPr>
            </a:p>
          </p:txBody>
        </p:sp>
        <p:sp>
          <p:nvSpPr>
            <p:cNvPr id="8211" name="Line 16"/>
            <p:cNvSpPr>
              <a:spLocks noChangeShapeType="1"/>
            </p:cNvSpPr>
            <p:nvPr/>
          </p:nvSpPr>
          <p:spPr bwMode="auto">
            <a:xfrm flipH="1" flipV="1">
              <a:off x="890" y="4027"/>
              <a:ext cx="544" cy="318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12" name="Line 17"/>
            <p:cNvSpPr>
              <a:spLocks noChangeShapeType="1"/>
            </p:cNvSpPr>
            <p:nvPr/>
          </p:nvSpPr>
          <p:spPr bwMode="auto">
            <a:xfrm flipV="1">
              <a:off x="2341" y="4027"/>
              <a:ext cx="589" cy="363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13" name="Text Box 18"/>
            <p:cNvSpPr txBox="1">
              <a:spLocks noChangeArrowheads="1"/>
            </p:cNvSpPr>
            <p:nvPr/>
          </p:nvSpPr>
          <p:spPr bwMode="auto">
            <a:xfrm>
              <a:off x="1434" y="5070"/>
              <a:ext cx="997" cy="33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CC3300"/>
                  </a:solidFill>
                </a:rPr>
                <a:t>Annihilation</a:t>
              </a:r>
              <a:endParaRPr lang="ru-RU">
                <a:solidFill>
                  <a:srgbClr val="CC3300"/>
                </a:solidFill>
              </a:endParaRPr>
            </a:p>
          </p:txBody>
        </p:sp>
        <p:sp>
          <p:nvSpPr>
            <p:cNvPr id="8214" name="Line 19"/>
            <p:cNvSpPr>
              <a:spLocks noChangeShapeType="1"/>
            </p:cNvSpPr>
            <p:nvPr/>
          </p:nvSpPr>
          <p:spPr bwMode="auto">
            <a:xfrm flipH="1" flipV="1">
              <a:off x="572" y="4209"/>
              <a:ext cx="817" cy="952"/>
            </a:xfrm>
            <a:prstGeom prst="line">
              <a:avLst/>
            </a:prstGeom>
            <a:noFill/>
            <a:ln w="19050">
              <a:solidFill>
                <a:srgbClr val="8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15" name="Line 20"/>
            <p:cNvSpPr>
              <a:spLocks noChangeShapeType="1"/>
            </p:cNvSpPr>
            <p:nvPr/>
          </p:nvSpPr>
          <p:spPr bwMode="auto">
            <a:xfrm flipV="1">
              <a:off x="2296" y="4209"/>
              <a:ext cx="817" cy="907"/>
            </a:xfrm>
            <a:prstGeom prst="line">
              <a:avLst/>
            </a:prstGeom>
            <a:noFill/>
            <a:ln w="19050">
              <a:solidFill>
                <a:srgbClr val="8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16" name="Freeform 21"/>
            <p:cNvSpPr>
              <a:spLocks/>
            </p:cNvSpPr>
            <p:nvPr/>
          </p:nvSpPr>
          <p:spPr bwMode="auto">
            <a:xfrm>
              <a:off x="981" y="3347"/>
              <a:ext cx="998" cy="575"/>
            </a:xfrm>
            <a:custGeom>
              <a:avLst/>
              <a:gdLst>
                <a:gd name="T0" fmla="*/ 0 w 998"/>
                <a:gd name="T1" fmla="*/ 544 h 575"/>
                <a:gd name="T2" fmla="*/ 453 w 998"/>
                <a:gd name="T3" fmla="*/ 499 h 575"/>
                <a:gd name="T4" fmla="*/ 816 w 998"/>
                <a:gd name="T5" fmla="*/ 91 h 575"/>
                <a:gd name="T6" fmla="*/ 998 w 998"/>
                <a:gd name="T7" fmla="*/ 0 h 57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98"/>
                <a:gd name="T13" fmla="*/ 0 h 575"/>
                <a:gd name="T14" fmla="*/ 998 w 998"/>
                <a:gd name="T15" fmla="*/ 575 h 57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98" h="575">
                  <a:moveTo>
                    <a:pt x="0" y="544"/>
                  </a:moveTo>
                  <a:cubicBezTo>
                    <a:pt x="158" y="559"/>
                    <a:pt x="317" y="575"/>
                    <a:pt x="453" y="499"/>
                  </a:cubicBezTo>
                  <a:cubicBezTo>
                    <a:pt x="589" y="423"/>
                    <a:pt x="725" y="174"/>
                    <a:pt x="816" y="91"/>
                  </a:cubicBezTo>
                  <a:cubicBezTo>
                    <a:pt x="907" y="8"/>
                    <a:pt x="968" y="15"/>
                    <a:pt x="998" y="0"/>
                  </a:cubicBez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17" name="Freeform 22"/>
            <p:cNvSpPr>
              <a:spLocks/>
            </p:cNvSpPr>
            <p:nvPr/>
          </p:nvSpPr>
          <p:spPr bwMode="auto">
            <a:xfrm flipH="1">
              <a:off x="1933" y="3347"/>
              <a:ext cx="998" cy="575"/>
            </a:xfrm>
            <a:custGeom>
              <a:avLst/>
              <a:gdLst>
                <a:gd name="T0" fmla="*/ 0 w 998"/>
                <a:gd name="T1" fmla="*/ 544 h 575"/>
                <a:gd name="T2" fmla="*/ 453 w 998"/>
                <a:gd name="T3" fmla="*/ 499 h 575"/>
                <a:gd name="T4" fmla="*/ 816 w 998"/>
                <a:gd name="T5" fmla="*/ 91 h 575"/>
                <a:gd name="T6" fmla="*/ 998 w 998"/>
                <a:gd name="T7" fmla="*/ 0 h 57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98"/>
                <a:gd name="T13" fmla="*/ 0 h 575"/>
                <a:gd name="T14" fmla="*/ 998 w 998"/>
                <a:gd name="T15" fmla="*/ 575 h 57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98" h="575">
                  <a:moveTo>
                    <a:pt x="0" y="544"/>
                  </a:moveTo>
                  <a:cubicBezTo>
                    <a:pt x="158" y="559"/>
                    <a:pt x="317" y="575"/>
                    <a:pt x="453" y="499"/>
                  </a:cubicBezTo>
                  <a:cubicBezTo>
                    <a:pt x="589" y="423"/>
                    <a:pt x="725" y="174"/>
                    <a:pt x="816" y="91"/>
                  </a:cubicBezTo>
                  <a:cubicBezTo>
                    <a:pt x="907" y="8"/>
                    <a:pt x="968" y="15"/>
                    <a:pt x="998" y="0"/>
                  </a:cubicBez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18" name="Text Box 23"/>
            <p:cNvSpPr txBox="1">
              <a:spLocks noChangeArrowheads="1"/>
            </p:cNvSpPr>
            <p:nvPr/>
          </p:nvSpPr>
          <p:spPr bwMode="auto">
            <a:xfrm>
              <a:off x="2387" y="3438"/>
              <a:ext cx="499" cy="33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FFFFFF"/>
                  </a:solidFill>
                  <a:latin typeface="Symbol" pitchFamily="18" charset="2"/>
                </a:rPr>
                <a:t>Y</a:t>
              </a:r>
              <a:r>
                <a:rPr lang="en-US">
                  <a:solidFill>
                    <a:srgbClr val="FFFFFF"/>
                  </a:solidFill>
                  <a:latin typeface="Arial Unicode MS" pitchFamily="34" charset="-128"/>
                </a:rPr>
                <a:t>(z)</a:t>
              </a:r>
              <a:endParaRPr lang="ru-RU">
                <a:solidFill>
                  <a:srgbClr val="FFFFFF"/>
                </a:solidFill>
                <a:latin typeface="Symbol" pitchFamily="18" charset="2"/>
              </a:endParaRPr>
            </a:p>
          </p:txBody>
        </p:sp>
        <p:sp>
          <p:nvSpPr>
            <p:cNvPr id="8219" name="Line 24"/>
            <p:cNvSpPr>
              <a:spLocks noChangeShapeType="1"/>
            </p:cNvSpPr>
            <p:nvPr/>
          </p:nvSpPr>
          <p:spPr bwMode="auto">
            <a:xfrm flipH="1">
              <a:off x="2296" y="3574"/>
              <a:ext cx="136" cy="45"/>
            </a:xfrm>
            <a:prstGeom prst="line">
              <a:avLst/>
            </a:prstGeom>
            <a:noFill/>
            <a:ln w="19050">
              <a:solidFill>
                <a:srgbClr val="8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</p:grpSp>
      <p:graphicFrame>
        <p:nvGraphicFramePr>
          <p:cNvPr id="19481" name="Object 25"/>
          <p:cNvGraphicFramePr>
            <a:graphicFrameLocks noGrp="1" noChangeAspect="1"/>
          </p:cNvGraphicFramePr>
          <p:nvPr>
            <p:ph idx="1"/>
          </p:nvPr>
        </p:nvGraphicFramePr>
        <p:xfrm>
          <a:off x="1990725" y="5300663"/>
          <a:ext cx="5738813" cy="1343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6" name="Equation" r:id="rId4" imgW="2984400" imgH="698400" progId="Equation.DSMT4">
                  <p:embed/>
                </p:oleObj>
              </mc:Choice>
              <mc:Fallback>
                <p:oleObj name="Equation" r:id="rId4" imgW="2984400" imgH="698400" progId="Equation.DSMT4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0725" y="5300663"/>
                        <a:ext cx="5738813" cy="1343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82" name="Object 26"/>
          <p:cNvGraphicFramePr>
            <a:graphicFrameLocks noChangeAspect="1"/>
          </p:cNvGraphicFramePr>
          <p:nvPr/>
        </p:nvGraphicFramePr>
        <p:xfrm>
          <a:off x="2268538" y="4005263"/>
          <a:ext cx="4103687" cy="1247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7" name="Equation" r:id="rId6" imgW="2755800" imgH="838080" progId="Equation.DSMT4">
                  <p:embed/>
                </p:oleObj>
              </mc:Choice>
              <mc:Fallback>
                <p:oleObj name="Equation" r:id="rId6" imgW="2755800" imgH="838080" progId="Equation.DSMT4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8538" y="4005263"/>
                        <a:ext cx="4103687" cy="1247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83" name="Rectangle 27"/>
          <p:cNvSpPr>
            <a:spLocks noChangeArrowheads="1"/>
          </p:cNvSpPr>
          <p:nvPr/>
        </p:nvSpPr>
        <p:spPr bwMode="auto">
          <a:xfrm>
            <a:off x="2000250" y="5572125"/>
            <a:ext cx="5929313" cy="1058863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solidFill>
                <a:srgbClr val="FFFFFF"/>
              </a:solidFill>
              <a:latin typeface="Garamond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8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4" name="Oval 13" descr="Светлый диагональный 1"/>
          <p:cNvSpPr>
            <a:spLocks noChangeArrowheads="1"/>
          </p:cNvSpPr>
          <p:nvPr/>
        </p:nvSpPr>
        <p:spPr bwMode="auto">
          <a:xfrm>
            <a:off x="6300788" y="4005263"/>
            <a:ext cx="576262" cy="792162"/>
          </a:xfrm>
          <a:prstGeom prst="ellipse">
            <a:avLst/>
          </a:prstGeom>
          <a:pattFill prst="ltDnDiag">
            <a:fgClr>
              <a:schemeClr val="accent1"/>
            </a:fgClr>
            <a:bgClr>
              <a:schemeClr val="bg1"/>
            </a:bgClr>
          </a:pattFill>
          <a:ln w="12700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2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Quantum reflection</a:t>
            </a:r>
            <a:endParaRPr lang="ru-RU" sz="3200" smtClean="0"/>
          </a:p>
        </p:txBody>
      </p:sp>
      <p:sp>
        <p:nvSpPr>
          <p:cNvPr id="12296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sz="2000" smtClean="0"/>
              <a:t>Over-barrier Reflection from the fast changing attractive potential                              </a:t>
            </a:r>
          </a:p>
          <a:p>
            <a:pPr eaLnBrk="1" hangingPunct="1"/>
            <a:endParaRPr lang="en-US" sz="2000" smtClean="0"/>
          </a:p>
          <a:p>
            <a:pPr eaLnBrk="1" hangingPunct="1"/>
            <a:endParaRPr lang="en-US" sz="2000" smtClean="0"/>
          </a:p>
          <a:p>
            <a:pPr eaLnBrk="1" hangingPunct="1"/>
            <a:endParaRPr lang="en-US" sz="2000" smtClean="0"/>
          </a:p>
          <a:p>
            <a:pPr eaLnBrk="1" hangingPunct="1"/>
            <a:endParaRPr lang="en-US" sz="2000" smtClean="0"/>
          </a:p>
          <a:p>
            <a:pPr eaLnBrk="1" hangingPunct="1">
              <a:buFontTx/>
              <a:buNone/>
            </a:pPr>
            <a:endParaRPr lang="en-US" sz="2000" smtClean="0"/>
          </a:p>
        </p:txBody>
      </p:sp>
      <p:graphicFrame>
        <p:nvGraphicFramePr>
          <p:cNvPr id="66564" name="Object 4"/>
          <p:cNvGraphicFramePr>
            <a:graphicFrameLocks noChangeAspect="1"/>
          </p:cNvGraphicFramePr>
          <p:nvPr/>
        </p:nvGraphicFramePr>
        <p:xfrm>
          <a:off x="1835150" y="3068638"/>
          <a:ext cx="4968875" cy="1503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14" name="Equation" r:id="rId4" imgW="2286000" imgH="736560" progId="Equation.DSMT4">
                  <p:embed/>
                </p:oleObj>
              </mc:Choice>
              <mc:Fallback>
                <p:oleObj name="Equation" r:id="rId4" imgW="2286000" imgH="73656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150" y="3068638"/>
                        <a:ext cx="4968875" cy="15033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565" name="Object 5"/>
          <p:cNvGraphicFramePr>
            <a:graphicFrameLocks noChangeAspect="1"/>
          </p:cNvGraphicFramePr>
          <p:nvPr/>
        </p:nvGraphicFramePr>
        <p:xfrm>
          <a:off x="2151063" y="2205038"/>
          <a:ext cx="4119562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15" name="Equation" r:id="rId6" imgW="939600" imgH="241200" progId="Equation.DSMT4">
                  <p:embed/>
                </p:oleObj>
              </mc:Choice>
              <mc:Fallback>
                <p:oleObj name="Equation" r:id="rId6" imgW="939600" imgH="2412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1063" y="2205038"/>
                        <a:ext cx="4119562" cy="549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567" name="Object 7"/>
          <p:cNvGraphicFramePr>
            <a:graphicFrameLocks noChangeAspect="1"/>
          </p:cNvGraphicFramePr>
          <p:nvPr/>
        </p:nvGraphicFramePr>
        <p:xfrm>
          <a:off x="1763713" y="5300663"/>
          <a:ext cx="6426200" cy="1177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16" name="Equation" r:id="rId8" imgW="3517560" imgH="533160" progId="Equation.DSMT4">
                  <p:embed/>
                </p:oleObj>
              </mc:Choice>
              <mc:Fallback>
                <p:oleObj name="Equation" r:id="rId8" imgW="3517560" imgH="53316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713" y="5300663"/>
                        <a:ext cx="6426200" cy="1177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570" name="Rectangle 10"/>
          <p:cNvSpPr>
            <a:spLocks noChangeArrowheads="1"/>
          </p:cNvSpPr>
          <p:nvPr/>
        </p:nvSpPr>
        <p:spPr bwMode="auto">
          <a:xfrm>
            <a:off x="1692275" y="5734050"/>
            <a:ext cx="5473700" cy="792163"/>
          </a:xfrm>
          <a:prstGeom prst="rect">
            <a:avLst/>
          </a:prstGeom>
          <a:noFill/>
          <a:ln w="31750">
            <a:solidFill>
              <a:srgbClr val="8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298" name="Freeform 11"/>
          <p:cNvSpPr>
            <a:spLocks/>
          </p:cNvSpPr>
          <p:nvPr/>
        </p:nvSpPr>
        <p:spPr bwMode="auto">
          <a:xfrm>
            <a:off x="5003800" y="4184650"/>
            <a:ext cx="2808288" cy="504825"/>
          </a:xfrm>
          <a:custGeom>
            <a:avLst/>
            <a:gdLst>
              <a:gd name="T0" fmla="*/ 2147483647 w 1769"/>
              <a:gd name="T1" fmla="*/ 2147483647 h 318"/>
              <a:gd name="T2" fmla="*/ 2147483647 w 1769"/>
              <a:gd name="T3" fmla="*/ 2147483647 h 318"/>
              <a:gd name="T4" fmla="*/ 2147483647 w 1769"/>
              <a:gd name="T5" fmla="*/ 2147483647 h 318"/>
              <a:gd name="T6" fmla="*/ 2147483647 w 1769"/>
              <a:gd name="T7" fmla="*/ 2147483647 h 318"/>
              <a:gd name="T8" fmla="*/ 2147483647 w 1769"/>
              <a:gd name="T9" fmla="*/ 2147483647 h 318"/>
              <a:gd name="T10" fmla="*/ 0 w 1769"/>
              <a:gd name="T11" fmla="*/ 2147483647 h 31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769"/>
              <a:gd name="T19" fmla="*/ 0 h 318"/>
              <a:gd name="T20" fmla="*/ 1769 w 1769"/>
              <a:gd name="T21" fmla="*/ 318 h 31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769" h="318">
                <a:moveTo>
                  <a:pt x="1769" y="23"/>
                </a:moveTo>
                <a:cubicBezTo>
                  <a:pt x="1565" y="11"/>
                  <a:pt x="1361" y="0"/>
                  <a:pt x="1225" y="23"/>
                </a:cubicBezTo>
                <a:cubicBezTo>
                  <a:pt x="1089" y="46"/>
                  <a:pt x="1013" y="114"/>
                  <a:pt x="953" y="159"/>
                </a:cubicBezTo>
                <a:cubicBezTo>
                  <a:pt x="893" y="204"/>
                  <a:pt x="938" y="272"/>
                  <a:pt x="862" y="295"/>
                </a:cubicBezTo>
                <a:cubicBezTo>
                  <a:pt x="786" y="318"/>
                  <a:pt x="643" y="295"/>
                  <a:pt x="499" y="295"/>
                </a:cubicBezTo>
                <a:cubicBezTo>
                  <a:pt x="355" y="295"/>
                  <a:pt x="83" y="295"/>
                  <a:pt x="0" y="295"/>
                </a:cubicBezTo>
              </a:path>
            </a:pathLst>
          </a:custGeom>
          <a:noFill/>
          <a:ln w="31750" cap="flat" cmpd="sng">
            <a:solidFill>
              <a:srgbClr val="8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299" name="Line 12"/>
          <p:cNvSpPr>
            <a:spLocks noChangeShapeType="1"/>
          </p:cNvSpPr>
          <p:nvPr/>
        </p:nvSpPr>
        <p:spPr bwMode="auto">
          <a:xfrm flipH="1">
            <a:off x="5148263" y="4149725"/>
            <a:ext cx="2808287" cy="0"/>
          </a:xfrm>
          <a:prstGeom prst="line">
            <a:avLst/>
          </a:prstGeom>
          <a:noFill/>
          <a:ln w="31750">
            <a:solidFill>
              <a:schemeClr val="hlink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aphicFrame>
        <p:nvGraphicFramePr>
          <p:cNvPr id="66574" name="Object 14"/>
          <p:cNvGraphicFramePr>
            <a:graphicFrameLocks noGrp="1" noChangeAspect="1"/>
          </p:cNvGraphicFramePr>
          <p:nvPr>
            <p:ph sz="half" idx="2"/>
          </p:nvPr>
        </p:nvGraphicFramePr>
        <p:xfrm>
          <a:off x="1692275" y="4724400"/>
          <a:ext cx="3095625" cy="579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17" name="Equation" r:id="rId10" imgW="1218960" imgH="228600" progId="Equation.DSMT4">
                  <p:embed/>
                </p:oleObj>
              </mc:Choice>
              <mc:Fallback>
                <p:oleObj name="Equation" r:id="rId10" imgW="1218960" imgH="22860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2275" y="4724400"/>
                        <a:ext cx="3095625" cy="579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1750">
                            <a:solidFill>
                              <a:srgbClr val="8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7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14" name="Object 4"/>
          <p:cNvGraphicFramePr>
            <a:graphicFrameLocks noGrp="1" noChangeAspect="1"/>
          </p:cNvGraphicFramePr>
          <p:nvPr>
            <p:ph sz="half" idx="1"/>
          </p:nvPr>
        </p:nvGraphicFramePr>
        <p:xfrm>
          <a:off x="1293813" y="1844675"/>
          <a:ext cx="6988175" cy="2479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50" name="Equation" r:id="rId4" imgW="3543120" imgH="1257120" progId="Equation.DSMT4">
                  <p:embed/>
                </p:oleObj>
              </mc:Choice>
              <mc:Fallback>
                <p:oleObj name="Equation" r:id="rId4" imgW="3543120" imgH="125712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3813" y="1844675"/>
                        <a:ext cx="6988175" cy="2479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20" name="Rectangle 6"/>
          <p:cNvSpPr>
            <a:spLocks noChangeArrowheads="1"/>
          </p:cNvSpPr>
          <p:nvPr/>
        </p:nvSpPr>
        <p:spPr bwMode="auto">
          <a:xfrm>
            <a:off x="1116013" y="476250"/>
            <a:ext cx="7704137" cy="116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CC0000"/>
                </a:solidFill>
              </a:rPr>
              <a:t>Antihydrogen</a:t>
            </a:r>
            <a:r>
              <a:rPr lang="en-US" sz="2800" b="1"/>
              <a:t>: </a:t>
            </a:r>
            <a:endParaRPr lang="ru-RU" sz="2800" b="1"/>
          </a:p>
          <a:p>
            <a:pPr algn="ctr">
              <a:spcBef>
                <a:spcPct val="50000"/>
              </a:spcBef>
            </a:pPr>
            <a:r>
              <a:rPr lang="en-US" sz="2800" b="1"/>
              <a:t>quantum reflection + absorption core</a:t>
            </a:r>
          </a:p>
        </p:txBody>
      </p:sp>
      <p:graphicFrame>
        <p:nvGraphicFramePr>
          <p:cNvPr id="77837" name="Object 13"/>
          <p:cNvGraphicFramePr>
            <a:graphicFrameLocks noGrp="1" noChangeAspect="1"/>
          </p:cNvGraphicFramePr>
          <p:nvPr>
            <p:ph sz="half" idx="2"/>
          </p:nvPr>
        </p:nvGraphicFramePr>
        <p:xfrm>
          <a:off x="2195513" y="4652963"/>
          <a:ext cx="4608512" cy="1216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51" name="Equation" r:id="rId6" imgW="1828800" imgH="482400" progId="Equation.DSMT4">
                  <p:embed/>
                </p:oleObj>
              </mc:Choice>
              <mc:Fallback>
                <p:oleObj name="Equation" r:id="rId6" imgW="1828800" imgH="48240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5513" y="4652963"/>
                        <a:ext cx="4608512" cy="1216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7840" name="Rectangle 16"/>
          <p:cNvSpPr>
            <a:spLocks noChangeArrowheads="1"/>
          </p:cNvSpPr>
          <p:nvPr/>
        </p:nvSpPr>
        <p:spPr bwMode="auto">
          <a:xfrm>
            <a:off x="1763713" y="4508500"/>
            <a:ext cx="5329237" cy="1584325"/>
          </a:xfrm>
          <a:prstGeom prst="rect">
            <a:avLst/>
          </a:prstGeom>
          <a:noFill/>
          <a:ln w="9525">
            <a:solidFill>
              <a:srgbClr val="8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pSp>
        <p:nvGrpSpPr>
          <p:cNvPr id="13322" name="Group 17"/>
          <p:cNvGrpSpPr>
            <a:grpSpLocks/>
          </p:cNvGrpSpPr>
          <p:nvPr/>
        </p:nvGrpSpPr>
        <p:grpSpPr bwMode="auto">
          <a:xfrm>
            <a:off x="5867400" y="2133600"/>
            <a:ext cx="2976563" cy="1560513"/>
            <a:chOff x="1247" y="56"/>
            <a:chExt cx="4233" cy="2021"/>
          </a:xfrm>
        </p:grpSpPr>
        <p:sp>
          <p:nvSpPr>
            <p:cNvPr id="13324" name="Line 18"/>
            <p:cNvSpPr>
              <a:spLocks noChangeShapeType="1"/>
            </p:cNvSpPr>
            <p:nvPr/>
          </p:nvSpPr>
          <p:spPr bwMode="auto">
            <a:xfrm>
              <a:off x="1247" y="181"/>
              <a:ext cx="0" cy="1508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25" name="Line 19"/>
            <p:cNvSpPr>
              <a:spLocks noChangeShapeType="1"/>
            </p:cNvSpPr>
            <p:nvPr/>
          </p:nvSpPr>
          <p:spPr bwMode="auto">
            <a:xfrm>
              <a:off x="1247" y="213"/>
              <a:ext cx="4233" cy="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26" name="Freeform 20"/>
            <p:cNvSpPr>
              <a:spLocks/>
            </p:cNvSpPr>
            <p:nvPr/>
          </p:nvSpPr>
          <p:spPr bwMode="auto">
            <a:xfrm>
              <a:off x="1308" y="213"/>
              <a:ext cx="3689" cy="1397"/>
            </a:xfrm>
            <a:custGeom>
              <a:avLst/>
              <a:gdLst>
                <a:gd name="T0" fmla="*/ 0 w 2767"/>
                <a:gd name="T1" fmla="*/ 24 h 2018"/>
                <a:gd name="T2" fmla="*/ 7121 w 2767"/>
                <a:gd name="T3" fmla="*/ 6 h 2018"/>
                <a:gd name="T4" fmla="*/ 28603 w 2767"/>
                <a:gd name="T5" fmla="*/ 1 h 2018"/>
                <a:gd name="T6" fmla="*/ 87260 w 2767"/>
                <a:gd name="T7" fmla="*/ 1 h 201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767"/>
                <a:gd name="T13" fmla="*/ 0 h 2018"/>
                <a:gd name="T14" fmla="*/ 2767 w 2767"/>
                <a:gd name="T15" fmla="*/ 2018 h 201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767" h="2018">
                  <a:moveTo>
                    <a:pt x="0" y="2018"/>
                  </a:moveTo>
                  <a:cubicBezTo>
                    <a:pt x="37" y="1387"/>
                    <a:pt x="75" y="756"/>
                    <a:pt x="226" y="431"/>
                  </a:cubicBezTo>
                  <a:cubicBezTo>
                    <a:pt x="377" y="106"/>
                    <a:pt x="484" y="136"/>
                    <a:pt x="907" y="68"/>
                  </a:cubicBezTo>
                  <a:cubicBezTo>
                    <a:pt x="1330" y="0"/>
                    <a:pt x="2048" y="11"/>
                    <a:pt x="2767" y="22"/>
                  </a:cubicBezTo>
                </a:path>
              </a:pathLst>
            </a:custGeom>
            <a:noFill/>
            <a:ln w="19050" cap="flat" cmpd="sng">
              <a:solidFill>
                <a:srgbClr val="8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27" name="Line 21"/>
            <p:cNvSpPr>
              <a:spLocks noChangeShapeType="1"/>
            </p:cNvSpPr>
            <p:nvPr/>
          </p:nvSpPr>
          <p:spPr bwMode="auto">
            <a:xfrm>
              <a:off x="1489" y="935"/>
              <a:ext cx="604" cy="377"/>
            </a:xfrm>
            <a:prstGeom prst="line">
              <a:avLst/>
            </a:prstGeom>
            <a:noFill/>
            <a:ln w="19050">
              <a:solidFill>
                <a:srgbClr val="800000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ru-RU"/>
            </a:p>
          </p:txBody>
        </p:sp>
        <p:graphicFrame>
          <p:nvGraphicFramePr>
            <p:cNvPr id="13316" name="Object 22"/>
            <p:cNvGraphicFramePr>
              <a:graphicFrameLocks noChangeAspect="1"/>
            </p:cNvGraphicFramePr>
            <p:nvPr/>
          </p:nvGraphicFramePr>
          <p:xfrm>
            <a:off x="1852" y="1344"/>
            <a:ext cx="969" cy="24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652" name="Equation" r:id="rId8" imgW="495000" imgH="241200" progId="Equation.DSMT4">
                    <p:embed/>
                  </p:oleObj>
                </mc:Choice>
                <mc:Fallback>
                  <p:oleObj name="Equation" r:id="rId8" imgW="495000" imgH="241200" progId="Equation.DSMT4">
                    <p:embed/>
                    <p:pic>
                      <p:nvPicPr>
                        <p:cNvPr id="0" name="Object 2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52" y="1344"/>
                          <a:ext cx="969" cy="24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317" name="Object 23"/>
            <p:cNvGraphicFramePr>
              <a:graphicFrameLocks noChangeAspect="1"/>
            </p:cNvGraphicFramePr>
            <p:nvPr/>
          </p:nvGraphicFramePr>
          <p:xfrm>
            <a:off x="3604" y="370"/>
            <a:ext cx="1092" cy="26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653" name="Equation" r:id="rId10" imgW="507960" imgH="241200" progId="Equation.DSMT4">
                    <p:embed/>
                  </p:oleObj>
                </mc:Choice>
                <mc:Fallback>
                  <p:oleObj name="Equation" r:id="rId10" imgW="507960" imgH="241200" progId="Equation.DSMT4">
                    <p:embed/>
                    <p:pic>
                      <p:nvPicPr>
                        <p:cNvPr id="0" name="Object 2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04" y="370"/>
                          <a:ext cx="1092" cy="26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3328" name="Line 24"/>
            <p:cNvSpPr>
              <a:spLocks noChangeShapeType="1"/>
            </p:cNvSpPr>
            <p:nvPr/>
          </p:nvSpPr>
          <p:spPr bwMode="auto">
            <a:xfrm flipH="1" flipV="1">
              <a:off x="3485" y="244"/>
              <a:ext cx="363" cy="189"/>
            </a:xfrm>
            <a:prstGeom prst="line">
              <a:avLst/>
            </a:prstGeom>
            <a:noFill/>
            <a:ln w="19050">
              <a:solidFill>
                <a:srgbClr val="8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graphicFrame>
          <p:nvGraphicFramePr>
            <p:cNvPr id="13318" name="Object 25"/>
            <p:cNvGraphicFramePr>
              <a:graphicFrameLocks noChangeAspect="1"/>
            </p:cNvGraphicFramePr>
            <p:nvPr/>
          </p:nvGraphicFramePr>
          <p:xfrm>
            <a:off x="2929" y="56"/>
            <a:ext cx="750" cy="13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654" name="Equation" r:id="rId12" imgW="520560" imgH="177480" progId="Equation.DSMT4">
                    <p:embed/>
                  </p:oleObj>
                </mc:Choice>
                <mc:Fallback>
                  <p:oleObj name="Equation" r:id="rId12" imgW="520560" imgH="177480" progId="Equation.DSMT4">
                    <p:embed/>
                    <p:pic>
                      <p:nvPicPr>
                        <p:cNvPr id="0" name="Object 2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29" y="56"/>
                          <a:ext cx="750" cy="13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319" name="Object 26"/>
            <p:cNvGraphicFramePr>
              <a:graphicFrameLocks noChangeAspect="1"/>
            </p:cNvGraphicFramePr>
            <p:nvPr/>
          </p:nvGraphicFramePr>
          <p:xfrm>
            <a:off x="3171" y="1871"/>
            <a:ext cx="141" cy="20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655" name="Equation" r:id="rId14" imgW="114120" imgH="177480" progId="Equation.DSMT4">
                    <p:embed/>
                  </p:oleObj>
                </mc:Choice>
                <mc:Fallback>
                  <p:oleObj name="Equation" r:id="rId14" imgW="114120" imgH="177480" progId="Equation.DSMT4">
                    <p:embed/>
                    <p:pic>
                      <p:nvPicPr>
                        <p:cNvPr id="0" name="Object 2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71" y="1871"/>
                          <a:ext cx="141" cy="20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3323" name="Rectangle 27" descr="Светлый диагональный 1"/>
          <p:cNvSpPr>
            <a:spLocks noChangeArrowheads="1"/>
          </p:cNvSpPr>
          <p:nvPr/>
        </p:nvSpPr>
        <p:spPr bwMode="auto">
          <a:xfrm>
            <a:off x="5867400" y="2276475"/>
            <a:ext cx="71438" cy="1008063"/>
          </a:xfrm>
          <a:prstGeom prst="rect">
            <a:avLst/>
          </a:prstGeom>
          <a:pattFill prst="ltDnDiag">
            <a:fgClr>
              <a:srgbClr val="CC0000"/>
            </a:fgClr>
            <a:bgClr>
              <a:schemeClr val="bg1"/>
            </a:bgClr>
          </a:pattFill>
          <a:ln w="9525">
            <a:solidFill>
              <a:srgbClr val="8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4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Where reflection takes place</a:t>
            </a:r>
            <a:endParaRPr lang="ru-RU" smtClean="0"/>
          </a:p>
        </p:txBody>
      </p:sp>
      <p:graphicFrame>
        <p:nvGraphicFramePr>
          <p:cNvPr id="14338" name="Object 3"/>
          <p:cNvGraphicFramePr>
            <a:graphicFrameLocks noChangeAspect="1"/>
          </p:cNvGraphicFramePr>
          <p:nvPr/>
        </p:nvGraphicFramePr>
        <p:xfrm>
          <a:off x="2411413" y="1268413"/>
          <a:ext cx="4654550" cy="2232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94" name="Equation" r:id="rId4" imgW="3200400" imgH="1650960" progId="Equation.DSMT4">
                  <p:embed/>
                </p:oleObj>
              </mc:Choice>
              <mc:Fallback>
                <p:oleObj name="Equation" r:id="rId4" imgW="3200400" imgH="165096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1413" y="1268413"/>
                        <a:ext cx="4654550" cy="2232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340" name="Picture 4" descr="ReflCasimir2"/>
          <p:cNvPicPr>
            <a:picLocks noGrp="1" noChangeAspect="1" noChangeArrowheads="1"/>
          </p:cNvPicPr>
          <p:nvPr>
            <p:ph idx="1"/>
          </p:nvPr>
        </p:nvPicPr>
        <p:blipFill>
          <a:blip r:embed="rId6" cstate="print"/>
          <a:srcRect/>
          <a:stretch>
            <a:fillRect/>
          </a:stretch>
        </p:blipFill>
        <p:spPr>
          <a:xfrm>
            <a:off x="2195513" y="3379788"/>
            <a:ext cx="5353050" cy="3144837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PWallAnn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95438" y="652463"/>
            <a:ext cx="5568950" cy="248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27" name="Text Box 3"/>
          <p:cNvSpPr txBox="1">
            <a:spLocks noChangeArrowheads="1"/>
          </p:cNvSpPr>
          <p:nvPr/>
        </p:nvSpPr>
        <p:spPr bwMode="auto">
          <a:xfrm>
            <a:off x="2076450" y="438150"/>
            <a:ext cx="5281613" cy="25241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On-Wall Annihilation Probability</a:t>
            </a:r>
            <a:endParaRPr lang="ru-RU"/>
          </a:p>
        </p:txBody>
      </p:sp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2266950" y="3279775"/>
            <a:ext cx="4322763" cy="2540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Quantum reflection states</a:t>
            </a:r>
            <a:endParaRPr lang="ru-RU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179513" y="3678238"/>
            <a:ext cx="5537200" cy="2243137"/>
            <a:chOff x="557" y="3347"/>
            <a:chExt cx="2616" cy="2041"/>
          </a:xfrm>
        </p:grpSpPr>
        <p:sp>
          <p:nvSpPr>
            <p:cNvPr id="52233" name="Line 6"/>
            <p:cNvSpPr>
              <a:spLocks noChangeShapeType="1"/>
            </p:cNvSpPr>
            <p:nvPr/>
          </p:nvSpPr>
          <p:spPr bwMode="auto">
            <a:xfrm>
              <a:off x="572" y="3619"/>
              <a:ext cx="0" cy="1724"/>
            </a:xfrm>
            <a:prstGeom prst="line">
              <a:avLst/>
            </a:prstGeom>
            <a:noFill/>
            <a:ln w="1905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234" name="Line 7"/>
            <p:cNvSpPr>
              <a:spLocks noChangeShapeType="1"/>
            </p:cNvSpPr>
            <p:nvPr/>
          </p:nvSpPr>
          <p:spPr bwMode="auto">
            <a:xfrm>
              <a:off x="572" y="3891"/>
              <a:ext cx="2586" cy="0"/>
            </a:xfrm>
            <a:prstGeom prst="line">
              <a:avLst/>
            </a:prstGeom>
            <a:noFill/>
            <a:ln w="1905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235" name="Line 8"/>
            <p:cNvSpPr>
              <a:spLocks noChangeShapeType="1"/>
            </p:cNvSpPr>
            <p:nvPr/>
          </p:nvSpPr>
          <p:spPr bwMode="auto">
            <a:xfrm>
              <a:off x="3158" y="3664"/>
              <a:ext cx="0" cy="1724"/>
            </a:xfrm>
            <a:prstGeom prst="line">
              <a:avLst/>
            </a:prstGeom>
            <a:noFill/>
            <a:ln w="1905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236" name="Freeform 9"/>
            <p:cNvSpPr>
              <a:spLocks/>
            </p:cNvSpPr>
            <p:nvPr/>
          </p:nvSpPr>
          <p:spPr bwMode="auto">
            <a:xfrm>
              <a:off x="557" y="3891"/>
              <a:ext cx="650" cy="1179"/>
            </a:xfrm>
            <a:custGeom>
              <a:avLst/>
              <a:gdLst>
                <a:gd name="T0" fmla="*/ 15 w 650"/>
                <a:gd name="T1" fmla="*/ 1179 h 1179"/>
                <a:gd name="T2" fmla="*/ 106 w 650"/>
                <a:gd name="T3" fmla="*/ 272 h 1179"/>
                <a:gd name="T4" fmla="*/ 650 w 650"/>
                <a:gd name="T5" fmla="*/ 0 h 1179"/>
                <a:gd name="T6" fmla="*/ 0 60000 65536"/>
                <a:gd name="T7" fmla="*/ 0 60000 65536"/>
                <a:gd name="T8" fmla="*/ 0 60000 65536"/>
                <a:gd name="T9" fmla="*/ 0 w 650"/>
                <a:gd name="T10" fmla="*/ 0 h 1179"/>
                <a:gd name="T11" fmla="*/ 650 w 650"/>
                <a:gd name="T12" fmla="*/ 1179 h 117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50" h="1179">
                  <a:moveTo>
                    <a:pt x="15" y="1179"/>
                  </a:moveTo>
                  <a:cubicBezTo>
                    <a:pt x="7" y="823"/>
                    <a:pt x="0" y="468"/>
                    <a:pt x="106" y="272"/>
                  </a:cubicBezTo>
                  <a:cubicBezTo>
                    <a:pt x="212" y="76"/>
                    <a:pt x="559" y="45"/>
                    <a:pt x="650" y="0"/>
                  </a:cubicBezTo>
                </a:path>
              </a:pathLst>
            </a:custGeom>
            <a:noFill/>
            <a:ln w="19050" cap="flat" cmpd="sng">
              <a:solidFill>
                <a:schemeClr val="accent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237" name="Freeform 10"/>
            <p:cNvSpPr>
              <a:spLocks/>
            </p:cNvSpPr>
            <p:nvPr/>
          </p:nvSpPr>
          <p:spPr bwMode="auto">
            <a:xfrm flipH="1">
              <a:off x="2523" y="3891"/>
              <a:ext cx="650" cy="1179"/>
            </a:xfrm>
            <a:custGeom>
              <a:avLst/>
              <a:gdLst>
                <a:gd name="T0" fmla="*/ 15 w 650"/>
                <a:gd name="T1" fmla="*/ 1179 h 1179"/>
                <a:gd name="T2" fmla="*/ 106 w 650"/>
                <a:gd name="T3" fmla="*/ 272 h 1179"/>
                <a:gd name="T4" fmla="*/ 650 w 650"/>
                <a:gd name="T5" fmla="*/ 0 h 1179"/>
                <a:gd name="T6" fmla="*/ 0 60000 65536"/>
                <a:gd name="T7" fmla="*/ 0 60000 65536"/>
                <a:gd name="T8" fmla="*/ 0 60000 65536"/>
                <a:gd name="T9" fmla="*/ 0 w 650"/>
                <a:gd name="T10" fmla="*/ 0 h 1179"/>
                <a:gd name="T11" fmla="*/ 650 w 650"/>
                <a:gd name="T12" fmla="*/ 1179 h 117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50" h="1179">
                  <a:moveTo>
                    <a:pt x="15" y="1179"/>
                  </a:moveTo>
                  <a:cubicBezTo>
                    <a:pt x="7" y="823"/>
                    <a:pt x="0" y="468"/>
                    <a:pt x="106" y="272"/>
                  </a:cubicBezTo>
                  <a:cubicBezTo>
                    <a:pt x="212" y="76"/>
                    <a:pt x="559" y="45"/>
                    <a:pt x="650" y="0"/>
                  </a:cubicBezTo>
                </a:path>
              </a:pathLst>
            </a:custGeom>
            <a:noFill/>
            <a:ln w="19050" cap="flat" cmpd="sng">
              <a:solidFill>
                <a:schemeClr val="accent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238" name="Line 11"/>
            <p:cNvSpPr>
              <a:spLocks noChangeShapeType="1"/>
            </p:cNvSpPr>
            <p:nvPr/>
          </p:nvSpPr>
          <p:spPr bwMode="auto">
            <a:xfrm>
              <a:off x="618" y="3891"/>
              <a:ext cx="0" cy="408"/>
            </a:xfrm>
            <a:prstGeom prst="line">
              <a:avLst/>
            </a:prstGeom>
            <a:noFill/>
            <a:ln w="1905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239" name="Line 12"/>
            <p:cNvSpPr>
              <a:spLocks noChangeShapeType="1"/>
            </p:cNvSpPr>
            <p:nvPr/>
          </p:nvSpPr>
          <p:spPr bwMode="auto">
            <a:xfrm>
              <a:off x="3113" y="3891"/>
              <a:ext cx="0" cy="408"/>
            </a:xfrm>
            <a:prstGeom prst="line">
              <a:avLst/>
            </a:prstGeom>
            <a:noFill/>
            <a:ln w="1905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240" name="Line 13"/>
            <p:cNvSpPr>
              <a:spLocks noChangeShapeType="1"/>
            </p:cNvSpPr>
            <p:nvPr/>
          </p:nvSpPr>
          <p:spPr bwMode="auto">
            <a:xfrm flipH="1">
              <a:off x="572" y="3982"/>
              <a:ext cx="46" cy="91"/>
            </a:xfrm>
            <a:prstGeom prst="line">
              <a:avLst/>
            </a:prstGeom>
            <a:noFill/>
            <a:ln w="1905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241" name="Line 14"/>
            <p:cNvSpPr>
              <a:spLocks noChangeShapeType="1"/>
            </p:cNvSpPr>
            <p:nvPr/>
          </p:nvSpPr>
          <p:spPr bwMode="auto">
            <a:xfrm flipH="1">
              <a:off x="572" y="4118"/>
              <a:ext cx="46" cy="91"/>
            </a:xfrm>
            <a:prstGeom prst="line">
              <a:avLst/>
            </a:prstGeom>
            <a:noFill/>
            <a:ln w="1905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242" name="Line 15"/>
            <p:cNvSpPr>
              <a:spLocks noChangeShapeType="1"/>
            </p:cNvSpPr>
            <p:nvPr/>
          </p:nvSpPr>
          <p:spPr bwMode="auto">
            <a:xfrm>
              <a:off x="3113" y="3982"/>
              <a:ext cx="46" cy="91"/>
            </a:xfrm>
            <a:prstGeom prst="line">
              <a:avLst/>
            </a:prstGeom>
            <a:noFill/>
            <a:ln w="1905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243" name="Line 16"/>
            <p:cNvSpPr>
              <a:spLocks noChangeShapeType="1"/>
            </p:cNvSpPr>
            <p:nvPr/>
          </p:nvSpPr>
          <p:spPr bwMode="auto">
            <a:xfrm>
              <a:off x="3113" y="4118"/>
              <a:ext cx="46" cy="91"/>
            </a:xfrm>
            <a:prstGeom prst="line">
              <a:avLst/>
            </a:prstGeom>
            <a:noFill/>
            <a:ln w="1905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244" name="Text Box 17"/>
            <p:cNvSpPr txBox="1">
              <a:spLocks noChangeArrowheads="1"/>
            </p:cNvSpPr>
            <p:nvPr/>
          </p:nvSpPr>
          <p:spPr bwMode="auto">
            <a:xfrm>
              <a:off x="1207" y="4254"/>
              <a:ext cx="1361" cy="366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 b="1"/>
                <a:t>van der Waals-Casimir potential</a:t>
              </a:r>
              <a:endParaRPr lang="ru-RU" sz="1600" b="1"/>
            </a:p>
          </p:txBody>
        </p:sp>
        <p:sp>
          <p:nvSpPr>
            <p:cNvPr id="52245" name="Line 18"/>
            <p:cNvSpPr>
              <a:spLocks noChangeShapeType="1"/>
            </p:cNvSpPr>
            <p:nvPr/>
          </p:nvSpPr>
          <p:spPr bwMode="auto">
            <a:xfrm flipH="1" flipV="1">
              <a:off x="890" y="4027"/>
              <a:ext cx="544" cy="318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246" name="Line 19"/>
            <p:cNvSpPr>
              <a:spLocks noChangeShapeType="1"/>
            </p:cNvSpPr>
            <p:nvPr/>
          </p:nvSpPr>
          <p:spPr bwMode="auto">
            <a:xfrm flipV="1">
              <a:off x="2341" y="4027"/>
              <a:ext cx="589" cy="363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247" name="Text Box 20"/>
            <p:cNvSpPr txBox="1">
              <a:spLocks noChangeArrowheads="1"/>
            </p:cNvSpPr>
            <p:nvPr/>
          </p:nvSpPr>
          <p:spPr bwMode="auto">
            <a:xfrm>
              <a:off x="1434" y="5070"/>
              <a:ext cx="997" cy="231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CC3300"/>
                  </a:solidFill>
                </a:rPr>
                <a:t>Annihilation</a:t>
              </a:r>
              <a:endParaRPr lang="ru-RU">
                <a:solidFill>
                  <a:srgbClr val="CC3300"/>
                </a:solidFill>
              </a:endParaRPr>
            </a:p>
          </p:txBody>
        </p:sp>
        <p:sp>
          <p:nvSpPr>
            <p:cNvPr id="52248" name="Line 21"/>
            <p:cNvSpPr>
              <a:spLocks noChangeShapeType="1"/>
            </p:cNvSpPr>
            <p:nvPr/>
          </p:nvSpPr>
          <p:spPr bwMode="auto">
            <a:xfrm flipH="1" flipV="1">
              <a:off x="572" y="4209"/>
              <a:ext cx="817" cy="952"/>
            </a:xfrm>
            <a:prstGeom prst="line">
              <a:avLst/>
            </a:prstGeom>
            <a:noFill/>
            <a:ln w="19050">
              <a:solidFill>
                <a:srgbClr val="8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249" name="Line 22"/>
            <p:cNvSpPr>
              <a:spLocks noChangeShapeType="1"/>
            </p:cNvSpPr>
            <p:nvPr/>
          </p:nvSpPr>
          <p:spPr bwMode="auto">
            <a:xfrm flipV="1">
              <a:off x="2296" y="4209"/>
              <a:ext cx="817" cy="907"/>
            </a:xfrm>
            <a:prstGeom prst="line">
              <a:avLst/>
            </a:prstGeom>
            <a:noFill/>
            <a:ln w="19050">
              <a:solidFill>
                <a:srgbClr val="8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250" name="Freeform 23"/>
            <p:cNvSpPr>
              <a:spLocks/>
            </p:cNvSpPr>
            <p:nvPr/>
          </p:nvSpPr>
          <p:spPr bwMode="auto">
            <a:xfrm>
              <a:off x="981" y="3347"/>
              <a:ext cx="998" cy="575"/>
            </a:xfrm>
            <a:custGeom>
              <a:avLst/>
              <a:gdLst>
                <a:gd name="T0" fmla="*/ 0 w 998"/>
                <a:gd name="T1" fmla="*/ 544 h 575"/>
                <a:gd name="T2" fmla="*/ 453 w 998"/>
                <a:gd name="T3" fmla="*/ 499 h 575"/>
                <a:gd name="T4" fmla="*/ 816 w 998"/>
                <a:gd name="T5" fmla="*/ 91 h 575"/>
                <a:gd name="T6" fmla="*/ 998 w 998"/>
                <a:gd name="T7" fmla="*/ 0 h 57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98"/>
                <a:gd name="T13" fmla="*/ 0 h 575"/>
                <a:gd name="T14" fmla="*/ 998 w 998"/>
                <a:gd name="T15" fmla="*/ 575 h 57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98" h="575">
                  <a:moveTo>
                    <a:pt x="0" y="544"/>
                  </a:moveTo>
                  <a:cubicBezTo>
                    <a:pt x="158" y="559"/>
                    <a:pt x="317" y="575"/>
                    <a:pt x="453" y="499"/>
                  </a:cubicBezTo>
                  <a:cubicBezTo>
                    <a:pt x="589" y="423"/>
                    <a:pt x="725" y="174"/>
                    <a:pt x="816" y="91"/>
                  </a:cubicBezTo>
                  <a:cubicBezTo>
                    <a:pt x="907" y="8"/>
                    <a:pt x="968" y="15"/>
                    <a:pt x="998" y="0"/>
                  </a:cubicBez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251" name="Freeform 24"/>
            <p:cNvSpPr>
              <a:spLocks/>
            </p:cNvSpPr>
            <p:nvPr/>
          </p:nvSpPr>
          <p:spPr bwMode="auto">
            <a:xfrm flipH="1">
              <a:off x="1933" y="3347"/>
              <a:ext cx="998" cy="575"/>
            </a:xfrm>
            <a:custGeom>
              <a:avLst/>
              <a:gdLst>
                <a:gd name="T0" fmla="*/ 0 w 998"/>
                <a:gd name="T1" fmla="*/ 544 h 575"/>
                <a:gd name="T2" fmla="*/ 453 w 998"/>
                <a:gd name="T3" fmla="*/ 499 h 575"/>
                <a:gd name="T4" fmla="*/ 816 w 998"/>
                <a:gd name="T5" fmla="*/ 91 h 575"/>
                <a:gd name="T6" fmla="*/ 998 w 998"/>
                <a:gd name="T7" fmla="*/ 0 h 57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98"/>
                <a:gd name="T13" fmla="*/ 0 h 575"/>
                <a:gd name="T14" fmla="*/ 998 w 998"/>
                <a:gd name="T15" fmla="*/ 575 h 57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98" h="575">
                  <a:moveTo>
                    <a:pt x="0" y="544"/>
                  </a:moveTo>
                  <a:cubicBezTo>
                    <a:pt x="158" y="559"/>
                    <a:pt x="317" y="575"/>
                    <a:pt x="453" y="499"/>
                  </a:cubicBezTo>
                  <a:cubicBezTo>
                    <a:pt x="589" y="423"/>
                    <a:pt x="725" y="174"/>
                    <a:pt x="816" y="91"/>
                  </a:cubicBezTo>
                  <a:cubicBezTo>
                    <a:pt x="907" y="8"/>
                    <a:pt x="968" y="15"/>
                    <a:pt x="998" y="0"/>
                  </a:cubicBez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252" name="Text Box 25"/>
            <p:cNvSpPr txBox="1">
              <a:spLocks noChangeArrowheads="1"/>
            </p:cNvSpPr>
            <p:nvPr/>
          </p:nvSpPr>
          <p:spPr bwMode="auto">
            <a:xfrm>
              <a:off x="2387" y="3438"/>
              <a:ext cx="499" cy="231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latin typeface="Symbol" pitchFamily="18" charset="2"/>
                </a:rPr>
                <a:t>Y</a:t>
              </a:r>
              <a:r>
                <a:rPr lang="en-US">
                  <a:latin typeface="Arial Unicode MS" pitchFamily="34" charset="-128"/>
                </a:rPr>
                <a:t>(z)</a:t>
              </a:r>
              <a:endParaRPr lang="ru-RU">
                <a:latin typeface="Symbol" pitchFamily="18" charset="2"/>
              </a:endParaRPr>
            </a:p>
          </p:txBody>
        </p:sp>
        <p:sp>
          <p:nvSpPr>
            <p:cNvPr id="52253" name="Line 26"/>
            <p:cNvSpPr>
              <a:spLocks noChangeShapeType="1"/>
            </p:cNvSpPr>
            <p:nvPr/>
          </p:nvSpPr>
          <p:spPr bwMode="auto">
            <a:xfrm flipH="1">
              <a:off x="2296" y="3574"/>
              <a:ext cx="136" cy="45"/>
            </a:xfrm>
            <a:prstGeom prst="line">
              <a:avLst/>
            </a:prstGeom>
            <a:noFill/>
            <a:ln w="19050">
              <a:solidFill>
                <a:srgbClr val="8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52230" name="Text Box 27"/>
          <p:cNvSpPr txBox="1">
            <a:spLocks noChangeArrowheads="1"/>
          </p:cNvSpPr>
          <p:nvPr/>
        </p:nvSpPr>
        <p:spPr bwMode="auto">
          <a:xfrm>
            <a:off x="4764088" y="2881313"/>
            <a:ext cx="1727200" cy="18891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/>
              <a:t>T=3 10</a:t>
            </a:r>
            <a:r>
              <a:rPr lang="en-US" sz="1200" baseline="30000"/>
              <a:t>-6</a:t>
            </a:r>
            <a:r>
              <a:rPr lang="en-US" sz="1200"/>
              <a:t> K</a:t>
            </a:r>
            <a:endParaRPr lang="ru-RU" sz="1200"/>
          </a:p>
        </p:txBody>
      </p:sp>
      <p:sp>
        <p:nvSpPr>
          <p:cNvPr id="52231" name="Line 28"/>
          <p:cNvSpPr>
            <a:spLocks noChangeShapeType="1"/>
          </p:cNvSpPr>
          <p:nvPr/>
        </p:nvSpPr>
        <p:spPr bwMode="auto">
          <a:xfrm flipV="1">
            <a:off x="5435600" y="2133600"/>
            <a:ext cx="0" cy="547688"/>
          </a:xfrm>
          <a:prstGeom prst="line">
            <a:avLst/>
          </a:prstGeom>
          <a:noFill/>
          <a:ln w="19050">
            <a:solidFill>
              <a:srgbClr val="80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2232" name="Line 29"/>
          <p:cNvSpPr>
            <a:spLocks noChangeShapeType="1"/>
          </p:cNvSpPr>
          <p:nvPr/>
        </p:nvSpPr>
        <p:spPr bwMode="auto">
          <a:xfrm flipH="1">
            <a:off x="2266950" y="2133600"/>
            <a:ext cx="3168650" cy="0"/>
          </a:xfrm>
          <a:prstGeom prst="line">
            <a:avLst/>
          </a:prstGeom>
          <a:noFill/>
          <a:ln w="19050">
            <a:solidFill>
              <a:srgbClr val="80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Ultracold </a:t>
            </a:r>
            <a:r>
              <a:rPr lang="en-US" sz="4000" smtClean="0">
                <a:solidFill>
                  <a:srgbClr val="CC3300"/>
                </a:solidFill>
              </a:rPr>
              <a:t>Antihydrogen</a:t>
            </a:r>
            <a:r>
              <a:rPr lang="en-US" sz="4000" smtClean="0"/>
              <a:t> between conducting walls</a:t>
            </a:r>
            <a:endParaRPr lang="ru-RU" sz="4000" smtClean="0"/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Quantum reflection states</a:t>
            </a:r>
          </a:p>
          <a:p>
            <a:pPr algn="ctr" eaLnBrk="1" hangingPunct="1">
              <a:buFontTx/>
              <a:buNone/>
            </a:pPr>
            <a:r>
              <a:rPr lang="en-US" sz="1800" b="1" smtClean="0"/>
              <a:t>One-dimensional cavity</a:t>
            </a:r>
          </a:p>
          <a:p>
            <a:pPr algn="ctr" eaLnBrk="1" hangingPunct="1">
              <a:buFontTx/>
              <a:buNone/>
            </a:pPr>
            <a:endParaRPr lang="en-US" sz="1800" smtClean="0"/>
          </a:p>
          <a:p>
            <a:pPr algn="ctr" eaLnBrk="1" hangingPunct="1">
              <a:buFontTx/>
              <a:buNone/>
            </a:pPr>
            <a:endParaRPr lang="en-US" sz="1800" smtClean="0"/>
          </a:p>
          <a:p>
            <a:pPr algn="ctr" eaLnBrk="1" hangingPunct="1">
              <a:buFontTx/>
              <a:buNone/>
            </a:pPr>
            <a:endParaRPr lang="en-US" sz="1800" smtClean="0"/>
          </a:p>
          <a:p>
            <a:pPr algn="ctr" eaLnBrk="1" hangingPunct="1">
              <a:buFontTx/>
              <a:buNone/>
            </a:pPr>
            <a:endParaRPr lang="en-US" sz="1800" smtClean="0"/>
          </a:p>
          <a:p>
            <a:pPr algn="ctr" eaLnBrk="1" hangingPunct="1">
              <a:buFontTx/>
              <a:buNone/>
            </a:pPr>
            <a:endParaRPr lang="en-US" sz="1800" smtClean="0"/>
          </a:p>
          <a:p>
            <a:pPr algn="ctr" eaLnBrk="1" hangingPunct="1">
              <a:buFontTx/>
              <a:buNone/>
            </a:pPr>
            <a:endParaRPr lang="en-US" sz="1800" smtClean="0"/>
          </a:p>
          <a:p>
            <a:pPr algn="ctr" eaLnBrk="1" hangingPunct="1">
              <a:buFontTx/>
              <a:buNone/>
            </a:pPr>
            <a:endParaRPr lang="en-US" sz="1800" smtClean="0"/>
          </a:p>
          <a:p>
            <a:pPr algn="ctr" eaLnBrk="1" hangingPunct="1">
              <a:buFontTx/>
              <a:buNone/>
            </a:pPr>
            <a:endParaRPr lang="en-US" sz="1800" smtClean="0"/>
          </a:p>
          <a:p>
            <a:pPr algn="ctr" eaLnBrk="1" hangingPunct="1">
              <a:buFontTx/>
              <a:buNone/>
            </a:pPr>
            <a:endParaRPr lang="en-US" sz="1800" smtClean="0"/>
          </a:p>
          <a:p>
            <a:pPr algn="ctr" eaLnBrk="1" hangingPunct="1">
              <a:buFontTx/>
              <a:buNone/>
            </a:pPr>
            <a:endParaRPr lang="en-US" sz="1800" smtClean="0"/>
          </a:p>
        </p:txBody>
      </p:sp>
      <p:graphicFrame>
        <p:nvGraphicFramePr>
          <p:cNvPr id="8194" name="Object 4"/>
          <p:cNvGraphicFramePr>
            <a:graphicFrameLocks noChangeAspect="1"/>
          </p:cNvGraphicFramePr>
          <p:nvPr/>
        </p:nvGraphicFramePr>
        <p:xfrm>
          <a:off x="1547813" y="2492375"/>
          <a:ext cx="5976937" cy="3889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18" name="Equation" r:id="rId4" imgW="2997000" imgH="2057400" progId="Equation.DSMT4">
                  <p:embed/>
                </p:oleObj>
              </mc:Choice>
              <mc:Fallback>
                <p:oleObj name="Equation" r:id="rId4" imgW="2997000" imgH="20574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813" y="2492375"/>
                        <a:ext cx="5976937" cy="3889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3203575" y="4292600"/>
            <a:ext cx="2878138" cy="720725"/>
          </a:xfrm>
          <a:prstGeom prst="rect">
            <a:avLst/>
          </a:prstGeom>
          <a:noFill/>
          <a:ln w="19050">
            <a:solidFill>
              <a:srgbClr val="8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1692275" y="3429000"/>
            <a:ext cx="5759450" cy="792163"/>
          </a:xfrm>
          <a:prstGeom prst="rect">
            <a:avLst/>
          </a:prstGeom>
          <a:noFill/>
          <a:ln w="19050">
            <a:solidFill>
              <a:srgbClr val="00009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1571625" y="5500688"/>
            <a:ext cx="5929313" cy="928687"/>
          </a:xfrm>
          <a:prstGeom prst="rect">
            <a:avLst/>
          </a:prstGeom>
          <a:noFill/>
          <a:ln w="31750" algn="ctr">
            <a:solidFill>
              <a:srgbClr val="8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 build="p"/>
      <p:bldP spid="8197" grpId="0" animBg="1"/>
      <p:bldP spid="8198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CC3300"/>
                </a:solidFill>
              </a:rPr>
              <a:t>Antihydrogen</a:t>
            </a:r>
            <a:r>
              <a:rPr lang="en-US" smtClean="0"/>
              <a:t> in a wave-guide</a:t>
            </a:r>
            <a:endParaRPr lang="ru-RU" smtClean="0"/>
          </a:p>
        </p:txBody>
      </p:sp>
      <p:sp>
        <p:nvSpPr>
          <p:cNvPr id="16388" name="Line 3"/>
          <p:cNvSpPr>
            <a:spLocks noChangeShapeType="1"/>
          </p:cNvSpPr>
          <p:nvPr/>
        </p:nvSpPr>
        <p:spPr bwMode="auto">
          <a:xfrm>
            <a:off x="1884363" y="2182813"/>
            <a:ext cx="3838575" cy="0"/>
          </a:xfrm>
          <a:prstGeom prst="line">
            <a:avLst/>
          </a:prstGeom>
          <a:noFill/>
          <a:ln w="19050">
            <a:solidFill>
              <a:srgbClr val="8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389" name="Line 4"/>
          <p:cNvSpPr>
            <a:spLocks noChangeShapeType="1"/>
          </p:cNvSpPr>
          <p:nvPr/>
        </p:nvSpPr>
        <p:spPr bwMode="auto">
          <a:xfrm>
            <a:off x="1884363" y="2481263"/>
            <a:ext cx="3838575" cy="0"/>
          </a:xfrm>
          <a:prstGeom prst="line">
            <a:avLst/>
          </a:prstGeom>
          <a:noFill/>
          <a:ln w="19050">
            <a:solidFill>
              <a:srgbClr val="8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16390" name="Group 5"/>
          <p:cNvGrpSpPr>
            <a:grpSpLocks/>
          </p:cNvGrpSpPr>
          <p:nvPr/>
        </p:nvGrpSpPr>
        <p:grpSpPr bwMode="auto">
          <a:xfrm>
            <a:off x="5821363" y="2182813"/>
            <a:ext cx="190500" cy="298450"/>
            <a:chOff x="935" y="2666"/>
            <a:chExt cx="318" cy="863"/>
          </a:xfrm>
        </p:grpSpPr>
        <p:sp>
          <p:nvSpPr>
            <p:cNvPr id="16404" name="Freeform 6"/>
            <p:cNvSpPr>
              <a:spLocks/>
            </p:cNvSpPr>
            <p:nvPr/>
          </p:nvSpPr>
          <p:spPr bwMode="auto">
            <a:xfrm>
              <a:off x="935" y="2666"/>
              <a:ext cx="318" cy="454"/>
            </a:xfrm>
            <a:custGeom>
              <a:avLst/>
              <a:gdLst>
                <a:gd name="T0" fmla="*/ 0 w 318"/>
                <a:gd name="T1" fmla="*/ 0 h 454"/>
                <a:gd name="T2" fmla="*/ 46 w 318"/>
                <a:gd name="T3" fmla="*/ 227 h 454"/>
                <a:gd name="T4" fmla="*/ 272 w 318"/>
                <a:gd name="T5" fmla="*/ 318 h 454"/>
                <a:gd name="T6" fmla="*/ 318 w 318"/>
                <a:gd name="T7" fmla="*/ 454 h 45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8"/>
                <a:gd name="T13" fmla="*/ 0 h 454"/>
                <a:gd name="T14" fmla="*/ 318 w 318"/>
                <a:gd name="T15" fmla="*/ 454 h 45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8" h="454">
                  <a:moveTo>
                    <a:pt x="0" y="0"/>
                  </a:moveTo>
                  <a:cubicBezTo>
                    <a:pt x="0" y="87"/>
                    <a:pt x="1" y="174"/>
                    <a:pt x="46" y="227"/>
                  </a:cubicBezTo>
                  <a:cubicBezTo>
                    <a:pt x="91" y="280"/>
                    <a:pt x="227" y="280"/>
                    <a:pt x="272" y="318"/>
                  </a:cubicBezTo>
                  <a:cubicBezTo>
                    <a:pt x="317" y="356"/>
                    <a:pt x="310" y="431"/>
                    <a:pt x="318" y="454"/>
                  </a:cubicBezTo>
                </a:path>
              </a:pathLst>
            </a:custGeom>
            <a:noFill/>
            <a:ln w="19050" cap="flat" cmpd="sng">
              <a:solidFill>
                <a:schemeClr val="accent2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05" name="Freeform 7"/>
            <p:cNvSpPr>
              <a:spLocks/>
            </p:cNvSpPr>
            <p:nvPr/>
          </p:nvSpPr>
          <p:spPr bwMode="auto">
            <a:xfrm flipV="1">
              <a:off x="935" y="3075"/>
              <a:ext cx="318" cy="454"/>
            </a:xfrm>
            <a:custGeom>
              <a:avLst/>
              <a:gdLst>
                <a:gd name="T0" fmla="*/ 0 w 318"/>
                <a:gd name="T1" fmla="*/ 0 h 454"/>
                <a:gd name="T2" fmla="*/ 46 w 318"/>
                <a:gd name="T3" fmla="*/ 227 h 454"/>
                <a:gd name="T4" fmla="*/ 272 w 318"/>
                <a:gd name="T5" fmla="*/ 318 h 454"/>
                <a:gd name="T6" fmla="*/ 318 w 318"/>
                <a:gd name="T7" fmla="*/ 454 h 45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8"/>
                <a:gd name="T13" fmla="*/ 0 h 454"/>
                <a:gd name="T14" fmla="*/ 318 w 318"/>
                <a:gd name="T15" fmla="*/ 454 h 45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8" h="454">
                  <a:moveTo>
                    <a:pt x="0" y="0"/>
                  </a:moveTo>
                  <a:cubicBezTo>
                    <a:pt x="0" y="87"/>
                    <a:pt x="1" y="174"/>
                    <a:pt x="46" y="227"/>
                  </a:cubicBezTo>
                  <a:cubicBezTo>
                    <a:pt x="91" y="280"/>
                    <a:pt x="227" y="280"/>
                    <a:pt x="272" y="318"/>
                  </a:cubicBezTo>
                  <a:cubicBezTo>
                    <a:pt x="317" y="356"/>
                    <a:pt x="310" y="431"/>
                    <a:pt x="318" y="454"/>
                  </a:cubicBezTo>
                </a:path>
              </a:pathLst>
            </a:custGeom>
            <a:noFill/>
            <a:ln w="19050" cap="flat" cmpd="sng">
              <a:solidFill>
                <a:schemeClr val="accent2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6391" name="Freeform 8"/>
          <p:cNvSpPr>
            <a:spLocks/>
          </p:cNvSpPr>
          <p:nvPr/>
        </p:nvSpPr>
        <p:spPr bwMode="auto">
          <a:xfrm>
            <a:off x="1595438" y="2182813"/>
            <a:ext cx="927100" cy="300037"/>
          </a:xfrm>
          <a:custGeom>
            <a:avLst/>
            <a:gdLst>
              <a:gd name="T0" fmla="*/ 2147483647 w 1157"/>
              <a:gd name="T1" fmla="*/ 0 h 1860"/>
              <a:gd name="T2" fmla="*/ 2147483647 w 1157"/>
              <a:gd name="T3" fmla="*/ 2147483647 h 1860"/>
              <a:gd name="T4" fmla="*/ 2147483647 w 1157"/>
              <a:gd name="T5" fmla="*/ 2147483647 h 1860"/>
              <a:gd name="T6" fmla="*/ 2147483647 w 1157"/>
              <a:gd name="T7" fmla="*/ 2147483647 h 1860"/>
              <a:gd name="T8" fmla="*/ 2147483647 w 1157"/>
              <a:gd name="T9" fmla="*/ 2147483647 h 1860"/>
              <a:gd name="T10" fmla="*/ 2147483647 w 1157"/>
              <a:gd name="T11" fmla="*/ 2147483647 h 1860"/>
              <a:gd name="T12" fmla="*/ 2147483647 w 1157"/>
              <a:gd name="T13" fmla="*/ 2147483647 h 1860"/>
              <a:gd name="T14" fmla="*/ 2147483647 w 1157"/>
              <a:gd name="T15" fmla="*/ 2147483647 h 1860"/>
              <a:gd name="T16" fmla="*/ 2147483647 w 1157"/>
              <a:gd name="T17" fmla="*/ 2147483647 h 1860"/>
              <a:gd name="T18" fmla="*/ 2147483647 w 1157"/>
              <a:gd name="T19" fmla="*/ 2147483647 h 1860"/>
              <a:gd name="T20" fmla="*/ 2147483647 w 1157"/>
              <a:gd name="T21" fmla="*/ 2147483647 h 1860"/>
              <a:gd name="T22" fmla="*/ 2147483647 w 1157"/>
              <a:gd name="T23" fmla="*/ 2147483647 h 1860"/>
              <a:gd name="T24" fmla="*/ 2147483647 w 1157"/>
              <a:gd name="T25" fmla="*/ 2147483647 h 186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157"/>
              <a:gd name="T40" fmla="*/ 0 h 1860"/>
              <a:gd name="T41" fmla="*/ 1157 w 1157"/>
              <a:gd name="T42" fmla="*/ 1860 h 1860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157" h="1860">
                <a:moveTo>
                  <a:pt x="583" y="0"/>
                </a:moveTo>
                <a:cubicBezTo>
                  <a:pt x="575" y="83"/>
                  <a:pt x="568" y="167"/>
                  <a:pt x="628" y="227"/>
                </a:cubicBezTo>
                <a:cubicBezTo>
                  <a:pt x="688" y="287"/>
                  <a:pt x="886" y="318"/>
                  <a:pt x="946" y="363"/>
                </a:cubicBezTo>
                <a:cubicBezTo>
                  <a:pt x="1006" y="408"/>
                  <a:pt x="1044" y="454"/>
                  <a:pt x="991" y="499"/>
                </a:cubicBezTo>
                <a:cubicBezTo>
                  <a:pt x="938" y="544"/>
                  <a:pt x="764" y="590"/>
                  <a:pt x="628" y="635"/>
                </a:cubicBezTo>
                <a:cubicBezTo>
                  <a:pt x="492" y="680"/>
                  <a:pt x="257" y="726"/>
                  <a:pt x="174" y="771"/>
                </a:cubicBezTo>
                <a:cubicBezTo>
                  <a:pt x="91" y="816"/>
                  <a:pt x="0" y="862"/>
                  <a:pt x="129" y="907"/>
                </a:cubicBezTo>
                <a:cubicBezTo>
                  <a:pt x="258" y="952"/>
                  <a:pt x="802" y="998"/>
                  <a:pt x="946" y="1043"/>
                </a:cubicBezTo>
                <a:cubicBezTo>
                  <a:pt x="1090" y="1088"/>
                  <a:pt x="1127" y="1126"/>
                  <a:pt x="991" y="1179"/>
                </a:cubicBezTo>
                <a:cubicBezTo>
                  <a:pt x="855" y="1232"/>
                  <a:pt x="250" y="1308"/>
                  <a:pt x="129" y="1361"/>
                </a:cubicBezTo>
                <a:cubicBezTo>
                  <a:pt x="8" y="1414"/>
                  <a:pt x="114" y="1452"/>
                  <a:pt x="265" y="1497"/>
                </a:cubicBezTo>
                <a:cubicBezTo>
                  <a:pt x="416" y="1542"/>
                  <a:pt x="915" y="1573"/>
                  <a:pt x="1036" y="1633"/>
                </a:cubicBezTo>
                <a:cubicBezTo>
                  <a:pt x="1157" y="1693"/>
                  <a:pt x="998" y="1822"/>
                  <a:pt x="991" y="1860"/>
                </a:cubicBezTo>
              </a:path>
            </a:pathLst>
          </a:custGeom>
          <a:noFill/>
          <a:ln w="19050" cap="flat" cmpd="sng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392" name="Text Box 9"/>
          <p:cNvSpPr txBox="1">
            <a:spLocks noChangeArrowheads="1"/>
          </p:cNvSpPr>
          <p:nvPr/>
        </p:nvSpPr>
        <p:spPr bwMode="auto">
          <a:xfrm>
            <a:off x="3132138" y="1784350"/>
            <a:ext cx="768350" cy="2540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S</a:t>
            </a:r>
            <a:endParaRPr lang="ru-RU"/>
          </a:p>
        </p:txBody>
      </p:sp>
      <p:sp>
        <p:nvSpPr>
          <p:cNvPr id="16393" name="Line 10"/>
          <p:cNvSpPr>
            <a:spLocks noChangeShapeType="1"/>
          </p:cNvSpPr>
          <p:nvPr/>
        </p:nvSpPr>
        <p:spPr bwMode="auto">
          <a:xfrm>
            <a:off x="5148263" y="2481263"/>
            <a:ext cx="0" cy="349250"/>
          </a:xfrm>
          <a:prstGeom prst="line">
            <a:avLst/>
          </a:prstGeom>
          <a:noFill/>
          <a:ln w="19050">
            <a:solidFill>
              <a:srgbClr val="800000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394" name="Line 11"/>
          <p:cNvSpPr>
            <a:spLocks noChangeShapeType="1"/>
          </p:cNvSpPr>
          <p:nvPr/>
        </p:nvSpPr>
        <p:spPr bwMode="auto">
          <a:xfrm>
            <a:off x="5148263" y="1784350"/>
            <a:ext cx="0" cy="398463"/>
          </a:xfrm>
          <a:prstGeom prst="line">
            <a:avLst/>
          </a:prstGeom>
          <a:noFill/>
          <a:ln w="19050">
            <a:solidFill>
              <a:srgbClr val="8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6395" name="Line 12"/>
          <p:cNvSpPr>
            <a:spLocks noChangeShapeType="1"/>
          </p:cNvSpPr>
          <p:nvPr/>
        </p:nvSpPr>
        <p:spPr bwMode="auto">
          <a:xfrm>
            <a:off x="5148263" y="2182813"/>
            <a:ext cx="0" cy="298450"/>
          </a:xfrm>
          <a:prstGeom prst="line">
            <a:avLst/>
          </a:prstGeom>
          <a:noFill/>
          <a:ln w="19050">
            <a:solidFill>
              <a:srgbClr val="8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396" name="Text Box 13"/>
          <p:cNvSpPr txBox="1">
            <a:spLocks noChangeArrowheads="1"/>
          </p:cNvSpPr>
          <p:nvPr/>
        </p:nvSpPr>
        <p:spPr bwMode="auto">
          <a:xfrm>
            <a:off x="5245100" y="2581275"/>
            <a:ext cx="385763" cy="2540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L</a:t>
            </a:r>
            <a:endParaRPr lang="ru-RU"/>
          </a:p>
        </p:txBody>
      </p:sp>
      <p:sp>
        <p:nvSpPr>
          <p:cNvPr id="16397" name="Line 14"/>
          <p:cNvSpPr>
            <a:spLocks noChangeShapeType="1"/>
          </p:cNvSpPr>
          <p:nvPr/>
        </p:nvSpPr>
        <p:spPr bwMode="auto">
          <a:xfrm>
            <a:off x="635000" y="2332038"/>
            <a:ext cx="768350" cy="0"/>
          </a:xfrm>
          <a:prstGeom prst="line">
            <a:avLst/>
          </a:prstGeom>
          <a:noFill/>
          <a:ln w="25400">
            <a:solidFill>
              <a:srgbClr val="8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6398" name="Text Box 15"/>
          <p:cNvSpPr txBox="1">
            <a:spLocks noChangeArrowheads="1"/>
          </p:cNvSpPr>
          <p:nvPr/>
        </p:nvSpPr>
        <p:spPr bwMode="auto">
          <a:xfrm>
            <a:off x="635000" y="2082800"/>
            <a:ext cx="481013" cy="2540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v</a:t>
            </a:r>
            <a:endParaRPr lang="ru-RU"/>
          </a:p>
        </p:txBody>
      </p:sp>
      <p:graphicFrame>
        <p:nvGraphicFramePr>
          <p:cNvPr id="16386" name="Object 16"/>
          <p:cNvGraphicFramePr>
            <a:graphicFrameLocks noChangeAspect="1"/>
          </p:cNvGraphicFramePr>
          <p:nvPr/>
        </p:nvGraphicFramePr>
        <p:xfrm>
          <a:off x="1116013" y="2636838"/>
          <a:ext cx="5140325" cy="3887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42" name="Equation" r:id="rId4" imgW="3466800" imgH="2882880" progId="Equation.DSMT4">
                  <p:embed/>
                </p:oleObj>
              </mc:Choice>
              <mc:Fallback>
                <p:oleObj name="Equation" r:id="rId4" imgW="3466800" imgH="2882880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6013" y="2636838"/>
                        <a:ext cx="5140325" cy="38877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99" name="Rectangle 17"/>
          <p:cNvSpPr>
            <a:spLocks noChangeArrowheads="1"/>
          </p:cNvSpPr>
          <p:nvPr/>
        </p:nvSpPr>
        <p:spPr bwMode="auto">
          <a:xfrm>
            <a:off x="2268538" y="5949950"/>
            <a:ext cx="3360737" cy="576263"/>
          </a:xfrm>
          <a:prstGeom prst="rect">
            <a:avLst/>
          </a:prstGeom>
          <a:noFill/>
          <a:ln w="19050">
            <a:solidFill>
              <a:srgbClr val="8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6400" name="Rectangle 18"/>
          <p:cNvSpPr>
            <a:spLocks noChangeArrowheads="1"/>
          </p:cNvSpPr>
          <p:nvPr/>
        </p:nvSpPr>
        <p:spPr bwMode="auto">
          <a:xfrm>
            <a:off x="6108700" y="1733550"/>
            <a:ext cx="95250" cy="1096963"/>
          </a:xfrm>
          <a:prstGeom prst="rect">
            <a:avLst/>
          </a:prstGeom>
          <a:solidFill>
            <a:srgbClr val="993300"/>
          </a:solidFill>
          <a:ln w="19050">
            <a:solidFill>
              <a:srgbClr val="8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6401" name="Text Box 19"/>
          <p:cNvSpPr txBox="1">
            <a:spLocks noChangeArrowheads="1"/>
          </p:cNvSpPr>
          <p:nvPr/>
        </p:nvSpPr>
        <p:spPr bwMode="auto">
          <a:xfrm>
            <a:off x="5627688" y="1484313"/>
            <a:ext cx="1439862" cy="2540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Detector</a:t>
            </a:r>
            <a:endParaRPr lang="ru-RU"/>
          </a:p>
        </p:txBody>
      </p:sp>
      <p:sp>
        <p:nvSpPr>
          <p:cNvPr id="16402" name="Text Box 20"/>
          <p:cNvSpPr txBox="1">
            <a:spLocks noChangeArrowheads="1"/>
          </p:cNvSpPr>
          <p:nvPr/>
        </p:nvSpPr>
        <p:spPr bwMode="auto">
          <a:xfrm>
            <a:off x="6369050" y="1998663"/>
            <a:ext cx="1276350" cy="27463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latin typeface="Symbol" pitchFamily="18" charset="2"/>
              </a:rPr>
              <a:t>t=</a:t>
            </a:r>
            <a:r>
              <a:rPr lang="en-US" sz="2000">
                <a:latin typeface="Arial Unicode MS" pitchFamily="34" charset="-128"/>
              </a:rPr>
              <a:t>S/V</a:t>
            </a:r>
            <a:endParaRPr lang="ru-RU" sz="2000">
              <a:latin typeface="Symbol" pitchFamily="18" charset="2"/>
            </a:endParaRPr>
          </a:p>
        </p:txBody>
      </p:sp>
      <p:sp>
        <p:nvSpPr>
          <p:cNvPr id="16403" name="Rectangle 21"/>
          <p:cNvSpPr>
            <a:spLocks noChangeArrowheads="1"/>
          </p:cNvSpPr>
          <p:nvPr/>
        </p:nvSpPr>
        <p:spPr bwMode="auto">
          <a:xfrm>
            <a:off x="1619250" y="4868863"/>
            <a:ext cx="4992688" cy="442912"/>
          </a:xfrm>
          <a:prstGeom prst="rect">
            <a:avLst/>
          </a:prstGeom>
          <a:noFill/>
          <a:ln w="19050">
            <a:solidFill>
              <a:srgbClr val="8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Quantum states in the gravitational field of Earth</a:t>
            </a:r>
            <a:endParaRPr lang="ru-RU" sz="4000" dirty="0" smtClean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98307" name="Object 3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1042988" y="1700213"/>
          <a:ext cx="3602037" cy="310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94" name="Equation" r:id="rId4" imgW="2120760" imgH="1828800" progId="Equation.DSMT4">
                  <p:embed/>
                </p:oleObj>
              </mc:Choice>
              <mc:Fallback>
                <p:oleObj name="Equation" r:id="rId4" imgW="2120760" imgH="18288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2988" y="1700213"/>
                        <a:ext cx="3602037" cy="3108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8308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1187450" y="3143250"/>
          <a:ext cx="3960813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95" name="Equation" r:id="rId6" imgW="1523880" imgH="228600" progId="Equation.DSMT4">
                  <p:embed/>
                </p:oleObj>
              </mc:Choice>
              <mc:Fallback>
                <p:oleObj name="Equation" r:id="rId6" imgW="1523880" imgH="2286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450" y="3143250"/>
                        <a:ext cx="3960813" cy="593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8309" name="Object 5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1143000" y="3929063"/>
          <a:ext cx="1971675" cy="592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96" name="Equation" r:id="rId8" imgW="761760" imgH="228600" progId="Equation.DSMT4">
                  <p:embed/>
                </p:oleObj>
              </mc:Choice>
              <mc:Fallback>
                <p:oleObj name="Equation" r:id="rId8" imgW="761760" imgH="2286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3929063"/>
                        <a:ext cx="1971675" cy="592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6097588" y="1484313"/>
            <a:ext cx="2770187" cy="2801937"/>
            <a:chOff x="4059" y="1071"/>
            <a:chExt cx="1497" cy="1497"/>
          </a:xfrm>
        </p:grpSpPr>
        <p:sp>
          <p:nvSpPr>
            <p:cNvPr id="17438" name="Line 7"/>
            <p:cNvSpPr>
              <a:spLocks noChangeShapeType="1"/>
            </p:cNvSpPr>
            <p:nvPr/>
          </p:nvSpPr>
          <p:spPr bwMode="auto">
            <a:xfrm>
              <a:off x="4059" y="1162"/>
              <a:ext cx="0" cy="1406"/>
            </a:xfrm>
            <a:prstGeom prst="line">
              <a:avLst/>
            </a:prstGeom>
            <a:noFill/>
            <a:ln w="15875">
              <a:solidFill>
                <a:srgbClr val="800000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39" name="Line 8"/>
            <p:cNvSpPr>
              <a:spLocks noChangeShapeType="1"/>
            </p:cNvSpPr>
            <p:nvPr/>
          </p:nvSpPr>
          <p:spPr bwMode="auto">
            <a:xfrm flipV="1">
              <a:off x="4059" y="1071"/>
              <a:ext cx="1497" cy="1497"/>
            </a:xfrm>
            <a:prstGeom prst="line">
              <a:avLst/>
            </a:prstGeom>
            <a:noFill/>
            <a:ln w="15875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40" name="Line 9"/>
            <p:cNvSpPr>
              <a:spLocks noChangeShapeType="1"/>
            </p:cNvSpPr>
            <p:nvPr/>
          </p:nvSpPr>
          <p:spPr bwMode="auto">
            <a:xfrm>
              <a:off x="4059" y="2341"/>
              <a:ext cx="227" cy="0"/>
            </a:xfrm>
            <a:prstGeom prst="line">
              <a:avLst/>
            </a:prstGeom>
            <a:noFill/>
            <a:ln w="15875">
              <a:solidFill>
                <a:srgbClr val="008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41" name="Line 10"/>
            <p:cNvSpPr>
              <a:spLocks noChangeShapeType="1"/>
            </p:cNvSpPr>
            <p:nvPr/>
          </p:nvSpPr>
          <p:spPr bwMode="auto">
            <a:xfrm>
              <a:off x="4059" y="2205"/>
              <a:ext cx="363" cy="0"/>
            </a:xfrm>
            <a:prstGeom prst="line">
              <a:avLst/>
            </a:prstGeom>
            <a:noFill/>
            <a:ln w="15875">
              <a:solidFill>
                <a:srgbClr val="008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aphicFrame>
        <p:nvGraphicFramePr>
          <p:cNvPr id="98315" name="Object 11"/>
          <p:cNvGraphicFramePr>
            <a:graphicFrameLocks noChangeAspect="1"/>
          </p:cNvGraphicFramePr>
          <p:nvPr/>
        </p:nvGraphicFramePr>
        <p:xfrm>
          <a:off x="5651500" y="3860800"/>
          <a:ext cx="339725" cy="209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97" name="Equation" r:id="rId10" imgW="291960" imgH="177480" progId="Equation.DSMT4">
                  <p:embed/>
                </p:oleObj>
              </mc:Choice>
              <mc:Fallback>
                <p:oleObj name="Equation" r:id="rId10" imgW="291960" imgH="17748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1500" y="3860800"/>
                        <a:ext cx="339725" cy="209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8316" name="Object 12"/>
          <p:cNvGraphicFramePr>
            <a:graphicFrameLocks noChangeAspect="1"/>
          </p:cNvGraphicFramePr>
          <p:nvPr/>
        </p:nvGraphicFramePr>
        <p:xfrm>
          <a:off x="5651500" y="3573463"/>
          <a:ext cx="369888" cy="209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98" name="Equation" r:id="rId12" imgW="317160" imgH="177480" progId="Equation.DSMT4">
                  <p:embed/>
                </p:oleObj>
              </mc:Choice>
              <mc:Fallback>
                <p:oleObj name="Equation" r:id="rId12" imgW="317160" imgH="17748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1500" y="3573463"/>
                        <a:ext cx="369888" cy="209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8317" name="Object 13"/>
          <p:cNvGraphicFramePr>
            <a:graphicFrameLocks noChangeAspect="1"/>
          </p:cNvGraphicFramePr>
          <p:nvPr/>
        </p:nvGraphicFramePr>
        <p:xfrm>
          <a:off x="5651500" y="3284538"/>
          <a:ext cx="369888" cy="209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99" name="Equation" r:id="rId14" imgW="317160" imgH="177480" progId="Equation.DSMT4">
                  <p:embed/>
                </p:oleObj>
              </mc:Choice>
              <mc:Fallback>
                <p:oleObj name="Equation" r:id="rId14" imgW="317160" imgH="17748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1500" y="3284538"/>
                        <a:ext cx="369888" cy="209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8318" name="Object 14"/>
          <p:cNvGraphicFramePr>
            <a:graphicFrameLocks noChangeAspect="1"/>
          </p:cNvGraphicFramePr>
          <p:nvPr/>
        </p:nvGraphicFramePr>
        <p:xfrm>
          <a:off x="6227763" y="4365625"/>
          <a:ext cx="296862" cy="180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00" name="Equation" r:id="rId16" imgW="368280" imgH="177480" progId="Equation.DSMT4">
                  <p:embed/>
                </p:oleObj>
              </mc:Choice>
              <mc:Fallback>
                <p:oleObj name="Equation" r:id="rId16" imgW="368280" imgH="17748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27763" y="4365625"/>
                        <a:ext cx="296862" cy="180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8319" name="Object 15"/>
          <p:cNvGraphicFramePr>
            <a:graphicFrameLocks noChangeAspect="1"/>
          </p:cNvGraphicFramePr>
          <p:nvPr/>
        </p:nvGraphicFramePr>
        <p:xfrm>
          <a:off x="6588125" y="4365625"/>
          <a:ext cx="387350" cy="176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01" name="Equation" r:id="rId18" imgW="393480" imgH="177480" progId="Equation.DSMT4">
                  <p:embed/>
                </p:oleObj>
              </mc:Choice>
              <mc:Fallback>
                <p:oleObj name="Equation" r:id="rId18" imgW="393480" imgH="17748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88125" y="4365625"/>
                        <a:ext cx="387350" cy="1762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8320" name="Object 16"/>
          <p:cNvGraphicFramePr>
            <a:graphicFrameLocks noChangeAspect="1"/>
          </p:cNvGraphicFramePr>
          <p:nvPr/>
        </p:nvGraphicFramePr>
        <p:xfrm>
          <a:off x="7019925" y="4365625"/>
          <a:ext cx="357188" cy="174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02" name="Equation" r:id="rId20" imgW="368280" imgH="177480" progId="Equation.DSMT4">
                  <p:embed/>
                </p:oleObj>
              </mc:Choice>
              <mc:Fallback>
                <p:oleObj name="Equation" r:id="rId20" imgW="368280" imgH="177480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9925" y="4365625"/>
                        <a:ext cx="357188" cy="174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5148263" y="1639888"/>
            <a:ext cx="3887787" cy="2927350"/>
            <a:chOff x="3243" y="1033"/>
            <a:chExt cx="2449" cy="1844"/>
          </a:xfrm>
        </p:grpSpPr>
        <p:sp>
          <p:nvSpPr>
            <p:cNvPr id="17433" name="Line 18"/>
            <p:cNvSpPr>
              <a:spLocks noChangeShapeType="1"/>
            </p:cNvSpPr>
            <p:nvPr/>
          </p:nvSpPr>
          <p:spPr bwMode="auto">
            <a:xfrm>
              <a:off x="3841" y="2111"/>
              <a:ext cx="582" cy="0"/>
            </a:xfrm>
            <a:prstGeom prst="line">
              <a:avLst/>
            </a:prstGeom>
            <a:noFill/>
            <a:ln w="15875">
              <a:solidFill>
                <a:srgbClr val="008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aphicFrame>
          <p:nvGraphicFramePr>
            <p:cNvPr id="17422" name="Object 19"/>
            <p:cNvGraphicFramePr>
              <a:graphicFrameLocks noChangeAspect="1"/>
            </p:cNvGraphicFramePr>
            <p:nvPr/>
          </p:nvGraphicFramePr>
          <p:xfrm>
            <a:off x="3243" y="1033"/>
            <a:ext cx="522" cy="17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203" name="Equation" r:id="rId22" imgW="711000" imgH="228600" progId="Equation.DSMT4">
                    <p:embed/>
                  </p:oleObj>
                </mc:Choice>
                <mc:Fallback>
                  <p:oleObj name="Equation" r:id="rId22" imgW="711000" imgH="228600" progId="Equation.DSMT4">
                    <p:embed/>
                    <p:pic>
                      <p:nvPicPr>
                        <p:cNvPr id="0" name="Object 1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43" y="1033"/>
                          <a:ext cx="522" cy="17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7434" name="Line 20"/>
            <p:cNvSpPr>
              <a:spLocks noChangeShapeType="1"/>
            </p:cNvSpPr>
            <p:nvPr/>
          </p:nvSpPr>
          <p:spPr bwMode="auto">
            <a:xfrm>
              <a:off x="3841" y="2700"/>
              <a:ext cx="1745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35" name="Line 21"/>
            <p:cNvSpPr>
              <a:spLocks noChangeShapeType="1"/>
            </p:cNvSpPr>
            <p:nvPr/>
          </p:nvSpPr>
          <p:spPr bwMode="auto">
            <a:xfrm>
              <a:off x="4106" y="2432"/>
              <a:ext cx="0" cy="2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36" name="Line 22"/>
            <p:cNvSpPr>
              <a:spLocks noChangeShapeType="1"/>
            </p:cNvSpPr>
            <p:nvPr/>
          </p:nvSpPr>
          <p:spPr bwMode="auto">
            <a:xfrm>
              <a:off x="4264" y="2272"/>
              <a:ext cx="0" cy="4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37" name="Line 23"/>
            <p:cNvSpPr>
              <a:spLocks noChangeShapeType="1"/>
            </p:cNvSpPr>
            <p:nvPr/>
          </p:nvSpPr>
          <p:spPr bwMode="auto">
            <a:xfrm>
              <a:off x="4423" y="2111"/>
              <a:ext cx="0" cy="5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aphicFrame>
          <p:nvGraphicFramePr>
            <p:cNvPr id="17423" name="Object 24"/>
            <p:cNvGraphicFramePr>
              <a:graphicFrameLocks noChangeAspect="1"/>
            </p:cNvGraphicFramePr>
            <p:nvPr/>
          </p:nvGraphicFramePr>
          <p:xfrm>
            <a:off x="5375" y="2754"/>
            <a:ext cx="317" cy="12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204" name="Equation" r:id="rId24" imgW="431640" imgH="164880" progId="Equation.DSMT4">
                    <p:embed/>
                  </p:oleObj>
                </mc:Choice>
                <mc:Fallback>
                  <p:oleObj name="Equation" r:id="rId24" imgW="431640" imgH="164880" progId="Equation.DSMT4">
                    <p:embed/>
                    <p:pic>
                      <p:nvPicPr>
                        <p:cNvPr id="0" name="Object 2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75" y="2754"/>
                          <a:ext cx="317" cy="12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98329" name="Object 25"/>
          <p:cNvGraphicFramePr>
            <a:graphicFrameLocks noGrp="1" noChangeAspect="1"/>
          </p:cNvGraphicFramePr>
          <p:nvPr>
            <p:ph sz="quarter" idx="4"/>
          </p:nvPr>
        </p:nvGraphicFramePr>
        <p:xfrm>
          <a:off x="395288" y="5024438"/>
          <a:ext cx="7659687" cy="903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05" name="Equation" r:id="rId26" imgW="4089240" imgH="482400" progId="Equation.DSMT4">
                  <p:embed/>
                </p:oleObj>
              </mc:Choice>
              <mc:Fallback>
                <p:oleObj name="Equation" r:id="rId26" imgW="4089240" imgH="482400" progId="Equation.DSMT4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5024438"/>
                        <a:ext cx="7659687" cy="903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8330" name="Rectangle 26"/>
          <p:cNvSpPr>
            <a:spLocks noChangeArrowheads="1"/>
          </p:cNvSpPr>
          <p:nvPr/>
        </p:nvSpPr>
        <p:spPr bwMode="auto">
          <a:xfrm>
            <a:off x="1187450" y="3141663"/>
            <a:ext cx="3889375" cy="649287"/>
          </a:xfrm>
          <a:prstGeom prst="rect">
            <a:avLst/>
          </a:prstGeom>
          <a:noFill/>
          <a:ln w="15875">
            <a:solidFill>
              <a:srgbClr val="8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8331" name="Oval 27"/>
          <p:cNvSpPr>
            <a:spLocks noChangeArrowheads="1"/>
          </p:cNvSpPr>
          <p:nvPr/>
        </p:nvSpPr>
        <p:spPr bwMode="auto">
          <a:xfrm>
            <a:off x="3348038" y="4797425"/>
            <a:ext cx="1511300" cy="1368425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8332" name="Oval 28"/>
          <p:cNvSpPr>
            <a:spLocks noChangeArrowheads="1"/>
          </p:cNvSpPr>
          <p:nvPr/>
        </p:nvSpPr>
        <p:spPr bwMode="auto">
          <a:xfrm>
            <a:off x="6659563" y="4724400"/>
            <a:ext cx="1511300" cy="1368425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8333" name="Freeform 29"/>
          <p:cNvSpPr>
            <a:spLocks/>
          </p:cNvSpPr>
          <p:nvPr/>
        </p:nvSpPr>
        <p:spPr bwMode="auto">
          <a:xfrm>
            <a:off x="6084888" y="3633788"/>
            <a:ext cx="719137" cy="238125"/>
          </a:xfrm>
          <a:custGeom>
            <a:avLst/>
            <a:gdLst>
              <a:gd name="T0" fmla="*/ 0 w 453"/>
              <a:gd name="T1" fmla="*/ 2147483647 h 150"/>
              <a:gd name="T2" fmla="*/ 2147483647 w 453"/>
              <a:gd name="T3" fmla="*/ 2147483647 h 150"/>
              <a:gd name="T4" fmla="*/ 2147483647 w 453"/>
              <a:gd name="T5" fmla="*/ 2147483647 h 150"/>
              <a:gd name="T6" fmla="*/ 2147483647 w 453"/>
              <a:gd name="T7" fmla="*/ 2147483647 h 150"/>
              <a:gd name="T8" fmla="*/ 2147483647 w 453"/>
              <a:gd name="T9" fmla="*/ 2147483647 h 1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53"/>
              <a:gd name="T16" fmla="*/ 0 h 150"/>
              <a:gd name="T17" fmla="*/ 453 w 453"/>
              <a:gd name="T18" fmla="*/ 150 h 15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53" h="150">
                <a:moveTo>
                  <a:pt x="0" y="143"/>
                </a:moveTo>
                <a:cubicBezTo>
                  <a:pt x="45" y="78"/>
                  <a:pt x="91" y="14"/>
                  <a:pt x="136" y="7"/>
                </a:cubicBezTo>
                <a:cubicBezTo>
                  <a:pt x="181" y="0"/>
                  <a:pt x="235" y="75"/>
                  <a:pt x="272" y="98"/>
                </a:cubicBezTo>
                <a:cubicBezTo>
                  <a:pt x="309" y="121"/>
                  <a:pt x="332" y="136"/>
                  <a:pt x="362" y="143"/>
                </a:cubicBezTo>
                <a:cubicBezTo>
                  <a:pt x="392" y="150"/>
                  <a:pt x="422" y="146"/>
                  <a:pt x="453" y="143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aphicFrame>
        <p:nvGraphicFramePr>
          <p:cNvPr id="98334" name="Object 30"/>
          <p:cNvGraphicFramePr>
            <a:graphicFrameLocks noChangeAspect="1"/>
          </p:cNvGraphicFramePr>
          <p:nvPr/>
        </p:nvGraphicFramePr>
        <p:xfrm>
          <a:off x="928688" y="4429125"/>
          <a:ext cx="3817937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06" name="Equation" r:id="rId28" imgW="2197080" imgH="279360" progId="Equation.DSMT4">
                  <p:embed/>
                </p:oleObj>
              </mc:Choice>
              <mc:Fallback>
                <p:oleObj name="Equation" r:id="rId28" imgW="2197080" imgH="279360" progId="Equation.DSMT4">
                  <p:embed/>
                  <p:pic>
                    <p:nvPicPr>
                      <p:cNvPr id="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8688" y="4429125"/>
                        <a:ext cx="3817937" cy="485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8335" name="Object 31"/>
          <p:cNvGraphicFramePr>
            <a:graphicFrameLocks noChangeAspect="1"/>
          </p:cNvGraphicFramePr>
          <p:nvPr/>
        </p:nvGraphicFramePr>
        <p:xfrm>
          <a:off x="6372225" y="1412875"/>
          <a:ext cx="1873250" cy="601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07" name="Equation" r:id="rId30" imgW="711000" imgH="228600" progId="Equation.DSMT4">
                  <p:embed/>
                </p:oleObj>
              </mc:Choice>
              <mc:Fallback>
                <p:oleObj name="Equation" r:id="rId30" imgW="711000" imgH="228600" progId="Equation.DSMT4">
                  <p:embed/>
                  <p:pic>
                    <p:nvPicPr>
                      <p:cNvPr id="0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72225" y="1412875"/>
                        <a:ext cx="1873250" cy="6016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8336" name="Text Box 32"/>
          <p:cNvSpPr txBox="1">
            <a:spLocks noChangeArrowheads="1"/>
          </p:cNvSpPr>
          <p:nvPr/>
        </p:nvSpPr>
        <p:spPr bwMode="auto">
          <a:xfrm>
            <a:off x="900113" y="6165850"/>
            <a:ext cx="6408737" cy="779463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  <a:defRPr/>
            </a:pPr>
            <a:r>
              <a:rPr lang="en-US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Nesvizhevsky</a:t>
            </a: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V.V. et. al. Nature 415, 297 (2002)</a:t>
            </a:r>
          </a:p>
          <a:p>
            <a:pPr>
              <a:spcBef>
                <a:spcPct val="50000"/>
              </a:spcBef>
              <a:defRPr/>
            </a:pP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83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83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8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83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83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83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83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8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83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83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8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83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83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8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983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983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98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30" grpId="0" animBg="1"/>
      <p:bldP spid="98331" grpId="0" animBg="1"/>
      <p:bldP spid="98332" grpId="0" animBg="1"/>
      <p:bldP spid="9833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 smtClean="0">
                <a:solidFill>
                  <a:srgbClr val="FF0000"/>
                </a:solidFill>
              </a:rPr>
              <a:t>Antihydrogen</a:t>
            </a:r>
            <a:r>
              <a:rPr lang="en-US" dirty="0" smtClean="0"/>
              <a:t> Gravitational Quantum states =</a:t>
            </a:r>
          </a:p>
          <a:p>
            <a:pPr marL="0" indent="0">
              <a:buNone/>
            </a:pPr>
            <a:r>
              <a:rPr lang="en-US" dirty="0" smtClean="0"/>
              <a:t>Quantization of antiatom motion in the superposition of Earth gravity and material plane potential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Almost similar to </a:t>
            </a:r>
            <a:r>
              <a:rPr lang="en-US" dirty="0" smtClean="0">
                <a:solidFill>
                  <a:srgbClr val="FFFF00"/>
                </a:solidFill>
              </a:rPr>
              <a:t>neutron gravitational states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FF00"/>
                </a:solidFill>
              </a:rPr>
              <a:t>V.V. </a:t>
            </a:r>
            <a:r>
              <a:rPr lang="en-US" dirty="0" err="1" smtClean="0">
                <a:solidFill>
                  <a:srgbClr val="FFFF00"/>
                </a:solidFill>
              </a:rPr>
              <a:t>Nesvizhevsky</a:t>
            </a:r>
            <a:r>
              <a:rPr lang="en-US" dirty="0" smtClean="0">
                <a:solidFill>
                  <a:srgbClr val="FFFF00"/>
                </a:solidFill>
              </a:rPr>
              <a:t> et al., Nature </a:t>
            </a:r>
            <a:r>
              <a:rPr lang="en-US" b="1" dirty="0" smtClean="0">
                <a:solidFill>
                  <a:srgbClr val="FFFF00"/>
                </a:solidFill>
              </a:rPr>
              <a:t>415</a:t>
            </a:r>
            <a:r>
              <a:rPr lang="en-US" dirty="0" smtClean="0">
                <a:solidFill>
                  <a:srgbClr val="FFFF00"/>
                </a:solidFill>
              </a:rPr>
              <a:t>, 297 (2002)</a:t>
            </a:r>
            <a:endParaRPr lang="ru-RU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8129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4"/>
          <p:cNvSpPr>
            <a:spLocks noChangeArrowheads="1"/>
          </p:cNvSpPr>
          <p:nvPr/>
        </p:nvSpPr>
        <p:spPr bwMode="auto">
          <a:xfrm>
            <a:off x="1535113" y="3700463"/>
            <a:ext cx="6061075" cy="227012"/>
          </a:xfrm>
          <a:prstGeom prst="rect">
            <a:avLst/>
          </a:prstGeom>
          <a:gradFill rotWithShape="0">
            <a:gsLst>
              <a:gs pos="0">
                <a:srgbClr val="454545"/>
              </a:gs>
              <a:gs pos="100000">
                <a:srgbClr val="969696"/>
              </a:gs>
            </a:gsLst>
            <a:lin ang="5400000" scaled="1"/>
          </a:gradFill>
          <a:ln w="9525">
            <a:solidFill>
              <a:srgbClr val="969696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3251" name="Rectangle 5"/>
          <p:cNvSpPr>
            <a:spLocks noChangeArrowheads="1"/>
          </p:cNvSpPr>
          <p:nvPr/>
        </p:nvSpPr>
        <p:spPr bwMode="auto">
          <a:xfrm>
            <a:off x="1900238" y="3124200"/>
            <a:ext cx="92075" cy="549275"/>
          </a:xfrm>
          <a:prstGeom prst="rect">
            <a:avLst/>
          </a:prstGeom>
          <a:solidFill>
            <a:srgbClr val="9933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3252" name="Rectangle 6"/>
          <p:cNvSpPr>
            <a:spLocks noChangeArrowheads="1"/>
          </p:cNvSpPr>
          <p:nvPr/>
        </p:nvSpPr>
        <p:spPr bwMode="auto">
          <a:xfrm>
            <a:off x="1900238" y="2247900"/>
            <a:ext cx="88900" cy="595313"/>
          </a:xfrm>
          <a:prstGeom prst="rect">
            <a:avLst/>
          </a:prstGeom>
          <a:solidFill>
            <a:srgbClr val="9933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3253" name="Rectangle 7"/>
          <p:cNvSpPr>
            <a:spLocks noChangeArrowheads="1"/>
          </p:cNvSpPr>
          <p:nvPr/>
        </p:nvSpPr>
        <p:spPr bwMode="auto">
          <a:xfrm>
            <a:off x="2906713" y="3019425"/>
            <a:ext cx="1554162" cy="639763"/>
          </a:xfrm>
          <a:prstGeom prst="rect">
            <a:avLst/>
          </a:prstGeom>
          <a:gradFill rotWithShape="0">
            <a:gsLst>
              <a:gs pos="0">
                <a:srgbClr val="00FFFF"/>
              </a:gs>
              <a:gs pos="50000">
                <a:srgbClr val="DCFFFF"/>
              </a:gs>
              <a:gs pos="100000">
                <a:srgbClr val="00FFFF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3254" name="Rectangle 8"/>
          <p:cNvSpPr>
            <a:spLocks noChangeArrowheads="1"/>
          </p:cNvSpPr>
          <p:nvPr/>
        </p:nvSpPr>
        <p:spPr bwMode="auto">
          <a:xfrm>
            <a:off x="2814638" y="2247900"/>
            <a:ext cx="2632075" cy="595313"/>
          </a:xfrm>
          <a:prstGeom prst="rect">
            <a:avLst/>
          </a:prstGeom>
          <a:gradFill rotWithShape="0">
            <a:gsLst>
              <a:gs pos="0">
                <a:srgbClr val="00FFFF"/>
              </a:gs>
              <a:gs pos="50000">
                <a:srgbClr val="000000"/>
              </a:gs>
              <a:gs pos="100000">
                <a:srgbClr val="00FFFF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3255" name="Text Box 9"/>
          <p:cNvSpPr txBox="1">
            <a:spLocks noChangeArrowheads="1"/>
          </p:cNvSpPr>
          <p:nvPr/>
        </p:nvSpPr>
        <p:spPr bwMode="auto">
          <a:xfrm>
            <a:off x="1331913" y="1844675"/>
            <a:ext cx="15128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1400">
                <a:latin typeface="Times New Roman" pitchFamily="18" charset="0"/>
                <a:cs typeface="Times New Roman" pitchFamily="18" charset="0"/>
              </a:rPr>
              <a:t>Collimator</a:t>
            </a:r>
            <a:endParaRPr lang="en-US" sz="1400">
              <a:latin typeface="Times New Roman" pitchFamily="18" charset="0"/>
              <a:cs typeface="Arial" charset="0"/>
            </a:endParaRPr>
          </a:p>
        </p:txBody>
      </p:sp>
      <p:sp>
        <p:nvSpPr>
          <p:cNvPr id="53256" name="Rectangle 10"/>
          <p:cNvSpPr>
            <a:spLocks noChangeArrowheads="1"/>
          </p:cNvSpPr>
          <p:nvPr/>
        </p:nvSpPr>
        <p:spPr bwMode="auto">
          <a:xfrm>
            <a:off x="6176963" y="3106738"/>
            <a:ext cx="542925" cy="5381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3257" name="Oval 11"/>
          <p:cNvSpPr>
            <a:spLocks noChangeArrowheads="1"/>
          </p:cNvSpPr>
          <p:nvPr/>
        </p:nvSpPr>
        <p:spPr bwMode="auto">
          <a:xfrm>
            <a:off x="6176963" y="2547938"/>
            <a:ext cx="550862" cy="549275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00FF00"/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3258" name="Arc 12"/>
          <p:cNvSpPr>
            <a:spLocks/>
          </p:cNvSpPr>
          <p:nvPr/>
        </p:nvSpPr>
        <p:spPr bwMode="auto">
          <a:xfrm flipV="1">
            <a:off x="1616075" y="2947988"/>
            <a:ext cx="2609850" cy="276225"/>
          </a:xfrm>
          <a:custGeom>
            <a:avLst/>
            <a:gdLst>
              <a:gd name="T0" fmla="*/ 2147483647 w 29145"/>
              <a:gd name="T1" fmla="*/ 2147483647 h 21600"/>
              <a:gd name="T2" fmla="*/ 0 w 29145"/>
              <a:gd name="T3" fmla="*/ 2147483647 h 21600"/>
              <a:gd name="T4" fmla="*/ 2147483647 w 29145"/>
              <a:gd name="T5" fmla="*/ 0 h 21600"/>
              <a:gd name="T6" fmla="*/ 0 60000 65536"/>
              <a:gd name="T7" fmla="*/ 0 60000 65536"/>
              <a:gd name="T8" fmla="*/ 0 60000 65536"/>
              <a:gd name="T9" fmla="*/ 0 w 29145"/>
              <a:gd name="T10" fmla="*/ 0 h 21600"/>
              <a:gd name="T11" fmla="*/ 29145 w 29145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9145" h="21600" fill="none" extrusionOk="0">
                <a:moveTo>
                  <a:pt x="29145" y="19243"/>
                </a:moveTo>
                <a:cubicBezTo>
                  <a:pt x="26106" y="20792"/>
                  <a:pt x="22744" y="21599"/>
                  <a:pt x="19334" y="21600"/>
                </a:cubicBezTo>
                <a:cubicBezTo>
                  <a:pt x="11140" y="21600"/>
                  <a:pt x="3653" y="16964"/>
                  <a:pt x="-1" y="9631"/>
                </a:cubicBezTo>
              </a:path>
              <a:path w="29145" h="21600" stroke="0" extrusionOk="0">
                <a:moveTo>
                  <a:pt x="29145" y="19243"/>
                </a:moveTo>
                <a:cubicBezTo>
                  <a:pt x="26106" y="20792"/>
                  <a:pt x="22744" y="21599"/>
                  <a:pt x="19334" y="21600"/>
                </a:cubicBezTo>
                <a:cubicBezTo>
                  <a:pt x="11140" y="21600"/>
                  <a:pt x="3653" y="16964"/>
                  <a:pt x="-1" y="9631"/>
                </a:cubicBezTo>
                <a:lnTo>
                  <a:pt x="19334" y="0"/>
                </a:lnTo>
                <a:close/>
              </a:path>
            </a:pathLst>
          </a:custGeom>
          <a:noFill/>
          <a:ln w="9525">
            <a:solidFill>
              <a:srgbClr val="FF0000"/>
            </a:solidFill>
            <a:round/>
            <a:headEnd type="triangle" w="sm" len="med"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3259" name="Arc 13"/>
          <p:cNvSpPr>
            <a:spLocks/>
          </p:cNvSpPr>
          <p:nvPr/>
        </p:nvSpPr>
        <p:spPr bwMode="auto">
          <a:xfrm flipV="1">
            <a:off x="1474788" y="2911475"/>
            <a:ext cx="1938337" cy="187325"/>
          </a:xfrm>
          <a:custGeom>
            <a:avLst/>
            <a:gdLst>
              <a:gd name="T0" fmla="*/ 2147483647 w 35508"/>
              <a:gd name="T1" fmla="*/ 2147483647 h 21600"/>
              <a:gd name="T2" fmla="*/ 0 w 35508"/>
              <a:gd name="T3" fmla="*/ 2147483647 h 21600"/>
              <a:gd name="T4" fmla="*/ 2147483647 w 35508"/>
              <a:gd name="T5" fmla="*/ 0 h 21600"/>
              <a:gd name="T6" fmla="*/ 0 60000 65536"/>
              <a:gd name="T7" fmla="*/ 0 60000 65536"/>
              <a:gd name="T8" fmla="*/ 0 60000 65536"/>
              <a:gd name="T9" fmla="*/ 0 w 35508"/>
              <a:gd name="T10" fmla="*/ 0 h 21600"/>
              <a:gd name="T11" fmla="*/ 35508 w 35508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5508" h="21600" fill="none" extrusionOk="0">
                <a:moveTo>
                  <a:pt x="35507" y="14316"/>
                </a:moveTo>
                <a:cubicBezTo>
                  <a:pt x="31407" y="18948"/>
                  <a:pt x="25519" y="21599"/>
                  <a:pt x="19334" y="21600"/>
                </a:cubicBezTo>
                <a:cubicBezTo>
                  <a:pt x="11140" y="21600"/>
                  <a:pt x="3653" y="16964"/>
                  <a:pt x="-1" y="9631"/>
                </a:cubicBezTo>
              </a:path>
              <a:path w="35508" h="21600" stroke="0" extrusionOk="0">
                <a:moveTo>
                  <a:pt x="35507" y="14316"/>
                </a:moveTo>
                <a:cubicBezTo>
                  <a:pt x="31407" y="18948"/>
                  <a:pt x="25519" y="21599"/>
                  <a:pt x="19334" y="21600"/>
                </a:cubicBezTo>
                <a:cubicBezTo>
                  <a:pt x="11140" y="21600"/>
                  <a:pt x="3653" y="16964"/>
                  <a:pt x="-1" y="9631"/>
                </a:cubicBezTo>
                <a:lnTo>
                  <a:pt x="19334" y="0"/>
                </a:lnTo>
                <a:close/>
              </a:path>
            </a:pathLst>
          </a:custGeom>
          <a:noFill/>
          <a:ln w="9525">
            <a:solidFill>
              <a:srgbClr val="FF0000"/>
            </a:solidFill>
            <a:round/>
            <a:headEnd type="triangle" w="sm" len="med"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3260" name="Arc 14"/>
          <p:cNvSpPr>
            <a:spLocks/>
          </p:cNvSpPr>
          <p:nvPr/>
        </p:nvSpPr>
        <p:spPr bwMode="auto">
          <a:xfrm flipV="1">
            <a:off x="3455988" y="2911475"/>
            <a:ext cx="1055687" cy="149225"/>
          </a:xfrm>
          <a:custGeom>
            <a:avLst/>
            <a:gdLst>
              <a:gd name="T0" fmla="*/ 2147483647 w 19334"/>
              <a:gd name="T1" fmla="*/ 2147483647 h 16492"/>
              <a:gd name="T2" fmla="*/ 0 w 19334"/>
              <a:gd name="T3" fmla="*/ 2147483647 h 16492"/>
              <a:gd name="T4" fmla="*/ 2147483647 w 19334"/>
              <a:gd name="T5" fmla="*/ 0 h 16492"/>
              <a:gd name="T6" fmla="*/ 0 60000 65536"/>
              <a:gd name="T7" fmla="*/ 0 60000 65536"/>
              <a:gd name="T8" fmla="*/ 0 60000 65536"/>
              <a:gd name="T9" fmla="*/ 0 w 19334"/>
              <a:gd name="T10" fmla="*/ 0 h 16492"/>
              <a:gd name="T11" fmla="*/ 19334 w 19334"/>
              <a:gd name="T12" fmla="*/ 16492 h 1649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334" h="16492" fill="none" extrusionOk="0">
                <a:moveTo>
                  <a:pt x="5385" y="16492"/>
                </a:moveTo>
                <a:cubicBezTo>
                  <a:pt x="3142" y="14595"/>
                  <a:pt x="1309" y="12260"/>
                  <a:pt x="-1" y="9631"/>
                </a:cubicBezTo>
              </a:path>
              <a:path w="19334" h="16492" stroke="0" extrusionOk="0">
                <a:moveTo>
                  <a:pt x="5385" y="16492"/>
                </a:moveTo>
                <a:cubicBezTo>
                  <a:pt x="3142" y="14595"/>
                  <a:pt x="1309" y="12260"/>
                  <a:pt x="-1" y="9631"/>
                </a:cubicBezTo>
                <a:lnTo>
                  <a:pt x="19334" y="0"/>
                </a:lnTo>
                <a:close/>
              </a:path>
            </a:pathLst>
          </a:custGeom>
          <a:noFill/>
          <a:ln w="9525">
            <a:solidFill>
              <a:srgbClr val="FF0000"/>
            </a:solidFill>
            <a:round/>
            <a:headEnd type="triangle" w="sm" len="med"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3261" name="Line 15"/>
          <p:cNvSpPr>
            <a:spLocks noChangeShapeType="1"/>
          </p:cNvSpPr>
          <p:nvPr/>
        </p:nvSpPr>
        <p:spPr bwMode="auto">
          <a:xfrm flipH="1">
            <a:off x="4460875" y="2928938"/>
            <a:ext cx="1503363" cy="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3262" name="Line 16"/>
          <p:cNvSpPr>
            <a:spLocks noChangeShapeType="1"/>
          </p:cNvSpPr>
          <p:nvPr/>
        </p:nvSpPr>
        <p:spPr bwMode="auto">
          <a:xfrm flipH="1">
            <a:off x="4421188" y="2957513"/>
            <a:ext cx="1743075" cy="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 type="triangle" w="sm" len="sm"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3263" name="Line 17"/>
          <p:cNvSpPr>
            <a:spLocks noChangeShapeType="1"/>
          </p:cNvSpPr>
          <p:nvPr/>
        </p:nvSpPr>
        <p:spPr bwMode="auto">
          <a:xfrm flipH="1">
            <a:off x="4370388" y="2984500"/>
            <a:ext cx="1501775" cy="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 type="triangle" w="sm" len="sm"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3264" name="Line 18"/>
          <p:cNvSpPr>
            <a:spLocks noChangeShapeType="1"/>
          </p:cNvSpPr>
          <p:nvPr/>
        </p:nvSpPr>
        <p:spPr bwMode="auto">
          <a:xfrm flipH="1">
            <a:off x="4343400" y="2911475"/>
            <a:ext cx="1706563" cy="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 type="triangle" w="sm" len="sm"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3265" name="Text Box 19"/>
          <p:cNvSpPr txBox="1">
            <a:spLocks noChangeArrowheads="1"/>
          </p:cNvSpPr>
          <p:nvPr/>
        </p:nvSpPr>
        <p:spPr bwMode="auto">
          <a:xfrm>
            <a:off x="3119438" y="2576513"/>
            <a:ext cx="2133600" cy="314325"/>
          </a:xfrm>
          <a:prstGeom prst="rect">
            <a:avLst/>
          </a:prstGeom>
          <a:solidFill>
            <a:srgbClr val="CCFFFF">
              <a:alpha val="0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400">
                <a:latin typeface="Times New Roman" pitchFamily="18" charset="0"/>
                <a:cs typeface="Times New Roman" pitchFamily="18" charset="0"/>
              </a:rPr>
              <a:t>Absorber/Scatterer</a:t>
            </a:r>
            <a:endParaRPr lang="en-US" sz="1400">
              <a:latin typeface="Times New Roman" pitchFamily="18" charset="0"/>
              <a:cs typeface="Arial" charset="0"/>
            </a:endParaRPr>
          </a:p>
        </p:txBody>
      </p:sp>
      <p:sp>
        <p:nvSpPr>
          <p:cNvPr id="53266" name="Text Box 20"/>
          <p:cNvSpPr txBox="1">
            <a:spLocks noChangeArrowheads="1"/>
          </p:cNvSpPr>
          <p:nvPr/>
        </p:nvSpPr>
        <p:spPr bwMode="auto">
          <a:xfrm>
            <a:off x="2998788" y="3216275"/>
            <a:ext cx="1457325" cy="249238"/>
          </a:xfrm>
          <a:prstGeom prst="rect">
            <a:avLst/>
          </a:prstGeom>
          <a:solidFill>
            <a:srgbClr val="CCFFFF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400">
                <a:latin typeface="Times New Roman" pitchFamily="18" charset="0"/>
                <a:cs typeface="Times New Roman" pitchFamily="18" charset="0"/>
              </a:rPr>
              <a:t>Bottom mirror</a:t>
            </a:r>
            <a:r>
              <a:rPr lang="en-US" sz="1400">
                <a:latin typeface="Times New Roman" pitchFamily="18" charset="0"/>
                <a:cs typeface="Times New Roman" pitchFamily="18" charset="0"/>
              </a:rPr>
              <a:t>s</a:t>
            </a:r>
            <a:endParaRPr lang="ru-RU" sz="1400">
              <a:latin typeface="Times New Roman" pitchFamily="18" charset="0"/>
              <a:cs typeface="Arial" charset="0"/>
            </a:endParaRPr>
          </a:p>
        </p:txBody>
      </p:sp>
      <p:sp>
        <p:nvSpPr>
          <p:cNvPr id="53267" name="Text Box 21"/>
          <p:cNvSpPr txBox="1">
            <a:spLocks noChangeArrowheads="1"/>
          </p:cNvSpPr>
          <p:nvPr/>
        </p:nvSpPr>
        <p:spPr bwMode="auto">
          <a:xfrm>
            <a:off x="6227763" y="2565400"/>
            <a:ext cx="887412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1400">
                <a:latin typeface="Times New Roman" pitchFamily="18" charset="0"/>
                <a:cs typeface="Times New Roman" pitchFamily="18" charset="0"/>
              </a:rPr>
              <a:t>Neutron </a:t>
            </a:r>
            <a:endParaRPr lang="en-US" sz="1400">
              <a:latin typeface="Times New Roman" pitchFamily="18" charset="0"/>
              <a:cs typeface="Arial" charset="0"/>
            </a:endParaRPr>
          </a:p>
          <a:p>
            <a:pPr eaLnBrk="0" hangingPunct="0"/>
            <a:r>
              <a:rPr lang="en-US" sz="1400">
                <a:latin typeface="Times New Roman" pitchFamily="18" charset="0"/>
                <a:cs typeface="Times New Roman" pitchFamily="18" charset="0"/>
              </a:rPr>
              <a:t>detector</a:t>
            </a:r>
            <a:endParaRPr lang="en-US" sz="1400">
              <a:latin typeface="Times New Roman" pitchFamily="18" charset="0"/>
              <a:cs typeface="Arial" charset="0"/>
            </a:endParaRPr>
          </a:p>
        </p:txBody>
      </p:sp>
      <p:sp>
        <p:nvSpPr>
          <p:cNvPr id="53268" name="Line 22"/>
          <p:cNvSpPr>
            <a:spLocks noChangeShapeType="1"/>
          </p:cNvSpPr>
          <p:nvPr/>
        </p:nvSpPr>
        <p:spPr bwMode="auto">
          <a:xfrm flipV="1">
            <a:off x="2998788" y="4076700"/>
            <a:ext cx="3157537" cy="31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sm" len="sm"/>
            <a:tailEnd type="triangle" w="sm" len="sm"/>
          </a:ln>
        </p:spPr>
        <p:txBody>
          <a:bodyPr/>
          <a:lstStyle/>
          <a:p>
            <a:endParaRPr lang="ru-RU"/>
          </a:p>
        </p:txBody>
      </p:sp>
      <p:sp>
        <p:nvSpPr>
          <p:cNvPr id="53269" name="Text Box 23"/>
          <p:cNvSpPr txBox="1">
            <a:spLocks noChangeArrowheads="1"/>
          </p:cNvSpPr>
          <p:nvPr/>
        </p:nvSpPr>
        <p:spPr bwMode="auto">
          <a:xfrm>
            <a:off x="3913188" y="4171950"/>
            <a:ext cx="990600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en-US" sz="1400">
                <a:latin typeface="Times New Roman" pitchFamily="18" charset="0"/>
                <a:cs typeface="Times New Roman" pitchFamily="18" charset="0"/>
              </a:rPr>
              <a:t>~10-12 cm</a:t>
            </a:r>
          </a:p>
        </p:txBody>
      </p:sp>
      <p:sp>
        <p:nvSpPr>
          <p:cNvPr id="53270" name="Rectangle 24"/>
          <p:cNvSpPr>
            <a:spLocks noChangeArrowheads="1"/>
          </p:cNvSpPr>
          <p:nvPr/>
        </p:nvSpPr>
        <p:spPr bwMode="auto">
          <a:xfrm>
            <a:off x="4460875" y="3019425"/>
            <a:ext cx="1695450" cy="639763"/>
          </a:xfrm>
          <a:prstGeom prst="rect">
            <a:avLst/>
          </a:prstGeom>
          <a:gradFill rotWithShape="0">
            <a:gsLst>
              <a:gs pos="0">
                <a:srgbClr val="00FFFF"/>
              </a:gs>
              <a:gs pos="50000">
                <a:srgbClr val="DCFFFF"/>
              </a:gs>
              <a:gs pos="100000">
                <a:srgbClr val="00FFFF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3271" name="Rectangle 26"/>
          <p:cNvSpPr>
            <a:spLocks noChangeArrowheads="1"/>
          </p:cNvSpPr>
          <p:nvPr/>
        </p:nvSpPr>
        <p:spPr bwMode="auto">
          <a:xfrm>
            <a:off x="0" y="44450"/>
            <a:ext cx="9144000" cy="884238"/>
          </a:xfrm>
          <a:prstGeom prst="rect">
            <a:avLst/>
          </a:prstGeom>
          <a:solidFill>
            <a:srgbClr val="FFCC00"/>
          </a:solidFill>
          <a:ln w="38100">
            <a:noFill/>
            <a:miter lim="800000"/>
            <a:headEnd/>
            <a:tailEnd/>
          </a:ln>
        </p:spPr>
        <p:txBody>
          <a:bodyPr rIns="90000" anchor="ctr"/>
          <a:lstStyle/>
          <a:p>
            <a:pPr algn="ctr"/>
            <a:r>
              <a:rPr lang="en-US" sz="2800" b="1">
                <a:latin typeface="Times New Roman" pitchFamily="18" charset="0"/>
              </a:rPr>
              <a:t>Gravitational Neutron states – The experiment</a:t>
            </a:r>
          </a:p>
          <a:p>
            <a:pPr algn="ctr"/>
            <a:r>
              <a:rPr lang="en-US" sz="2800" b="1">
                <a:latin typeface="Times New Roman" pitchFamily="18" charset="0"/>
              </a:rPr>
              <a:t>Nesvizhevski et al. Nature 415, 297 (2002)</a:t>
            </a:r>
          </a:p>
        </p:txBody>
      </p:sp>
      <p:grpSp>
        <p:nvGrpSpPr>
          <p:cNvPr id="53272" name="Group 37"/>
          <p:cNvGrpSpPr>
            <a:grpSpLocks/>
          </p:cNvGrpSpPr>
          <p:nvPr/>
        </p:nvGrpSpPr>
        <p:grpSpPr bwMode="auto">
          <a:xfrm>
            <a:off x="2119313" y="3429000"/>
            <a:ext cx="581025" cy="865188"/>
            <a:chOff x="1199" y="2568"/>
            <a:chExt cx="366" cy="545"/>
          </a:xfrm>
        </p:grpSpPr>
        <p:grpSp>
          <p:nvGrpSpPr>
            <p:cNvPr id="53299" name="Group 36"/>
            <p:cNvGrpSpPr>
              <a:grpSpLocks/>
            </p:cNvGrpSpPr>
            <p:nvPr/>
          </p:nvGrpSpPr>
          <p:grpSpPr bwMode="auto">
            <a:xfrm>
              <a:off x="1199" y="2568"/>
              <a:ext cx="366" cy="186"/>
              <a:chOff x="1199" y="2568"/>
              <a:chExt cx="366" cy="186"/>
            </a:xfrm>
          </p:grpSpPr>
          <p:sp>
            <p:nvSpPr>
              <p:cNvPr id="53302" name="Rectangle 34"/>
              <p:cNvSpPr>
                <a:spLocks noChangeArrowheads="1"/>
              </p:cNvSpPr>
              <p:nvPr/>
            </p:nvSpPr>
            <p:spPr bwMode="auto">
              <a:xfrm rot="-5400000">
                <a:off x="1131" y="2636"/>
                <a:ext cx="181" cy="46"/>
              </a:xfrm>
              <a:prstGeom prst="rect">
                <a:avLst/>
              </a:prstGeom>
              <a:solidFill>
                <a:srgbClr val="33333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3303" name="Rectangle 33"/>
              <p:cNvSpPr>
                <a:spLocks noChangeArrowheads="1"/>
              </p:cNvSpPr>
              <p:nvPr/>
            </p:nvSpPr>
            <p:spPr bwMode="auto">
              <a:xfrm rot="-5400000">
                <a:off x="1451" y="2641"/>
                <a:ext cx="181" cy="46"/>
              </a:xfrm>
              <a:prstGeom prst="rect">
                <a:avLst/>
              </a:prstGeom>
              <a:solidFill>
                <a:srgbClr val="33333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3304" name="Rectangle 31"/>
              <p:cNvSpPr>
                <a:spLocks noChangeArrowheads="1"/>
              </p:cNvSpPr>
              <p:nvPr/>
            </p:nvSpPr>
            <p:spPr bwMode="auto">
              <a:xfrm>
                <a:off x="1201" y="2568"/>
                <a:ext cx="363" cy="46"/>
              </a:xfrm>
              <a:prstGeom prst="rect">
                <a:avLst/>
              </a:prstGeom>
              <a:solidFill>
                <a:srgbClr val="33333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53300" name="Rectangle 27"/>
            <p:cNvSpPr>
              <a:spLocks noChangeArrowheads="1"/>
            </p:cNvSpPr>
            <p:nvPr/>
          </p:nvSpPr>
          <p:spPr bwMode="auto">
            <a:xfrm>
              <a:off x="1265" y="2659"/>
              <a:ext cx="227" cy="454"/>
            </a:xfrm>
            <a:prstGeom prst="rect">
              <a:avLst/>
            </a:prstGeom>
            <a:gradFill rotWithShape="1">
              <a:gsLst>
                <a:gs pos="0">
                  <a:srgbClr val="595959"/>
                </a:gs>
                <a:gs pos="50000">
                  <a:srgbClr val="CC99FF"/>
                </a:gs>
                <a:gs pos="100000">
                  <a:srgbClr val="595959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3301" name="Oval 30"/>
            <p:cNvSpPr>
              <a:spLocks noChangeArrowheads="1"/>
            </p:cNvSpPr>
            <p:nvPr/>
          </p:nvSpPr>
          <p:spPr bwMode="auto">
            <a:xfrm>
              <a:off x="1356" y="2614"/>
              <a:ext cx="45" cy="4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53273" name="Group 38"/>
          <p:cNvGrpSpPr>
            <a:grpSpLocks/>
          </p:cNvGrpSpPr>
          <p:nvPr/>
        </p:nvGrpSpPr>
        <p:grpSpPr bwMode="auto">
          <a:xfrm>
            <a:off x="6870700" y="3427413"/>
            <a:ext cx="581025" cy="865187"/>
            <a:chOff x="1199" y="2568"/>
            <a:chExt cx="366" cy="545"/>
          </a:xfrm>
        </p:grpSpPr>
        <p:grpSp>
          <p:nvGrpSpPr>
            <p:cNvPr id="53293" name="Group 39"/>
            <p:cNvGrpSpPr>
              <a:grpSpLocks/>
            </p:cNvGrpSpPr>
            <p:nvPr/>
          </p:nvGrpSpPr>
          <p:grpSpPr bwMode="auto">
            <a:xfrm>
              <a:off x="1199" y="2568"/>
              <a:ext cx="366" cy="186"/>
              <a:chOff x="1199" y="2568"/>
              <a:chExt cx="366" cy="186"/>
            </a:xfrm>
          </p:grpSpPr>
          <p:sp>
            <p:nvSpPr>
              <p:cNvPr id="53296" name="Rectangle 40"/>
              <p:cNvSpPr>
                <a:spLocks noChangeArrowheads="1"/>
              </p:cNvSpPr>
              <p:nvPr/>
            </p:nvSpPr>
            <p:spPr bwMode="auto">
              <a:xfrm rot="-5400000">
                <a:off x="1131" y="2636"/>
                <a:ext cx="181" cy="46"/>
              </a:xfrm>
              <a:prstGeom prst="rect">
                <a:avLst/>
              </a:prstGeom>
              <a:solidFill>
                <a:srgbClr val="33333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3297" name="Rectangle 41"/>
              <p:cNvSpPr>
                <a:spLocks noChangeArrowheads="1"/>
              </p:cNvSpPr>
              <p:nvPr/>
            </p:nvSpPr>
            <p:spPr bwMode="auto">
              <a:xfrm rot="-5400000">
                <a:off x="1451" y="2641"/>
                <a:ext cx="181" cy="46"/>
              </a:xfrm>
              <a:prstGeom prst="rect">
                <a:avLst/>
              </a:prstGeom>
              <a:solidFill>
                <a:srgbClr val="33333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3298" name="Rectangle 42"/>
              <p:cNvSpPr>
                <a:spLocks noChangeArrowheads="1"/>
              </p:cNvSpPr>
              <p:nvPr/>
            </p:nvSpPr>
            <p:spPr bwMode="auto">
              <a:xfrm>
                <a:off x="1201" y="2568"/>
                <a:ext cx="363" cy="46"/>
              </a:xfrm>
              <a:prstGeom prst="rect">
                <a:avLst/>
              </a:prstGeom>
              <a:solidFill>
                <a:srgbClr val="33333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53294" name="Rectangle 43"/>
            <p:cNvSpPr>
              <a:spLocks noChangeArrowheads="1"/>
            </p:cNvSpPr>
            <p:nvPr/>
          </p:nvSpPr>
          <p:spPr bwMode="auto">
            <a:xfrm>
              <a:off x="1265" y="2659"/>
              <a:ext cx="227" cy="454"/>
            </a:xfrm>
            <a:prstGeom prst="rect">
              <a:avLst/>
            </a:prstGeom>
            <a:gradFill rotWithShape="1">
              <a:gsLst>
                <a:gs pos="0">
                  <a:srgbClr val="595959"/>
                </a:gs>
                <a:gs pos="50000">
                  <a:srgbClr val="CC99FF"/>
                </a:gs>
                <a:gs pos="100000">
                  <a:srgbClr val="595959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3295" name="Oval 44"/>
            <p:cNvSpPr>
              <a:spLocks noChangeArrowheads="1"/>
            </p:cNvSpPr>
            <p:nvPr/>
          </p:nvSpPr>
          <p:spPr bwMode="auto">
            <a:xfrm>
              <a:off x="1356" y="2614"/>
              <a:ext cx="45" cy="4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53274" name="Text Box 45"/>
          <p:cNvSpPr txBox="1">
            <a:spLocks noChangeArrowheads="1"/>
          </p:cNvSpPr>
          <p:nvPr/>
        </p:nvSpPr>
        <p:spPr bwMode="auto">
          <a:xfrm>
            <a:off x="6804025" y="4076700"/>
            <a:ext cx="1008063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latin typeface="Times New Roman" pitchFamily="18" charset="0"/>
              </a:rPr>
              <a:t>Anti-Vibrational Feet</a:t>
            </a:r>
          </a:p>
        </p:txBody>
      </p:sp>
      <p:grpSp>
        <p:nvGrpSpPr>
          <p:cNvPr id="53275" name="Group 48"/>
          <p:cNvGrpSpPr>
            <a:grpSpLocks/>
          </p:cNvGrpSpPr>
          <p:nvPr/>
        </p:nvGrpSpPr>
        <p:grpSpPr bwMode="auto">
          <a:xfrm>
            <a:off x="5508625" y="2835275"/>
            <a:ext cx="287338" cy="190500"/>
            <a:chOff x="1627" y="997"/>
            <a:chExt cx="181" cy="120"/>
          </a:xfrm>
        </p:grpSpPr>
        <p:sp>
          <p:nvSpPr>
            <p:cNvPr id="53291" name="AutoShape 46"/>
            <p:cNvSpPr>
              <a:spLocks noChangeArrowheads="1"/>
            </p:cNvSpPr>
            <p:nvPr/>
          </p:nvSpPr>
          <p:spPr bwMode="auto">
            <a:xfrm>
              <a:off x="1655" y="1026"/>
              <a:ext cx="136" cy="9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759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rgbClr val="8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3292" name="Rectangle 47"/>
            <p:cNvSpPr>
              <a:spLocks noChangeArrowheads="1"/>
            </p:cNvSpPr>
            <p:nvPr/>
          </p:nvSpPr>
          <p:spPr bwMode="auto">
            <a:xfrm>
              <a:off x="1627" y="997"/>
              <a:ext cx="181" cy="113"/>
            </a:xfrm>
            <a:prstGeom prst="rect">
              <a:avLst/>
            </a:prstGeom>
            <a:solidFill>
              <a:srgbClr val="800000">
                <a:alpha val="39999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53276" name="Text Box 49"/>
          <p:cNvSpPr txBox="1">
            <a:spLocks noChangeArrowheads="1"/>
          </p:cNvSpPr>
          <p:nvPr/>
        </p:nvSpPr>
        <p:spPr bwMode="auto">
          <a:xfrm>
            <a:off x="4716463" y="1339850"/>
            <a:ext cx="1457325" cy="24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de-DE" sz="1400">
                <a:latin typeface="Times New Roman" pitchFamily="18" charset="0"/>
                <a:cs typeface="Times New Roman" pitchFamily="18" charset="0"/>
              </a:rPr>
              <a:t>Inclinometers</a:t>
            </a:r>
            <a:endParaRPr lang="ru-RU" sz="1400">
              <a:latin typeface="Times New Roman" pitchFamily="18" charset="0"/>
              <a:cs typeface="Arial" charset="0"/>
            </a:endParaRPr>
          </a:p>
        </p:txBody>
      </p:sp>
      <p:grpSp>
        <p:nvGrpSpPr>
          <p:cNvPr id="53277" name="Group 53"/>
          <p:cNvGrpSpPr>
            <a:grpSpLocks/>
          </p:cNvGrpSpPr>
          <p:nvPr/>
        </p:nvGrpSpPr>
        <p:grpSpPr bwMode="auto">
          <a:xfrm>
            <a:off x="4932363" y="2060575"/>
            <a:ext cx="287337" cy="190500"/>
            <a:chOff x="1627" y="997"/>
            <a:chExt cx="181" cy="120"/>
          </a:xfrm>
        </p:grpSpPr>
        <p:sp>
          <p:nvSpPr>
            <p:cNvPr id="53289" name="AutoShape 54"/>
            <p:cNvSpPr>
              <a:spLocks noChangeArrowheads="1"/>
            </p:cNvSpPr>
            <p:nvPr/>
          </p:nvSpPr>
          <p:spPr bwMode="auto">
            <a:xfrm>
              <a:off x="1655" y="1026"/>
              <a:ext cx="136" cy="9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759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rgbClr val="8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3290" name="Rectangle 55"/>
            <p:cNvSpPr>
              <a:spLocks noChangeArrowheads="1"/>
            </p:cNvSpPr>
            <p:nvPr/>
          </p:nvSpPr>
          <p:spPr bwMode="auto">
            <a:xfrm>
              <a:off x="1627" y="997"/>
              <a:ext cx="181" cy="113"/>
            </a:xfrm>
            <a:prstGeom prst="rect">
              <a:avLst/>
            </a:prstGeom>
            <a:solidFill>
              <a:srgbClr val="800000">
                <a:alpha val="39999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53278" name="Text Box 57"/>
          <p:cNvSpPr txBox="1">
            <a:spLocks noChangeArrowheads="1"/>
          </p:cNvSpPr>
          <p:nvPr/>
        </p:nvSpPr>
        <p:spPr bwMode="auto">
          <a:xfrm>
            <a:off x="827088" y="2997200"/>
            <a:ext cx="100806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solidFill>
                  <a:srgbClr val="FF0000"/>
                </a:solidFill>
                <a:latin typeface="Times New Roman" pitchFamily="18" charset="0"/>
              </a:rPr>
              <a:t>UCN</a:t>
            </a:r>
          </a:p>
        </p:txBody>
      </p:sp>
      <p:sp>
        <p:nvSpPr>
          <p:cNvPr id="53279" name="Rectangle 58"/>
          <p:cNvSpPr>
            <a:spLocks noChangeArrowheads="1"/>
          </p:cNvSpPr>
          <p:nvPr/>
        </p:nvSpPr>
        <p:spPr bwMode="auto">
          <a:xfrm flipV="1">
            <a:off x="5075238" y="2852738"/>
            <a:ext cx="252412" cy="3175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3280" name="Rectangle 59"/>
          <p:cNvSpPr>
            <a:spLocks noChangeArrowheads="1"/>
          </p:cNvSpPr>
          <p:nvPr/>
        </p:nvSpPr>
        <p:spPr bwMode="auto">
          <a:xfrm flipV="1">
            <a:off x="5075238" y="3009900"/>
            <a:ext cx="252412" cy="3175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3281" name="Rectangle 60"/>
          <p:cNvSpPr>
            <a:spLocks noChangeArrowheads="1"/>
          </p:cNvSpPr>
          <p:nvPr/>
        </p:nvSpPr>
        <p:spPr bwMode="auto">
          <a:xfrm flipV="1">
            <a:off x="2951163" y="2852738"/>
            <a:ext cx="252412" cy="3175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3282" name="Rectangle 61"/>
          <p:cNvSpPr>
            <a:spLocks noChangeArrowheads="1"/>
          </p:cNvSpPr>
          <p:nvPr/>
        </p:nvSpPr>
        <p:spPr bwMode="auto">
          <a:xfrm flipV="1">
            <a:off x="2951163" y="3009900"/>
            <a:ext cx="252412" cy="3175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3283" name="Text Box 62"/>
          <p:cNvSpPr txBox="1">
            <a:spLocks noChangeArrowheads="1"/>
          </p:cNvSpPr>
          <p:nvPr/>
        </p:nvSpPr>
        <p:spPr bwMode="auto">
          <a:xfrm>
            <a:off x="2771775" y="1196975"/>
            <a:ext cx="12954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latin typeface="Times New Roman" pitchFamily="18" charset="0"/>
              </a:rPr>
              <a:t>Slit Height Measurement</a:t>
            </a:r>
          </a:p>
        </p:txBody>
      </p:sp>
      <p:sp>
        <p:nvSpPr>
          <p:cNvPr id="53284" name="Line 63"/>
          <p:cNvSpPr>
            <a:spLocks noChangeShapeType="1"/>
          </p:cNvSpPr>
          <p:nvPr/>
        </p:nvSpPr>
        <p:spPr bwMode="auto">
          <a:xfrm flipH="1">
            <a:off x="3059113" y="1700213"/>
            <a:ext cx="144462" cy="10810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lg"/>
          </a:ln>
        </p:spPr>
        <p:txBody>
          <a:bodyPr/>
          <a:lstStyle/>
          <a:p>
            <a:endParaRPr lang="ru-RU"/>
          </a:p>
        </p:txBody>
      </p:sp>
      <p:sp>
        <p:nvSpPr>
          <p:cNvPr id="53285" name="Line 65"/>
          <p:cNvSpPr>
            <a:spLocks noChangeShapeType="1"/>
          </p:cNvSpPr>
          <p:nvPr/>
        </p:nvSpPr>
        <p:spPr bwMode="auto">
          <a:xfrm flipH="1">
            <a:off x="5075238" y="1628775"/>
            <a:ext cx="288925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lg"/>
          </a:ln>
        </p:spPr>
        <p:txBody>
          <a:bodyPr/>
          <a:lstStyle/>
          <a:p>
            <a:endParaRPr lang="ru-RU"/>
          </a:p>
        </p:txBody>
      </p:sp>
      <p:sp>
        <p:nvSpPr>
          <p:cNvPr id="53286" name="Line 66"/>
          <p:cNvSpPr>
            <a:spLocks noChangeShapeType="1"/>
          </p:cNvSpPr>
          <p:nvPr/>
        </p:nvSpPr>
        <p:spPr bwMode="auto">
          <a:xfrm>
            <a:off x="5364163" y="1628775"/>
            <a:ext cx="287337" cy="1152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lg"/>
          </a:ln>
        </p:spPr>
        <p:txBody>
          <a:bodyPr/>
          <a:lstStyle/>
          <a:p>
            <a:endParaRPr lang="ru-RU"/>
          </a:p>
        </p:txBody>
      </p:sp>
      <p:sp>
        <p:nvSpPr>
          <p:cNvPr id="53287" name="Line 67"/>
          <p:cNvSpPr>
            <a:spLocks noChangeShapeType="1"/>
          </p:cNvSpPr>
          <p:nvPr/>
        </p:nvSpPr>
        <p:spPr bwMode="auto">
          <a:xfrm>
            <a:off x="3203575" y="1700213"/>
            <a:ext cx="1944688" cy="10810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lg"/>
          </a:ln>
        </p:spPr>
        <p:txBody>
          <a:bodyPr/>
          <a:lstStyle/>
          <a:p>
            <a:endParaRPr lang="ru-RU"/>
          </a:p>
        </p:txBody>
      </p:sp>
      <p:sp>
        <p:nvSpPr>
          <p:cNvPr id="53288" name="Rectangle 68"/>
          <p:cNvSpPr>
            <a:spLocks noChangeArrowheads="1"/>
          </p:cNvSpPr>
          <p:nvPr/>
        </p:nvSpPr>
        <p:spPr bwMode="auto">
          <a:xfrm>
            <a:off x="500063" y="4929188"/>
            <a:ext cx="7704137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>
                <a:latin typeface="Times New Roman" pitchFamily="18" charset="0"/>
              </a:rPr>
              <a:t> Count rates at ILL turbine: ~1/s to 1/h</a:t>
            </a:r>
          </a:p>
          <a:p>
            <a:pPr>
              <a:buFontTx/>
              <a:buChar char="•"/>
            </a:pPr>
            <a:r>
              <a:rPr lang="en-US">
                <a:latin typeface="Times New Roman" pitchFamily="18" charset="0"/>
              </a:rPr>
              <a:t> Effective (vertical) temperature of neutrons is ~20 nK</a:t>
            </a:r>
          </a:p>
          <a:p>
            <a:pPr>
              <a:buFontTx/>
              <a:buChar char="•"/>
            </a:pPr>
            <a:r>
              <a:rPr lang="en-US">
                <a:latin typeface="Times New Roman" pitchFamily="18" charset="0"/>
              </a:rPr>
              <a:t> Background suppression is a factor of ~10</a:t>
            </a:r>
            <a:r>
              <a:rPr lang="en-US" baseline="30000">
                <a:latin typeface="Times New Roman" pitchFamily="18" charset="0"/>
              </a:rPr>
              <a:t>8</a:t>
            </a:r>
            <a:r>
              <a:rPr lang="en-US">
                <a:latin typeface="Times New Roman" pitchFamily="18" charset="0"/>
              </a:rPr>
              <a:t>-10</a:t>
            </a:r>
            <a:r>
              <a:rPr lang="en-US" baseline="30000">
                <a:latin typeface="Times New Roman" pitchFamily="18" charset="0"/>
              </a:rPr>
              <a:t>9</a:t>
            </a:r>
          </a:p>
          <a:p>
            <a:pPr>
              <a:buFontTx/>
              <a:buChar char="•"/>
            </a:pPr>
            <a:r>
              <a:rPr lang="en-US">
                <a:latin typeface="Times New Roman" pitchFamily="18" charset="0"/>
              </a:rPr>
              <a:t> Parallelism of the bottom mirror and the absorber/scatterer is ~10</a:t>
            </a:r>
            <a:r>
              <a:rPr lang="en-US" baseline="30000">
                <a:latin typeface="Times New Roman" pitchFamily="18" charset="0"/>
              </a:rPr>
              <a:t>-6</a:t>
            </a:r>
          </a:p>
        </p:txBody>
      </p:sp>
    </p:spTree>
  </p:cSld>
  <p:clrMapOvr>
    <a:masterClrMapping/>
  </p:clrMapOvr>
  <p:transition advTm="109888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4213" y="188913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Gravitational states</a:t>
            </a:r>
            <a:br>
              <a:rPr lang="en-US" smtClean="0"/>
            </a:br>
            <a:r>
              <a:rPr lang="en-US" sz="2000" smtClean="0">
                <a:solidFill>
                  <a:srgbClr val="CC3300"/>
                </a:solidFill>
              </a:rPr>
              <a:t>Antihydrogen</a:t>
            </a:r>
            <a:r>
              <a:rPr lang="en-US" sz="2000" smtClean="0"/>
              <a:t> bouncing on a surface</a:t>
            </a:r>
            <a:endParaRPr lang="ru-RU" smtClean="0"/>
          </a:p>
        </p:txBody>
      </p:sp>
      <p:graphicFrame>
        <p:nvGraphicFramePr>
          <p:cNvPr id="7168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728117"/>
              </p:ext>
            </p:extLst>
          </p:nvPr>
        </p:nvGraphicFramePr>
        <p:xfrm>
          <a:off x="2395538" y="2657475"/>
          <a:ext cx="6302375" cy="1106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99" name="Equation" r:id="rId4" imgW="4190760" imgH="711000" progId="Equation.DSMT4">
                  <p:embed/>
                </p:oleObj>
              </mc:Choice>
              <mc:Fallback>
                <p:oleObj name="Equation" r:id="rId4" imgW="4190760" imgH="7110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95538" y="2657475"/>
                        <a:ext cx="6302375" cy="1106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1835150" y="1125538"/>
            <a:ext cx="6696075" cy="1846262"/>
            <a:chOff x="1247" y="890"/>
            <a:chExt cx="4218" cy="1163"/>
          </a:xfrm>
        </p:grpSpPr>
        <p:sp>
          <p:nvSpPr>
            <p:cNvPr id="18443" name="Line 6"/>
            <p:cNvSpPr>
              <a:spLocks noChangeShapeType="1"/>
            </p:cNvSpPr>
            <p:nvPr/>
          </p:nvSpPr>
          <p:spPr bwMode="auto">
            <a:xfrm>
              <a:off x="1610" y="890"/>
              <a:ext cx="0" cy="1163"/>
            </a:xfrm>
            <a:prstGeom prst="line">
              <a:avLst/>
            </a:prstGeom>
            <a:noFill/>
            <a:ln w="57150">
              <a:solidFill>
                <a:srgbClr val="C00000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18444" name="Group 21"/>
            <p:cNvGrpSpPr>
              <a:grpSpLocks/>
            </p:cNvGrpSpPr>
            <p:nvPr/>
          </p:nvGrpSpPr>
          <p:grpSpPr bwMode="auto">
            <a:xfrm>
              <a:off x="1247" y="935"/>
              <a:ext cx="4218" cy="1086"/>
              <a:chOff x="1247" y="935"/>
              <a:chExt cx="4218" cy="1086"/>
            </a:xfrm>
          </p:grpSpPr>
          <p:sp>
            <p:nvSpPr>
              <p:cNvPr id="18445" name="Line 5"/>
              <p:cNvSpPr>
                <a:spLocks noChangeShapeType="1"/>
              </p:cNvSpPr>
              <p:nvPr/>
            </p:nvSpPr>
            <p:spPr bwMode="auto">
              <a:xfrm>
                <a:off x="1610" y="1613"/>
                <a:ext cx="2239" cy="0"/>
              </a:xfrm>
              <a:prstGeom prst="line">
                <a:avLst/>
              </a:prstGeom>
              <a:noFill/>
              <a:ln w="38100">
                <a:solidFill>
                  <a:srgbClr val="C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446" name="Line 7"/>
              <p:cNvSpPr>
                <a:spLocks noChangeShapeType="1"/>
              </p:cNvSpPr>
              <p:nvPr/>
            </p:nvSpPr>
            <p:spPr bwMode="auto">
              <a:xfrm flipV="1">
                <a:off x="1731" y="1071"/>
                <a:ext cx="3734" cy="542"/>
              </a:xfrm>
              <a:prstGeom prst="line">
                <a:avLst/>
              </a:prstGeom>
              <a:noFill/>
              <a:ln w="19050">
                <a:solidFill>
                  <a:srgbClr val="C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447" name="Freeform 8"/>
              <p:cNvSpPr>
                <a:spLocks/>
              </p:cNvSpPr>
              <p:nvPr/>
            </p:nvSpPr>
            <p:spPr bwMode="auto">
              <a:xfrm>
                <a:off x="1610" y="1608"/>
                <a:ext cx="183" cy="413"/>
              </a:xfrm>
              <a:custGeom>
                <a:avLst/>
                <a:gdLst>
                  <a:gd name="T0" fmla="*/ 0 w 137"/>
                  <a:gd name="T1" fmla="*/ 7 h 597"/>
                  <a:gd name="T2" fmla="*/ 1455 w 137"/>
                  <a:gd name="T3" fmla="*/ 1 h 597"/>
                  <a:gd name="T4" fmla="*/ 4409 w 137"/>
                  <a:gd name="T5" fmla="*/ 1 h 597"/>
                  <a:gd name="T6" fmla="*/ 0 60000 65536"/>
                  <a:gd name="T7" fmla="*/ 0 60000 65536"/>
                  <a:gd name="T8" fmla="*/ 0 60000 65536"/>
                  <a:gd name="T9" fmla="*/ 0 w 137"/>
                  <a:gd name="T10" fmla="*/ 0 h 597"/>
                  <a:gd name="T11" fmla="*/ 137 w 137"/>
                  <a:gd name="T12" fmla="*/ 597 h 59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37" h="597">
                    <a:moveTo>
                      <a:pt x="0" y="597"/>
                    </a:moveTo>
                    <a:cubicBezTo>
                      <a:pt x="11" y="396"/>
                      <a:pt x="23" y="196"/>
                      <a:pt x="46" y="98"/>
                    </a:cubicBezTo>
                    <a:cubicBezTo>
                      <a:pt x="69" y="0"/>
                      <a:pt x="122" y="23"/>
                      <a:pt x="137" y="8"/>
                    </a:cubicBezTo>
                  </a:path>
                </a:pathLst>
              </a:custGeom>
              <a:noFill/>
              <a:ln w="19050" cap="flat" cmpd="sng">
                <a:solidFill>
                  <a:srgbClr val="C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448" name="Text Box 9"/>
              <p:cNvSpPr txBox="1">
                <a:spLocks noChangeArrowheads="1"/>
              </p:cNvSpPr>
              <p:nvPr/>
            </p:nvSpPr>
            <p:spPr bwMode="auto">
              <a:xfrm>
                <a:off x="4604" y="1207"/>
                <a:ext cx="605" cy="231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/>
                  <a:t>Mgz</a:t>
                </a:r>
                <a:endParaRPr lang="ru-RU"/>
              </a:p>
            </p:txBody>
          </p:sp>
          <p:sp>
            <p:nvSpPr>
              <p:cNvPr id="18449" name="Text Box 10"/>
              <p:cNvSpPr txBox="1">
                <a:spLocks noChangeArrowheads="1"/>
              </p:cNvSpPr>
              <p:nvPr/>
            </p:nvSpPr>
            <p:spPr bwMode="auto">
              <a:xfrm>
                <a:off x="2034" y="1770"/>
                <a:ext cx="726" cy="231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/>
                  <a:t>V(z)</a:t>
                </a:r>
                <a:endParaRPr lang="ru-RU"/>
              </a:p>
            </p:txBody>
          </p:sp>
          <p:sp>
            <p:nvSpPr>
              <p:cNvPr id="18450" name="Line 11"/>
              <p:cNvSpPr>
                <a:spLocks noChangeShapeType="1"/>
              </p:cNvSpPr>
              <p:nvPr/>
            </p:nvSpPr>
            <p:spPr bwMode="auto">
              <a:xfrm flipH="1" flipV="1">
                <a:off x="1731" y="1675"/>
                <a:ext cx="363" cy="158"/>
              </a:xfrm>
              <a:prstGeom prst="line">
                <a:avLst/>
              </a:prstGeom>
              <a:noFill/>
              <a:ln w="12700">
                <a:solidFill>
                  <a:srgbClr val="C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451" name="Freeform 12"/>
              <p:cNvSpPr>
                <a:spLocks/>
              </p:cNvSpPr>
              <p:nvPr/>
            </p:nvSpPr>
            <p:spPr bwMode="auto">
              <a:xfrm>
                <a:off x="1610" y="1325"/>
                <a:ext cx="1271" cy="152"/>
              </a:xfrm>
              <a:custGeom>
                <a:avLst/>
                <a:gdLst>
                  <a:gd name="T0" fmla="*/ 0 w 953"/>
                  <a:gd name="T1" fmla="*/ 2 h 219"/>
                  <a:gd name="T2" fmla="*/ 7197 w 953"/>
                  <a:gd name="T3" fmla="*/ 2 h 219"/>
                  <a:gd name="T4" fmla="*/ 17275 w 953"/>
                  <a:gd name="T5" fmla="*/ 1 h 219"/>
                  <a:gd name="T6" fmla="*/ 24453 w 953"/>
                  <a:gd name="T7" fmla="*/ 2 h 219"/>
                  <a:gd name="T8" fmla="*/ 30181 w 953"/>
                  <a:gd name="T9" fmla="*/ 2 h 2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53"/>
                  <a:gd name="T16" fmla="*/ 0 h 219"/>
                  <a:gd name="T17" fmla="*/ 953 w 953"/>
                  <a:gd name="T18" fmla="*/ 219 h 2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53" h="219">
                    <a:moveTo>
                      <a:pt x="0" y="189"/>
                    </a:moveTo>
                    <a:cubicBezTo>
                      <a:pt x="68" y="204"/>
                      <a:pt x="136" y="219"/>
                      <a:pt x="227" y="189"/>
                    </a:cubicBezTo>
                    <a:cubicBezTo>
                      <a:pt x="318" y="159"/>
                      <a:pt x="454" y="14"/>
                      <a:pt x="545" y="7"/>
                    </a:cubicBezTo>
                    <a:cubicBezTo>
                      <a:pt x="636" y="0"/>
                      <a:pt x="704" y="114"/>
                      <a:pt x="772" y="144"/>
                    </a:cubicBezTo>
                    <a:cubicBezTo>
                      <a:pt x="840" y="174"/>
                      <a:pt x="915" y="182"/>
                      <a:pt x="953" y="189"/>
                    </a:cubicBezTo>
                  </a:path>
                </a:pathLst>
              </a:custGeom>
              <a:noFill/>
              <a:ln w="19050" cap="flat" cmpd="sng">
                <a:solidFill>
                  <a:srgbClr val="C00000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452" name="Text Box 13"/>
              <p:cNvSpPr txBox="1">
                <a:spLocks noChangeArrowheads="1"/>
              </p:cNvSpPr>
              <p:nvPr/>
            </p:nvSpPr>
            <p:spPr bwMode="auto">
              <a:xfrm>
                <a:off x="3668" y="1707"/>
                <a:ext cx="241" cy="231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/>
                  <a:t>z</a:t>
                </a:r>
                <a:endParaRPr lang="ru-RU"/>
              </a:p>
            </p:txBody>
          </p:sp>
          <p:sp>
            <p:nvSpPr>
              <p:cNvPr id="18453" name="Line 16"/>
              <p:cNvSpPr>
                <a:spLocks noChangeShapeType="1"/>
              </p:cNvSpPr>
              <p:nvPr/>
            </p:nvSpPr>
            <p:spPr bwMode="auto">
              <a:xfrm>
                <a:off x="1610" y="1480"/>
                <a:ext cx="1225" cy="0"/>
              </a:xfrm>
              <a:prstGeom prst="line">
                <a:avLst/>
              </a:prstGeom>
              <a:noFill/>
              <a:ln w="9525">
                <a:solidFill>
                  <a:srgbClr val="C00000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454" name="Line 18"/>
              <p:cNvSpPr>
                <a:spLocks noChangeShapeType="1"/>
              </p:cNvSpPr>
              <p:nvPr/>
            </p:nvSpPr>
            <p:spPr bwMode="auto">
              <a:xfrm>
                <a:off x="1610" y="1071"/>
                <a:ext cx="3629" cy="0"/>
              </a:xfrm>
              <a:prstGeom prst="line">
                <a:avLst/>
              </a:prstGeom>
              <a:noFill/>
              <a:ln w="9525">
                <a:solidFill>
                  <a:srgbClr val="C00000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455" name="Text Box 19"/>
              <p:cNvSpPr txBox="1">
                <a:spLocks noChangeArrowheads="1"/>
              </p:cNvSpPr>
              <p:nvPr/>
            </p:nvSpPr>
            <p:spPr bwMode="auto">
              <a:xfrm>
                <a:off x="1247" y="1298"/>
                <a:ext cx="272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>
                    <a:latin typeface="Symbol" pitchFamily="18" charset="2"/>
                  </a:rPr>
                  <a:t>e</a:t>
                </a:r>
                <a:r>
                  <a:rPr lang="en-US" baseline="-25000">
                    <a:latin typeface="Symbol" pitchFamily="18" charset="2"/>
                  </a:rPr>
                  <a:t>1</a:t>
                </a:r>
                <a:endParaRPr lang="ru-RU">
                  <a:latin typeface="Symbol" pitchFamily="18" charset="2"/>
                </a:endParaRPr>
              </a:p>
            </p:txBody>
          </p:sp>
          <p:sp>
            <p:nvSpPr>
              <p:cNvPr id="18456" name="Text Box 20"/>
              <p:cNvSpPr txBox="1">
                <a:spLocks noChangeArrowheads="1"/>
              </p:cNvSpPr>
              <p:nvPr/>
            </p:nvSpPr>
            <p:spPr bwMode="auto">
              <a:xfrm>
                <a:off x="1247" y="935"/>
                <a:ext cx="227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>
                    <a:latin typeface="Symbol" pitchFamily="18" charset="2"/>
                  </a:rPr>
                  <a:t>e</a:t>
                </a:r>
                <a:r>
                  <a:rPr lang="en-US" baseline="-25000">
                    <a:latin typeface="Symbol" pitchFamily="18" charset="2"/>
                  </a:rPr>
                  <a:t>2</a:t>
                </a:r>
                <a:endParaRPr lang="ru-RU">
                  <a:latin typeface="Symbol" pitchFamily="18" charset="2"/>
                </a:endParaRPr>
              </a:p>
            </p:txBody>
          </p:sp>
        </p:grpSp>
      </p:grpSp>
      <p:sp>
        <p:nvSpPr>
          <p:cNvPr id="25" name="Прямоугольник 24"/>
          <p:cNvSpPr/>
          <p:nvPr/>
        </p:nvSpPr>
        <p:spPr bwMode="auto">
          <a:xfrm>
            <a:off x="2428860" y="1285860"/>
            <a:ext cx="142876" cy="1500198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317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3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49" y="3861048"/>
            <a:ext cx="5625581" cy="3102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8" name="Rectangle 6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r>
              <a:rPr lang="en-US" sz="4000" dirty="0"/>
              <a:t>Quantum states in the gravitational field of Earth</a:t>
            </a:r>
            <a:endParaRPr lang="ru-RU" sz="4000" dirty="0"/>
          </a:p>
        </p:txBody>
      </p:sp>
      <p:graphicFrame>
        <p:nvGraphicFramePr>
          <p:cNvPr id="8201" name="Object 9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1042988" y="1700213"/>
          <a:ext cx="3602037" cy="3103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44" name="Equation" r:id="rId3" imgW="2120760" imgH="1828800" progId="Equation.DSMT4">
                  <p:embed/>
                </p:oleObj>
              </mc:Choice>
              <mc:Fallback>
                <p:oleObj name="Equation" r:id="rId3" imgW="2120760" imgH="1828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2988" y="1700213"/>
                        <a:ext cx="3602037" cy="3103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24" name="Object 32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1187450" y="3141663"/>
          <a:ext cx="3960813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45" name="Equation" r:id="rId5" imgW="1523880" imgH="228600" progId="Equation.DSMT4">
                  <p:embed/>
                </p:oleObj>
              </mc:Choice>
              <mc:Fallback>
                <p:oleObj name="Equation" r:id="rId5" imgW="15238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450" y="3141663"/>
                        <a:ext cx="3960813" cy="593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26" name="Object 34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1187450" y="4076700"/>
          <a:ext cx="1971675" cy="592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46" name="Equation" r:id="rId7" imgW="761760" imgH="228600" progId="Equation.DSMT4">
                  <p:embed/>
                </p:oleObj>
              </mc:Choice>
              <mc:Fallback>
                <p:oleObj name="Equation" r:id="rId7" imgW="7617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450" y="4076700"/>
                        <a:ext cx="1971675" cy="592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203" name="Group 11"/>
          <p:cNvGrpSpPr>
            <a:grpSpLocks/>
          </p:cNvGrpSpPr>
          <p:nvPr/>
        </p:nvGrpSpPr>
        <p:grpSpPr bwMode="auto">
          <a:xfrm>
            <a:off x="6097588" y="1484313"/>
            <a:ext cx="2770187" cy="2801937"/>
            <a:chOff x="4059" y="1071"/>
            <a:chExt cx="1497" cy="1497"/>
          </a:xfrm>
        </p:grpSpPr>
        <p:sp>
          <p:nvSpPr>
            <p:cNvPr id="8204" name="Line 12"/>
            <p:cNvSpPr>
              <a:spLocks noChangeShapeType="1"/>
            </p:cNvSpPr>
            <p:nvPr/>
          </p:nvSpPr>
          <p:spPr bwMode="auto">
            <a:xfrm>
              <a:off x="4059" y="1162"/>
              <a:ext cx="0" cy="1406"/>
            </a:xfrm>
            <a:prstGeom prst="line">
              <a:avLst/>
            </a:prstGeom>
            <a:noFill/>
            <a:ln w="15875">
              <a:solidFill>
                <a:srgbClr val="80000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05" name="Line 13"/>
            <p:cNvSpPr>
              <a:spLocks noChangeShapeType="1"/>
            </p:cNvSpPr>
            <p:nvPr/>
          </p:nvSpPr>
          <p:spPr bwMode="auto">
            <a:xfrm flipV="1">
              <a:off x="4059" y="1071"/>
              <a:ext cx="1497" cy="1497"/>
            </a:xfrm>
            <a:prstGeom prst="line">
              <a:avLst/>
            </a:prstGeom>
            <a:noFill/>
            <a:ln w="15875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06" name="Line 14"/>
            <p:cNvSpPr>
              <a:spLocks noChangeShapeType="1"/>
            </p:cNvSpPr>
            <p:nvPr/>
          </p:nvSpPr>
          <p:spPr bwMode="auto">
            <a:xfrm>
              <a:off x="4059" y="2341"/>
              <a:ext cx="227" cy="0"/>
            </a:xfrm>
            <a:prstGeom prst="line">
              <a:avLst/>
            </a:prstGeom>
            <a:noFill/>
            <a:ln w="15875">
              <a:solidFill>
                <a:srgbClr val="008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07" name="Line 15"/>
            <p:cNvSpPr>
              <a:spLocks noChangeShapeType="1"/>
            </p:cNvSpPr>
            <p:nvPr/>
          </p:nvSpPr>
          <p:spPr bwMode="auto">
            <a:xfrm>
              <a:off x="4059" y="2205"/>
              <a:ext cx="363" cy="0"/>
            </a:xfrm>
            <a:prstGeom prst="line">
              <a:avLst/>
            </a:prstGeom>
            <a:noFill/>
            <a:ln w="15875">
              <a:solidFill>
                <a:srgbClr val="008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aphicFrame>
        <p:nvGraphicFramePr>
          <p:cNvPr id="8208" name="Object 16"/>
          <p:cNvGraphicFramePr>
            <a:graphicFrameLocks noChangeAspect="1"/>
          </p:cNvGraphicFramePr>
          <p:nvPr/>
        </p:nvGraphicFramePr>
        <p:xfrm>
          <a:off x="5651500" y="3860800"/>
          <a:ext cx="339725" cy="209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47" name="Equation" r:id="rId9" imgW="291960" imgH="177480" progId="Equation.DSMT4">
                  <p:embed/>
                </p:oleObj>
              </mc:Choice>
              <mc:Fallback>
                <p:oleObj name="Equation" r:id="rId9" imgW="29196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1500" y="3860800"/>
                        <a:ext cx="339725" cy="209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09" name="Object 17"/>
          <p:cNvGraphicFramePr>
            <a:graphicFrameLocks noChangeAspect="1"/>
          </p:cNvGraphicFramePr>
          <p:nvPr/>
        </p:nvGraphicFramePr>
        <p:xfrm>
          <a:off x="5651500" y="3573463"/>
          <a:ext cx="369888" cy="209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48" name="Equation" r:id="rId11" imgW="317160" imgH="177480" progId="Equation.DSMT4">
                  <p:embed/>
                </p:oleObj>
              </mc:Choice>
              <mc:Fallback>
                <p:oleObj name="Equation" r:id="rId11" imgW="31716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1500" y="3573463"/>
                        <a:ext cx="369888" cy="209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11" name="Object 19"/>
          <p:cNvGraphicFramePr>
            <a:graphicFrameLocks noChangeAspect="1"/>
          </p:cNvGraphicFramePr>
          <p:nvPr/>
        </p:nvGraphicFramePr>
        <p:xfrm>
          <a:off x="5651500" y="3284538"/>
          <a:ext cx="369888" cy="209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49" name="Equation" r:id="rId13" imgW="317160" imgH="177480" progId="Equation.DSMT4">
                  <p:embed/>
                </p:oleObj>
              </mc:Choice>
              <mc:Fallback>
                <p:oleObj name="Equation" r:id="rId13" imgW="31716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1500" y="3284538"/>
                        <a:ext cx="369888" cy="209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18" name="Object 26"/>
          <p:cNvGraphicFramePr>
            <a:graphicFrameLocks noChangeAspect="1"/>
          </p:cNvGraphicFramePr>
          <p:nvPr/>
        </p:nvGraphicFramePr>
        <p:xfrm>
          <a:off x="6227763" y="4365625"/>
          <a:ext cx="296862" cy="180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50" name="Equation" r:id="rId15" imgW="368280" imgH="177480" progId="Equation.DSMT4">
                  <p:embed/>
                </p:oleObj>
              </mc:Choice>
              <mc:Fallback>
                <p:oleObj name="Equation" r:id="rId15" imgW="36828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27763" y="4365625"/>
                        <a:ext cx="296862" cy="180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19" name="Object 27"/>
          <p:cNvGraphicFramePr>
            <a:graphicFrameLocks noChangeAspect="1"/>
          </p:cNvGraphicFramePr>
          <p:nvPr/>
        </p:nvGraphicFramePr>
        <p:xfrm>
          <a:off x="6588125" y="4365625"/>
          <a:ext cx="387350" cy="176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51" name="Equation" r:id="rId17" imgW="393480" imgH="177480" progId="Equation.DSMT4">
                  <p:embed/>
                </p:oleObj>
              </mc:Choice>
              <mc:Fallback>
                <p:oleObj name="Equation" r:id="rId17" imgW="39348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88125" y="4365625"/>
                        <a:ext cx="387350" cy="176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20" name="Object 28"/>
          <p:cNvGraphicFramePr>
            <a:graphicFrameLocks noChangeAspect="1"/>
          </p:cNvGraphicFramePr>
          <p:nvPr/>
        </p:nvGraphicFramePr>
        <p:xfrm>
          <a:off x="7019925" y="4365625"/>
          <a:ext cx="357188" cy="174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52" name="Equation" r:id="rId19" imgW="368280" imgH="177480" progId="Equation.DSMT4">
                  <p:embed/>
                </p:oleObj>
              </mc:Choice>
              <mc:Fallback>
                <p:oleObj name="Equation" r:id="rId19" imgW="36828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9925" y="4365625"/>
                        <a:ext cx="357188" cy="174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223" name="Group 31"/>
          <p:cNvGrpSpPr>
            <a:grpSpLocks/>
          </p:cNvGrpSpPr>
          <p:nvPr/>
        </p:nvGrpSpPr>
        <p:grpSpPr bwMode="auto">
          <a:xfrm>
            <a:off x="5148263" y="1639888"/>
            <a:ext cx="3887787" cy="2927350"/>
            <a:chOff x="3243" y="1033"/>
            <a:chExt cx="2449" cy="1844"/>
          </a:xfrm>
        </p:grpSpPr>
        <p:sp>
          <p:nvSpPr>
            <p:cNvPr id="8210" name="Line 18"/>
            <p:cNvSpPr>
              <a:spLocks noChangeShapeType="1"/>
            </p:cNvSpPr>
            <p:nvPr/>
          </p:nvSpPr>
          <p:spPr bwMode="auto">
            <a:xfrm>
              <a:off x="3841" y="2111"/>
              <a:ext cx="582" cy="0"/>
            </a:xfrm>
            <a:prstGeom prst="line">
              <a:avLst/>
            </a:prstGeom>
            <a:noFill/>
            <a:ln w="15875">
              <a:solidFill>
                <a:srgbClr val="008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graphicFrame>
          <p:nvGraphicFramePr>
            <p:cNvPr id="8212" name="Object 20"/>
            <p:cNvGraphicFramePr>
              <a:graphicFrameLocks noChangeAspect="1"/>
            </p:cNvGraphicFramePr>
            <p:nvPr/>
          </p:nvGraphicFramePr>
          <p:xfrm>
            <a:off x="3243" y="1033"/>
            <a:ext cx="522" cy="17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853" name="Equation" r:id="rId21" imgW="711000" imgH="228600" progId="Equation.DSMT4">
                    <p:embed/>
                  </p:oleObj>
                </mc:Choice>
                <mc:Fallback>
                  <p:oleObj name="Equation" r:id="rId21" imgW="711000" imgH="228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43" y="1033"/>
                          <a:ext cx="522" cy="17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213" name="Line 21"/>
            <p:cNvSpPr>
              <a:spLocks noChangeShapeType="1"/>
            </p:cNvSpPr>
            <p:nvPr/>
          </p:nvSpPr>
          <p:spPr bwMode="auto">
            <a:xfrm>
              <a:off x="3841" y="2700"/>
              <a:ext cx="1745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14" name="Line 22"/>
            <p:cNvSpPr>
              <a:spLocks noChangeShapeType="1"/>
            </p:cNvSpPr>
            <p:nvPr/>
          </p:nvSpPr>
          <p:spPr bwMode="auto">
            <a:xfrm>
              <a:off x="4106" y="2432"/>
              <a:ext cx="0" cy="2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15" name="Line 23"/>
            <p:cNvSpPr>
              <a:spLocks noChangeShapeType="1"/>
            </p:cNvSpPr>
            <p:nvPr/>
          </p:nvSpPr>
          <p:spPr bwMode="auto">
            <a:xfrm>
              <a:off x="4264" y="2272"/>
              <a:ext cx="0" cy="4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16" name="Line 24"/>
            <p:cNvSpPr>
              <a:spLocks noChangeShapeType="1"/>
            </p:cNvSpPr>
            <p:nvPr/>
          </p:nvSpPr>
          <p:spPr bwMode="auto">
            <a:xfrm>
              <a:off x="4423" y="2111"/>
              <a:ext cx="0" cy="5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graphicFrame>
          <p:nvGraphicFramePr>
            <p:cNvPr id="8221" name="Object 29"/>
            <p:cNvGraphicFramePr>
              <a:graphicFrameLocks noChangeAspect="1"/>
            </p:cNvGraphicFramePr>
            <p:nvPr/>
          </p:nvGraphicFramePr>
          <p:xfrm>
            <a:off x="5375" y="2754"/>
            <a:ext cx="317" cy="12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854" name="Equation" r:id="rId23" imgW="431640" imgH="164880" progId="Equation.DSMT4">
                    <p:embed/>
                  </p:oleObj>
                </mc:Choice>
                <mc:Fallback>
                  <p:oleObj name="Equation" r:id="rId23" imgW="431640" imgH="1648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75" y="2754"/>
                          <a:ext cx="317" cy="12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8228" name="Object 36"/>
          <p:cNvGraphicFramePr>
            <a:graphicFrameLocks noGrp="1" noChangeAspect="1"/>
          </p:cNvGraphicFramePr>
          <p:nvPr>
            <p:ph sz="quarter" idx="4"/>
          </p:nvPr>
        </p:nvGraphicFramePr>
        <p:xfrm>
          <a:off x="395288" y="5013325"/>
          <a:ext cx="7659687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55" name="Equation" r:id="rId25" imgW="3987720" imgH="482400" progId="Equation.DSMT4">
                  <p:embed/>
                </p:oleObj>
              </mc:Choice>
              <mc:Fallback>
                <p:oleObj name="Equation" r:id="rId25" imgW="398772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5013325"/>
                        <a:ext cx="7659687" cy="927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30" name="Rectangle 38"/>
          <p:cNvSpPr>
            <a:spLocks noChangeArrowheads="1"/>
          </p:cNvSpPr>
          <p:nvPr/>
        </p:nvSpPr>
        <p:spPr bwMode="auto">
          <a:xfrm>
            <a:off x="1187450" y="3141663"/>
            <a:ext cx="3889375" cy="649287"/>
          </a:xfrm>
          <a:prstGeom prst="rect">
            <a:avLst/>
          </a:prstGeom>
          <a:noFill/>
          <a:ln w="15875">
            <a:solidFill>
              <a:srgbClr val="8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8231" name="Oval 39"/>
          <p:cNvSpPr>
            <a:spLocks noChangeArrowheads="1"/>
          </p:cNvSpPr>
          <p:nvPr/>
        </p:nvSpPr>
        <p:spPr bwMode="auto">
          <a:xfrm>
            <a:off x="3348038" y="4797425"/>
            <a:ext cx="1511300" cy="1368425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8232" name="Oval 40"/>
          <p:cNvSpPr>
            <a:spLocks noChangeArrowheads="1"/>
          </p:cNvSpPr>
          <p:nvPr/>
        </p:nvSpPr>
        <p:spPr bwMode="auto">
          <a:xfrm>
            <a:off x="6659563" y="4724400"/>
            <a:ext cx="1511300" cy="1368425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8233" name="Freeform 41"/>
          <p:cNvSpPr>
            <a:spLocks/>
          </p:cNvSpPr>
          <p:nvPr/>
        </p:nvSpPr>
        <p:spPr bwMode="auto">
          <a:xfrm>
            <a:off x="6084888" y="3633788"/>
            <a:ext cx="719137" cy="238125"/>
          </a:xfrm>
          <a:custGeom>
            <a:avLst/>
            <a:gdLst>
              <a:gd name="T0" fmla="*/ 0 w 453"/>
              <a:gd name="T1" fmla="*/ 143 h 150"/>
              <a:gd name="T2" fmla="*/ 136 w 453"/>
              <a:gd name="T3" fmla="*/ 7 h 150"/>
              <a:gd name="T4" fmla="*/ 272 w 453"/>
              <a:gd name="T5" fmla="*/ 98 h 150"/>
              <a:gd name="T6" fmla="*/ 362 w 453"/>
              <a:gd name="T7" fmla="*/ 143 h 150"/>
              <a:gd name="T8" fmla="*/ 453 w 453"/>
              <a:gd name="T9" fmla="*/ 143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3" h="150">
                <a:moveTo>
                  <a:pt x="0" y="143"/>
                </a:moveTo>
                <a:cubicBezTo>
                  <a:pt x="45" y="78"/>
                  <a:pt x="91" y="14"/>
                  <a:pt x="136" y="7"/>
                </a:cubicBezTo>
                <a:cubicBezTo>
                  <a:pt x="181" y="0"/>
                  <a:pt x="235" y="75"/>
                  <a:pt x="272" y="98"/>
                </a:cubicBezTo>
                <a:cubicBezTo>
                  <a:pt x="309" y="121"/>
                  <a:pt x="332" y="136"/>
                  <a:pt x="362" y="143"/>
                </a:cubicBezTo>
                <a:cubicBezTo>
                  <a:pt x="392" y="150"/>
                  <a:pt x="422" y="146"/>
                  <a:pt x="453" y="143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graphicFrame>
        <p:nvGraphicFramePr>
          <p:cNvPr id="8234" name="Object 42"/>
          <p:cNvGraphicFramePr>
            <a:graphicFrameLocks noChangeAspect="1"/>
          </p:cNvGraphicFramePr>
          <p:nvPr/>
        </p:nvGraphicFramePr>
        <p:xfrm>
          <a:off x="5219700" y="2924175"/>
          <a:ext cx="3817938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56" name="Equation" r:id="rId27" imgW="2197080" imgH="279360" progId="Equation.DSMT4">
                  <p:embed/>
                </p:oleObj>
              </mc:Choice>
              <mc:Fallback>
                <p:oleObj name="Equation" r:id="rId27" imgW="219708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9700" y="2924175"/>
                        <a:ext cx="3817938" cy="485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17096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2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82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82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8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30" grpId="0" animBg="1"/>
      <p:bldP spid="8231" grpId="0" animBg="1"/>
      <p:bldP spid="8232" grpId="0" animBg="1"/>
      <p:bldP spid="823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6341039"/>
              </p:ext>
            </p:extLst>
          </p:nvPr>
        </p:nvGraphicFramePr>
        <p:xfrm>
          <a:off x="894185" y="3674752"/>
          <a:ext cx="6638925" cy="3036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1" name="Equation" r:id="rId3" imgW="3720960" imgH="1701720" progId="Equation.DSMT4">
                  <p:embed/>
                </p:oleObj>
              </mc:Choice>
              <mc:Fallback>
                <p:oleObj name="Equation" r:id="rId3" imgW="3720960" imgH="1701720" progId="Equation.DSMT4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4185" y="3674752"/>
                        <a:ext cx="6638925" cy="3036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22"/>
          <p:cNvGrpSpPr>
            <a:grpSpLocks/>
          </p:cNvGrpSpPr>
          <p:nvPr/>
        </p:nvGrpSpPr>
        <p:grpSpPr bwMode="auto">
          <a:xfrm>
            <a:off x="1619672" y="850107"/>
            <a:ext cx="6696075" cy="1846262"/>
            <a:chOff x="1247" y="890"/>
            <a:chExt cx="4218" cy="1163"/>
          </a:xfrm>
        </p:grpSpPr>
        <p:sp>
          <p:nvSpPr>
            <p:cNvPr id="4" name="Line 6"/>
            <p:cNvSpPr>
              <a:spLocks noChangeShapeType="1"/>
            </p:cNvSpPr>
            <p:nvPr/>
          </p:nvSpPr>
          <p:spPr bwMode="auto">
            <a:xfrm>
              <a:off x="1610" y="890"/>
              <a:ext cx="0" cy="1163"/>
            </a:xfrm>
            <a:prstGeom prst="line">
              <a:avLst/>
            </a:prstGeom>
            <a:noFill/>
            <a:ln w="57150">
              <a:solidFill>
                <a:srgbClr val="C00000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5" name="Group 21"/>
            <p:cNvGrpSpPr>
              <a:grpSpLocks/>
            </p:cNvGrpSpPr>
            <p:nvPr/>
          </p:nvGrpSpPr>
          <p:grpSpPr bwMode="auto">
            <a:xfrm>
              <a:off x="1247" y="935"/>
              <a:ext cx="4218" cy="1086"/>
              <a:chOff x="1247" y="935"/>
              <a:chExt cx="4218" cy="1086"/>
            </a:xfrm>
          </p:grpSpPr>
          <p:sp>
            <p:nvSpPr>
              <p:cNvPr id="6" name="Line 5"/>
              <p:cNvSpPr>
                <a:spLocks noChangeShapeType="1"/>
              </p:cNvSpPr>
              <p:nvPr/>
            </p:nvSpPr>
            <p:spPr bwMode="auto">
              <a:xfrm>
                <a:off x="1610" y="1613"/>
                <a:ext cx="2239" cy="0"/>
              </a:xfrm>
              <a:prstGeom prst="line">
                <a:avLst/>
              </a:prstGeom>
              <a:noFill/>
              <a:ln w="38100">
                <a:solidFill>
                  <a:srgbClr val="C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" name="Line 7"/>
              <p:cNvSpPr>
                <a:spLocks noChangeShapeType="1"/>
              </p:cNvSpPr>
              <p:nvPr/>
            </p:nvSpPr>
            <p:spPr bwMode="auto">
              <a:xfrm flipV="1">
                <a:off x="1731" y="1071"/>
                <a:ext cx="3734" cy="542"/>
              </a:xfrm>
              <a:prstGeom prst="line">
                <a:avLst/>
              </a:prstGeom>
              <a:noFill/>
              <a:ln w="19050">
                <a:solidFill>
                  <a:srgbClr val="C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" name="Freeform 8"/>
              <p:cNvSpPr>
                <a:spLocks/>
              </p:cNvSpPr>
              <p:nvPr/>
            </p:nvSpPr>
            <p:spPr bwMode="auto">
              <a:xfrm>
                <a:off x="1610" y="1608"/>
                <a:ext cx="183" cy="413"/>
              </a:xfrm>
              <a:custGeom>
                <a:avLst/>
                <a:gdLst>
                  <a:gd name="T0" fmla="*/ 0 w 137"/>
                  <a:gd name="T1" fmla="*/ 7 h 597"/>
                  <a:gd name="T2" fmla="*/ 1455 w 137"/>
                  <a:gd name="T3" fmla="*/ 1 h 597"/>
                  <a:gd name="T4" fmla="*/ 4409 w 137"/>
                  <a:gd name="T5" fmla="*/ 1 h 597"/>
                  <a:gd name="T6" fmla="*/ 0 60000 65536"/>
                  <a:gd name="T7" fmla="*/ 0 60000 65536"/>
                  <a:gd name="T8" fmla="*/ 0 60000 65536"/>
                  <a:gd name="T9" fmla="*/ 0 w 137"/>
                  <a:gd name="T10" fmla="*/ 0 h 597"/>
                  <a:gd name="T11" fmla="*/ 137 w 137"/>
                  <a:gd name="T12" fmla="*/ 597 h 59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37" h="597">
                    <a:moveTo>
                      <a:pt x="0" y="597"/>
                    </a:moveTo>
                    <a:cubicBezTo>
                      <a:pt x="11" y="396"/>
                      <a:pt x="23" y="196"/>
                      <a:pt x="46" y="98"/>
                    </a:cubicBezTo>
                    <a:cubicBezTo>
                      <a:pt x="69" y="0"/>
                      <a:pt x="122" y="23"/>
                      <a:pt x="137" y="8"/>
                    </a:cubicBezTo>
                  </a:path>
                </a:pathLst>
              </a:custGeom>
              <a:noFill/>
              <a:ln w="19050" cap="flat" cmpd="sng">
                <a:solidFill>
                  <a:srgbClr val="C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" name="Text Box 9"/>
              <p:cNvSpPr txBox="1">
                <a:spLocks noChangeArrowheads="1"/>
              </p:cNvSpPr>
              <p:nvPr/>
            </p:nvSpPr>
            <p:spPr bwMode="auto">
              <a:xfrm>
                <a:off x="4604" y="1207"/>
                <a:ext cx="605" cy="231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/>
                  <a:t>Mgz</a:t>
                </a:r>
                <a:endParaRPr lang="ru-RU"/>
              </a:p>
            </p:txBody>
          </p:sp>
          <p:sp>
            <p:nvSpPr>
              <p:cNvPr id="10" name="Text Box 10"/>
              <p:cNvSpPr txBox="1">
                <a:spLocks noChangeArrowheads="1"/>
              </p:cNvSpPr>
              <p:nvPr/>
            </p:nvSpPr>
            <p:spPr bwMode="auto">
              <a:xfrm>
                <a:off x="2034" y="1770"/>
                <a:ext cx="726" cy="231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/>
                  <a:t>V(z)</a:t>
                </a:r>
                <a:endParaRPr lang="ru-RU"/>
              </a:p>
            </p:txBody>
          </p:sp>
          <p:sp>
            <p:nvSpPr>
              <p:cNvPr id="11" name="Line 11"/>
              <p:cNvSpPr>
                <a:spLocks noChangeShapeType="1"/>
              </p:cNvSpPr>
              <p:nvPr/>
            </p:nvSpPr>
            <p:spPr bwMode="auto">
              <a:xfrm flipH="1" flipV="1">
                <a:off x="1731" y="1675"/>
                <a:ext cx="363" cy="158"/>
              </a:xfrm>
              <a:prstGeom prst="line">
                <a:avLst/>
              </a:prstGeom>
              <a:noFill/>
              <a:ln w="12700">
                <a:solidFill>
                  <a:srgbClr val="C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" name="Freeform 12"/>
              <p:cNvSpPr>
                <a:spLocks/>
              </p:cNvSpPr>
              <p:nvPr/>
            </p:nvSpPr>
            <p:spPr bwMode="auto">
              <a:xfrm>
                <a:off x="1610" y="1325"/>
                <a:ext cx="1271" cy="152"/>
              </a:xfrm>
              <a:custGeom>
                <a:avLst/>
                <a:gdLst>
                  <a:gd name="T0" fmla="*/ 0 w 953"/>
                  <a:gd name="T1" fmla="*/ 2 h 219"/>
                  <a:gd name="T2" fmla="*/ 7197 w 953"/>
                  <a:gd name="T3" fmla="*/ 2 h 219"/>
                  <a:gd name="T4" fmla="*/ 17275 w 953"/>
                  <a:gd name="T5" fmla="*/ 1 h 219"/>
                  <a:gd name="T6" fmla="*/ 24453 w 953"/>
                  <a:gd name="T7" fmla="*/ 2 h 219"/>
                  <a:gd name="T8" fmla="*/ 30181 w 953"/>
                  <a:gd name="T9" fmla="*/ 2 h 2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53"/>
                  <a:gd name="T16" fmla="*/ 0 h 219"/>
                  <a:gd name="T17" fmla="*/ 953 w 953"/>
                  <a:gd name="T18" fmla="*/ 219 h 2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53" h="219">
                    <a:moveTo>
                      <a:pt x="0" y="189"/>
                    </a:moveTo>
                    <a:cubicBezTo>
                      <a:pt x="68" y="204"/>
                      <a:pt x="136" y="219"/>
                      <a:pt x="227" y="189"/>
                    </a:cubicBezTo>
                    <a:cubicBezTo>
                      <a:pt x="318" y="159"/>
                      <a:pt x="454" y="14"/>
                      <a:pt x="545" y="7"/>
                    </a:cubicBezTo>
                    <a:cubicBezTo>
                      <a:pt x="636" y="0"/>
                      <a:pt x="704" y="114"/>
                      <a:pt x="772" y="144"/>
                    </a:cubicBezTo>
                    <a:cubicBezTo>
                      <a:pt x="840" y="174"/>
                      <a:pt x="915" y="182"/>
                      <a:pt x="953" y="189"/>
                    </a:cubicBezTo>
                  </a:path>
                </a:pathLst>
              </a:custGeom>
              <a:noFill/>
              <a:ln w="19050" cap="flat" cmpd="sng">
                <a:solidFill>
                  <a:srgbClr val="C00000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" name="Text Box 13"/>
              <p:cNvSpPr txBox="1">
                <a:spLocks noChangeArrowheads="1"/>
              </p:cNvSpPr>
              <p:nvPr/>
            </p:nvSpPr>
            <p:spPr bwMode="auto">
              <a:xfrm>
                <a:off x="3668" y="1707"/>
                <a:ext cx="241" cy="231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/>
                  <a:t>z</a:t>
                </a:r>
                <a:endParaRPr lang="ru-RU"/>
              </a:p>
            </p:txBody>
          </p:sp>
          <p:sp>
            <p:nvSpPr>
              <p:cNvPr id="14" name="Line 16"/>
              <p:cNvSpPr>
                <a:spLocks noChangeShapeType="1"/>
              </p:cNvSpPr>
              <p:nvPr/>
            </p:nvSpPr>
            <p:spPr bwMode="auto">
              <a:xfrm>
                <a:off x="1610" y="1480"/>
                <a:ext cx="1225" cy="0"/>
              </a:xfrm>
              <a:prstGeom prst="line">
                <a:avLst/>
              </a:prstGeom>
              <a:noFill/>
              <a:ln w="9525">
                <a:solidFill>
                  <a:srgbClr val="C00000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" name="Line 18"/>
              <p:cNvSpPr>
                <a:spLocks noChangeShapeType="1"/>
              </p:cNvSpPr>
              <p:nvPr/>
            </p:nvSpPr>
            <p:spPr bwMode="auto">
              <a:xfrm>
                <a:off x="1610" y="1071"/>
                <a:ext cx="3629" cy="0"/>
              </a:xfrm>
              <a:prstGeom prst="line">
                <a:avLst/>
              </a:prstGeom>
              <a:noFill/>
              <a:ln w="9525">
                <a:solidFill>
                  <a:srgbClr val="C00000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" name="Text Box 19"/>
              <p:cNvSpPr txBox="1">
                <a:spLocks noChangeArrowheads="1"/>
              </p:cNvSpPr>
              <p:nvPr/>
            </p:nvSpPr>
            <p:spPr bwMode="auto">
              <a:xfrm>
                <a:off x="1247" y="1298"/>
                <a:ext cx="272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>
                    <a:latin typeface="Symbol" pitchFamily="18" charset="2"/>
                  </a:rPr>
                  <a:t>e</a:t>
                </a:r>
                <a:r>
                  <a:rPr lang="en-US" baseline="-25000">
                    <a:latin typeface="Symbol" pitchFamily="18" charset="2"/>
                  </a:rPr>
                  <a:t>1</a:t>
                </a:r>
                <a:endParaRPr lang="ru-RU">
                  <a:latin typeface="Symbol" pitchFamily="18" charset="2"/>
                </a:endParaRPr>
              </a:p>
            </p:txBody>
          </p:sp>
          <p:sp>
            <p:nvSpPr>
              <p:cNvPr id="17" name="Text Box 20"/>
              <p:cNvSpPr txBox="1">
                <a:spLocks noChangeArrowheads="1"/>
              </p:cNvSpPr>
              <p:nvPr/>
            </p:nvSpPr>
            <p:spPr bwMode="auto">
              <a:xfrm>
                <a:off x="1247" y="935"/>
                <a:ext cx="227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>
                    <a:latin typeface="Symbol" pitchFamily="18" charset="2"/>
                  </a:rPr>
                  <a:t>e</a:t>
                </a:r>
                <a:r>
                  <a:rPr lang="en-US" baseline="-25000">
                    <a:latin typeface="Symbol" pitchFamily="18" charset="2"/>
                  </a:rPr>
                  <a:t>2</a:t>
                </a:r>
                <a:endParaRPr lang="ru-RU">
                  <a:latin typeface="Symbol" pitchFamily="18" charset="2"/>
                </a:endParaRPr>
              </a:p>
            </p:txBody>
          </p:sp>
        </p:grpSp>
      </p:grpSp>
      <p:sp>
        <p:nvSpPr>
          <p:cNvPr id="18" name="TextBox 17"/>
          <p:cNvSpPr txBox="1"/>
          <p:nvPr/>
        </p:nvSpPr>
        <p:spPr>
          <a:xfrm>
            <a:off x="81080" y="377895"/>
            <a:ext cx="85956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Correction by </a:t>
            </a:r>
            <a:r>
              <a:rPr lang="en-US" sz="2800" dirty="0" err="1" smtClean="0"/>
              <a:t>Casimir</a:t>
            </a:r>
            <a:r>
              <a:rPr lang="en-US" sz="2800" dirty="0" smtClean="0"/>
              <a:t>-Polder potential + annihilation </a:t>
            </a:r>
            <a:endParaRPr lang="ru-RU" sz="2800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4213648" y="4077072"/>
            <a:ext cx="933594" cy="504056"/>
          </a:xfrm>
          <a:prstGeom prst="ellipse">
            <a:avLst/>
          </a:prstGeom>
          <a:noFill/>
          <a:ln w="3175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Овал 19"/>
          <p:cNvSpPr/>
          <p:nvPr/>
        </p:nvSpPr>
        <p:spPr bwMode="auto">
          <a:xfrm>
            <a:off x="5006232" y="4329100"/>
            <a:ext cx="1365968" cy="864096"/>
          </a:xfrm>
          <a:prstGeom prst="ellipse">
            <a:avLst/>
          </a:prstGeom>
          <a:noFill/>
          <a:ln w="3175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21" name="Объект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9042725"/>
              </p:ext>
            </p:extLst>
          </p:nvPr>
        </p:nvGraphicFramePr>
        <p:xfrm>
          <a:off x="2873909" y="2696369"/>
          <a:ext cx="3584198" cy="792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2" name="Equation" r:id="rId5" imgW="2298600" imgH="507960" progId="Equation.DSMT4">
                  <p:embed/>
                </p:oleObj>
              </mc:Choice>
              <mc:Fallback>
                <p:oleObj name="Equation" r:id="rId5" imgW="2298600" imgH="507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873909" y="2696369"/>
                        <a:ext cx="3584198" cy="7920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25025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75" y="238125"/>
            <a:ext cx="7562850" cy="638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225732" y="1556792"/>
                <a:ext cx="2778325" cy="17533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𝑅</m:t>
                    </m:r>
                    <m:r>
                      <a:rPr lang="en-US" sz="2000" b="0" i="1" smtClean="0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/>
                          </a:rPr>
                          <m:t>exp</m:t>
                        </m:r>
                      </m:fName>
                      <m:e>
                        <m:d>
                          <m:d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2000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l-GR" sz="2000" b="0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latin typeface="Cambria Math"/>
                                        <a:ea typeface="Cambria Math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latin typeface="Cambria Math"/>
                                        <a:ea typeface="Cambria Math"/>
                                      </a:rPr>
                                      <m:t>𝑛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en-US" sz="2000" i="1">
                                    <a:latin typeface="Cambria Math"/>
                                    <a:ea typeface="Cambria Math"/>
                                  </a:rPr>
                                  <m:t>𝜏</m:t>
                                </m:r>
                              </m:den>
                            </m:f>
                          </m:e>
                        </m:d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𝜏</m:t>
                        </m:r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/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  <a:ea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  <a:ea typeface="Cambria Math"/>
                              </a:rPr>
                              <m:t>𝑛</m:t>
                            </m:r>
                          </m:sub>
                        </m:sSub>
                      </m:e>
                    </m:func>
                  </m:oMath>
                </a14:m>
                <a:r>
                  <a:rPr lang="en-US" sz="2000" b="0" dirty="0" smtClean="0">
                    <a:ea typeface="Cambria Math"/>
                  </a:rPr>
                  <a:t>&gt;1 </a:t>
                </a:r>
              </a:p>
              <a:p>
                <a:r>
                  <a:rPr lang="en-US" sz="2000" dirty="0" smtClean="0"/>
                  <a:t>            Ln(R(n</a:t>
                </a:r>
                <a:r>
                  <a:rPr lang="en-US" sz="2000" dirty="0"/>
                  <a:t>))&lt;</a:t>
                </a:r>
                <a:r>
                  <a:rPr lang="en-US" sz="2000" dirty="0" smtClean="0"/>
                  <a:t>1</a:t>
                </a:r>
              </a:p>
              <a:p>
                <a:endParaRPr lang="en-US" sz="2000" dirty="0" smtClean="0"/>
              </a:p>
              <a:p>
                <a:r>
                  <a:rPr lang="en-US" sz="2000" dirty="0" smtClean="0"/>
                  <a:t>           </a:t>
                </a:r>
                <a:r>
                  <a:rPr lang="en-US" sz="2000" dirty="0" smtClean="0">
                    <a:solidFill>
                      <a:srgbClr val="FF0000"/>
                    </a:solidFill>
                  </a:rPr>
                  <a:t>n&lt;30 000</a:t>
                </a:r>
                <a:endParaRPr lang="ru-RU" sz="2000" dirty="0">
                  <a:solidFill>
                    <a:srgbClr val="FF0000"/>
                  </a:solidFill>
                </a:endParaRPr>
              </a:p>
              <a:p>
                <a:endParaRPr lang="en-US" b="0" dirty="0" smtClean="0">
                  <a:ea typeface="Cambria Math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5732" y="1556792"/>
                <a:ext cx="2778325" cy="1753300"/>
              </a:xfrm>
              <a:prstGeom prst="rect">
                <a:avLst/>
              </a:prstGeom>
              <a:blipFill rotWithShape="1">
                <a:blip r:embed="rId3"/>
                <a:stretch>
                  <a:fillRect r="-153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2339752" y="238125"/>
            <a:ext cx="45191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When gravitational states are still defined?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635896" y="764704"/>
                <a:ext cx="18002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000" i="1">
                              <a:latin typeface="Cambria Math"/>
                            </a:rPr>
                          </m:ctrlPr>
                        </m:funcPr>
                        <m:fName/>
                        <m:e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𝜏</m:t>
                          </m:r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/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𝑛</m:t>
                              </m:r>
                            </m:sub>
                          </m:sSub>
                        </m:e>
                      </m:func>
                      <m:r>
                        <m:rPr>
                          <m:nor/>
                        </m:rPr>
                        <a:rPr lang="en-US" sz="2000" dirty="0">
                          <a:ea typeface="Cambria Math"/>
                        </a:rPr>
                        <m:t>&gt;1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5896" y="764704"/>
                <a:ext cx="1800200" cy="400110"/>
              </a:xfrm>
              <a:prstGeom prst="rect">
                <a:avLst/>
              </a:prstGeom>
              <a:blipFill rotWithShape="1">
                <a:blip r:embed="rId4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55692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00"/>
            </a:gs>
            <a:gs pos="17999">
              <a:srgbClr val="000040"/>
            </a:gs>
            <a:gs pos="52000">
              <a:srgbClr val="400040"/>
            </a:gs>
            <a:gs pos="81000">
              <a:srgbClr val="8F0040"/>
            </a:gs>
            <a:gs pos="99001">
              <a:srgbClr val="B85800"/>
            </a:gs>
            <a:gs pos="100000">
              <a:srgbClr val="CC9700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>
                <a:solidFill>
                  <a:schemeClr val="bg1"/>
                </a:solidFill>
              </a:rPr>
              <a:t>EP</a:t>
            </a:r>
            <a:br>
              <a:rPr lang="en-US" sz="4000" smtClean="0">
                <a:solidFill>
                  <a:schemeClr val="bg1"/>
                </a:solidFill>
              </a:rPr>
            </a:br>
            <a:r>
              <a:rPr lang="en-US" sz="4000" smtClean="0">
                <a:solidFill>
                  <a:schemeClr val="bg1"/>
                </a:solidFill>
              </a:rPr>
              <a:t> </a:t>
            </a:r>
            <a:r>
              <a:rPr lang="en-US" sz="2800" smtClean="0">
                <a:solidFill>
                  <a:schemeClr val="bg1"/>
                </a:solidFill>
              </a:rPr>
              <a:t>in Classical Mechanics</a:t>
            </a:r>
            <a:endParaRPr lang="ru-RU" sz="2800" smtClean="0">
              <a:solidFill>
                <a:schemeClr val="bg1"/>
              </a:solidFill>
            </a:endParaRPr>
          </a:p>
        </p:txBody>
      </p:sp>
      <p:grpSp>
        <p:nvGrpSpPr>
          <p:cNvPr id="19463" name="Group 15"/>
          <p:cNvGrpSpPr>
            <a:grpSpLocks/>
          </p:cNvGrpSpPr>
          <p:nvPr/>
        </p:nvGrpSpPr>
        <p:grpSpPr bwMode="auto">
          <a:xfrm>
            <a:off x="2627313" y="1773238"/>
            <a:ext cx="3581400" cy="720725"/>
            <a:chOff x="1655" y="1117"/>
            <a:chExt cx="2256" cy="454"/>
          </a:xfrm>
        </p:grpSpPr>
        <p:graphicFrame>
          <p:nvGraphicFramePr>
            <p:cNvPr id="19460" name="Object 10"/>
            <p:cNvGraphicFramePr>
              <a:graphicFrameLocks noChangeAspect="1"/>
            </p:cNvGraphicFramePr>
            <p:nvPr/>
          </p:nvGraphicFramePr>
          <p:xfrm>
            <a:off x="1758" y="1117"/>
            <a:ext cx="2153" cy="38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626" name="Equation" r:id="rId4" imgW="1143000" imgH="203040" progId="Equation.DSMT4">
                    <p:embed/>
                  </p:oleObj>
                </mc:Choice>
                <mc:Fallback>
                  <p:oleObj name="Equation" r:id="rId4" imgW="1143000" imgH="203040" progId="Equation.DSMT4">
                    <p:embed/>
                    <p:pic>
                      <p:nvPicPr>
                        <p:cNvPr id="0" name="Objec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58" y="1117"/>
                          <a:ext cx="2153" cy="38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9464" name="Line 11"/>
            <p:cNvSpPr>
              <a:spLocks noChangeShapeType="1"/>
            </p:cNvSpPr>
            <p:nvPr/>
          </p:nvSpPr>
          <p:spPr bwMode="auto">
            <a:xfrm flipH="1">
              <a:off x="1655" y="1117"/>
              <a:ext cx="454" cy="454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65" name="Line 13"/>
            <p:cNvSpPr>
              <a:spLocks noChangeShapeType="1"/>
            </p:cNvSpPr>
            <p:nvPr/>
          </p:nvSpPr>
          <p:spPr bwMode="auto">
            <a:xfrm flipH="1">
              <a:off x="2336" y="1117"/>
              <a:ext cx="453" cy="454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aphicFrame>
        <p:nvGraphicFramePr>
          <p:cNvPr id="19458" name="Object 14"/>
          <p:cNvGraphicFramePr>
            <a:graphicFrameLocks noChangeAspect="1"/>
          </p:cNvGraphicFramePr>
          <p:nvPr/>
        </p:nvGraphicFramePr>
        <p:xfrm>
          <a:off x="2484438" y="2781300"/>
          <a:ext cx="4105275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27" name="Equation" r:id="rId6" imgW="1562040" imgH="203040" progId="Equation.DSMT4">
                  <p:embed/>
                </p:oleObj>
              </mc:Choice>
              <mc:Fallback>
                <p:oleObj name="Equation" r:id="rId6" imgW="1562040" imgH="20304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4438" y="2781300"/>
                        <a:ext cx="4105275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97" name="Object 17"/>
          <p:cNvGraphicFramePr>
            <a:graphicFrameLocks noGrp="1" noChangeAspect="1"/>
          </p:cNvGraphicFramePr>
          <p:nvPr>
            <p:ph idx="1"/>
          </p:nvPr>
        </p:nvGraphicFramePr>
        <p:xfrm>
          <a:off x="2298700" y="3573463"/>
          <a:ext cx="5713413" cy="2784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28" name="Equation" r:id="rId8" imgW="2501640" imgH="1218960" progId="Equation.DSMT4">
                  <p:embed/>
                </p:oleObj>
              </mc:Choice>
              <mc:Fallback>
                <p:oleObj name="Equation" r:id="rId8" imgW="2501640" imgH="1218960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98700" y="3573463"/>
                        <a:ext cx="5713413" cy="2784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4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4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4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49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49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49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49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49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49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49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49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00"/>
            </a:gs>
            <a:gs pos="17999">
              <a:srgbClr val="000040"/>
            </a:gs>
            <a:gs pos="52000">
              <a:srgbClr val="400040"/>
            </a:gs>
            <a:gs pos="81000">
              <a:srgbClr val="8F0040"/>
            </a:gs>
            <a:gs pos="99001">
              <a:srgbClr val="F27300"/>
            </a:gs>
            <a:gs pos="100000">
              <a:srgbClr val="9A7200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chemeClr val="bg1"/>
                </a:solidFill>
              </a:rPr>
              <a:t>Quantum EP</a:t>
            </a:r>
            <a:endParaRPr lang="ru-RU" smtClean="0">
              <a:solidFill>
                <a:schemeClr val="bg1"/>
              </a:solidFill>
            </a:endParaRPr>
          </a:p>
        </p:txBody>
      </p:sp>
      <p:graphicFrame>
        <p:nvGraphicFramePr>
          <p:cNvPr id="24580" name="Object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10481233"/>
              </p:ext>
            </p:extLst>
          </p:nvPr>
        </p:nvGraphicFramePr>
        <p:xfrm>
          <a:off x="3131840" y="1916832"/>
          <a:ext cx="1782762" cy="2354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4" name="Equation" r:id="rId4" imgW="672840" imgH="888840" progId="Equation.DSMT4">
                  <p:embed/>
                </p:oleObj>
              </mc:Choice>
              <mc:Fallback>
                <p:oleObj name="Equation" r:id="rId4" imgW="672840" imgH="88884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1840" y="1916832"/>
                        <a:ext cx="1782762" cy="23542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Freeform 13"/>
          <p:cNvSpPr>
            <a:spLocks noEditPoints="1"/>
          </p:cNvSpPr>
          <p:nvPr/>
        </p:nvSpPr>
        <p:spPr bwMode="auto">
          <a:xfrm>
            <a:off x="1038225" y="1235075"/>
            <a:ext cx="4611688" cy="3722688"/>
          </a:xfrm>
          <a:custGeom>
            <a:avLst/>
            <a:gdLst>
              <a:gd name="T0" fmla="*/ 0 w 244"/>
              <a:gd name="T1" fmla="*/ 2147483647 h 197"/>
              <a:gd name="T2" fmla="*/ 2147483647 w 244"/>
              <a:gd name="T3" fmla="*/ 2147483647 h 197"/>
              <a:gd name="T4" fmla="*/ 0 w 244"/>
              <a:gd name="T5" fmla="*/ 2147483647 h 197"/>
              <a:gd name="T6" fmla="*/ 2147483647 w 244"/>
              <a:gd name="T7" fmla="*/ 2147483647 h 197"/>
              <a:gd name="T8" fmla="*/ 0 w 244"/>
              <a:gd name="T9" fmla="*/ 2147483647 h 197"/>
              <a:gd name="T10" fmla="*/ 2147483647 w 244"/>
              <a:gd name="T11" fmla="*/ 2147483647 h 197"/>
              <a:gd name="T12" fmla="*/ 0 w 244"/>
              <a:gd name="T13" fmla="*/ 2147483647 h 197"/>
              <a:gd name="T14" fmla="*/ 2147483647 w 244"/>
              <a:gd name="T15" fmla="*/ 2147483647 h 197"/>
              <a:gd name="T16" fmla="*/ 2147483647 w 244"/>
              <a:gd name="T17" fmla="*/ 2147483647 h 197"/>
              <a:gd name="T18" fmla="*/ 2147483647 w 244"/>
              <a:gd name="T19" fmla="*/ 0 h 197"/>
              <a:gd name="T20" fmla="*/ 2147483647 w 244"/>
              <a:gd name="T21" fmla="*/ 2147483647 h 197"/>
              <a:gd name="T22" fmla="*/ 2147483647 w 244"/>
              <a:gd name="T23" fmla="*/ 0 h 197"/>
              <a:gd name="T24" fmla="*/ 2147483647 w 244"/>
              <a:gd name="T25" fmla="*/ 2147483647 h 197"/>
              <a:gd name="T26" fmla="*/ 2147483647 w 244"/>
              <a:gd name="T27" fmla="*/ 0 h 197"/>
              <a:gd name="T28" fmla="*/ 2147483647 w 244"/>
              <a:gd name="T29" fmla="*/ 2147483647 h 197"/>
              <a:gd name="T30" fmla="*/ 2147483647 w 244"/>
              <a:gd name="T31" fmla="*/ 0 h 197"/>
              <a:gd name="T32" fmla="*/ 2147483647 w 244"/>
              <a:gd name="T33" fmla="*/ 2147483647 h 197"/>
              <a:gd name="T34" fmla="*/ 2147483647 w 244"/>
              <a:gd name="T35" fmla="*/ 0 h 197"/>
              <a:gd name="T36" fmla="*/ 2147483647 w 244"/>
              <a:gd name="T37" fmla="*/ 2147483647 h 197"/>
              <a:gd name="T38" fmla="*/ 2147483647 w 244"/>
              <a:gd name="T39" fmla="*/ 0 h 197"/>
              <a:gd name="T40" fmla="*/ 2147483647 w 244"/>
              <a:gd name="T41" fmla="*/ 2147483647 h 197"/>
              <a:gd name="T42" fmla="*/ 2147483647 w 244"/>
              <a:gd name="T43" fmla="*/ 0 h 197"/>
              <a:gd name="T44" fmla="*/ 2147483647 w 244"/>
              <a:gd name="T45" fmla="*/ 2147483647 h 197"/>
              <a:gd name="T46" fmla="*/ 2147483647 w 244"/>
              <a:gd name="T47" fmla="*/ 0 h 197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244"/>
              <a:gd name="T73" fmla="*/ 0 h 197"/>
              <a:gd name="T74" fmla="*/ 244 w 244"/>
              <a:gd name="T75" fmla="*/ 197 h 197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244" h="197">
                <a:moveTo>
                  <a:pt x="0" y="171"/>
                </a:moveTo>
                <a:lnTo>
                  <a:pt x="244" y="171"/>
                </a:lnTo>
                <a:moveTo>
                  <a:pt x="0" y="118"/>
                </a:moveTo>
                <a:lnTo>
                  <a:pt x="244" y="118"/>
                </a:lnTo>
                <a:moveTo>
                  <a:pt x="0" y="66"/>
                </a:moveTo>
                <a:lnTo>
                  <a:pt x="244" y="66"/>
                </a:lnTo>
                <a:moveTo>
                  <a:pt x="0" y="13"/>
                </a:moveTo>
                <a:lnTo>
                  <a:pt x="244" y="13"/>
                </a:lnTo>
                <a:moveTo>
                  <a:pt x="23" y="197"/>
                </a:moveTo>
                <a:lnTo>
                  <a:pt x="23" y="0"/>
                </a:lnTo>
                <a:moveTo>
                  <a:pt x="52" y="197"/>
                </a:moveTo>
                <a:lnTo>
                  <a:pt x="52" y="0"/>
                </a:lnTo>
                <a:moveTo>
                  <a:pt x="81" y="197"/>
                </a:moveTo>
                <a:lnTo>
                  <a:pt x="81" y="0"/>
                </a:lnTo>
                <a:moveTo>
                  <a:pt x="109" y="197"/>
                </a:moveTo>
                <a:lnTo>
                  <a:pt x="109" y="0"/>
                </a:lnTo>
                <a:moveTo>
                  <a:pt x="138" y="197"/>
                </a:moveTo>
                <a:lnTo>
                  <a:pt x="138" y="0"/>
                </a:lnTo>
                <a:moveTo>
                  <a:pt x="167" y="197"/>
                </a:moveTo>
                <a:lnTo>
                  <a:pt x="167" y="0"/>
                </a:lnTo>
                <a:moveTo>
                  <a:pt x="196" y="197"/>
                </a:moveTo>
                <a:lnTo>
                  <a:pt x="196" y="0"/>
                </a:lnTo>
                <a:moveTo>
                  <a:pt x="224" y="197"/>
                </a:moveTo>
                <a:lnTo>
                  <a:pt x="224" y="0"/>
                </a:lnTo>
              </a:path>
            </a:pathLst>
          </a:custGeom>
          <a:noFill/>
          <a:ln w="19050" cap="rnd">
            <a:solidFill>
              <a:srgbClr val="00A4A9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4275" name="Freeform 39"/>
          <p:cNvSpPr>
            <a:spLocks noEditPoints="1"/>
          </p:cNvSpPr>
          <p:nvPr/>
        </p:nvSpPr>
        <p:spPr bwMode="auto">
          <a:xfrm>
            <a:off x="962025" y="1235075"/>
            <a:ext cx="4687888" cy="3798888"/>
          </a:xfrm>
          <a:custGeom>
            <a:avLst/>
            <a:gdLst>
              <a:gd name="T0" fmla="*/ 2147483647 w 248"/>
              <a:gd name="T1" fmla="*/ 2147483647 h 201"/>
              <a:gd name="T2" fmla="*/ 2147483647 w 248"/>
              <a:gd name="T3" fmla="*/ 2147483647 h 201"/>
              <a:gd name="T4" fmla="*/ 2147483647 w 248"/>
              <a:gd name="T5" fmla="*/ 2147483647 h 201"/>
              <a:gd name="T6" fmla="*/ 2147483647 w 248"/>
              <a:gd name="T7" fmla="*/ 2147483647 h 201"/>
              <a:gd name="T8" fmla="*/ 2147483647 w 248"/>
              <a:gd name="T9" fmla="*/ 2147483647 h 201"/>
              <a:gd name="T10" fmla="*/ 2147483647 w 248"/>
              <a:gd name="T11" fmla="*/ 2147483647 h 201"/>
              <a:gd name="T12" fmla="*/ 2147483647 w 248"/>
              <a:gd name="T13" fmla="*/ 2147483647 h 201"/>
              <a:gd name="T14" fmla="*/ 2147483647 w 248"/>
              <a:gd name="T15" fmla="*/ 2147483647 h 201"/>
              <a:gd name="T16" fmla="*/ 2147483647 w 248"/>
              <a:gd name="T17" fmla="*/ 2147483647 h 201"/>
              <a:gd name="T18" fmla="*/ 2147483647 w 248"/>
              <a:gd name="T19" fmla="*/ 2147483647 h 201"/>
              <a:gd name="T20" fmla="*/ 2147483647 w 248"/>
              <a:gd name="T21" fmla="*/ 2147483647 h 201"/>
              <a:gd name="T22" fmla="*/ 2147483647 w 248"/>
              <a:gd name="T23" fmla="*/ 2147483647 h 201"/>
              <a:gd name="T24" fmla="*/ 2147483647 w 248"/>
              <a:gd name="T25" fmla="*/ 2147483647 h 201"/>
              <a:gd name="T26" fmla="*/ 2147483647 w 248"/>
              <a:gd name="T27" fmla="*/ 2147483647 h 201"/>
              <a:gd name="T28" fmla="*/ 2147483647 w 248"/>
              <a:gd name="T29" fmla="*/ 2147483647 h 201"/>
              <a:gd name="T30" fmla="*/ 2147483647 w 248"/>
              <a:gd name="T31" fmla="*/ 2147483647 h 201"/>
              <a:gd name="T32" fmla="*/ 2147483647 w 248"/>
              <a:gd name="T33" fmla="*/ 2147483647 h 201"/>
              <a:gd name="T34" fmla="*/ 2147483647 w 248"/>
              <a:gd name="T35" fmla="*/ 2147483647 h 201"/>
              <a:gd name="T36" fmla="*/ 2147483647 w 248"/>
              <a:gd name="T37" fmla="*/ 2147483647 h 201"/>
              <a:gd name="T38" fmla="*/ 2147483647 w 248"/>
              <a:gd name="T39" fmla="*/ 2147483647 h 201"/>
              <a:gd name="T40" fmla="*/ 2147483647 w 248"/>
              <a:gd name="T41" fmla="*/ 2147483647 h 201"/>
              <a:gd name="T42" fmla="*/ 2147483647 w 248"/>
              <a:gd name="T43" fmla="*/ 2147483647 h 201"/>
              <a:gd name="T44" fmla="*/ 2147483647 w 248"/>
              <a:gd name="T45" fmla="*/ 2147483647 h 201"/>
              <a:gd name="T46" fmla="*/ 2147483647 w 248"/>
              <a:gd name="T47" fmla="*/ 2147483647 h 201"/>
              <a:gd name="T48" fmla="*/ 2147483647 w 248"/>
              <a:gd name="T49" fmla="*/ 2147483647 h 201"/>
              <a:gd name="T50" fmla="*/ 2147483647 w 248"/>
              <a:gd name="T51" fmla="*/ 2147483647 h 201"/>
              <a:gd name="T52" fmla="*/ 2147483647 w 248"/>
              <a:gd name="T53" fmla="*/ 2147483647 h 201"/>
              <a:gd name="T54" fmla="*/ 2147483647 w 248"/>
              <a:gd name="T55" fmla="*/ 2147483647 h 201"/>
              <a:gd name="T56" fmla="*/ 2147483647 w 248"/>
              <a:gd name="T57" fmla="*/ 2147483647 h 201"/>
              <a:gd name="T58" fmla="*/ 2147483647 w 248"/>
              <a:gd name="T59" fmla="*/ 2147483647 h 201"/>
              <a:gd name="T60" fmla="*/ 2147483647 w 248"/>
              <a:gd name="T61" fmla="*/ 2147483647 h 201"/>
              <a:gd name="T62" fmla="*/ 2147483647 w 248"/>
              <a:gd name="T63" fmla="*/ 2147483647 h 201"/>
              <a:gd name="T64" fmla="*/ 2147483647 w 248"/>
              <a:gd name="T65" fmla="*/ 2147483647 h 201"/>
              <a:gd name="T66" fmla="*/ 2147483647 w 248"/>
              <a:gd name="T67" fmla="*/ 2147483647 h 201"/>
              <a:gd name="T68" fmla="*/ 2147483647 w 248"/>
              <a:gd name="T69" fmla="*/ 2147483647 h 201"/>
              <a:gd name="T70" fmla="*/ 2147483647 w 248"/>
              <a:gd name="T71" fmla="*/ 2147483647 h 201"/>
              <a:gd name="T72" fmla="*/ 2147483647 w 248"/>
              <a:gd name="T73" fmla="*/ 2147483647 h 201"/>
              <a:gd name="T74" fmla="*/ 2147483647 w 248"/>
              <a:gd name="T75" fmla="*/ 2147483647 h 201"/>
              <a:gd name="T76" fmla="*/ 2147483647 w 248"/>
              <a:gd name="T77" fmla="*/ 2147483647 h 201"/>
              <a:gd name="T78" fmla="*/ 2147483647 w 248"/>
              <a:gd name="T79" fmla="*/ 2147483647 h 201"/>
              <a:gd name="T80" fmla="*/ 2147483647 w 248"/>
              <a:gd name="T81" fmla="*/ 2147483647 h 201"/>
              <a:gd name="T82" fmla="*/ 2147483647 w 248"/>
              <a:gd name="T83" fmla="*/ 2147483647 h 201"/>
              <a:gd name="T84" fmla="*/ 2147483647 w 248"/>
              <a:gd name="T85" fmla="*/ 2147483647 h 201"/>
              <a:gd name="T86" fmla="*/ 2147483647 w 248"/>
              <a:gd name="T87" fmla="*/ 2147483647 h 201"/>
              <a:gd name="T88" fmla="*/ 2147483647 w 248"/>
              <a:gd name="T89" fmla="*/ 2147483647 h 201"/>
              <a:gd name="T90" fmla="*/ 2147483647 w 248"/>
              <a:gd name="T91" fmla="*/ 2147483647 h 201"/>
              <a:gd name="T92" fmla="*/ 2147483647 w 248"/>
              <a:gd name="T93" fmla="*/ 2147483647 h 201"/>
              <a:gd name="T94" fmla="*/ 2147483647 w 248"/>
              <a:gd name="T95" fmla="*/ 2147483647 h 201"/>
              <a:gd name="T96" fmla="*/ 2147483647 w 248"/>
              <a:gd name="T97" fmla="*/ 2147483647 h 201"/>
              <a:gd name="T98" fmla="*/ 2147483647 w 248"/>
              <a:gd name="T99" fmla="*/ 2147483647 h 201"/>
              <a:gd name="T100" fmla="*/ 2147483647 w 248"/>
              <a:gd name="T101" fmla="*/ 2147483647 h 201"/>
              <a:gd name="T102" fmla="*/ 2147483647 w 248"/>
              <a:gd name="T103" fmla="*/ 2147483647 h 201"/>
              <a:gd name="T104" fmla="*/ 2147483647 w 248"/>
              <a:gd name="T105" fmla="*/ 0 h 201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248"/>
              <a:gd name="T160" fmla="*/ 0 h 201"/>
              <a:gd name="T161" fmla="*/ 248 w 248"/>
              <a:gd name="T162" fmla="*/ 201 h 201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248" h="201">
                <a:moveTo>
                  <a:pt x="4" y="199"/>
                </a:moveTo>
                <a:lnTo>
                  <a:pt x="4" y="197"/>
                </a:lnTo>
                <a:moveTo>
                  <a:pt x="10" y="199"/>
                </a:moveTo>
                <a:lnTo>
                  <a:pt x="10" y="197"/>
                </a:lnTo>
                <a:moveTo>
                  <a:pt x="15" y="199"/>
                </a:moveTo>
                <a:lnTo>
                  <a:pt x="15" y="197"/>
                </a:lnTo>
                <a:moveTo>
                  <a:pt x="21" y="199"/>
                </a:moveTo>
                <a:lnTo>
                  <a:pt x="21" y="197"/>
                </a:lnTo>
                <a:moveTo>
                  <a:pt x="27" y="201"/>
                </a:moveTo>
                <a:lnTo>
                  <a:pt x="27" y="197"/>
                </a:lnTo>
                <a:moveTo>
                  <a:pt x="33" y="199"/>
                </a:moveTo>
                <a:lnTo>
                  <a:pt x="33" y="197"/>
                </a:lnTo>
                <a:moveTo>
                  <a:pt x="39" y="199"/>
                </a:moveTo>
                <a:lnTo>
                  <a:pt x="39" y="197"/>
                </a:lnTo>
                <a:moveTo>
                  <a:pt x="44" y="199"/>
                </a:moveTo>
                <a:lnTo>
                  <a:pt x="44" y="197"/>
                </a:lnTo>
                <a:moveTo>
                  <a:pt x="50" y="199"/>
                </a:moveTo>
                <a:lnTo>
                  <a:pt x="50" y="197"/>
                </a:lnTo>
                <a:moveTo>
                  <a:pt x="56" y="201"/>
                </a:moveTo>
                <a:lnTo>
                  <a:pt x="56" y="197"/>
                </a:lnTo>
                <a:moveTo>
                  <a:pt x="62" y="199"/>
                </a:moveTo>
                <a:lnTo>
                  <a:pt x="62" y="197"/>
                </a:lnTo>
                <a:moveTo>
                  <a:pt x="67" y="199"/>
                </a:moveTo>
                <a:lnTo>
                  <a:pt x="67" y="197"/>
                </a:lnTo>
                <a:moveTo>
                  <a:pt x="73" y="199"/>
                </a:moveTo>
                <a:lnTo>
                  <a:pt x="73" y="197"/>
                </a:lnTo>
                <a:moveTo>
                  <a:pt x="79" y="199"/>
                </a:moveTo>
                <a:lnTo>
                  <a:pt x="79" y="197"/>
                </a:lnTo>
                <a:moveTo>
                  <a:pt x="85" y="201"/>
                </a:moveTo>
                <a:lnTo>
                  <a:pt x="85" y="197"/>
                </a:lnTo>
                <a:moveTo>
                  <a:pt x="90" y="199"/>
                </a:moveTo>
                <a:lnTo>
                  <a:pt x="90" y="197"/>
                </a:lnTo>
                <a:moveTo>
                  <a:pt x="96" y="199"/>
                </a:moveTo>
                <a:lnTo>
                  <a:pt x="96" y="197"/>
                </a:lnTo>
                <a:moveTo>
                  <a:pt x="102" y="199"/>
                </a:moveTo>
                <a:lnTo>
                  <a:pt x="102" y="197"/>
                </a:lnTo>
                <a:moveTo>
                  <a:pt x="108" y="199"/>
                </a:moveTo>
                <a:lnTo>
                  <a:pt x="108" y="197"/>
                </a:lnTo>
                <a:moveTo>
                  <a:pt x="113" y="201"/>
                </a:moveTo>
                <a:lnTo>
                  <a:pt x="113" y="197"/>
                </a:lnTo>
                <a:moveTo>
                  <a:pt x="119" y="199"/>
                </a:moveTo>
                <a:lnTo>
                  <a:pt x="119" y="197"/>
                </a:lnTo>
                <a:moveTo>
                  <a:pt x="125" y="199"/>
                </a:moveTo>
                <a:lnTo>
                  <a:pt x="125" y="197"/>
                </a:lnTo>
                <a:moveTo>
                  <a:pt x="131" y="199"/>
                </a:moveTo>
                <a:lnTo>
                  <a:pt x="131" y="197"/>
                </a:lnTo>
                <a:moveTo>
                  <a:pt x="136" y="199"/>
                </a:moveTo>
                <a:lnTo>
                  <a:pt x="136" y="197"/>
                </a:lnTo>
                <a:moveTo>
                  <a:pt x="142" y="201"/>
                </a:moveTo>
                <a:lnTo>
                  <a:pt x="142" y="197"/>
                </a:lnTo>
                <a:moveTo>
                  <a:pt x="148" y="199"/>
                </a:moveTo>
                <a:lnTo>
                  <a:pt x="148" y="197"/>
                </a:lnTo>
                <a:moveTo>
                  <a:pt x="154" y="199"/>
                </a:moveTo>
                <a:lnTo>
                  <a:pt x="154" y="197"/>
                </a:lnTo>
                <a:moveTo>
                  <a:pt x="159" y="199"/>
                </a:moveTo>
                <a:lnTo>
                  <a:pt x="159" y="197"/>
                </a:lnTo>
                <a:moveTo>
                  <a:pt x="165" y="199"/>
                </a:moveTo>
                <a:lnTo>
                  <a:pt x="165" y="197"/>
                </a:lnTo>
                <a:moveTo>
                  <a:pt x="171" y="201"/>
                </a:moveTo>
                <a:lnTo>
                  <a:pt x="171" y="197"/>
                </a:lnTo>
                <a:moveTo>
                  <a:pt x="177" y="199"/>
                </a:moveTo>
                <a:lnTo>
                  <a:pt x="177" y="197"/>
                </a:lnTo>
                <a:moveTo>
                  <a:pt x="182" y="199"/>
                </a:moveTo>
                <a:lnTo>
                  <a:pt x="182" y="197"/>
                </a:lnTo>
                <a:moveTo>
                  <a:pt x="188" y="199"/>
                </a:moveTo>
                <a:lnTo>
                  <a:pt x="188" y="197"/>
                </a:lnTo>
                <a:moveTo>
                  <a:pt x="194" y="199"/>
                </a:moveTo>
                <a:lnTo>
                  <a:pt x="194" y="197"/>
                </a:lnTo>
                <a:moveTo>
                  <a:pt x="200" y="201"/>
                </a:moveTo>
                <a:lnTo>
                  <a:pt x="200" y="197"/>
                </a:lnTo>
                <a:moveTo>
                  <a:pt x="205" y="199"/>
                </a:moveTo>
                <a:lnTo>
                  <a:pt x="205" y="197"/>
                </a:lnTo>
                <a:moveTo>
                  <a:pt x="211" y="199"/>
                </a:moveTo>
                <a:lnTo>
                  <a:pt x="211" y="197"/>
                </a:lnTo>
                <a:moveTo>
                  <a:pt x="217" y="199"/>
                </a:moveTo>
                <a:lnTo>
                  <a:pt x="217" y="197"/>
                </a:lnTo>
                <a:moveTo>
                  <a:pt x="223" y="199"/>
                </a:moveTo>
                <a:lnTo>
                  <a:pt x="223" y="197"/>
                </a:lnTo>
                <a:moveTo>
                  <a:pt x="228" y="201"/>
                </a:moveTo>
                <a:lnTo>
                  <a:pt x="228" y="197"/>
                </a:lnTo>
                <a:moveTo>
                  <a:pt x="234" y="199"/>
                </a:moveTo>
                <a:lnTo>
                  <a:pt x="234" y="197"/>
                </a:lnTo>
                <a:moveTo>
                  <a:pt x="240" y="199"/>
                </a:moveTo>
                <a:lnTo>
                  <a:pt x="240" y="197"/>
                </a:lnTo>
                <a:moveTo>
                  <a:pt x="246" y="199"/>
                </a:moveTo>
                <a:lnTo>
                  <a:pt x="246" y="197"/>
                </a:lnTo>
                <a:moveTo>
                  <a:pt x="4" y="197"/>
                </a:moveTo>
                <a:lnTo>
                  <a:pt x="248" y="197"/>
                </a:lnTo>
                <a:moveTo>
                  <a:pt x="0" y="197"/>
                </a:moveTo>
                <a:lnTo>
                  <a:pt x="4" y="197"/>
                </a:lnTo>
                <a:moveTo>
                  <a:pt x="2" y="171"/>
                </a:moveTo>
                <a:lnTo>
                  <a:pt x="4" y="171"/>
                </a:lnTo>
                <a:moveTo>
                  <a:pt x="0" y="145"/>
                </a:moveTo>
                <a:lnTo>
                  <a:pt x="4" y="145"/>
                </a:lnTo>
                <a:moveTo>
                  <a:pt x="2" y="118"/>
                </a:moveTo>
                <a:lnTo>
                  <a:pt x="4" y="118"/>
                </a:lnTo>
                <a:moveTo>
                  <a:pt x="0" y="92"/>
                </a:moveTo>
                <a:lnTo>
                  <a:pt x="4" y="92"/>
                </a:lnTo>
                <a:moveTo>
                  <a:pt x="2" y="66"/>
                </a:moveTo>
                <a:lnTo>
                  <a:pt x="4" y="66"/>
                </a:lnTo>
                <a:moveTo>
                  <a:pt x="0" y="39"/>
                </a:moveTo>
                <a:lnTo>
                  <a:pt x="4" y="39"/>
                </a:lnTo>
                <a:moveTo>
                  <a:pt x="2" y="13"/>
                </a:moveTo>
                <a:lnTo>
                  <a:pt x="4" y="13"/>
                </a:lnTo>
                <a:moveTo>
                  <a:pt x="4" y="197"/>
                </a:moveTo>
                <a:lnTo>
                  <a:pt x="4" y="0"/>
                </a:lnTo>
              </a:path>
            </a:pathLst>
          </a:custGeom>
          <a:noFill/>
          <a:ln w="19050" cap="rnd">
            <a:solidFill>
              <a:srgbClr val="24282B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4276" name="Freeform 40"/>
          <p:cNvSpPr>
            <a:spLocks/>
          </p:cNvSpPr>
          <p:nvPr/>
        </p:nvSpPr>
        <p:spPr bwMode="auto">
          <a:xfrm>
            <a:off x="1038225" y="4845050"/>
            <a:ext cx="93663" cy="112713"/>
          </a:xfrm>
          <a:custGeom>
            <a:avLst/>
            <a:gdLst>
              <a:gd name="T0" fmla="*/ 2147483647 w 5"/>
              <a:gd name="T1" fmla="*/ 2147483647 h 6"/>
              <a:gd name="T2" fmla="*/ 2147483647 w 5"/>
              <a:gd name="T3" fmla="*/ 2147483647 h 6"/>
              <a:gd name="T4" fmla="*/ 0 w 5"/>
              <a:gd name="T5" fmla="*/ 2147483647 h 6"/>
              <a:gd name="T6" fmla="*/ 0 w 5"/>
              <a:gd name="T7" fmla="*/ 0 h 6"/>
              <a:gd name="T8" fmla="*/ 2147483647 w 5"/>
              <a:gd name="T9" fmla="*/ 2147483647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"/>
              <a:gd name="T16" fmla="*/ 0 h 6"/>
              <a:gd name="T17" fmla="*/ 5 w 5"/>
              <a:gd name="T18" fmla="*/ 6 h 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" h="6">
                <a:moveTo>
                  <a:pt x="5" y="4"/>
                </a:moveTo>
                <a:cubicBezTo>
                  <a:pt x="5" y="5"/>
                  <a:pt x="4" y="6"/>
                  <a:pt x="4" y="6"/>
                </a:cubicBezTo>
                <a:lnTo>
                  <a:pt x="0" y="6"/>
                </a:lnTo>
                <a:lnTo>
                  <a:pt x="0" y="0"/>
                </a:lnTo>
                <a:cubicBezTo>
                  <a:pt x="3" y="0"/>
                  <a:pt x="5" y="2"/>
                  <a:pt x="5" y="4"/>
                </a:cubicBezTo>
                <a:close/>
              </a:path>
            </a:pathLst>
          </a:custGeom>
          <a:solidFill>
            <a:srgbClr val="3C2076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4277" name="Freeform 41"/>
          <p:cNvSpPr>
            <a:spLocks noEditPoints="1"/>
          </p:cNvSpPr>
          <p:nvPr/>
        </p:nvSpPr>
        <p:spPr bwMode="auto">
          <a:xfrm>
            <a:off x="1038225" y="4845050"/>
            <a:ext cx="93663" cy="112713"/>
          </a:xfrm>
          <a:custGeom>
            <a:avLst/>
            <a:gdLst>
              <a:gd name="T0" fmla="*/ 2147483647 w 5"/>
              <a:gd name="T1" fmla="*/ 2147483647 h 6"/>
              <a:gd name="T2" fmla="*/ 2147483647 w 5"/>
              <a:gd name="T3" fmla="*/ 2147483647 h 6"/>
              <a:gd name="T4" fmla="*/ 0 w 5"/>
              <a:gd name="T5" fmla="*/ 0 h 6"/>
              <a:gd name="T6" fmla="*/ 2147483647 w 5"/>
              <a:gd name="T7" fmla="*/ 2147483647 h 6"/>
              <a:gd name="T8" fmla="*/ 0 60000 65536"/>
              <a:gd name="T9" fmla="*/ 0 60000 65536"/>
              <a:gd name="T10" fmla="*/ 0 60000 65536"/>
              <a:gd name="T11" fmla="*/ 0 60000 65536"/>
              <a:gd name="T12" fmla="*/ 0 w 5"/>
              <a:gd name="T13" fmla="*/ 0 h 6"/>
              <a:gd name="T14" fmla="*/ 5 w 5"/>
              <a:gd name="T15" fmla="*/ 6 h 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" h="6">
                <a:moveTo>
                  <a:pt x="5" y="4"/>
                </a:moveTo>
                <a:cubicBezTo>
                  <a:pt x="5" y="5"/>
                  <a:pt x="4" y="6"/>
                  <a:pt x="4" y="6"/>
                </a:cubicBezTo>
                <a:moveTo>
                  <a:pt x="0" y="0"/>
                </a:moveTo>
                <a:cubicBezTo>
                  <a:pt x="3" y="0"/>
                  <a:pt x="5" y="2"/>
                  <a:pt x="5" y="4"/>
                </a:cubicBezTo>
              </a:path>
            </a:pathLst>
          </a:custGeom>
          <a:noFill/>
          <a:ln w="19050" cap="rnd">
            <a:solidFill>
              <a:srgbClr val="3C2076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4278" name="Freeform 42"/>
          <p:cNvSpPr>
            <a:spLocks/>
          </p:cNvSpPr>
          <p:nvPr/>
        </p:nvSpPr>
        <p:spPr bwMode="auto">
          <a:xfrm>
            <a:off x="1038225" y="4864100"/>
            <a:ext cx="19050" cy="74613"/>
          </a:xfrm>
          <a:custGeom>
            <a:avLst/>
            <a:gdLst>
              <a:gd name="T0" fmla="*/ 2147483647 w 1"/>
              <a:gd name="T1" fmla="*/ 2147483647 h 4"/>
              <a:gd name="T2" fmla="*/ 0 w 1"/>
              <a:gd name="T3" fmla="*/ 2147483647 h 4"/>
              <a:gd name="T4" fmla="*/ 0 w 1"/>
              <a:gd name="T5" fmla="*/ 0 h 4"/>
              <a:gd name="T6" fmla="*/ 2147483647 w 1"/>
              <a:gd name="T7" fmla="*/ 2147483647 h 4"/>
              <a:gd name="T8" fmla="*/ 0 60000 65536"/>
              <a:gd name="T9" fmla="*/ 0 60000 65536"/>
              <a:gd name="T10" fmla="*/ 0 60000 65536"/>
              <a:gd name="T11" fmla="*/ 0 60000 65536"/>
              <a:gd name="T12" fmla="*/ 0 w 1"/>
              <a:gd name="T13" fmla="*/ 0 h 4"/>
              <a:gd name="T14" fmla="*/ 1 w 1"/>
              <a:gd name="T15" fmla="*/ 4 h 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" h="4">
                <a:moveTo>
                  <a:pt x="1" y="2"/>
                </a:moveTo>
                <a:cubicBezTo>
                  <a:pt x="1" y="3"/>
                  <a:pt x="1" y="3"/>
                  <a:pt x="0" y="4"/>
                </a:cubicBezTo>
                <a:lnTo>
                  <a:pt x="0" y="0"/>
                </a:lnTo>
                <a:cubicBezTo>
                  <a:pt x="1" y="0"/>
                  <a:pt x="1" y="1"/>
                  <a:pt x="1" y="2"/>
                </a:cubicBezTo>
                <a:close/>
              </a:path>
            </a:pathLst>
          </a:custGeom>
          <a:solidFill>
            <a:srgbClr val="0068AA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4279" name="Freeform 43"/>
          <p:cNvSpPr>
            <a:spLocks/>
          </p:cNvSpPr>
          <p:nvPr/>
        </p:nvSpPr>
        <p:spPr bwMode="auto">
          <a:xfrm>
            <a:off x="1038225" y="4883150"/>
            <a:ext cx="0" cy="17463"/>
          </a:xfrm>
          <a:custGeom>
            <a:avLst/>
            <a:gdLst>
              <a:gd name="T0" fmla="*/ 2147483647 h 1"/>
              <a:gd name="T1" fmla="*/ 2147483647 h 1"/>
              <a:gd name="T2" fmla="*/ 0 h 1"/>
              <a:gd name="T3" fmla="*/ 2147483647 h 1"/>
              <a:gd name="T4" fmla="*/ 0 60000 65536"/>
              <a:gd name="T5" fmla="*/ 0 60000 65536"/>
              <a:gd name="T6" fmla="*/ 0 60000 65536"/>
              <a:gd name="T7" fmla="*/ 0 60000 65536"/>
              <a:gd name="T8" fmla="*/ 0 h 1"/>
              <a:gd name="T9" fmla="*/ 1 h 1"/>
            </a:gdLst>
            <a:ahLst/>
            <a:cxnLst>
              <a:cxn ang="T4">
                <a:pos x="0" y="T0"/>
              </a:cxn>
              <a:cxn ang="T5">
                <a:pos x="0" y="T1"/>
              </a:cxn>
              <a:cxn ang="T6">
                <a:pos x="0" y="T2"/>
              </a:cxn>
              <a:cxn ang="T7">
                <a:pos x="0" y="T3"/>
              </a:cxn>
            </a:cxnLst>
            <a:rect l="0" t="T8" r="0" b="T9"/>
            <a:pathLst>
              <a:path h="1"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lnTo>
                  <a:pt x="0" y="0"/>
                </a:lnTo>
                <a:cubicBezTo>
                  <a:pt x="0" y="0"/>
                  <a:pt x="0" y="0"/>
                  <a:pt x="0" y="1"/>
                </a:cubicBezTo>
                <a:close/>
              </a:path>
            </a:pathLst>
          </a:custGeom>
          <a:solidFill>
            <a:srgbClr val="899DC8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4280" name="Freeform 44"/>
          <p:cNvSpPr>
            <a:spLocks/>
          </p:cNvSpPr>
          <p:nvPr/>
        </p:nvSpPr>
        <p:spPr bwMode="auto">
          <a:xfrm>
            <a:off x="1057275" y="4845050"/>
            <a:ext cx="169863" cy="112713"/>
          </a:xfrm>
          <a:custGeom>
            <a:avLst/>
            <a:gdLst>
              <a:gd name="T0" fmla="*/ 2147483647 w 9"/>
              <a:gd name="T1" fmla="*/ 2147483647 h 6"/>
              <a:gd name="T2" fmla="*/ 2147483647 w 9"/>
              <a:gd name="T3" fmla="*/ 2147483647 h 6"/>
              <a:gd name="T4" fmla="*/ 0 w 9"/>
              <a:gd name="T5" fmla="*/ 2147483647 h 6"/>
              <a:gd name="T6" fmla="*/ 0 w 9"/>
              <a:gd name="T7" fmla="*/ 2147483647 h 6"/>
              <a:gd name="T8" fmla="*/ 2147483647 w 9"/>
              <a:gd name="T9" fmla="*/ 0 h 6"/>
              <a:gd name="T10" fmla="*/ 2147483647 w 9"/>
              <a:gd name="T11" fmla="*/ 2147483647 h 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9"/>
              <a:gd name="T19" fmla="*/ 0 h 6"/>
              <a:gd name="T20" fmla="*/ 9 w 9"/>
              <a:gd name="T21" fmla="*/ 6 h 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9" h="6">
                <a:moveTo>
                  <a:pt x="9" y="5"/>
                </a:moveTo>
                <a:cubicBezTo>
                  <a:pt x="9" y="5"/>
                  <a:pt x="9" y="6"/>
                  <a:pt x="9" y="6"/>
                </a:cubicBezTo>
                <a:lnTo>
                  <a:pt x="0" y="6"/>
                </a:lnTo>
                <a:cubicBezTo>
                  <a:pt x="0" y="6"/>
                  <a:pt x="0" y="5"/>
                  <a:pt x="0" y="5"/>
                </a:cubicBezTo>
                <a:cubicBezTo>
                  <a:pt x="0" y="2"/>
                  <a:pt x="2" y="0"/>
                  <a:pt x="5" y="0"/>
                </a:cubicBezTo>
                <a:cubicBezTo>
                  <a:pt x="7" y="0"/>
                  <a:pt x="9" y="2"/>
                  <a:pt x="9" y="5"/>
                </a:cubicBezTo>
                <a:close/>
              </a:path>
            </a:pathLst>
          </a:custGeom>
          <a:solidFill>
            <a:srgbClr val="3C2076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4281" name="Freeform 45"/>
          <p:cNvSpPr>
            <a:spLocks noEditPoints="1"/>
          </p:cNvSpPr>
          <p:nvPr/>
        </p:nvSpPr>
        <p:spPr bwMode="auto">
          <a:xfrm>
            <a:off x="1057275" y="4845050"/>
            <a:ext cx="169863" cy="112713"/>
          </a:xfrm>
          <a:custGeom>
            <a:avLst/>
            <a:gdLst>
              <a:gd name="T0" fmla="*/ 2147483647 w 9"/>
              <a:gd name="T1" fmla="*/ 2147483647 h 6"/>
              <a:gd name="T2" fmla="*/ 2147483647 w 9"/>
              <a:gd name="T3" fmla="*/ 2147483647 h 6"/>
              <a:gd name="T4" fmla="*/ 0 w 9"/>
              <a:gd name="T5" fmla="*/ 2147483647 h 6"/>
              <a:gd name="T6" fmla="*/ 0 w 9"/>
              <a:gd name="T7" fmla="*/ 2147483647 h 6"/>
              <a:gd name="T8" fmla="*/ 2147483647 w 9"/>
              <a:gd name="T9" fmla="*/ 0 h 6"/>
              <a:gd name="T10" fmla="*/ 2147483647 w 9"/>
              <a:gd name="T11" fmla="*/ 2147483647 h 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9"/>
              <a:gd name="T19" fmla="*/ 0 h 6"/>
              <a:gd name="T20" fmla="*/ 9 w 9"/>
              <a:gd name="T21" fmla="*/ 6 h 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9" h="6">
                <a:moveTo>
                  <a:pt x="9" y="5"/>
                </a:moveTo>
                <a:cubicBezTo>
                  <a:pt x="9" y="5"/>
                  <a:pt x="9" y="6"/>
                  <a:pt x="9" y="6"/>
                </a:cubicBezTo>
                <a:moveTo>
                  <a:pt x="0" y="6"/>
                </a:moveTo>
                <a:cubicBezTo>
                  <a:pt x="0" y="6"/>
                  <a:pt x="0" y="5"/>
                  <a:pt x="0" y="5"/>
                </a:cubicBezTo>
                <a:cubicBezTo>
                  <a:pt x="0" y="2"/>
                  <a:pt x="2" y="0"/>
                  <a:pt x="5" y="0"/>
                </a:cubicBezTo>
                <a:cubicBezTo>
                  <a:pt x="7" y="0"/>
                  <a:pt x="9" y="2"/>
                  <a:pt x="9" y="5"/>
                </a:cubicBezTo>
              </a:path>
            </a:pathLst>
          </a:custGeom>
          <a:noFill/>
          <a:ln w="19050" cap="rnd">
            <a:solidFill>
              <a:srgbClr val="3C2076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4282" name="Oval 46"/>
          <p:cNvSpPr>
            <a:spLocks noChangeArrowheads="1"/>
          </p:cNvSpPr>
          <p:nvPr/>
        </p:nvSpPr>
        <p:spPr bwMode="auto">
          <a:xfrm>
            <a:off x="1076325" y="4864100"/>
            <a:ext cx="93663" cy="93663"/>
          </a:xfrm>
          <a:prstGeom prst="ellipse">
            <a:avLst/>
          </a:prstGeom>
          <a:solidFill>
            <a:srgbClr val="0068AA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4283" name="Oval 47"/>
          <p:cNvSpPr>
            <a:spLocks noChangeArrowheads="1"/>
          </p:cNvSpPr>
          <p:nvPr/>
        </p:nvSpPr>
        <p:spPr bwMode="auto">
          <a:xfrm>
            <a:off x="1095375" y="4883150"/>
            <a:ext cx="55563" cy="55563"/>
          </a:xfrm>
          <a:prstGeom prst="ellipse">
            <a:avLst/>
          </a:prstGeom>
          <a:solidFill>
            <a:srgbClr val="899DC8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4284" name="Oval 48"/>
          <p:cNvSpPr>
            <a:spLocks noChangeArrowheads="1"/>
          </p:cNvSpPr>
          <p:nvPr/>
        </p:nvSpPr>
        <p:spPr bwMode="auto">
          <a:xfrm>
            <a:off x="1095375" y="4883150"/>
            <a:ext cx="36513" cy="36513"/>
          </a:xfrm>
          <a:prstGeom prst="ellipse">
            <a:avLst/>
          </a:prstGeom>
          <a:solidFill>
            <a:srgbClr val="EEF0F3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4285" name="Freeform 49"/>
          <p:cNvSpPr>
            <a:spLocks/>
          </p:cNvSpPr>
          <p:nvPr/>
        </p:nvSpPr>
        <p:spPr bwMode="auto">
          <a:xfrm>
            <a:off x="1169988" y="4826000"/>
            <a:ext cx="169862" cy="131763"/>
          </a:xfrm>
          <a:custGeom>
            <a:avLst/>
            <a:gdLst>
              <a:gd name="T0" fmla="*/ 2147483647 w 9"/>
              <a:gd name="T1" fmla="*/ 2147483647 h 7"/>
              <a:gd name="T2" fmla="*/ 2147483647 w 9"/>
              <a:gd name="T3" fmla="*/ 2147483647 h 7"/>
              <a:gd name="T4" fmla="*/ 2147483647 w 9"/>
              <a:gd name="T5" fmla="*/ 2147483647 h 7"/>
              <a:gd name="T6" fmla="*/ 0 w 9"/>
              <a:gd name="T7" fmla="*/ 2147483647 h 7"/>
              <a:gd name="T8" fmla="*/ 2147483647 w 9"/>
              <a:gd name="T9" fmla="*/ 0 h 7"/>
              <a:gd name="T10" fmla="*/ 2147483647 w 9"/>
              <a:gd name="T11" fmla="*/ 2147483647 h 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9"/>
              <a:gd name="T19" fmla="*/ 0 h 7"/>
              <a:gd name="T20" fmla="*/ 9 w 9"/>
              <a:gd name="T21" fmla="*/ 7 h 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9" h="7">
                <a:moveTo>
                  <a:pt x="9" y="4"/>
                </a:moveTo>
                <a:cubicBezTo>
                  <a:pt x="9" y="5"/>
                  <a:pt x="9" y="7"/>
                  <a:pt x="8" y="7"/>
                </a:cubicBezTo>
                <a:lnTo>
                  <a:pt x="1" y="7"/>
                </a:lnTo>
                <a:cubicBezTo>
                  <a:pt x="0" y="7"/>
                  <a:pt x="0" y="5"/>
                  <a:pt x="0" y="4"/>
                </a:cubicBezTo>
                <a:cubicBezTo>
                  <a:pt x="0" y="2"/>
                  <a:pt x="2" y="0"/>
                  <a:pt x="4" y="0"/>
                </a:cubicBezTo>
                <a:cubicBezTo>
                  <a:pt x="7" y="0"/>
                  <a:pt x="9" y="2"/>
                  <a:pt x="9" y="4"/>
                </a:cubicBezTo>
                <a:close/>
              </a:path>
            </a:pathLst>
          </a:custGeom>
          <a:solidFill>
            <a:srgbClr val="3C2076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4286" name="Freeform 50"/>
          <p:cNvSpPr>
            <a:spLocks noEditPoints="1"/>
          </p:cNvSpPr>
          <p:nvPr/>
        </p:nvSpPr>
        <p:spPr bwMode="auto">
          <a:xfrm>
            <a:off x="1169988" y="4826000"/>
            <a:ext cx="169862" cy="131763"/>
          </a:xfrm>
          <a:custGeom>
            <a:avLst/>
            <a:gdLst>
              <a:gd name="T0" fmla="*/ 2147483647 w 9"/>
              <a:gd name="T1" fmla="*/ 2147483647 h 7"/>
              <a:gd name="T2" fmla="*/ 2147483647 w 9"/>
              <a:gd name="T3" fmla="*/ 2147483647 h 7"/>
              <a:gd name="T4" fmla="*/ 2147483647 w 9"/>
              <a:gd name="T5" fmla="*/ 2147483647 h 7"/>
              <a:gd name="T6" fmla="*/ 0 w 9"/>
              <a:gd name="T7" fmla="*/ 2147483647 h 7"/>
              <a:gd name="T8" fmla="*/ 2147483647 w 9"/>
              <a:gd name="T9" fmla="*/ 0 h 7"/>
              <a:gd name="T10" fmla="*/ 2147483647 w 9"/>
              <a:gd name="T11" fmla="*/ 2147483647 h 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9"/>
              <a:gd name="T19" fmla="*/ 0 h 7"/>
              <a:gd name="T20" fmla="*/ 9 w 9"/>
              <a:gd name="T21" fmla="*/ 7 h 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9" h="7">
                <a:moveTo>
                  <a:pt x="9" y="4"/>
                </a:moveTo>
                <a:cubicBezTo>
                  <a:pt x="9" y="5"/>
                  <a:pt x="9" y="7"/>
                  <a:pt x="8" y="7"/>
                </a:cubicBezTo>
                <a:moveTo>
                  <a:pt x="1" y="7"/>
                </a:moveTo>
                <a:cubicBezTo>
                  <a:pt x="0" y="7"/>
                  <a:pt x="0" y="5"/>
                  <a:pt x="0" y="4"/>
                </a:cubicBezTo>
                <a:cubicBezTo>
                  <a:pt x="0" y="2"/>
                  <a:pt x="2" y="0"/>
                  <a:pt x="4" y="0"/>
                </a:cubicBezTo>
                <a:cubicBezTo>
                  <a:pt x="7" y="0"/>
                  <a:pt x="9" y="2"/>
                  <a:pt x="9" y="4"/>
                </a:cubicBezTo>
              </a:path>
            </a:pathLst>
          </a:custGeom>
          <a:noFill/>
          <a:ln w="19050" cap="rnd">
            <a:solidFill>
              <a:srgbClr val="3C2076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4287" name="Oval 51"/>
          <p:cNvSpPr>
            <a:spLocks noChangeArrowheads="1"/>
          </p:cNvSpPr>
          <p:nvPr/>
        </p:nvSpPr>
        <p:spPr bwMode="auto">
          <a:xfrm>
            <a:off x="1189038" y="4826000"/>
            <a:ext cx="95250" cy="93663"/>
          </a:xfrm>
          <a:prstGeom prst="ellipse">
            <a:avLst/>
          </a:prstGeom>
          <a:solidFill>
            <a:srgbClr val="0068AA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4288" name="Oval 52"/>
          <p:cNvSpPr>
            <a:spLocks noChangeArrowheads="1"/>
          </p:cNvSpPr>
          <p:nvPr/>
        </p:nvSpPr>
        <p:spPr bwMode="auto">
          <a:xfrm>
            <a:off x="1189038" y="4845050"/>
            <a:ext cx="76200" cy="55563"/>
          </a:xfrm>
          <a:prstGeom prst="ellipse">
            <a:avLst/>
          </a:prstGeom>
          <a:solidFill>
            <a:srgbClr val="899DC8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4289" name="Oval 53"/>
          <p:cNvSpPr>
            <a:spLocks noChangeArrowheads="1"/>
          </p:cNvSpPr>
          <p:nvPr/>
        </p:nvSpPr>
        <p:spPr bwMode="auto">
          <a:xfrm>
            <a:off x="1208088" y="4864100"/>
            <a:ext cx="38100" cy="36513"/>
          </a:xfrm>
          <a:prstGeom prst="ellipse">
            <a:avLst/>
          </a:prstGeom>
          <a:solidFill>
            <a:srgbClr val="EEF0F3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4290" name="Oval 54"/>
          <p:cNvSpPr>
            <a:spLocks noChangeArrowheads="1"/>
          </p:cNvSpPr>
          <p:nvPr/>
        </p:nvSpPr>
        <p:spPr bwMode="auto">
          <a:xfrm>
            <a:off x="1284288" y="4410075"/>
            <a:ext cx="169862" cy="169863"/>
          </a:xfrm>
          <a:prstGeom prst="ellipse">
            <a:avLst/>
          </a:prstGeom>
          <a:solidFill>
            <a:srgbClr val="3C2076"/>
          </a:solidFill>
          <a:ln w="19050" cap="rnd">
            <a:solidFill>
              <a:srgbClr val="3C2076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4291" name="Oval 55"/>
          <p:cNvSpPr>
            <a:spLocks noChangeArrowheads="1"/>
          </p:cNvSpPr>
          <p:nvPr/>
        </p:nvSpPr>
        <p:spPr bwMode="auto">
          <a:xfrm>
            <a:off x="1284288" y="4410075"/>
            <a:ext cx="93662" cy="112713"/>
          </a:xfrm>
          <a:prstGeom prst="ellipse">
            <a:avLst/>
          </a:prstGeom>
          <a:solidFill>
            <a:srgbClr val="0068AA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4292" name="Oval 56"/>
          <p:cNvSpPr>
            <a:spLocks noChangeArrowheads="1"/>
          </p:cNvSpPr>
          <p:nvPr/>
        </p:nvSpPr>
        <p:spPr bwMode="auto">
          <a:xfrm>
            <a:off x="1303338" y="4429125"/>
            <a:ext cx="55562" cy="74613"/>
          </a:xfrm>
          <a:prstGeom prst="ellipse">
            <a:avLst/>
          </a:prstGeom>
          <a:solidFill>
            <a:srgbClr val="899DC8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4293" name="Oval 57"/>
          <p:cNvSpPr>
            <a:spLocks noChangeArrowheads="1"/>
          </p:cNvSpPr>
          <p:nvPr/>
        </p:nvSpPr>
        <p:spPr bwMode="auto">
          <a:xfrm>
            <a:off x="1320800" y="4448175"/>
            <a:ext cx="38100" cy="38100"/>
          </a:xfrm>
          <a:prstGeom prst="ellipse">
            <a:avLst/>
          </a:prstGeom>
          <a:solidFill>
            <a:srgbClr val="EEF0F3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4294" name="Oval 58"/>
          <p:cNvSpPr>
            <a:spLocks noChangeArrowheads="1"/>
          </p:cNvSpPr>
          <p:nvPr/>
        </p:nvSpPr>
        <p:spPr bwMode="auto">
          <a:xfrm>
            <a:off x="1377950" y="3276600"/>
            <a:ext cx="188913" cy="169863"/>
          </a:xfrm>
          <a:prstGeom prst="ellipse">
            <a:avLst/>
          </a:prstGeom>
          <a:solidFill>
            <a:srgbClr val="3C2076"/>
          </a:solidFill>
          <a:ln w="19050" cap="rnd">
            <a:solidFill>
              <a:srgbClr val="3C2076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4295" name="Oval 59"/>
          <p:cNvSpPr>
            <a:spLocks noChangeArrowheads="1"/>
          </p:cNvSpPr>
          <p:nvPr/>
        </p:nvSpPr>
        <p:spPr bwMode="auto">
          <a:xfrm>
            <a:off x="1397000" y="3276600"/>
            <a:ext cx="95250" cy="93663"/>
          </a:xfrm>
          <a:prstGeom prst="ellipse">
            <a:avLst/>
          </a:prstGeom>
          <a:solidFill>
            <a:srgbClr val="0068AA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4296" name="Oval 60"/>
          <p:cNvSpPr>
            <a:spLocks noChangeArrowheads="1"/>
          </p:cNvSpPr>
          <p:nvPr/>
        </p:nvSpPr>
        <p:spPr bwMode="auto">
          <a:xfrm>
            <a:off x="1416050" y="3294063"/>
            <a:ext cx="57150" cy="76200"/>
          </a:xfrm>
          <a:prstGeom prst="ellipse">
            <a:avLst/>
          </a:prstGeom>
          <a:solidFill>
            <a:srgbClr val="899DC8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4297" name="Oval 61"/>
          <p:cNvSpPr>
            <a:spLocks noChangeArrowheads="1"/>
          </p:cNvSpPr>
          <p:nvPr/>
        </p:nvSpPr>
        <p:spPr bwMode="auto">
          <a:xfrm>
            <a:off x="1435100" y="3313113"/>
            <a:ext cx="19050" cy="38100"/>
          </a:xfrm>
          <a:prstGeom prst="ellipse">
            <a:avLst/>
          </a:prstGeom>
          <a:solidFill>
            <a:srgbClr val="EEF0F3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4298" name="Oval 62"/>
          <p:cNvSpPr>
            <a:spLocks noChangeArrowheads="1"/>
          </p:cNvSpPr>
          <p:nvPr/>
        </p:nvSpPr>
        <p:spPr bwMode="auto">
          <a:xfrm>
            <a:off x="1492250" y="1651000"/>
            <a:ext cx="169863" cy="169863"/>
          </a:xfrm>
          <a:prstGeom prst="ellipse">
            <a:avLst/>
          </a:prstGeom>
          <a:solidFill>
            <a:srgbClr val="3C2076"/>
          </a:solidFill>
          <a:ln w="19050" cap="rnd">
            <a:solidFill>
              <a:srgbClr val="3C2076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4299" name="Oval 63"/>
          <p:cNvSpPr>
            <a:spLocks noChangeArrowheads="1"/>
          </p:cNvSpPr>
          <p:nvPr/>
        </p:nvSpPr>
        <p:spPr bwMode="auto">
          <a:xfrm>
            <a:off x="1511300" y="1670050"/>
            <a:ext cx="93663" cy="93663"/>
          </a:xfrm>
          <a:prstGeom prst="ellipse">
            <a:avLst/>
          </a:prstGeom>
          <a:solidFill>
            <a:srgbClr val="0068AA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4300" name="Oval 64"/>
          <p:cNvSpPr>
            <a:spLocks noChangeArrowheads="1"/>
          </p:cNvSpPr>
          <p:nvPr/>
        </p:nvSpPr>
        <p:spPr bwMode="auto">
          <a:xfrm>
            <a:off x="1528763" y="1670050"/>
            <a:ext cx="57150" cy="74613"/>
          </a:xfrm>
          <a:prstGeom prst="ellipse">
            <a:avLst/>
          </a:prstGeom>
          <a:solidFill>
            <a:srgbClr val="899DC8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4301" name="Oval 65"/>
          <p:cNvSpPr>
            <a:spLocks noChangeArrowheads="1"/>
          </p:cNvSpPr>
          <p:nvPr/>
        </p:nvSpPr>
        <p:spPr bwMode="auto">
          <a:xfrm>
            <a:off x="1528763" y="1689100"/>
            <a:ext cx="38100" cy="36513"/>
          </a:xfrm>
          <a:prstGeom prst="ellipse">
            <a:avLst/>
          </a:prstGeom>
          <a:solidFill>
            <a:srgbClr val="EEF0F3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4302" name="Oval 66"/>
          <p:cNvSpPr>
            <a:spLocks noChangeArrowheads="1"/>
          </p:cNvSpPr>
          <p:nvPr/>
        </p:nvSpPr>
        <p:spPr bwMode="auto">
          <a:xfrm>
            <a:off x="1604963" y="1423988"/>
            <a:ext cx="169862" cy="188912"/>
          </a:xfrm>
          <a:prstGeom prst="ellipse">
            <a:avLst/>
          </a:prstGeom>
          <a:solidFill>
            <a:srgbClr val="3C2076"/>
          </a:solidFill>
          <a:ln w="19050" cap="rnd">
            <a:solidFill>
              <a:srgbClr val="3C2076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4303" name="Oval 67"/>
          <p:cNvSpPr>
            <a:spLocks noChangeArrowheads="1"/>
          </p:cNvSpPr>
          <p:nvPr/>
        </p:nvSpPr>
        <p:spPr bwMode="auto">
          <a:xfrm>
            <a:off x="1624013" y="1443038"/>
            <a:ext cx="93662" cy="93662"/>
          </a:xfrm>
          <a:prstGeom prst="ellipse">
            <a:avLst/>
          </a:prstGeom>
          <a:solidFill>
            <a:srgbClr val="0068AA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4304" name="Oval 68"/>
          <p:cNvSpPr>
            <a:spLocks noChangeArrowheads="1"/>
          </p:cNvSpPr>
          <p:nvPr/>
        </p:nvSpPr>
        <p:spPr bwMode="auto">
          <a:xfrm>
            <a:off x="1624013" y="1462088"/>
            <a:ext cx="76200" cy="55562"/>
          </a:xfrm>
          <a:prstGeom prst="ellipse">
            <a:avLst/>
          </a:prstGeom>
          <a:solidFill>
            <a:srgbClr val="899DC8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4305" name="Oval 69"/>
          <p:cNvSpPr>
            <a:spLocks noChangeArrowheads="1"/>
          </p:cNvSpPr>
          <p:nvPr/>
        </p:nvSpPr>
        <p:spPr bwMode="auto">
          <a:xfrm>
            <a:off x="1643063" y="1481138"/>
            <a:ext cx="38100" cy="17462"/>
          </a:xfrm>
          <a:prstGeom prst="ellipse">
            <a:avLst/>
          </a:prstGeom>
          <a:solidFill>
            <a:srgbClr val="EEF0F3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4306" name="Oval 70"/>
          <p:cNvSpPr>
            <a:spLocks noChangeArrowheads="1"/>
          </p:cNvSpPr>
          <p:nvPr/>
        </p:nvSpPr>
        <p:spPr bwMode="auto">
          <a:xfrm>
            <a:off x="1717675" y="1839913"/>
            <a:ext cx="171450" cy="188912"/>
          </a:xfrm>
          <a:prstGeom prst="ellipse">
            <a:avLst/>
          </a:prstGeom>
          <a:solidFill>
            <a:srgbClr val="3C2076"/>
          </a:solidFill>
          <a:ln w="19050" cap="rnd">
            <a:solidFill>
              <a:srgbClr val="3C2076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4307" name="Oval 71"/>
          <p:cNvSpPr>
            <a:spLocks noChangeArrowheads="1"/>
          </p:cNvSpPr>
          <p:nvPr/>
        </p:nvSpPr>
        <p:spPr bwMode="auto">
          <a:xfrm>
            <a:off x="1717675" y="1858963"/>
            <a:ext cx="95250" cy="93662"/>
          </a:xfrm>
          <a:prstGeom prst="ellipse">
            <a:avLst/>
          </a:prstGeom>
          <a:solidFill>
            <a:srgbClr val="0068AA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4308" name="Oval 72"/>
          <p:cNvSpPr>
            <a:spLocks noChangeArrowheads="1"/>
          </p:cNvSpPr>
          <p:nvPr/>
        </p:nvSpPr>
        <p:spPr bwMode="auto">
          <a:xfrm>
            <a:off x="1736725" y="1878013"/>
            <a:ext cx="57150" cy="55562"/>
          </a:xfrm>
          <a:prstGeom prst="ellipse">
            <a:avLst/>
          </a:prstGeom>
          <a:solidFill>
            <a:srgbClr val="899DC8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4309" name="Oval 73"/>
          <p:cNvSpPr>
            <a:spLocks noChangeArrowheads="1"/>
          </p:cNvSpPr>
          <p:nvPr/>
        </p:nvSpPr>
        <p:spPr bwMode="auto">
          <a:xfrm>
            <a:off x="1755775" y="1895475"/>
            <a:ext cx="38100" cy="19050"/>
          </a:xfrm>
          <a:prstGeom prst="ellipse">
            <a:avLst/>
          </a:prstGeom>
          <a:solidFill>
            <a:srgbClr val="EEF0F3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4310" name="Oval 74"/>
          <p:cNvSpPr>
            <a:spLocks noChangeArrowheads="1"/>
          </p:cNvSpPr>
          <p:nvPr/>
        </p:nvSpPr>
        <p:spPr bwMode="auto">
          <a:xfrm>
            <a:off x="1812925" y="1895475"/>
            <a:ext cx="188913" cy="171450"/>
          </a:xfrm>
          <a:prstGeom prst="ellipse">
            <a:avLst/>
          </a:prstGeom>
          <a:solidFill>
            <a:srgbClr val="3C2076"/>
          </a:solidFill>
          <a:ln w="19050" cap="rnd">
            <a:solidFill>
              <a:srgbClr val="3C2076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4311" name="Oval 75"/>
          <p:cNvSpPr>
            <a:spLocks noChangeArrowheads="1"/>
          </p:cNvSpPr>
          <p:nvPr/>
        </p:nvSpPr>
        <p:spPr bwMode="auto">
          <a:xfrm>
            <a:off x="1831975" y="1914525"/>
            <a:ext cx="93663" cy="95250"/>
          </a:xfrm>
          <a:prstGeom prst="ellipse">
            <a:avLst/>
          </a:prstGeom>
          <a:solidFill>
            <a:srgbClr val="0068AA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4312" name="Oval 76"/>
          <p:cNvSpPr>
            <a:spLocks noChangeArrowheads="1"/>
          </p:cNvSpPr>
          <p:nvPr/>
        </p:nvSpPr>
        <p:spPr bwMode="auto">
          <a:xfrm>
            <a:off x="1851025" y="1933575"/>
            <a:ext cx="57150" cy="57150"/>
          </a:xfrm>
          <a:prstGeom prst="ellipse">
            <a:avLst/>
          </a:prstGeom>
          <a:solidFill>
            <a:srgbClr val="899DC8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4313" name="Oval 77"/>
          <p:cNvSpPr>
            <a:spLocks noChangeArrowheads="1"/>
          </p:cNvSpPr>
          <p:nvPr/>
        </p:nvSpPr>
        <p:spPr bwMode="auto">
          <a:xfrm>
            <a:off x="1870075" y="1933575"/>
            <a:ext cx="19050" cy="38100"/>
          </a:xfrm>
          <a:prstGeom prst="ellipse">
            <a:avLst/>
          </a:prstGeom>
          <a:solidFill>
            <a:srgbClr val="EEF0F3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4314" name="Oval 78"/>
          <p:cNvSpPr>
            <a:spLocks noChangeArrowheads="1"/>
          </p:cNvSpPr>
          <p:nvPr/>
        </p:nvSpPr>
        <p:spPr bwMode="auto">
          <a:xfrm>
            <a:off x="1925638" y="2349500"/>
            <a:ext cx="171450" cy="188913"/>
          </a:xfrm>
          <a:prstGeom prst="ellipse">
            <a:avLst/>
          </a:prstGeom>
          <a:solidFill>
            <a:srgbClr val="3C2076"/>
          </a:solidFill>
          <a:ln w="19050" cap="rnd">
            <a:solidFill>
              <a:srgbClr val="3C2076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4315" name="Oval 79"/>
          <p:cNvSpPr>
            <a:spLocks noChangeArrowheads="1"/>
          </p:cNvSpPr>
          <p:nvPr/>
        </p:nvSpPr>
        <p:spPr bwMode="auto">
          <a:xfrm>
            <a:off x="1944688" y="2368550"/>
            <a:ext cx="95250" cy="95250"/>
          </a:xfrm>
          <a:prstGeom prst="ellipse">
            <a:avLst/>
          </a:prstGeom>
          <a:solidFill>
            <a:srgbClr val="0068AA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4316" name="Oval 80"/>
          <p:cNvSpPr>
            <a:spLocks noChangeArrowheads="1"/>
          </p:cNvSpPr>
          <p:nvPr/>
        </p:nvSpPr>
        <p:spPr bwMode="auto">
          <a:xfrm>
            <a:off x="1963738" y="2387600"/>
            <a:ext cx="57150" cy="57150"/>
          </a:xfrm>
          <a:prstGeom prst="ellipse">
            <a:avLst/>
          </a:prstGeom>
          <a:solidFill>
            <a:srgbClr val="899DC8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4317" name="Oval 81"/>
          <p:cNvSpPr>
            <a:spLocks noChangeArrowheads="1"/>
          </p:cNvSpPr>
          <p:nvPr/>
        </p:nvSpPr>
        <p:spPr bwMode="auto">
          <a:xfrm>
            <a:off x="1982788" y="2406650"/>
            <a:ext cx="19050" cy="19050"/>
          </a:xfrm>
          <a:prstGeom prst="ellipse">
            <a:avLst/>
          </a:prstGeom>
          <a:solidFill>
            <a:srgbClr val="EEF0F3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4318" name="Oval 82"/>
          <p:cNvSpPr>
            <a:spLocks noChangeArrowheads="1"/>
          </p:cNvSpPr>
          <p:nvPr/>
        </p:nvSpPr>
        <p:spPr bwMode="auto">
          <a:xfrm>
            <a:off x="2039938" y="1952625"/>
            <a:ext cx="169862" cy="188913"/>
          </a:xfrm>
          <a:prstGeom prst="ellipse">
            <a:avLst/>
          </a:prstGeom>
          <a:solidFill>
            <a:srgbClr val="3C2076"/>
          </a:solidFill>
          <a:ln w="19050" cap="rnd">
            <a:solidFill>
              <a:srgbClr val="3C2076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4319" name="Oval 83"/>
          <p:cNvSpPr>
            <a:spLocks noChangeArrowheads="1"/>
          </p:cNvSpPr>
          <p:nvPr/>
        </p:nvSpPr>
        <p:spPr bwMode="auto">
          <a:xfrm>
            <a:off x="2058988" y="1971675"/>
            <a:ext cx="93662" cy="95250"/>
          </a:xfrm>
          <a:prstGeom prst="ellipse">
            <a:avLst/>
          </a:prstGeom>
          <a:solidFill>
            <a:srgbClr val="0068AA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4320" name="Oval 84"/>
          <p:cNvSpPr>
            <a:spLocks noChangeArrowheads="1"/>
          </p:cNvSpPr>
          <p:nvPr/>
        </p:nvSpPr>
        <p:spPr bwMode="auto">
          <a:xfrm>
            <a:off x="2058988" y="1990725"/>
            <a:ext cx="74612" cy="57150"/>
          </a:xfrm>
          <a:prstGeom prst="ellipse">
            <a:avLst/>
          </a:prstGeom>
          <a:solidFill>
            <a:srgbClr val="899DC8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4321" name="Oval 85"/>
          <p:cNvSpPr>
            <a:spLocks noChangeArrowheads="1"/>
          </p:cNvSpPr>
          <p:nvPr/>
        </p:nvSpPr>
        <p:spPr bwMode="auto">
          <a:xfrm>
            <a:off x="2078038" y="2009775"/>
            <a:ext cx="38100" cy="19050"/>
          </a:xfrm>
          <a:prstGeom prst="ellipse">
            <a:avLst/>
          </a:prstGeom>
          <a:solidFill>
            <a:srgbClr val="EEF0F3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4322" name="Oval 86"/>
          <p:cNvSpPr>
            <a:spLocks noChangeArrowheads="1"/>
          </p:cNvSpPr>
          <p:nvPr/>
        </p:nvSpPr>
        <p:spPr bwMode="auto">
          <a:xfrm>
            <a:off x="2152650" y="2122488"/>
            <a:ext cx="169863" cy="171450"/>
          </a:xfrm>
          <a:prstGeom prst="ellipse">
            <a:avLst/>
          </a:prstGeom>
          <a:solidFill>
            <a:srgbClr val="3C2076"/>
          </a:solidFill>
          <a:ln w="19050" cap="rnd">
            <a:solidFill>
              <a:srgbClr val="3C2076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4323" name="Oval 87"/>
          <p:cNvSpPr>
            <a:spLocks noChangeArrowheads="1"/>
          </p:cNvSpPr>
          <p:nvPr/>
        </p:nvSpPr>
        <p:spPr bwMode="auto">
          <a:xfrm>
            <a:off x="2152650" y="2122488"/>
            <a:ext cx="95250" cy="95250"/>
          </a:xfrm>
          <a:prstGeom prst="ellipse">
            <a:avLst/>
          </a:prstGeom>
          <a:solidFill>
            <a:srgbClr val="0068AA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4324" name="Oval 88"/>
          <p:cNvSpPr>
            <a:spLocks noChangeArrowheads="1"/>
          </p:cNvSpPr>
          <p:nvPr/>
        </p:nvSpPr>
        <p:spPr bwMode="auto">
          <a:xfrm>
            <a:off x="2171700" y="2141538"/>
            <a:ext cx="57150" cy="57150"/>
          </a:xfrm>
          <a:prstGeom prst="ellipse">
            <a:avLst/>
          </a:prstGeom>
          <a:solidFill>
            <a:srgbClr val="899DC8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4325" name="Oval 89"/>
          <p:cNvSpPr>
            <a:spLocks noChangeArrowheads="1"/>
          </p:cNvSpPr>
          <p:nvPr/>
        </p:nvSpPr>
        <p:spPr bwMode="auto">
          <a:xfrm>
            <a:off x="2190750" y="2160588"/>
            <a:ext cx="38100" cy="38100"/>
          </a:xfrm>
          <a:prstGeom prst="ellipse">
            <a:avLst/>
          </a:prstGeom>
          <a:solidFill>
            <a:srgbClr val="EEF0F3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4326" name="Oval 90"/>
          <p:cNvSpPr>
            <a:spLocks noChangeArrowheads="1"/>
          </p:cNvSpPr>
          <p:nvPr/>
        </p:nvSpPr>
        <p:spPr bwMode="auto">
          <a:xfrm>
            <a:off x="2247900" y="2349500"/>
            <a:ext cx="188913" cy="169863"/>
          </a:xfrm>
          <a:prstGeom prst="ellipse">
            <a:avLst/>
          </a:prstGeom>
          <a:solidFill>
            <a:srgbClr val="3C2076"/>
          </a:solidFill>
          <a:ln w="19050" cap="rnd">
            <a:solidFill>
              <a:srgbClr val="3C2076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4327" name="Oval 91"/>
          <p:cNvSpPr>
            <a:spLocks noChangeArrowheads="1"/>
          </p:cNvSpPr>
          <p:nvPr/>
        </p:nvSpPr>
        <p:spPr bwMode="auto">
          <a:xfrm>
            <a:off x="2266950" y="2349500"/>
            <a:ext cx="93663" cy="95250"/>
          </a:xfrm>
          <a:prstGeom prst="ellipse">
            <a:avLst/>
          </a:prstGeom>
          <a:solidFill>
            <a:srgbClr val="0068AA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4328" name="Oval 92"/>
          <p:cNvSpPr>
            <a:spLocks noChangeArrowheads="1"/>
          </p:cNvSpPr>
          <p:nvPr/>
        </p:nvSpPr>
        <p:spPr bwMode="auto">
          <a:xfrm>
            <a:off x="2286000" y="2368550"/>
            <a:ext cx="55563" cy="76200"/>
          </a:xfrm>
          <a:prstGeom prst="ellipse">
            <a:avLst/>
          </a:prstGeom>
          <a:solidFill>
            <a:srgbClr val="899DC8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4329" name="Oval 93"/>
          <p:cNvSpPr>
            <a:spLocks noChangeArrowheads="1"/>
          </p:cNvSpPr>
          <p:nvPr/>
        </p:nvSpPr>
        <p:spPr bwMode="auto">
          <a:xfrm>
            <a:off x="2305050" y="2387600"/>
            <a:ext cx="17463" cy="38100"/>
          </a:xfrm>
          <a:prstGeom prst="ellipse">
            <a:avLst/>
          </a:prstGeom>
          <a:solidFill>
            <a:srgbClr val="EEF0F3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4330" name="Oval 94"/>
          <p:cNvSpPr>
            <a:spLocks noChangeArrowheads="1"/>
          </p:cNvSpPr>
          <p:nvPr/>
        </p:nvSpPr>
        <p:spPr bwMode="auto">
          <a:xfrm>
            <a:off x="2360613" y="2179638"/>
            <a:ext cx="169862" cy="169862"/>
          </a:xfrm>
          <a:prstGeom prst="ellipse">
            <a:avLst/>
          </a:prstGeom>
          <a:solidFill>
            <a:srgbClr val="3C2076"/>
          </a:solidFill>
          <a:ln w="19050" cap="rnd">
            <a:solidFill>
              <a:srgbClr val="3C2076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4331" name="Oval 95"/>
          <p:cNvSpPr>
            <a:spLocks noChangeArrowheads="1"/>
          </p:cNvSpPr>
          <p:nvPr/>
        </p:nvSpPr>
        <p:spPr bwMode="auto">
          <a:xfrm>
            <a:off x="2379663" y="2179638"/>
            <a:ext cx="95250" cy="95250"/>
          </a:xfrm>
          <a:prstGeom prst="ellipse">
            <a:avLst/>
          </a:prstGeom>
          <a:solidFill>
            <a:srgbClr val="0068AA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4332" name="Oval 96"/>
          <p:cNvSpPr>
            <a:spLocks noChangeArrowheads="1"/>
          </p:cNvSpPr>
          <p:nvPr/>
        </p:nvSpPr>
        <p:spPr bwMode="auto">
          <a:xfrm>
            <a:off x="2398713" y="2198688"/>
            <a:ext cx="57150" cy="76200"/>
          </a:xfrm>
          <a:prstGeom prst="ellipse">
            <a:avLst/>
          </a:prstGeom>
          <a:solidFill>
            <a:srgbClr val="899DC8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4333" name="Oval 97"/>
          <p:cNvSpPr>
            <a:spLocks noChangeArrowheads="1"/>
          </p:cNvSpPr>
          <p:nvPr/>
        </p:nvSpPr>
        <p:spPr bwMode="auto">
          <a:xfrm>
            <a:off x="2417763" y="2217738"/>
            <a:ext cx="19050" cy="38100"/>
          </a:xfrm>
          <a:prstGeom prst="ellipse">
            <a:avLst/>
          </a:prstGeom>
          <a:solidFill>
            <a:srgbClr val="EEF0F3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4334" name="Oval 98"/>
          <p:cNvSpPr>
            <a:spLocks noChangeArrowheads="1"/>
          </p:cNvSpPr>
          <p:nvPr/>
        </p:nvSpPr>
        <p:spPr bwMode="auto">
          <a:xfrm>
            <a:off x="2474913" y="2500313"/>
            <a:ext cx="169862" cy="171450"/>
          </a:xfrm>
          <a:prstGeom prst="ellipse">
            <a:avLst/>
          </a:prstGeom>
          <a:solidFill>
            <a:srgbClr val="3C2076"/>
          </a:solidFill>
          <a:ln w="19050" cap="rnd">
            <a:solidFill>
              <a:srgbClr val="3C2076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4335" name="Oval 99"/>
          <p:cNvSpPr>
            <a:spLocks noChangeArrowheads="1"/>
          </p:cNvSpPr>
          <p:nvPr/>
        </p:nvSpPr>
        <p:spPr bwMode="auto">
          <a:xfrm>
            <a:off x="2493963" y="2500313"/>
            <a:ext cx="93662" cy="95250"/>
          </a:xfrm>
          <a:prstGeom prst="ellipse">
            <a:avLst/>
          </a:prstGeom>
          <a:solidFill>
            <a:srgbClr val="0068AA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4336" name="Oval 100"/>
          <p:cNvSpPr>
            <a:spLocks noChangeArrowheads="1"/>
          </p:cNvSpPr>
          <p:nvPr/>
        </p:nvSpPr>
        <p:spPr bwMode="auto">
          <a:xfrm>
            <a:off x="2493963" y="2519363"/>
            <a:ext cx="74612" cy="57150"/>
          </a:xfrm>
          <a:prstGeom prst="ellipse">
            <a:avLst/>
          </a:prstGeom>
          <a:solidFill>
            <a:srgbClr val="899DC8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4337" name="Oval 101"/>
          <p:cNvSpPr>
            <a:spLocks noChangeArrowheads="1"/>
          </p:cNvSpPr>
          <p:nvPr/>
        </p:nvSpPr>
        <p:spPr bwMode="auto">
          <a:xfrm>
            <a:off x="2513013" y="2538413"/>
            <a:ext cx="36512" cy="38100"/>
          </a:xfrm>
          <a:prstGeom prst="ellipse">
            <a:avLst/>
          </a:prstGeom>
          <a:solidFill>
            <a:srgbClr val="EEF0F3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4338" name="Oval 102"/>
          <p:cNvSpPr>
            <a:spLocks noChangeArrowheads="1"/>
          </p:cNvSpPr>
          <p:nvPr/>
        </p:nvSpPr>
        <p:spPr bwMode="auto">
          <a:xfrm>
            <a:off x="2587625" y="2576513"/>
            <a:ext cx="169863" cy="169862"/>
          </a:xfrm>
          <a:prstGeom prst="ellipse">
            <a:avLst/>
          </a:prstGeom>
          <a:solidFill>
            <a:srgbClr val="3C2076"/>
          </a:solidFill>
          <a:ln w="19050" cap="rnd">
            <a:solidFill>
              <a:srgbClr val="3C2076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4339" name="Oval 103"/>
          <p:cNvSpPr>
            <a:spLocks noChangeArrowheads="1"/>
          </p:cNvSpPr>
          <p:nvPr/>
        </p:nvSpPr>
        <p:spPr bwMode="auto">
          <a:xfrm>
            <a:off x="2587625" y="2595563"/>
            <a:ext cx="95250" cy="95250"/>
          </a:xfrm>
          <a:prstGeom prst="ellipse">
            <a:avLst/>
          </a:prstGeom>
          <a:solidFill>
            <a:srgbClr val="0068AA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4340" name="Oval 104"/>
          <p:cNvSpPr>
            <a:spLocks noChangeArrowheads="1"/>
          </p:cNvSpPr>
          <p:nvPr/>
        </p:nvSpPr>
        <p:spPr bwMode="auto">
          <a:xfrm>
            <a:off x="2606675" y="2595563"/>
            <a:ext cx="57150" cy="76200"/>
          </a:xfrm>
          <a:prstGeom prst="ellipse">
            <a:avLst/>
          </a:prstGeom>
          <a:solidFill>
            <a:srgbClr val="899DC8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4341" name="Oval 105"/>
          <p:cNvSpPr>
            <a:spLocks noChangeArrowheads="1"/>
          </p:cNvSpPr>
          <p:nvPr/>
        </p:nvSpPr>
        <p:spPr bwMode="auto">
          <a:xfrm>
            <a:off x="2625725" y="2614613"/>
            <a:ext cx="38100" cy="38100"/>
          </a:xfrm>
          <a:prstGeom prst="ellipse">
            <a:avLst/>
          </a:prstGeom>
          <a:solidFill>
            <a:srgbClr val="EEF0F3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4342" name="Oval 106"/>
          <p:cNvSpPr>
            <a:spLocks noChangeArrowheads="1"/>
          </p:cNvSpPr>
          <p:nvPr/>
        </p:nvSpPr>
        <p:spPr bwMode="auto">
          <a:xfrm>
            <a:off x="2682875" y="2557463"/>
            <a:ext cx="188913" cy="169862"/>
          </a:xfrm>
          <a:prstGeom prst="ellipse">
            <a:avLst/>
          </a:prstGeom>
          <a:solidFill>
            <a:srgbClr val="3C2076"/>
          </a:solidFill>
          <a:ln w="19050" cap="rnd">
            <a:solidFill>
              <a:srgbClr val="3C2076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4343" name="Oval 107"/>
          <p:cNvSpPr>
            <a:spLocks noChangeArrowheads="1"/>
          </p:cNvSpPr>
          <p:nvPr/>
        </p:nvSpPr>
        <p:spPr bwMode="auto">
          <a:xfrm>
            <a:off x="2701925" y="2557463"/>
            <a:ext cx="93663" cy="114300"/>
          </a:xfrm>
          <a:prstGeom prst="ellipse">
            <a:avLst/>
          </a:prstGeom>
          <a:solidFill>
            <a:srgbClr val="0068AA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4344" name="Oval 108"/>
          <p:cNvSpPr>
            <a:spLocks noChangeArrowheads="1"/>
          </p:cNvSpPr>
          <p:nvPr/>
        </p:nvSpPr>
        <p:spPr bwMode="auto">
          <a:xfrm>
            <a:off x="2720975" y="2576513"/>
            <a:ext cx="55563" cy="76200"/>
          </a:xfrm>
          <a:prstGeom prst="ellipse">
            <a:avLst/>
          </a:prstGeom>
          <a:solidFill>
            <a:srgbClr val="899DC8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4345" name="Oval 109"/>
          <p:cNvSpPr>
            <a:spLocks noChangeArrowheads="1"/>
          </p:cNvSpPr>
          <p:nvPr/>
        </p:nvSpPr>
        <p:spPr bwMode="auto">
          <a:xfrm>
            <a:off x="2738438" y="2595563"/>
            <a:ext cx="19050" cy="38100"/>
          </a:xfrm>
          <a:prstGeom prst="ellipse">
            <a:avLst/>
          </a:prstGeom>
          <a:solidFill>
            <a:srgbClr val="EEF0F3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4346" name="Oval 110"/>
          <p:cNvSpPr>
            <a:spLocks noChangeArrowheads="1"/>
          </p:cNvSpPr>
          <p:nvPr/>
        </p:nvSpPr>
        <p:spPr bwMode="auto">
          <a:xfrm>
            <a:off x="2795588" y="2935288"/>
            <a:ext cx="169862" cy="169862"/>
          </a:xfrm>
          <a:prstGeom prst="ellipse">
            <a:avLst/>
          </a:prstGeom>
          <a:solidFill>
            <a:srgbClr val="3C2076"/>
          </a:solidFill>
          <a:ln w="19050" cap="rnd">
            <a:solidFill>
              <a:srgbClr val="3C2076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4347" name="Oval 111"/>
          <p:cNvSpPr>
            <a:spLocks noChangeArrowheads="1"/>
          </p:cNvSpPr>
          <p:nvPr/>
        </p:nvSpPr>
        <p:spPr bwMode="auto">
          <a:xfrm>
            <a:off x="2814638" y="2935288"/>
            <a:ext cx="95250" cy="114300"/>
          </a:xfrm>
          <a:prstGeom prst="ellipse">
            <a:avLst/>
          </a:prstGeom>
          <a:solidFill>
            <a:srgbClr val="0068AA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4348" name="Oval 112"/>
          <p:cNvSpPr>
            <a:spLocks noChangeArrowheads="1"/>
          </p:cNvSpPr>
          <p:nvPr/>
        </p:nvSpPr>
        <p:spPr bwMode="auto">
          <a:xfrm>
            <a:off x="2833688" y="2954338"/>
            <a:ext cx="57150" cy="76200"/>
          </a:xfrm>
          <a:prstGeom prst="ellipse">
            <a:avLst/>
          </a:prstGeom>
          <a:solidFill>
            <a:srgbClr val="899DC8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4349" name="Oval 113"/>
          <p:cNvSpPr>
            <a:spLocks noChangeArrowheads="1"/>
          </p:cNvSpPr>
          <p:nvPr/>
        </p:nvSpPr>
        <p:spPr bwMode="auto">
          <a:xfrm>
            <a:off x="2833688" y="2973388"/>
            <a:ext cx="38100" cy="38100"/>
          </a:xfrm>
          <a:prstGeom prst="ellipse">
            <a:avLst/>
          </a:prstGeom>
          <a:solidFill>
            <a:srgbClr val="EEF0F3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4350" name="Oval 114"/>
          <p:cNvSpPr>
            <a:spLocks noChangeArrowheads="1"/>
          </p:cNvSpPr>
          <p:nvPr/>
        </p:nvSpPr>
        <p:spPr bwMode="auto">
          <a:xfrm>
            <a:off x="2909888" y="3030538"/>
            <a:ext cx="169862" cy="169862"/>
          </a:xfrm>
          <a:prstGeom prst="ellipse">
            <a:avLst/>
          </a:prstGeom>
          <a:solidFill>
            <a:srgbClr val="3C2076"/>
          </a:solidFill>
          <a:ln w="19050" cap="rnd">
            <a:solidFill>
              <a:srgbClr val="3C2076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4351" name="Oval 115"/>
          <p:cNvSpPr>
            <a:spLocks noChangeArrowheads="1"/>
          </p:cNvSpPr>
          <p:nvPr/>
        </p:nvSpPr>
        <p:spPr bwMode="auto">
          <a:xfrm>
            <a:off x="2928938" y="3049588"/>
            <a:ext cx="93662" cy="93662"/>
          </a:xfrm>
          <a:prstGeom prst="ellipse">
            <a:avLst/>
          </a:prstGeom>
          <a:solidFill>
            <a:srgbClr val="0068AA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4352" name="Oval 116"/>
          <p:cNvSpPr>
            <a:spLocks noChangeArrowheads="1"/>
          </p:cNvSpPr>
          <p:nvPr/>
        </p:nvSpPr>
        <p:spPr bwMode="auto">
          <a:xfrm>
            <a:off x="2928938" y="3068638"/>
            <a:ext cx="74612" cy="55562"/>
          </a:xfrm>
          <a:prstGeom prst="ellipse">
            <a:avLst/>
          </a:prstGeom>
          <a:solidFill>
            <a:srgbClr val="899DC8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4353" name="Oval 117"/>
          <p:cNvSpPr>
            <a:spLocks noChangeArrowheads="1"/>
          </p:cNvSpPr>
          <p:nvPr/>
        </p:nvSpPr>
        <p:spPr bwMode="auto">
          <a:xfrm>
            <a:off x="2946400" y="3068638"/>
            <a:ext cx="38100" cy="36512"/>
          </a:xfrm>
          <a:prstGeom prst="ellipse">
            <a:avLst/>
          </a:prstGeom>
          <a:solidFill>
            <a:srgbClr val="EEF0F3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4354" name="Oval 118"/>
          <p:cNvSpPr>
            <a:spLocks noChangeArrowheads="1"/>
          </p:cNvSpPr>
          <p:nvPr/>
        </p:nvSpPr>
        <p:spPr bwMode="auto">
          <a:xfrm>
            <a:off x="3022600" y="3087688"/>
            <a:ext cx="169863" cy="188912"/>
          </a:xfrm>
          <a:prstGeom prst="ellipse">
            <a:avLst/>
          </a:prstGeom>
          <a:solidFill>
            <a:srgbClr val="3C2076"/>
          </a:solidFill>
          <a:ln w="19050" cap="rnd">
            <a:solidFill>
              <a:srgbClr val="3C2076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4355" name="Oval 119"/>
          <p:cNvSpPr>
            <a:spLocks noChangeArrowheads="1"/>
          </p:cNvSpPr>
          <p:nvPr/>
        </p:nvSpPr>
        <p:spPr bwMode="auto">
          <a:xfrm>
            <a:off x="3022600" y="3105150"/>
            <a:ext cx="95250" cy="95250"/>
          </a:xfrm>
          <a:prstGeom prst="ellipse">
            <a:avLst/>
          </a:prstGeom>
          <a:solidFill>
            <a:srgbClr val="0068AA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4356" name="Oval 120"/>
          <p:cNvSpPr>
            <a:spLocks noChangeArrowheads="1"/>
          </p:cNvSpPr>
          <p:nvPr/>
        </p:nvSpPr>
        <p:spPr bwMode="auto">
          <a:xfrm>
            <a:off x="3041650" y="3124200"/>
            <a:ext cx="57150" cy="57150"/>
          </a:xfrm>
          <a:prstGeom prst="ellipse">
            <a:avLst/>
          </a:prstGeom>
          <a:solidFill>
            <a:srgbClr val="899DC8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4357" name="Oval 121"/>
          <p:cNvSpPr>
            <a:spLocks noChangeArrowheads="1"/>
          </p:cNvSpPr>
          <p:nvPr/>
        </p:nvSpPr>
        <p:spPr bwMode="auto">
          <a:xfrm>
            <a:off x="3060700" y="3143250"/>
            <a:ext cx="38100" cy="19050"/>
          </a:xfrm>
          <a:prstGeom prst="ellipse">
            <a:avLst/>
          </a:prstGeom>
          <a:solidFill>
            <a:srgbClr val="EEF0F3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4358" name="Oval 122"/>
          <p:cNvSpPr>
            <a:spLocks noChangeArrowheads="1"/>
          </p:cNvSpPr>
          <p:nvPr/>
        </p:nvSpPr>
        <p:spPr bwMode="auto">
          <a:xfrm>
            <a:off x="3117850" y="3294063"/>
            <a:ext cx="188913" cy="171450"/>
          </a:xfrm>
          <a:prstGeom prst="ellipse">
            <a:avLst/>
          </a:prstGeom>
          <a:solidFill>
            <a:srgbClr val="3C2076"/>
          </a:solidFill>
          <a:ln w="19050" cap="rnd">
            <a:solidFill>
              <a:srgbClr val="3C2076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4359" name="Oval 123"/>
          <p:cNvSpPr>
            <a:spLocks noChangeArrowheads="1"/>
          </p:cNvSpPr>
          <p:nvPr/>
        </p:nvSpPr>
        <p:spPr bwMode="auto">
          <a:xfrm>
            <a:off x="3135313" y="3294063"/>
            <a:ext cx="95250" cy="114300"/>
          </a:xfrm>
          <a:prstGeom prst="ellipse">
            <a:avLst/>
          </a:prstGeom>
          <a:solidFill>
            <a:srgbClr val="0068AA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4360" name="Oval 124"/>
          <p:cNvSpPr>
            <a:spLocks noChangeArrowheads="1"/>
          </p:cNvSpPr>
          <p:nvPr/>
        </p:nvSpPr>
        <p:spPr bwMode="auto">
          <a:xfrm>
            <a:off x="3154363" y="3313113"/>
            <a:ext cx="57150" cy="76200"/>
          </a:xfrm>
          <a:prstGeom prst="ellipse">
            <a:avLst/>
          </a:prstGeom>
          <a:solidFill>
            <a:srgbClr val="899DC8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4361" name="Oval 125"/>
          <p:cNvSpPr>
            <a:spLocks noChangeArrowheads="1"/>
          </p:cNvSpPr>
          <p:nvPr/>
        </p:nvSpPr>
        <p:spPr bwMode="auto">
          <a:xfrm>
            <a:off x="3173413" y="3332163"/>
            <a:ext cx="19050" cy="38100"/>
          </a:xfrm>
          <a:prstGeom prst="ellipse">
            <a:avLst/>
          </a:prstGeom>
          <a:solidFill>
            <a:srgbClr val="EEF0F3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4362" name="Oval 126"/>
          <p:cNvSpPr>
            <a:spLocks noChangeArrowheads="1"/>
          </p:cNvSpPr>
          <p:nvPr/>
        </p:nvSpPr>
        <p:spPr bwMode="auto">
          <a:xfrm>
            <a:off x="3230563" y="3351213"/>
            <a:ext cx="169862" cy="169862"/>
          </a:xfrm>
          <a:prstGeom prst="ellipse">
            <a:avLst/>
          </a:prstGeom>
          <a:solidFill>
            <a:srgbClr val="3C2076"/>
          </a:solidFill>
          <a:ln w="19050" cap="rnd">
            <a:solidFill>
              <a:srgbClr val="3C2076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4363" name="Oval 127"/>
          <p:cNvSpPr>
            <a:spLocks noChangeArrowheads="1"/>
          </p:cNvSpPr>
          <p:nvPr/>
        </p:nvSpPr>
        <p:spPr bwMode="auto">
          <a:xfrm>
            <a:off x="3249613" y="3370263"/>
            <a:ext cx="93662" cy="95250"/>
          </a:xfrm>
          <a:prstGeom prst="ellipse">
            <a:avLst/>
          </a:prstGeom>
          <a:solidFill>
            <a:srgbClr val="0068AA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4364" name="Oval 128"/>
          <p:cNvSpPr>
            <a:spLocks noChangeArrowheads="1"/>
          </p:cNvSpPr>
          <p:nvPr/>
        </p:nvSpPr>
        <p:spPr bwMode="auto">
          <a:xfrm>
            <a:off x="3268663" y="3389313"/>
            <a:ext cx="57150" cy="57150"/>
          </a:xfrm>
          <a:prstGeom prst="ellipse">
            <a:avLst/>
          </a:prstGeom>
          <a:solidFill>
            <a:srgbClr val="899DC8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4365" name="Oval 129"/>
          <p:cNvSpPr>
            <a:spLocks noChangeArrowheads="1"/>
          </p:cNvSpPr>
          <p:nvPr/>
        </p:nvSpPr>
        <p:spPr bwMode="auto">
          <a:xfrm>
            <a:off x="3268663" y="3389313"/>
            <a:ext cx="38100" cy="38100"/>
          </a:xfrm>
          <a:prstGeom prst="ellipse">
            <a:avLst/>
          </a:prstGeom>
          <a:solidFill>
            <a:srgbClr val="EEF0F3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4366" name="Oval 130"/>
          <p:cNvSpPr>
            <a:spLocks noChangeArrowheads="1"/>
          </p:cNvSpPr>
          <p:nvPr/>
        </p:nvSpPr>
        <p:spPr bwMode="auto">
          <a:xfrm>
            <a:off x="3343275" y="3578225"/>
            <a:ext cx="171450" cy="169863"/>
          </a:xfrm>
          <a:prstGeom prst="ellipse">
            <a:avLst/>
          </a:prstGeom>
          <a:solidFill>
            <a:srgbClr val="3C2076"/>
          </a:solidFill>
          <a:ln w="19050" cap="rnd">
            <a:solidFill>
              <a:srgbClr val="3C2076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4367" name="Oval 131"/>
          <p:cNvSpPr>
            <a:spLocks noChangeArrowheads="1"/>
          </p:cNvSpPr>
          <p:nvPr/>
        </p:nvSpPr>
        <p:spPr bwMode="auto">
          <a:xfrm>
            <a:off x="3362325" y="3578225"/>
            <a:ext cx="95250" cy="95250"/>
          </a:xfrm>
          <a:prstGeom prst="ellipse">
            <a:avLst/>
          </a:prstGeom>
          <a:solidFill>
            <a:srgbClr val="0068AA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4368" name="Oval 132"/>
          <p:cNvSpPr>
            <a:spLocks noChangeArrowheads="1"/>
          </p:cNvSpPr>
          <p:nvPr/>
        </p:nvSpPr>
        <p:spPr bwMode="auto">
          <a:xfrm>
            <a:off x="3362325" y="3597275"/>
            <a:ext cx="76200" cy="57150"/>
          </a:xfrm>
          <a:prstGeom prst="ellipse">
            <a:avLst/>
          </a:prstGeom>
          <a:solidFill>
            <a:srgbClr val="899DC8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4369" name="Oval 133"/>
          <p:cNvSpPr>
            <a:spLocks noChangeArrowheads="1"/>
          </p:cNvSpPr>
          <p:nvPr/>
        </p:nvSpPr>
        <p:spPr bwMode="auto">
          <a:xfrm>
            <a:off x="3381375" y="3616325"/>
            <a:ext cx="38100" cy="38100"/>
          </a:xfrm>
          <a:prstGeom prst="ellipse">
            <a:avLst/>
          </a:prstGeom>
          <a:solidFill>
            <a:srgbClr val="EEF0F3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4370" name="Oval 134"/>
          <p:cNvSpPr>
            <a:spLocks noChangeArrowheads="1"/>
          </p:cNvSpPr>
          <p:nvPr/>
        </p:nvSpPr>
        <p:spPr bwMode="auto">
          <a:xfrm>
            <a:off x="3457575" y="3709988"/>
            <a:ext cx="169863" cy="188912"/>
          </a:xfrm>
          <a:prstGeom prst="ellipse">
            <a:avLst/>
          </a:prstGeom>
          <a:solidFill>
            <a:srgbClr val="3C2076"/>
          </a:solidFill>
          <a:ln w="19050" cap="rnd">
            <a:solidFill>
              <a:srgbClr val="3C2076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4371" name="Oval 135"/>
          <p:cNvSpPr>
            <a:spLocks noChangeArrowheads="1"/>
          </p:cNvSpPr>
          <p:nvPr/>
        </p:nvSpPr>
        <p:spPr bwMode="auto">
          <a:xfrm>
            <a:off x="3457575" y="3729038"/>
            <a:ext cx="93663" cy="95250"/>
          </a:xfrm>
          <a:prstGeom prst="ellipse">
            <a:avLst/>
          </a:prstGeom>
          <a:solidFill>
            <a:srgbClr val="0068AA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4372" name="Oval 136"/>
          <p:cNvSpPr>
            <a:spLocks noChangeArrowheads="1"/>
          </p:cNvSpPr>
          <p:nvPr/>
        </p:nvSpPr>
        <p:spPr bwMode="auto">
          <a:xfrm>
            <a:off x="3476625" y="3748088"/>
            <a:ext cx="74613" cy="57150"/>
          </a:xfrm>
          <a:prstGeom prst="ellipse">
            <a:avLst/>
          </a:prstGeom>
          <a:solidFill>
            <a:srgbClr val="899DC8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4373" name="Oval 137"/>
          <p:cNvSpPr>
            <a:spLocks noChangeArrowheads="1"/>
          </p:cNvSpPr>
          <p:nvPr/>
        </p:nvSpPr>
        <p:spPr bwMode="auto">
          <a:xfrm>
            <a:off x="3495675" y="3767138"/>
            <a:ext cx="38100" cy="19050"/>
          </a:xfrm>
          <a:prstGeom prst="ellipse">
            <a:avLst/>
          </a:prstGeom>
          <a:solidFill>
            <a:srgbClr val="EEF0F3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4374" name="Oval 138"/>
          <p:cNvSpPr>
            <a:spLocks noChangeArrowheads="1"/>
          </p:cNvSpPr>
          <p:nvPr/>
        </p:nvSpPr>
        <p:spPr bwMode="auto">
          <a:xfrm>
            <a:off x="3551238" y="3994150"/>
            <a:ext cx="190500" cy="169863"/>
          </a:xfrm>
          <a:prstGeom prst="ellipse">
            <a:avLst/>
          </a:prstGeom>
          <a:solidFill>
            <a:srgbClr val="3C2076"/>
          </a:solidFill>
          <a:ln w="19050" cap="rnd">
            <a:solidFill>
              <a:srgbClr val="3C2076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4375" name="Oval 139"/>
          <p:cNvSpPr>
            <a:spLocks noChangeArrowheads="1"/>
          </p:cNvSpPr>
          <p:nvPr/>
        </p:nvSpPr>
        <p:spPr bwMode="auto">
          <a:xfrm>
            <a:off x="3570288" y="3994150"/>
            <a:ext cx="95250" cy="95250"/>
          </a:xfrm>
          <a:prstGeom prst="ellipse">
            <a:avLst/>
          </a:prstGeom>
          <a:solidFill>
            <a:srgbClr val="0068AA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4376" name="Oval 140"/>
          <p:cNvSpPr>
            <a:spLocks noChangeArrowheads="1"/>
          </p:cNvSpPr>
          <p:nvPr/>
        </p:nvSpPr>
        <p:spPr bwMode="auto">
          <a:xfrm>
            <a:off x="3589338" y="4013200"/>
            <a:ext cx="57150" cy="76200"/>
          </a:xfrm>
          <a:prstGeom prst="ellipse">
            <a:avLst/>
          </a:prstGeom>
          <a:solidFill>
            <a:srgbClr val="899DC8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4377" name="Oval 141"/>
          <p:cNvSpPr>
            <a:spLocks noChangeArrowheads="1"/>
          </p:cNvSpPr>
          <p:nvPr/>
        </p:nvSpPr>
        <p:spPr bwMode="auto">
          <a:xfrm>
            <a:off x="3608388" y="4032250"/>
            <a:ext cx="19050" cy="38100"/>
          </a:xfrm>
          <a:prstGeom prst="ellipse">
            <a:avLst/>
          </a:prstGeom>
          <a:solidFill>
            <a:srgbClr val="EEF0F3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4378" name="Oval 142"/>
          <p:cNvSpPr>
            <a:spLocks noChangeArrowheads="1"/>
          </p:cNvSpPr>
          <p:nvPr/>
        </p:nvSpPr>
        <p:spPr bwMode="auto">
          <a:xfrm>
            <a:off x="3665538" y="3898900"/>
            <a:ext cx="169862" cy="171450"/>
          </a:xfrm>
          <a:prstGeom prst="ellipse">
            <a:avLst/>
          </a:prstGeom>
          <a:solidFill>
            <a:srgbClr val="3C2076"/>
          </a:solidFill>
          <a:ln w="19050" cap="rnd">
            <a:solidFill>
              <a:srgbClr val="3C2076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4379" name="Oval 143"/>
          <p:cNvSpPr>
            <a:spLocks noChangeArrowheads="1"/>
          </p:cNvSpPr>
          <p:nvPr/>
        </p:nvSpPr>
        <p:spPr bwMode="auto">
          <a:xfrm>
            <a:off x="3684588" y="3917950"/>
            <a:ext cx="93662" cy="95250"/>
          </a:xfrm>
          <a:prstGeom prst="ellipse">
            <a:avLst/>
          </a:prstGeom>
          <a:solidFill>
            <a:srgbClr val="0068AA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4380" name="Oval 144"/>
          <p:cNvSpPr>
            <a:spLocks noChangeArrowheads="1"/>
          </p:cNvSpPr>
          <p:nvPr/>
        </p:nvSpPr>
        <p:spPr bwMode="auto">
          <a:xfrm>
            <a:off x="3703638" y="3937000"/>
            <a:ext cx="55562" cy="57150"/>
          </a:xfrm>
          <a:prstGeom prst="ellipse">
            <a:avLst/>
          </a:prstGeom>
          <a:solidFill>
            <a:srgbClr val="899DC8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4381" name="Oval 145"/>
          <p:cNvSpPr>
            <a:spLocks noChangeArrowheads="1"/>
          </p:cNvSpPr>
          <p:nvPr/>
        </p:nvSpPr>
        <p:spPr bwMode="auto">
          <a:xfrm>
            <a:off x="3703638" y="3937000"/>
            <a:ext cx="38100" cy="38100"/>
          </a:xfrm>
          <a:prstGeom prst="ellipse">
            <a:avLst/>
          </a:prstGeom>
          <a:solidFill>
            <a:srgbClr val="EEF0F3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4382" name="Oval 146"/>
          <p:cNvSpPr>
            <a:spLocks noChangeArrowheads="1"/>
          </p:cNvSpPr>
          <p:nvPr/>
        </p:nvSpPr>
        <p:spPr bwMode="auto">
          <a:xfrm>
            <a:off x="3778250" y="4013200"/>
            <a:ext cx="169863" cy="188913"/>
          </a:xfrm>
          <a:prstGeom prst="ellipse">
            <a:avLst/>
          </a:prstGeom>
          <a:solidFill>
            <a:srgbClr val="3C2076"/>
          </a:solidFill>
          <a:ln w="19050" cap="rnd">
            <a:solidFill>
              <a:srgbClr val="3C2076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4383" name="Oval 147"/>
          <p:cNvSpPr>
            <a:spLocks noChangeArrowheads="1"/>
          </p:cNvSpPr>
          <p:nvPr/>
        </p:nvSpPr>
        <p:spPr bwMode="auto">
          <a:xfrm>
            <a:off x="3797300" y="4032250"/>
            <a:ext cx="95250" cy="93663"/>
          </a:xfrm>
          <a:prstGeom prst="ellipse">
            <a:avLst/>
          </a:prstGeom>
          <a:solidFill>
            <a:srgbClr val="0068AA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4384" name="Oval 148"/>
          <p:cNvSpPr>
            <a:spLocks noChangeArrowheads="1"/>
          </p:cNvSpPr>
          <p:nvPr/>
        </p:nvSpPr>
        <p:spPr bwMode="auto">
          <a:xfrm>
            <a:off x="3797300" y="4051300"/>
            <a:ext cx="76200" cy="55563"/>
          </a:xfrm>
          <a:prstGeom prst="ellipse">
            <a:avLst/>
          </a:prstGeom>
          <a:solidFill>
            <a:srgbClr val="899DC8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4385" name="Oval 149"/>
          <p:cNvSpPr>
            <a:spLocks noChangeArrowheads="1"/>
          </p:cNvSpPr>
          <p:nvPr/>
        </p:nvSpPr>
        <p:spPr bwMode="auto">
          <a:xfrm>
            <a:off x="3816350" y="4070350"/>
            <a:ext cx="38100" cy="19050"/>
          </a:xfrm>
          <a:prstGeom prst="ellipse">
            <a:avLst/>
          </a:prstGeom>
          <a:solidFill>
            <a:srgbClr val="EEF0F3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4386" name="Oval 150"/>
          <p:cNvSpPr>
            <a:spLocks noChangeArrowheads="1"/>
          </p:cNvSpPr>
          <p:nvPr/>
        </p:nvSpPr>
        <p:spPr bwMode="auto">
          <a:xfrm>
            <a:off x="3892550" y="4164013"/>
            <a:ext cx="169863" cy="169862"/>
          </a:xfrm>
          <a:prstGeom prst="ellipse">
            <a:avLst/>
          </a:prstGeom>
          <a:solidFill>
            <a:srgbClr val="3C2076"/>
          </a:solidFill>
          <a:ln w="19050" cap="rnd">
            <a:solidFill>
              <a:srgbClr val="3C2076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4387" name="Oval 151"/>
          <p:cNvSpPr>
            <a:spLocks noChangeArrowheads="1"/>
          </p:cNvSpPr>
          <p:nvPr/>
        </p:nvSpPr>
        <p:spPr bwMode="auto">
          <a:xfrm>
            <a:off x="3892550" y="4183063"/>
            <a:ext cx="93663" cy="95250"/>
          </a:xfrm>
          <a:prstGeom prst="ellipse">
            <a:avLst/>
          </a:prstGeom>
          <a:solidFill>
            <a:srgbClr val="0068AA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4388" name="Oval 152"/>
          <p:cNvSpPr>
            <a:spLocks noChangeArrowheads="1"/>
          </p:cNvSpPr>
          <p:nvPr/>
        </p:nvSpPr>
        <p:spPr bwMode="auto">
          <a:xfrm>
            <a:off x="3911600" y="4202113"/>
            <a:ext cx="55563" cy="57150"/>
          </a:xfrm>
          <a:prstGeom prst="ellipse">
            <a:avLst/>
          </a:prstGeom>
          <a:solidFill>
            <a:srgbClr val="899DC8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4389" name="Oval 153"/>
          <p:cNvSpPr>
            <a:spLocks noChangeArrowheads="1"/>
          </p:cNvSpPr>
          <p:nvPr/>
        </p:nvSpPr>
        <p:spPr bwMode="auto">
          <a:xfrm>
            <a:off x="3930650" y="4221163"/>
            <a:ext cx="36513" cy="19050"/>
          </a:xfrm>
          <a:prstGeom prst="ellipse">
            <a:avLst/>
          </a:prstGeom>
          <a:solidFill>
            <a:srgbClr val="EEF0F3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4390" name="Oval 154"/>
          <p:cNvSpPr>
            <a:spLocks noChangeArrowheads="1"/>
          </p:cNvSpPr>
          <p:nvPr/>
        </p:nvSpPr>
        <p:spPr bwMode="auto">
          <a:xfrm>
            <a:off x="3986213" y="4333875"/>
            <a:ext cx="188912" cy="169863"/>
          </a:xfrm>
          <a:prstGeom prst="ellipse">
            <a:avLst/>
          </a:prstGeom>
          <a:solidFill>
            <a:srgbClr val="3C2076"/>
          </a:solidFill>
          <a:ln w="19050" cap="rnd">
            <a:solidFill>
              <a:srgbClr val="3C2076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4391" name="Oval 155"/>
          <p:cNvSpPr>
            <a:spLocks noChangeArrowheads="1"/>
          </p:cNvSpPr>
          <p:nvPr/>
        </p:nvSpPr>
        <p:spPr bwMode="auto">
          <a:xfrm>
            <a:off x="4005263" y="4333875"/>
            <a:ext cx="95250" cy="95250"/>
          </a:xfrm>
          <a:prstGeom prst="ellipse">
            <a:avLst/>
          </a:prstGeom>
          <a:solidFill>
            <a:srgbClr val="0068AA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4392" name="Oval 156"/>
          <p:cNvSpPr>
            <a:spLocks noChangeArrowheads="1"/>
          </p:cNvSpPr>
          <p:nvPr/>
        </p:nvSpPr>
        <p:spPr bwMode="auto">
          <a:xfrm>
            <a:off x="4024313" y="4352925"/>
            <a:ext cx="57150" cy="57150"/>
          </a:xfrm>
          <a:prstGeom prst="ellipse">
            <a:avLst/>
          </a:prstGeom>
          <a:solidFill>
            <a:srgbClr val="899DC8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4393" name="Oval 157"/>
          <p:cNvSpPr>
            <a:spLocks noChangeArrowheads="1"/>
          </p:cNvSpPr>
          <p:nvPr/>
        </p:nvSpPr>
        <p:spPr bwMode="auto">
          <a:xfrm>
            <a:off x="4043363" y="4371975"/>
            <a:ext cx="19050" cy="38100"/>
          </a:xfrm>
          <a:prstGeom prst="ellipse">
            <a:avLst/>
          </a:prstGeom>
          <a:solidFill>
            <a:srgbClr val="EEF0F3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4394" name="Oval 158"/>
          <p:cNvSpPr>
            <a:spLocks noChangeArrowheads="1"/>
          </p:cNvSpPr>
          <p:nvPr/>
        </p:nvSpPr>
        <p:spPr bwMode="auto">
          <a:xfrm>
            <a:off x="4100513" y="4352925"/>
            <a:ext cx="169862" cy="169863"/>
          </a:xfrm>
          <a:prstGeom prst="ellipse">
            <a:avLst/>
          </a:prstGeom>
          <a:solidFill>
            <a:srgbClr val="3C2076"/>
          </a:solidFill>
          <a:ln w="19050" cap="rnd">
            <a:solidFill>
              <a:srgbClr val="3C2076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4395" name="Oval 159"/>
          <p:cNvSpPr>
            <a:spLocks noChangeArrowheads="1"/>
          </p:cNvSpPr>
          <p:nvPr/>
        </p:nvSpPr>
        <p:spPr bwMode="auto">
          <a:xfrm>
            <a:off x="4119563" y="4352925"/>
            <a:ext cx="93662" cy="95250"/>
          </a:xfrm>
          <a:prstGeom prst="ellipse">
            <a:avLst/>
          </a:prstGeom>
          <a:solidFill>
            <a:srgbClr val="0068AA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4396" name="Oval 160"/>
          <p:cNvSpPr>
            <a:spLocks noChangeArrowheads="1"/>
          </p:cNvSpPr>
          <p:nvPr/>
        </p:nvSpPr>
        <p:spPr bwMode="auto">
          <a:xfrm>
            <a:off x="4138613" y="4371975"/>
            <a:ext cx="55562" cy="76200"/>
          </a:xfrm>
          <a:prstGeom prst="ellipse">
            <a:avLst/>
          </a:prstGeom>
          <a:solidFill>
            <a:srgbClr val="899DC8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4397" name="Oval 161"/>
          <p:cNvSpPr>
            <a:spLocks noChangeArrowheads="1"/>
          </p:cNvSpPr>
          <p:nvPr/>
        </p:nvSpPr>
        <p:spPr bwMode="auto">
          <a:xfrm>
            <a:off x="4156075" y="4391025"/>
            <a:ext cx="19050" cy="38100"/>
          </a:xfrm>
          <a:prstGeom prst="ellipse">
            <a:avLst/>
          </a:prstGeom>
          <a:solidFill>
            <a:srgbClr val="EEF0F3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4398" name="Oval 162"/>
          <p:cNvSpPr>
            <a:spLocks noChangeArrowheads="1"/>
          </p:cNvSpPr>
          <p:nvPr/>
        </p:nvSpPr>
        <p:spPr bwMode="auto">
          <a:xfrm>
            <a:off x="4213225" y="4486275"/>
            <a:ext cx="169863" cy="169863"/>
          </a:xfrm>
          <a:prstGeom prst="ellipse">
            <a:avLst/>
          </a:prstGeom>
          <a:solidFill>
            <a:srgbClr val="3C2076"/>
          </a:solidFill>
          <a:ln w="19050" cap="rnd">
            <a:solidFill>
              <a:srgbClr val="3C2076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4399" name="Oval 163"/>
          <p:cNvSpPr>
            <a:spLocks noChangeArrowheads="1"/>
          </p:cNvSpPr>
          <p:nvPr/>
        </p:nvSpPr>
        <p:spPr bwMode="auto">
          <a:xfrm>
            <a:off x="4232275" y="4503738"/>
            <a:ext cx="95250" cy="95250"/>
          </a:xfrm>
          <a:prstGeom prst="ellipse">
            <a:avLst/>
          </a:prstGeom>
          <a:solidFill>
            <a:srgbClr val="0068AA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4400" name="Oval 164"/>
          <p:cNvSpPr>
            <a:spLocks noChangeArrowheads="1"/>
          </p:cNvSpPr>
          <p:nvPr/>
        </p:nvSpPr>
        <p:spPr bwMode="auto">
          <a:xfrm>
            <a:off x="4232275" y="4522788"/>
            <a:ext cx="76200" cy="57150"/>
          </a:xfrm>
          <a:prstGeom prst="ellipse">
            <a:avLst/>
          </a:prstGeom>
          <a:solidFill>
            <a:srgbClr val="899DC8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4401" name="Oval 165"/>
          <p:cNvSpPr>
            <a:spLocks noChangeArrowheads="1"/>
          </p:cNvSpPr>
          <p:nvPr/>
        </p:nvSpPr>
        <p:spPr bwMode="auto">
          <a:xfrm>
            <a:off x="4251325" y="4522788"/>
            <a:ext cx="38100" cy="38100"/>
          </a:xfrm>
          <a:prstGeom prst="ellipse">
            <a:avLst/>
          </a:prstGeom>
          <a:solidFill>
            <a:srgbClr val="EEF0F3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4402" name="Oval 166"/>
          <p:cNvSpPr>
            <a:spLocks noChangeArrowheads="1"/>
          </p:cNvSpPr>
          <p:nvPr/>
        </p:nvSpPr>
        <p:spPr bwMode="auto">
          <a:xfrm>
            <a:off x="4327525" y="4522788"/>
            <a:ext cx="169863" cy="169862"/>
          </a:xfrm>
          <a:prstGeom prst="ellipse">
            <a:avLst/>
          </a:prstGeom>
          <a:solidFill>
            <a:srgbClr val="3C2076"/>
          </a:solidFill>
          <a:ln w="19050" cap="rnd">
            <a:solidFill>
              <a:srgbClr val="3C2076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4403" name="Oval 167"/>
          <p:cNvSpPr>
            <a:spLocks noChangeArrowheads="1"/>
          </p:cNvSpPr>
          <p:nvPr/>
        </p:nvSpPr>
        <p:spPr bwMode="auto">
          <a:xfrm>
            <a:off x="4327525" y="4522788"/>
            <a:ext cx="93663" cy="95250"/>
          </a:xfrm>
          <a:prstGeom prst="ellipse">
            <a:avLst/>
          </a:prstGeom>
          <a:solidFill>
            <a:srgbClr val="0068AA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4404" name="Oval 168"/>
          <p:cNvSpPr>
            <a:spLocks noChangeArrowheads="1"/>
          </p:cNvSpPr>
          <p:nvPr/>
        </p:nvSpPr>
        <p:spPr bwMode="auto">
          <a:xfrm>
            <a:off x="4346575" y="4541838"/>
            <a:ext cx="55563" cy="76200"/>
          </a:xfrm>
          <a:prstGeom prst="ellipse">
            <a:avLst/>
          </a:prstGeom>
          <a:solidFill>
            <a:srgbClr val="899DC8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4405" name="Oval 169"/>
          <p:cNvSpPr>
            <a:spLocks noChangeArrowheads="1"/>
          </p:cNvSpPr>
          <p:nvPr/>
        </p:nvSpPr>
        <p:spPr bwMode="auto">
          <a:xfrm>
            <a:off x="4364038" y="4560888"/>
            <a:ext cx="38100" cy="38100"/>
          </a:xfrm>
          <a:prstGeom prst="ellipse">
            <a:avLst/>
          </a:prstGeom>
          <a:solidFill>
            <a:srgbClr val="EEF0F3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4406" name="Oval 170"/>
          <p:cNvSpPr>
            <a:spLocks noChangeArrowheads="1"/>
          </p:cNvSpPr>
          <p:nvPr/>
        </p:nvSpPr>
        <p:spPr bwMode="auto">
          <a:xfrm>
            <a:off x="4421188" y="4598988"/>
            <a:ext cx="188912" cy="169862"/>
          </a:xfrm>
          <a:prstGeom prst="ellipse">
            <a:avLst/>
          </a:prstGeom>
          <a:solidFill>
            <a:srgbClr val="3C2076"/>
          </a:solidFill>
          <a:ln w="19050" cap="rnd">
            <a:solidFill>
              <a:srgbClr val="3C2076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4407" name="Oval 171"/>
          <p:cNvSpPr>
            <a:spLocks noChangeArrowheads="1"/>
          </p:cNvSpPr>
          <p:nvPr/>
        </p:nvSpPr>
        <p:spPr bwMode="auto">
          <a:xfrm>
            <a:off x="4440238" y="4618038"/>
            <a:ext cx="95250" cy="93662"/>
          </a:xfrm>
          <a:prstGeom prst="ellipse">
            <a:avLst/>
          </a:prstGeom>
          <a:solidFill>
            <a:srgbClr val="0068AA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4408" name="Oval 172"/>
          <p:cNvSpPr>
            <a:spLocks noChangeArrowheads="1"/>
          </p:cNvSpPr>
          <p:nvPr/>
        </p:nvSpPr>
        <p:spPr bwMode="auto">
          <a:xfrm>
            <a:off x="4459288" y="4618038"/>
            <a:ext cx="57150" cy="74612"/>
          </a:xfrm>
          <a:prstGeom prst="ellipse">
            <a:avLst/>
          </a:prstGeom>
          <a:solidFill>
            <a:srgbClr val="899DC8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4409" name="Oval 173"/>
          <p:cNvSpPr>
            <a:spLocks noChangeArrowheads="1"/>
          </p:cNvSpPr>
          <p:nvPr/>
        </p:nvSpPr>
        <p:spPr bwMode="auto">
          <a:xfrm>
            <a:off x="4478338" y="4637088"/>
            <a:ext cx="19050" cy="38100"/>
          </a:xfrm>
          <a:prstGeom prst="ellipse">
            <a:avLst/>
          </a:prstGeom>
          <a:solidFill>
            <a:srgbClr val="EEF0F3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4410" name="Oval 174"/>
          <p:cNvSpPr>
            <a:spLocks noChangeArrowheads="1"/>
          </p:cNvSpPr>
          <p:nvPr/>
        </p:nvSpPr>
        <p:spPr bwMode="auto">
          <a:xfrm>
            <a:off x="4535488" y="4522788"/>
            <a:ext cx="169862" cy="169862"/>
          </a:xfrm>
          <a:prstGeom prst="ellipse">
            <a:avLst/>
          </a:prstGeom>
          <a:solidFill>
            <a:srgbClr val="3C2076"/>
          </a:solidFill>
          <a:ln w="19050" cap="rnd">
            <a:solidFill>
              <a:srgbClr val="3C2076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4411" name="Oval 175"/>
          <p:cNvSpPr>
            <a:spLocks noChangeArrowheads="1"/>
          </p:cNvSpPr>
          <p:nvPr/>
        </p:nvSpPr>
        <p:spPr bwMode="auto">
          <a:xfrm>
            <a:off x="4552950" y="4522788"/>
            <a:ext cx="95250" cy="95250"/>
          </a:xfrm>
          <a:prstGeom prst="ellipse">
            <a:avLst/>
          </a:prstGeom>
          <a:solidFill>
            <a:srgbClr val="0068AA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4412" name="Oval 176"/>
          <p:cNvSpPr>
            <a:spLocks noChangeArrowheads="1"/>
          </p:cNvSpPr>
          <p:nvPr/>
        </p:nvSpPr>
        <p:spPr bwMode="auto">
          <a:xfrm>
            <a:off x="4572000" y="4541838"/>
            <a:ext cx="57150" cy="76200"/>
          </a:xfrm>
          <a:prstGeom prst="ellipse">
            <a:avLst/>
          </a:prstGeom>
          <a:solidFill>
            <a:srgbClr val="899DC8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4413" name="Oval 177"/>
          <p:cNvSpPr>
            <a:spLocks noChangeArrowheads="1"/>
          </p:cNvSpPr>
          <p:nvPr/>
        </p:nvSpPr>
        <p:spPr bwMode="auto">
          <a:xfrm>
            <a:off x="4591050" y="4560888"/>
            <a:ext cx="19050" cy="38100"/>
          </a:xfrm>
          <a:prstGeom prst="ellipse">
            <a:avLst/>
          </a:prstGeom>
          <a:solidFill>
            <a:srgbClr val="EEF0F3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4414" name="Oval 178"/>
          <p:cNvSpPr>
            <a:spLocks noChangeArrowheads="1"/>
          </p:cNvSpPr>
          <p:nvPr/>
        </p:nvSpPr>
        <p:spPr bwMode="auto">
          <a:xfrm>
            <a:off x="4648200" y="4598988"/>
            <a:ext cx="169863" cy="169862"/>
          </a:xfrm>
          <a:prstGeom prst="ellipse">
            <a:avLst/>
          </a:prstGeom>
          <a:solidFill>
            <a:srgbClr val="3C2076"/>
          </a:solidFill>
          <a:ln w="19050" cap="rnd">
            <a:solidFill>
              <a:srgbClr val="3C2076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4415" name="Oval 179"/>
          <p:cNvSpPr>
            <a:spLocks noChangeArrowheads="1"/>
          </p:cNvSpPr>
          <p:nvPr/>
        </p:nvSpPr>
        <p:spPr bwMode="auto">
          <a:xfrm>
            <a:off x="4667250" y="4618038"/>
            <a:ext cx="93663" cy="93662"/>
          </a:xfrm>
          <a:prstGeom prst="ellipse">
            <a:avLst/>
          </a:prstGeom>
          <a:solidFill>
            <a:srgbClr val="0068AA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4416" name="Oval 180"/>
          <p:cNvSpPr>
            <a:spLocks noChangeArrowheads="1"/>
          </p:cNvSpPr>
          <p:nvPr/>
        </p:nvSpPr>
        <p:spPr bwMode="auto">
          <a:xfrm>
            <a:off x="4686300" y="4618038"/>
            <a:ext cx="57150" cy="74612"/>
          </a:xfrm>
          <a:prstGeom prst="ellipse">
            <a:avLst/>
          </a:prstGeom>
          <a:solidFill>
            <a:srgbClr val="899DC8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4417" name="Oval 181"/>
          <p:cNvSpPr>
            <a:spLocks noChangeArrowheads="1"/>
          </p:cNvSpPr>
          <p:nvPr/>
        </p:nvSpPr>
        <p:spPr bwMode="auto">
          <a:xfrm>
            <a:off x="4686300" y="4637088"/>
            <a:ext cx="38100" cy="38100"/>
          </a:xfrm>
          <a:prstGeom prst="ellipse">
            <a:avLst/>
          </a:prstGeom>
          <a:solidFill>
            <a:srgbClr val="EEF0F3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4418" name="Oval 182"/>
          <p:cNvSpPr>
            <a:spLocks noChangeArrowheads="1"/>
          </p:cNvSpPr>
          <p:nvPr/>
        </p:nvSpPr>
        <p:spPr bwMode="auto">
          <a:xfrm>
            <a:off x="4760913" y="4598988"/>
            <a:ext cx="171450" cy="169862"/>
          </a:xfrm>
          <a:prstGeom prst="ellipse">
            <a:avLst/>
          </a:prstGeom>
          <a:solidFill>
            <a:srgbClr val="3C2076"/>
          </a:solidFill>
          <a:ln w="19050" cap="rnd">
            <a:solidFill>
              <a:srgbClr val="3C2076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4419" name="Oval 183"/>
          <p:cNvSpPr>
            <a:spLocks noChangeArrowheads="1"/>
          </p:cNvSpPr>
          <p:nvPr/>
        </p:nvSpPr>
        <p:spPr bwMode="auto">
          <a:xfrm>
            <a:off x="4760913" y="4618038"/>
            <a:ext cx="95250" cy="93662"/>
          </a:xfrm>
          <a:prstGeom prst="ellipse">
            <a:avLst/>
          </a:prstGeom>
          <a:solidFill>
            <a:srgbClr val="0068AA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4420" name="Oval 184"/>
          <p:cNvSpPr>
            <a:spLocks noChangeArrowheads="1"/>
          </p:cNvSpPr>
          <p:nvPr/>
        </p:nvSpPr>
        <p:spPr bwMode="auto">
          <a:xfrm>
            <a:off x="4779963" y="4618038"/>
            <a:ext cx="57150" cy="74612"/>
          </a:xfrm>
          <a:prstGeom prst="ellipse">
            <a:avLst/>
          </a:prstGeom>
          <a:solidFill>
            <a:srgbClr val="899DC8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4421" name="Oval 185"/>
          <p:cNvSpPr>
            <a:spLocks noChangeArrowheads="1"/>
          </p:cNvSpPr>
          <p:nvPr/>
        </p:nvSpPr>
        <p:spPr bwMode="auto">
          <a:xfrm>
            <a:off x="4799013" y="4637088"/>
            <a:ext cx="38100" cy="38100"/>
          </a:xfrm>
          <a:prstGeom prst="ellipse">
            <a:avLst/>
          </a:prstGeom>
          <a:solidFill>
            <a:srgbClr val="EEF0F3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4422" name="Oval 186"/>
          <p:cNvSpPr>
            <a:spLocks noChangeArrowheads="1"/>
          </p:cNvSpPr>
          <p:nvPr/>
        </p:nvSpPr>
        <p:spPr bwMode="auto">
          <a:xfrm>
            <a:off x="4856163" y="4675188"/>
            <a:ext cx="188912" cy="169862"/>
          </a:xfrm>
          <a:prstGeom prst="ellipse">
            <a:avLst/>
          </a:prstGeom>
          <a:solidFill>
            <a:srgbClr val="3C2076"/>
          </a:solidFill>
          <a:ln w="19050" cap="rnd">
            <a:solidFill>
              <a:srgbClr val="3C2076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4423" name="Oval 187"/>
          <p:cNvSpPr>
            <a:spLocks noChangeArrowheads="1"/>
          </p:cNvSpPr>
          <p:nvPr/>
        </p:nvSpPr>
        <p:spPr bwMode="auto">
          <a:xfrm>
            <a:off x="4875213" y="4675188"/>
            <a:ext cx="93662" cy="93662"/>
          </a:xfrm>
          <a:prstGeom prst="ellipse">
            <a:avLst/>
          </a:prstGeom>
          <a:solidFill>
            <a:srgbClr val="0068AA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4424" name="Oval 188"/>
          <p:cNvSpPr>
            <a:spLocks noChangeArrowheads="1"/>
          </p:cNvSpPr>
          <p:nvPr/>
        </p:nvSpPr>
        <p:spPr bwMode="auto">
          <a:xfrm>
            <a:off x="4894263" y="4692650"/>
            <a:ext cx="57150" cy="57150"/>
          </a:xfrm>
          <a:prstGeom prst="ellipse">
            <a:avLst/>
          </a:prstGeom>
          <a:solidFill>
            <a:srgbClr val="899DC8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4425" name="Oval 189"/>
          <p:cNvSpPr>
            <a:spLocks noChangeArrowheads="1"/>
          </p:cNvSpPr>
          <p:nvPr/>
        </p:nvSpPr>
        <p:spPr bwMode="auto">
          <a:xfrm>
            <a:off x="4913313" y="4711700"/>
            <a:ext cx="19050" cy="38100"/>
          </a:xfrm>
          <a:prstGeom prst="ellipse">
            <a:avLst/>
          </a:prstGeom>
          <a:solidFill>
            <a:srgbClr val="EEF0F3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4426" name="Oval 190"/>
          <p:cNvSpPr>
            <a:spLocks noChangeArrowheads="1"/>
          </p:cNvSpPr>
          <p:nvPr/>
        </p:nvSpPr>
        <p:spPr bwMode="auto">
          <a:xfrm>
            <a:off x="4968875" y="4675188"/>
            <a:ext cx="171450" cy="169862"/>
          </a:xfrm>
          <a:prstGeom prst="ellipse">
            <a:avLst/>
          </a:prstGeom>
          <a:solidFill>
            <a:srgbClr val="3C2076"/>
          </a:solidFill>
          <a:ln w="19050" cap="rnd">
            <a:solidFill>
              <a:srgbClr val="3C2076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4427" name="Oval 191"/>
          <p:cNvSpPr>
            <a:spLocks noChangeArrowheads="1"/>
          </p:cNvSpPr>
          <p:nvPr/>
        </p:nvSpPr>
        <p:spPr bwMode="auto">
          <a:xfrm>
            <a:off x="4987925" y="4675188"/>
            <a:ext cx="95250" cy="93662"/>
          </a:xfrm>
          <a:prstGeom prst="ellipse">
            <a:avLst/>
          </a:prstGeom>
          <a:solidFill>
            <a:srgbClr val="0068AA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4428" name="Oval 192"/>
          <p:cNvSpPr>
            <a:spLocks noChangeArrowheads="1"/>
          </p:cNvSpPr>
          <p:nvPr/>
        </p:nvSpPr>
        <p:spPr bwMode="auto">
          <a:xfrm>
            <a:off x="5006975" y="4692650"/>
            <a:ext cx="57150" cy="57150"/>
          </a:xfrm>
          <a:prstGeom prst="ellipse">
            <a:avLst/>
          </a:prstGeom>
          <a:solidFill>
            <a:srgbClr val="899DC8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4429" name="Oval 193"/>
          <p:cNvSpPr>
            <a:spLocks noChangeArrowheads="1"/>
          </p:cNvSpPr>
          <p:nvPr/>
        </p:nvSpPr>
        <p:spPr bwMode="auto">
          <a:xfrm>
            <a:off x="5006975" y="4711700"/>
            <a:ext cx="38100" cy="38100"/>
          </a:xfrm>
          <a:prstGeom prst="ellipse">
            <a:avLst/>
          </a:prstGeom>
          <a:solidFill>
            <a:srgbClr val="EEF0F3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4430" name="Oval 194"/>
          <p:cNvSpPr>
            <a:spLocks noChangeArrowheads="1"/>
          </p:cNvSpPr>
          <p:nvPr/>
        </p:nvSpPr>
        <p:spPr bwMode="auto">
          <a:xfrm>
            <a:off x="5083175" y="4711700"/>
            <a:ext cx="169863" cy="171450"/>
          </a:xfrm>
          <a:prstGeom prst="ellipse">
            <a:avLst/>
          </a:prstGeom>
          <a:solidFill>
            <a:srgbClr val="3C2076"/>
          </a:solidFill>
          <a:ln w="19050" cap="rnd">
            <a:solidFill>
              <a:srgbClr val="3C2076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4431" name="Oval 195"/>
          <p:cNvSpPr>
            <a:spLocks noChangeArrowheads="1"/>
          </p:cNvSpPr>
          <p:nvPr/>
        </p:nvSpPr>
        <p:spPr bwMode="auto">
          <a:xfrm>
            <a:off x="5102225" y="4711700"/>
            <a:ext cx="93663" cy="95250"/>
          </a:xfrm>
          <a:prstGeom prst="ellipse">
            <a:avLst/>
          </a:prstGeom>
          <a:solidFill>
            <a:srgbClr val="0068AA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4432" name="Oval 196"/>
          <p:cNvSpPr>
            <a:spLocks noChangeArrowheads="1"/>
          </p:cNvSpPr>
          <p:nvPr/>
        </p:nvSpPr>
        <p:spPr bwMode="auto">
          <a:xfrm>
            <a:off x="5121275" y="4730750"/>
            <a:ext cx="55563" cy="57150"/>
          </a:xfrm>
          <a:prstGeom prst="ellipse">
            <a:avLst/>
          </a:prstGeom>
          <a:solidFill>
            <a:srgbClr val="899DC8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4433" name="Oval 197"/>
          <p:cNvSpPr>
            <a:spLocks noChangeArrowheads="1"/>
          </p:cNvSpPr>
          <p:nvPr/>
        </p:nvSpPr>
        <p:spPr bwMode="auto">
          <a:xfrm>
            <a:off x="5121275" y="4749800"/>
            <a:ext cx="38100" cy="38100"/>
          </a:xfrm>
          <a:prstGeom prst="ellipse">
            <a:avLst/>
          </a:prstGeom>
          <a:solidFill>
            <a:srgbClr val="EEF0F3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4434" name="Oval 198"/>
          <p:cNvSpPr>
            <a:spLocks noChangeArrowheads="1"/>
          </p:cNvSpPr>
          <p:nvPr/>
        </p:nvSpPr>
        <p:spPr bwMode="auto">
          <a:xfrm>
            <a:off x="5195888" y="4692650"/>
            <a:ext cx="169862" cy="171450"/>
          </a:xfrm>
          <a:prstGeom prst="ellipse">
            <a:avLst/>
          </a:prstGeom>
          <a:solidFill>
            <a:srgbClr val="3C2076"/>
          </a:solidFill>
          <a:ln w="19050" cap="rnd">
            <a:solidFill>
              <a:srgbClr val="3C2076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4435" name="Oval 199"/>
          <p:cNvSpPr>
            <a:spLocks noChangeArrowheads="1"/>
          </p:cNvSpPr>
          <p:nvPr/>
        </p:nvSpPr>
        <p:spPr bwMode="auto">
          <a:xfrm>
            <a:off x="5195888" y="4692650"/>
            <a:ext cx="95250" cy="95250"/>
          </a:xfrm>
          <a:prstGeom prst="ellipse">
            <a:avLst/>
          </a:prstGeom>
          <a:solidFill>
            <a:srgbClr val="0068AA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4436" name="Oval 200"/>
          <p:cNvSpPr>
            <a:spLocks noChangeArrowheads="1"/>
          </p:cNvSpPr>
          <p:nvPr/>
        </p:nvSpPr>
        <p:spPr bwMode="auto">
          <a:xfrm>
            <a:off x="5214938" y="4711700"/>
            <a:ext cx="76200" cy="57150"/>
          </a:xfrm>
          <a:prstGeom prst="ellipse">
            <a:avLst/>
          </a:prstGeom>
          <a:solidFill>
            <a:srgbClr val="899DC8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4437" name="Oval 201"/>
          <p:cNvSpPr>
            <a:spLocks noChangeArrowheads="1"/>
          </p:cNvSpPr>
          <p:nvPr/>
        </p:nvSpPr>
        <p:spPr bwMode="auto">
          <a:xfrm>
            <a:off x="5233988" y="4730750"/>
            <a:ext cx="38100" cy="38100"/>
          </a:xfrm>
          <a:prstGeom prst="ellipse">
            <a:avLst/>
          </a:prstGeom>
          <a:solidFill>
            <a:srgbClr val="EEF0F3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4438" name="Oval 202"/>
          <p:cNvSpPr>
            <a:spLocks noChangeArrowheads="1"/>
          </p:cNvSpPr>
          <p:nvPr/>
        </p:nvSpPr>
        <p:spPr bwMode="auto">
          <a:xfrm>
            <a:off x="5291138" y="4675188"/>
            <a:ext cx="188912" cy="169862"/>
          </a:xfrm>
          <a:prstGeom prst="ellipse">
            <a:avLst/>
          </a:prstGeom>
          <a:solidFill>
            <a:srgbClr val="3C2076"/>
          </a:solidFill>
          <a:ln w="19050" cap="rnd">
            <a:solidFill>
              <a:srgbClr val="3C2076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4439" name="Oval 203"/>
          <p:cNvSpPr>
            <a:spLocks noChangeArrowheads="1"/>
          </p:cNvSpPr>
          <p:nvPr/>
        </p:nvSpPr>
        <p:spPr bwMode="auto">
          <a:xfrm>
            <a:off x="5310188" y="4692650"/>
            <a:ext cx="93662" cy="95250"/>
          </a:xfrm>
          <a:prstGeom prst="ellipse">
            <a:avLst/>
          </a:prstGeom>
          <a:solidFill>
            <a:srgbClr val="0068AA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4440" name="Oval 204"/>
          <p:cNvSpPr>
            <a:spLocks noChangeArrowheads="1"/>
          </p:cNvSpPr>
          <p:nvPr/>
        </p:nvSpPr>
        <p:spPr bwMode="auto">
          <a:xfrm>
            <a:off x="5329238" y="4711700"/>
            <a:ext cx="55562" cy="57150"/>
          </a:xfrm>
          <a:prstGeom prst="ellipse">
            <a:avLst/>
          </a:prstGeom>
          <a:solidFill>
            <a:srgbClr val="899DC8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4441" name="Oval 205"/>
          <p:cNvSpPr>
            <a:spLocks noChangeArrowheads="1"/>
          </p:cNvSpPr>
          <p:nvPr/>
        </p:nvSpPr>
        <p:spPr bwMode="auto">
          <a:xfrm>
            <a:off x="5348288" y="4711700"/>
            <a:ext cx="17462" cy="38100"/>
          </a:xfrm>
          <a:prstGeom prst="ellipse">
            <a:avLst/>
          </a:prstGeom>
          <a:solidFill>
            <a:srgbClr val="EEF0F3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4442" name="Oval 206"/>
          <p:cNvSpPr>
            <a:spLocks noChangeArrowheads="1"/>
          </p:cNvSpPr>
          <p:nvPr/>
        </p:nvSpPr>
        <p:spPr bwMode="auto">
          <a:xfrm>
            <a:off x="5403850" y="4711700"/>
            <a:ext cx="169863" cy="171450"/>
          </a:xfrm>
          <a:prstGeom prst="ellipse">
            <a:avLst/>
          </a:prstGeom>
          <a:solidFill>
            <a:srgbClr val="3C2076"/>
          </a:solidFill>
          <a:ln w="19050" cap="rnd">
            <a:solidFill>
              <a:srgbClr val="3C2076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4443" name="Oval 207"/>
          <p:cNvSpPr>
            <a:spLocks noChangeArrowheads="1"/>
          </p:cNvSpPr>
          <p:nvPr/>
        </p:nvSpPr>
        <p:spPr bwMode="auto">
          <a:xfrm>
            <a:off x="5422900" y="4730750"/>
            <a:ext cx="95250" cy="95250"/>
          </a:xfrm>
          <a:prstGeom prst="ellipse">
            <a:avLst/>
          </a:prstGeom>
          <a:solidFill>
            <a:srgbClr val="0068AA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4444" name="Oval 208"/>
          <p:cNvSpPr>
            <a:spLocks noChangeArrowheads="1"/>
          </p:cNvSpPr>
          <p:nvPr/>
        </p:nvSpPr>
        <p:spPr bwMode="auto">
          <a:xfrm>
            <a:off x="5441950" y="4749800"/>
            <a:ext cx="57150" cy="57150"/>
          </a:xfrm>
          <a:prstGeom prst="ellipse">
            <a:avLst/>
          </a:prstGeom>
          <a:solidFill>
            <a:srgbClr val="899DC8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4445" name="Oval 209"/>
          <p:cNvSpPr>
            <a:spLocks noChangeArrowheads="1"/>
          </p:cNvSpPr>
          <p:nvPr/>
        </p:nvSpPr>
        <p:spPr bwMode="auto">
          <a:xfrm>
            <a:off x="5441950" y="4768850"/>
            <a:ext cx="38100" cy="19050"/>
          </a:xfrm>
          <a:prstGeom prst="ellipse">
            <a:avLst/>
          </a:prstGeom>
          <a:solidFill>
            <a:srgbClr val="EEF0F3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4446" name="Freeform 210"/>
          <p:cNvSpPr>
            <a:spLocks/>
          </p:cNvSpPr>
          <p:nvPr/>
        </p:nvSpPr>
        <p:spPr bwMode="auto">
          <a:xfrm>
            <a:off x="5518150" y="4768850"/>
            <a:ext cx="150813" cy="188913"/>
          </a:xfrm>
          <a:custGeom>
            <a:avLst/>
            <a:gdLst>
              <a:gd name="T0" fmla="*/ 2147483647 w 8"/>
              <a:gd name="T1" fmla="*/ 2147483647 h 10"/>
              <a:gd name="T2" fmla="*/ 2147483647 w 8"/>
              <a:gd name="T3" fmla="*/ 2147483647 h 10"/>
              <a:gd name="T4" fmla="*/ 0 w 8"/>
              <a:gd name="T5" fmla="*/ 2147483647 h 10"/>
              <a:gd name="T6" fmla="*/ 2147483647 w 8"/>
              <a:gd name="T7" fmla="*/ 0 h 10"/>
              <a:gd name="T8" fmla="*/ 2147483647 w 8"/>
              <a:gd name="T9" fmla="*/ 2147483647 h 10"/>
              <a:gd name="T10" fmla="*/ 2147483647 w 8"/>
              <a:gd name="T11" fmla="*/ 2147483647 h 1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8"/>
              <a:gd name="T19" fmla="*/ 0 h 10"/>
              <a:gd name="T20" fmla="*/ 8 w 8"/>
              <a:gd name="T21" fmla="*/ 10 h 1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8" h="10">
                <a:moveTo>
                  <a:pt x="8" y="8"/>
                </a:moveTo>
                <a:cubicBezTo>
                  <a:pt x="7" y="9"/>
                  <a:pt x="6" y="10"/>
                  <a:pt x="5" y="10"/>
                </a:cubicBezTo>
                <a:cubicBezTo>
                  <a:pt x="2" y="10"/>
                  <a:pt x="0" y="8"/>
                  <a:pt x="0" y="5"/>
                </a:cubicBezTo>
                <a:cubicBezTo>
                  <a:pt x="0" y="2"/>
                  <a:pt x="2" y="0"/>
                  <a:pt x="5" y="0"/>
                </a:cubicBezTo>
                <a:cubicBezTo>
                  <a:pt x="6" y="0"/>
                  <a:pt x="7" y="1"/>
                  <a:pt x="8" y="2"/>
                </a:cubicBezTo>
                <a:lnTo>
                  <a:pt x="8" y="8"/>
                </a:lnTo>
                <a:close/>
              </a:path>
            </a:pathLst>
          </a:custGeom>
          <a:solidFill>
            <a:srgbClr val="3C2076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4447" name="Freeform 211"/>
          <p:cNvSpPr>
            <a:spLocks/>
          </p:cNvSpPr>
          <p:nvPr/>
        </p:nvSpPr>
        <p:spPr bwMode="auto">
          <a:xfrm>
            <a:off x="5518150" y="4768850"/>
            <a:ext cx="150813" cy="188913"/>
          </a:xfrm>
          <a:custGeom>
            <a:avLst/>
            <a:gdLst>
              <a:gd name="T0" fmla="*/ 2147483647 w 8"/>
              <a:gd name="T1" fmla="*/ 2147483647 h 10"/>
              <a:gd name="T2" fmla="*/ 2147483647 w 8"/>
              <a:gd name="T3" fmla="*/ 2147483647 h 10"/>
              <a:gd name="T4" fmla="*/ 0 w 8"/>
              <a:gd name="T5" fmla="*/ 2147483647 h 10"/>
              <a:gd name="T6" fmla="*/ 2147483647 w 8"/>
              <a:gd name="T7" fmla="*/ 0 h 10"/>
              <a:gd name="T8" fmla="*/ 2147483647 w 8"/>
              <a:gd name="T9" fmla="*/ 2147483647 h 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"/>
              <a:gd name="T16" fmla="*/ 0 h 10"/>
              <a:gd name="T17" fmla="*/ 8 w 8"/>
              <a:gd name="T18" fmla="*/ 10 h 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" h="10">
                <a:moveTo>
                  <a:pt x="8" y="8"/>
                </a:moveTo>
                <a:cubicBezTo>
                  <a:pt x="7" y="9"/>
                  <a:pt x="6" y="10"/>
                  <a:pt x="5" y="10"/>
                </a:cubicBezTo>
                <a:cubicBezTo>
                  <a:pt x="2" y="10"/>
                  <a:pt x="0" y="8"/>
                  <a:pt x="0" y="5"/>
                </a:cubicBezTo>
                <a:cubicBezTo>
                  <a:pt x="0" y="2"/>
                  <a:pt x="2" y="0"/>
                  <a:pt x="5" y="0"/>
                </a:cubicBezTo>
                <a:cubicBezTo>
                  <a:pt x="6" y="0"/>
                  <a:pt x="7" y="1"/>
                  <a:pt x="8" y="2"/>
                </a:cubicBezTo>
              </a:path>
            </a:pathLst>
          </a:custGeom>
          <a:noFill/>
          <a:ln w="19050" cap="rnd">
            <a:solidFill>
              <a:srgbClr val="3C2076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4448" name="Oval 212"/>
          <p:cNvSpPr>
            <a:spLocks noChangeArrowheads="1"/>
          </p:cNvSpPr>
          <p:nvPr/>
        </p:nvSpPr>
        <p:spPr bwMode="auto">
          <a:xfrm>
            <a:off x="5537200" y="4787900"/>
            <a:ext cx="93663" cy="95250"/>
          </a:xfrm>
          <a:prstGeom prst="ellipse">
            <a:avLst/>
          </a:prstGeom>
          <a:solidFill>
            <a:srgbClr val="0068AA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4449" name="Oval 214"/>
          <p:cNvSpPr>
            <a:spLocks noChangeArrowheads="1"/>
          </p:cNvSpPr>
          <p:nvPr/>
        </p:nvSpPr>
        <p:spPr bwMode="auto">
          <a:xfrm>
            <a:off x="5537200" y="4806950"/>
            <a:ext cx="74613" cy="57150"/>
          </a:xfrm>
          <a:prstGeom prst="ellipse">
            <a:avLst/>
          </a:prstGeom>
          <a:solidFill>
            <a:srgbClr val="899DC8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4450" name="Oval 215"/>
          <p:cNvSpPr>
            <a:spLocks noChangeArrowheads="1"/>
          </p:cNvSpPr>
          <p:nvPr/>
        </p:nvSpPr>
        <p:spPr bwMode="auto">
          <a:xfrm>
            <a:off x="5556250" y="4826000"/>
            <a:ext cx="36513" cy="19050"/>
          </a:xfrm>
          <a:prstGeom prst="ellipse">
            <a:avLst/>
          </a:prstGeom>
          <a:solidFill>
            <a:srgbClr val="EEF0F3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4451" name="Freeform 216"/>
          <p:cNvSpPr>
            <a:spLocks/>
          </p:cNvSpPr>
          <p:nvPr/>
        </p:nvSpPr>
        <p:spPr bwMode="auto">
          <a:xfrm>
            <a:off x="5630863" y="4787900"/>
            <a:ext cx="38100" cy="150813"/>
          </a:xfrm>
          <a:custGeom>
            <a:avLst/>
            <a:gdLst>
              <a:gd name="T0" fmla="*/ 2147483647 w 2"/>
              <a:gd name="T1" fmla="*/ 2147483647 h 8"/>
              <a:gd name="T2" fmla="*/ 0 w 2"/>
              <a:gd name="T3" fmla="*/ 2147483647 h 8"/>
              <a:gd name="T4" fmla="*/ 2147483647 w 2"/>
              <a:gd name="T5" fmla="*/ 0 h 8"/>
              <a:gd name="T6" fmla="*/ 2147483647 w 2"/>
              <a:gd name="T7" fmla="*/ 2147483647 h 8"/>
              <a:gd name="T8" fmla="*/ 0 60000 65536"/>
              <a:gd name="T9" fmla="*/ 0 60000 65536"/>
              <a:gd name="T10" fmla="*/ 0 60000 65536"/>
              <a:gd name="T11" fmla="*/ 0 60000 65536"/>
              <a:gd name="T12" fmla="*/ 0 w 2"/>
              <a:gd name="T13" fmla="*/ 0 h 8"/>
              <a:gd name="T14" fmla="*/ 2 w 2"/>
              <a:gd name="T15" fmla="*/ 8 h 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" h="8">
                <a:moveTo>
                  <a:pt x="2" y="8"/>
                </a:moveTo>
                <a:cubicBezTo>
                  <a:pt x="0" y="7"/>
                  <a:pt x="0" y="5"/>
                  <a:pt x="0" y="4"/>
                </a:cubicBezTo>
                <a:cubicBezTo>
                  <a:pt x="0" y="2"/>
                  <a:pt x="0" y="1"/>
                  <a:pt x="2" y="0"/>
                </a:cubicBezTo>
                <a:lnTo>
                  <a:pt x="2" y="8"/>
                </a:lnTo>
                <a:close/>
              </a:path>
            </a:pathLst>
          </a:custGeom>
          <a:solidFill>
            <a:srgbClr val="3C2076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4452" name="Freeform 217"/>
          <p:cNvSpPr>
            <a:spLocks/>
          </p:cNvSpPr>
          <p:nvPr/>
        </p:nvSpPr>
        <p:spPr bwMode="auto">
          <a:xfrm>
            <a:off x="5630863" y="4787900"/>
            <a:ext cx="38100" cy="150813"/>
          </a:xfrm>
          <a:custGeom>
            <a:avLst/>
            <a:gdLst>
              <a:gd name="T0" fmla="*/ 2147483647 w 2"/>
              <a:gd name="T1" fmla="*/ 2147483647 h 8"/>
              <a:gd name="T2" fmla="*/ 0 w 2"/>
              <a:gd name="T3" fmla="*/ 2147483647 h 8"/>
              <a:gd name="T4" fmla="*/ 2147483647 w 2"/>
              <a:gd name="T5" fmla="*/ 0 h 8"/>
              <a:gd name="T6" fmla="*/ 0 60000 65536"/>
              <a:gd name="T7" fmla="*/ 0 60000 65536"/>
              <a:gd name="T8" fmla="*/ 0 60000 65536"/>
              <a:gd name="T9" fmla="*/ 0 w 2"/>
              <a:gd name="T10" fmla="*/ 0 h 8"/>
              <a:gd name="T11" fmla="*/ 2 w 2"/>
              <a:gd name="T12" fmla="*/ 8 h 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" h="8">
                <a:moveTo>
                  <a:pt x="2" y="8"/>
                </a:moveTo>
                <a:cubicBezTo>
                  <a:pt x="0" y="7"/>
                  <a:pt x="0" y="5"/>
                  <a:pt x="0" y="4"/>
                </a:cubicBezTo>
                <a:cubicBezTo>
                  <a:pt x="0" y="2"/>
                  <a:pt x="0" y="1"/>
                  <a:pt x="2" y="0"/>
                </a:cubicBezTo>
              </a:path>
            </a:pathLst>
          </a:custGeom>
          <a:noFill/>
          <a:ln w="19050" cap="rnd">
            <a:solidFill>
              <a:srgbClr val="3C2076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4453" name="Freeform 218"/>
          <p:cNvSpPr>
            <a:spLocks/>
          </p:cNvSpPr>
          <p:nvPr/>
        </p:nvSpPr>
        <p:spPr bwMode="auto">
          <a:xfrm>
            <a:off x="5630863" y="4787900"/>
            <a:ext cx="38100" cy="95250"/>
          </a:xfrm>
          <a:custGeom>
            <a:avLst/>
            <a:gdLst>
              <a:gd name="T0" fmla="*/ 2147483647 w 2"/>
              <a:gd name="T1" fmla="*/ 2147483647 h 5"/>
              <a:gd name="T2" fmla="*/ 0 w 2"/>
              <a:gd name="T3" fmla="*/ 2147483647 h 5"/>
              <a:gd name="T4" fmla="*/ 2147483647 w 2"/>
              <a:gd name="T5" fmla="*/ 0 h 5"/>
              <a:gd name="T6" fmla="*/ 2147483647 w 2"/>
              <a:gd name="T7" fmla="*/ 2147483647 h 5"/>
              <a:gd name="T8" fmla="*/ 0 60000 65536"/>
              <a:gd name="T9" fmla="*/ 0 60000 65536"/>
              <a:gd name="T10" fmla="*/ 0 60000 65536"/>
              <a:gd name="T11" fmla="*/ 0 60000 65536"/>
              <a:gd name="T12" fmla="*/ 0 w 2"/>
              <a:gd name="T13" fmla="*/ 0 h 5"/>
              <a:gd name="T14" fmla="*/ 2 w 2"/>
              <a:gd name="T15" fmla="*/ 5 h 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" h="5">
                <a:moveTo>
                  <a:pt x="2" y="5"/>
                </a:moveTo>
                <a:cubicBezTo>
                  <a:pt x="1" y="4"/>
                  <a:pt x="0" y="3"/>
                  <a:pt x="0" y="3"/>
                </a:cubicBezTo>
                <a:cubicBezTo>
                  <a:pt x="0" y="2"/>
                  <a:pt x="1" y="1"/>
                  <a:pt x="2" y="0"/>
                </a:cubicBezTo>
                <a:lnTo>
                  <a:pt x="2" y="5"/>
                </a:lnTo>
                <a:close/>
              </a:path>
            </a:pathLst>
          </a:custGeom>
          <a:solidFill>
            <a:srgbClr val="0068AA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4454" name="Freeform 219"/>
          <p:cNvSpPr>
            <a:spLocks/>
          </p:cNvSpPr>
          <p:nvPr/>
        </p:nvSpPr>
        <p:spPr bwMode="auto">
          <a:xfrm>
            <a:off x="5649913" y="4826000"/>
            <a:ext cx="19050" cy="19050"/>
          </a:xfrm>
          <a:custGeom>
            <a:avLst/>
            <a:gdLst>
              <a:gd name="T0" fmla="*/ 2147483647 w 1"/>
              <a:gd name="T1" fmla="*/ 2147483647 h 1"/>
              <a:gd name="T2" fmla="*/ 0 w 1"/>
              <a:gd name="T3" fmla="*/ 2147483647 h 1"/>
              <a:gd name="T4" fmla="*/ 2147483647 w 1"/>
              <a:gd name="T5" fmla="*/ 0 h 1"/>
              <a:gd name="T6" fmla="*/ 2147483647 w 1"/>
              <a:gd name="T7" fmla="*/ 2147483647 h 1"/>
              <a:gd name="T8" fmla="*/ 0 60000 65536"/>
              <a:gd name="T9" fmla="*/ 0 60000 65536"/>
              <a:gd name="T10" fmla="*/ 0 60000 65536"/>
              <a:gd name="T11" fmla="*/ 0 60000 65536"/>
              <a:gd name="T12" fmla="*/ 0 w 1"/>
              <a:gd name="T13" fmla="*/ 0 h 1"/>
              <a:gd name="T14" fmla="*/ 1 w 1"/>
              <a:gd name="T15" fmla="*/ 1 h 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" h="1">
                <a:moveTo>
                  <a:pt x="1" y="1"/>
                </a:moveTo>
                <a:cubicBezTo>
                  <a:pt x="0" y="1"/>
                  <a:pt x="0" y="1"/>
                  <a:pt x="0" y="1"/>
                </a:cubicBezTo>
                <a:cubicBezTo>
                  <a:pt x="0" y="0"/>
                  <a:pt x="0" y="0"/>
                  <a:pt x="1" y="0"/>
                </a:cubicBezTo>
                <a:lnTo>
                  <a:pt x="1" y="1"/>
                </a:lnTo>
                <a:close/>
              </a:path>
            </a:pathLst>
          </a:custGeom>
          <a:solidFill>
            <a:srgbClr val="899DC8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4455" name="Freeform 220"/>
          <p:cNvSpPr>
            <a:spLocks noEditPoints="1"/>
          </p:cNvSpPr>
          <p:nvPr/>
        </p:nvSpPr>
        <p:spPr bwMode="auto">
          <a:xfrm>
            <a:off x="1038225" y="1328738"/>
            <a:ext cx="1663700" cy="3629025"/>
          </a:xfrm>
          <a:custGeom>
            <a:avLst/>
            <a:gdLst>
              <a:gd name="T0" fmla="*/ 0 w 88"/>
              <a:gd name="T1" fmla="*/ 2147483647 h 192"/>
              <a:gd name="T2" fmla="*/ 2147483647 w 88"/>
              <a:gd name="T3" fmla="*/ 2147483647 h 192"/>
              <a:gd name="T4" fmla="*/ 0 w 88"/>
              <a:gd name="T5" fmla="*/ 2147483647 h 192"/>
              <a:gd name="T6" fmla="*/ 2147483647 w 88"/>
              <a:gd name="T7" fmla="*/ 2147483647 h 192"/>
              <a:gd name="T8" fmla="*/ 2147483647 w 88"/>
              <a:gd name="T9" fmla="*/ 2147483647 h 192"/>
              <a:gd name="T10" fmla="*/ 2147483647 w 88"/>
              <a:gd name="T11" fmla="*/ 2147483647 h 192"/>
              <a:gd name="T12" fmla="*/ 2147483647 w 88"/>
              <a:gd name="T13" fmla="*/ 2147483647 h 192"/>
              <a:gd name="T14" fmla="*/ 2147483647 w 88"/>
              <a:gd name="T15" fmla="*/ 2147483647 h 192"/>
              <a:gd name="T16" fmla="*/ 2147483647 w 88"/>
              <a:gd name="T17" fmla="*/ 2147483647 h 192"/>
              <a:gd name="T18" fmla="*/ 2147483647 w 88"/>
              <a:gd name="T19" fmla="*/ 2147483647 h 192"/>
              <a:gd name="T20" fmla="*/ 2147483647 w 88"/>
              <a:gd name="T21" fmla="*/ 2147483647 h 192"/>
              <a:gd name="T22" fmla="*/ 2147483647 w 88"/>
              <a:gd name="T23" fmla="*/ 2147483647 h 192"/>
              <a:gd name="T24" fmla="*/ 2147483647 w 88"/>
              <a:gd name="T25" fmla="*/ 2147483647 h 192"/>
              <a:gd name="T26" fmla="*/ 2147483647 w 88"/>
              <a:gd name="T27" fmla="*/ 2147483647 h 192"/>
              <a:gd name="T28" fmla="*/ 2147483647 w 88"/>
              <a:gd name="T29" fmla="*/ 2147483647 h 192"/>
              <a:gd name="T30" fmla="*/ 2147483647 w 88"/>
              <a:gd name="T31" fmla="*/ 2147483647 h 192"/>
              <a:gd name="T32" fmla="*/ 2147483647 w 88"/>
              <a:gd name="T33" fmla="*/ 2147483647 h 192"/>
              <a:gd name="T34" fmla="*/ 2147483647 w 88"/>
              <a:gd name="T35" fmla="*/ 2147483647 h 192"/>
              <a:gd name="T36" fmla="*/ 2147483647 w 88"/>
              <a:gd name="T37" fmla="*/ 2147483647 h 192"/>
              <a:gd name="T38" fmla="*/ 2147483647 w 88"/>
              <a:gd name="T39" fmla="*/ 2147483647 h 192"/>
              <a:gd name="T40" fmla="*/ 2147483647 w 88"/>
              <a:gd name="T41" fmla="*/ 2147483647 h 192"/>
              <a:gd name="T42" fmla="*/ 2147483647 w 88"/>
              <a:gd name="T43" fmla="*/ 2147483647 h 192"/>
              <a:gd name="T44" fmla="*/ 2147483647 w 88"/>
              <a:gd name="T45" fmla="*/ 2147483647 h 192"/>
              <a:gd name="T46" fmla="*/ 2147483647 w 88"/>
              <a:gd name="T47" fmla="*/ 2147483647 h 192"/>
              <a:gd name="T48" fmla="*/ 2147483647 w 88"/>
              <a:gd name="T49" fmla="*/ 2147483647 h 192"/>
              <a:gd name="T50" fmla="*/ 2147483647 w 88"/>
              <a:gd name="T51" fmla="*/ 0 h 192"/>
              <a:gd name="T52" fmla="*/ 2147483647 w 88"/>
              <a:gd name="T53" fmla="*/ 2147483647 h 192"/>
              <a:gd name="T54" fmla="*/ 2147483647 w 88"/>
              <a:gd name="T55" fmla="*/ 2147483647 h 192"/>
              <a:gd name="T56" fmla="*/ 2147483647 w 88"/>
              <a:gd name="T57" fmla="*/ 2147483647 h 192"/>
              <a:gd name="T58" fmla="*/ 2147483647 w 88"/>
              <a:gd name="T59" fmla="*/ 2147483647 h 192"/>
              <a:gd name="T60" fmla="*/ 2147483647 w 88"/>
              <a:gd name="T61" fmla="*/ 2147483647 h 192"/>
              <a:gd name="T62" fmla="*/ 2147483647 w 88"/>
              <a:gd name="T63" fmla="*/ 2147483647 h 192"/>
              <a:gd name="T64" fmla="*/ 2147483647 w 88"/>
              <a:gd name="T65" fmla="*/ 2147483647 h 192"/>
              <a:gd name="T66" fmla="*/ 2147483647 w 88"/>
              <a:gd name="T67" fmla="*/ 2147483647 h 192"/>
              <a:gd name="T68" fmla="*/ 2147483647 w 88"/>
              <a:gd name="T69" fmla="*/ 2147483647 h 192"/>
              <a:gd name="T70" fmla="*/ 2147483647 w 88"/>
              <a:gd name="T71" fmla="*/ 2147483647 h 192"/>
              <a:gd name="T72" fmla="*/ 2147483647 w 88"/>
              <a:gd name="T73" fmla="*/ 2147483647 h 192"/>
              <a:gd name="T74" fmla="*/ 2147483647 w 88"/>
              <a:gd name="T75" fmla="*/ 2147483647 h 192"/>
              <a:gd name="T76" fmla="*/ 2147483647 w 88"/>
              <a:gd name="T77" fmla="*/ 2147483647 h 192"/>
              <a:gd name="T78" fmla="*/ 2147483647 w 88"/>
              <a:gd name="T79" fmla="*/ 2147483647 h 192"/>
              <a:gd name="T80" fmla="*/ 2147483647 w 88"/>
              <a:gd name="T81" fmla="*/ 2147483647 h 192"/>
              <a:gd name="T82" fmla="*/ 2147483647 w 88"/>
              <a:gd name="T83" fmla="*/ 2147483647 h 192"/>
              <a:gd name="T84" fmla="*/ 2147483647 w 88"/>
              <a:gd name="T85" fmla="*/ 2147483647 h 192"/>
              <a:gd name="T86" fmla="*/ 2147483647 w 88"/>
              <a:gd name="T87" fmla="*/ 2147483647 h 192"/>
              <a:gd name="T88" fmla="*/ 2147483647 w 88"/>
              <a:gd name="T89" fmla="*/ 2147483647 h 192"/>
              <a:gd name="T90" fmla="*/ 2147483647 w 88"/>
              <a:gd name="T91" fmla="*/ 2147483647 h 192"/>
              <a:gd name="T92" fmla="*/ 2147483647 w 88"/>
              <a:gd name="T93" fmla="*/ 2147483647 h 192"/>
              <a:gd name="T94" fmla="*/ 2147483647 w 88"/>
              <a:gd name="T95" fmla="*/ 2147483647 h 192"/>
              <a:gd name="T96" fmla="*/ 2147483647 w 88"/>
              <a:gd name="T97" fmla="*/ 2147483647 h 192"/>
              <a:gd name="T98" fmla="*/ 2147483647 w 88"/>
              <a:gd name="T99" fmla="*/ 2147483647 h 192"/>
              <a:gd name="T100" fmla="*/ 2147483647 w 88"/>
              <a:gd name="T101" fmla="*/ 2147483647 h 192"/>
              <a:gd name="T102" fmla="*/ 2147483647 w 88"/>
              <a:gd name="T103" fmla="*/ 2147483647 h 192"/>
              <a:gd name="T104" fmla="*/ 2147483647 w 88"/>
              <a:gd name="T105" fmla="*/ 2147483647 h 192"/>
              <a:gd name="T106" fmla="*/ 2147483647 w 88"/>
              <a:gd name="T107" fmla="*/ 2147483647 h 192"/>
              <a:gd name="T108" fmla="*/ 2147483647 w 88"/>
              <a:gd name="T109" fmla="*/ 2147483647 h 192"/>
              <a:gd name="T110" fmla="*/ 2147483647 w 88"/>
              <a:gd name="T111" fmla="*/ 2147483647 h 192"/>
              <a:gd name="T112" fmla="*/ 2147483647 w 88"/>
              <a:gd name="T113" fmla="*/ 2147483647 h 192"/>
              <a:gd name="T114" fmla="*/ 2147483647 w 88"/>
              <a:gd name="T115" fmla="*/ 2147483647 h 192"/>
              <a:gd name="T116" fmla="*/ 2147483647 w 88"/>
              <a:gd name="T117" fmla="*/ 2147483647 h 192"/>
              <a:gd name="T118" fmla="*/ 2147483647 w 88"/>
              <a:gd name="T119" fmla="*/ 2147483647 h 192"/>
              <a:gd name="T120" fmla="*/ 2147483647 w 88"/>
              <a:gd name="T121" fmla="*/ 2147483647 h 192"/>
              <a:gd name="T122" fmla="*/ 2147483647 w 88"/>
              <a:gd name="T123" fmla="*/ 2147483647 h 192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88"/>
              <a:gd name="T187" fmla="*/ 0 h 192"/>
              <a:gd name="T188" fmla="*/ 88 w 88"/>
              <a:gd name="T189" fmla="*/ 192 h 192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88" h="192">
                <a:moveTo>
                  <a:pt x="0" y="189"/>
                </a:moveTo>
                <a:lnTo>
                  <a:pt x="0" y="186"/>
                </a:lnTo>
                <a:moveTo>
                  <a:pt x="0" y="189"/>
                </a:moveTo>
                <a:lnTo>
                  <a:pt x="2" y="189"/>
                </a:lnTo>
                <a:moveTo>
                  <a:pt x="0" y="191"/>
                </a:moveTo>
                <a:lnTo>
                  <a:pt x="0" y="192"/>
                </a:lnTo>
                <a:moveTo>
                  <a:pt x="0" y="191"/>
                </a:moveTo>
                <a:lnTo>
                  <a:pt x="2" y="191"/>
                </a:lnTo>
                <a:moveTo>
                  <a:pt x="6" y="190"/>
                </a:moveTo>
                <a:lnTo>
                  <a:pt x="6" y="186"/>
                </a:lnTo>
                <a:moveTo>
                  <a:pt x="4" y="190"/>
                </a:moveTo>
                <a:lnTo>
                  <a:pt x="8" y="190"/>
                </a:lnTo>
                <a:moveTo>
                  <a:pt x="6" y="192"/>
                </a:moveTo>
                <a:lnTo>
                  <a:pt x="6" y="192"/>
                </a:lnTo>
                <a:moveTo>
                  <a:pt x="4" y="192"/>
                </a:moveTo>
                <a:lnTo>
                  <a:pt x="8" y="192"/>
                </a:lnTo>
                <a:moveTo>
                  <a:pt x="11" y="188"/>
                </a:moveTo>
                <a:lnTo>
                  <a:pt x="11" y="185"/>
                </a:lnTo>
                <a:moveTo>
                  <a:pt x="10" y="188"/>
                </a:moveTo>
                <a:lnTo>
                  <a:pt x="13" y="188"/>
                </a:lnTo>
                <a:moveTo>
                  <a:pt x="11" y="190"/>
                </a:moveTo>
                <a:lnTo>
                  <a:pt x="11" y="192"/>
                </a:lnTo>
                <a:moveTo>
                  <a:pt x="10" y="190"/>
                </a:moveTo>
                <a:lnTo>
                  <a:pt x="13" y="190"/>
                </a:lnTo>
                <a:moveTo>
                  <a:pt x="17" y="164"/>
                </a:moveTo>
                <a:lnTo>
                  <a:pt x="17" y="163"/>
                </a:lnTo>
                <a:moveTo>
                  <a:pt x="15" y="164"/>
                </a:moveTo>
                <a:lnTo>
                  <a:pt x="19" y="164"/>
                </a:lnTo>
                <a:moveTo>
                  <a:pt x="17" y="171"/>
                </a:moveTo>
                <a:lnTo>
                  <a:pt x="17" y="172"/>
                </a:lnTo>
                <a:moveTo>
                  <a:pt x="15" y="171"/>
                </a:moveTo>
                <a:lnTo>
                  <a:pt x="19" y="171"/>
                </a:lnTo>
                <a:moveTo>
                  <a:pt x="23" y="101"/>
                </a:moveTo>
                <a:lnTo>
                  <a:pt x="23" y="103"/>
                </a:lnTo>
                <a:moveTo>
                  <a:pt x="21" y="101"/>
                </a:moveTo>
                <a:lnTo>
                  <a:pt x="25" y="101"/>
                </a:lnTo>
                <a:moveTo>
                  <a:pt x="23" y="114"/>
                </a:moveTo>
                <a:lnTo>
                  <a:pt x="23" y="112"/>
                </a:lnTo>
                <a:moveTo>
                  <a:pt x="21" y="114"/>
                </a:moveTo>
                <a:lnTo>
                  <a:pt x="25" y="114"/>
                </a:lnTo>
                <a:moveTo>
                  <a:pt x="29" y="12"/>
                </a:moveTo>
                <a:lnTo>
                  <a:pt x="29" y="17"/>
                </a:lnTo>
                <a:moveTo>
                  <a:pt x="27" y="12"/>
                </a:moveTo>
                <a:lnTo>
                  <a:pt x="31" y="12"/>
                </a:lnTo>
                <a:moveTo>
                  <a:pt x="29" y="31"/>
                </a:moveTo>
                <a:lnTo>
                  <a:pt x="29" y="26"/>
                </a:lnTo>
                <a:moveTo>
                  <a:pt x="27" y="31"/>
                </a:moveTo>
                <a:lnTo>
                  <a:pt x="31" y="31"/>
                </a:lnTo>
                <a:moveTo>
                  <a:pt x="35" y="0"/>
                </a:moveTo>
                <a:lnTo>
                  <a:pt x="35" y="5"/>
                </a:lnTo>
                <a:moveTo>
                  <a:pt x="33" y="0"/>
                </a:moveTo>
                <a:lnTo>
                  <a:pt x="36" y="0"/>
                </a:lnTo>
                <a:moveTo>
                  <a:pt x="35" y="20"/>
                </a:moveTo>
                <a:lnTo>
                  <a:pt x="35" y="14"/>
                </a:lnTo>
                <a:moveTo>
                  <a:pt x="33" y="20"/>
                </a:moveTo>
                <a:lnTo>
                  <a:pt x="36" y="20"/>
                </a:lnTo>
                <a:moveTo>
                  <a:pt x="40" y="23"/>
                </a:moveTo>
                <a:lnTo>
                  <a:pt x="40" y="28"/>
                </a:lnTo>
                <a:moveTo>
                  <a:pt x="38" y="23"/>
                </a:moveTo>
                <a:lnTo>
                  <a:pt x="42" y="23"/>
                </a:lnTo>
                <a:moveTo>
                  <a:pt x="40" y="41"/>
                </a:moveTo>
                <a:lnTo>
                  <a:pt x="40" y="37"/>
                </a:lnTo>
                <a:moveTo>
                  <a:pt x="38" y="41"/>
                </a:moveTo>
                <a:lnTo>
                  <a:pt x="42" y="41"/>
                </a:lnTo>
                <a:moveTo>
                  <a:pt x="46" y="26"/>
                </a:moveTo>
                <a:lnTo>
                  <a:pt x="46" y="30"/>
                </a:lnTo>
                <a:moveTo>
                  <a:pt x="44" y="26"/>
                </a:moveTo>
                <a:lnTo>
                  <a:pt x="48" y="26"/>
                </a:lnTo>
                <a:moveTo>
                  <a:pt x="46" y="44"/>
                </a:moveTo>
                <a:lnTo>
                  <a:pt x="46" y="39"/>
                </a:lnTo>
                <a:moveTo>
                  <a:pt x="44" y="44"/>
                </a:moveTo>
                <a:lnTo>
                  <a:pt x="48" y="44"/>
                </a:lnTo>
                <a:moveTo>
                  <a:pt x="52" y="51"/>
                </a:moveTo>
                <a:lnTo>
                  <a:pt x="52" y="54"/>
                </a:lnTo>
                <a:moveTo>
                  <a:pt x="50" y="51"/>
                </a:moveTo>
                <a:lnTo>
                  <a:pt x="54" y="51"/>
                </a:lnTo>
                <a:moveTo>
                  <a:pt x="52" y="67"/>
                </a:moveTo>
                <a:lnTo>
                  <a:pt x="52" y="63"/>
                </a:lnTo>
                <a:moveTo>
                  <a:pt x="50" y="67"/>
                </a:moveTo>
                <a:lnTo>
                  <a:pt x="54" y="67"/>
                </a:lnTo>
                <a:moveTo>
                  <a:pt x="58" y="29"/>
                </a:moveTo>
                <a:lnTo>
                  <a:pt x="58" y="33"/>
                </a:lnTo>
                <a:moveTo>
                  <a:pt x="56" y="29"/>
                </a:moveTo>
                <a:lnTo>
                  <a:pt x="59" y="29"/>
                </a:lnTo>
                <a:moveTo>
                  <a:pt x="58" y="47"/>
                </a:moveTo>
                <a:lnTo>
                  <a:pt x="58" y="42"/>
                </a:lnTo>
                <a:moveTo>
                  <a:pt x="56" y="47"/>
                </a:moveTo>
                <a:lnTo>
                  <a:pt x="59" y="47"/>
                </a:lnTo>
                <a:moveTo>
                  <a:pt x="63" y="38"/>
                </a:moveTo>
                <a:lnTo>
                  <a:pt x="63" y="42"/>
                </a:lnTo>
                <a:moveTo>
                  <a:pt x="61" y="38"/>
                </a:moveTo>
                <a:lnTo>
                  <a:pt x="65" y="38"/>
                </a:lnTo>
                <a:moveTo>
                  <a:pt x="63" y="55"/>
                </a:moveTo>
                <a:lnTo>
                  <a:pt x="63" y="51"/>
                </a:lnTo>
                <a:moveTo>
                  <a:pt x="61" y="55"/>
                </a:moveTo>
                <a:lnTo>
                  <a:pt x="65" y="55"/>
                </a:lnTo>
                <a:moveTo>
                  <a:pt x="69" y="50"/>
                </a:moveTo>
                <a:lnTo>
                  <a:pt x="69" y="54"/>
                </a:lnTo>
                <a:moveTo>
                  <a:pt x="67" y="50"/>
                </a:moveTo>
                <a:lnTo>
                  <a:pt x="71" y="50"/>
                </a:lnTo>
                <a:moveTo>
                  <a:pt x="69" y="67"/>
                </a:moveTo>
                <a:lnTo>
                  <a:pt x="69" y="63"/>
                </a:lnTo>
                <a:moveTo>
                  <a:pt x="67" y="67"/>
                </a:moveTo>
                <a:lnTo>
                  <a:pt x="71" y="67"/>
                </a:lnTo>
                <a:moveTo>
                  <a:pt x="75" y="41"/>
                </a:moveTo>
                <a:lnTo>
                  <a:pt x="75" y="45"/>
                </a:lnTo>
                <a:moveTo>
                  <a:pt x="73" y="41"/>
                </a:moveTo>
                <a:lnTo>
                  <a:pt x="77" y="41"/>
                </a:lnTo>
                <a:moveTo>
                  <a:pt x="75" y="58"/>
                </a:moveTo>
                <a:lnTo>
                  <a:pt x="75" y="54"/>
                </a:lnTo>
                <a:moveTo>
                  <a:pt x="73" y="58"/>
                </a:moveTo>
                <a:lnTo>
                  <a:pt x="77" y="58"/>
                </a:lnTo>
                <a:moveTo>
                  <a:pt x="81" y="58"/>
                </a:moveTo>
                <a:lnTo>
                  <a:pt x="81" y="62"/>
                </a:lnTo>
                <a:moveTo>
                  <a:pt x="79" y="58"/>
                </a:moveTo>
                <a:lnTo>
                  <a:pt x="82" y="58"/>
                </a:lnTo>
                <a:moveTo>
                  <a:pt x="81" y="74"/>
                </a:moveTo>
                <a:lnTo>
                  <a:pt x="81" y="71"/>
                </a:lnTo>
                <a:moveTo>
                  <a:pt x="79" y="74"/>
                </a:moveTo>
                <a:lnTo>
                  <a:pt x="82" y="74"/>
                </a:lnTo>
                <a:moveTo>
                  <a:pt x="86" y="62"/>
                </a:moveTo>
                <a:lnTo>
                  <a:pt x="86" y="66"/>
                </a:lnTo>
                <a:moveTo>
                  <a:pt x="84" y="62"/>
                </a:moveTo>
                <a:lnTo>
                  <a:pt x="88" y="62"/>
                </a:lnTo>
              </a:path>
            </a:pathLst>
          </a:custGeom>
          <a:noFill/>
          <a:ln w="19050" cap="rnd">
            <a:solidFill>
              <a:srgbClr val="E542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4456" name="Freeform 221"/>
          <p:cNvSpPr>
            <a:spLocks noEditPoints="1"/>
          </p:cNvSpPr>
          <p:nvPr/>
        </p:nvSpPr>
        <p:spPr bwMode="auto">
          <a:xfrm>
            <a:off x="2625725" y="2482850"/>
            <a:ext cx="1814513" cy="2173288"/>
          </a:xfrm>
          <a:custGeom>
            <a:avLst/>
            <a:gdLst>
              <a:gd name="T0" fmla="*/ 2147483647 w 96"/>
              <a:gd name="T1" fmla="*/ 2147483647 h 115"/>
              <a:gd name="T2" fmla="*/ 2147483647 w 96"/>
              <a:gd name="T3" fmla="*/ 2147483647 h 115"/>
              <a:gd name="T4" fmla="*/ 2147483647 w 96"/>
              <a:gd name="T5" fmla="*/ 2147483647 h 115"/>
              <a:gd name="T6" fmla="*/ 2147483647 w 96"/>
              <a:gd name="T7" fmla="*/ 0 h 115"/>
              <a:gd name="T8" fmla="*/ 2147483647 w 96"/>
              <a:gd name="T9" fmla="*/ 2147483647 h 115"/>
              <a:gd name="T10" fmla="*/ 2147483647 w 96"/>
              <a:gd name="T11" fmla="*/ 2147483647 h 115"/>
              <a:gd name="T12" fmla="*/ 2147483647 w 96"/>
              <a:gd name="T13" fmla="*/ 2147483647 h 115"/>
              <a:gd name="T14" fmla="*/ 2147483647 w 96"/>
              <a:gd name="T15" fmla="*/ 2147483647 h 115"/>
              <a:gd name="T16" fmla="*/ 2147483647 w 96"/>
              <a:gd name="T17" fmla="*/ 2147483647 h 115"/>
              <a:gd name="T18" fmla="*/ 2147483647 w 96"/>
              <a:gd name="T19" fmla="*/ 2147483647 h 115"/>
              <a:gd name="T20" fmla="*/ 2147483647 w 96"/>
              <a:gd name="T21" fmla="*/ 2147483647 h 115"/>
              <a:gd name="T22" fmla="*/ 2147483647 w 96"/>
              <a:gd name="T23" fmla="*/ 2147483647 h 115"/>
              <a:gd name="T24" fmla="*/ 2147483647 w 96"/>
              <a:gd name="T25" fmla="*/ 2147483647 h 115"/>
              <a:gd name="T26" fmla="*/ 2147483647 w 96"/>
              <a:gd name="T27" fmla="*/ 2147483647 h 115"/>
              <a:gd name="T28" fmla="*/ 2147483647 w 96"/>
              <a:gd name="T29" fmla="*/ 2147483647 h 115"/>
              <a:gd name="T30" fmla="*/ 2147483647 w 96"/>
              <a:gd name="T31" fmla="*/ 2147483647 h 115"/>
              <a:gd name="T32" fmla="*/ 2147483647 w 96"/>
              <a:gd name="T33" fmla="*/ 2147483647 h 115"/>
              <a:gd name="T34" fmla="*/ 2147483647 w 96"/>
              <a:gd name="T35" fmla="*/ 2147483647 h 115"/>
              <a:gd name="T36" fmla="*/ 2147483647 w 96"/>
              <a:gd name="T37" fmla="*/ 2147483647 h 115"/>
              <a:gd name="T38" fmla="*/ 2147483647 w 96"/>
              <a:gd name="T39" fmla="*/ 2147483647 h 115"/>
              <a:gd name="T40" fmla="*/ 2147483647 w 96"/>
              <a:gd name="T41" fmla="*/ 2147483647 h 115"/>
              <a:gd name="T42" fmla="*/ 2147483647 w 96"/>
              <a:gd name="T43" fmla="*/ 2147483647 h 115"/>
              <a:gd name="T44" fmla="*/ 2147483647 w 96"/>
              <a:gd name="T45" fmla="*/ 2147483647 h 115"/>
              <a:gd name="T46" fmla="*/ 2147483647 w 96"/>
              <a:gd name="T47" fmla="*/ 2147483647 h 115"/>
              <a:gd name="T48" fmla="*/ 2147483647 w 96"/>
              <a:gd name="T49" fmla="*/ 2147483647 h 115"/>
              <a:gd name="T50" fmla="*/ 2147483647 w 96"/>
              <a:gd name="T51" fmla="*/ 2147483647 h 115"/>
              <a:gd name="T52" fmla="*/ 2147483647 w 96"/>
              <a:gd name="T53" fmla="*/ 2147483647 h 115"/>
              <a:gd name="T54" fmla="*/ 2147483647 w 96"/>
              <a:gd name="T55" fmla="*/ 2147483647 h 115"/>
              <a:gd name="T56" fmla="*/ 2147483647 w 96"/>
              <a:gd name="T57" fmla="*/ 2147483647 h 115"/>
              <a:gd name="T58" fmla="*/ 2147483647 w 96"/>
              <a:gd name="T59" fmla="*/ 2147483647 h 115"/>
              <a:gd name="T60" fmla="*/ 2147483647 w 96"/>
              <a:gd name="T61" fmla="*/ 2147483647 h 115"/>
              <a:gd name="T62" fmla="*/ 2147483647 w 96"/>
              <a:gd name="T63" fmla="*/ 2147483647 h 115"/>
              <a:gd name="T64" fmla="*/ 2147483647 w 96"/>
              <a:gd name="T65" fmla="*/ 2147483647 h 115"/>
              <a:gd name="T66" fmla="*/ 2147483647 w 96"/>
              <a:gd name="T67" fmla="*/ 2147483647 h 115"/>
              <a:gd name="T68" fmla="*/ 2147483647 w 96"/>
              <a:gd name="T69" fmla="*/ 2147483647 h 115"/>
              <a:gd name="T70" fmla="*/ 2147483647 w 96"/>
              <a:gd name="T71" fmla="*/ 2147483647 h 115"/>
              <a:gd name="T72" fmla="*/ 2147483647 w 96"/>
              <a:gd name="T73" fmla="*/ 2147483647 h 115"/>
              <a:gd name="T74" fmla="*/ 2147483647 w 96"/>
              <a:gd name="T75" fmla="*/ 2147483647 h 115"/>
              <a:gd name="T76" fmla="*/ 2147483647 w 96"/>
              <a:gd name="T77" fmla="*/ 2147483647 h 115"/>
              <a:gd name="T78" fmla="*/ 2147483647 w 96"/>
              <a:gd name="T79" fmla="*/ 2147483647 h 115"/>
              <a:gd name="T80" fmla="*/ 2147483647 w 96"/>
              <a:gd name="T81" fmla="*/ 2147483647 h 115"/>
              <a:gd name="T82" fmla="*/ 2147483647 w 96"/>
              <a:gd name="T83" fmla="*/ 2147483647 h 115"/>
              <a:gd name="T84" fmla="*/ 2147483647 w 96"/>
              <a:gd name="T85" fmla="*/ 2147483647 h 115"/>
              <a:gd name="T86" fmla="*/ 2147483647 w 96"/>
              <a:gd name="T87" fmla="*/ 2147483647 h 115"/>
              <a:gd name="T88" fmla="*/ 2147483647 w 96"/>
              <a:gd name="T89" fmla="*/ 2147483647 h 115"/>
              <a:gd name="T90" fmla="*/ 2147483647 w 96"/>
              <a:gd name="T91" fmla="*/ 2147483647 h 115"/>
              <a:gd name="T92" fmla="*/ 2147483647 w 96"/>
              <a:gd name="T93" fmla="*/ 2147483647 h 115"/>
              <a:gd name="T94" fmla="*/ 2147483647 w 96"/>
              <a:gd name="T95" fmla="*/ 2147483647 h 115"/>
              <a:gd name="T96" fmla="*/ 2147483647 w 96"/>
              <a:gd name="T97" fmla="*/ 2147483647 h 115"/>
              <a:gd name="T98" fmla="*/ 2147483647 w 96"/>
              <a:gd name="T99" fmla="*/ 2147483647 h 115"/>
              <a:gd name="T100" fmla="*/ 2147483647 w 96"/>
              <a:gd name="T101" fmla="*/ 2147483647 h 115"/>
              <a:gd name="T102" fmla="*/ 2147483647 w 96"/>
              <a:gd name="T103" fmla="*/ 2147483647 h 115"/>
              <a:gd name="T104" fmla="*/ 2147483647 w 96"/>
              <a:gd name="T105" fmla="*/ 2147483647 h 115"/>
              <a:gd name="T106" fmla="*/ 2147483647 w 96"/>
              <a:gd name="T107" fmla="*/ 2147483647 h 115"/>
              <a:gd name="T108" fmla="*/ 2147483647 w 96"/>
              <a:gd name="T109" fmla="*/ 2147483647 h 115"/>
              <a:gd name="T110" fmla="*/ 2147483647 w 96"/>
              <a:gd name="T111" fmla="*/ 2147483647 h 115"/>
              <a:gd name="T112" fmla="*/ 2147483647 w 96"/>
              <a:gd name="T113" fmla="*/ 2147483647 h 115"/>
              <a:gd name="T114" fmla="*/ 2147483647 w 96"/>
              <a:gd name="T115" fmla="*/ 2147483647 h 115"/>
              <a:gd name="T116" fmla="*/ 2147483647 w 96"/>
              <a:gd name="T117" fmla="*/ 2147483647 h 115"/>
              <a:gd name="T118" fmla="*/ 2147483647 w 96"/>
              <a:gd name="T119" fmla="*/ 2147483647 h 115"/>
              <a:gd name="T120" fmla="*/ 2147483647 w 96"/>
              <a:gd name="T121" fmla="*/ 2147483647 h 115"/>
              <a:gd name="T122" fmla="*/ 2147483647 w 96"/>
              <a:gd name="T123" fmla="*/ 2147483647 h 115"/>
              <a:gd name="T124" fmla="*/ 2147483647 w 96"/>
              <a:gd name="T125" fmla="*/ 2147483647 h 115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96"/>
              <a:gd name="T190" fmla="*/ 0 h 115"/>
              <a:gd name="T191" fmla="*/ 96 w 96"/>
              <a:gd name="T192" fmla="*/ 115 h 115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96" h="115">
                <a:moveTo>
                  <a:pt x="2" y="18"/>
                </a:moveTo>
                <a:lnTo>
                  <a:pt x="2" y="14"/>
                </a:lnTo>
                <a:moveTo>
                  <a:pt x="0" y="18"/>
                </a:moveTo>
                <a:lnTo>
                  <a:pt x="4" y="18"/>
                </a:lnTo>
                <a:moveTo>
                  <a:pt x="8" y="0"/>
                </a:moveTo>
                <a:lnTo>
                  <a:pt x="8" y="4"/>
                </a:lnTo>
                <a:moveTo>
                  <a:pt x="6" y="0"/>
                </a:moveTo>
                <a:lnTo>
                  <a:pt x="10" y="0"/>
                </a:lnTo>
                <a:moveTo>
                  <a:pt x="8" y="17"/>
                </a:moveTo>
                <a:lnTo>
                  <a:pt x="8" y="13"/>
                </a:lnTo>
                <a:moveTo>
                  <a:pt x="6" y="17"/>
                </a:moveTo>
                <a:lnTo>
                  <a:pt x="10" y="17"/>
                </a:lnTo>
                <a:moveTo>
                  <a:pt x="14" y="21"/>
                </a:moveTo>
                <a:lnTo>
                  <a:pt x="14" y="24"/>
                </a:lnTo>
                <a:moveTo>
                  <a:pt x="12" y="21"/>
                </a:moveTo>
                <a:lnTo>
                  <a:pt x="16" y="21"/>
                </a:lnTo>
                <a:moveTo>
                  <a:pt x="14" y="36"/>
                </a:moveTo>
                <a:lnTo>
                  <a:pt x="14" y="33"/>
                </a:lnTo>
                <a:moveTo>
                  <a:pt x="12" y="36"/>
                </a:moveTo>
                <a:lnTo>
                  <a:pt x="16" y="36"/>
                </a:lnTo>
                <a:moveTo>
                  <a:pt x="20" y="27"/>
                </a:moveTo>
                <a:lnTo>
                  <a:pt x="20" y="29"/>
                </a:lnTo>
                <a:moveTo>
                  <a:pt x="18" y="27"/>
                </a:moveTo>
                <a:lnTo>
                  <a:pt x="21" y="27"/>
                </a:lnTo>
                <a:moveTo>
                  <a:pt x="20" y="41"/>
                </a:moveTo>
                <a:lnTo>
                  <a:pt x="20" y="38"/>
                </a:lnTo>
                <a:moveTo>
                  <a:pt x="18" y="41"/>
                </a:moveTo>
                <a:lnTo>
                  <a:pt x="21" y="41"/>
                </a:lnTo>
                <a:moveTo>
                  <a:pt x="25" y="30"/>
                </a:moveTo>
                <a:lnTo>
                  <a:pt x="25" y="32"/>
                </a:lnTo>
                <a:moveTo>
                  <a:pt x="23" y="30"/>
                </a:moveTo>
                <a:lnTo>
                  <a:pt x="27" y="30"/>
                </a:lnTo>
                <a:moveTo>
                  <a:pt x="25" y="44"/>
                </a:moveTo>
                <a:lnTo>
                  <a:pt x="25" y="41"/>
                </a:lnTo>
                <a:moveTo>
                  <a:pt x="23" y="44"/>
                </a:moveTo>
                <a:lnTo>
                  <a:pt x="27" y="44"/>
                </a:lnTo>
                <a:moveTo>
                  <a:pt x="31" y="41"/>
                </a:moveTo>
                <a:lnTo>
                  <a:pt x="31" y="43"/>
                </a:lnTo>
                <a:moveTo>
                  <a:pt x="29" y="41"/>
                </a:moveTo>
                <a:lnTo>
                  <a:pt x="33" y="41"/>
                </a:lnTo>
                <a:moveTo>
                  <a:pt x="31" y="54"/>
                </a:moveTo>
                <a:lnTo>
                  <a:pt x="31" y="52"/>
                </a:lnTo>
                <a:moveTo>
                  <a:pt x="29" y="54"/>
                </a:moveTo>
                <a:lnTo>
                  <a:pt x="33" y="54"/>
                </a:lnTo>
                <a:moveTo>
                  <a:pt x="37" y="44"/>
                </a:moveTo>
                <a:lnTo>
                  <a:pt x="37" y="46"/>
                </a:lnTo>
                <a:moveTo>
                  <a:pt x="35" y="44"/>
                </a:moveTo>
                <a:lnTo>
                  <a:pt x="39" y="44"/>
                </a:lnTo>
                <a:moveTo>
                  <a:pt x="37" y="57"/>
                </a:moveTo>
                <a:lnTo>
                  <a:pt x="37" y="55"/>
                </a:lnTo>
                <a:moveTo>
                  <a:pt x="35" y="57"/>
                </a:moveTo>
                <a:lnTo>
                  <a:pt x="39" y="57"/>
                </a:lnTo>
                <a:moveTo>
                  <a:pt x="43" y="56"/>
                </a:moveTo>
                <a:lnTo>
                  <a:pt x="43" y="58"/>
                </a:lnTo>
                <a:moveTo>
                  <a:pt x="41" y="56"/>
                </a:moveTo>
                <a:lnTo>
                  <a:pt x="44" y="56"/>
                </a:lnTo>
                <a:moveTo>
                  <a:pt x="43" y="68"/>
                </a:moveTo>
                <a:lnTo>
                  <a:pt x="43" y="67"/>
                </a:lnTo>
                <a:moveTo>
                  <a:pt x="41" y="68"/>
                </a:moveTo>
                <a:lnTo>
                  <a:pt x="44" y="68"/>
                </a:lnTo>
                <a:moveTo>
                  <a:pt x="48" y="64"/>
                </a:moveTo>
                <a:lnTo>
                  <a:pt x="48" y="66"/>
                </a:lnTo>
                <a:moveTo>
                  <a:pt x="46" y="64"/>
                </a:moveTo>
                <a:lnTo>
                  <a:pt x="50" y="64"/>
                </a:lnTo>
                <a:moveTo>
                  <a:pt x="48" y="76"/>
                </a:moveTo>
                <a:lnTo>
                  <a:pt x="48" y="75"/>
                </a:lnTo>
                <a:moveTo>
                  <a:pt x="46" y="76"/>
                </a:moveTo>
                <a:lnTo>
                  <a:pt x="50" y="76"/>
                </a:lnTo>
                <a:moveTo>
                  <a:pt x="54" y="79"/>
                </a:moveTo>
                <a:lnTo>
                  <a:pt x="54" y="80"/>
                </a:lnTo>
                <a:moveTo>
                  <a:pt x="52" y="79"/>
                </a:moveTo>
                <a:lnTo>
                  <a:pt x="56" y="79"/>
                </a:lnTo>
                <a:moveTo>
                  <a:pt x="54" y="89"/>
                </a:moveTo>
                <a:lnTo>
                  <a:pt x="54" y="89"/>
                </a:lnTo>
                <a:moveTo>
                  <a:pt x="52" y="89"/>
                </a:moveTo>
                <a:lnTo>
                  <a:pt x="56" y="89"/>
                </a:lnTo>
                <a:moveTo>
                  <a:pt x="60" y="74"/>
                </a:moveTo>
                <a:lnTo>
                  <a:pt x="60" y="75"/>
                </a:lnTo>
                <a:moveTo>
                  <a:pt x="58" y="74"/>
                </a:moveTo>
                <a:lnTo>
                  <a:pt x="62" y="74"/>
                </a:lnTo>
                <a:moveTo>
                  <a:pt x="60" y="85"/>
                </a:moveTo>
                <a:lnTo>
                  <a:pt x="60" y="84"/>
                </a:lnTo>
                <a:moveTo>
                  <a:pt x="58" y="85"/>
                </a:moveTo>
                <a:lnTo>
                  <a:pt x="62" y="85"/>
                </a:lnTo>
                <a:moveTo>
                  <a:pt x="66" y="81"/>
                </a:moveTo>
                <a:lnTo>
                  <a:pt x="66" y="81"/>
                </a:lnTo>
                <a:moveTo>
                  <a:pt x="64" y="81"/>
                </a:moveTo>
                <a:lnTo>
                  <a:pt x="67" y="81"/>
                </a:lnTo>
                <a:moveTo>
                  <a:pt x="66" y="91"/>
                </a:moveTo>
                <a:lnTo>
                  <a:pt x="66" y="90"/>
                </a:lnTo>
                <a:moveTo>
                  <a:pt x="64" y="91"/>
                </a:moveTo>
                <a:lnTo>
                  <a:pt x="67" y="91"/>
                </a:lnTo>
                <a:moveTo>
                  <a:pt x="71" y="89"/>
                </a:moveTo>
                <a:close/>
                <a:moveTo>
                  <a:pt x="69" y="89"/>
                </a:moveTo>
                <a:lnTo>
                  <a:pt x="73" y="89"/>
                </a:lnTo>
                <a:moveTo>
                  <a:pt x="71" y="98"/>
                </a:moveTo>
                <a:lnTo>
                  <a:pt x="71" y="98"/>
                </a:lnTo>
                <a:moveTo>
                  <a:pt x="69" y="98"/>
                </a:moveTo>
                <a:lnTo>
                  <a:pt x="73" y="98"/>
                </a:lnTo>
                <a:moveTo>
                  <a:pt x="77" y="98"/>
                </a:moveTo>
                <a:lnTo>
                  <a:pt x="77" y="98"/>
                </a:lnTo>
                <a:moveTo>
                  <a:pt x="75" y="98"/>
                </a:moveTo>
                <a:lnTo>
                  <a:pt x="79" y="98"/>
                </a:lnTo>
                <a:moveTo>
                  <a:pt x="77" y="106"/>
                </a:moveTo>
                <a:lnTo>
                  <a:pt x="77" y="107"/>
                </a:lnTo>
                <a:moveTo>
                  <a:pt x="75" y="106"/>
                </a:moveTo>
                <a:lnTo>
                  <a:pt x="79" y="106"/>
                </a:lnTo>
                <a:moveTo>
                  <a:pt x="83" y="100"/>
                </a:moveTo>
                <a:lnTo>
                  <a:pt x="83" y="99"/>
                </a:lnTo>
                <a:moveTo>
                  <a:pt x="81" y="100"/>
                </a:moveTo>
                <a:lnTo>
                  <a:pt x="85" y="100"/>
                </a:lnTo>
                <a:moveTo>
                  <a:pt x="83" y="107"/>
                </a:moveTo>
                <a:lnTo>
                  <a:pt x="83" y="108"/>
                </a:lnTo>
                <a:moveTo>
                  <a:pt x="81" y="107"/>
                </a:moveTo>
                <a:lnTo>
                  <a:pt x="85" y="107"/>
                </a:lnTo>
                <a:moveTo>
                  <a:pt x="89" y="107"/>
                </a:moveTo>
                <a:lnTo>
                  <a:pt x="89" y="106"/>
                </a:lnTo>
                <a:moveTo>
                  <a:pt x="87" y="107"/>
                </a:moveTo>
                <a:lnTo>
                  <a:pt x="90" y="107"/>
                </a:lnTo>
                <a:moveTo>
                  <a:pt x="89" y="114"/>
                </a:moveTo>
                <a:lnTo>
                  <a:pt x="89" y="115"/>
                </a:lnTo>
                <a:moveTo>
                  <a:pt x="87" y="114"/>
                </a:moveTo>
                <a:lnTo>
                  <a:pt x="90" y="114"/>
                </a:lnTo>
                <a:moveTo>
                  <a:pt x="94" y="109"/>
                </a:moveTo>
                <a:lnTo>
                  <a:pt x="94" y="108"/>
                </a:lnTo>
                <a:moveTo>
                  <a:pt x="92" y="109"/>
                </a:moveTo>
                <a:lnTo>
                  <a:pt x="96" y="109"/>
                </a:lnTo>
              </a:path>
            </a:pathLst>
          </a:custGeom>
          <a:noFill/>
          <a:ln w="19050" cap="rnd">
            <a:solidFill>
              <a:srgbClr val="E542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4457" name="Freeform 222"/>
          <p:cNvSpPr>
            <a:spLocks noEditPoints="1"/>
          </p:cNvSpPr>
          <p:nvPr/>
        </p:nvSpPr>
        <p:spPr bwMode="auto">
          <a:xfrm>
            <a:off x="4364038" y="4522788"/>
            <a:ext cx="1266825" cy="434975"/>
          </a:xfrm>
          <a:custGeom>
            <a:avLst/>
            <a:gdLst>
              <a:gd name="T0" fmla="*/ 2147483647 w 67"/>
              <a:gd name="T1" fmla="*/ 2147483647 h 23"/>
              <a:gd name="T2" fmla="*/ 2147483647 w 67"/>
              <a:gd name="T3" fmla="*/ 2147483647 h 23"/>
              <a:gd name="T4" fmla="*/ 2147483647 w 67"/>
              <a:gd name="T5" fmla="*/ 2147483647 h 23"/>
              <a:gd name="T6" fmla="*/ 2147483647 w 67"/>
              <a:gd name="T7" fmla="*/ 2147483647 h 23"/>
              <a:gd name="T8" fmla="*/ 2147483647 w 67"/>
              <a:gd name="T9" fmla="*/ 2147483647 h 23"/>
              <a:gd name="T10" fmla="*/ 2147483647 w 67"/>
              <a:gd name="T11" fmla="*/ 2147483647 h 23"/>
              <a:gd name="T12" fmla="*/ 2147483647 w 67"/>
              <a:gd name="T13" fmla="*/ 0 h 23"/>
              <a:gd name="T14" fmla="*/ 2147483647 w 67"/>
              <a:gd name="T15" fmla="*/ 2147483647 h 23"/>
              <a:gd name="T16" fmla="*/ 2147483647 w 67"/>
              <a:gd name="T17" fmla="*/ 2147483647 h 23"/>
              <a:gd name="T18" fmla="*/ 2147483647 w 67"/>
              <a:gd name="T19" fmla="*/ 2147483647 h 23"/>
              <a:gd name="T20" fmla="*/ 2147483647 w 67"/>
              <a:gd name="T21" fmla="*/ 2147483647 h 23"/>
              <a:gd name="T22" fmla="*/ 2147483647 w 67"/>
              <a:gd name="T23" fmla="*/ 2147483647 h 23"/>
              <a:gd name="T24" fmla="*/ 2147483647 w 67"/>
              <a:gd name="T25" fmla="*/ 2147483647 h 23"/>
              <a:gd name="T26" fmla="*/ 2147483647 w 67"/>
              <a:gd name="T27" fmla="*/ 2147483647 h 23"/>
              <a:gd name="T28" fmla="*/ 2147483647 w 67"/>
              <a:gd name="T29" fmla="*/ 2147483647 h 23"/>
              <a:gd name="T30" fmla="*/ 2147483647 w 67"/>
              <a:gd name="T31" fmla="*/ 2147483647 h 23"/>
              <a:gd name="T32" fmla="*/ 2147483647 w 67"/>
              <a:gd name="T33" fmla="*/ 2147483647 h 23"/>
              <a:gd name="T34" fmla="*/ 2147483647 w 67"/>
              <a:gd name="T35" fmla="*/ 2147483647 h 23"/>
              <a:gd name="T36" fmla="*/ 2147483647 w 67"/>
              <a:gd name="T37" fmla="*/ 2147483647 h 23"/>
              <a:gd name="T38" fmla="*/ 2147483647 w 67"/>
              <a:gd name="T39" fmla="*/ 2147483647 h 23"/>
              <a:gd name="T40" fmla="*/ 2147483647 w 67"/>
              <a:gd name="T41" fmla="*/ 2147483647 h 23"/>
              <a:gd name="T42" fmla="*/ 2147483647 w 67"/>
              <a:gd name="T43" fmla="*/ 2147483647 h 23"/>
              <a:gd name="T44" fmla="*/ 2147483647 w 67"/>
              <a:gd name="T45" fmla="*/ 2147483647 h 23"/>
              <a:gd name="T46" fmla="*/ 2147483647 w 67"/>
              <a:gd name="T47" fmla="*/ 2147483647 h 23"/>
              <a:gd name="T48" fmla="*/ 2147483647 w 67"/>
              <a:gd name="T49" fmla="*/ 2147483647 h 23"/>
              <a:gd name="T50" fmla="*/ 2147483647 w 67"/>
              <a:gd name="T51" fmla="*/ 2147483647 h 23"/>
              <a:gd name="T52" fmla="*/ 2147483647 w 67"/>
              <a:gd name="T53" fmla="*/ 2147483647 h 23"/>
              <a:gd name="T54" fmla="*/ 2147483647 w 67"/>
              <a:gd name="T55" fmla="*/ 2147483647 h 23"/>
              <a:gd name="T56" fmla="*/ 2147483647 w 67"/>
              <a:gd name="T57" fmla="*/ 2147483647 h 23"/>
              <a:gd name="T58" fmla="*/ 2147483647 w 67"/>
              <a:gd name="T59" fmla="*/ 2147483647 h 23"/>
              <a:gd name="T60" fmla="*/ 2147483647 w 67"/>
              <a:gd name="T61" fmla="*/ 2147483647 h 23"/>
              <a:gd name="T62" fmla="*/ 2147483647 w 67"/>
              <a:gd name="T63" fmla="*/ 2147483647 h 23"/>
              <a:gd name="T64" fmla="*/ 2147483647 w 67"/>
              <a:gd name="T65" fmla="*/ 2147483647 h 23"/>
              <a:gd name="T66" fmla="*/ 2147483647 w 67"/>
              <a:gd name="T67" fmla="*/ 2147483647 h 23"/>
              <a:gd name="T68" fmla="*/ 2147483647 w 67"/>
              <a:gd name="T69" fmla="*/ 2147483647 h 23"/>
              <a:gd name="T70" fmla="*/ 2147483647 w 67"/>
              <a:gd name="T71" fmla="*/ 2147483647 h 23"/>
              <a:gd name="T72" fmla="*/ 2147483647 w 67"/>
              <a:gd name="T73" fmla="*/ 2147483647 h 23"/>
              <a:gd name="T74" fmla="*/ 2147483647 w 67"/>
              <a:gd name="T75" fmla="*/ 2147483647 h 23"/>
              <a:gd name="T76" fmla="*/ 2147483647 w 67"/>
              <a:gd name="T77" fmla="*/ 2147483647 h 23"/>
              <a:gd name="T78" fmla="*/ 2147483647 w 67"/>
              <a:gd name="T79" fmla="*/ 2147483647 h 23"/>
              <a:gd name="T80" fmla="*/ 2147483647 w 67"/>
              <a:gd name="T81" fmla="*/ 2147483647 h 23"/>
              <a:gd name="T82" fmla="*/ 2147483647 w 67"/>
              <a:gd name="T83" fmla="*/ 2147483647 h 23"/>
              <a:gd name="T84" fmla="*/ 2147483647 w 67"/>
              <a:gd name="T85" fmla="*/ 2147483647 h 23"/>
              <a:gd name="T86" fmla="*/ 2147483647 w 67"/>
              <a:gd name="T87" fmla="*/ 2147483647 h 23"/>
              <a:gd name="T88" fmla="*/ 2147483647 w 67"/>
              <a:gd name="T89" fmla="*/ 2147483647 h 23"/>
              <a:gd name="T90" fmla="*/ 2147483647 w 67"/>
              <a:gd name="T91" fmla="*/ 2147483647 h 23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67"/>
              <a:gd name="T139" fmla="*/ 0 h 23"/>
              <a:gd name="T140" fmla="*/ 67 w 67"/>
              <a:gd name="T141" fmla="*/ 23 h 23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67" h="23">
                <a:moveTo>
                  <a:pt x="2" y="8"/>
                </a:moveTo>
                <a:lnTo>
                  <a:pt x="2" y="9"/>
                </a:lnTo>
                <a:moveTo>
                  <a:pt x="0" y="8"/>
                </a:moveTo>
                <a:lnTo>
                  <a:pt x="4" y="8"/>
                </a:lnTo>
                <a:moveTo>
                  <a:pt x="8" y="6"/>
                </a:moveTo>
                <a:lnTo>
                  <a:pt x="8" y="4"/>
                </a:lnTo>
                <a:moveTo>
                  <a:pt x="6" y="6"/>
                </a:moveTo>
                <a:lnTo>
                  <a:pt x="10" y="6"/>
                </a:lnTo>
                <a:moveTo>
                  <a:pt x="8" y="11"/>
                </a:moveTo>
                <a:lnTo>
                  <a:pt x="8" y="13"/>
                </a:lnTo>
                <a:moveTo>
                  <a:pt x="6" y="11"/>
                </a:moveTo>
                <a:lnTo>
                  <a:pt x="10" y="11"/>
                </a:lnTo>
                <a:moveTo>
                  <a:pt x="14" y="1"/>
                </a:moveTo>
                <a:lnTo>
                  <a:pt x="14" y="0"/>
                </a:lnTo>
                <a:moveTo>
                  <a:pt x="12" y="1"/>
                </a:moveTo>
                <a:lnTo>
                  <a:pt x="16" y="1"/>
                </a:lnTo>
                <a:moveTo>
                  <a:pt x="14" y="8"/>
                </a:moveTo>
                <a:lnTo>
                  <a:pt x="14" y="9"/>
                </a:lnTo>
                <a:moveTo>
                  <a:pt x="12" y="8"/>
                </a:moveTo>
                <a:lnTo>
                  <a:pt x="16" y="8"/>
                </a:lnTo>
                <a:moveTo>
                  <a:pt x="20" y="6"/>
                </a:moveTo>
                <a:lnTo>
                  <a:pt x="20" y="4"/>
                </a:lnTo>
                <a:moveTo>
                  <a:pt x="18" y="6"/>
                </a:moveTo>
                <a:lnTo>
                  <a:pt x="21" y="6"/>
                </a:lnTo>
                <a:moveTo>
                  <a:pt x="20" y="11"/>
                </a:moveTo>
                <a:lnTo>
                  <a:pt x="20" y="13"/>
                </a:lnTo>
                <a:moveTo>
                  <a:pt x="18" y="11"/>
                </a:moveTo>
                <a:lnTo>
                  <a:pt x="21" y="11"/>
                </a:lnTo>
                <a:moveTo>
                  <a:pt x="25" y="6"/>
                </a:moveTo>
                <a:lnTo>
                  <a:pt x="25" y="4"/>
                </a:lnTo>
                <a:moveTo>
                  <a:pt x="23" y="6"/>
                </a:moveTo>
                <a:lnTo>
                  <a:pt x="27" y="6"/>
                </a:lnTo>
                <a:moveTo>
                  <a:pt x="25" y="11"/>
                </a:moveTo>
                <a:lnTo>
                  <a:pt x="25" y="13"/>
                </a:lnTo>
                <a:moveTo>
                  <a:pt x="23" y="11"/>
                </a:moveTo>
                <a:lnTo>
                  <a:pt x="27" y="11"/>
                </a:lnTo>
                <a:moveTo>
                  <a:pt x="31" y="10"/>
                </a:moveTo>
                <a:lnTo>
                  <a:pt x="31" y="8"/>
                </a:lnTo>
                <a:moveTo>
                  <a:pt x="29" y="10"/>
                </a:moveTo>
                <a:lnTo>
                  <a:pt x="33" y="10"/>
                </a:lnTo>
                <a:moveTo>
                  <a:pt x="31" y="15"/>
                </a:moveTo>
                <a:lnTo>
                  <a:pt x="31" y="17"/>
                </a:lnTo>
                <a:moveTo>
                  <a:pt x="29" y="15"/>
                </a:moveTo>
                <a:lnTo>
                  <a:pt x="33" y="15"/>
                </a:lnTo>
                <a:moveTo>
                  <a:pt x="37" y="10"/>
                </a:moveTo>
                <a:lnTo>
                  <a:pt x="37" y="8"/>
                </a:lnTo>
                <a:moveTo>
                  <a:pt x="35" y="10"/>
                </a:moveTo>
                <a:lnTo>
                  <a:pt x="39" y="10"/>
                </a:lnTo>
                <a:moveTo>
                  <a:pt x="37" y="15"/>
                </a:moveTo>
                <a:lnTo>
                  <a:pt x="37" y="17"/>
                </a:lnTo>
                <a:moveTo>
                  <a:pt x="35" y="15"/>
                </a:moveTo>
                <a:lnTo>
                  <a:pt x="39" y="15"/>
                </a:lnTo>
                <a:moveTo>
                  <a:pt x="43" y="12"/>
                </a:moveTo>
                <a:lnTo>
                  <a:pt x="43" y="10"/>
                </a:lnTo>
                <a:moveTo>
                  <a:pt x="41" y="12"/>
                </a:moveTo>
                <a:lnTo>
                  <a:pt x="45" y="12"/>
                </a:lnTo>
                <a:moveTo>
                  <a:pt x="43" y="17"/>
                </a:moveTo>
                <a:lnTo>
                  <a:pt x="43" y="19"/>
                </a:lnTo>
                <a:moveTo>
                  <a:pt x="41" y="17"/>
                </a:moveTo>
                <a:lnTo>
                  <a:pt x="45" y="17"/>
                </a:lnTo>
                <a:moveTo>
                  <a:pt x="48" y="11"/>
                </a:moveTo>
                <a:lnTo>
                  <a:pt x="48" y="9"/>
                </a:lnTo>
                <a:moveTo>
                  <a:pt x="46" y="11"/>
                </a:moveTo>
                <a:lnTo>
                  <a:pt x="50" y="11"/>
                </a:lnTo>
                <a:moveTo>
                  <a:pt x="48" y="16"/>
                </a:moveTo>
                <a:lnTo>
                  <a:pt x="48" y="18"/>
                </a:lnTo>
                <a:moveTo>
                  <a:pt x="46" y="16"/>
                </a:moveTo>
                <a:lnTo>
                  <a:pt x="50" y="16"/>
                </a:lnTo>
                <a:moveTo>
                  <a:pt x="54" y="10"/>
                </a:moveTo>
                <a:lnTo>
                  <a:pt x="54" y="8"/>
                </a:lnTo>
                <a:moveTo>
                  <a:pt x="52" y="10"/>
                </a:moveTo>
                <a:lnTo>
                  <a:pt x="56" y="10"/>
                </a:lnTo>
                <a:moveTo>
                  <a:pt x="54" y="15"/>
                </a:moveTo>
                <a:lnTo>
                  <a:pt x="54" y="17"/>
                </a:lnTo>
                <a:moveTo>
                  <a:pt x="52" y="15"/>
                </a:moveTo>
                <a:lnTo>
                  <a:pt x="56" y="15"/>
                </a:lnTo>
                <a:moveTo>
                  <a:pt x="60" y="13"/>
                </a:moveTo>
                <a:lnTo>
                  <a:pt x="60" y="10"/>
                </a:lnTo>
                <a:moveTo>
                  <a:pt x="58" y="13"/>
                </a:moveTo>
                <a:lnTo>
                  <a:pt x="62" y="13"/>
                </a:lnTo>
                <a:moveTo>
                  <a:pt x="60" y="17"/>
                </a:moveTo>
                <a:lnTo>
                  <a:pt x="60" y="19"/>
                </a:lnTo>
                <a:moveTo>
                  <a:pt x="58" y="17"/>
                </a:moveTo>
                <a:lnTo>
                  <a:pt x="62" y="17"/>
                </a:lnTo>
                <a:moveTo>
                  <a:pt x="66" y="16"/>
                </a:moveTo>
                <a:lnTo>
                  <a:pt x="66" y="13"/>
                </a:lnTo>
                <a:moveTo>
                  <a:pt x="64" y="16"/>
                </a:moveTo>
                <a:lnTo>
                  <a:pt x="67" y="16"/>
                </a:lnTo>
                <a:moveTo>
                  <a:pt x="66" y="20"/>
                </a:moveTo>
                <a:lnTo>
                  <a:pt x="66" y="23"/>
                </a:lnTo>
                <a:moveTo>
                  <a:pt x="64" y="20"/>
                </a:moveTo>
                <a:lnTo>
                  <a:pt x="67" y="20"/>
                </a:lnTo>
              </a:path>
            </a:pathLst>
          </a:custGeom>
          <a:noFill/>
          <a:ln w="19050" cap="rnd">
            <a:solidFill>
              <a:srgbClr val="E542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4458" name="Freeform 223"/>
          <p:cNvSpPr>
            <a:spLocks/>
          </p:cNvSpPr>
          <p:nvPr/>
        </p:nvSpPr>
        <p:spPr bwMode="auto">
          <a:xfrm>
            <a:off x="1473200" y="1517650"/>
            <a:ext cx="4195763" cy="3402013"/>
          </a:xfrm>
          <a:custGeom>
            <a:avLst/>
            <a:gdLst>
              <a:gd name="T0" fmla="*/ 0 w 222"/>
              <a:gd name="T1" fmla="*/ 2147483647 h 180"/>
              <a:gd name="T2" fmla="*/ 2147483647 w 222"/>
              <a:gd name="T3" fmla="*/ 2147483647 h 180"/>
              <a:gd name="T4" fmla="*/ 2147483647 w 222"/>
              <a:gd name="T5" fmla="*/ 0 h 180"/>
              <a:gd name="T6" fmla="*/ 2147483647 w 222"/>
              <a:gd name="T7" fmla="*/ 2147483647 h 180"/>
              <a:gd name="T8" fmla="*/ 2147483647 w 222"/>
              <a:gd name="T9" fmla="*/ 2147483647 h 180"/>
              <a:gd name="T10" fmla="*/ 2147483647 w 222"/>
              <a:gd name="T11" fmla="*/ 2147483647 h 180"/>
              <a:gd name="T12" fmla="*/ 2147483647 w 222"/>
              <a:gd name="T13" fmla="*/ 2147483647 h 180"/>
              <a:gd name="T14" fmla="*/ 2147483647 w 222"/>
              <a:gd name="T15" fmla="*/ 2147483647 h 180"/>
              <a:gd name="T16" fmla="*/ 2147483647 w 222"/>
              <a:gd name="T17" fmla="*/ 2147483647 h 180"/>
              <a:gd name="T18" fmla="*/ 2147483647 w 222"/>
              <a:gd name="T19" fmla="*/ 2147483647 h 180"/>
              <a:gd name="T20" fmla="*/ 2147483647 w 222"/>
              <a:gd name="T21" fmla="*/ 2147483647 h 180"/>
              <a:gd name="T22" fmla="*/ 2147483647 w 222"/>
              <a:gd name="T23" fmla="*/ 2147483647 h 180"/>
              <a:gd name="T24" fmla="*/ 2147483647 w 222"/>
              <a:gd name="T25" fmla="*/ 2147483647 h 180"/>
              <a:gd name="T26" fmla="*/ 2147483647 w 222"/>
              <a:gd name="T27" fmla="*/ 2147483647 h 180"/>
              <a:gd name="T28" fmla="*/ 2147483647 w 222"/>
              <a:gd name="T29" fmla="*/ 2147483647 h 180"/>
              <a:gd name="T30" fmla="*/ 2147483647 w 222"/>
              <a:gd name="T31" fmla="*/ 2147483647 h 180"/>
              <a:gd name="T32" fmla="*/ 2147483647 w 222"/>
              <a:gd name="T33" fmla="*/ 2147483647 h 180"/>
              <a:gd name="T34" fmla="*/ 2147483647 w 222"/>
              <a:gd name="T35" fmla="*/ 2147483647 h 180"/>
              <a:gd name="T36" fmla="*/ 2147483647 w 222"/>
              <a:gd name="T37" fmla="*/ 2147483647 h 180"/>
              <a:gd name="T38" fmla="*/ 2147483647 w 222"/>
              <a:gd name="T39" fmla="*/ 2147483647 h 180"/>
              <a:gd name="T40" fmla="*/ 2147483647 w 222"/>
              <a:gd name="T41" fmla="*/ 2147483647 h 180"/>
              <a:gd name="T42" fmla="*/ 2147483647 w 222"/>
              <a:gd name="T43" fmla="*/ 2147483647 h 180"/>
              <a:gd name="T44" fmla="*/ 2147483647 w 222"/>
              <a:gd name="T45" fmla="*/ 2147483647 h 180"/>
              <a:gd name="T46" fmla="*/ 2147483647 w 222"/>
              <a:gd name="T47" fmla="*/ 2147483647 h 180"/>
              <a:gd name="T48" fmla="*/ 2147483647 w 222"/>
              <a:gd name="T49" fmla="*/ 2147483647 h 180"/>
              <a:gd name="T50" fmla="*/ 2147483647 w 222"/>
              <a:gd name="T51" fmla="*/ 2147483647 h 180"/>
              <a:gd name="T52" fmla="*/ 2147483647 w 222"/>
              <a:gd name="T53" fmla="*/ 2147483647 h 180"/>
              <a:gd name="T54" fmla="*/ 2147483647 w 222"/>
              <a:gd name="T55" fmla="*/ 2147483647 h 180"/>
              <a:gd name="T56" fmla="*/ 2147483647 w 222"/>
              <a:gd name="T57" fmla="*/ 2147483647 h 180"/>
              <a:gd name="T58" fmla="*/ 2147483647 w 222"/>
              <a:gd name="T59" fmla="*/ 2147483647 h 180"/>
              <a:gd name="T60" fmla="*/ 2147483647 w 222"/>
              <a:gd name="T61" fmla="*/ 2147483647 h 180"/>
              <a:gd name="T62" fmla="*/ 2147483647 w 222"/>
              <a:gd name="T63" fmla="*/ 2147483647 h 180"/>
              <a:gd name="T64" fmla="*/ 2147483647 w 222"/>
              <a:gd name="T65" fmla="*/ 2147483647 h 180"/>
              <a:gd name="T66" fmla="*/ 2147483647 w 222"/>
              <a:gd name="T67" fmla="*/ 2147483647 h 180"/>
              <a:gd name="T68" fmla="*/ 2147483647 w 222"/>
              <a:gd name="T69" fmla="*/ 2147483647 h 180"/>
              <a:gd name="T70" fmla="*/ 2147483647 w 222"/>
              <a:gd name="T71" fmla="*/ 2147483647 h 180"/>
              <a:gd name="T72" fmla="*/ 2147483647 w 222"/>
              <a:gd name="T73" fmla="*/ 2147483647 h 180"/>
              <a:gd name="T74" fmla="*/ 2147483647 w 222"/>
              <a:gd name="T75" fmla="*/ 2147483647 h 180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222"/>
              <a:gd name="T115" fmla="*/ 0 h 180"/>
              <a:gd name="T116" fmla="*/ 222 w 222"/>
              <a:gd name="T117" fmla="*/ 180 h 180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222" h="180">
                <a:moveTo>
                  <a:pt x="0" y="180"/>
                </a:moveTo>
                <a:lnTo>
                  <a:pt x="6" y="98"/>
                </a:lnTo>
                <a:lnTo>
                  <a:pt x="12" y="0"/>
                </a:lnTo>
                <a:lnTo>
                  <a:pt x="17" y="8"/>
                </a:lnTo>
                <a:lnTo>
                  <a:pt x="23" y="38"/>
                </a:lnTo>
                <a:lnTo>
                  <a:pt x="29" y="42"/>
                </a:lnTo>
                <a:lnTo>
                  <a:pt x="35" y="37"/>
                </a:lnTo>
                <a:lnTo>
                  <a:pt x="40" y="37"/>
                </a:lnTo>
                <a:lnTo>
                  <a:pt x="46" y="44"/>
                </a:lnTo>
                <a:lnTo>
                  <a:pt x="52" y="48"/>
                </a:lnTo>
                <a:lnTo>
                  <a:pt x="58" y="51"/>
                </a:lnTo>
                <a:lnTo>
                  <a:pt x="63" y="60"/>
                </a:lnTo>
                <a:lnTo>
                  <a:pt x="69" y="68"/>
                </a:lnTo>
                <a:lnTo>
                  <a:pt x="75" y="73"/>
                </a:lnTo>
                <a:lnTo>
                  <a:pt x="81" y="82"/>
                </a:lnTo>
                <a:lnTo>
                  <a:pt x="86" y="91"/>
                </a:lnTo>
                <a:lnTo>
                  <a:pt x="92" y="97"/>
                </a:lnTo>
                <a:lnTo>
                  <a:pt x="98" y="104"/>
                </a:lnTo>
                <a:lnTo>
                  <a:pt x="104" y="113"/>
                </a:lnTo>
                <a:lnTo>
                  <a:pt x="109" y="121"/>
                </a:lnTo>
                <a:lnTo>
                  <a:pt x="115" y="129"/>
                </a:lnTo>
                <a:lnTo>
                  <a:pt x="121" y="136"/>
                </a:lnTo>
                <a:lnTo>
                  <a:pt x="127" y="140"/>
                </a:lnTo>
                <a:lnTo>
                  <a:pt x="132" y="143"/>
                </a:lnTo>
                <a:lnTo>
                  <a:pt x="138" y="149"/>
                </a:lnTo>
                <a:lnTo>
                  <a:pt x="144" y="157"/>
                </a:lnTo>
                <a:lnTo>
                  <a:pt x="150" y="162"/>
                </a:lnTo>
                <a:lnTo>
                  <a:pt x="155" y="163"/>
                </a:lnTo>
                <a:lnTo>
                  <a:pt x="161" y="164"/>
                </a:lnTo>
                <a:lnTo>
                  <a:pt x="167" y="165"/>
                </a:lnTo>
                <a:lnTo>
                  <a:pt x="173" y="168"/>
                </a:lnTo>
                <a:lnTo>
                  <a:pt x="178" y="170"/>
                </a:lnTo>
                <a:lnTo>
                  <a:pt x="184" y="171"/>
                </a:lnTo>
                <a:lnTo>
                  <a:pt x="196" y="171"/>
                </a:lnTo>
                <a:lnTo>
                  <a:pt x="201" y="172"/>
                </a:lnTo>
                <a:lnTo>
                  <a:pt x="213" y="176"/>
                </a:lnTo>
                <a:lnTo>
                  <a:pt x="219" y="178"/>
                </a:lnTo>
                <a:lnTo>
                  <a:pt x="222" y="178"/>
                </a:lnTo>
              </a:path>
            </a:pathLst>
          </a:custGeom>
          <a:noFill/>
          <a:ln w="57150" cap="rnd">
            <a:solidFill>
              <a:srgbClr val="E542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4459" name="Text Box 267"/>
          <p:cNvSpPr txBox="1">
            <a:spLocks noChangeArrowheads="1"/>
          </p:cNvSpPr>
          <p:nvPr/>
        </p:nvSpPr>
        <p:spPr bwMode="auto">
          <a:xfrm>
            <a:off x="1979613" y="5300663"/>
            <a:ext cx="29527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latin typeface="Times New Roman" pitchFamily="18" charset="0"/>
              </a:rPr>
              <a:t>Height above the mirror [μm ]</a:t>
            </a:r>
          </a:p>
        </p:txBody>
      </p:sp>
      <p:sp>
        <p:nvSpPr>
          <p:cNvPr id="54460" name="Text Box 467"/>
          <p:cNvSpPr txBox="1">
            <a:spLocks noChangeArrowheads="1"/>
          </p:cNvSpPr>
          <p:nvPr/>
        </p:nvSpPr>
        <p:spPr bwMode="auto">
          <a:xfrm>
            <a:off x="1331913" y="5026025"/>
            <a:ext cx="2603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latin typeface="Times New Roman" pitchFamily="18" charset="0"/>
              </a:rPr>
              <a:t>0</a:t>
            </a:r>
          </a:p>
        </p:txBody>
      </p:sp>
      <p:sp>
        <p:nvSpPr>
          <p:cNvPr id="54461" name="Text Box 468"/>
          <p:cNvSpPr txBox="1">
            <a:spLocks noChangeArrowheads="1"/>
          </p:cNvSpPr>
          <p:nvPr/>
        </p:nvSpPr>
        <p:spPr bwMode="auto">
          <a:xfrm>
            <a:off x="1844675" y="5026025"/>
            <a:ext cx="3365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latin typeface="Times New Roman" pitchFamily="18" charset="0"/>
              </a:rPr>
              <a:t>10</a:t>
            </a:r>
          </a:p>
        </p:txBody>
      </p:sp>
      <p:sp>
        <p:nvSpPr>
          <p:cNvPr id="54462" name="Text Box 469"/>
          <p:cNvSpPr txBox="1">
            <a:spLocks noChangeArrowheads="1"/>
          </p:cNvSpPr>
          <p:nvPr/>
        </p:nvSpPr>
        <p:spPr bwMode="auto">
          <a:xfrm>
            <a:off x="2403475" y="5032375"/>
            <a:ext cx="3365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latin typeface="Times New Roman" pitchFamily="18" charset="0"/>
              </a:rPr>
              <a:t>20</a:t>
            </a:r>
          </a:p>
        </p:txBody>
      </p:sp>
      <p:sp>
        <p:nvSpPr>
          <p:cNvPr id="54463" name="Text Box 470"/>
          <p:cNvSpPr txBox="1">
            <a:spLocks noChangeArrowheads="1"/>
          </p:cNvSpPr>
          <p:nvPr/>
        </p:nvSpPr>
        <p:spPr bwMode="auto">
          <a:xfrm>
            <a:off x="2933700" y="5029200"/>
            <a:ext cx="3365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latin typeface="Times New Roman" pitchFamily="18" charset="0"/>
              </a:rPr>
              <a:t>30</a:t>
            </a:r>
          </a:p>
        </p:txBody>
      </p:sp>
      <p:sp>
        <p:nvSpPr>
          <p:cNvPr id="54464" name="Text Box 471"/>
          <p:cNvSpPr txBox="1">
            <a:spLocks noChangeArrowheads="1"/>
          </p:cNvSpPr>
          <p:nvPr/>
        </p:nvSpPr>
        <p:spPr bwMode="auto">
          <a:xfrm>
            <a:off x="3482975" y="5026025"/>
            <a:ext cx="3365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latin typeface="Times New Roman" pitchFamily="18" charset="0"/>
              </a:rPr>
              <a:t>40</a:t>
            </a:r>
          </a:p>
        </p:txBody>
      </p:sp>
      <p:sp>
        <p:nvSpPr>
          <p:cNvPr id="54465" name="Text Box 472"/>
          <p:cNvSpPr txBox="1">
            <a:spLocks noChangeArrowheads="1"/>
          </p:cNvSpPr>
          <p:nvPr/>
        </p:nvSpPr>
        <p:spPr bwMode="auto">
          <a:xfrm>
            <a:off x="4032250" y="5032375"/>
            <a:ext cx="3365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latin typeface="Times New Roman" pitchFamily="18" charset="0"/>
              </a:rPr>
              <a:t>50</a:t>
            </a:r>
          </a:p>
        </p:txBody>
      </p:sp>
      <p:sp>
        <p:nvSpPr>
          <p:cNvPr id="54466" name="Text Box 473"/>
          <p:cNvSpPr txBox="1">
            <a:spLocks noChangeArrowheads="1"/>
          </p:cNvSpPr>
          <p:nvPr/>
        </p:nvSpPr>
        <p:spPr bwMode="auto">
          <a:xfrm>
            <a:off x="4572000" y="5029200"/>
            <a:ext cx="3365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latin typeface="Times New Roman" pitchFamily="18" charset="0"/>
              </a:rPr>
              <a:t>60</a:t>
            </a:r>
          </a:p>
        </p:txBody>
      </p:sp>
      <p:sp>
        <p:nvSpPr>
          <p:cNvPr id="54467" name="Text Box 474"/>
          <p:cNvSpPr txBox="1">
            <a:spLocks noChangeArrowheads="1"/>
          </p:cNvSpPr>
          <p:nvPr/>
        </p:nvSpPr>
        <p:spPr bwMode="auto">
          <a:xfrm>
            <a:off x="5121275" y="5026025"/>
            <a:ext cx="3365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latin typeface="Times New Roman" pitchFamily="18" charset="0"/>
              </a:rPr>
              <a:t>70</a:t>
            </a:r>
          </a:p>
        </p:txBody>
      </p:sp>
      <p:sp>
        <p:nvSpPr>
          <p:cNvPr id="54468" name="Text Box 475"/>
          <p:cNvSpPr txBox="1">
            <a:spLocks noChangeArrowheads="1"/>
          </p:cNvSpPr>
          <p:nvPr/>
        </p:nvSpPr>
        <p:spPr bwMode="auto">
          <a:xfrm rot="-5400000">
            <a:off x="-245269" y="2772569"/>
            <a:ext cx="12969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latin typeface="Times New Roman" pitchFamily="18" charset="0"/>
              </a:rPr>
              <a:t>Neutron counts</a:t>
            </a:r>
          </a:p>
        </p:txBody>
      </p:sp>
      <p:sp>
        <p:nvSpPr>
          <p:cNvPr id="54469" name="Text Box 476"/>
          <p:cNvSpPr txBox="1">
            <a:spLocks noChangeArrowheads="1"/>
          </p:cNvSpPr>
          <p:nvPr/>
        </p:nvSpPr>
        <p:spPr bwMode="auto">
          <a:xfrm>
            <a:off x="741363" y="4819650"/>
            <a:ext cx="2603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latin typeface="Times New Roman" pitchFamily="18" charset="0"/>
              </a:rPr>
              <a:t>0</a:t>
            </a:r>
          </a:p>
        </p:txBody>
      </p:sp>
      <p:sp>
        <p:nvSpPr>
          <p:cNvPr id="54470" name="Text Box 477"/>
          <p:cNvSpPr txBox="1">
            <a:spLocks noChangeArrowheads="1"/>
          </p:cNvSpPr>
          <p:nvPr/>
        </p:nvSpPr>
        <p:spPr bwMode="auto">
          <a:xfrm>
            <a:off x="539750" y="3838575"/>
            <a:ext cx="4635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latin typeface="Times New Roman" pitchFamily="18" charset="0"/>
              </a:rPr>
              <a:t>´100</a:t>
            </a:r>
          </a:p>
        </p:txBody>
      </p:sp>
      <p:sp>
        <p:nvSpPr>
          <p:cNvPr id="54471" name="Text Box 478"/>
          <p:cNvSpPr txBox="1">
            <a:spLocks noChangeArrowheads="1"/>
          </p:cNvSpPr>
          <p:nvPr/>
        </p:nvSpPr>
        <p:spPr bwMode="auto">
          <a:xfrm>
            <a:off x="539750" y="2843213"/>
            <a:ext cx="4635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latin typeface="Times New Roman" pitchFamily="18" charset="0"/>
              </a:rPr>
              <a:t>´200</a:t>
            </a:r>
          </a:p>
        </p:txBody>
      </p:sp>
      <p:sp>
        <p:nvSpPr>
          <p:cNvPr id="54472" name="Text Box 479"/>
          <p:cNvSpPr txBox="1">
            <a:spLocks noChangeArrowheads="1"/>
          </p:cNvSpPr>
          <p:nvPr/>
        </p:nvSpPr>
        <p:spPr bwMode="auto">
          <a:xfrm>
            <a:off x="539750" y="1835150"/>
            <a:ext cx="4635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latin typeface="Times New Roman" pitchFamily="18" charset="0"/>
              </a:rPr>
              <a:t>´300</a:t>
            </a:r>
          </a:p>
        </p:txBody>
      </p:sp>
      <p:sp>
        <p:nvSpPr>
          <p:cNvPr id="54473" name="Rectangle 480"/>
          <p:cNvSpPr>
            <a:spLocks noChangeArrowheads="1"/>
          </p:cNvSpPr>
          <p:nvPr/>
        </p:nvSpPr>
        <p:spPr bwMode="auto">
          <a:xfrm>
            <a:off x="0" y="44450"/>
            <a:ext cx="9144000" cy="792163"/>
          </a:xfrm>
          <a:prstGeom prst="rect">
            <a:avLst/>
          </a:prstGeom>
          <a:solidFill>
            <a:srgbClr val="FFCC00"/>
          </a:solidFill>
          <a:ln w="38100">
            <a:noFill/>
            <a:miter lim="800000"/>
            <a:headEnd/>
            <a:tailEnd/>
          </a:ln>
        </p:spPr>
        <p:txBody>
          <a:bodyPr rIns="90000" anchor="ctr"/>
          <a:lstStyle/>
          <a:p>
            <a:pPr algn="ctr"/>
            <a:r>
              <a:rPr lang="en-US" sz="2800" b="1">
                <a:latin typeface="Times New Roman" pitchFamily="18" charset="0"/>
              </a:rPr>
              <a:t>Results with the Position-Sensitive Detector</a:t>
            </a:r>
          </a:p>
        </p:txBody>
      </p:sp>
      <p:sp>
        <p:nvSpPr>
          <p:cNvPr id="54474" name="Rectangle 481"/>
          <p:cNvSpPr>
            <a:spLocks noChangeArrowheads="1"/>
          </p:cNvSpPr>
          <p:nvPr/>
        </p:nvSpPr>
        <p:spPr bwMode="auto">
          <a:xfrm>
            <a:off x="6183313" y="3932238"/>
            <a:ext cx="50800" cy="287337"/>
          </a:xfrm>
          <a:prstGeom prst="rect">
            <a:avLst/>
          </a:prstGeom>
          <a:solidFill>
            <a:srgbClr val="9933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4475" name="Rectangle 482"/>
          <p:cNvSpPr>
            <a:spLocks noChangeArrowheads="1"/>
          </p:cNvSpPr>
          <p:nvPr/>
        </p:nvSpPr>
        <p:spPr bwMode="auto">
          <a:xfrm>
            <a:off x="6183313" y="3473450"/>
            <a:ext cx="49212" cy="311150"/>
          </a:xfrm>
          <a:prstGeom prst="rect">
            <a:avLst/>
          </a:prstGeom>
          <a:solidFill>
            <a:srgbClr val="9933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4476" name="Rectangle 483"/>
          <p:cNvSpPr>
            <a:spLocks noChangeArrowheads="1"/>
          </p:cNvSpPr>
          <p:nvPr/>
        </p:nvSpPr>
        <p:spPr bwMode="auto">
          <a:xfrm>
            <a:off x="6748463" y="3876675"/>
            <a:ext cx="871537" cy="334963"/>
          </a:xfrm>
          <a:prstGeom prst="rect">
            <a:avLst/>
          </a:prstGeom>
          <a:gradFill rotWithShape="0">
            <a:gsLst>
              <a:gs pos="0">
                <a:srgbClr val="00FFFF"/>
              </a:gs>
              <a:gs pos="50000">
                <a:srgbClr val="DCFFFF"/>
              </a:gs>
              <a:gs pos="100000">
                <a:srgbClr val="00FFFF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4477" name="Rectangle 484"/>
          <p:cNvSpPr>
            <a:spLocks noChangeArrowheads="1"/>
          </p:cNvSpPr>
          <p:nvPr/>
        </p:nvSpPr>
        <p:spPr bwMode="auto">
          <a:xfrm>
            <a:off x="6696075" y="3473450"/>
            <a:ext cx="1477963" cy="311150"/>
          </a:xfrm>
          <a:prstGeom prst="rect">
            <a:avLst/>
          </a:prstGeom>
          <a:gradFill rotWithShape="0">
            <a:gsLst>
              <a:gs pos="0">
                <a:srgbClr val="00FFFF"/>
              </a:gs>
              <a:gs pos="50000">
                <a:srgbClr val="000000"/>
              </a:gs>
              <a:gs pos="100000">
                <a:srgbClr val="00FFFF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4478" name="Rectangle 486"/>
          <p:cNvSpPr>
            <a:spLocks noChangeArrowheads="1"/>
          </p:cNvSpPr>
          <p:nvPr/>
        </p:nvSpPr>
        <p:spPr bwMode="auto">
          <a:xfrm>
            <a:off x="8583613" y="3968750"/>
            <a:ext cx="304800" cy="2508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4479" name="Arc 488"/>
          <p:cNvSpPr>
            <a:spLocks/>
          </p:cNvSpPr>
          <p:nvPr/>
        </p:nvSpPr>
        <p:spPr bwMode="auto">
          <a:xfrm flipV="1">
            <a:off x="6022975" y="3840163"/>
            <a:ext cx="1465263" cy="144462"/>
          </a:xfrm>
          <a:custGeom>
            <a:avLst/>
            <a:gdLst>
              <a:gd name="T0" fmla="*/ 2147483647 w 29145"/>
              <a:gd name="T1" fmla="*/ 38500915 h 21600"/>
              <a:gd name="T2" fmla="*/ 0 w 29145"/>
              <a:gd name="T3" fmla="*/ 19269625 h 21600"/>
              <a:gd name="T4" fmla="*/ 2147483647 w 29145"/>
              <a:gd name="T5" fmla="*/ 0 h 21600"/>
              <a:gd name="T6" fmla="*/ 0 60000 65536"/>
              <a:gd name="T7" fmla="*/ 0 60000 65536"/>
              <a:gd name="T8" fmla="*/ 0 60000 65536"/>
              <a:gd name="T9" fmla="*/ 0 w 29145"/>
              <a:gd name="T10" fmla="*/ 0 h 21600"/>
              <a:gd name="T11" fmla="*/ 29145 w 29145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9145" h="21600" fill="none" extrusionOk="0">
                <a:moveTo>
                  <a:pt x="29145" y="19243"/>
                </a:moveTo>
                <a:cubicBezTo>
                  <a:pt x="26106" y="20792"/>
                  <a:pt x="22744" y="21599"/>
                  <a:pt x="19334" y="21600"/>
                </a:cubicBezTo>
                <a:cubicBezTo>
                  <a:pt x="11140" y="21600"/>
                  <a:pt x="3653" y="16964"/>
                  <a:pt x="-1" y="9631"/>
                </a:cubicBezTo>
              </a:path>
              <a:path w="29145" h="21600" stroke="0" extrusionOk="0">
                <a:moveTo>
                  <a:pt x="29145" y="19243"/>
                </a:moveTo>
                <a:cubicBezTo>
                  <a:pt x="26106" y="20792"/>
                  <a:pt x="22744" y="21599"/>
                  <a:pt x="19334" y="21600"/>
                </a:cubicBezTo>
                <a:cubicBezTo>
                  <a:pt x="11140" y="21600"/>
                  <a:pt x="3653" y="16964"/>
                  <a:pt x="-1" y="9631"/>
                </a:cubicBezTo>
                <a:lnTo>
                  <a:pt x="19334" y="0"/>
                </a:lnTo>
                <a:close/>
              </a:path>
            </a:pathLst>
          </a:custGeom>
          <a:noFill/>
          <a:ln w="9525">
            <a:solidFill>
              <a:srgbClr val="FF0000"/>
            </a:solidFill>
            <a:round/>
            <a:headEnd type="triangle" w="sm" len="med"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4480" name="Arc 489"/>
          <p:cNvSpPr>
            <a:spLocks/>
          </p:cNvSpPr>
          <p:nvPr/>
        </p:nvSpPr>
        <p:spPr bwMode="auto">
          <a:xfrm flipV="1">
            <a:off x="5943600" y="3821113"/>
            <a:ext cx="1089025" cy="98425"/>
          </a:xfrm>
          <a:custGeom>
            <a:avLst/>
            <a:gdLst>
              <a:gd name="T0" fmla="*/ 2147483647 w 35508"/>
              <a:gd name="T1" fmla="*/ 6172428 h 21600"/>
              <a:gd name="T2" fmla="*/ 0 w 35508"/>
              <a:gd name="T3" fmla="*/ 4152227 h 21600"/>
              <a:gd name="T4" fmla="*/ 2147483647 w 35508"/>
              <a:gd name="T5" fmla="*/ 0 h 21600"/>
              <a:gd name="T6" fmla="*/ 0 60000 65536"/>
              <a:gd name="T7" fmla="*/ 0 60000 65536"/>
              <a:gd name="T8" fmla="*/ 0 60000 65536"/>
              <a:gd name="T9" fmla="*/ 0 w 35508"/>
              <a:gd name="T10" fmla="*/ 0 h 21600"/>
              <a:gd name="T11" fmla="*/ 35508 w 35508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5508" h="21600" fill="none" extrusionOk="0">
                <a:moveTo>
                  <a:pt x="35507" y="14316"/>
                </a:moveTo>
                <a:cubicBezTo>
                  <a:pt x="31407" y="18948"/>
                  <a:pt x="25519" y="21599"/>
                  <a:pt x="19334" y="21600"/>
                </a:cubicBezTo>
                <a:cubicBezTo>
                  <a:pt x="11140" y="21600"/>
                  <a:pt x="3653" y="16964"/>
                  <a:pt x="-1" y="9631"/>
                </a:cubicBezTo>
              </a:path>
              <a:path w="35508" h="21600" stroke="0" extrusionOk="0">
                <a:moveTo>
                  <a:pt x="35507" y="14316"/>
                </a:moveTo>
                <a:cubicBezTo>
                  <a:pt x="31407" y="18948"/>
                  <a:pt x="25519" y="21599"/>
                  <a:pt x="19334" y="21600"/>
                </a:cubicBezTo>
                <a:cubicBezTo>
                  <a:pt x="11140" y="21600"/>
                  <a:pt x="3653" y="16964"/>
                  <a:pt x="-1" y="9631"/>
                </a:cubicBezTo>
                <a:lnTo>
                  <a:pt x="19334" y="0"/>
                </a:lnTo>
                <a:close/>
              </a:path>
            </a:pathLst>
          </a:custGeom>
          <a:noFill/>
          <a:ln w="9525">
            <a:solidFill>
              <a:srgbClr val="FF0000"/>
            </a:solidFill>
            <a:round/>
            <a:headEnd type="triangle" w="sm" len="med"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4481" name="Arc 490"/>
          <p:cNvSpPr>
            <a:spLocks/>
          </p:cNvSpPr>
          <p:nvPr/>
        </p:nvSpPr>
        <p:spPr bwMode="auto">
          <a:xfrm flipV="1">
            <a:off x="7056438" y="3821113"/>
            <a:ext cx="592137" cy="77787"/>
          </a:xfrm>
          <a:custGeom>
            <a:avLst/>
            <a:gdLst>
              <a:gd name="T0" fmla="*/ 2147483647 w 19334"/>
              <a:gd name="T1" fmla="*/ 8162214 h 16492"/>
              <a:gd name="T2" fmla="*/ 0 w 19334"/>
              <a:gd name="T3" fmla="*/ 4766575 h 16492"/>
              <a:gd name="T4" fmla="*/ 2147483647 w 19334"/>
              <a:gd name="T5" fmla="*/ 0 h 16492"/>
              <a:gd name="T6" fmla="*/ 0 60000 65536"/>
              <a:gd name="T7" fmla="*/ 0 60000 65536"/>
              <a:gd name="T8" fmla="*/ 0 60000 65536"/>
              <a:gd name="T9" fmla="*/ 0 w 19334"/>
              <a:gd name="T10" fmla="*/ 0 h 16492"/>
              <a:gd name="T11" fmla="*/ 19334 w 19334"/>
              <a:gd name="T12" fmla="*/ 16492 h 1649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334" h="16492" fill="none" extrusionOk="0">
                <a:moveTo>
                  <a:pt x="5385" y="16492"/>
                </a:moveTo>
                <a:cubicBezTo>
                  <a:pt x="3142" y="14595"/>
                  <a:pt x="1309" y="12260"/>
                  <a:pt x="-1" y="9631"/>
                </a:cubicBezTo>
              </a:path>
              <a:path w="19334" h="16492" stroke="0" extrusionOk="0">
                <a:moveTo>
                  <a:pt x="5385" y="16492"/>
                </a:moveTo>
                <a:cubicBezTo>
                  <a:pt x="3142" y="14595"/>
                  <a:pt x="1309" y="12260"/>
                  <a:pt x="-1" y="9631"/>
                </a:cubicBezTo>
                <a:lnTo>
                  <a:pt x="19334" y="0"/>
                </a:lnTo>
                <a:close/>
              </a:path>
            </a:pathLst>
          </a:custGeom>
          <a:noFill/>
          <a:ln w="9525">
            <a:solidFill>
              <a:srgbClr val="FF0000"/>
            </a:solidFill>
            <a:round/>
            <a:headEnd type="triangle" w="sm" len="med"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4482" name="Line 491"/>
          <p:cNvSpPr>
            <a:spLocks noChangeShapeType="1"/>
          </p:cNvSpPr>
          <p:nvPr/>
        </p:nvSpPr>
        <p:spPr bwMode="auto">
          <a:xfrm flipH="1">
            <a:off x="7620000" y="3830638"/>
            <a:ext cx="844550" cy="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4483" name="Line 492"/>
          <p:cNvSpPr>
            <a:spLocks noChangeShapeType="1"/>
          </p:cNvSpPr>
          <p:nvPr/>
        </p:nvSpPr>
        <p:spPr bwMode="auto">
          <a:xfrm flipH="1">
            <a:off x="7597775" y="3844925"/>
            <a:ext cx="979488" cy="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 type="triangle" w="sm" len="sm"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4484" name="Line 493"/>
          <p:cNvSpPr>
            <a:spLocks noChangeShapeType="1"/>
          </p:cNvSpPr>
          <p:nvPr/>
        </p:nvSpPr>
        <p:spPr bwMode="auto">
          <a:xfrm flipH="1">
            <a:off x="7569200" y="3859213"/>
            <a:ext cx="842963" cy="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 type="triangle" w="sm" len="sm"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4485" name="Line 494"/>
          <p:cNvSpPr>
            <a:spLocks noChangeShapeType="1"/>
          </p:cNvSpPr>
          <p:nvPr/>
        </p:nvSpPr>
        <p:spPr bwMode="auto">
          <a:xfrm flipH="1">
            <a:off x="7554913" y="3821113"/>
            <a:ext cx="957262" cy="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 type="triangle" w="sm" len="sm"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4486" name="Text Box 495"/>
          <p:cNvSpPr txBox="1">
            <a:spLocks noChangeArrowheads="1"/>
          </p:cNvSpPr>
          <p:nvPr/>
        </p:nvSpPr>
        <p:spPr bwMode="auto">
          <a:xfrm>
            <a:off x="6732588" y="3573463"/>
            <a:ext cx="1196975" cy="163512"/>
          </a:xfrm>
          <a:prstGeom prst="rect">
            <a:avLst/>
          </a:prstGeom>
          <a:solidFill>
            <a:srgbClr val="CCFFFF">
              <a:alpha val="0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400">
                <a:latin typeface="Times New Roman" pitchFamily="18" charset="0"/>
                <a:cs typeface="Times New Roman" pitchFamily="18" charset="0"/>
              </a:rPr>
              <a:t>Absorber</a:t>
            </a:r>
            <a:endParaRPr lang="en-US" sz="1400">
              <a:latin typeface="Times New Roman" pitchFamily="18" charset="0"/>
              <a:cs typeface="Arial" charset="0"/>
            </a:endParaRPr>
          </a:p>
        </p:txBody>
      </p:sp>
      <p:sp>
        <p:nvSpPr>
          <p:cNvPr id="54487" name="Rectangle 497"/>
          <p:cNvSpPr>
            <a:spLocks noChangeArrowheads="1"/>
          </p:cNvSpPr>
          <p:nvPr/>
        </p:nvSpPr>
        <p:spPr bwMode="auto">
          <a:xfrm>
            <a:off x="7620000" y="3876675"/>
            <a:ext cx="952500" cy="334963"/>
          </a:xfrm>
          <a:prstGeom prst="rect">
            <a:avLst/>
          </a:prstGeom>
          <a:gradFill rotWithShape="0">
            <a:gsLst>
              <a:gs pos="0">
                <a:srgbClr val="00FFFF"/>
              </a:gs>
              <a:gs pos="50000">
                <a:srgbClr val="DCFFFF"/>
              </a:gs>
              <a:gs pos="100000">
                <a:srgbClr val="00FFFF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4488" name="Rectangle 506"/>
          <p:cNvSpPr>
            <a:spLocks noChangeArrowheads="1"/>
          </p:cNvSpPr>
          <p:nvPr/>
        </p:nvSpPr>
        <p:spPr bwMode="auto">
          <a:xfrm flipV="1">
            <a:off x="7966075" y="3790950"/>
            <a:ext cx="141288" cy="1588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4489" name="Rectangle 507"/>
          <p:cNvSpPr>
            <a:spLocks noChangeArrowheads="1"/>
          </p:cNvSpPr>
          <p:nvPr/>
        </p:nvSpPr>
        <p:spPr bwMode="auto">
          <a:xfrm flipV="1">
            <a:off x="7966075" y="3871913"/>
            <a:ext cx="141288" cy="1587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4490" name="Rectangle 508"/>
          <p:cNvSpPr>
            <a:spLocks noChangeArrowheads="1"/>
          </p:cNvSpPr>
          <p:nvPr/>
        </p:nvSpPr>
        <p:spPr bwMode="auto">
          <a:xfrm flipV="1">
            <a:off x="6772275" y="3790950"/>
            <a:ext cx="142875" cy="1588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4491" name="Rectangle 509"/>
          <p:cNvSpPr>
            <a:spLocks noChangeArrowheads="1"/>
          </p:cNvSpPr>
          <p:nvPr/>
        </p:nvSpPr>
        <p:spPr bwMode="auto">
          <a:xfrm flipV="1">
            <a:off x="6772275" y="3871913"/>
            <a:ext cx="142875" cy="1587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4492" name="Text Box 496"/>
          <p:cNvSpPr txBox="1">
            <a:spLocks noChangeArrowheads="1"/>
          </p:cNvSpPr>
          <p:nvPr/>
        </p:nvSpPr>
        <p:spPr bwMode="auto">
          <a:xfrm>
            <a:off x="6799263" y="3906838"/>
            <a:ext cx="1660525" cy="169862"/>
          </a:xfrm>
          <a:prstGeom prst="rect">
            <a:avLst/>
          </a:prstGeom>
          <a:solidFill>
            <a:srgbClr val="CCFFFF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400">
                <a:latin typeface="Times New Roman" pitchFamily="18" charset="0"/>
                <a:cs typeface="Times New Roman" pitchFamily="18" charset="0"/>
              </a:rPr>
              <a:t>Bottom mirror</a:t>
            </a:r>
            <a:r>
              <a:rPr lang="en-US" sz="1400">
                <a:latin typeface="Times New Roman" pitchFamily="18" charset="0"/>
                <a:cs typeface="Times New Roman" pitchFamily="18" charset="0"/>
              </a:rPr>
              <a:t>s</a:t>
            </a:r>
            <a:endParaRPr lang="ru-RU" sz="1400">
              <a:latin typeface="Times New Roman" pitchFamily="18" charset="0"/>
              <a:cs typeface="Arial" charset="0"/>
            </a:endParaRPr>
          </a:p>
        </p:txBody>
      </p:sp>
      <p:sp>
        <p:nvSpPr>
          <p:cNvPr id="54493" name="Rectangle 516"/>
          <p:cNvSpPr>
            <a:spLocks noChangeArrowheads="1"/>
          </p:cNvSpPr>
          <p:nvPr/>
        </p:nvSpPr>
        <p:spPr bwMode="auto">
          <a:xfrm>
            <a:off x="8588375" y="3573463"/>
            <a:ext cx="71438" cy="4318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4494" name="Text Box 517"/>
          <p:cNvSpPr txBox="1">
            <a:spLocks noChangeArrowheads="1"/>
          </p:cNvSpPr>
          <p:nvPr/>
        </p:nvSpPr>
        <p:spPr bwMode="auto">
          <a:xfrm>
            <a:off x="8186738" y="2851150"/>
            <a:ext cx="973137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latin typeface="Times New Roman" pitchFamily="18" charset="0"/>
              </a:rPr>
              <a:t>Position-sensitive detector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455462" y="188640"/>
            <a:ext cx="82296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dirty="0" err="1" smtClean="0"/>
              <a:t>Antihydrogen</a:t>
            </a:r>
            <a:r>
              <a:rPr lang="en-US" dirty="0" smtClean="0"/>
              <a:t> “clock”</a:t>
            </a:r>
            <a:endParaRPr lang="ru-RU" dirty="0" smtClean="0"/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6869152"/>
              </p:ext>
            </p:extLst>
          </p:nvPr>
        </p:nvGraphicFramePr>
        <p:xfrm>
          <a:off x="1187624" y="3717032"/>
          <a:ext cx="7375525" cy="2643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94" name="Equation" r:id="rId4" imgW="3898800" imgH="1396800" progId="Equation.DSMT4">
                  <p:embed/>
                </p:oleObj>
              </mc:Choice>
              <mc:Fallback>
                <p:oleObj name="Equation" r:id="rId4" imgW="3898800" imgH="13968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624" y="3717032"/>
                        <a:ext cx="7375525" cy="2643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Galileo.swf"/>
          <p:cNvPicPr>
            <a:picLocks noRot="1" noChangeAspect="1"/>
          </p:cNvPicPr>
          <p:nvPr>
            <a:videoFile r:link="rId2"/>
          </p:nvPr>
        </p:nvPicPr>
        <p:blipFill>
          <a:blip r:embed="rId6"/>
          <a:stretch>
            <a:fillRect/>
          </a:stretch>
        </p:blipFill>
        <p:spPr>
          <a:xfrm>
            <a:off x="3083835" y="1124744"/>
            <a:ext cx="2918453" cy="2188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192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0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Заголовок 1"/>
          <p:cNvSpPr>
            <a:spLocks noGrp="1"/>
          </p:cNvSpPr>
          <p:nvPr>
            <p:ph type="title"/>
          </p:nvPr>
        </p:nvSpPr>
        <p:spPr>
          <a:xfrm>
            <a:off x="447545" y="188640"/>
            <a:ext cx="8229600" cy="1143000"/>
          </a:xfrm>
        </p:spPr>
        <p:txBody>
          <a:bodyPr/>
          <a:lstStyle/>
          <a:p>
            <a:r>
              <a:rPr lang="en-US" dirty="0" err="1" smtClean="0"/>
              <a:t>Antihydrogen</a:t>
            </a:r>
            <a:r>
              <a:rPr lang="en-US" dirty="0" smtClean="0"/>
              <a:t> “clock”</a:t>
            </a:r>
            <a:br>
              <a:rPr lang="en-US" dirty="0" smtClean="0"/>
            </a:br>
            <a:r>
              <a:rPr lang="en-US" sz="2000" dirty="0" smtClean="0"/>
              <a:t>temporal-energy properties of gravitational states</a:t>
            </a:r>
            <a:endParaRPr lang="ru-RU" sz="2000" dirty="0" smtClean="0"/>
          </a:p>
        </p:txBody>
      </p:sp>
      <p:sp>
        <p:nvSpPr>
          <p:cNvPr id="21508" name="Line 4"/>
          <p:cNvSpPr>
            <a:spLocks noChangeShapeType="1"/>
          </p:cNvSpPr>
          <p:nvPr/>
        </p:nvSpPr>
        <p:spPr bwMode="auto">
          <a:xfrm>
            <a:off x="2487613" y="2932113"/>
            <a:ext cx="4224337" cy="0"/>
          </a:xfrm>
          <a:prstGeom prst="line">
            <a:avLst/>
          </a:prstGeom>
          <a:noFill/>
          <a:ln w="19050">
            <a:solidFill>
              <a:srgbClr val="8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1509" name="Freeform 5"/>
          <p:cNvSpPr>
            <a:spLocks/>
          </p:cNvSpPr>
          <p:nvPr/>
        </p:nvSpPr>
        <p:spPr bwMode="auto">
          <a:xfrm>
            <a:off x="2582863" y="1584325"/>
            <a:ext cx="576262" cy="649288"/>
          </a:xfrm>
          <a:custGeom>
            <a:avLst/>
            <a:gdLst>
              <a:gd name="T0" fmla="*/ 0 w 272"/>
              <a:gd name="T1" fmla="*/ 2147483647 h 590"/>
              <a:gd name="T2" fmla="*/ 2147483647 w 272"/>
              <a:gd name="T3" fmla="*/ 0 h 590"/>
              <a:gd name="T4" fmla="*/ 2147483647 w 272"/>
              <a:gd name="T5" fmla="*/ 2147483647 h 590"/>
              <a:gd name="T6" fmla="*/ 0 60000 65536"/>
              <a:gd name="T7" fmla="*/ 0 60000 65536"/>
              <a:gd name="T8" fmla="*/ 0 60000 65536"/>
              <a:gd name="T9" fmla="*/ 0 w 272"/>
              <a:gd name="T10" fmla="*/ 0 h 590"/>
              <a:gd name="T11" fmla="*/ 272 w 272"/>
              <a:gd name="T12" fmla="*/ 590 h 59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72" h="590">
                <a:moveTo>
                  <a:pt x="0" y="590"/>
                </a:moveTo>
                <a:cubicBezTo>
                  <a:pt x="45" y="295"/>
                  <a:pt x="91" y="0"/>
                  <a:pt x="136" y="0"/>
                </a:cubicBezTo>
                <a:cubicBezTo>
                  <a:pt x="181" y="0"/>
                  <a:pt x="249" y="492"/>
                  <a:pt x="272" y="590"/>
                </a:cubicBezTo>
              </a:path>
            </a:pathLst>
          </a:custGeom>
          <a:noFill/>
          <a:ln w="28575" cap="flat" cmpd="sng">
            <a:solidFill>
              <a:srgbClr val="8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1510" name="Freeform 6"/>
          <p:cNvSpPr>
            <a:spLocks/>
          </p:cNvSpPr>
          <p:nvPr/>
        </p:nvSpPr>
        <p:spPr bwMode="auto">
          <a:xfrm flipV="1">
            <a:off x="3159125" y="2233613"/>
            <a:ext cx="574675" cy="647700"/>
          </a:xfrm>
          <a:custGeom>
            <a:avLst/>
            <a:gdLst>
              <a:gd name="T0" fmla="*/ 0 w 272"/>
              <a:gd name="T1" fmla="*/ 2147483647 h 590"/>
              <a:gd name="T2" fmla="*/ 2147483647 w 272"/>
              <a:gd name="T3" fmla="*/ 0 h 590"/>
              <a:gd name="T4" fmla="*/ 2147483647 w 272"/>
              <a:gd name="T5" fmla="*/ 2147483647 h 590"/>
              <a:gd name="T6" fmla="*/ 0 60000 65536"/>
              <a:gd name="T7" fmla="*/ 0 60000 65536"/>
              <a:gd name="T8" fmla="*/ 0 60000 65536"/>
              <a:gd name="T9" fmla="*/ 0 w 272"/>
              <a:gd name="T10" fmla="*/ 0 h 590"/>
              <a:gd name="T11" fmla="*/ 272 w 272"/>
              <a:gd name="T12" fmla="*/ 590 h 59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72" h="590">
                <a:moveTo>
                  <a:pt x="0" y="590"/>
                </a:moveTo>
                <a:cubicBezTo>
                  <a:pt x="45" y="295"/>
                  <a:pt x="91" y="0"/>
                  <a:pt x="136" y="0"/>
                </a:cubicBezTo>
                <a:cubicBezTo>
                  <a:pt x="181" y="0"/>
                  <a:pt x="249" y="492"/>
                  <a:pt x="272" y="590"/>
                </a:cubicBezTo>
              </a:path>
            </a:pathLst>
          </a:custGeom>
          <a:noFill/>
          <a:ln w="22225" cap="flat" cmpd="sng">
            <a:solidFill>
              <a:srgbClr val="8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1511" name="Freeform 7"/>
          <p:cNvSpPr>
            <a:spLocks/>
          </p:cNvSpPr>
          <p:nvPr/>
        </p:nvSpPr>
        <p:spPr bwMode="auto">
          <a:xfrm>
            <a:off x="3733800" y="1584325"/>
            <a:ext cx="576263" cy="649288"/>
          </a:xfrm>
          <a:custGeom>
            <a:avLst/>
            <a:gdLst>
              <a:gd name="T0" fmla="*/ 0 w 272"/>
              <a:gd name="T1" fmla="*/ 2147483647 h 590"/>
              <a:gd name="T2" fmla="*/ 2147483647 w 272"/>
              <a:gd name="T3" fmla="*/ 0 h 590"/>
              <a:gd name="T4" fmla="*/ 2147483647 w 272"/>
              <a:gd name="T5" fmla="*/ 2147483647 h 590"/>
              <a:gd name="T6" fmla="*/ 0 60000 65536"/>
              <a:gd name="T7" fmla="*/ 0 60000 65536"/>
              <a:gd name="T8" fmla="*/ 0 60000 65536"/>
              <a:gd name="T9" fmla="*/ 0 w 272"/>
              <a:gd name="T10" fmla="*/ 0 h 590"/>
              <a:gd name="T11" fmla="*/ 272 w 272"/>
              <a:gd name="T12" fmla="*/ 590 h 59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72" h="590">
                <a:moveTo>
                  <a:pt x="0" y="590"/>
                </a:moveTo>
                <a:cubicBezTo>
                  <a:pt x="45" y="295"/>
                  <a:pt x="91" y="0"/>
                  <a:pt x="136" y="0"/>
                </a:cubicBezTo>
                <a:cubicBezTo>
                  <a:pt x="181" y="0"/>
                  <a:pt x="249" y="492"/>
                  <a:pt x="272" y="590"/>
                </a:cubicBezTo>
              </a:path>
            </a:pathLst>
          </a:custGeom>
          <a:noFill/>
          <a:ln w="22225" cap="flat" cmpd="sng">
            <a:solidFill>
              <a:srgbClr val="8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1512" name="Freeform 8"/>
          <p:cNvSpPr>
            <a:spLocks/>
          </p:cNvSpPr>
          <p:nvPr/>
        </p:nvSpPr>
        <p:spPr bwMode="auto">
          <a:xfrm flipV="1">
            <a:off x="4311650" y="2233613"/>
            <a:ext cx="576263" cy="647700"/>
          </a:xfrm>
          <a:custGeom>
            <a:avLst/>
            <a:gdLst>
              <a:gd name="T0" fmla="*/ 0 w 272"/>
              <a:gd name="T1" fmla="*/ 2147483647 h 590"/>
              <a:gd name="T2" fmla="*/ 2147483647 w 272"/>
              <a:gd name="T3" fmla="*/ 0 h 590"/>
              <a:gd name="T4" fmla="*/ 2147483647 w 272"/>
              <a:gd name="T5" fmla="*/ 2147483647 h 590"/>
              <a:gd name="T6" fmla="*/ 0 60000 65536"/>
              <a:gd name="T7" fmla="*/ 0 60000 65536"/>
              <a:gd name="T8" fmla="*/ 0 60000 65536"/>
              <a:gd name="T9" fmla="*/ 0 w 272"/>
              <a:gd name="T10" fmla="*/ 0 h 590"/>
              <a:gd name="T11" fmla="*/ 272 w 272"/>
              <a:gd name="T12" fmla="*/ 590 h 59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72" h="590">
                <a:moveTo>
                  <a:pt x="0" y="590"/>
                </a:moveTo>
                <a:cubicBezTo>
                  <a:pt x="45" y="295"/>
                  <a:pt x="91" y="0"/>
                  <a:pt x="136" y="0"/>
                </a:cubicBezTo>
                <a:cubicBezTo>
                  <a:pt x="181" y="0"/>
                  <a:pt x="249" y="492"/>
                  <a:pt x="272" y="590"/>
                </a:cubicBezTo>
              </a:path>
            </a:pathLst>
          </a:custGeom>
          <a:noFill/>
          <a:ln w="15875" cap="flat" cmpd="sng">
            <a:solidFill>
              <a:srgbClr val="8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1513" name="Freeform 9"/>
          <p:cNvSpPr>
            <a:spLocks/>
          </p:cNvSpPr>
          <p:nvPr/>
        </p:nvSpPr>
        <p:spPr bwMode="auto">
          <a:xfrm>
            <a:off x="4887913" y="1584325"/>
            <a:ext cx="574675" cy="649288"/>
          </a:xfrm>
          <a:custGeom>
            <a:avLst/>
            <a:gdLst>
              <a:gd name="T0" fmla="*/ 0 w 272"/>
              <a:gd name="T1" fmla="*/ 2147483647 h 590"/>
              <a:gd name="T2" fmla="*/ 2147483647 w 272"/>
              <a:gd name="T3" fmla="*/ 0 h 590"/>
              <a:gd name="T4" fmla="*/ 2147483647 w 272"/>
              <a:gd name="T5" fmla="*/ 2147483647 h 590"/>
              <a:gd name="T6" fmla="*/ 0 60000 65536"/>
              <a:gd name="T7" fmla="*/ 0 60000 65536"/>
              <a:gd name="T8" fmla="*/ 0 60000 65536"/>
              <a:gd name="T9" fmla="*/ 0 w 272"/>
              <a:gd name="T10" fmla="*/ 0 h 590"/>
              <a:gd name="T11" fmla="*/ 272 w 272"/>
              <a:gd name="T12" fmla="*/ 590 h 59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72" h="590">
                <a:moveTo>
                  <a:pt x="0" y="590"/>
                </a:moveTo>
                <a:cubicBezTo>
                  <a:pt x="45" y="295"/>
                  <a:pt x="91" y="0"/>
                  <a:pt x="136" y="0"/>
                </a:cubicBezTo>
                <a:cubicBezTo>
                  <a:pt x="181" y="0"/>
                  <a:pt x="249" y="492"/>
                  <a:pt x="272" y="590"/>
                </a:cubicBezTo>
              </a:path>
            </a:pathLst>
          </a:custGeom>
          <a:noFill/>
          <a:ln w="15875" cap="flat" cmpd="sng">
            <a:solidFill>
              <a:srgbClr val="8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1514" name="Freeform 10"/>
          <p:cNvSpPr>
            <a:spLocks/>
          </p:cNvSpPr>
          <p:nvPr/>
        </p:nvSpPr>
        <p:spPr bwMode="auto">
          <a:xfrm flipV="1">
            <a:off x="5462588" y="2233613"/>
            <a:ext cx="576262" cy="647700"/>
          </a:xfrm>
          <a:custGeom>
            <a:avLst/>
            <a:gdLst>
              <a:gd name="T0" fmla="*/ 0 w 272"/>
              <a:gd name="T1" fmla="*/ 2147483647 h 590"/>
              <a:gd name="T2" fmla="*/ 2147483647 w 272"/>
              <a:gd name="T3" fmla="*/ 0 h 590"/>
              <a:gd name="T4" fmla="*/ 2147483647 w 272"/>
              <a:gd name="T5" fmla="*/ 2147483647 h 590"/>
              <a:gd name="T6" fmla="*/ 0 60000 65536"/>
              <a:gd name="T7" fmla="*/ 0 60000 65536"/>
              <a:gd name="T8" fmla="*/ 0 60000 65536"/>
              <a:gd name="T9" fmla="*/ 0 w 272"/>
              <a:gd name="T10" fmla="*/ 0 h 590"/>
              <a:gd name="T11" fmla="*/ 272 w 272"/>
              <a:gd name="T12" fmla="*/ 590 h 59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72" h="590">
                <a:moveTo>
                  <a:pt x="0" y="590"/>
                </a:moveTo>
                <a:cubicBezTo>
                  <a:pt x="45" y="295"/>
                  <a:pt x="91" y="0"/>
                  <a:pt x="136" y="0"/>
                </a:cubicBezTo>
                <a:cubicBezTo>
                  <a:pt x="181" y="0"/>
                  <a:pt x="249" y="492"/>
                  <a:pt x="272" y="590"/>
                </a:cubicBezTo>
              </a:path>
            </a:pathLst>
          </a:custGeom>
          <a:noFill/>
          <a:ln w="6350" cap="flat" cmpd="sng">
            <a:solidFill>
              <a:srgbClr val="80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1515" name="Line 11"/>
          <p:cNvSpPr>
            <a:spLocks noChangeShapeType="1"/>
          </p:cNvSpPr>
          <p:nvPr/>
        </p:nvSpPr>
        <p:spPr bwMode="auto">
          <a:xfrm>
            <a:off x="1814513" y="2432050"/>
            <a:ext cx="1055687" cy="0"/>
          </a:xfrm>
          <a:prstGeom prst="line">
            <a:avLst/>
          </a:prstGeom>
          <a:noFill/>
          <a:ln w="44450">
            <a:solidFill>
              <a:srgbClr val="8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1516" name="Text Box 13"/>
          <p:cNvSpPr txBox="1">
            <a:spLocks noChangeArrowheads="1"/>
          </p:cNvSpPr>
          <p:nvPr/>
        </p:nvSpPr>
        <p:spPr bwMode="auto">
          <a:xfrm>
            <a:off x="5821363" y="2944813"/>
            <a:ext cx="447675" cy="2540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S</a:t>
            </a:r>
            <a:endParaRPr lang="ru-RU"/>
          </a:p>
        </p:txBody>
      </p:sp>
      <p:sp>
        <p:nvSpPr>
          <p:cNvPr id="21517" name="Text Box 14"/>
          <p:cNvSpPr txBox="1">
            <a:spLocks noChangeArrowheads="1"/>
          </p:cNvSpPr>
          <p:nvPr/>
        </p:nvSpPr>
        <p:spPr bwMode="auto">
          <a:xfrm>
            <a:off x="1789113" y="1997075"/>
            <a:ext cx="449262" cy="2540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V</a:t>
            </a:r>
            <a:endParaRPr lang="ru-RU"/>
          </a:p>
        </p:txBody>
      </p:sp>
      <p:cxnSp>
        <p:nvCxnSpPr>
          <p:cNvPr id="21518" name="Прямая соединительная линия 16"/>
          <p:cNvCxnSpPr>
            <a:cxnSpLocks noChangeShapeType="1"/>
          </p:cNvCxnSpPr>
          <p:nvPr/>
        </p:nvCxnSpPr>
        <p:spPr bwMode="auto">
          <a:xfrm>
            <a:off x="2357438" y="1571625"/>
            <a:ext cx="1071562" cy="0"/>
          </a:xfrm>
          <a:prstGeom prst="line">
            <a:avLst/>
          </a:prstGeom>
          <a:noFill/>
          <a:ln w="76200" algn="ctr">
            <a:solidFill>
              <a:srgbClr val="800000"/>
            </a:solidFill>
            <a:round/>
            <a:headEnd/>
            <a:tailEnd/>
          </a:ln>
        </p:spPr>
      </p:cxnSp>
      <p:graphicFrame>
        <p:nvGraphicFramePr>
          <p:cNvPr id="1536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2501011"/>
              </p:ext>
            </p:extLst>
          </p:nvPr>
        </p:nvGraphicFramePr>
        <p:xfrm>
          <a:off x="1439068" y="3738948"/>
          <a:ext cx="7472363" cy="2643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69" name="Equation" r:id="rId4" imgW="3949560" imgH="1396800" progId="Equation.DSMT4">
                  <p:embed/>
                </p:oleObj>
              </mc:Choice>
              <mc:Fallback>
                <p:oleObj name="Equation" r:id="rId4" imgW="3949560" imgH="13968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39068" y="3738948"/>
                        <a:ext cx="7472363" cy="26431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Овал 14"/>
          <p:cNvSpPr>
            <a:spLocks noChangeArrowheads="1"/>
          </p:cNvSpPr>
          <p:nvPr/>
        </p:nvSpPr>
        <p:spPr bwMode="auto">
          <a:xfrm>
            <a:off x="6019005" y="4714884"/>
            <a:ext cx="500066" cy="571504"/>
          </a:xfrm>
          <a:prstGeom prst="ellipse">
            <a:avLst/>
          </a:prstGeom>
          <a:noFill/>
          <a:ln w="31750" algn="ctr">
            <a:solidFill>
              <a:srgbClr val="8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" name="Овал 15"/>
          <p:cNvSpPr>
            <a:spLocks noChangeArrowheads="1"/>
          </p:cNvSpPr>
          <p:nvPr/>
        </p:nvSpPr>
        <p:spPr bwMode="auto">
          <a:xfrm>
            <a:off x="6286500" y="5429250"/>
            <a:ext cx="2428875" cy="1000125"/>
          </a:xfrm>
          <a:prstGeom prst="ellipse">
            <a:avLst/>
          </a:prstGeom>
          <a:noFill/>
          <a:ln w="31750" algn="ctr">
            <a:solidFill>
              <a:srgbClr val="8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" name="Овал 16"/>
          <p:cNvSpPr>
            <a:spLocks noChangeArrowheads="1"/>
          </p:cNvSpPr>
          <p:nvPr/>
        </p:nvSpPr>
        <p:spPr bwMode="auto">
          <a:xfrm>
            <a:off x="3357563" y="2500313"/>
            <a:ext cx="214312" cy="214312"/>
          </a:xfrm>
          <a:prstGeom prst="ellipse">
            <a:avLst/>
          </a:prstGeom>
          <a:solidFill>
            <a:srgbClr val="FF0000"/>
          </a:solidFill>
          <a:ln w="3175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" name="Пятно 1 17"/>
          <p:cNvSpPr/>
          <p:nvPr/>
        </p:nvSpPr>
        <p:spPr bwMode="auto">
          <a:xfrm>
            <a:off x="4500562" y="2928934"/>
            <a:ext cx="285752" cy="285752"/>
          </a:xfrm>
          <a:prstGeom prst="irregularSeal1">
            <a:avLst/>
          </a:prstGeom>
          <a:solidFill>
            <a:srgbClr val="FFC000"/>
          </a:solidFill>
          <a:ln w="3175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Пятно 1 18"/>
          <p:cNvSpPr/>
          <p:nvPr/>
        </p:nvSpPr>
        <p:spPr bwMode="auto">
          <a:xfrm>
            <a:off x="5572132" y="2928934"/>
            <a:ext cx="285752" cy="285752"/>
          </a:xfrm>
          <a:prstGeom prst="irregularSeal1">
            <a:avLst/>
          </a:prstGeom>
          <a:solidFill>
            <a:srgbClr val="FFC000"/>
          </a:solidFill>
          <a:ln w="3175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21523" name="Picture 1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072" y="6536764"/>
            <a:ext cx="5082380" cy="206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24" name="Picture 2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7370" y="6536764"/>
            <a:ext cx="3504803" cy="228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 bwMode="auto">
          <a:xfrm>
            <a:off x="447545" y="6525344"/>
            <a:ext cx="8677538" cy="228885"/>
          </a:xfrm>
          <a:prstGeom prst="rect">
            <a:avLst/>
          </a:prstGeom>
          <a:noFill/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77 0.03446 C 0.01354 -0.06036 0.03386 -0.15518 0.05452 -0.15449 C 0.07518 -0.15379 0.09636 0.03862 0.11719 0.03839 C 0.13802 0.03816 0.15903 -0.15634 0.17986 -0.15634 C 0.2007 -0.15634 0.22587 0.02336 0.24254 0.03839 C 0.2592 0.05342 0.26945 -0.00671 0.27986 -0.06684 " pathEditMode="relative" ptsTypes="aaaaaA"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53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xit" presetSubtype="0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xit" presetSubtype="0" fill="hold" grpId="1" nodeType="withEffect">
                                  <p:stCondLst>
                                    <p:cond delay="14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8" grpId="1" animBg="1"/>
      <p:bldP spid="19" grpId="0" animBg="1"/>
      <p:bldP spid="19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chemeClr val="bg1"/>
                </a:solidFill>
              </a:rPr>
              <a:t>Motivation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ru-RU" sz="2800" dirty="0" smtClean="0"/>
          </a:p>
          <a:p>
            <a:pPr eaLnBrk="1" hangingPunct="1"/>
            <a:r>
              <a:rPr lang="en-US" sz="2800" dirty="0" smtClean="0">
                <a:solidFill>
                  <a:schemeClr val="bg1"/>
                </a:solidFill>
              </a:rPr>
              <a:t>Access to high precision measurement of Gravitational </a:t>
            </a:r>
            <a:r>
              <a:rPr lang="en-US" sz="2800" dirty="0">
                <a:solidFill>
                  <a:schemeClr val="bg1"/>
                </a:solidFill>
              </a:rPr>
              <a:t>P</a:t>
            </a:r>
            <a:r>
              <a:rPr lang="en-US" sz="2800" dirty="0" smtClean="0">
                <a:solidFill>
                  <a:schemeClr val="bg1"/>
                </a:solidFill>
              </a:rPr>
              <a:t>roperties of </a:t>
            </a:r>
            <a:r>
              <a:rPr lang="en-US" sz="2800" dirty="0" smtClean="0">
                <a:solidFill>
                  <a:srgbClr val="FF0000"/>
                </a:solidFill>
              </a:rPr>
              <a:t>Antimatter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endParaRPr lang="en-US" sz="2800" dirty="0" smtClean="0">
              <a:solidFill>
                <a:schemeClr val="bg1"/>
              </a:solidFill>
            </a:endParaRPr>
          </a:p>
          <a:p>
            <a:pPr eaLnBrk="1" hangingPunct="1"/>
            <a:r>
              <a:rPr lang="en-US" sz="2800" dirty="0" smtClean="0">
                <a:solidFill>
                  <a:srgbClr val="FF0000"/>
                </a:solidFill>
              </a:rPr>
              <a:t>Antimatter</a:t>
            </a:r>
            <a:r>
              <a:rPr lang="en-US" sz="2800" dirty="0" smtClean="0">
                <a:solidFill>
                  <a:schemeClr val="bg1"/>
                </a:solidFill>
              </a:rPr>
              <a:t> confined in quantum states near material surface = access to </a:t>
            </a:r>
            <a:r>
              <a:rPr lang="en-US" sz="2800" dirty="0" smtClean="0">
                <a:solidFill>
                  <a:srgbClr val="FF0000"/>
                </a:solidFill>
              </a:rPr>
              <a:t>“extra” </a:t>
            </a:r>
            <a:r>
              <a:rPr lang="en-US" sz="2800" dirty="0" smtClean="0">
                <a:solidFill>
                  <a:schemeClr val="bg1"/>
                </a:solidFill>
              </a:rPr>
              <a:t>forces between matter  and antimatter at the scale of gravitational quantum states ( micrometers)</a:t>
            </a:r>
          </a:p>
          <a:p>
            <a:pPr marL="0" indent="0" eaLnBrk="1" hangingPunct="1">
              <a:buNone/>
            </a:pPr>
            <a:endParaRPr lang="ru-RU" sz="28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9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Bouncing </a:t>
            </a:r>
            <a:r>
              <a:rPr lang="en-US" dirty="0" err="1" smtClean="0"/>
              <a:t>Antihydrogen</a:t>
            </a:r>
            <a:r>
              <a:rPr lang="en-US" dirty="0" smtClean="0"/>
              <a:t> 2 states</a:t>
            </a:r>
            <a:endParaRPr lang="ru-RU" dirty="0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844824"/>
            <a:ext cx="5327500" cy="453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491880" y="1475492"/>
                <a:ext cx="291009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ru-RU" i="1" smtClean="0">
                            <a:latin typeface="Cambria Math"/>
                            <a:ea typeface="Cambria Math"/>
                          </a:rPr>
                          <m:t>𝜔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12</m:t>
                        </m:r>
                      </m:sub>
                    </m:sSub>
                  </m:oMath>
                </a14:m>
                <a:r>
                  <a:rPr lang="en-US" dirty="0" smtClean="0"/>
                  <a:t>=</a:t>
                </a:r>
                <a:r>
                  <a:rPr lang="ru-RU" dirty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(</m:t>
                        </m:r>
                        <m:r>
                          <a:rPr lang="ru-RU" i="1" smtClean="0">
                            <a:latin typeface="Cambria Math"/>
                            <a:ea typeface="Cambria Math"/>
                          </a:rPr>
                          <m:t>𝜆</m:t>
                        </m:r>
                      </m:e>
                      <m:sub>
                        <m:r>
                          <a:rPr lang="en-US" i="1"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/>
                  <a:t>-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/>
                            <a:ea typeface="Cambria Math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/>
                  <a:t>)</a:t>
                </a:r>
                <a:r>
                  <a:rPr lang="ru-RU" dirty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>
                            <a:latin typeface="Cambria Math"/>
                            <a:ea typeface="Cambria Math"/>
                          </a:rPr>
                          <m:t>ε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 smtClean="0"/>
                  <a:t>=254.54 Hz</a:t>
                </a:r>
                <a:endParaRPr lang="ru-RU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1880" y="1475492"/>
                <a:ext cx="2910092" cy="369332"/>
              </a:xfrm>
              <a:prstGeom prst="rect">
                <a:avLst/>
              </a:prstGeom>
              <a:blipFill rotWithShape="1">
                <a:blip r:embed="rId3"/>
                <a:stretch>
                  <a:fillRect t="-8197" r="-839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48310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Bouncing </a:t>
            </a:r>
            <a:r>
              <a:rPr lang="en-US" dirty="0" err="1" smtClean="0"/>
              <a:t>antihydrogen</a:t>
            </a:r>
            <a:r>
              <a:rPr lang="en-US" dirty="0" smtClean="0"/>
              <a:t> 3 states</a:t>
            </a:r>
            <a:endParaRPr lang="ru-RU" dirty="0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3195" y="1628800"/>
            <a:ext cx="5778029" cy="4708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63688" y="1259468"/>
            <a:ext cx="5960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3-</a:t>
            </a:r>
            <a:r>
              <a:rPr lang="en-US" dirty="0" smtClean="0"/>
              <a:t>level system “feels”  the gradient of gravitational field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49072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Bouncing </a:t>
            </a:r>
            <a:r>
              <a:rPr lang="en-US" dirty="0" err="1" smtClean="0"/>
              <a:t>antihydrogen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en-US" sz="3200" dirty="0" err="1" smtClean="0"/>
              <a:t>semiclassical</a:t>
            </a:r>
            <a:r>
              <a:rPr lang="en-US" sz="3200" dirty="0" smtClean="0"/>
              <a:t> case</a:t>
            </a:r>
            <a:endParaRPr lang="ru-RU" sz="3200" dirty="0"/>
          </a:p>
        </p:txBody>
      </p:sp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276872"/>
            <a:ext cx="6984776" cy="4176464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Box 11"/>
          <p:cNvSpPr txBox="1"/>
          <p:nvPr/>
        </p:nvSpPr>
        <p:spPr>
          <a:xfrm>
            <a:off x="971600" y="1484784"/>
            <a:ext cx="7240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S</a:t>
            </a:r>
            <a:r>
              <a:rPr lang="ru-RU" dirty="0" err="1" smtClean="0"/>
              <a:t>uperposition</a:t>
            </a:r>
            <a:r>
              <a:rPr lang="ru-RU" dirty="0" smtClean="0"/>
              <a:t> </a:t>
            </a:r>
            <a:r>
              <a:rPr lang="ru-RU" dirty="0" err="1"/>
              <a:t>of</a:t>
            </a:r>
            <a:r>
              <a:rPr lang="ru-RU" dirty="0"/>
              <a:t>  </a:t>
            </a:r>
            <a:r>
              <a:rPr lang="ru-RU" dirty="0" err="1"/>
              <a:t>states</a:t>
            </a:r>
            <a:r>
              <a:rPr lang="ru-RU" dirty="0"/>
              <a:t> </a:t>
            </a:r>
            <a:r>
              <a:rPr lang="ru-RU" dirty="0" err="1"/>
              <a:t>with</a:t>
            </a:r>
            <a:r>
              <a:rPr lang="ru-RU" dirty="0"/>
              <a:t> </a:t>
            </a:r>
            <a:r>
              <a:rPr lang="en-US" dirty="0" smtClean="0"/>
              <a:t>8&lt;n&lt;12</a:t>
            </a:r>
            <a:r>
              <a:rPr lang="ru-RU" dirty="0" smtClean="0"/>
              <a:t>. </a:t>
            </a:r>
            <a:r>
              <a:rPr lang="en-US" dirty="0" err="1" smtClean="0"/>
              <a:t>Semiclassical</a:t>
            </a:r>
            <a:r>
              <a:rPr lang="en-US" dirty="0" smtClean="0"/>
              <a:t> period  T=7.2 </a:t>
            </a:r>
            <a:r>
              <a:rPr lang="en-US" dirty="0" err="1" smtClean="0"/>
              <a:t>ms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5305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00"/>
            </a:gs>
            <a:gs pos="17999">
              <a:srgbClr val="000040"/>
            </a:gs>
            <a:gs pos="52000">
              <a:srgbClr val="400040"/>
            </a:gs>
            <a:gs pos="81000">
              <a:srgbClr val="8F0040"/>
            </a:gs>
            <a:gs pos="99001">
              <a:srgbClr val="F27300"/>
            </a:gs>
            <a:gs pos="100000">
              <a:srgbClr val="9A7200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chemeClr val="bg1"/>
                </a:solidFill>
              </a:rPr>
              <a:t>Quantum EP</a:t>
            </a:r>
            <a:endParaRPr lang="ru-RU" smtClean="0">
              <a:solidFill>
                <a:schemeClr val="bg1"/>
              </a:solidFill>
            </a:endParaRPr>
          </a:p>
        </p:txBody>
      </p:sp>
      <p:graphicFrame>
        <p:nvGraphicFramePr>
          <p:cNvPr id="24580" name="Object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54648207"/>
              </p:ext>
            </p:extLst>
          </p:nvPr>
        </p:nvGraphicFramePr>
        <p:xfrm>
          <a:off x="2504740" y="1196752"/>
          <a:ext cx="3240360" cy="24757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06" name="Equation" r:id="rId4" imgW="1828800" imgH="1396800" progId="Equation.DSMT4">
                  <p:embed/>
                </p:oleObj>
              </mc:Choice>
              <mc:Fallback>
                <p:oleObj name="Equation" r:id="rId4" imgW="1828800" imgH="1396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4740" y="1196752"/>
                        <a:ext cx="3240360" cy="247571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494" name="Picture 1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573016"/>
            <a:ext cx="2562225" cy="102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95" name="Picture 1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0767" y="5301208"/>
            <a:ext cx="2981325" cy="1266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5500191"/>
              </p:ext>
            </p:extLst>
          </p:nvPr>
        </p:nvGraphicFramePr>
        <p:xfrm>
          <a:off x="3059832" y="4758063"/>
          <a:ext cx="1832204" cy="471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07" name="Equation" r:id="rId8" imgW="888840" imgH="228600" progId="Equation.DSMT4">
                  <p:embed/>
                </p:oleObj>
              </mc:Choice>
              <mc:Fallback>
                <p:oleObj name="Equation" r:id="rId8" imgW="88884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059832" y="4758063"/>
                        <a:ext cx="1832204" cy="4711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Овал 1"/>
          <p:cNvSpPr/>
          <p:nvPr/>
        </p:nvSpPr>
        <p:spPr bwMode="auto">
          <a:xfrm>
            <a:off x="2483768" y="1484784"/>
            <a:ext cx="1728192" cy="1080120"/>
          </a:xfrm>
          <a:prstGeom prst="ellipse">
            <a:avLst/>
          </a:prstGeom>
          <a:noFill/>
          <a:ln w="3175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1371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0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7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>
                <a:solidFill>
                  <a:srgbClr val="CC0000"/>
                </a:solidFill>
              </a:rPr>
              <a:t>RESONANCE SPECTROSCOPY</a:t>
            </a:r>
            <a:br>
              <a:rPr lang="en-US" sz="4000" smtClean="0">
                <a:solidFill>
                  <a:srgbClr val="CC0000"/>
                </a:solidFill>
              </a:rPr>
            </a:br>
            <a:r>
              <a:rPr lang="en-US" sz="4000" smtClean="0">
                <a:solidFill>
                  <a:srgbClr val="CC0000"/>
                </a:solidFill>
              </a:rPr>
              <a:t>of Gravitational States</a:t>
            </a:r>
            <a:endParaRPr lang="ru-RU" sz="4000" smtClean="0">
              <a:solidFill>
                <a:srgbClr val="CC0000"/>
              </a:solidFill>
            </a:endParaRPr>
          </a:p>
        </p:txBody>
      </p:sp>
      <p:graphicFrame>
        <p:nvGraphicFramePr>
          <p:cNvPr id="23554" name="Object 10"/>
          <p:cNvGraphicFramePr>
            <a:graphicFrameLocks noGrp="1" noChangeAspect="1"/>
          </p:cNvGraphicFramePr>
          <p:nvPr>
            <p:ph sz="half" idx="1"/>
          </p:nvPr>
        </p:nvGraphicFramePr>
        <p:xfrm>
          <a:off x="3779838" y="2276475"/>
          <a:ext cx="1296987" cy="50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28" name="Equation" r:id="rId4" imgW="1015920" imgH="393480" progId="Equation.DSMT4">
                  <p:embed/>
                </p:oleObj>
              </mc:Choice>
              <mc:Fallback>
                <p:oleObj name="Equation" r:id="rId4" imgW="1015920" imgH="39348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9838" y="2276475"/>
                        <a:ext cx="1296987" cy="501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5" name="Object 4"/>
          <p:cNvGraphicFramePr>
            <a:graphicFrameLocks noGrp="1" noChangeAspect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827523064"/>
              </p:ext>
            </p:extLst>
          </p:nvPr>
        </p:nvGraphicFramePr>
        <p:xfrm>
          <a:off x="611188" y="3781425"/>
          <a:ext cx="3816350" cy="1287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29" name="Equation" r:id="rId6" imgW="2031840" imgH="685800" progId="Equation.DSMT4">
                  <p:embed/>
                </p:oleObj>
              </mc:Choice>
              <mc:Fallback>
                <p:oleObj name="Equation" r:id="rId6" imgW="2031840" imgH="6858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3781425"/>
                        <a:ext cx="3816350" cy="12874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58" name="Text Box 9"/>
          <p:cNvSpPr txBox="1">
            <a:spLocks noChangeArrowheads="1"/>
          </p:cNvSpPr>
          <p:nvPr/>
        </p:nvSpPr>
        <p:spPr bwMode="auto">
          <a:xfrm>
            <a:off x="611188" y="1916113"/>
            <a:ext cx="7418387" cy="128270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CC0000"/>
                </a:solidFill>
              </a:rPr>
              <a:t>Induced resonance transitions :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/>
              <a:t> Gradient magnetic field 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/>
              <a:t>Oscillating bottom mirror </a:t>
            </a:r>
            <a:endParaRPr lang="ru-RU"/>
          </a:p>
        </p:txBody>
      </p:sp>
      <p:graphicFrame>
        <p:nvGraphicFramePr>
          <p:cNvPr id="23556" name="Object 12"/>
          <p:cNvGraphicFramePr>
            <a:graphicFrameLocks noGrp="1" noChangeAspect="1"/>
          </p:cNvGraphicFramePr>
          <p:nvPr>
            <p:ph sz="half" idx="2"/>
          </p:nvPr>
        </p:nvGraphicFramePr>
        <p:xfrm>
          <a:off x="3851275" y="2852738"/>
          <a:ext cx="1306513" cy="554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30" name="Equation" r:id="rId8" imgW="927000" imgH="393480" progId="Equation.DSMT4">
                  <p:embed/>
                </p:oleObj>
              </mc:Choice>
              <mc:Fallback>
                <p:oleObj name="Equation" r:id="rId8" imgW="927000" imgH="39348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1275" y="2852738"/>
                        <a:ext cx="1306513" cy="5540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59" name="Line 14"/>
          <p:cNvSpPr>
            <a:spLocks noChangeShapeType="1"/>
          </p:cNvSpPr>
          <p:nvPr/>
        </p:nvSpPr>
        <p:spPr bwMode="auto">
          <a:xfrm>
            <a:off x="5940425" y="5805488"/>
            <a:ext cx="1727200" cy="0"/>
          </a:xfrm>
          <a:prstGeom prst="line">
            <a:avLst/>
          </a:prstGeom>
          <a:noFill/>
          <a:ln w="31750">
            <a:solidFill>
              <a:srgbClr val="8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3560" name="Freeform 15"/>
          <p:cNvSpPr>
            <a:spLocks/>
          </p:cNvSpPr>
          <p:nvPr/>
        </p:nvSpPr>
        <p:spPr bwMode="auto">
          <a:xfrm rot="-5400000">
            <a:off x="5953125" y="5216526"/>
            <a:ext cx="936625" cy="241300"/>
          </a:xfrm>
          <a:custGeom>
            <a:avLst/>
            <a:gdLst>
              <a:gd name="T0" fmla="*/ 0 w 953"/>
              <a:gd name="T1" fmla="*/ 2147483647 h 219"/>
              <a:gd name="T2" fmla="*/ 2147483647 w 953"/>
              <a:gd name="T3" fmla="*/ 2147483647 h 219"/>
              <a:gd name="T4" fmla="*/ 2147483647 w 953"/>
              <a:gd name="T5" fmla="*/ 2147483647 h 219"/>
              <a:gd name="T6" fmla="*/ 2147483647 w 953"/>
              <a:gd name="T7" fmla="*/ 2147483647 h 219"/>
              <a:gd name="T8" fmla="*/ 2147483647 w 953"/>
              <a:gd name="T9" fmla="*/ 2147483647 h 21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53"/>
              <a:gd name="T16" fmla="*/ 0 h 219"/>
              <a:gd name="T17" fmla="*/ 953 w 953"/>
              <a:gd name="T18" fmla="*/ 219 h 21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53" h="219">
                <a:moveTo>
                  <a:pt x="0" y="189"/>
                </a:moveTo>
                <a:cubicBezTo>
                  <a:pt x="68" y="204"/>
                  <a:pt x="136" y="219"/>
                  <a:pt x="227" y="189"/>
                </a:cubicBezTo>
                <a:cubicBezTo>
                  <a:pt x="318" y="159"/>
                  <a:pt x="454" y="14"/>
                  <a:pt x="545" y="7"/>
                </a:cubicBezTo>
                <a:cubicBezTo>
                  <a:pt x="636" y="0"/>
                  <a:pt x="704" y="114"/>
                  <a:pt x="772" y="144"/>
                </a:cubicBezTo>
                <a:cubicBezTo>
                  <a:pt x="840" y="174"/>
                  <a:pt x="915" y="182"/>
                  <a:pt x="953" y="189"/>
                </a:cubicBezTo>
              </a:path>
            </a:pathLst>
          </a:custGeom>
          <a:noFill/>
          <a:ln w="19050" cap="flat" cmpd="sng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23561" name="Group 26"/>
          <p:cNvGrpSpPr>
            <a:grpSpLocks/>
          </p:cNvGrpSpPr>
          <p:nvPr/>
        </p:nvGrpSpPr>
        <p:grpSpPr bwMode="auto">
          <a:xfrm>
            <a:off x="6804025" y="4005263"/>
            <a:ext cx="241300" cy="1800225"/>
            <a:chOff x="4286" y="2523"/>
            <a:chExt cx="152" cy="1134"/>
          </a:xfrm>
        </p:grpSpPr>
        <p:sp>
          <p:nvSpPr>
            <p:cNvPr id="23578" name="Freeform 16"/>
            <p:cNvSpPr>
              <a:spLocks/>
            </p:cNvSpPr>
            <p:nvPr/>
          </p:nvSpPr>
          <p:spPr bwMode="auto">
            <a:xfrm rot="-5400000">
              <a:off x="4067" y="3286"/>
              <a:ext cx="590" cy="152"/>
            </a:xfrm>
            <a:custGeom>
              <a:avLst/>
              <a:gdLst>
                <a:gd name="T0" fmla="*/ 0 w 953"/>
                <a:gd name="T1" fmla="*/ 2 h 219"/>
                <a:gd name="T2" fmla="*/ 1 w 953"/>
                <a:gd name="T3" fmla="*/ 2 h 219"/>
                <a:gd name="T4" fmla="*/ 1 w 953"/>
                <a:gd name="T5" fmla="*/ 1 h 219"/>
                <a:gd name="T6" fmla="*/ 2 w 953"/>
                <a:gd name="T7" fmla="*/ 2 h 219"/>
                <a:gd name="T8" fmla="*/ 2 w 953"/>
                <a:gd name="T9" fmla="*/ 2 h 2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53"/>
                <a:gd name="T16" fmla="*/ 0 h 219"/>
                <a:gd name="T17" fmla="*/ 953 w 953"/>
                <a:gd name="T18" fmla="*/ 219 h 2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53" h="219">
                  <a:moveTo>
                    <a:pt x="0" y="189"/>
                  </a:moveTo>
                  <a:cubicBezTo>
                    <a:pt x="68" y="204"/>
                    <a:pt x="136" y="219"/>
                    <a:pt x="227" y="189"/>
                  </a:cubicBezTo>
                  <a:cubicBezTo>
                    <a:pt x="318" y="159"/>
                    <a:pt x="454" y="14"/>
                    <a:pt x="545" y="7"/>
                  </a:cubicBezTo>
                  <a:cubicBezTo>
                    <a:pt x="636" y="0"/>
                    <a:pt x="704" y="114"/>
                    <a:pt x="772" y="144"/>
                  </a:cubicBezTo>
                  <a:cubicBezTo>
                    <a:pt x="840" y="174"/>
                    <a:pt x="915" y="182"/>
                    <a:pt x="953" y="189"/>
                  </a:cubicBez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579" name="Freeform 17"/>
            <p:cNvSpPr>
              <a:spLocks/>
            </p:cNvSpPr>
            <p:nvPr/>
          </p:nvSpPr>
          <p:spPr bwMode="auto">
            <a:xfrm rot="-5400000">
              <a:off x="4067" y="2742"/>
              <a:ext cx="590" cy="152"/>
            </a:xfrm>
            <a:custGeom>
              <a:avLst/>
              <a:gdLst>
                <a:gd name="T0" fmla="*/ 0 w 953"/>
                <a:gd name="T1" fmla="*/ 2 h 219"/>
                <a:gd name="T2" fmla="*/ 1 w 953"/>
                <a:gd name="T3" fmla="*/ 2 h 219"/>
                <a:gd name="T4" fmla="*/ 1 w 953"/>
                <a:gd name="T5" fmla="*/ 1 h 219"/>
                <a:gd name="T6" fmla="*/ 2 w 953"/>
                <a:gd name="T7" fmla="*/ 2 h 219"/>
                <a:gd name="T8" fmla="*/ 2 w 953"/>
                <a:gd name="T9" fmla="*/ 2 h 2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53"/>
                <a:gd name="T16" fmla="*/ 0 h 219"/>
                <a:gd name="T17" fmla="*/ 953 w 953"/>
                <a:gd name="T18" fmla="*/ 219 h 2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53" h="219">
                  <a:moveTo>
                    <a:pt x="0" y="189"/>
                  </a:moveTo>
                  <a:cubicBezTo>
                    <a:pt x="68" y="204"/>
                    <a:pt x="136" y="219"/>
                    <a:pt x="227" y="189"/>
                  </a:cubicBezTo>
                  <a:cubicBezTo>
                    <a:pt x="318" y="159"/>
                    <a:pt x="454" y="14"/>
                    <a:pt x="545" y="7"/>
                  </a:cubicBezTo>
                  <a:cubicBezTo>
                    <a:pt x="636" y="0"/>
                    <a:pt x="704" y="114"/>
                    <a:pt x="772" y="144"/>
                  </a:cubicBezTo>
                  <a:cubicBezTo>
                    <a:pt x="840" y="174"/>
                    <a:pt x="915" y="182"/>
                    <a:pt x="953" y="189"/>
                  </a:cubicBez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3562" name="Line 18"/>
          <p:cNvSpPr>
            <a:spLocks noChangeShapeType="1"/>
          </p:cNvSpPr>
          <p:nvPr/>
        </p:nvSpPr>
        <p:spPr bwMode="auto">
          <a:xfrm flipV="1">
            <a:off x="6084888" y="4868863"/>
            <a:ext cx="0" cy="865187"/>
          </a:xfrm>
          <a:prstGeom prst="line">
            <a:avLst/>
          </a:prstGeom>
          <a:noFill/>
          <a:ln w="31750">
            <a:solidFill>
              <a:srgbClr val="8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3563" name="Text Box 19"/>
          <p:cNvSpPr txBox="1">
            <a:spLocks noChangeArrowheads="1"/>
          </p:cNvSpPr>
          <p:nvPr/>
        </p:nvSpPr>
        <p:spPr bwMode="auto">
          <a:xfrm>
            <a:off x="6084888" y="5373688"/>
            <a:ext cx="503237" cy="366712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h</a:t>
            </a:r>
            <a:r>
              <a:rPr lang="en-US" baseline="-25000"/>
              <a:t>1</a:t>
            </a:r>
            <a:endParaRPr lang="ru-RU"/>
          </a:p>
        </p:txBody>
      </p:sp>
      <p:sp>
        <p:nvSpPr>
          <p:cNvPr id="23564" name="Line 20"/>
          <p:cNvSpPr>
            <a:spLocks noChangeShapeType="1"/>
          </p:cNvSpPr>
          <p:nvPr/>
        </p:nvSpPr>
        <p:spPr bwMode="auto">
          <a:xfrm>
            <a:off x="6084888" y="4868863"/>
            <a:ext cx="1008062" cy="0"/>
          </a:xfrm>
          <a:prstGeom prst="line">
            <a:avLst/>
          </a:prstGeom>
          <a:noFill/>
          <a:ln w="9525">
            <a:solidFill>
              <a:schemeClr val="folHlink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3565" name="Line 21"/>
          <p:cNvSpPr>
            <a:spLocks noChangeShapeType="1"/>
          </p:cNvSpPr>
          <p:nvPr/>
        </p:nvSpPr>
        <p:spPr bwMode="auto">
          <a:xfrm flipV="1">
            <a:off x="5940425" y="4076700"/>
            <a:ext cx="0" cy="1728788"/>
          </a:xfrm>
          <a:prstGeom prst="line">
            <a:avLst/>
          </a:prstGeom>
          <a:noFill/>
          <a:ln w="31750">
            <a:solidFill>
              <a:srgbClr val="8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3566" name="Text Box 22"/>
          <p:cNvSpPr txBox="1">
            <a:spLocks noChangeArrowheads="1"/>
          </p:cNvSpPr>
          <p:nvPr/>
        </p:nvSpPr>
        <p:spPr bwMode="auto">
          <a:xfrm>
            <a:off x="6135688" y="5392738"/>
            <a:ext cx="184150" cy="366712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23567" name="Text Box 23"/>
          <p:cNvSpPr txBox="1">
            <a:spLocks noChangeArrowheads="1"/>
          </p:cNvSpPr>
          <p:nvPr/>
        </p:nvSpPr>
        <p:spPr bwMode="auto">
          <a:xfrm>
            <a:off x="5508625" y="4652963"/>
            <a:ext cx="400050" cy="366712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h</a:t>
            </a:r>
            <a:r>
              <a:rPr lang="en-US" baseline="-25000"/>
              <a:t>2</a:t>
            </a:r>
            <a:endParaRPr lang="ru-RU"/>
          </a:p>
        </p:txBody>
      </p:sp>
      <p:sp>
        <p:nvSpPr>
          <p:cNvPr id="23568" name="Line 24"/>
          <p:cNvSpPr>
            <a:spLocks noChangeShapeType="1"/>
          </p:cNvSpPr>
          <p:nvPr/>
        </p:nvSpPr>
        <p:spPr bwMode="auto">
          <a:xfrm>
            <a:off x="5940425" y="4076700"/>
            <a:ext cx="1439863" cy="0"/>
          </a:xfrm>
          <a:prstGeom prst="line">
            <a:avLst/>
          </a:prstGeom>
          <a:noFill/>
          <a:ln w="9525">
            <a:solidFill>
              <a:schemeClr val="hlink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3569" name="Rectangle 25" descr="25%"/>
          <p:cNvSpPr>
            <a:spLocks noChangeArrowheads="1"/>
          </p:cNvSpPr>
          <p:nvPr/>
        </p:nvSpPr>
        <p:spPr bwMode="auto">
          <a:xfrm>
            <a:off x="5940425" y="5805488"/>
            <a:ext cx="1727200" cy="215900"/>
          </a:xfrm>
          <a:prstGeom prst="rect">
            <a:avLst/>
          </a:prstGeom>
          <a:pattFill prst="pct25">
            <a:fgClr>
              <a:srgbClr val="CC0000"/>
            </a:fgClr>
            <a:bgClr>
              <a:schemeClr val="bg1"/>
            </a:bgClr>
          </a:pattFill>
          <a:ln w="31750">
            <a:solidFill>
              <a:srgbClr val="8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pSp>
        <p:nvGrpSpPr>
          <p:cNvPr id="23570" name="Group 27"/>
          <p:cNvGrpSpPr>
            <a:grpSpLocks/>
          </p:cNvGrpSpPr>
          <p:nvPr/>
        </p:nvGrpSpPr>
        <p:grpSpPr bwMode="auto">
          <a:xfrm>
            <a:off x="7235825" y="4005263"/>
            <a:ext cx="241300" cy="1800225"/>
            <a:chOff x="4286" y="2523"/>
            <a:chExt cx="152" cy="1134"/>
          </a:xfrm>
        </p:grpSpPr>
        <p:sp>
          <p:nvSpPr>
            <p:cNvPr id="23576" name="Freeform 28"/>
            <p:cNvSpPr>
              <a:spLocks/>
            </p:cNvSpPr>
            <p:nvPr/>
          </p:nvSpPr>
          <p:spPr bwMode="auto">
            <a:xfrm rot="-5400000">
              <a:off x="4067" y="3286"/>
              <a:ext cx="590" cy="152"/>
            </a:xfrm>
            <a:custGeom>
              <a:avLst/>
              <a:gdLst>
                <a:gd name="T0" fmla="*/ 0 w 953"/>
                <a:gd name="T1" fmla="*/ 2 h 219"/>
                <a:gd name="T2" fmla="*/ 1 w 953"/>
                <a:gd name="T3" fmla="*/ 2 h 219"/>
                <a:gd name="T4" fmla="*/ 1 w 953"/>
                <a:gd name="T5" fmla="*/ 1 h 219"/>
                <a:gd name="T6" fmla="*/ 2 w 953"/>
                <a:gd name="T7" fmla="*/ 2 h 219"/>
                <a:gd name="T8" fmla="*/ 2 w 953"/>
                <a:gd name="T9" fmla="*/ 2 h 2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53"/>
                <a:gd name="T16" fmla="*/ 0 h 219"/>
                <a:gd name="T17" fmla="*/ 953 w 953"/>
                <a:gd name="T18" fmla="*/ 219 h 2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53" h="219">
                  <a:moveTo>
                    <a:pt x="0" y="189"/>
                  </a:moveTo>
                  <a:cubicBezTo>
                    <a:pt x="68" y="204"/>
                    <a:pt x="136" y="219"/>
                    <a:pt x="227" y="189"/>
                  </a:cubicBezTo>
                  <a:cubicBezTo>
                    <a:pt x="318" y="159"/>
                    <a:pt x="454" y="14"/>
                    <a:pt x="545" y="7"/>
                  </a:cubicBezTo>
                  <a:cubicBezTo>
                    <a:pt x="636" y="0"/>
                    <a:pt x="704" y="114"/>
                    <a:pt x="772" y="144"/>
                  </a:cubicBezTo>
                  <a:cubicBezTo>
                    <a:pt x="840" y="174"/>
                    <a:pt x="915" y="182"/>
                    <a:pt x="953" y="189"/>
                  </a:cubicBez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577" name="Freeform 29"/>
            <p:cNvSpPr>
              <a:spLocks/>
            </p:cNvSpPr>
            <p:nvPr/>
          </p:nvSpPr>
          <p:spPr bwMode="auto">
            <a:xfrm rot="-5400000">
              <a:off x="4067" y="2742"/>
              <a:ext cx="590" cy="152"/>
            </a:xfrm>
            <a:custGeom>
              <a:avLst/>
              <a:gdLst>
                <a:gd name="T0" fmla="*/ 0 w 953"/>
                <a:gd name="T1" fmla="*/ 2 h 219"/>
                <a:gd name="T2" fmla="*/ 1 w 953"/>
                <a:gd name="T3" fmla="*/ 2 h 219"/>
                <a:gd name="T4" fmla="*/ 1 w 953"/>
                <a:gd name="T5" fmla="*/ 1 h 219"/>
                <a:gd name="T6" fmla="*/ 2 w 953"/>
                <a:gd name="T7" fmla="*/ 2 h 219"/>
                <a:gd name="T8" fmla="*/ 2 w 953"/>
                <a:gd name="T9" fmla="*/ 2 h 2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53"/>
                <a:gd name="T16" fmla="*/ 0 h 219"/>
                <a:gd name="T17" fmla="*/ 953 w 953"/>
                <a:gd name="T18" fmla="*/ 219 h 2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53" h="219">
                  <a:moveTo>
                    <a:pt x="0" y="189"/>
                  </a:moveTo>
                  <a:cubicBezTo>
                    <a:pt x="68" y="204"/>
                    <a:pt x="136" y="219"/>
                    <a:pt x="227" y="189"/>
                  </a:cubicBezTo>
                  <a:cubicBezTo>
                    <a:pt x="318" y="159"/>
                    <a:pt x="454" y="14"/>
                    <a:pt x="545" y="7"/>
                  </a:cubicBezTo>
                  <a:cubicBezTo>
                    <a:pt x="636" y="0"/>
                    <a:pt x="704" y="114"/>
                    <a:pt x="772" y="144"/>
                  </a:cubicBezTo>
                  <a:cubicBezTo>
                    <a:pt x="840" y="174"/>
                    <a:pt x="915" y="182"/>
                    <a:pt x="953" y="189"/>
                  </a:cubicBez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3571" name="Freeform 30"/>
          <p:cNvSpPr>
            <a:spLocks/>
          </p:cNvSpPr>
          <p:nvPr/>
        </p:nvSpPr>
        <p:spPr bwMode="auto">
          <a:xfrm rot="-5400000">
            <a:off x="6888162" y="3489326"/>
            <a:ext cx="936625" cy="241300"/>
          </a:xfrm>
          <a:custGeom>
            <a:avLst/>
            <a:gdLst>
              <a:gd name="T0" fmla="*/ 0 w 953"/>
              <a:gd name="T1" fmla="*/ 2147483647 h 219"/>
              <a:gd name="T2" fmla="*/ 2147483647 w 953"/>
              <a:gd name="T3" fmla="*/ 2147483647 h 219"/>
              <a:gd name="T4" fmla="*/ 2147483647 w 953"/>
              <a:gd name="T5" fmla="*/ 2147483647 h 219"/>
              <a:gd name="T6" fmla="*/ 2147483647 w 953"/>
              <a:gd name="T7" fmla="*/ 2147483647 h 219"/>
              <a:gd name="T8" fmla="*/ 2147483647 w 953"/>
              <a:gd name="T9" fmla="*/ 2147483647 h 21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53"/>
              <a:gd name="T16" fmla="*/ 0 h 219"/>
              <a:gd name="T17" fmla="*/ 953 w 953"/>
              <a:gd name="T18" fmla="*/ 219 h 21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53" h="219">
                <a:moveTo>
                  <a:pt x="0" y="189"/>
                </a:moveTo>
                <a:cubicBezTo>
                  <a:pt x="68" y="204"/>
                  <a:pt x="136" y="219"/>
                  <a:pt x="227" y="189"/>
                </a:cubicBezTo>
                <a:cubicBezTo>
                  <a:pt x="318" y="159"/>
                  <a:pt x="454" y="14"/>
                  <a:pt x="545" y="7"/>
                </a:cubicBezTo>
                <a:cubicBezTo>
                  <a:pt x="636" y="0"/>
                  <a:pt x="704" y="114"/>
                  <a:pt x="772" y="144"/>
                </a:cubicBezTo>
                <a:cubicBezTo>
                  <a:pt x="840" y="174"/>
                  <a:pt x="915" y="182"/>
                  <a:pt x="953" y="189"/>
                </a:cubicBezTo>
              </a:path>
            </a:pathLst>
          </a:custGeom>
          <a:noFill/>
          <a:ln w="19050" cap="flat" cmpd="sng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3572" name="Line 31"/>
          <p:cNvSpPr>
            <a:spLocks noChangeShapeType="1"/>
          </p:cNvSpPr>
          <p:nvPr/>
        </p:nvSpPr>
        <p:spPr bwMode="auto">
          <a:xfrm flipV="1">
            <a:off x="5508625" y="3213100"/>
            <a:ext cx="0" cy="2592388"/>
          </a:xfrm>
          <a:prstGeom prst="line">
            <a:avLst/>
          </a:prstGeom>
          <a:noFill/>
          <a:ln w="31750">
            <a:solidFill>
              <a:srgbClr val="8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3573" name="Line 32"/>
          <p:cNvSpPr>
            <a:spLocks noChangeShapeType="1"/>
          </p:cNvSpPr>
          <p:nvPr/>
        </p:nvSpPr>
        <p:spPr bwMode="auto">
          <a:xfrm flipH="1">
            <a:off x="5219700" y="5805488"/>
            <a:ext cx="720725" cy="0"/>
          </a:xfrm>
          <a:prstGeom prst="line">
            <a:avLst/>
          </a:prstGeom>
          <a:noFill/>
          <a:ln w="31750">
            <a:solidFill>
              <a:srgbClr val="8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3574" name="Line 33"/>
          <p:cNvSpPr>
            <a:spLocks noChangeShapeType="1"/>
          </p:cNvSpPr>
          <p:nvPr/>
        </p:nvSpPr>
        <p:spPr bwMode="auto">
          <a:xfrm>
            <a:off x="5508625" y="3213100"/>
            <a:ext cx="2016125" cy="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3575" name="Text Box 34"/>
          <p:cNvSpPr txBox="1">
            <a:spLocks noChangeArrowheads="1"/>
          </p:cNvSpPr>
          <p:nvPr/>
        </p:nvSpPr>
        <p:spPr bwMode="auto">
          <a:xfrm>
            <a:off x="5003800" y="3716338"/>
            <a:ext cx="431800" cy="366712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h</a:t>
            </a:r>
            <a:r>
              <a:rPr lang="en-US" baseline="-25000"/>
              <a:t>3</a:t>
            </a:r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467544" y="1413211"/>
            <a:ext cx="82082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Studied by </a:t>
            </a:r>
            <a:r>
              <a:rPr lang="en-US" dirty="0" err="1"/>
              <a:t>V</a:t>
            </a:r>
            <a:r>
              <a:rPr lang="en-US" dirty="0" err="1" smtClean="0"/>
              <a:t>.Nesvizhevsky</a:t>
            </a:r>
            <a:r>
              <a:rPr lang="en-US" dirty="0" smtClean="0"/>
              <a:t> et. al in connection with neutron gravitational states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en-US" dirty="0" smtClean="0"/>
              <a:t>Quantum ballistic experiment</a:t>
            </a:r>
            <a:r>
              <a:rPr lang="en-US" dirty="0"/>
              <a:t/>
            </a:r>
            <a:br>
              <a:rPr lang="en-US" dirty="0"/>
            </a:br>
            <a:r>
              <a:rPr lang="en-US" sz="1800" dirty="0" smtClean="0"/>
              <a:t>spatial properties of gravitational states</a:t>
            </a:r>
            <a:endParaRPr lang="ru-RU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2023619" y="1484902"/>
            <a:ext cx="4129087" cy="1196603"/>
            <a:chOff x="1789113" y="1584325"/>
            <a:chExt cx="4922837" cy="1614488"/>
          </a:xfrm>
        </p:grpSpPr>
        <p:sp>
          <p:nvSpPr>
            <p:cNvPr id="5" name="Line 4"/>
            <p:cNvSpPr>
              <a:spLocks noChangeShapeType="1"/>
            </p:cNvSpPr>
            <p:nvPr/>
          </p:nvSpPr>
          <p:spPr bwMode="auto">
            <a:xfrm>
              <a:off x="2487613" y="2932113"/>
              <a:ext cx="4224337" cy="0"/>
            </a:xfrm>
            <a:prstGeom prst="line">
              <a:avLst/>
            </a:prstGeom>
            <a:noFill/>
            <a:ln w="1905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2582863" y="1584325"/>
              <a:ext cx="576262" cy="649288"/>
            </a:xfrm>
            <a:custGeom>
              <a:avLst/>
              <a:gdLst>
                <a:gd name="T0" fmla="*/ 0 w 272"/>
                <a:gd name="T1" fmla="*/ 2147483647 h 590"/>
                <a:gd name="T2" fmla="*/ 2147483647 w 272"/>
                <a:gd name="T3" fmla="*/ 0 h 590"/>
                <a:gd name="T4" fmla="*/ 2147483647 w 272"/>
                <a:gd name="T5" fmla="*/ 2147483647 h 590"/>
                <a:gd name="T6" fmla="*/ 0 60000 65536"/>
                <a:gd name="T7" fmla="*/ 0 60000 65536"/>
                <a:gd name="T8" fmla="*/ 0 60000 65536"/>
                <a:gd name="T9" fmla="*/ 0 w 272"/>
                <a:gd name="T10" fmla="*/ 0 h 590"/>
                <a:gd name="T11" fmla="*/ 272 w 272"/>
                <a:gd name="T12" fmla="*/ 590 h 59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590">
                  <a:moveTo>
                    <a:pt x="0" y="590"/>
                  </a:moveTo>
                  <a:cubicBezTo>
                    <a:pt x="45" y="295"/>
                    <a:pt x="91" y="0"/>
                    <a:pt x="136" y="0"/>
                  </a:cubicBezTo>
                  <a:cubicBezTo>
                    <a:pt x="181" y="0"/>
                    <a:pt x="249" y="492"/>
                    <a:pt x="272" y="590"/>
                  </a:cubicBezTo>
                </a:path>
              </a:pathLst>
            </a:custGeom>
            <a:noFill/>
            <a:ln w="28575" cap="flat" cmpd="sng">
              <a:solidFill>
                <a:srgbClr val="8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 flipV="1">
              <a:off x="3159125" y="2233613"/>
              <a:ext cx="574675" cy="647700"/>
            </a:xfrm>
            <a:custGeom>
              <a:avLst/>
              <a:gdLst>
                <a:gd name="T0" fmla="*/ 0 w 272"/>
                <a:gd name="T1" fmla="*/ 2147483647 h 590"/>
                <a:gd name="T2" fmla="*/ 2147483647 w 272"/>
                <a:gd name="T3" fmla="*/ 0 h 590"/>
                <a:gd name="T4" fmla="*/ 2147483647 w 272"/>
                <a:gd name="T5" fmla="*/ 2147483647 h 590"/>
                <a:gd name="T6" fmla="*/ 0 60000 65536"/>
                <a:gd name="T7" fmla="*/ 0 60000 65536"/>
                <a:gd name="T8" fmla="*/ 0 60000 65536"/>
                <a:gd name="T9" fmla="*/ 0 w 272"/>
                <a:gd name="T10" fmla="*/ 0 h 590"/>
                <a:gd name="T11" fmla="*/ 272 w 272"/>
                <a:gd name="T12" fmla="*/ 590 h 59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590">
                  <a:moveTo>
                    <a:pt x="0" y="590"/>
                  </a:moveTo>
                  <a:cubicBezTo>
                    <a:pt x="45" y="295"/>
                    <a:pt x="91" y="0"/>
                    <a:pt x="136" y="0"/>
                  </a:cubicBezTo>
                  <a:cubicBezTo>
                    <a:pt x="181" y="0"/>
                    <a:pt x="249" y="492"/>
                    <a:pt x="272" y="590"/>
                  </a:cubicBezTo>
                </a:path>
              </a:pathLst>
            </a:custGeom>
            <a:noFill/>
            <a:ln w="22225" cap="flat" cmpd="sng">
              <a:solidFill>
                <a:srgbClr val="8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733800" y="1584325"/>
              <a:ext cx="576263" cy="649288"/>
            </a:xfrm>
            <a:custGeom>
              <a:avLst/>
              <a:gdLst>
                <a:gd name="T0" fmla="*/ 0 w 272"/>
                <a:gd name="T1" fmla="*/ 2147483647 h 590"/>
                <a:gd name="T2" fmla="*/ 2147483647 w 272"/>
                <a:gd name="T3" fmla="*/ 0 h 590"/>
                <a:gd name="T4" fmla="*/ 2147483647 w 272"/>
                <a:gd name="T5" fmla="*/ 2147483647 h 590"/>
                <a:gd name="T6" fmla="*/ 0 60000 65536"/>
                <a:gd name="T7" fmla="*/ 0 60000 65536"/>
                <a:gd name="T8" fmla="*/ 0 60000 65536"/>
                <a:gd name="T9" fmla="*/ 0 w 272"/>
                <a:gd name="T10" fmla="*/ 0 h 590"/>
                <a:gd name="T11" fmla="*/ 272 w 272"/>
                <a:gd name="T12" fmla="*/ 590 h 59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590">
                  <a:moveTo>
                    <a:pt x="0" y="590"/>
                  </a:moveTo>
                  <a:cubicBezTo>
                    <a:pt x="45" y="295"/>
                    <a:pt x="91" y="0"/>
                    <a:pt x="136" y="0"/>
                  </a:cubicBezTo>
                  <a:cubicBezTo>
                    <a:pt x="181" y="0"/>
                    <a:pt x="249" y="492"/>
                    <a:pt x="272" y="590"/>
                  </a:cubicBezTo>
                </a:path>
              </a:pathLst>
            </a:custGeom>
            <a:noFill/>
            <a:ln w="22225" cap="flat" cmpd="sng">
              <a:solidFill>
                <a:srgbClr val="8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 flipV="1">
              <a:off x="4311650" y="2233613"/>
              <a:ext cx="576263" cy="647700"/>
            </a:xfrm>
            <a:custGeom>
              <a:avLst/>
              <a:gdLst>
                <a:gd name="T0" fmla="*/ 0 w 272"/>
                <a:gd name="T1" fmla="*/ 2147483647 h 590"/>
                <a:gd name="T2" fmla="*/ 2147483647 w 272"/>
                <a:gd name="T3" fmla="*/ 0 h 590"/>
                <a:gd name="T4" fmla="*/ 2147483647 w 272"/>
                <a:gd name="T5" fmla="*/ 2147483647 h 590"/>
                <a:gd name="T6" fmla="*/ 0 60000 65536"/>
                <a:gd name="T7" fmla="*/ 0 60000 65536"/>
                <a:gd name="T8" fmla="*/ 0 60000 65536"/>
                <a:gd name="T9" fmla="*/ 0 w 272"/>
                <a:gd name="T10" fmla="*/ 0 h 590"/>
                <a:gd name="T11" fmla="*/ 272 w 272"/>
                <a:gd name="T12" fmla="*/ 590 h 59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590">
                  <a:moveTo>
                    <a:pt x="0" y="590"/>
                  </a:moveTo>
                  <a:cubicBezTo>
                    <a:pt x="45" y="295"/>
                    <a:pt x="91" y="0"/>
                    <a:pt x="136" y="0"/>
                  </a:cubicBezTo>
                  <a:cubicBezTo>
                    <a:pt x="181" y="0"/>
                    <a:pt x="249" y="492"/>
                    <a:pt x="272" y="590"/>
                  </a:cubicBezTo>
                </a:path>
              </a:pathLst>
            </a:custGeom>
            <a:noFill/>
            <a:ln w="15875" cap="flat" cmpd="sng">
              <a:solidFill>
                <a:srgbClr val="8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4887913" y="1584325"/>
              <a:ext cx="574675" cy="649288"/>
            </a:xfrm>
            <a:custGeom>
              <a:avLst/>
              <a:gdLst>
                <a:gd name="T0" fmla="*/ 0 w 272"/>
                <a:gd name="T1" fmla="*/ 2147483647 h 590"/>
                <a:gd name="T2" fmla="*/ 2147483647 w 272"/>
                <a:gd name="T3" fmla="*/ 0 h 590"/>
                <a:gd name="T4" fmla="*/ 2147483647 w 272"/>
                <a:gd name="T5" fmla="*/ 2147483647 h 590"/>
                <a:gd name="T6" fmla="*/ 0 60000 65536"/>
                <a:gd name="T7" fmla="*/ 0 60000 65536"/>
                <a:gd name="T8" fmla="*/ 0 60000 65536"/>
                <a:gd name="T9" fmla="*/ 0 w 272"/>
                <a:gd name="T10" fmla="*/ 0 h 590"/>
                <a:gd name="T11" fmla="*/ 272 w 272"/>
                <a:gd name="T12" fmla="*/ 590 h 59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590">
                  <a:moveTo>
                    <a:pt x="0" y="590"/>
                  </a:moveTo>
                  <a:cubicBezTo>
                    <a:pt x="45" y="295"/>
                    <a:pt x="91" y="0"/>
                    <a:pt x="136" y="0"/>
                  </a:cubicBezTo>
                  <a:cubicBezTo>
                    <a:pt x="181" y="0"/>
                    <a:pt x="249" y="492"/>
                    <a:pt x="272" y="590"/>
                  </a:cubicBezTo>
                </a:path>
              </a:pathLst>
            </a:custGeom>
            <a:noFill/>
            <a:ln w="15875" cap="flat" cmpd="sng">
              <a:solidFill>
                <a:srgbClr val="8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 flipV="1">
              <a:off x="5462588" y="2233613"/>
              <a:ext cx="576262" cy="647700"/>
            </a:xfrm>
            <a:custGeom>
              <a:avLst/>
              <a:gdLst>
                <a:gd name="T0" fmla="*/ 0 w 272"/>
                <a:gd name="T1" fmla="*/ 2147483647 h 590"/>
                <a:gd name="T2" fmla="*/ 2147483647 w 272"/>
                <a:gd name="T3" fmla="*/ 0 h 590"/>
                <a:gd name="T4" fmla="*/ 2147483647 w 272"/>
                <a:gd name="T5" fmla="*/ 2147483647 h 590"/>
                <a:gd name="T6" fmla="*/ 0 60000 65536"/>
                <a:gd name="T7" fmla="*/ 0 60000 65536"/>
                <a:gd name="T8" fmla="*/ 0 60000 65536"/>
                <a:gd name="T9" fmla="*/ 0 w 272"/>
                <a:gd name="T10" fmla="*/ 0 h 590"/>
                <a:gd name="T11" fmla="*/ 272 w 272"/>
                <a:gd name="T12" fmla="*/ 590 h 59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590">
                  <a:moveTo>
                    <a:pt x="0" y="590"/>
                  </a:moveTo>
                  <a:cubicBezTo>
                    <a:pt x="45" y="295"/>
                    <a:pt x="91" y="0"/>
                    <a:pt x="136" y="0"/>
                  </a:cubicBezTo>
                  <a:cubicBezTo>
                    <a:pt x="181" y="0"/>
                    <a:pt x="249" y="492"/>
                    <a:pt x="272" y="590"/>
                  </a:cubicBezTo>
                </a:path>
              </a:pathLst>
            </a:custGeom>
            <a:noFill/>
            <a:ln w="6350" cap="flat" cmpd="sng">
              <a:solidFill>
                <a:srgbClr val="8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" name="Line 11"/>
            <p:cNvSpPr>
              <a:spLocks noChangeShapeType="1"/>
            </p:cNvSpPr>
            <p:nvPr/>
          </p:nvSpPr>
          <p:spPr bwMode="auto">
            <a:xfrm>
              <a:off x="1814513" y="2432050"/>
              <a:ext cx="1055687" cy="0"/>
            </a:xfrm>
            <a:prstGeom prst="line">
              <a:avLst/>
            </a:prstGeom>
            <a:noFill/>
            <a:ln w="44450">
              <a:solidFill>
                <a:srgbClr val="8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" name="Rectangle 12"/>
            <p:cNvSpPr>
              <a:spLocks noChangeArrowheads="1"/>
            </p:cNvSpPr>
            <p:nvPr/>
          </p:nvSpPr>
          <p:spPr bwMode="auto">
            <a:xfrm>
              <a:off x="5943600" y="1633538"/>
              <a:ext cx="190500" cy="1247775"/>
            </a:xfrm>
            <a:prstGeom prst="rect">
              <a:avLst/>
            </a:prstGeom>
            <a:solidFill>
              <a:srgbClr val="339966"/>
            </a:solidFill>
            <a:ln w="19050">
              <a:solidFill>
                <a:srgbClr val="33996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" name="Text Box 13"/>
            <p:cNvSpPr txBox="1">
              <a:spLocks noChangeArrowheads="1"/>
            </p:cNvSpPr>
            <p:nvPr/>
          </p:nvSpPr>
          <p:spPr bwMode="auto">
            <a:xfrm>
              <a:off x="5821363" y="2944813"/>
              <a:ext cx="447675" cy="25400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S</a:t>
              </a:r>
              <a:endParaRPr lang="ru-RU"/>
            </a:p>
          </p:txBody>
        </p:sp>
        <p:sp>
          <p:nvSpPr>
            <p:cNvPr id="15" name="Text Box 14"/>
            <p:cNvSpPr txBox="1">
              <a:spLocks noChangeArrowheads="1"/>
            </p:cNvSpPr>
            <p:nvPr/>
          </p:nvSpPr>
          <p:spPr bwMode="auto">
            <a:xfrm>
              <a:off x="1789113" y="1997075"/>
              <a:ext cx="449262" cy="25400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V</a:t>
              </a:r>
              <a:endParaRPr lang="ru-RU"/>
            </a:p>
          </p:txBody>
        </p:sp>
      </p:grp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0329" y="2493249"/>
            <a:ext cx="3454970" cy="4005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Прямоугольник 17"/>
              <p:cNvSpPr/>
              <p:nvPr/>
            </p:nvSpPr>
            <p:spPr>
              <a:xfrm>
                <a:off x="5891155" y="4077072"/>
                <a:ext cx="2769797" cy="3815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𝑧</m:t>
                        </m:r>
                      </m:e>
                      <m:sub>
                        <m:r>
                          <a:rPr lang="en-US" i="1">
                            <a:latin typeface="Cambria Math"/>
                            <a:ea typeface="Cambria Math"/>
                          </a:rPr>
                          <m:t>1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=</a:t>
                </a:r>
                <a:r>
                  <a:rPr lang="ru-RU" dirty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(</m:t>
                        </m:r>
                        <m:r>
                          <a:rPr lang="ru-RU" i="1">
                            <a:latin typeface="Cambria Math"/>
                            <a:ea typeface="Cambria Math"/>
                          </a:rPr>
                          <m:t>𝜆</m:t>
                        </m:r>
                      </m:e>
                      <m:sub>
                        <m:r>
                          <a:rPr lang="en-US" i="1"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-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/>
                            <a:ea typeface="Cambria Math"/>
                          </a:rPr>
                          <m:t>𝜆</m:t>
                        </m:r>
                      </m:e>
                      <m:sub>
                        <m:r>
                          <a:rPr lang="en-US" i="1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)</a:t>
                </a:r>
                <a:r>
                  <a:rPr lang="ru-RU" dirty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𝑙</m:t>
                        </m:r>
                      </m:e>
                      <m:sub>
                        <m:r>
                          <a:rPr lang="en-US" i="1">
                            <a:latin typeface="Cambria Math"/>
                            <a:ea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=</a:t>
                </a:r>
                <a:r>
                  <a:rPr lang="en-US" dirty="0" smtClean="0"/>
                  <a:t>10.27 </a:t>
                </a:r>
                <a:r>
                  <a:rPr lang="en-US" dirty="0" smtClean="0">
                    <a:latin typeface="Symbol" pitchFamily="18" charset="2"/>
                  </a:rPr>
                  <a:t>m</a:t>
                </a:r>
                <a:r>
                  <a:rPr lang="en-US" dirty="0" smtClean="0"/>
                  <a:t>m</a:t>
                </a:r>
                <a:endParaRPr lang="ru-RU" dirty="0"/>
              </a:p>
            </p:txBody>
          </p:sp>
        </mc:Choice>
        <mc:Fallback xmlns="">
          <p:sp>
            <p:nvSpPr>
              <p:cNvPr id="18" name="Прямоугольник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1155" y="4077072"/>
                <a:ext cx="2769797" cy="381515"/>
              </a:xfrm>
              <a:prstGeom prst="rect">
                <a:avLst/>
              </a:prstGeom>
              <a:blipFill rotWithShape="1">
                <a:blip r:embed="rId4"/>
                <a:stretch>
                  <a:fillRect t="-9677" r="-1319" b="-2258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2609859"/>
              </p:ext>
            </p:extLst>
          </p:nvPr>
        </p:nvGraphicFramePr>
        <p:xfrm>
          <a:off x="6183852" y="4797152"/>
          <a:ext cx="2132563" cy="9174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11" name="Equation" r:id="rId5" imgW="1091880" imgH="469800" progId="Equation.DSMT4">
                  <p:embed/>
                </p:oleObj>
              </mc:Choice>
              <mc:Fallback>
                <p:oleObj name="Equation" r:id="rId5" imgW="1091880" imgH="469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183852" y="4797152"/>
                        <a:ext cx="2132563" cy="91749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36397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7957"/>
            <a:ext cx="5467945" cy="6494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9729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Gravitational Force Measurement </a:t>
            </a:r>
            <a:endParaRPr lang="ru-RU" smtClean="0"/>
          </a:p>
        </p:txBody>
      </p:sp>
      <p:grpSp>
        <p:nvGrpSpPr>
          <p:cNvPr id="2" name="Группа 1"/>
          <p:cNvGrpSpPr/>
          <p:nvPr/>
        </p:nvGrpSpPr>
        <p:grpSpPr>
          <a:xfrm>
            <a:off x="1789113" y="1584325"/>
            <a:ext cx="4922837" cy="1614488"/>
            <a:chOff x="1789113" y="1584325"/>
            <a:chExt cx="4922837" cy="1614488"/>
          </a:xfrm>
        </p:grpSpPr>
        <p:sp>
          <p:nvSpPr>
            <p:cNvPr id="22532" name="Line 4"/>
            <p:cNvSpPr>
              <a:spLocks noChangeShapeType="1"/>
            </p:cNvSpPr>
            <p:nvPr/>
          </p:nvSpPr>
          <p:spPr bwMode="auto">
            <a:xfrm>
              <a:off x="2487613" y="2932113"/>
              <a:ext cx="4224337" cy="0"/>
            </a:xfrm>
            <a:prstGeom prst="line">
              <a:avLst/>
            </a:prstGeom>
            <a:noFill/>
            <a:ln w="1905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33" name="Freeform 5"/>
            <p:cNvSpPr>
              <a:spLocks/>
            </p:cNvSpPr>
            <p:nvPr/>
          </p:nvSpPr>
          <p:spPr bwMode="auto">
            <a:xfrm>
              <a:off x="2582863" y="1584325"/>
              <a:ext cx="576262" cy="649288"/>
            </a:xfrm>
            <a:custGeom>
              <a:avLst/>
              <a:gdLst>
                <a:gd name="T0" fmla="*/ 0 w 272"/>
                <a:gd name="T1" fmla="*/ 2147483647 h 590"/>
                <a:gd name="T2" fmla="*/ 2147483647 w 272"/>
                <a:gd name="T3" fmla="*/ 0 h 590"/>
                <a:gd name="T4" fmla="*/ 2147483647 w 272"/>
                <a:gd name="T5" fmla="*/ 2147483647 h 590"/>
                <a:gd name="T6" fmla="*/ 0 60000 65536"/>
                <a:gd name="T7" fmla="*/ 0 60000 65536"/>
                <a:gd name="T8" fmla="*/ 0 60000 65536"/>
                <a:gd name="T9" fmla="*/ 0 w 272"/>
                <a:gd name="T10" fmla="*/ 0 h 590"/>
                <a:gd name="T11" fmla="*/ 272 w 272"/>
                <a:gd name="T12" fmla="*/ 590 h 59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590">
                  <a:moveTo>
                    <a:pt x="0" y="590"/>
                  </a:moveTo>
                  <a:cubicBezTo>
                    <a:pt x="45" y="295"/>
                    <a:pt x="91" y="0"/>
                    <a:pt x="136" y="0"/>
                  </a:cubicBezTo>
                  <a:cubicBezTo>
                    <a:pt x="181" y="0"/>
                    <a:pt x="249" y="492"/>
                    <a:pt x="272" y="590"/>
                  </a:cubicBezTo>
                </a:path>
              </a:pathLst>
            </a:custGeom>
            <a:noFill/>
            <a:ln w="28575" cap="flat" cmpd="sng">
              <a:solidFill>
                <a:srgbClr val="8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34" name="Freeform 6"/>
            <p:cNvSpPr>
              <a:spLocks/>
            </p:cNvSpPr>
            <p:nvPr/>
          </p:nvSpPr>
          <p:spPr bwMode="auto">
            <a:xfrm flipV="1">
              <a:off x="3159125" y="2233613"/>
              <a:ext cx="574675" cy="647700"/>
            </a:xfrm>
            <a:custGeom>
              <a:avLst/>
              <a:gdLst>
                <a:gd name="T0" fmla="*/ 0 w 272"/>
                <a:gd name="T1" fmla="*/ 2147483647 h 590"/>
                <a:gd name="T2" fmla="*/ 2147483647 w 272"/>
                <a:gd name="T3" fmla="*/ 0 h 590"/>
                <a:gd name="T4" fmla="*/ 2147483647 w 272"/>
                <a:gd name="T5" fmla="*/ 2147483647 h 590"/>
                <a:gd name="T6" fmla="*/ 0 60000 65536"/>
                <a:gd name="T7" fmla="*/ 0 60000 65536"/>
                <a:gd name="T8" fmla="*/ 0 60000 65536"/>
                <a:gd name="T9" fmla="*/ 0 w 272"/>
                <a:gd name="T10" fmla="*/ 0 h 590"/>
                <a:gd name="T11" fmla="*/ 272 w 272"/>
                <a:gd name="T12" fmla="*/ 590 h 59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590">
                  <a:moveTo>
                    <a:pt x="0" y="590"/>
                  </a:moveTo>
                  <a:cubicBezTo>
                    <a:pt x="45" y="295"/>
                    <a:pt x="91" y="0"/>
                    <a:pt x="136" y="0"/>
                  </a:cubicBezTo>
                  <a:cubicBezTo>
                    <a:pt x="181" y="0"/>
                    <a:pt x="249" y="492"/>
                    <a:pt x="272" y="590"/>
                  </a:cubicBezTo>
                </a:path>
              </a:pathLst>
            </a:custGeom>
            <a:noFill/>
            <a:ln w="22225" cap="flat" cmpd="sng">
              <a:solidFill>
                <a:srgbClr val="8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35" name="Freeform 7"/>
            <p:cNvSpPr>
              <a:spLocks/>
            </p:cNvSpPr>
            <p:nvPr/>
          </p:nvSpPr>
          <p:spPr bwMode="auto">
            <a:xfrm>
              <a:off x="3733800" y="1584325"/>
              <a:ext cx="576263" cy="649288"/>
            </a:xfrm>
            <a:custGeom>
              <a:avLst/>
              <a:gdLst>
                <a:gd name="T0" fmla="*/ 0 w 272"/>
                <a:gd name="T1" fmla="*/ 2147483647 h 590"/>
                <a:gd name="T2" fmla="*/ 2147483647 w 272"/>
                <a:gd name="T3" fmla="*/ 0 h 590"/>
                <a:gd name="T4" fmla="*/ 2147483647 w 272"/>
                <a:gd name="T5" fmla="*/ 2147483647 h 590"/>
                <a:gd name="T6" fmla="*/ 0 60000 65536"/>
                <a:gd name="T7" fmla="*/ 0 60000 65536"/>
                <a:gd name="T8" fmla="*/ 0 60000 65536"/>
                <a:gd name="T9" fmla="*/ 0 w 272"/>
                <a:gd name="T10" fmla="*/ 0 h 590"/>
                <a:gd name="T11" fmla="*/ 272 w 272"/>
                <a:gd name="T12" fmla="*/ 590 h 59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590">
                  <a:moveTo>
                    <a:pt x="0" y="590"/>
                  </a:moveTo>
                  <a:cubicBezTo>
                    <a:pt x="45" y="295"/>
                    <a:pt x="91" y="0"/>
                    <a:pt x="136" y="0"/>
                  </a:cubicBezTo>
                  <a:cubicBezTo>
                    <a:pt x="181" y="0"/>
                    <a:pt x="249" y="492"/>
                    <a:pt x="272" y="590"/>
                  </a:cubicBezTo>
                </a:path>
              </a:pathLst>
            </a:custGeom>
            <a:noFill/>
            <a:ln w="22225" cap="flat" cmpd="sng">
              <a:solidFill>
                <a:srgbClr val="8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36" name="Freeform 8"/>
            <p:cNvSpPr>
              <a:spLocks/>
            </p:cNvSpPr>
            <p:nvPr/>
          </p:nvSpPr>
          <p:spPr bwMode="auto">
            <a:xfrm flipV="1">
              <a:off x="4311650" y="2233613"/>
              <a:ext cx="576263" cy="647700"/>
            </a:xfrm>
            <a:custGeom>
              <a:avLst/>
              <a:gdLst>
                <a:gd name="T0" fmla="*/ 0 w 272"/>
                <a:gd name="T1" fmla="*/ 2147483647 h 590"/>
                <a:gd name="T2" fmla="*/ 2147483647 w 272"/>
                <a:gd name="T3" fmla="*/ 0 h 590"/>
                <a:gd name="T4" fmla="*/ 2147483647 w 272"/>
                <a:gd name="T5" fmla="*/ 2147483647 h 590"/>
                <a:gd name="T6" fmla="*/ 0 60000 65536"/>
                <a:gd name="T7" fmla="*/ 0 60000 65536"/>
                <a:gd name="T8" fmla="*/ 0 60000 65536"/>
                <a:gd name="T9" fmla="*/ 0 w 272"/>
                <a:gd name="T10" fmla="*/ 0 h 590"/>
                <a:gd name="T11" fmla="*/ 272 w 272"/>
                <a:gd name="T12" fmla="*/ 590 h 59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590">
                  <a:moveTo>
                    <a:pt x="0" y="590"/>
                  </a:moveTo>
                  <a:cubicBezTo>
                    <a:pt x="45" y="295"/>
                    <a:pt x="91" y="0"/>
                    <a:pt x="136" y="0"/>
                  </a:cubicBezTo>
                  <a:cubicBezTo>
                    <a:pt x="181" y="0"/>
                    <a:pt x="249" y="492"/>
                    <a:pt x="272" y="590"/>
                  </a:cubicBezTo>
                </a:path>
              </a:pathLst>
            </a:custGeom>
            <a:noFill/>
            <a:ln w="15875" cap="flat" cmpd="sng">
              <a:solidFill>
                <a:srgbClr val="8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37" name="Freeform 9"/>
            <p:cNvSpPr>
              <a:spLocks/>
            </p:cNvSpPr>
            <p:nvPr/>
          </p:nvSpPr>
          <p:spPr bwMode="auto">
            <a:xfrm>
              <a:off x="4887913" y="1584325"/>
              <a:ext cx="574675" cy="649288"/>
            </a:xfrm>
            <a:custGeom>
              <a:avLst/>
              <a:gdLst>
                <a:gd name="T0" fmla="*/ 0 w 272"/>
                <a:gd name="T1" fmla="*/ 2147483647 h 590"/>
                <a:gd name="T2" fmla="*/ 2147483647 w 272"/>
                <a:gd name="T3" fmla="*/ 0 h 590"/>
                <a:gd name="T4" fmla="*/ 2147483647 w 272"/>
                <a:gd name="T5" fmla="*/ 2147483647 h 590"/>
                <a:gd name="T6" fmla="*/ 0 60000 65536"/>
                <a:gd name="T7" fmla="*/ 0 60000 65536"/>
                <a:gd name="T8" fmla="*/ 0 60000 65536"/>
                <a:gd name="T9" fmla="*/ 0 w 272"/>
                <a:gd name="T10" fmla="*/ 0 h 590"/>
                <a:gd name="T11" fmla="*/ 272 w 272"/>
                <a:gd name="T12" fmla="*/ 590 h 59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590">
                  <a:moveTo>
                    <a:pt x="0" y="590"/>
                  </a:moveTo>
                  <a:cubicBezTo>
                    <a:pt x="45" y="295"/>
                    <a:pt x="91" y="0"/>
                    <a:pt x="136" y="0"/>
                  </a:cubicBezTo>
                  <a:cubicBezTo>
                    <a:pt x="181" y="0"/>
                    <a:pt x="249" y="492"/>
                    <a:pt x="272" y="590"/>
                  </a:cubicBezTo>
                </a:path>
              </a:pathLst>
            </a:custGeom>
            <a:noFill/>
            <a:ln w="15875" cap="flat" cmpd="sng">
              <a:solidFill>
                <a:srgbClr val="8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38" name="Freeform 10"/>
            <p:cNvSpPr>
              <a:spLocks/>
            </p:cNvSpPr>
            <p:nvPr/>
          </p:nvSpPr>
          <p:spPr bwMode="auto">
            <a:xfrm flipV="1">
              <a:off x="5462588" y="2233613"/>
              <a:ext cx="576262" cy="647700"/>
            </a:xfrm>
            <a:custGeom>
              <a:avLst/>
              <a:gdLst>
                <a:gd name="T0" fmla="*/ 0 w 272"/>
                <a:gd name="T1" fmla="*/ 2147483647 h 590"/>
                <a:gd name="T2" fmla="*/ 2147483647 w 272"/>
                <a:gd name="T3" fmla="*/ 0 h 590"/>
                <a:gd name="T4" fmla="*/ 2147483647 w 272"/>
                <a:gd name="T5" fmla="*/ 2147483647 h 590"/>
                <a:gd name="T6" fmla="*/ 0 60000 65536"/>
                <a:gd name="T7" fmla="*/ 0 60000 65536"/>
                <a:gd name="T8" fmla="*/ 0 60000 65536"/>
                <a:gd name="T9" fmla="*/ 0 w 272"/>
                <a:gd name="T10" fmla="*/ 0 h 590"/>
                <a:gd name="T11" fmla="*/ 272 w 272"/>
                <a:gd name="T12" fmla="*/ 590 h 59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590">
                  <a:moveTo>
                    <a:pt x="0" y="590"/>
                  </a:moveTo>
                  <a:cubicBezTo>
                    <a:pt x="45" y="295"/>
                    <a:pt x="91" y="0"/>
                    <a:pt x="136" y="0"/>
                  </a:cubicBezTo>
                  <a:cubicBezTo>
                    <a:pt x="181" y="0"/>
                    <a:pt x="249" y="492"/>
                    <a:pt x="272" y="590"/>
                  </a:cubicBezTo>
                </a:path>
              </a:pathLst>
            </a:custGeom>
            <a:noFill/>
            <a:ln w="6350" cap="flat" cmpd="sng">
              <a:solidFill>
                <a:srgbClr val="8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39" name="Line 11"/>
            <p:cNvSpPr>
              <a:spLocks noChangeShapeType="1"/>
            </p:cNvSpPr>
            <p:nvPr/>
          </p:nvSpPr>
          <p:spPr bwMode="auto">
            <a:xfrm>
              <a:off x="1814513" y="2432050"/>
              <a:ext cx="1055687" cy="0"/>
            </a:xfrm>
            <a:prstGeom prst="line">
              <a:avLst/>
            </a:prstGeom>
            <a:noFill/>
            <a:ln w="44450">
              <a:solidFill>
                <a:srgbClr val="8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50" name="Rectangle 12"/>
            <p:cNvSpPr>
              <a:spLocks noChangeArrowheads="1"/>
            </p:cNvSpPr>
            <p:nvPr/>
          </p:nvSpPr>
          <p:spPr bwMode="auto">
            <a:xfrm>
              <a:off x="5943600" y="1633538"/>
              <a:ext cx="190500" cy="1247775"/>
            </a:xfrm>
            <a:prstGeom prst="rect">
              <a:avLst/>
            </a:prstGeom>
            <a:solidFill>
              <a:srgbClr val="339966"/>
            </a:solidFill>
            <a:ln w="19050">
              <a:solidFill>
                <a:srgbClr val="33996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541" name="Text Box 13"/>
            <p:cNvSpPr txBox="1">
              <a:spLocks noChangeArrowheads="1"/>
            </p:cNvSpPr>
            <p:nvPr/>
          </p:nvSpPr>
          <p:spPr bwMode="auto">
            <a:xfrm>
              <a:off x="5821363" y="2944813"/>
              <a:ext cx="447675" cy="25400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S</a:t>
              </a:r>
              <a:endParaRPr lang="ru-RU"/>
            </a:p>
          </p:txBody>
        </p:sp>
        <p:sp>
          <p:nvSpPr>
            <p:cNvPr id="22542" name="Text Box 14"/>
            <p:cNvSpPr txBox="1">
              <a:spLocks noChangeArrowheads="1"/>
            </p:cNvSpPr>
            <p:nvPr/>
          </p:nvSpPr>
          <p:spPr bwMode="auto">
            <a:xfrm>
              <a:off x="1789113" y="1997075"/>
              <a:ext cx="449262" cy="25400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V</a:t>
              </a:r>
              <a:endParaRPr lang="ru-RU"/>
            </a:p>
          </p:txBody>
        </p:sp>
      </p:grpSp>
      <p:graphicFrame>
        <p:nvGraphicFramePr>
          <p:cNvPr id="14338" name="Object 15"/>
          <p:cNvGraphicFramePr>
            <a:graphicFrameLocks noChangeAspect="1"/>
          </p:cNvGraphicFramePr>
          <p:nvPr/>
        </p:nvGraphicFramePr>
        <p:xfrm>
          <a:off x="76200" y="3305175"/>
          <a:ext cx="8993188" cy="3271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87" name="Equation" r:id="rId4" imgW="3581280" imgH="1574640" progId="Equation.DSMT4">
                  <p:embed/>
                </p:oleObj>
              </mc:Choice>
              <mc:Fallback>
                <p:oleObj name="Equation" r:id="rId4" imgW="3581280" imgH="157464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" y="3305175"/>
                        <a:ext cx="8993188" cy="32718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1" name="Rectangle 16"/>
          <p:cNvSpPr>
            <a:spLocks noChangeArrowheads="1"/>
          </p:cNvSpPr>
          <p:nvPr/>
        </p:nvSpPr>
        <p:spPr bwMode="auto">
          <a:xfrm>
            <a:off x="3000375" y="3857625"/>
            <a:ext cx="3429000" cy="785813"/>
          </a:xfrm>
          <a:prstGeom prst="rect">
            <a:avLst/>
          </a:prstGeom>
          <a:noFill/>
          <a:ln w="19050">
            <a:solidFill>
              <a:srgbClr val="8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1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gradFill rotWithShape="0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chemeClr val="bg1"/>
                </a:solidFill>
              </a:rPr>
              <a:t>Extra-short-range forces, mediated by light bosons?</a:t>
            </a:r>
            <a:endParaRPr lang="ru-RU" smtClean="0">
              <a:solidFill>
                <a:schemeClr val="bg1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>
                <a:solidFill>
                  <a:schemeClr val="bg1"/>
                </a:solidFill>
              </a:rPr>
              <a:t>Non-newtonian gravitation</a:t>
            </a:r>
          </a:p>
          <a:p>
            <a:r>
              <a:rPr lang="en-US" smtClean="0">
                <a:solidFill>
                  <a:schemeClr val="bg1"/>
                </a:solidFill>
              </a:rPr>
              <a:t>Axion and others</a:t>
            </a:r>
          </a:p>
          <a:p>
            <a:pPr>
              <a:buFontTx/>
              <a:buNone/>
            </a:pPr>
            <a:r>
              <a:rPr lang="en-US" smtClean="0">
                <a:solidFill>
                  <a:schemeClr val="bg1"/>
                </a:solidFill>
              </a:rPr>
              <a:t> </a:t>
            </a:r>
          </a:p>
          <a:p>
            <a:pPr>
              <a:buFontTx/>
              <a:buNone/>
            </a:pPr>
            <a:r>
              <a:rPr lang="en-US" smtClean="0">
                <a:solidFill>
                  <a:schemeClr val="bg1"/>
                </a:solidFill>
              </a:rPr>
              <a:t>Induce Yukawa –type interaction between fermion and media</a:t>
            </a:r>
            <a:endParaRPr lang="ru-RU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Atom-Wall States</a:t>
            </a:r>
            <a:endParaRPr lang="ru-RU" smtClean="0"/>
          </a:p>
        </p:txBody>
      </p:sp>
      <p:grpSp>
        <p:nvGrpSpPr>
          <p:cNvPr id="24580" name="Group 3"/>
          <p:cNvGrpSpPr>
            <a:grpSpLocks/>
          </p:cNvGrpSpPr>
          <p:nvPr/>
        </p:nvGrpSpPr>
        <p:grpSpPr bwMode="auto">
          <a:xfrm>
            <a:off x="1476375" y="620713"/>
            <a:ext cx="6049963" cy="2843212"/>
            <a:chOff x="618" y="890"/>
            <a:chExt cx="2858" cy="2587"/>
          </a:xfrm>
        </p:grpSpPr>
        <p:sp>
          <p:nvSpPr>
            <p:cNvPr id="24582" name="Freeform 4"/>
            <p:cNvSpPr>
              <a:spLocks/>
            </p:cNvSpPr>
            <p:nvPr/>
          </p:nvSpPr>
          <p:spPr bwMode="auto">
            <a:xfrm>
              <a:off x="709" y="1260"/>
              <a:ext cx="2767" cy="2018"/>
            </a:xfrm>
            <a:custGeom>
              <a:avLst/>
              <a:gdLst>
                <a:gd name="T0" fmla="*/ 0 w 2767"/>
                <a:gd name="T1" fmla="*/ 2018 h 2018"/>
                <a:gd name="T2" fmla="*/ 226 w 2767"/>
                <a:gd name="T3" fmla="*/ 431 h 2018"/>
                <a:gd name="T4" fmla="*/ 907 w 2767"/>
                <a:gd name="T5" fmla="*/ 68 h 2018"/>
                <a:gd name="T6" fmla="*/ 2767 w 2767"/>
                <a:gd name="T7" fmla="*/ 22 h 201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767"/>
                <a:gd name="T13" fmla="*/ 0 h 2018"/>
                <a:gd name="T14" fmla="*/ 2767 w 2767"/>
                <a:gd name="T15" fmla="*/ 2018 h 201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767" h="2018">
                  <a:moveTo>
                    <a:pt x="0" y="2018"/>
                  </a:moveTo>
                  <a:cubicBezTo>
                    <a:pt x="37" y="1387"/>
                    <a:pt x="75" y="756"/>
                    <a:pt x="226" y="431"/>
                  </a:cubicBezTo>
                  <a:cubicBezTo>
                    <a:pt x="377" y="106"/>
                    <a:pt x="484" y="136"/>
                    <a:pt x="907" y="68"/>
                  </a:cubicBezTo>
                  <a:cubicBezTo>
                    <a:pt x="1330" y="0"/>
                    <a:pt x="2048" y="11"/>
                    <a:pt x="2767" y="22"/>
                  </a:cubicBezTo>
                </a:path>
              </a:pathLst>
            </a:custGeom>
            <a:noFill/>
            <a:ln w="19050" cap="flat" cmpd="sng">
              <a:solidFill>
                <a:srgbClr val="8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583" name="Line 5"/>
            <p:cNvSpPr>
              <a:spLocks noChangeShapeType="1"/>
            </p:cNvSpPr>
            <p:nvPr/>
          </p:nvSpPr>
          <p:spPr bwMode="auto">
            <a:xfrm>
              <a:off x="618" y="1260"/>
              <a:ext cx="2857" cy="0"/>
            </a:xfrm>
            <a:prstGeom prst="line">
              <a:avLst/>
            </a:prstGeom>
            <a:noFill/>
            <a:ln w="1905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584" name="Line 6"/>
            <p:cNvSpPr>
              <a:spLocks noChangeShapeType="1"/>
            </p:cNvSpPr>
            <p:nvPr/>
          </p:nvSpPr>
          <p:spPr bwMode="auto">
            <a:xfrm>
              <a:off x="618" y="1260"/>
              <a:ext cx="0" cy="2178"/>
            </a:xfrm>
            <a:prstGeom prst="line">
              <a:avLst/>
            </a:prstGeom>
            <a:noFill/>
            <a:ln w="1905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585" name="Freeform 7"/>
            <p:cNvSpPr>
              <a:spLocks/>
            </p:cNvSpPr>
            <p:nvPr/>
          </p:nvSpPr>
          <p:spPr bwMode="auto">
            <a:xfrm>
              <a:off x="655" y="890"/>
              <a:ext cx="62" cy="2366"/>
            </a:xfrm>
            <a:custGeom>
              <a:avLst/>
              <a:gdLst>
                <a:gd name="T0" fmla="*/ 54 w 62"/>
                <a:gd name="T1" fmla="*/ 2366 h 2366"/>
                <a:gd name="T2" fmla="*/ 54 w 62"/>
                <a:gd name="T3" fmla="*/ 1187 h 2366"/>
                <a:gd name="T4" fmla="*/ 8 w 62"/>
                <a:gd name="T5" fmla="*/ 189 h 2366"/>
                <a:gd name="T6" fmla="*/ 8 w 62"/>
                <a:gd name="T7" fmla="*/ 53 h 236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2"/>
                <a:gd name="T13" fmla="*/ 0 h 2366"/>
                <a:gd name="T14" fmla="*/ 62 w 62"/>
                <a:gd name="T15" fmla="*/ 2366 h 236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2" h="2366">
                  <a:moveTo>
                    <a:pt x="54" y="2366"/>
                  </a:moveTo>
                  <a:cubicBezTo>
                    <a:pt x="58" y="1958"/>
                    <a:pt x="62" y="1550"/>
                    <a:pt x="54" y="1187"/>
                  </a:cubicBezTo>
                  <a:cubicBezTo>
                    <a:pt x="46" y="824"/>
                    <a:pt x="16" y="378"/>
                    <a:pt x="8" y="189"/>
                  </a:cubicBezTo>
                  <a:cubicBezTo>
                    <a:pt x="0" y="0"/>
                    <a:pt x="8" y="76"/>
                    <a:pt x="8" y="53"/>
                  </a:cubicBezTo>
                </a:path>
              </a:pathLst>
            </a:custGeom>
            <a:noFill/>
            <a:ln w="19050" cap="flat" cmpd="sng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586" name="Line 8"/>
            <p:cNvSpPr>
              <a:spLocks noChangeShapeType="1"/>
            </p:cNvSpPr>
            <p:nvPr/>
          </p:nvSpPr>
          <p:spPr bwMode="auto">
            <a:xfrm>
              <a:off x="709" y="1306"/>
              <a:ext cx="1043" cy="0"/>
            </a:xfrm>
            <a:prstGeom prst="line">
              <a:avLst/>
            </a:prstGeom>
            <a:noFill/>
            <a:ln w="19050">
              <a:solidFill>
                <a:srgbClr val="008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587" name="Line 9"/>
            <p:cNvSpPr>
              <a:spLocks noChangeShapeType="1"/>
            </p:cNvSpPr>
            <p:nvPr/>
          </p:nvSpPr>
          <p:spPr bwMode="auto">
            <a:xfrm>
              <a:off x="709" y="1396"/>
              <a:ext cx="454" cy="0"/>
            </a:xfrm>
            <a:prstGeom prst="line">
              <a:avLst/>
            </a:prstGeom>
            <a:noFill/>
            <a:ln w="19050">
              <a:solidFill>
                <a:srgbClr val="339966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588" name="Line 10"/>
            <p:cNvSpPr>
              <a:spLocks noChangeShapeType="1"/>
            </p:cNvSpPr>
            <p:nvPr/>
          </p:nvSpPr>
          <p:spPr bwMode="auto">
            <a:xfrm>
              <a:off x="981" y="1669"/>
              <a:ext cx="408" cy="226"/>
            </a:xfrm>
            <a:prstGeom prst="line">
              <a:avLst/>
            </a:prstGeom>
            <a:noFill/>
            <a:ln w="19050">
              <a:solidFill>
                <a:srgbClr val="800000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589" name="Text Box 11"/>
            <p:cNvSpPr txBox="1">
              <a:spLocks noChangeArrowheads="1"/>
            </p:cNvSpPr>
            <p:nvPr/>
          </p:nvSpPr>
          <p:spPr bwMode="auto">
            <a:xfrm>
              <a:off x="1207" y="1851"/>
              <a:ext cx="1225" cy="583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/>
                <a:t>Casimir-Polder potential</a:t>
              </a:r>
              <a:endParaRPr lang="ru-RU"/>
            </a:p>
          </p:txBody>
        </p:sp>
        <p:sp>
          <p:nvSpPr>
            <p:cNvPr id="24590" name="Line 12"/>
            <p:cNvSpPr>
              <a:spLocks noChangeShapeType="1"/>
            </p:cNvSpPr>
            <p:nvPr/>
          </p:nvSpPr>
          <p:spPr bwMode="auto">
            <a:xfrm flipH="1" flipV="1">
              <a:off x="709" y="2394"/>
              <a:ext cx="635" cy="545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591" name="Text Box 13"/>
            <p:cNvSpPr txBox="1">
              <a:spLocks noChangeArrowheads="1"/>
            </p:cNvSpPr>
            <p:nvPr/>
          </p:nvSpPr>
          <p:spPr bwMode="auto">
            <a:xfrm>
              <a:off x="1253" y="2893"/>
              <a:ext cx="1044" cy="58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/>
                <a:t>Short-range repulsion</a:t>
              </a:r>
              <a:endParaRPr lang="ru-RU"/>
            </a:p>
          </p:txBody>
        </p:sp>
      </p:grpSp>
      <p:graphicFrame>
        <p:nvGraphicFramePr>
          <p:cNvPr id="24578" name="Object 14"/>
          <p:cNvGraphicFramePr>
            <a:graphicFrameLocks noChangeAspect="1"/>
          </p:cNvGraphicFramePr>
          <p:nvPr/>
        </p:nvGraphicFramePr>
        <p:xfrm>
          <a:off x="2771775" y="3573463"/>
          <a:ext cx="3767138" cy="2846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34" name="Equation" r:id="rId4" imgW="2082600" imgH="2108160" progId="Equation.DSMT4">
                  <p:embed/>
                </p:oleObj>
              </mc:Choice>
              <mc:Fallback>
                <p:oleObj name="Equation" r:id="rId4" imgW="2082600" imgH="210816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1775" y="3573463"/>
                        <a:ext cx="3767138" cy="28463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81" name="Rectangle 15"/>
          <p:cNvSpPr>
            <a:spLocks noChangeArrowheads="1"/>
          </p:cNvSpPr>
          <p:nvPr/>
        </p:nvSpPr>
        <p:spPr bwMode="auto">
          <a:xfrm>
            <a:off x="2076450" y="5970588"/>
            <a:ext cx="4513263" cy="449262"/>
          </a:xfrm>
          <a:prstGeom prst="rect">
            <a:avLst/>
          </a:prstGeom>
          <a:noFill/>
          <a:ln w="19050">
            <a:solidFill>
              <a:srgbClr val="8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smtClean="0"/>
              <a:t>Gravitational states of AntiHydrogen</a:t>
            </a:r>
            <a:endParaRPr lang="ru-RU" sz="4000" smtClean="0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dirty="0" smtClean="0"/>
              <a:t>What happens to </a:t>
            </a:r>
            <a:r>
              <a:rPr lang="en-US" dirty="0" err="1" smtClean="0"/>
              <a:t>AntiHydrogen</a:t>
            </a:r>
            <a:r>
              <a:rPr lang="en-US" dirty="0" smtClean="0"/>
              <a:t> when it is dropped on the floor?</a:t>
            </a:r>
            <a:endParaRPr lang="ru-RU" dirty="0" smtClean="0"/>
          </a:p>
        </p:txBody>
      </p:sp>
      <p:sp>
        <p:nvSpPr>
          <p:cNvPr id="39940" name="Text Box 4"/>
          <p:cNvSpPr txBox="1">
            <a:spLocks noChangeArrowheads="1"/>
          </p:cNvSpPr>
          <p:nvPr/>
        </p:nvSpPr>
        <p:spPr bwMode="auto">
          <a:xfrm>
            <a:off x="1692275" y="3644900"/>
            <a:ext cx="6119813" cy="10064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6000" b="1">
                <a:solidFill>
                  <a:srgbClr val="FFFFFF"/>
                </a:solidFill>
                <a:latin typeface="Garamond" pitchFamily="18" charset="0"/>
              </a:rPr>
              <a:t>Bouncing!</a:t>
            </a:r>
            <a:endParaRPr lang="ru-RU" sz="6000" b="1">
              <a:solidFill>
                <a:srgbClr val="FFFFFF"/>
              </a:solidFill>
              <a:latin typeface="Garamond" pitchFamily="18" charset="0"/>
            </a:endParaRP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0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Axion-mediated macroscopic force</a:t>
            </a:r>
            <a:endParaRPr lang="ru-RU" smtClean="0"/>
          </a:p>
        </p:txBody>
      </p:sp>
      <p:graphicFrame>
        <p:nvGraphicFramePr>
          <p:cNvPr id="25602" name="Object 4"/>
          <p:cNvGraphicFramePr>
            <a:graphicFrameLocks noChangeAspect="1"/>
          </p:cNvGraphicFramePr>
          <p:nvPr/>
        </p:nvGraphicFramePr>
        <p:xfrm>
          <a:off x="1403350" y="1665288"/>
          <a:ext cx="5454650" cy="1263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70" name="Equation" r:id="rId4" imgW="2514600" imgH="660240" progId="Equation.DSMT4">
                  <p:embed/>
                </p:oleObj>
              </mc:Choice>
              <mc:Fallback>
                <p:oleObj name="Equation" r:id="rId4" imgW="2514600" imgH="66024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350" y="1665288"/>
                        <a:ext cx="5454650" cy="1263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06" name="Line 9"/>
          <p:cNvSpPr>
            <a:spLocks noChangeShapeType="1"/>
          </p:cNvSpPr>
          <p:nvPr/>
        </p:nvSpPr>
        <p:spPr bwMode="auto">
          <a:xfrm>
            <a:off x="1690688" y="3914775"/>
            <a:ext cx="0" cy="25384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607" name="Line 10"/>
          <p:cNvSpPr>
            <a:spLocks noChangeShapeType="1"/>
          </p:cNvSpPr>
          <p:nvPr/>
        </p:nvSpPr>
        <p:spPr bwMode="auto">
          <a:xfrm>
            <a:off x="1690688" y="5697538"/>
            <a:ext cx="4899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608" name="Line 11"/>
          <p:cNvSpPr>
            <a:spLocks noChangeShapeType="1"/>
          </p:cNvSpPr>
          <p:nvPr/>
        </p:nvSpPr>
        <p:spPr bwMode="auto">
          <a:xfrm flipV="1">
            <a:off x="1979613" y="4832350"/>
            <a:ext cx="1247775" cy="703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609" name="Freeform 13"/>
          <p:cNvSpPr>
            <a:spLocks/>
          </p:cNvSpPr>
          <p:nvPr/>
        </p:nvSpPr>
        <p:spPr bwMode="auto">
          <a:xfrm>
            <a:off x="1690688" y="5535613"/>
            <a:ext cx="288925" cy="387350"/>
          </a:xfrm>
          <a:custGeom>
            <a:avLst/>
            <a:gdLst>
              <a:gd name="T0" fmla="*/ 2147483647 w 136"/>
              <a:gd name="T1" fmla="*/ 0 h 325"/>
              <a:gd name="T2" fmla="*/ 2147483647 w 136"/>
              <a:gd name="T3" fmla="*/ 2147483647 h 325"/>
              <a:gd name="T4" fmla="*/ 0 w 136"/>
              <a:gd name="T5" fmla="*/ 2147483647 h 325"/>
              <a:gd name="T6" fmla="*/ 0 60000 65536"/>
              <a:gd name="T7" fmla="*/ 0 60000 65536"/>
              <a:gd name="T8" fmla="*/ 0 60000 65536"/>
              <a:gd name="T9" fmla="*/ 0 w 136"/>
              <a:gd name="T10" fmla="*/ 0 h 325"/>
              <a:gd name="T11" fmla="*/ 136 w 136"/>
              <a:gd name="T12" fmla="*/ 325 h 32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6" h="325">
                <a:moveTo>
                  <a:pt x="136" y="0"/>
                </a:moveTo>
                <a:cubicBezTo>
                  <a:pt x="102" y="109"/>
                  <a:pt x="69" y="219"/>
                  <a:pt x="46" y="272"/>
                </a:cubicBezTo>
                <a:cubicBezTo>
                  <a:pt x="23" y="325"/>
                  <a:pt x="8" y="310"/>
                  <a:pt x="0" y="317"/>
                </a:cubicBezTo>
              </a:path>
            </a:pathLst>
          </a:custGeom>
          <a:noFill/>
          <a:ln w="9525">
            <a:solidFill>
              <a:srgbClr val="9933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610" name="Freeform 14"/>
          <p:cNvSpPr>
            <a:spLocks/>
          </p:cNvSpPr>
          <p:nvPr/>
        </p:nvSpPr>
        <p:spPr bwMode="auto">
          <a:xfrm>
            <a:off x="3227388" y="4725988"/>
            <a:ext cx="384175" cy="106362"/>
          </a:xfrm>
          <a:custGeom>
            <a:avLst/>
            <a:gdLst>
              <a:gd name="T0" fmla="*/ 0 w 181"/>
              <a:gd name="T1" fmla="*/ 2147483647 h 90"/>
              <a:gd name="T2" fmla="*/ 2147483647 w 181"/>
              <a:gd name="T3" fmla="*/ 2147483647 h 90"/>
              <a:gd name="T4" fmla="*/ 2147483647 w 181"/>
              <a:gd name="T5" fmla="*/ 0 h 90"/>
              <a:gd name="T6" fmla="*/ 0 60000 65536"/>
              <a:gd name="T7" fmla="*/ 0 60000 65536"/>
              <a:gd name="T8" fmla="*/ 0 60000 65536"/>
              <a:gd name="T9" fmla="*/ 0 w 181"/>
              <a:gd name="T10" fmla="*/ 0 h 90"/>
              <a:gd name="T11" fmla="*/ 181 w 181"/>
              <a:gd name="T12" fmla="*/ 90 h 9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1" h="90">
                <a:moveTo>
                  <a:pt x="0" y="90"/>
                </a:moveTo>
                <a:cubicBezTo>
                  <a:pt x="53" y="75"/>
                  <a:pt x="106" y="60"/>
                  <a:pt x="136" y="45"/>
                </a:cubicBezTo>
                <a:cubicBezTo>
                  <a:pt x="166" y="30"/>
                  <a:pt x="174" y="7"/>
                  <a:pt x="181" y="0"/>
                </a:cubicBezTo>
              </a:path>
            </a:pathLst>
          </a:custGeom>
          <a:noFill/>
          <a:ln w="9525">
            <a:solidFill>
              <a:srgbClr val="9933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611" name="Rectangle 15"/>
          <p:cNvSpPr>
            <a:spLocks noChangeArrowheads="1"/>
          </p:cNvSpPr>
          <p:nvPr/>
        </p:nvSpPr>
        <p:spPr bwMode="auto">
          <a:xfrm>
            <a:off x="3611563" y="3970338"/>
            <a:ext cx="384175" cy="172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5612" name="Line 16"/>
          <p:cNvSpPr>
            <a:spLocks noChangeShapeType="1"/>
          </p:cNvSpPr>
          <p:nvPr/>
        </p:nvSpPr>
        <p:spPr bwMode="auto">
          <a:xfrm flipH="1">
            <a:off x="1690688" y="5535613"/>
            <a:ext cx="288925" cy="2159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613" name="Line 17"/>
          <p:cNvSpPr>
            <a:spLocks noChangeShapeType="1"/>
          </p:cNvSpPr>
          <p:nvPr/>
        </p:nvSpPr>
        <p:spPr bwMode="auto">
          <a:xfrm flipV="1">
            <a:off x="3227388" y="4618038"/>
            <a:ext cx="384175" cy="214312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614" name="Line 19"/>
          <p:cNvSpPr>
            <a:spLocks noChangeShapeType="1"/>
          </p:cNvSpPr>
          <p:nvPr/>
        </p:nvSpPr>
        <p:spPr bwMode="auto">
          <a:xfrm>
            <a:off x="1690688" y="4618038"/>
            <a:ext cx="2017712" cy="0"/>
          </a:xfrm>
          <a:prstGeom prst="line">
            <a:avLst/>
          </a:prstGeom>
          <a:noFill/>
          <a:ln w="9525">
            <a:solidFill>
              <a:srgbClr val="339966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615" name="Line 20"/>
          <p:cNvSpPr>
            <a:spLocks noChangeShapeType="1"/>
          </p:cNvSpPr>
          <p:nvPr/>
        </p:nvSpPr>
        <p:spPr bwMode="auto">
          <a:xfrm>
            <a:off x="1690688" y="4779963"/>
            <a:ext cx="1730375" cy="0"/>
          </a:xfrm>
          <a:prstGeom prst="line">
            <a:avLst/>
          </a:prstGeom>
          <a:noFill/>
          <a:ln w="1905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aphicFrame>
        <p:nvGraphicFramePr>
          <p:cNvPr id="25603" name="Object 21"/>
          <p:cNvGraphicFramePr>
            <a:graphicFrameLocks noChangeAspect="1"/>
          </p:cNvGraphicFramePr>
          <p:nvPr/>
        </p:nvGraphicFramePr>
        <p:xfrm>
          <a:off x="4189413" y="3500438"/>
          <a:ext cx="4702175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71" name="Equation" r:id="rId6" imgW="1790640" imgH="203040" progId="Equation.DSMT4">
                  <p:embed/>
                </p:oleObj>
              </mc:Choice>
              <mc:Fallback>
                <p:oleObj name="Equation" r:id="rId6" imgW="1790640" imgH="203040" progId="Equation.DSMT4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89413" y="3500438"/>
                        <a:ext cx="4702175" cy="571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16" name="Line 22"/>
          <p:cNvSpPr>
            <a:spLocks noChangeShapeType="1"/>
          </p:cNvSpPr>
          <p:nvPr/>
        </p:nvSpPr>
        <p:spPr bwMode="auto">
          <a:xfrm flipH="1">
            <a:off x="2747963" y="4076700"/>
            <a:ext cx="3168650" cy="703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graphicFrame>
        <p:nvGraphicFramePr>
          <p:cNvPr id="25604" name="Object 23"/>
          <p:cNvGraphicFramePr>
            <a:graphicFrameLocks noChangeAspect="1"/>
          </p:cNvGraphicFramePr>
          <p:nvPr/>
        </p:nvGraphicFramePr>
        <p:xfrm>
          <a:off x="5245100" y="4618038"/>
          <a:ext cx="3167063" cy="882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72" name="Equation" r:id="rId8" imgW="1295280" imgH="444240" progId="Equation.DSMT4">
                  <p:embed/>
                </p:oleObj>
              </mc:Choice>
              <mc:Fallback>
                <p:oleObj name="Equation" r:id="rId8" imgW="1295280" imgH="444240" progId="Equation.DSMT4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45100" y="4618038"/>
                        <a:ext cx="3167063" cy="882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9" name="Freeform 1381"/>
          <p:cNvSpPr>
            <a:spLocks/>
          </p:cNvSpPr>
          <p:nvPr/>
        </p:nvSpPr>
        <p:spPr bwMode="auto">
          <a:xfrm>
            <a:off x="3708400" y="3284538"/>
            <a:ext cx="1843088" cy="1508125"/>
          </a:xfrm>
          <a:custGeom>
            <a:avLst/>
            <a:gdLst>
              <a:gd name="T0" fmla="*/ 0 w 164"/>
              <a:gd name="T1" fmla="*/ 0 h 134"/>
              <a:gd name="T2" fmla="*/ 2147483647 w 164"/>
              <a:gd name="T3" fmla="*/ 2147483647 h 134"/>
              <a:gd name="T4" fmla="*/ 2147483647 w 164"/>
              <a:gd name="T5" fmla="*/ 2147483647 h 134"/>
              <a:gd name="T6" fmla="*/ 2147483647 w 164"/>
              <a:gd name="T7" fmla="*/ 2147483647 h 134"/>
              <a:gd name="T8" fmla="*/ 2147483647 w 164"/>
              <a:gd name="T9" fmla="*/ 2147483647 h 134"/>
              <a:gd name="T10" fmla="*/ 2147483647 w 164"/>
              <a:gd name="T11" fmla="*/ 2147483647 h 134"/>
              <a:gd name="T12" fmla="*/ 2147483647 w 164"/>
              <a:gd name="T13" fmla="*/ 2147483647 h 134"/>
              <a:gd name="T14" fmla="*/ 2147483647 w 164"/>
              <a:gd name="T15" fmla="*/ 2147483647 h 134"/>
              <a:gd name="T16" fmla="*/ 2147483647 w 164"/>
              <a:gd name="T17" fmla="*/ 2147483647 h 13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64"/>
              <a:gd name="T28" fmla="*/ 0 h 134"/>
              <a:gd name="T29" fmla="*/ 164 w 164"/>
              <a:gd name="T30" fmla="*/ 134 h 13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64" h="134">
                <a:moveTo>
                  <a:pt x="0" y="0"/>
                </a:moveTo>
                <a:lnTo>
                  <a:pt x="17" y="62"/>
                </a:lnTo>
                <a:lnTo>
                  <a:pt x="38" y="108"/>
                </a:lnTo>
                <a:lnTo>
                  <a:pt x="55" y="124"/>
                </a:lnTo>
                <a:lnTo>
                  <a:pt x="71" y="131"/>
                </a:lnTo>
                <a:lnTo>
                  <a:pt x="93" y="134"/>
                </a:lnTo>
                <a:lnTo>
                  <a:pt x="109" y="134"/>
                </a:lnTo>
                <a:lnTo>
                  <a:pt x="126" y="134"/>
                </a:lnTo>
                <a:lnTo>
                  <a:pt x="164" y="134"/>
                </a:lnTo>
              </a:path>
            </a:pathLst>
          </a:custGeom>
          <a:noFill/>
          <a:ln w="11176" cap="flat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30" name="Freeform 1378"/>
          <p:cNvSpPr>
            <a:spLocks/>
          </p:cNvSpPr>
          <p:nvPr/>
        </p:nvSpPr>
        <p:spPr bwMode="auto">
          <a:xfrm>
            <a:off x="2562225" y="1085850"/>
            <a:ext cx="104775" cy="4429125"/>
          </a:xfrm>
          <a:custGeom>
            <a:avLst/>
            <a:gdLst>
              <a:gd name="T0" fmla="*/ 2147483647 w 66"/>
              <a:gd name="T1" fmla="*/ 2147483647 h 2790"/>
              <a:gd name="T2" fmla="*/ 0 w 66"/>
              <a:gd name="T3" fmla="*/ 0 h 2790"/>
              <a:gd name="T4" fmla="*/ 0 w 66"/>
              <a:gd name="T5" fmla="*/ 2147483647 h 2790"/>
              <a:gd name="T6" fmla="*/ 2147483647 w 66"/>
              <a:gd name="T7" fmla="*/ 2147483647 h 2790"/>
              <a:gd name="T8" fmla="*/ 2147483647 w 66"/>
              <a:gd name="T9" fmla="*/ 2147483647 h 279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6"/>
              <a:gd name="T16" fmla="*/ 0 h 2790"/>
              <a:gd name="T17" fmla="*/ 66 w 66"/>
              <a:gd name="T18" fmla="*/ 2790 h 279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6" h="2790">
                <a:moveTo>
                  <a:pt x="66" y="6"/>
                </a:moveTo>
                <a:lnTo>
                  <a:pt x="0" y="0"/>
                </a:lnTo>
                <a:lnTo>
                  <a:pt x="0" y="2790"/>
                </a:lnTo>
                <a:lnTo>
                  <a:pt x="66" y="2790"/>
                </a:lnTo>
                <a:lnTo>
                  <a:pt x="66" y="6"/>
                </a:lnTo>
                <a:close/>
              </a:path>
            </a:pathLst>
          </a:custGeom>
          <a:solidFill>
            <a:srgbClr val="008000"/>
          </a:solidFill>
          <a:ln w="11176">
            <a:solidFill>
              <a:srgbClr val="008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aphicFrame>
        <p:nvGraphicFramePr>
          <p:cNvPr id="26626" name="Object 4"/>
          <p:cNvGraphicFramePr>
            <a:graphicFrameLocks noChangeAspect="1"/>
          </p:cNvGraphicFramePr>
          <p:nvPr/>
        </p:nvGraphicFramePr>
        <p:xfrm>
          <a:off x="755650" y="3429000"/>
          <a:ext cx="2743200" cy="2125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94" name="CorelDRAW" r:id="rId4" imgW="3240000" imgH="2509920" progId="">
                  <p:embed/>
                </p:oleObj>
              </mc:Choice>
              <mc:Fallback>
                <p:oleObj name="CorelDRAW" r:id="rId4" imgW="3240000" imgH="2509920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650" y="3429000"/>
                        <a:ext cx="2743200" cy="2125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31" name="Rectangle 8"/>
          <p:cNvSpPr>
            <a:spLocks noChangeArrowheads="1"/>
          </p:cNvSpPr>
          <p:nvPr/>
        </p:nvSpPr>
        <p:spPr bwMode="auto">
          <a:xfrm>
            <a:off x="0" y="44450"/>
            <a:ext cx="9144000" cy="792163"/>
          </a:xfrm>
          <a:prstGeom prst="rect">
            <a:avLst/>
          </a:prstGeom>
          <a:solidFill>
            <a:srgbClr val="FFCC00"/>
          </a:solidFill>
          <a:ln w="38100">
            <a:noFill/>
            <a:miter lim="800000"/>
            <a:headEnd/>
            <a:tailEnd/>
          </a:ln>
        </p:spPr>
        <p:txBody>
          <a:bodyPr rIns="90000" anchor="ctr"/>
          <a:lstStyle/>
          <a:p>
            <a:pPr algn="ctr"/>
            <a:r>
              <a:rPr lang="en-US" sz="2800" b="1">
                <a:latin typeface="Times New Roman" pitchFamily="18" charset="0"/>
              </a:rPr>
              <a:t>Exclusion Plot</a:t>
            </a:r>
          </a:p>
        </p:txBody>
      </p:sp>
      <p:sp>
        <p:nvSpPr>
          <p:cNvPr id="26632" name="Rectangle 439"/>
          <p:cNvSpPr>
            <a:spLocks noChangeArrowheads="1"/>
          </p:cNvSpPr>
          <p:nvPr/>
        </p:nvSpPr>
        <p:spPr bwMode="auto">
          <a:xfrm>
            <a:off x="3421063" y="5848350"/>
            <a:ext cx="4445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l-GR" sz="1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λ</a:t>
            </a:r>
            <a:r>
              <a:rPr lang="en-US" sz="1600">
                <a:solidFill>
                  <a:srgbClr val="000000"/>
                </a:solidFill>
                <a:latin typeface="Times New Roman" pitchFamily="18" charset="0"/>
              </a:rPr>
              <a:t> [m]</a:t>
            </a:r>
            <a:endParaRPr lang="en-US" sz="1600">
              <a:latin typeface="Times New Roman" pitchFamily="18" charset="0"/>
            </a:endParaRPr>
          </a:p>
        </p:txBody>
      </p:sp>
      <p:sp>
        <p:nvSpPr>
          <p:cNvPr id="26633" name="Text Box 714"/>
          <p:cNvSpPr txBox="1">
            <a:spLocks noChangeArrowheads="1"/>
          </p:cNvSpPr>
          <p:nvPr/>
        </p:nvSpPr>
        <p:spPr bwMode="auto">
          <a:xfrm rot="10800000">
            <a:off x="323850" y="2824163"/>
            <a:ext cx="428625" cy="78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 wrap="none">
            <a:spAutoFit/>
          </a:bodyPr>
          <a:lstStyle/>
          <a:p>
            <a:r>
              <a:rPr lang="en-US" sz="1600">
                <a:latin typeface="Times New Roman" pitchFamily="18" charset="0"/>
              </a:rPr>
              <a:t>|</a:t>
            </a:r>
            <a:r>
              <a:rPr lang="en-US" sz="1600" i="1">
                <a:latin typeface="Times New Roman" pitchFamily="18" charset="0"/>
              </a:rPr>
              <a:t>g</a:t>
            </a:r>
            <a:r>
              <a:rPr lang="en-US" sz="1600" baseline="-25000">
                <a:latin typeface="Times New Roman" pitchFamily="18" charset="0"/>
              </a:rPr>
              <a:t>S</a:t>
            </a:r>
            <a:r>
              <a:rPr lang="en-US" sz="1600" i="1">
                <a:latin typeface="Times New Roman" pitchFamily="18" charset="0"/>
              </a:rPr>
              <a:t>g</a:t>
            </a:r>
            <a:r>
              <a:rPr lang="en-US" sz="1600" baseline="-25000">
                <a:latin typeface="Times New Roman" pitchFamily="18" charset="0"/>
              </a:rPr>
              <a:t>P</a:t>
            </a:r>
            <a:r>
              <a:rPr lang="en-US" sz="1600">
                <a:latin typeface="Times New Roman" pitchFamily="18" charset="0"/>
              </a:rPr>
              <a:t>|/</a:t>
            </a:r>
            <a:r>
              <a:rPr lang="en-US" sz="1600">
                <a:latin typeface="Times New Roman" pitchFamily="18" charset="0"/>
                <a:cs typeface="Times New Roman" pitchFamily="18" charset="0"/>
              </a:rPr>
              <a:t>ħc</a:t>
            </a:r>
          </a:p>
        </p:txBody>
      </p:sp>
      <p:sp>
        <p:nvSpPr>
          <p:cNvPr id="26634" name="Freeform 1049"/>
          <p:cNvSpPr>
            <a:spLocks/>
          </p:cNvSpPr>
          <p:nvPr/>
        </p:nvSpPr>
        <p:spPr bwMode="auto">
          <a:xfrm>
            <a:off x="1263650" y="5516563"/>
            <a:ext cx="4294188" cy="0"/>
          </a:xfrm>
          <a:custGeom>
            <a:avLst/>
            <a:gdLst>
              <a:gd name="T0" fmla="*/ 0 w 382"/>
              <a:gd name="T1" fmla="*/ 2147483647 w 382"/>
              <a:gd name="T2" fmla="*/ 0 w 382"/>
              <a:gd name="T3" fmla="*/ 0 60000 65536"/>
              <a:gd name="T4" fmla="*/ 0 60000 65536"/>
              <a:gd name="T5" fmla="*/ 0 60000 65536"/>
              <a:gd name="T6" fmla="*/ 0 w 382"/>
              <a:gd name="T7" fmla="*/ 382 w 382"/>
            </a:gdLst>
            <a:ahLst/>
            <a:cxnLst>
              <a:cxn ang="T3">
                <a:pos x="T0" y="0"/>
              </a:cxn>
              <a:cxn ang="T4">
                <a:pos x="T1" y="0"/>
              </a:cxn>
              <a:cxn ang="T5">
                <a:pos x="T2" y="0"/>
              </a:cxn>
            </a:cxnLst>
            <a:rect l="T6" t="0" r="T7" b="0"/>
            <a:pathLst>
              <a:path w="382">
                <a:moveTo>
                  <a:pt x="0" y="0"/>
                </a:moveTo>
                <a:lnTo>
                  <a:pt x="382" y="0"/>
                </a:lnTo>
                <a:lnTo>
                  <a:pt x="0" y="0"/>
                </a:lnTo>
                <a:close/>
              </a:path>
            </a:pathLst>
          </a:custGeom>
          <a:noFill/>
          <a:ln w="222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35" name="Line 1050"/>
          <p:cNvSpPr>
            <a:spLocks noChangeShapeType="1"/>
          </p:cNvSpPr>
          <p:nvPr/>
        </p:nvSpPr>
        <p:spPr bwMode="auto">
          <a:xfrm flipV="1">
            <a:off x="1263650" y="5392738"/>
            <a:ext cx="0" cy="123825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36" name="Rectangle 1051"/>
          <p:cNvSpPr>
            <a:spLocks noChangeArrowheads="1"/>
          </p:cNvSpPr>
          <p:nvPr/>
        </p:nvSpPr>
        <p:spPr bwMode="auto">
          <a:xfrm>
            <a:off x="1196975" y="5640388"/>
            <a:ext cx="107950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>
                <a:solidFill>
                  <a:srgbClr val="000000"/>
                </a:solidFill>
                <a:latin typeface="Times New Roman" pitchFamily="18" charset="0"/>
              </a:rPr>
              <a:t>1</a:t>
            </a:r>
            <a:endParaRPr lang="en-US"/>
          </a:p>
        </p:txBody>
      </p:sp>
      <p:sp>
        <p:nvSpPr>
          <p:cNvPr id="26637" name="Rectangle 1052"/>
          <p:cNvSpPr>
            <a:spLocks noChangeArrowheads="1"/>
          </p:cNvSpPr>
          <p:nvPr/>
        </p:nvSpPr>
        <p:spPr bwMode="auto">
          <a:xfrm>
            <a:off x="1308100" y="5640388"/>
            <a:ext cx="107950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>
                <a:solidFill>
                  <a:srgbClr val="000000"/>
                </a:solidFill>
                <a:latin typeface="Times New Roman" pitchFamily="18" charset="0"/>
              </a:rPr>
              <a:t>0</a:t>
            </a:r>
            <a:endParaRPr lang="en-US"/>
          </a:p>
        </p:txBody>
      </p:sp>
      <p:sp>
        <p:nvSpPr>
          <p:cNvPr id="26638" name="Rectangle 1053"/>
          <p:cNvSpPr>
            <a:spLocks noChangeArrowheads="1"/>
          </p:cNvSpPr>
          <p:nvPr/>
        </p:nvSpPr>
        <p:spPr bwMode="auto">
          <a:xfrm>
            <a:off x="1409700" y="5572125"/>
            <a:ext cx="46038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100">
                <a:solidFill>
                  <a:srgbClr val="000000"/>
                </a:solidFill>
                <a:latin typeface="Times New Roman" pitchFamily="18" charset="0"/>
              </a:rPr>
              <a:t>-</a:t>
            </a:r>
            <a:endParaRPr lang="en-US"/>
          </a:p>
        </p:txBody>
      </p:sp>
      <p:sp>
        <p:nvSpPr>
          <p:cNvPr id="26639" name="Rectangle 1054"/>
          <p:cNvSpPr>
            <a:spLocks noChangeArrowheads="1"/>
          </p:cNvSpPr>
          <p:nvPr/>
        </p:nvSpPr>
        <p:spPr bwMode="auto">
          <a:xfrm>
            <a:off x="1454150" y="5572125"/>
            <a:ext cx="6985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100">
                <a:solidFill>
                  <a:srgbClr val="000000"/>
                </a:solidFill>
                <a:latin typeface="Times New Roman" pitchFamily="18" charset="0"/>
              </a:rPr>
              <a:t>6</a:t>
            </a:r>
            <a:endParaRPr lang="en-US"/>
          </a:p>
        </p:txBody>
      </p:sp>
      <p:sp>
        <p:nvSpPr>
          <p:cNvPr id="26640" name="Line 1055"/>
          <p:cNvSpPr>
            <a:spLocks noChangeShapeType="1"/>
          </p:cNvSpPr>
          <p:nvPr/>
        </p:nvSpPr>
        <p:spPr bwMode="auto">
          <a:xfrm flipV="1">
            <a:off x="1443038" y="5461000"/>
            <a:ext cx="0" cy="55563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1" name="Line 1056"/>
          <p:cNvSpPr>
            <a:spLocks noChangeShapeType="1"/>
          </p:cNvSpPr>
          <p:nvPr/>
        </p:nvSpPr>
        <p:spPr bwMode="auto">
          <a:xfrm flipV="1">
            <a:off x="1555750" y="5461000"/>
            <a:ext cx="0" cy="55563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2" name="Line 1057"/>
          <p:cNvSpPr>
            <a:spLocks noChangeShapeType="1"/>
          </p:cNvSpPr>
          <p:nvPr/>
        </p:nvSpPr>
        <p:spPr bwMode="auto">
          <a:xfrm flipV="1">
            <a:off x="1624013" y="5461000"/>
            <a:ext cx="0" cy="55563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3" name="Line 1058"/>
          <p:cNvSpPr>
            <a:spLocks noChangeShapeType="1"/>
          </p:cNvSpPr>
          <p:nvPr/>
        </p:nvSpPr>
        <p:spPr bwMode="auto">
          <a:xfrm flipV="1">
            <a:off x="1690688" y="5414963"/>
            <a:ext cx="0" cy="101600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4" name="Line 1059"/>
          <p:cNvSpPr>
            <a:spLocks noChangeShapeType="1"/>
          </p:cNvSpPr>
          <p:nvPr/>
        </p:nvSpPr>
        <p:spPr bwMode="auto">
          <a:xfrm flipV="1">
            <a:off x="1736725" y="5461000"/>
            <a:ext cx="0" cy="55563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5" name="Line 1060"/>
          <p:cNvSpPr>
            <a:spLocks noChangeShapeType="1"/>
          </p:cNvSpPr>
          <p:nvPr/>
        </p:nvSpPr>
        <p:spPr bwMode="auto">
          <a:xfrm flipV="1">
            <a:off x="1781175" y="5461000"/>
            <a:ext cx="0" cy="55563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6" name="Line 1061"/>
          <p:cNvSpPr>
            <a:spLocks noChangeShapeType="1"/>
          </p:cNvSpPr>
          <p:nvPr/>
        </p:nvSpPr>
        <p:spPr bwMode="auto">
          <a:xfrm flipV="1">
            <a:off x="1814513" y="5461000"/>
            <a:ext cx="0" cy="55563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7" name="Line 1062"/>
          <p:cNvSpPr>
            <a:spLocks noChangeShapeType="1"/>
          </p:cNvSpPr>
          <p:nvPr/>
        </p:nvSpPr>
        <p:spPr bwMode="auto">
          <a:xfrm flipV="1">
            <a:off x="1847850" y="5461000"/>
            <a:ext cx="0" cy="55563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8" name="Line 1063"/>
          <p:cNvSpPr>
            <a:spLocks noChangeShapeType="1"/>
          </p:cNvSpPr>
          <p:nvPr/>
        </p:nvSpPr>
        <p:spPr bwMode="auto">
          <a:xfrm flipV="1">
            <a:off x="1870075" y="5392738"/>
            <a:ext cx="0" cy="123825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9" name="Line 1064"/>
          <p:cNvSpPr>
            <a:spLocks noChangeShapeType="1"/>
          </p:cNvSpPr>
          <p:nvPr/>
        </p:nvSpPr>
        <p:spPr bwMode="auto">
          <a:xfrm flipV="1">
            <a:off x="2062163" y="5461000"/>
            <a:ext cx="0" cy="55563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0" name="Line 1065"/>
          <p:cNvSpPr>
            <a:spLocks noChangeShapeType="1"/>
          </p:cNvSpPr>
          <p:nvPr/>
        </p:nvSpPr>
        <p:spPr bwMode="auto">
          <a:xfrm flipV="1">
            <a:off x="2163763" y="5461000"/>
            <a:ext cx="0" cy="55563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1" name="Line 1066"/>
          <p:cNvSpPr>
            <a:spLocks noChangeShapeType="1"/>
          </p:cNvSpPr>
          <p:nvPr/>
        </p:nvSpPr>
        <p:spPr bwMode="auto">
          <a:xfrm flipV="1">
            <a:off x="2241550" y="5461000"/>
            <a:ext cx="0" cy="55563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2" name="Line 1067"/>
          <p:cNvSpPr>
            <a:spLocks noChangeShapeType="1"/>
          </p:cNvSpPr>
          <p:nvPr/>
        </p:nvSpPr>
        <p:spPr bwMode="auto">
          <a:xfrm flipV="1">
            <a:off x="2298700" y="5414963"/>
            <a:ext cx="0" cy="101600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3" name="Line 1068"/>
          <p:cNvSpPr>
            <a:spLocks noChangeShapeType="1"/>
          </p:cNvSpPr>
          <p:nvPr/>
        </p:nvSpPr>
        <p:spPr bwMode="auto">
          <a:xfrm flipV="1">
            <a:off x="2354263" y="5461000"/>
            <a:ext cx="0" cy="55563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4" name="Line 1069"/>
          <p:cNvSpPr>
            <a:spLocks noChangeShapeType="1"/>
          </p:cNvSpPr>
          <p:nvPr/>
        </p:nvSpPr>
        <p:spPr bwMode="auto">
          <a:xfrm flipV="1">
            <a:off x="2387600" y="5461000"/>
            <a:ext cx="0" cy="55563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5" name="Line 1070"/>
          <p:cNvSpPr>
            <a:spLocks noChangeShapeType="1"/>
          </p:cNvSpPr>
          <p:nvPr/>
        </p:nvSpPr>
        <p:spPr bwMode="auto">
          <a:xfrm flipV="1">
            <a:off x="2433638" y="5461000"/>
            <a:ext cx="0" cy="55563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6" name="Line 1071"/>
          <p:cNvSpPr>
            <a:spLocks noChangeShapeType="1"/>
          </p:cNvSpPr>
          <p:nvPr/>
        </p:nvSpPr>
        <p:spPr bwMode="auto">
          <a:xfrm flipV="1">
            <a:off x="2455863" y="5461000"/>
            <a:ext cx="0" cy="55563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7" name="Line 1072"/>
          <p:cNvSpPr>
            <a:spLocks noChangeShapeType="1"/>
          </p:cNvSpPr>
          <p:nvPr/>
        </p:nvSpPr>
        <p:spPr bwMode="auto">
          <a:xfrm flipV="1">
            <a:off x="2489200" y="5392738"/>
            <a:ext cx="0" cy="123825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8" name="Rectangle 1073"/>
          <p:cNvSpPr>
            <a:spLocks noChangeArrowheads="1"/>
          </p:cNvSpPr>
          <p:nvPr/>
        </p:nvSpPr>
        <p:spPr bwMode="auto">
          <a:xfrm>
            <a:off x="2320925" y="5640388"/>
            <a:ext cx="107950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>
                <a:solidFill>
                  <a:srgbClr val="000000"/>
                </a:solidFill>
                <a:latin typeface="Times New Roman" pitchFamily="18" charset="0"/>
              </a:rPr>
              <a:t>1</a:t>
            </a:r>
            <a:endParaRPr lang="en-US"/>
          </a:p>
        </p:txBody>
      </p:sp>
      <p:sp>
        <p:nvSpPr>
          <p:cNvPr id="26659" name="Rectangle 1074"/>
          <p:cNvSpPr>
            <a:spLocks noChangeArrowheads="1"/>
          </p:cNvSpPr>
          <p:nvPr/>
        </p:nvSpPr>
        <p:spPr bwMode="auto">
          <a:xfrm>
            <a:off x="2433638" y="5640388"/>
            <a:ext cx="107950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>
                <a:solidFill>
                  <a:srgbClr val="000000"/>
                </a:solidFill>
                <a:latin typeface="Times New Roman" pitchFamily="18" charset="0"/>
              </a:rPr>
              <a:t>0</a:t>
            </a:r>
            <a:endParaRPr lang="en-US"/>
          </a:p>
        </p:txBody>
      </p:sp>
      <p:sp>
        <p:nvSpPr>
          <p:cNvPr id="26660" name="Rectangle 1075"/>
          <p:cNvSpPr>
            <a:spLocks noChangeArrowheads="1"/>
          </p:cNvSpPr>
          <p:nvPr/>
        </p:nvSpPr>
        <p:spPr bwMode="auto">
          <a:xfrm>
            <a:off x="2533650" y="5572125"/>
            <a:ext cx="46038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100">
                <a:solidFill>
                  <a:srgbClr val="000000"/>
                </a:solidFill>
                <a:latin typeface="Times New Roman" pitchFamily="18" charset="0"/>
              </a:rPr>
              <a:t>-</a:t>
            </a:r>
            <a:endParaRPr lang="en-US"/>
          </a:p>
        </p:txBody>
      </p:sp>
      <p:sp>
        <p:nvSpPr>
          <p:cNvPr id="26661" name="Rectangle 1076"/>
          <p:cNvSpPr>
            <a:spLocks noChangeArrowheads="1"/>
          </p:cNvSpPr>
          <p:nvPr/>
        </p:nvSpPr>
        <p:spPr bwMode="auto">
          <a:xfrm>
            <a:off x="2579688" y="5572125"/>
            <a:ext cx="6985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100">
                <a:solidFill>
                  <a:srgbClr val="000000"/>
                </a:solidFill>
                <a:latin typeface="Times New Roman" pitchFamily="18" charset="0"/>
              </a:rPr>
              <a:t>4</a:t>
            </a:r>
            <a:endParaRPr lang="en-US"/>
          </a:p>
        </p:txBody>
      </p:sp>
      <p:sp>
        <p:nvSpPr>
          <p:cNvPr id="26662" name="Line 1077"/>
          <p:cNvSpPr>
            <a:spLocks noChangeShapeType="1"/>
          </p:cNvSpPr>
          <p:nvPr/>
        </p:nvSpPr>
        <p:spPr bwMode="auto">
          <a:xfrm flipV="1">
            <a:off x="2668588" y="5461000"/>
            <a:ext cx="0" cy="55563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63" name="Line 1078"/>
          <p:cNvSpPr>
            <a:spLocks noChangeShapeType="1"/>
          </p:cNvSpPr>
          <p:nvPr/>
        </p:nvSpPr>
        <p:spPr bwMode="auto">
          <a:xfrm flipV="1">
            <a:off x="2781300" y="5461000"/>
            <a:ext cx="0" cy="55563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64" name="Line 1079"/>
          <p:cNvSpPr>
            <a:spLocks noChangeShapeType="1"/>
          </p:cNvSpPr>
          <p:nvPr/>
        </p:nvSpPr>
        <p:spPr bwMode="auto">
          <a:xfrm flipV="1">
            <a:off x="2860675" y="5461000"/>
            <a:ext cx="0" cy="55563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65" name="Line 1080"/>
          <p:cNvSpPr>
            <a:spLocks noChangeShapeType="1"/>
          </p:cNvSpPr>
          <p:nvPr/>
        </p:nvSpPr>
        <p:spPr bwMode="auto">
          <a:xfrm flipV="1">
            <a:off x="2916238" y="5414963"/>
            <a:ext cx="0" cy="101600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66" name="Line 1081"/>
          <p:cNvSpPr>
            <a:spLocks noChangeShapeType="1"/>
          </p:cNvSpPr>
          <p:nvPr/>
        </p:nvSpPr>
        <p:spPr bwMode="auto">
          <a:xfrm flipV="1">
            <a:off x="2960688" y="5461000"/>
            <a:ext cx="0" cy="55563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67" name="Line 1082"/>
          <p:cNvSpPr>
            <a:spLocks noChangeShapeType="1"/>
          </p:cNvSpPr>
          <p:nvPr/>
        </p:nvSpPr>
        <p:spPr bwMode="auto">
          <a:xfrm flipV="1">
            <a:off x="3006725" y="5461000"/>
            <a:ext cx="0" cy="55563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68" name="Line 1083"/>
          <p:cNvSpPr>
            <a:spLocks noChangeShapeType="1"/>
          </p:cNvSpPr>
          <p:nvPr/>
        </p:nvSpPr>
        <p:spPr bwMode="auto">
          <a:xfrm flipV="1">
            <a:off x="3040063" y="5461000"/>
            <a:ext cx="0" cy="55563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69" name="Line 1084"/>
          <p:cNvSpPr>
            <a:spLocks noChangeShapeType="1"/>
          </p:cNvSpPr>
          <p:nvPr/>
        </p:nvSpPr>
        <p:spPr bwMode="auto">
          <a:xfrm flipV="1">
            <a:off x="3073400" y="5461000"/>
            <a:ext cx="0" cy="55563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70" name="Line 1085"/>
          <p:cNvSpPr>
            <a:spLocks noChangeShapeType="1"/>
          </p:cNvSpPr>
          <p:nvPr/>
        </p:nvSpPr>
        <p:spPr bwMode="auto">
          <a:xfrm flipV="1">
            <a:off x="3095625" y="5392738"/>
            <a:ext cx="0" cy="123825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71" name="Line 1086"/>
          <p:cNvSpPr>
            <a:spLocks noChangeShapeType="1"/>
          </p:cNvSpPr>
          <p:nvPr/>
        </p:nvSpPr>
        <p:spPr bwMode="auto">
          <a:xfrm flipV="1">
            <a:off x="3287713" y="5461000"/>
            <a:ext cx="0" cy="55563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72" name="Line 1087"/>
          <p:cNvSpPr>
            <a:spLocks noChangeShapeType="1"/>
          </p:cNvSpPr>
          <p:nvPr/>
        </p:nvSpPr>
        <p:spPr bwMode="auto">
          <a:xfrm flipV="1">
            <a:off x="3398838" y="5461000"/>
            <a:ext cx="0" cy="55563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73" name="Line 1088"/>
          <p:cNvSpPr>
            <a:spLocks noChangeShapeType="1"/>
          </p:cNvSpPr>
          <p:nvPr/>
        </p:nvSpPr>
        <p:spPr bwMode="auto">
          <a:xfrm flipV="1">
            <a:off x="3467100" y="5461000"/>
            <a:ext cx="0" cy="55563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74" name="Line 1089"/>
          <p:cNvSpPr>
            <a:spLocks noChangeShapeType="1"/>
          </p:cNvSpPr>
          <p:nvPr/>
        </p:nvSpPr>
        <p:spPr bwMode="auto">
          <a:xfrm flipV="1">
            <a:off x="3533775" y="5414963"/>
            <a:ext cx="0" cy="101600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75" name="Line 1090"/>
          <p:cNvSpPr>
            <a:spLocks noChangeShapeType="1"/>
          </p:cNvSpPr>
          <p:nvPr/>
        </p:nvSpPr>
        <p:spPr bwMode="auto">
          <a:xfrm flipV="1">
            <a:off x="3579813" y="5461000"/>
            <a:ext cx="0" cy="55563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76" name="Line 1091"/>
          <p:cNvSpPr>
            <a:spLocks noChangeShapeType="1"/>
          </p:cNvSpPr>
          <p:nvPr/>
        </p:nvSpPr>
        <p:spPr bwMode="auto">
          <a:xfrm flipV="1">
            <a:off x="3624263" y="5461000"/>
            <a:ext cx="0" cy="55563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77" name="Line 1092"/>
          <p:cNvSpPr>
            <a:spLocks noChangeShapeType="1"/>
          </p:cNvSpPr>
          <p:nvPr/>
        </p:nvSpPr>
        <p:spPr bwMode="auto">
          <a:xfrm flipV="1">
            <a:off x="3657600" y="5461000"/>
            <a:ext cx="0" cy="55563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78" name="Line 1093"/>
          <p:cNvSpPr>
            <a:spLocks noChangeShapeType="1"/>
          </p:cNvSpPr>
          <p:nvPr/>
        </p:nvSpPr>
        <p:spPr bwMode="auto">
          <a:xfrm flipV="1">
            <a:off x="3692525" y="5461000"/>
            <a:ext cx="0" cy="55563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79" name="Line 1094"/>
          <p:cNvSpPr>
            <a:spLocks noChangeShapeType="1"/>
          </p:cNvSpPr>
          <p:nvPr/>
        </p:nvSpPr>
        <p:spPr bwMode="auto">
          <a:xfrm flipV="1">
            <a:off x="3714750" y="5392738"/>
            <a:ext cx="0" cy="123825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80" name="Rectangle 1095"/>
          <p:cNvSpPr>
            <a:spLocks noChangeArrowheads="1"/>
          </p:cNvSpPr>
          <p:nvPr/>
        </p:nvSpPr>
        <p:spPr bwMode="auto">
          <a:xfrm>
            <a:off x="3544888" y="5640388"/>
            <a:ext cx="107950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>
                <a:solidFill>
                  <a:srgbClr val="000000"/>
                </a:solidFill>
                <a:latin typeface="Times New Roman" pitchFamily="18" charset="0"/>
              </a:rPr>
              <a:t>1</a:t>
            </a:r>
            <a:endParaRPr lang="en-US"/>
          </a:p>
        </p:txBody>
      </p:sp>
      <p:sp>
        <p:nvSpPr>
          <p:cNvPr id="26681" name="Rectangle 1096"/>
          <p:cNvSpPr>
            <a:spLocks noChangeArrowheads="1"/>
          </p:cNvSpPr>
          <p:nvPr/>
        </p:nvSpPr>
        <p:spPr bwMode="auto">
          <a:xfrm>
            <a:off x="3657600" y="5640388"/>
            <a:ext cx="107950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>
                <a:solidFill>
                  <a:srgbClr val="000000"/>
                </a:solidFill>
                <a:latin typeface="Times New Roman" pitchFamily="18" charset="0"/>
              </a:rPr>
              <a:t>0</a:t>
            </a:r>
            <a:endParaRPr lang="en-US"/>
          </a:p>
        </p:txBody>
      </p:sp>
      <p:sp>
        <p:nvSpPr>
          <p:cNvPr id="26682" name="Rectangle 1097"/>
          <p:cNvSpPr>
            <a:spLocks noChangeArrowheads="1"/>
          </p:cNvSpPr>
          <p:nvPr/>
        </p:nvSpPr>
        <p:spPr bwMode="auto">
          <a:xfrm>
            <a:off x="3759200" y="5572125"/>
            <a:ext cx="46038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100">
                <a:solidFill>
                  <a:srgbClr val="000000"/>
                </a:solidFill>
                <a:latin typeface="Times New Roman" pitchFamily="18" charset="0"/>
              </a:rPr>
              <a:t>-</a:t>
            </a:r>
            <a:endParaRPr lang="en-US"/>
          </a:p>
        </p:txBody>
      </p:sp>
      <p:sp>
        <p:nvSpPr>
          <p:cNvPr id="26683" name="Rectangle 1098"/>
          <p:cNvSpPr>
            <a:spLocks noChangeArrowheads="1"/>
          </p:cNvSpPr>
          <p:nvPr/>
        </p:nvSpPr>
        <p:spPr bwMode="auto">
          <a:xfrm>
            <a:off x="3814763" y="5572125"/>
            <a:ext cx="6985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100">
                <a:solidFill>
                  <a:srgbClr val="000000"/>
                </a:solidFill>
                <a:latin typeface="Times New Roman" pitchFamily="18" charset="0"/>
              </a:rPr>
              <a:t>2</a:t>
            </a:r>
            <a:endParaRPr lang="en-US"/>
          </a:p>
        </p:txBody>
      </p:sp>
      <p:sp>
        <p:nvSpPr>
          <p:cNvPr id="26684" name="Line 1099"/>
          <p:cNvSpPr>
            <a:spLocks noChangeShapeType="1"/>
          </p:cNvSpPr>
          <p:nvPr/>
        </p:nvSpPr>
        <p:spPr bwMode="auto">
          <a:xfrm flipV="1">
            <a:off x="3905250" y="5461000"/>
            <a:ext cx="0" cy="55563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85" name="Line 1100"/>
          <p:cNvSpPr>
            <a:spLocks noChangeShapeType="1"/>
          </p:cNvSpPr>
          <p:nvPr/>
        </p:nvSpPr>
        <p:spPr bwMode="auto">
          <a:xfrm flipV="1">
            <a:off x="4006850" y="5461000"/>
            <a:ext cx="0" cy="55563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86" name="Line 1101"/>
          <p:cNvSpPr>
            <a:spLocks noChangeShapeType="1"/>
          </p:cNvSpPr>
          <p:nvPr/>
        </p:nvSpPr>
        <p:spPr bwMode="auto">
          <a:xfrm flipV="1">
            <a:off x="4084638" y="5461000"/>
            <a:ext cx="0" cy="55563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87" name="Line 1102"/>
          <p:cNvSpPr>
            <a:spLocks noChangeShapeType="1"/>
          </p:cNvSpPr>
          <p:nvPr/>
        </p:nvSpPr>
        <p:spPr bwMode="auto">
          <a:xfrm flipV="1">
            <a:off x="4141788" y="5414963"/>
            <a:ext cx="0" cy="101600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88" name="Line 1103"/>
          <p:cNvSpPr>
            <a:spLocks noChangeShapeType="1"/>
          </p:cNvSpPr>
          <p:nvPr/>
        </p:nvSpPr>
        <p:spPr bwMode="auto">
          <a:xfrm flipV="1">
            <a:off x="4197350" y="5461000"/>
            <a:ext cx="0" cy="55563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89" name="Line 1104"/>
          <p:cNvSpPr>
            <a:spLocks noChangeShapeType="1"/>
          </p:cNvSpPr>
          <p:nvPr/>
        </p:nvSpPr>
        <p:spPr bwMode="auto">
          <a:xfrm flipV="1">
            <a:off x="4230688" y="5461000"/>
            <a:ext cx="0" cy="55563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90" name="Line 1105"/>
          <p:cNvSpPr>
            <a:spLocks noChangeShapeType="1"/>
          </p:cNvSpPr>
          <p:nvPr/>
        </p:nvSpPr>
        <p:spPr bwMode="auto">
          <a:xfrm flipV="1">
            <a:off x="4265613" y="5461000"/>
            <a:ext cx="0" cy="55563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91" name="Line 1106"/>
          <p:cNvSpPr>
            <a:spLocks noChangeShapeType="1"/>
          </p:cNvSpPr>
          <p:nvPr/>
        </p:nvSpPr>
        <p:spPr bwMode="auto">
          <a:xfrm flipV="1">
            <a:off x="4298950" y="5461000"/>
            <a:ext cx="0" cy="55563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92" name="Line 1107"/>
          <p:cNvSpPr>
            <a:spLocks noChangeShapeType="1"/>
          </p:cNvSpPr>
          <p:nvPr/>
        </p:nvSpPr>
        <p:spPr bwMode="auto">
          <a:xfrm flipV="1">
            <a:off x="4332288" y="5392738"/>
            <a:ext cx="0" cy="123825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93" name="Line 1108"/>
          <p:cNvSpPr>
            <a:spLocks noChangeShapeType="1"/>
          </p:cNvSpPr>
          <p:nvPr/>
        </p:nvSpPr>
        <p:spPr bwMode="auto">
          <a:xfrm flipV="1">
            <a:off x="4511675" y="5461000"/>
            <a:ext cx="0" cy="55563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94" name="Line 1109"/>
          <p:cNvSpPr>
            <a:spLocks noChangeShapeType="1"/>
          </p:cNvSpPr>
          <p:nvPr/>
        </p:nvSpPr>
        <p:spPr bwMode="auto">
          <a:xfrm flipV="1">
            <a:off x="4624388" y="5461000"/>
            <a:ext cx="0" cy="55563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95" name="Line 1110"/>
          <p:cNvSpPr>
            <a:spLocks noChangeShapeType="1"/>
          </p:cNvSpPr>
          <p:nvPr/>
        </p:nvSpPr>
        <p:spPr bwMode="auto">
          <a:xfrm flipV="1">
            <a:off x="4703763" y="5461000"/>
            <a:ext cx="0" cy="55563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96" name="Line 1111"/>
          <p:cNvSpPr>
            <a:spLocks noChangeShapeType="1"/>
          </p:cNvSpPr>
          <p:nvPr/>
        </p:nvSpPr>
        <p:spPr bwMode="auto">
          <a:xfrm flipV="1">
            <a:off x="4759325" y="5414963"/>
            <a:ext cx="0" cy="101600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97" name="Line 1112"/>
          <p:cNvSpPr>
            <a:spLocks noChangeShapeType="1"/>
          </p:cNvSpPr>
          <p:nvPr/>
        </p:nvSpPr>
        <p:spPr bwMode="auto">
          <a:xfrm flipV="1">
            <a:off x="4805363" y="5461000"/>
            <a:ext cx="0" cy="55563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98" name="Line 1113"/>
          <p:cNvSpPr>
            <a:spLocks noChangeShapeType="1"/>
          </p:cNvSpPr>
          <p:nvPr/>
        </p:nvSpPr>
        <p:spPr bwMode="auto">
          <a:xfrm flipV="1">
            <a:off x="4849813" y="5461000"/>
            <a:ext cx="0" cy="55563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99" name="Line 1114"/>
          <p:cNvSpPr>
            <a:spLocks noChangeShapeType="1"/>
          </p:cNvSpPr>
          <p:nvPr/>
        </p:nvSpPr>
        <p:spPr bwMode="auto">
          <a:xfrm flipV="1">
            <a:off x="4883150" y="5461000"/>
            <a:ext cx="0" cy="55563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700" name="Line 1115"/>
          <p:cNvSpPr>
            <a:spLocks noChangeShapeType="1"/>
          </p:cNvSpPr>
          <p:nvPr/>
        </p:nvSpPr>
        <p:spPr bwMode="auto">
          <a:xfrm flipV="1">
            <a:off x="4916488" y="5461000"/>
            <a:ext cx="0" cy="55563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701" name="Line 1116"/>
          <p:cNvSpPr>
            <a:spLocks noChangeShapeType="1"/>
          </p:cNvSpPr>
          <p:nvPr/>
        </p:nvSpPr>
        <p:spPr bwMode="auto">
          <a:xfrm flipV="1">
            <a:off x="4938713" y="5392738"/>
            <a:ext cx="0" cy="123825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702" name="Rectangle 1117"/>
          <p:cNvSpPr>
            <a:spLocks noChangeArrowheads="1"/>
          </p:cNvSpPr>
          <p:nvPr/>
        </p:nvSpPr>
        <p:spPr bwMode="auto">
          <a:xfrm>
            <a:off x="4805363" y="5640388"/>
            <a:ext cx="107950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>
                <a:solidFill>
                  <a:srgbClr val="000000"/>
                </a:solidFill>
                <a:latin typeface="Times New Roman" pitchFamily="18" charset="0"/>
              </a:rPr>
              <a:t>1</a:t>
            </a:r>
            <a:endParaRPr lang="en-US"/>
          </a:p>
        </p:txBody>
      </p:sp>
      <p:sp>
        <p:nvSpPr>
          <p:cNvPr id="26703" name="Rectangle 1118"/>
          <p:cNvSpPr>
            <a:spLocks noChangeArrowheads="1"/>
          </p:cNvSpPr>
          <p:nvPr/>
        </p:nvSpPr>
        <p:spPr bwMode="auto">
          <a:xfrm>
            <a:off x="4905375" y="5640388"/>
            <a:ext cx="107950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>
                <a:solidFill>
                  <a:srgbClr val="000000"/>
                </a:solidFill>
                <a:latin typeface="Times New Roman" pitchFamily="18" charset="0"/>
              </a:rPr>
              <a:t>0</a:t>
            </a:r>
            <a:endParaRPr lang="en-US"/>
          </a:p>
        </p:txBody>
      </p:sp>
      <p:sp>
        <p:nvSpPr>
          <p:cNvPr id="26704" name="Rectangle 1119"/>
          <p:cNvSpPr>
            <a:spLocks noChangeArrowheads="1"/>
          </p:cNvSpPr>
          <p:nvPr/>
        </p:nvSpPr>
        <p:spPr bwMode="auto">
          <a:xfrm>
            <a:off x="5018088" y="5572125"/>
            <a:ext cx="6985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100">
                <a:solidFill>
                  <a:srgbClr val="000000"/>
                </a:solidFill>
                <a:latin typeface="Times New Roman" pitchFamily="18" charset="0"/>
              </a:rPr>
              <a:t>0</a:t>
            </a:r>
            <a:endParaRPr lang="en-US"/>
          </a:p>
        </p:txBody>
      </p:sp>
      <p:sp>
        <p:nvSpPr>
          <p:cNvPr id="26705" name="Line 1120"/>
          <p:cNvSpPr>
            <a:spLocks noChangeShapeType="1"/>
          </p:cNvSpPr>
          <p:nvPr/>
        </p:nvSpPr>
        <p:spPr bwMode="auto">
          <a:xfrm flipV="1">
            <a:off x="5130800" y="5461000"/>
            <a:ext cx="0" cy="55563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706" name="Line 1121"/>
          <p:cNvSpPr>
            <a:spLocks noChangeShapeType="1"/>
          </p:cNvSpPr>
          <p:nvPr/>
        </p:nvSpPr>
        <p:spPr bwMode="auto">
          <a:xfrm flipV="1">
            <a:off x="5232400" y="5461000"/>
            <a:ext cx="0" cy="55563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707" name="Line 1122"/>
          <p:cNvSpPr>
            <a:spLocks noChangeShapeType="1"/>
          </p:cNvSpPr>
          <p:nvPr/>
        </p:nvSpPr>
        <p:spPr bwMode="auto">
          <a:xfrm flipV="1">
            <a:off x="5310188" y="5461000"/>
            <a:ext cx="0" cy="55563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708" name="Line 1123"/>
          <p:cNvSpPr>
            <a:spLocks noChangeShapeType="1"/>
          </p:cNvSpPr>
          <p:nvPr/>
        </p:nvSpPr>
        <p:spPr bwMode="auto">
          <a:xfrm flipV="1">
            <a:off x="5378450" y="5414963"/>
            <a:ext cx="0" cy="101600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709" name="Line 1124"/>
          <p:cNvSpPr>
            <a:spLocks noChangeShapeType="1"/>
          </p:cNvSpPr>
          <p:nvPr/>
        </p:nvSpPr>
        <p:spPr bwMode="auto">
          <a:xfrm flipV="1">
            <a:off x="5422900" y="5461000"/>
            <a:ext cx="0" cy="55563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710" name="Line 1125"/>
          <p:cNvSpPr>
            <a:spLocks noChangeShapeType="1"/>
          </p:cNvSpPr>
          <p:nvPr/>
        </p:nvSpPr>
        <p:spPr bwMode="auto">
          <a:xfrm flipV="1">
            <a:off x="5467350" y="5461000"/>
            <a:ext cx="0" cy="55563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711" name="Line 1126"/>
          <p:cNvSpPr>
            <a:spLocks noChangeShapeType="1"/>
          </p:cNvSpPr>
          <p:nvPr/>
        </p:nvSpPr>
        <p:spPr bwMode="auto">
          <a:xfrm flipV="1">
            <a:off x="5502275" y="5461000"/>
            <a:ext cx="0" cy="55563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712" name="Line 1127"/>
          <p:cNvSpPr>
            <a:spLocks noChangeShapeType="1"/>
          </p:cNvSpPr>
          <p:nvPr/>
        </p:nvSpPr>
        <p:spPr bwMode="auto">
          <a:xfrm flipV="1">
            <a:off x="5535613" y="5461000"/>
            <a:ext cx="0" cy="55563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713" name="Line 1128"/>
          <p:cNvSpPr>
            <a:spLocks noChangeShapeType="1"/>
          </p:cNvSpPr>
          <p:nvPr/>
        </p:nvSpPr>
        <p:spPr bwMode="auto">
          <a:xfrm flipV="1">
            <a:off x="5557838" y="5392738"/>
            <a:ext cx="0" cy="123825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714" name="Freeform 1133"/>
          <p:cNvSpPr>
            <a:spLocks/>
          </p:cNvSpPr>
          <p:nvPr/>
        </p:nvSpPr>
        <p:spPr bwMode="auto">
          <a:xfrm>
            <a:off x="1263650" y="1096963"/>
            <a:ext cx="0" cy="4419600"/>
          </a:xfrm>
          <a:custGeom>
            <a:avLst/>
            <a:gdLst>
              <a:gd name="T0" fmla="*/ 2147483647 h 393"/>
              <a:gd name="T1" fmla="*/ 0 h 393"/>
              <a:gd name="T2" fmla="*/ 2147483647 h 393"/>
              <a:gd name="T3" fmla="*/ 0 60000 65536"/>
              <a:gd name="T4" fmla="*/ 0 60000 65536"/>
              <a:gd name="T5" fmla="*/ 0 60000 65536"/>
              <a:gd name="T6" fmla="*/ 0 h 393"/>
              <a:gd name="T7" fmla="*/ 393 h 393"/>
            </a:gdLst>
            <a:ahLst/>
            <a:cxnLst>
              <a:cxn ang="T3">
                <a:pos x="0" y="T0"/>
              </a:cxn>
              <a:cxn ang="T4">
                <a:pos x="0" y="T1"/>
              </a:cxn>
              <a:cxn ang="T5">
                <a:pos x="0" y="T2"/>
              </a:cxn>
            </a:cxnLst>
            <a:rect l="0" t="T6" r="0" b="T7"/>
            <a:pathLst>
              <a:path h="393">
                <a:moveTo>
                  <a:pt x="0" y="393"/>
                </a:moveTo>
                <a:lnTo>
                  <a:pt x="0" y="0"/>
                </a:lnTo>
                <a:lnTo>
                  <a:pt x="0" y="393"/>
                </a:lnTo>
                <a:close/>
              </a:path>
            </a:pathLst>
          </a:custGeom>
          <a:noFill/>
          <a:ln w="222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715" name="Line 1134"/>
          <p:cNvSpPr>
            <a:spLocks noChangeShapeType="1"/>
          </p:cNvSpPr>
          <p:nvPr/>
        </p:nvSpPr>
        <p:spPr bwMode="auto">
          <a:xfrm>
            <a:off x="1263650" y="5516563"/>
            <a:ext cx="123825" cy="0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716" name="Line 1135"/>
          <p:cNvSpPr>
            <a:spLocks noChangeShapeType="1"/>
          </p:cNvSpPr>
          <p:nvPr/>
        </p:nvSpPr>
        <p:spPr bwMode="auto">
          <a:xfrm>
            <a:off x="1263650" y="5449888"/>
            <a:ext cx="57150" cy="0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717" name="Line 1136"/>
          <p:cNvSpPr>
            <a:spLocks noChangeShapeType="1"/>
          </p:cNvSpPr>
          <p:nvPr/>
        </p:nvSpPr>
        <p:spPr bwMode="auto">
          <a:xfrm>
            <a:off x="1263650" y="5370513"/>
            <a:ext cx="57150" cy="0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718" name="Line 1137"/>
          <p:cNvSpPr>
            <a:spLocks noChangeShapeType="1"/>
          </p:cNvSpPr>
          <p:nvPr/>
        </p:nvSpPr>
        <p:spPr bwMode="auto">
          <a:xfrm>
            <a:off x="1263650" y="5302250"/>
            <a:ext cx="123825" cy="0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719" name="Line 1138"/>
          <p:cNvSpPr>
            <a:spLocks noChangeShapeType="1"/>
          </p:cNvSpPr>
          <p:nvPr/>
        </p:nvSpPr>
        <p:spPr bwMode="auto">
          <a:xfrm>
            <a:off x="1263650" y="5235575"/>
            <a:ext cx="57150" cy="0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720" name="Line 1139"/>
          <p:cNvSpPr>
            <a:spLocks noChangeShapeType="1"/>
          </p:cNvSpPr>
          <p:nvPr/>
        </p:nvSpPr>
        <p:spPr bwMode="auto">
          <a:xfrm>
            <a:off x="1263650" y="5145088"/>
            <a:ext cx="57150" cy="0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721" name="Line 1140"/>
          <p:cNvSpPr>
            <a:spLocks noChangeShapeType="1"/>
          </p:cNvSpPr>
          <p:nvPr/>
        </p:nvSpPr>
        <p:spPr bwMode="auto">
          <a:xfrm>
            <a:off x="1263650" y="5078413"/>
            <a:ext cx="123825" cy="0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722" name="Rectangle 1141"/>
          <p:cNvSpPr>
            <a:spLocks noChangeArrowheads="1"/>
          </p:cNvSpPr>
          <p:nvPr/>
        </p:nvSpPr>
        <p:spPr bwMode="auto">
          <a:xfrm>
            <a:off x="792163" y="4954588"/>
            <a:ext cx="107950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>
                <a:solidFill>
                  <a:srgbClr val="000000"/>
                </a:solidFill>
                <a:latin typeface="Times New Roman" pitchFamily="18" charset="0"/>
              </a:rPr>
              <a:t>1</a:t>
            </a:r>
            <a:endParaRPr lang="en-US"/>
          </a:p>
        </p:txBody>
      </p:sp>
      <p:sp>
        <p:nvSpPr>
          <p:cNvPr id="26723" name="Rectangle 1142"/>
          <p:cNvSpPr>
            <a:spLocks noChangeArrowheads="1"/>
          </p:cNvSpPr>
          <p:nvPr/>
        </p:nvSpPr>
        <p:spPr bwMode="auto">
          <a:xfrm>
            <a:off x="892175" y="4954588"/>
            <a:ext cx="107950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>
                <a:solidFill>
                  <a:srgbClr val="000000"/>
                </a:solidFill>
                <a:latin typeface="Times New Roman" pitchFamily="18" charset="0"/>
              </a:rPr>
              <a:t>0</a:t>
            </a:r>
            <a:endParaRPr lang="en-US"/>
          </a:p>
        </p:txBody>
      </p:sp>
      <p:sp>
        <p:nvSpPr>
          <p:cNvPr id="26724" name="Rectangle 1143"/>
          <p:cNvSpPr>
            <a:spLocks noChangeArrowheads="1"/>
          </p:cNvSpPr>
          <p:nvPr/>
        </p:nvSpPr>
        <p:spPr bwMode="auto">
          <a:xfrm>
            <a:off x="1004888" y="4897438"/>
            <a:ext cx="46037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100">
                <a:solidFill>
                  <a:srgbClr val="000000"/>
                </a:solidFill>
                <a:latin typeface="Times New Roman" pitchFamily="18" charset="0"/>
              </a:rPr>
              <a:t>-</a:t>
            </a:r>
            <a:endParaRPr lang="en-US"/>
          </a:p>
        </p:txBody>
      </p:sp>
      <p:sp>
        <p:nvSpPr>
          <p:cNvPr id="26725" name="Rectangle 1144"/>
          <p:cNvSpPr>
            <a:spLocks noChangeArrowheads="1"/>
          </p:cNvSpPr>
          <p:nvPr/>
        </p:nvSpPr>
        <p:spPr bwMode="auto">
          <a:xfrm>
            <a:off x="1050925" y="4897438"/>
            <a:ext cx="6985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100">
                <a:solidFill>
                  <a:srgbClr val="000000"/>
                </a:solidFill>
                <a:latin typeface="Times New Roman" pitchFamily="18" charset="0"/>
              </a:rPr>
              <a:t>3</a:t>
            </a:r>
            <a:endParaRPr lang="en-US"/>
          </a:p>
        </p:txBody>
      </p:sp>
      <p:sp>
        <p:nvSpPr>
          <p:cNvPr id="26726" name="Rectangle 1145"/>
          <p:cNvSpPr>
            <a:spLocks noChangeArrowheads="1"/>
          </p:cNvSpPr>
          <p:nvPr/>
        </p:nvSpPr>
        <p:spPr bwMode="auto">
          <a:xfrm>
            <a:off x="1117600" y="4897438"/>
            <a:ext cx="6985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100">
                <a:solidFill>
                  <a:srgbClr val="000000"/>
                </a:solidFill>
                <a:latin typeface="Times New Roman" pitchFamily="18" charset="0"/>
              </a:rPr>
              <a:t>0</a:t>
            </a:r>
            <a:endParaRPr lang="en-US"/>
          </a:p>
        </p:txBody>
      </p:sp>
      <p:sp>
        <p:nvSpPr>
          <p:cNvPr id="26727" name="Line 1146"/>
          <p:cNvSpPr>
            <a:spLocks noChangeShapeType="1"/>
          </p:cNvSpPr>
          <p:nvPr/>
        </p:nvSpPr>
        <p:spPr bwMode="auto">
          <a:xfrm>
            <a:off x="1263650" y="5010150"/>
            <a:ext cx="57150" cy="0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728" name="Line 1147"/>
          <p:cNvSpPr>
            <a:spLocks noChangeShapeType="1"/>
          </p:cNvSpPr>
          <p:nvPr/>
        </p:nvSpPr>
        <p:spPr bwMode="auto">
          <a:xfrm>
            <a:off x="1263650" y="4921250"/>
            <a:ext cx="57150" cy="0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729" name="Line 1148"/>
          <p:cNvSpPr>
            <a:spLocks noChangeShapeType="1"/>
          </p:cNvSpPr>
          <p:nvPr/>
        </p:nvSpPr>
        <p:spPr bwMode="auto">
          <a:xfrm>
            <a:off x="1263650" y="4852988"/>
            <a:ext cx="123825" cy="0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730" name="Line 1149"/>
          <p:cNvSpPr>
            <a:spLocks noChangeShapeType="1"/>
          </p:cNvSpPr>
          <p:nvPr/>
        </p:nvSpPr>
        <p:spPr bwMode="auto">
          <a:xfrm>
            <a:off x="1263650" y="4786313"/>
            <a:ext cx="57150" cy="0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731" name="Line 1150"/>
          <p:cNvSpPr>
            <a:spLocks noChangeShapeType="1"/>
          </p:cNvSpPr>
          <p:nvPr/>
        </p:nvSpPr>
        <p:spPr bwMode="auto">
          <a:xfrm>
            <a:off x="1263650" y="4706938"/>
            <a:ext cx="57150" cy="0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732" name="Line 1151"/>
          <p:cNvSpPr>
            <a:spLocks noChangeShapeType="1"/>
          </p:cNvSpPr>
          <p:nvPr/>
        </p:nvSpPr>
        <p:spPr bwMode="auto">
          <a:xfrm>
            <a:off x="1263650" y="4640263"/>
            <a:ext cx="123825" cy="0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733" name="Line 1152"/>
          <p:cNvSpPr>
            <a:spLocks noChangeShapeType="1"/>
          </p:cNvSpPr>
          <p:nvPr/>
        </p:nvSpPr>
        <p:spPr bwMode="auto">
          <a:xfrm>
            <a:off x="1263650" y="4572000"/>
            <a:ext cx="57150" cy="0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734" name="Line 1153"/>
          <p:cNvSpPr>
            <a:spLocks noChangeShapeType="1"/>
          </p:cNvSpPr>
          <p:nvPr/>
        </p:nvSpPr>
        <p:spPr bwMode="auto">
          <a:xfrm>
            <a:off x="1263650" y="4481513"/>
            <a:ext cx="57150" cy="0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735" name="Line 1154"/>
          <p:cNvSpPr>
            <a:spLocks noChangeShapeType="1"/>
          </p:cNvSpPr>
          <p:nvPr/>
        </p:nvSpPr>
        <p:spPr bwMode="auto">
          <a:xfrm>
            <a:off x="1263650" y="4414838"/>
            <a:ext cx="123825" cy="0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736" name="Rectangle 1155"/>
          <p:cNvSpPr>
            <a:spLocks noChangeArrowheads="1"/>
          </p:cNvSpPr>
          <p:nvPr/>
        </p:nvSpPr>
        <p:spPr bwMode="auto">
          <a:xfrm>
            <a:off x="792163" y="4291013"/>
            <a:ext cx="107950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>
                <a:solidFill>
                  <a:srgbClr val="000000"/>
                </a:solidFill>
                <a:latin typeface="Times New Roman" pitchFamily="18" charset="0"/>
              </a:rPr>
              <a:t>1</a:t>
            </a:r>
            <a:endParaRPr lang="en-US"/>
          </a:p>
        </p:txBody>
      </p:sp>
      <p:sp>
        <p:nvSpPr>
          <p:cNvPr id="26737" name="Rectangle 1156"/>
          <p:cNvSpPr>
            <a:spLocks noChangeArrowheads="1"/>
          </p:cNvSpPr>
          <p:nvPr/>
        </p:nvSpPr>
        <p:spPr bwMode="auto">
          <a:xfrm>
            <a:off x="892175" y="4291013"/>
            <a:ext cx="107950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>
                <a:solidFill>
                  <a:srgbClr val="000000"/>
                </a:solidFill>
                <a:latin typeface="Times New Roman" pitchFamily="18" charset="0"/>
              </a:rPr>
              <a:t>0</a:t>
            </a:r>
            <a:endParaRPr lang="en-US"/>
          </a:p>
        </p:txBody>
      </p:sp>
      <p:sp>
        <p:nvSpPr>
          <p:cNvPr id="26738" name="Rectangle 1157"/>
          <p:cNvSpPr>
            <a:spLocks noChangeArrowheads="1"/>
          </p:cNvSpPr>
          <p:nvPr/>
        </p:nvSpPr>
        <p:spPr bwMode="auto">
          <a:xfrm>
            <a:off x="1004888" y="4235450"/>
            <a:ext cx="46037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100">
                <a:solidFill>
                  <a:srgbClr val="000000"/>
                </a:solidFill>
                <a:latin typeface="Times New Roman" pitchFamily="18" charset="0"/>
              </a:rPr>
              <a:t>-</a:t>
            </a:r>
            <a:endParaRPr lang="en-US"/>
          </a:p>
        </p:txBody>
      </p:sp>
      <p:sp>
        <p:nvSpPr>
          <p:cNvPr id="26739" name="Rectangle 1158"/>
          <p:cNvSpPr>
            <a:spLocks noChangeArrowheads="1"/>
          </p:cNvSpPr>
          <p:nvPr/>
        </p:nvSpPr>
        <p:spPr bwMode="auto">
          <a:xfrm>
            <a:off x="1050925" y="4235450"/>
            <a:ext cx="6985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100">
                <a:solidFill>
                  <a:srgbClr val="000000"/>
                </a:solidFill>
                <a:latin typeface="Times New Roman" pitchFamily="18" charset="0"/>
              </a:rPr>
              <a:t>2</a:t>
            </a:r>
            <a:endParaRPr lang="en-US"/>
          </a:p>
        </p:txBody>
      </p:sp>
      <p:sp>
        <p:nvSpPr>
          <p:cNvPr id="26740" name="Rectangle 1159"/>
          <p:cNvSpPr>
            <a:spLocks noChangeArrowheads="1"/>
          </p:cNvSpPr>
          <p:nvPr/>
        </p:nvSpPr>
        <p:spPr bwMode="auto">
          <a:xfrm>
            <a:off x="1117600" y="4235450"/>
            <a:ext cx="6985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100">
                <a:solidFill>
                  <a:srgbClr val="000000"/>
                </a:solidFill>
                <a:latin typeface="Times New Roman" pitchFamily="18" charset="0"/>
              </a:rPr>
              <a:t>7</a:t>
            </a:r>
            <a:endParaRPr lang="en-US"/>
          </a:p>
        </p:txBody>
      </p:sp>
      <p:sp>
        <p:nvSpPr>
          <p:cNvPr id="26741" name="Line 1160"/>
          <p:cNvSpPr>
            <a:spLocks noChangeShapeType="1"/>
          </p:cNvSpPr>
          <p:nvPr/>
        </p:nvSpPr>
        <p:spPr bwMode="auto">
          <a:xfrm>
            <a:off x="1263650" y="4346575"/>
            <a:ext cx="57150" cy="0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742" name="Line 1161"/>
          <p:cNvSpPr>
            <a:spLocks noChangeShapeType="1"/>
          </p:cNvSpPr>
          <p:nvPr/>
        </p:nvSpPr>
        <p:spPr bwMode="auto">
          <a:xfrm>
            <a:off x="1263650" y="4257675"/>
            <a:ext cx="57150" cy="0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743" name="Line 1162"/>
          <p:cNvSpPr>
            <a:spLocks noChangeShapeType="1"/>
          </p:cNvSpPr>
          <p:nvPr/>
        </p:nvSpPr>
        <p:spPr bwMode="auto">
          <a:xfrm>
            <a:off x="1263650" y="4189413"/>
            <a:ext cx="123825" cy="0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744" name="Line 1163"/>
          <p:cNvSpPr>
            <a:spLocks noChangeShapeType="1"/>
          </p:cNvSpPr>
          <p:nvPr/>
        </p:nvSpPr>
        <p:spPr bwMode="auto">
          <a:xfrm>
            <a:off x="1263650" y="4122738"/>
            <a:ext cx="57150" cy="0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745" name="Line 1164"/>
          <p:cNvSpPr>
            <a:spLocks noChangeShapeType="1"/>
          </p:cNvSpPr>
          <p:nvPr/>
        </p:nvSpPr>
        <p:spPr bwMode="auto">
          <a:xfrm>
            <a:off x="1263650" y="4043363"/>
            <a:ext cx="57150" cy="0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746" name="Line 1165"/>
          <p:cNvSpPr>
            <a:spLocks noChangeShapeType="1"/>
          </p:cNvSpPr>
          <p:nvPr/>
        </p:nvSpPr>
        <p:spPr bwMode="auto">
          <a:xfrm>
            <a:off x="1263650" y="3976688"/>
            <a:ext cx="123825" cy="0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747" name="Line 1166"/>
          <p:cNvSpPr>
            <a:spLocks noChangeShapeType="1"/>
          </p:cNvSpPr>
          <p:nvPr/>
        </p:nvSpPr>
        <p:spPr bwMode="auto">
          <a:xfrm>
            <a:off x="1263650" y="3908425"/>
            <a:ext cx="57150" cy="0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748" name="Line 1167"/>
          <p:cNvSpPr>
            <a:spLocks noChangeShapeType="1"/>
          </p:cNvSpPr>
          <p:nvPr/>
        </p:nvSpPr>
        <p:spPr bwMode="auto">
          <a:xfrm>
            <a:off x="1263650" y="3817938"/>
            <a:ext cx="57150" cy="0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749" name="Line 1168"/>
          <p:cNvSpPr>
            <a:spLocks noChangeShapeType="1"/>
          </p:cNvSpPr>
          <p:nvPr/>
        </p:nvSpPr>
        <p:spPr bwMode="auto">
          <a:xfrm>
            <a:off x="1263650" y="3751263"/>
            <a:ext cx="123825" cy="0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750" name="Rectangle 1169"/>
          <p:cNvSpPr>
            <a:spLocks noChangeArrowheads="1"/>
          </p:cNvSpPr>
          <p:nvPr/>
        </p:nvSpPr>
        <p:spPr bwMode="auto">
          <a:xfrm>
            <a:off x="792163" y="3627438"/>
            <a:ext cx="107950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>
                <a:solidFill>
                  <a:srgbClr val="000000"/>
                </a:solidFill>
                <a:latin typeface="Times New Roman" pitchFamily="18" charset="0"/>
              </a:rPr>
              <a:t>1</a:t>
            </a:r>
            <a:endParaRPr lang="en-US"/>
          </a:p>
        </p:txBody>
      </p:sp>
      <p:sp>
        <p:nvSpPr>
          <p:cNvPr id="26751" name="Rectangle 1170"/>
          <p:cNvSpPr>
            <a:spLocks noChangeArrowheads="1"/>
          </p:cNvSpPr>
          <p:nvPr/>
        </p:nvSpPr>
        <p:spPr bwMode="auto">
          <a:xfrm>
            <a:off x="892175" y="3627438"/>
            <a:ext cx="107950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>
                <a:solidFill>
                  <a:srgbClr val="000000"/>
                </a:solidFill>
                <a:latin typeface="Times New Roman" pitchFamily="18" charset="0"/>
              </a:rPr>
              <a:t>0</a:t>
            </a:r>
            <a:endParaRPr lang="en-US"/>
          </a:p>
        </p:txBody>
      </p:sp>
      <p:sp>
        <p:nvSpPr>
          <p:cNvPr id="26752" name="Rectangle 1171"/>
          <p:cNvSpPr>
            <a:spLocks noChangeArrowheads="1"/>
          </p:cNvSpPr>
          <p:nvPr/>
        </p:nvSpPr>
        <p:spPr bwMode="auto">
          <a:xfrm>
            <a:off x="1004888" y="3571875"/>
            <a:ext cx="46037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100">
                <a:solidFill>
                  <a:srgbClr val="000000"/>
                </a:solidFill>
                <a:latin typeface="Times New Roman" pitchFamily="18" charset="0"/>
              </a:rPr>
              <a:t>-</a:t>
            </a:r>
            <a:endParaRPr lang="en-US"/>
          </a:p>
        </p:txBody>
      </p:sp>
      <p:sp>
        <p:nvSpPr>
          <p:cNvPr id="26753" name="Rectangle 1172"/>
          <p:cNvSpPr>
            <a:spLocks noChangeArrowheads="1"/>
          </p:cNvSpPr>
          <p:nvPr/>
        </p:nvSpPr>
        <p:spPr bwMode="auto">
          <a:xfrm>
            <a:off x="1050925" y="3571875"/>
            <a:ext cx="6985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100">
                <a:solidFill>
                  <a:srgbClr val="000000"/>
                </a:solidFill>
                <a:latin typeface="Times New Roman" pitchFamily="18" charset="0"/>
              </a:rPr>
              <a:t>2</a:t>
            </a:r>
            <a:endParaRPr lang="en-US"/>
          </a:p>
        </p:txBody>
      </p:sp>
      <p:sp>
        <p:nvSpPr>
          <p:cNvPr id="26754" name="Rectangle 1173"/>
          <p:cNvSpPr>
            <a:spLocks noChangeArrowheads="1"/>
          </p:cNvSpPr>
          <p:nvPr/>
        </p:nvSpPr>
        <p:spPr bwMode="auto">
          <a:xfrm>
            <a:off x="1117600" y="3571875"/>
            <a:ext cx="6985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100">
                <a:solidFill>
                  <a:srgbClr val="000000"/>
                </a:solidFill>
                <a:latin typeface="Times New Roman" pitchFamily="18" charset="0"/>
              </a:rPr>
              <a:t>4</a:t>
            </a:r>
            <a:endParaRPr lang="en-US"/>
          </a:p>
        </p:txBody>
      </p:sp>
      <p:sp>
        <p:nvSpPr>
          <p:cNvPr id="26755" name="Line 1174"/>
          <p:cNvSpPr>
            <a:spLocks noChangeShapeType="1"/>
          </p:cNvSpPr>
          <p:nvPr/>
        </p:nvSpPr>
        <p:spPr bwMode="auto">
          <a:xfrm>
            <a:off x="1263650" y="3683000"/>
            <a:ext cx="57150" cy="0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756" name="Line 1175"/>
          <p:cNvSpPr>
            <a:spLocks noChangeShapeType="1"/>
          </p:cNvSpPr>
          <p:nvPr/>
        </p:nvSpPr>
        <p:spPr bwMode="auto">
          <a:xfrm>
            <a:off x="1263650" y="3594100"/>
            <a:ext cx="57150" cy="0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757" name="Line 1176"/>
          <p:cNvSpPr>
            <a:spLocks noChangeShapeType="1"/>
          </p:cNvSpPr>
          <p:nvPr/>
        </p:nvSpPr>
        <p:spPr bwMode="auto">
          <a:xfrm>
            <a:off x="1263650" y="3525838"/>
            <a:ext cx="123825" cy="0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758" name="Line 1177"/>
          <p:cNvSpPr>
            <a:spLocks noChangeShapeType="1"/>
          </p:cNvSpPr>
          <p:nvPr/>
        </p:nvSpPr>
        <p:spPr bwMode="auto">
          <a:xfrm>
            <a:off x="1263650" y="3470275"/>
            <a:ext cx="57150" cy="0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759" name="Line 1178"/>
          <p:cNvSpPr>
            <a:spLocks noChangeShapeType="1"/>
          </p:cNvSpPr>
          <p:nvPr/>
        </p:nvSpPr>
        <p:spPr bwMode="auto">
          <a:xfrm>
            <a:off x="1263650" y="3379788"/>
            <a:ext cx="57150" cy="0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760" name="Line 1179"/>
          <p:cNvSpPr>
            <a:spLocks noChangeShapeType="1"/>
          </p:cNvSpPr>
          <p:nvPr/>
        </p:nvSpPr>
        <p:spPr bwMode="auto">
          <a:xfrm>
            <a:off x="1263650" y="3313113"/>
            <a:ext cx="123825" cy="0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761" name="Line 1180"/>
          <p:cNvSpPr>
            <a:spLocks noChangeShapeType="1"/>
          </p:cNvSpPr>
          <p:nvPr/>
        </p:nvSpPr>
        <p:spPr bwMode="auto">
          <a:xfrm>
            <a:off x="1263650" y="3244850"/>
            <a:ext cx="57150" cy="0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762" name="Line 1181"/>
          <p:cNvSpPr>
            <a:spLocks noChangeShapeType="1"/>
          </p:cNvSpPr>
          <p:nvPr/>
        </p:nvSpPr>
        <p:spPr bwMode="auto">
          <a:xfrm>
            <a:off x="1263650" y="3155950"/>
            <a:ext cx="57150" cy="0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763" name="Line 1182"/>
          <p:cNvSpPr>
            <a:spLocks noChangeShapeType="1"/>
          </p:cNvSpPr>
          <p:nvPr/>
        </p:nvSpPr>
        <p:spPr bwMode="auto">
          <a:xfrm>
            <a:off x="1263650" y="3087688"/>
            <a:ext cx="123825" cy="0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764" name="Rectangle 1183"/>
          <p:cNvSpPr>
            <a:spLocks noChangeArrowheads="1"/>
          </p:cNvSpPr>
          <p:nvPr/>
        </p:nvSpPr>
        <p:spPr bwMode="auto">
          <a:xfrm>
            <a:off x="792163" y="2963863"/>
            <a:ext cx="107950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>
                <a:solidFill>
                  <a:srgbClr val="000000"/>
                </a:solidFill>
                <a:latin typeface="Times New Roman" pitchFamily="18" charset="0"/>
              </a:rPr>
              <a:t>1</a:t>
            </a:r>
            <a:endParaRPr lang="en-US"/>
          </a:p>
        </p:txBody>
      </p:sp>
      <p:sp>
        <p:nvSpPr>
          <p:cNvPr id="26765" name="Rectangle 1184"/>
          <p:cNvSpPr>
            <a:spLocks noChangeArrowheads="1"/>
          </p:cNvSpPr>
          <p:nvPr/>
        </p:nvSpPr>
        <p:spPr bwMode="auto">
          <a:xfrm>
            <a:off x="892175" y="2963863"/>
            <a:ext cx="107950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>
                <a:solidFill>
                  <a:srgbClr val="000000"/>
                </a:solidFill>
                <a:latin typeface="Times New Roman" pitchFamily="18" charset="0"/>
              </a:rPr>
              <a:t>0</a:t>
            </a:r>
            <a:endParaRPr lang="en-US"/>
          </a:p>
        </p:txBody>
      </p:sp>
      <p:sp>
        <p:nvSpPr>
          <p:cNvPr id="26766" name="Rectangle 1185"/>
          <p:cNvSpPr>
            <a:spLocks noChangeArrowheads="1"/>
          </p:cNvSpPr>
          <p:nvPr/>
        </p:nvSpPr>
        <p:spPr bwMode="auto">
          <a:xfrm>
            <a:off x="1004888" y="2908300"/>
            <a:ext cx="46037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100">
                <a:solidFill>
                  <a:srgbClr val="000000"/>
                </a:solidFill>
                <a:latin typeface="Times New Roman" pitchFamily="18" charset="0"/>
              </a:rPr>
              <a:t>-</a:t>
            </a:r>
            <a:endParaRPr lang="en-US"/>
          </a:p>
        </p:txBody>
      </p:sp>
      <p:sp>
        <p:nvSpPr>
          <p:cNvPr id="26767" name="Rectangle 1186"/>
          <p:cNvSpPr>
            <a:spLocks noChangeArrowheads="1"/>
          </p:cNvSpPr>
          <p:nvPr/>
        </p:nvSpPr>
        <p:spPr bwMode="auto">
          <a:xfrm>
            <a:off x="1050925" y="2908300"/>
            <a:ext cx="6985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100">
                <a:solidFill>
                  <a:srgbClr val="000000"/>
                </a:solidFill>
                <a:latin typeface="Times New Roman" pitchFamily="18" charset="0"/>
              </a:rPr>
              <a:t>2</a:t>
            </a:r>
            <a:endParaRPr lang="en-US"/>
          </a:p>
        </p:txBody>
      </p:sp>
      <p:sp>
        <p:nvSpPr>
          <p:cNvPr id="26768" name="Rectangle 1187"/>
          <p:cNvSpPr>
            <a:spLocks noChangeArrowheads="1"/>
          </p:cNvSpPr>
          <p:nvPr/>
        </p:nvSpPr>
        <p:spPr bwMode="auto">
          <a:xfrm>
            <a:off x="1117600" y="2908300"/>
            <a:ext cx="6985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100">
                <a:solidFill>
                  <a:srgbClr val="000000"/>
                </a:solidFill>
                <a:latin typeface="Times New Roman" pitchFamily="18" charset="0"/>
              </a:rPr>
              <a:t>1</a:t>
            </a:r>
            <a:endParaRPr lang="en-US"/>
          </a:p>
        </p:txBody>
      </p:sp>
      <p:sp>
        <p:nvSpPr>
          <p:cNvPr id="26769" name="Line 1188"/>
          <p:cNvSpPr>
            <a:spLocks noChangeShapeType="1"/>
          </p:cNvSpPr>
          <p:nvPr/>
        </p:nvSpPr>
        <p:spPr bwMode="auto">
          <a:xfrm>
            <a:off x="1263650" y="3021013"/>
            <a:ext cx="57150" cy="0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770" name="Line 1189"/>
          <p:cNvSpPr>
            <a:spLocks noChangeShapeType="1"/>
          </p:cNvSpPr>
          <p:nvPr/>
        </p:nvSpPr>
        <p:spPr bwMode="auto">
          <a:xfrm>
            <a:off x="1263650" y="2930525"/>
            <a:ext cx="57150" cy="0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771" name="Line 1190"/>
          <p:cNvSpPr>
            <a:spLocks noChangeShapeType="1"/>
          </p:cNvSpPr>
          <p:nvPr/>
        </p:nvSpPr>
        <p:spPr bwMode="auto">
          <a:xfrm>
            <a:off x="1263650" y="2873375"/>
            <a:ext cx="123825" cy="0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772" name="Line 1191"/>
          <p:cNvSpPr>
            <a:spLocks noChangeShapeType="1"/>
          </p:cNvSpPr>
          <p:nvPr/>
        </p:nvSpPr>
        <p:spPr bwMode="auto">
          <a:xfrm>
            <a:off x="1263650" y="2806700"/>
            <a:ext cx="57150" cy="0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773" name="Line 1192"/>
          <p:cNvSpPr>
            <a:spLocks noChangeShapeType="1"/>
          </p:cNvSpPr>
          <p:nvPr/>
        </p:nvSpPr>
        <p:spPr bwMode="auto">
          <a:xfrm>
            <a:off x="1263650" y="2716213"/>
            <a:ext cx="57150" cy="0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774" name="Line 1193"/>
          <p:cNvSpPr>
            <a:spLocks noChangeShapeType="1"/>
          </p:cNvSpPr>
          <p:nvPr/>
        </p:nvSpPr>
        <p:spPr bwMode="auto">
          <a:xfrm>
            <a:off x="1263650" y="2649538"/>
            <a:ext cx="123825" cy="0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775" name="Line 1194"/>
          <p:cNvSpPr>
            <a:spLocks noChangeShapeType="1"/>
          </p:cNvSpPr>
          <p:nvPr/>
        </p:nvSpPr>
        <p:spPr bwMode="auto">
          <a:xfrm>
            <a:off x="1263650" y="2581275"/>
            <a:ext cx="57150" cy="0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776" name="Line 1195"/>
          <p:cNvSpPr>
            <a:spLocks noChangeShapeType="1"/>
          </p:cNvSpPr>
          <p:nvPr/>
        </p:nvSpPr>
        <p:spPr bwMode="auto">
          <a:xfrm>
            <a:off x="1263650" y="2492375"/>
            <a:ext cx="57150" cy="0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777" name="Line 1196"/>
          <p:cNvSpPr>
            <a:spLocks noChangeShapeType="1"/>
          </p:cNvSpPr>
          <p:nvPr/>
        </p:nvSpPr>
        <p:spPr bwMode="auto">
          <a:xfrm>
            <a:off x="1263650" y="2424113"/>
            <a:ext cx="123825" cy="0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778" name="Rectangle 1197"/>
          <p:cNvSpPr>
            <a:spLocks noChangeArrowheads="1"/>
          </p:cNvSpPr>
          <p:nvPr/>
        </p:nvSpPr>
        <p:spPr bwMode="auto">
          <a:xfrm>
            <a:off x="792163" y="2301875"/>
            <a:ext cx="107950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>
                <a:solidFill>
                  <a:srgbClr val="000000"/>
                </a:solidFill>
                <a:latin typeface="Times New Roman" pitchFamily="18" charset="0"/>
              </a:rPr>
              <a:t>1</a:t>
            </a:r>
            <a:endParaRPr lang="en-US"/>
          </a:p>
        </p:txBody>
      </p:sp>
      <p:sp>
        <p:nvSpPr>
          <p:cNvPr id="26779" name="Rectangle 1198"/>
          <p:cNvSpPr>
            <a:spLocks noChangeArrowheads="1"/>
          </p:cNvSpPr>
          <p:nvPr/>
        </p:nvSpPr>
        <p:spPr bwMode="auto">
          <a:xfrm>
            <a:off x="892175" y="2301875"/>
            <a:ext cx="107950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>
                <a:solidFill>
                  <a:srgbClr val="000000"/>
                </a:solidFill>
                <a:latin typeface="Times New Roman" pitchFamily="18" charset="0"/>
              </a:rPr>
              <a:t>0</a:t>
            </a:r>
            <a:endParaRPr lang="en-US"/>
          </a:p>
        </p:txBody>
      </p:sp>
      <p:sp>
        <p:nvSpPr>
          <p:cNvPr id="26780" name="Rectangle 1199"/>
          <p:cNvSpPr>
            <a:spLocks noChangeArrowheads="1"/>
          </p:cNvSpPr>
          <p:nvPr/>
        </p:nvSpPr>
        <p:spPr bwMode="auto">
          <a:xfrm>
            <a:off x="1004888" y="2244725"/>
            <a:ext cx="46037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100">
                <a:solidFill>
                  <a:srgbClr val="000000"/>
                </a:solidFill>
                <a:latin typeface="Times New Roman" pitchFamily="18" charset="0"/>
              </a:rPr>
              <a:t>-</a:t>
            </a:r>
            <a:endParaRPr lang="en-US"/>
          </a:p>
        </p:txBody>
      </p:sp>
      <p:sp>
        <p:nvSpPr>
          <p:cNvPr id="26781" name="Rectangle 1200"/>
          <p:cNvSpPr>
            <a:spLocks noChangeArrowheads="1"/>
          </p:cNvSpPr>
          <p:nvPr/>
        </p:nvSpPr>
        <p:spPr bwMode="auto">
          <a:xfrm>
            <a:off x="1050925" y="2244725"/>
            <a:ext cx="6985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100">
                <a:solidFill>
                  <a:srgbClr val="000000"/>
                </a:solidFill>
                <a:latin typeface="Times New Roman" pitchFamily="18" charset="0"/>
              </a:rPr>
              <a:t>1</a:t>
            </a:r>
            <a:endParaRPr lang="en-US"/>
          </a:p>
        </p:txBody>
      </p:sp>
      <p:sp>
        <p:nvSpPr>
          <p:cNvPr id="26782" name="Rectangle 1201"/>
          <p:cNvSpPr>
            <a:spLocks noChangeArrowheads="1"/>
          </p:cNvSpPr>
          <p:nvPr/>
        </p:nvSpPr>
        <p:spPr bwMode="auto">
          <a:xfrm>
            <a:off x="1117600" y="2244725"/>
            <a:ext cx="6985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100">
                <a:solidFill>
                  <a:srgbClr val="000000"/>
                </a:solidFill>
                <a:latin typeface="Times New Roman" pitchFamily="18" charset="0"/>
              </a:rPr>
              <a:t>8</a:t>
            </a:r>
            <a:endParaRPr lang="en-US"/>
          </a:p>
        </p:txBody>
      </p:sp>
      <p:sp>
        <p:nvSpPr>
          <p:cNvPr id="26783" name="Line 1202"/>
          <p:cNvSpPr>
            <a:spLocks noChangeShapeType="1"/>
          </p:cNvSpPr>
          <p:nvPr/>
        </p:nvSpPr>
        <p:spPr bwMode="auto">
          <a:xfrm>
            <a:off x="1263650" y="2357438"/>
            <a:ext cx="57150" cy="0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784" name="Line 1203"/>
          <p:cNvSpPr>
            <a:spLocks noChangeShapeType="1"/>
          </p:cNvSpPr>
          <p:nvPr/>
        </p:nvSpPr>
        <p:spPr bwMode="auto">
          <a:xfrm>
            <a:off x="1263650" y="2278063"/>
            <a:ext cx="57150" cy="0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785" name="Line 1204"/>
          <p:cNvSpPr>
            <a:spLocks noChangeShapeType="1"/>
          </p:cNvSpPr>
          <p:nvPr/>
        </p:nvSpPr>
        <p:spPr bwMode="auto">
          <a:xfrm>
            <a:off x="1263650" y="2211388"/>
            <a:ext cx="123825" cy="0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786" name="Line 1205"/>
          <p:cNvSpPr>
            <a:spLocks noChangeShapeType="1"/>
          </p:cNvSpPr>
          <p:nvPr/>
        </p:nvSpPr>
        <p:spPr bwMode="auto">
          <a:xfrm>
            <a:off x="1263650" y="2143125"/>
            <a:ext cx="57150" cy="0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787" name="Line 1206"/>
          <p:cNvSpPr>
            <a:spLocks noChangeShapeType="1"/>
          </p:cNvSpPr>
          <p:nvPr/>
        </p:nvSpPr>
        <p:spPr bwMode="auto">
          <a:xfrm>
            <a:off x="1263650" y="2052638"/>
            <a:ext cx="57150" cy="0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788" name="Line 1207"/>
          <p:cNvSpPr>
            <a:spLocks noChangeShapeType="1"/>
          </p:cNvSpPr>
          <p:nvPr/>
        </p:nvSpPr>
        <p:spPr bwMode="auto">
          <a:xfrm>
            <a:off x="1263650" y="1985963"/>
            <a:ext cx="123825" cy="0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789" name="Line 1208"/>
          <p:cNvSpPr>
            <a:spLocks noChangeShapeType="1"/>
          </p:cNvSpPr>
          <p:nvPr/>
        </p:nvSpPr>
        <p:spPr bwMode="auto">
          <a:xfrm>
            <a:off x="1263650" y="1917700"/>
            <a:ext cx="57150" cy="0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790" name="Line 1209"/>
          <p:cNvSpPr>
            <a:spLocks noChangeShapeType="1"/>
          </p:cNvSpPr>
          <p:nvPr/>
        </p:nvSpPr>
        <p:spPr bwMode="auto">
          <a:xfrm>
            <a:off x="1263650" y="1828800"/>
            <a:ext cx="57150" cy="0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791" name="Line 1210"/>
          <p:cNvSpPr>
            <a:spLocks noChangeShapeType="1"/>
          </p:cNvSpPr>
          <p:nvPr/>
        </p:nvSpPr>
        <p:spPr bwMode="auto">
          <a:xfrm>
            <a:off x="1263650" y="1760538"/>
            <a:ext cx="123825" cy="0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792" name="Rectangle 1211"/>
          <p:cNvSpPr>
            <a:spLocks noChangeArrowheads="1"/>
          </p:cNvSpPr>
          <p:nvPr/>
        </p:nvSpPr>
        <p:spPr bwMode="auto">
          <a:xfrm>
            <a:off x="792163" y="1638300"/>
            <a:ext cx="107950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>
                <a:solidFill>
                  <a:srgbClr val="000000"/>
                </a:solidFill>
                <a:latin typeface="Times New Roman" pitchFamily="18" charset="0"/>
              </a:rPr>
              <a:t>1</a:t>
            </a:r>
            <a:endParaRPr lang="en-US"/>
          </a:p>
        </p:txBody>
      </p:sp>
      <p:sp>
        <p:nvSpPr>
          <p:cNvPr id="26793" name="Rectangle 1212"/>
          <p:cNvSpPr>
            <a:spLocks noChangeArrowheads="1"/>
          </p:cNvSpPr>
          <p:nvPr/>
        </p:nvSpPr>
        <p:spPr bwMode="auto">
          <a:xfrm>
            <a:off x="892175" y="1638300"/>
            <a:ext cx="107950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>
                <a:solidFill>
                  <a:srgbClr val="000000"/>
                </a:solidFill>
                <a:latin typeface="Times New Roman" pitchFamily="18" charset="0"/>
              </a:rPr>
              <a:t>0</a:t>
            </a:r>
            <a:endParaRPr lang="en-US"/>
          </a:p>
        </p:txBody>
      </p:sp>
      <p:sp>
        <p:nvSpPr>
          <p:cNvPr id="26794" name="Rectangle 1213"/>
          <p:cNvSpPr>
            <a:spLocks noChangeArrowheads="1"/>
          </p:cNvSpPr>
          <p:nvPr/>
        </p:nvSpPr>
        <p:spPr bwMode="auto">
          <a:xfrm>
            <a:off x="1004888" y="1581150"/>
            <a:ext cx="46037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100">
                <a:solidFill>
                  <a:srgbClr val="000000"/>
                </a:solidFill>
                <a:latin typeface="Times New Roman" pitchFamily="18" charset="0"/>
              </a:rPr>
              <a:t>-</a:t>
            </a:r>
            <a:endParaRPr lang="en-US"/>
          </a:p>
        </p:txBody>
      </p:sp>
      <p:sp>
        <p:nvSpPr>
          <p:cNvPr id="26795" name="Rectangle 1214"/>
          <p:cNvSpPr>
            <a:spLocks noChangeArrowheads="1"/>
          </p:cNvSpPr>
          <p:nvPr/>
        </p:nvSpPr>
        <p:spPr bwMode="auto">
          <a:xfrm>
            <a:off x="1050925" y="1581150"/>
            <a:ext cx="6985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100">
                <a:solidFill>
                  <a:srgbClr val="000000"/>
                </a:solidFill>
                <a:latin typeface="Times New Roman" pitchFamily="18" charset="0"/>
              </a:rPr>
              <a:t>1</a:t>
            </a:r>
            <a:endParaRPr lang="en-US"/>
          </a:p>
        </p:txBody>
      </p:sp>
      <p:sp>
        <p:nvSpPr>
          <p:cNvPr id="26796" name="Rectangle 1215"/>
          <p:cNvSpPr>
            <a:spLocks noChangeArrowheads="1"/>
          </p:cNvSpPr>
          <p:nvPr/>
        </p:nvSpPr>
        <p:spPr bwMode="auto">
          <a:xfrm>
            <a:off x="1117600" y="1581150"/>
            <a:ext cx="6985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100">
                <a:solidFill>
                  <a:srgbClr val="000000"/>
                </a:solidFill>
                <a:latin typeface="Times New Roman" pitchFamily="18" charset="0"/>
              </a:rPr>
              <a:t>5</a:t>
            </a:r>
            <a:endParaRPr lang="en-US"/>
          </a:p>
        </p:txBody>
      </p:sp>
      <p:sp>
        <p:nvSpPr>
          <p:cNvPr id="26797" name="Line 1216"/>
          <p:cNvSpPr>
            <a:spLocks noChangeShapeType="1"/>
          </p:cNvSpPr>
          <p:nvPr/>
        </p:nvSpPr>
        <p:spPr bwMode="auto">
          <a:xfrm>
            <a:off x="1263650" y="1693863"/>
            <a:ext cx="57150" cy="0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798" name="Line 1217"/>
          <p:cNvSpPr>
            <a:spLocks noChangeShapeType="1"/>
          </p:cNvSpPr>
          <p:nvPr/>
        </p:nvSpPr>
        <p:spPr bwMode="auto">
          <a:xfrm>
            <a:off x="1263650" y="1614488"/>
            <a:ext cx="57150" cy="0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799" name="Line 1218"/>
          <p:cNvSpPr>
            <a:spLocks noChangeShapeType="1"/>
          </p:cNvSpPr>
          <p:nvPr/>
        </p:nvSpPr>
        <p:spPr bwMode="auto">
          <a:xfrm>
            <a:off x="1263650" y="1547813"/>
            <a:ext cx="123825" cy="0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800" name="Line 1219"/>
          <p:cNvSpPr>
            <a:spLocks noChangeShapeType="1"/>
          </p:cNvSpPr>
          <p:nvPr/>
        </p:nvSpPr>
        <p:spPr bwMode="auto">
          <a:xfrm>
            <a:off x="1263650" y="1479550"/>
            <a:ext cx="57150" cy="0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801" name="Line 1220"/>
          <p:cNvSpPr>
            <a:spLocks noChangeShapeType="1"/>
          </p:cNvSpPr>
          <p:nvPr/>
        </p:nvSpPr>
        <p:spPr bwMode="auto">
          <a:xfrm>
            <a:off x="1263650" y="1389063"/>
            <a:ext cx="57150" cy="0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802" name="Line 1221"/>
          <p:cNvSpPr>
            <a:spLocks noChangeShapeType="1"/>
          </p:cNvSpPr>
          <p:nvPr/>
        </p:nvSpPr>
        <p:spPr bwMode="auto">
          <a:xfrm>
            <a:off x="1263650" y="1322388"/>
            <a:ext cx="123825" cy="0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803" name="Line 1222"/>
          <p:cNvSpPr>
            <a:spLocks noChangeShapeType="1"/>
          </p:cNvSpPr>
          <p:nvPr/>
        </p:nvSpPr>
        <p:spPr bwMode="auto">
          <a:xfrm>
            <a:off x="1263650" y="1254125"/>
            <a:ext cx="57150" cy="0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804" name="Line 1223"/>
          <p:cNvSpPr>
            <a:spLocks noChangeShapeType="1"/>
          </p:cNvSpPr>
          <p:nvPr/>
        </p:nvSpPr>
        <p:spPr bwMode="auto">
          <a:xfrm>
            <a:off x="1263650" y="1165225"/>
            <a:ext cx="57150" cy="0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805" name="Line 1224"/>
          <p:cNvSpPr>
            <a:spLocks noChangeShapeType="1"/>
          </p:cNvSpPr>
          <p:nvPr/>
        </p:nvSpPr>
        <p:spPr bwMode="auto">
          <a:xfrm>
            <a:off x="1263650" y="1096963"/>
            <a:ext cx="123825" cy="0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806" name="Rectangle 1225"/>
          <p:cNvSpPr>
            <a:spLocks noChangeArrowheads="1"/>
          </p:cNvSpPr>
          <p:nvPr/>
        </p:nvSpPr>
        <p:spPr bwMode="auto">
          <a:xfrm>
            <a:off x="792163" y="974725"/>
            <a:ext cx="107950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>
                <a:solidFill>
                  <a:srgbClr val="000000"/>
                </a:solidFill>
                <a:latin typeface="Times New Roman" pitchFamily="18" charset="0"/>
              </a:rPr>
              <a:t>1</a:t>
            </a:r>
            <a:endParaRPr lang="en-US"/>
          </a:p>
        </p:txBody>
      </p:sp>
      <p:sp>
        <p:nvSpPr>
          <p:cNvPr id="26807" name="Rectangle 1226"/>
          <p:cNvSpPr>
            <a:spLocks noChangeArrowheads="1"/>
          </p:cNvSpPr>
          <p:nvPr/>
        </p:nvSpPr>
        <p:spPr bwMode="auto">
          <a:xfrm>
            <a:off x="892175" y="974725"/>
            <a:ext cx="107950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>
                <a:solidFill>
                  <a:srgbClr val="000000"/>
                </a:solidFill>
                <a:latin typeface="Times New Roman" pitchFamily="18" charset="0"/>
              </a:rPr>
              <a:t>0</a:t>
            </a:r>
            <a:endParaRPr lang="en-US"/>
          </a:p>
        </p:txBody>
      </p:sp>
      <p:sp>
        <p:nvSpPr>
          <p:cNvPr id="26808" name="Rectangle 1227"/>
          <p:cNvSpPr>
            <a:spLocks noChangeArrowheads="1"/>
          </p:cNvSpPr>
          <p:nvPr/>
        </p:nvSpPr>
        <p:spPr bwMode="auto">
          <a:xfrm>
            <a:off x="1004888" y="917575"/>
            <a:ext cx="46037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100">
                <a:solidFill>
                  <a:srgbClr val="000000"/>
                </a:solidFill>
                <a:latin typeface="Times New Roman" pitchFamily="18" charset="0"/>
              </a:rPr>
              <a:t>-</a:t>
            </a:r>
            <a:endParaRPr lang="en-US"/>
          </a:p>
        </p:txBody>
      </p:sp>
      <p:sp>
        <p:nvSpPr>
          <p:cNvPr id="26809" name="Rectangle 1228"/>
          <p:cNvSpPr>
            <a:spLocks noChangeArrowheads="1"/>
          </p:cNvSpPr>
          <p:nvPr/>
        </p:nvSpPr>
        <p:spPr bwMode="auto">
          <a:xfrm>
            <a:off x="1050925" y="917575"/>
            <a:ext cx="6985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100">
                <a:solidFill>
                  <a:srgbClr val="000000"/>
                </a:solidFill>
                <a:latin typeface="Times New Roman" pitchFamily="18" charset="0"/>
              </a:rPr>
              <a:t>1</a:t>
            </a:r>
            <a:endParaRPr lang="en-US"/>
          </a:p>
        </p:txBody>
      </p:sp>
      <p:sp>
        <p:nvSpPr>
          <p:cNvPr id="26810" name="Rectangle 1229"/>
          <p:cNvSpPr>
            <a:spLocks noChangeArrowheads="1"/>
          </p:cNvSpPr>
          <p:nvPr/>
        </p:nvSpPr>
        <p:spPr bwMode="auto">
          <a:xfrm>
            <a:off x="1117600" y="917575"/>
            <a:ext cx="6985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100">
                <a:solidFill>
                  <a:srgbClr val="000000"/>
                </a:solidFill>
                <a:latin typeface="Times New Roman" pitchFamily="18" charset="0"/>
              </a:rPr>
              <a:t>2</a:t>
            </a:r>
            <a:endParaRPr lang="en-US"/>
          </a:p>
        </p:txBody>
      </p:sp>
      <p:sp>
        <p:nvSpPr>
          <p:cNvPr id="26811" name="Freeform 1243"/>
          <p:cNvSpPr>
            <a:spLocks/>
          </p:cNvSpPr>
          <p:nvPr/>
        </p:nvSpPr>
        <p:spPr bwMode="auto">
          <a:xfrm>
            <a:off x="1263650" y="1096963"/>
            <a:ext cx="4294188" cy="0"/>
          </a:xfrm>
          <a:custGeom>
            <a:avLst/>
            <a:gdLst>
              <a:gd name="T0" fmla="*/ 0 w 382"/>
              <a:gd name="T1" fmla="*/ 2147483647 w 382"/>
              <a:gd name="T2" fmla="*/ 0 w 382"/>
              <a:gd name="T3" fmla="*/ 0 60000 65536"/>
              <a:gd name="T4" fmla="*/ 0 60000 65536"/>
              <a:gd name="T5" fmla="*/ 0 60000 65536"/>
              <a:gd name="T6" fmla="*/ 0 w 382"/>
              <a:gd name="T7" fmla="*/ 382 w 382"/>
            </a:gdLst>
            <a:ahLst/>
            <a:cxnLst>
              <a:cxn ang="T3">
                <a:pos x="T0" y="0"/>
              </a:cxn>
              <a:cxn ang="T4">
                <a:pos x="T1" y="0"/>
              </a:cxn>
              <a:cxn ang="T5">
                <a:pos x="T2" y="0"/>
              </a:cxn>
            </a:cxnLst>
            <a:rect l="T6" t="0" r="T7" b="0"/>
            <a:pathLst>
              <a:path w="382">
                <a:moveTo>
                  <a:pt x="0" y="0"/>
                </a:moveTo>
                <a:lnTo>
                  <a:pt x="382" y="0"/>
                </a:lnTo>
                <a:lnTo>
                  <a:pt x="0" y="0"/>
                </a:lnTo>
                <a:close/>
              </a:path>
            </a:pathLst>
          </a:custGeom>
          <a:noFill/>
          <a:ln w="222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812" name="Line 1244"/>
          <p:cNvSpPr>
            <a:spLocks noChangeShapeType="1"/>
          </p:cNvSpPr>
          <p:nvPr/>
        </p:nvSpPr>
        <p:spPr bwMode="auto">
          <a:xfrm>
            <a:off x="1263650" y="1096963"/>
            <a:ext cx="0" cy="134937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813" name="Line 1245"/>
          <p:cNvSpPr>
            <a:spLocks noChangeShapeType="1"/>
          </p:cNvSpPr>
          <p:nvPr/>
        </p:nvSpPr>
        <p:spPr bwMode="auto">
          <a:xfrm>
            <a:off x="1443038" y="1096963"/>
            <a:ext cx="0" cy="68262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814" name="Line 1246"/>
          <p:cNvSpPr>
            <a:spLocks noChangeShapeType="1"/>
          </p:cNvSpPr>
          <p:nvPr/>
        </p:nvSpPr>
        <p:spPr bwMode="auto">
          <a:xfrm>
            <a:off x="1555750" y="1096963"/>
            <a:ext cx="0" cy="68262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815" name="Line 1247"/>
          <p:cNvSpPr>
            <a:spLocks noChangeShapeType="1"/>
          </p:cNvSpPr>
          <p:nvPr/>
        </p:nvSpPr>
        <p:spPr bwMode="auto">
          <a:xfrm>
            <a:off x="1624013" y="1096963"/>
            <a:ext cx="0" cy="68262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816" name="Line 1248"/>
          <p:cNvSpPr>
            <a:spLocks noChangeShapeType="1"/>
          </p:cNvSpPr>
          <p:nvPr/>
        </p:nvSpPr>
        <p:spPr bwMode="auto">
          <a:xfrm>
            <a:off x="1690688" y="1096963"/>
            <a:ext cx="0" cy="112712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817" name="Line 1250"/>
          <p:cNvSpPr>
            <a:spLocks noChangeShapeType="1"/>
          </p:cNvSpPr>
          <p:nvPr/>
        </p:nvSpPr>
        <p:spPr bwMode="auto">
          <a:xfrm>
            <a:off x="1736725" y="1096963"/>
            <a:ext cx="0" cy="68262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818" name="Line 1251"/>
          <p:cNvSpPr>
            <a:spLocks noChangeShapeType="1"/>
          </p:cNvSpPr>
          <p:nvPr/>
        </p:nvSpPr>
        <p:spPr bwMode="auto">
          <a:xfrm>
            <a:off x="1781175" y="1096963"/>
            <a:ext cx="0" cy="68262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819" name="Line 1252"/>
          <p:cNvSpPr>
            <a:spLocks noChangeShapeType="1"/>
          </p:cNvSpPr>
          <p:nvPr/>
        </p:nvSpPr>
        <p:spPr bwMode="auto">
          <a:xfrm>
            <a:off x="1814513" y="1096963"/>
            <a:ext cx="0" cy="68262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820" name="Line 1253"/>
          <p:cNvSpPr>
            <a:spLocks noChangeShapeType="1"/>
          </p:cNvSpPr>
          <p:nvPr/>
        </p:nvSpPr>
        <p:spPr bwMode="auto">
          <a:xfrm>
            <a:off x="1847850" y="1096963"/>
            <a:ext cx="0" cy="68262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821" name="Line 1254"/>
          <p:cNvSpPr>
            <a:spLocks noChangeShapeType="1"/>
          </p:cNvSpPr>
          <p:nvPr/>
        </p:nvSpPr>
        <p:spPr bwMode="auto">
          <a:xfrm>
            <a:off x="1870075" y="1096963"/>
            <a:ext cx="0" cy="134937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822" name="Line 1255"/>
          <p:cNvSpPr>
            <a:spLocks noChangeShapeType="1"/>
          </p:cNvSpPr>
          <p:nvPr/>
        </p:nvSpPr>
        <p:spPr bwMode="auto">
          <a:xfrm>
            <a:off x="2062163" y="1096963"/>
            <a:ext cx="0" cy="68262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823" name="Line 1256"/>
          <p:cNvSpPr>
            <a:spLocks noChangeShapeType="1"/>
          </p:cNvSpPr>
          <p:nvPr/>
        </p:nvSpPr>
        <p:spPr bwMode="auto">
          <a:xfrm>
            <a:off x="2163763" y="1096963"/>
            <a:ext cx="0" cy="68262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824" name="Line 1257"/>
          <p:cNvSpPr>
            <a:spLocks noChangeShapeType="1"/>
          </p:cNvSpPr>
          <p:nvPr/>
        </p:nvSpPr>
        <p:spPr bwMode="auto">
          <a:xfrm>
            <a:off x="2241550" y="1096963"/>
            <a:ext cx="0" cy="68262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825" name="Line 1258"/>
          <p:cNvSpPr>
            <a:spLocks noChangeShapeType="1"/>
          </p:cNvSpPr>
          <p:nvPr/>
        </p:nvSpPr>
        <p:spPr bwMode="auto">
          <a:xfrm>
            <a:off x="2298700" y="1096963"/>
            <a:ext cx="0" cy="112712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826" name="Line 1259"/>
          <p:cNvSpPr>
            <a:spLocks noChangeShapeType="1"/>
          </p:cNvSpPr>
          <p:nvPr/>
        </p:nvSpPr>
        <p:spPr bwMode="auto">
          <a:xfrm>
            <a:off x="2354263" y="1096963"/>
            <a:ext cx="0" cy="68262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827" name="Line 1260"/>
          <p:cNvSpPr>
            <a:spLocks noChangeShapeType="1"/>
          </p:cNvSpPr>
          <p:nvPr/>
        </p:nvSpPr>
        <p:spPr bwMode="auto">
          <a:xfrm>
            <a:off x="2387600" y="1096963"/>
            <a:ext cx="0" cy="68262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828" name="Line 1261"/>
          <p:cNvSpPr>
            <a:spLocks noChangeShapeType="1"/>
          </p:cNvSpPr>
          <p:nvPr/>
        </p:nvSpPr>
        <p:spPr bwMode="auto">
          <a:xfrm>
            <a:off x="2433638" y="1096963"/>
            <a:ext cx="0" cy="68262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829" name="Line 1262"/>
          <p:cNvSpPr>
            <a:spLocks noChangeShapeType="1"/>
          </p:cNvSpPr>
          <p:nvPr/>
        </p:nvSpPr>
        <p:spPr bwMode="auto">
          <a:xfrm>
            <a:off x="2455863" y="1096963"/>
            <a:ext cx="0" cy="68262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830" name="Line 1263"/>
          <p:cNvSpPr>
            <a:spLocks noChangeShapeType="1"/>
          </p:cNvSpPr>
          <p:nvPr/>
        </p:nvSpPr>
        <p:spPr bwMode="auto">
          <a:xfrm>
            <a:off x="2489200" y="1096963"/>
            <a:ext cx="0" cy="134937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831" name="Line 1264"/>
          <p:cNvSpPr>
            <a:spLocks noChangeShapeType="1"/>
          </p:cNvSpPr>
          <p:nvPr/>
        </p:nvSpPr>
        <p:spPr bwMode="auto">
          <a:xfrm>
            <a:off x="2668588" y="1096963"/>
            <a:ext cx="0" cy="68262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832" name="Line 1265"/>
          <p:cNvSpPr>
            <a:spLocks noChangeShapeType="1"/>
          </p:cNvSpPr>
          <p:nvPr/>
        </p:nvSpPr>
        <p:spPr bwMode="auto">
          <a:xfrm>
            <a:off x="2781300" y="1096963"/>
            <a:ext cx="0" cy="68262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833" name="Line 1266"/>
          <p:cNvSpPr>
            <a:spLocks noChangeShapeType="1"/>
          </p:cNvSpPr>
          <p:nvPr/>
        </p:nvSpPr>
        <p:spPr bwMode="auto">
          <a:xfrm>
            <a:off x="2860675" y="1096963"/>
            <a:ext cx="0" cy="68262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834" name="Line 1267"/>
          <p:cNvSpPr>
            <a:spLocks noChangeShapeType="1"/>
          </p:cNvSpPr>
          <p:nvPr/>
        </p:nvSpPr>
        <p:spPr bwMode="auto">
          <a:xfrm>
            <a:off x="2916238" y="1096963"/>
            <a:ext cx="0" cy="112712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835" name="Line 1268"/>
          <p:cNvSpPr>
            <a:spLocks noChangeShapeType="1"/>
          </p:cNvSpPr>
          <p:nvPr/>
        </p:nvSpPr>
        <p:spPr bwMode="auto">
          <a:xfrm>
            <a:off x="2960688" y="1096963"/>
            <a:ext cx="0" cy="68262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836" name="Line 1269"/>
          <p:cNvSpPr>
            <a:spLocks noChangeShapeType="1"/>
          </p:cNvSpPr>
          <p:nvPr/>
        </p:nvSpPr>
        <p:spPr bwMode="auto">
          <a:xfrm>
            <a:off x="3006725" y="1096963"/>
            <a:ext cx="0" cy="68262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837" name="Line 1270"/>
          <p:cNvSpPr>
            <a:spLocks noChangeShapeType="1"/>
          </p:cNvSpPr>
          <p:nvPr/>
        </p:nvSpPr>
        <p:spPr bwMode="auto">
          <a:xfrm>
            <a:off x="3040063" y="1096963"/>
            <a:ext cx="0" cy="68262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838" name="Line 1271"/>
          <p:cNvSpPr>
            <a:spLocks noChangeShapeType="1"/>
          </p:cNvSpPr>
          <p:nvPr/>
        </p:nvSpPr>
        <p:spPr bwMode="auto">
          <a:xfrm>
            <a:off x="3073400" y="1096963"/>
            <a:ext cx="0" cy="68262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839" name="Line 1272"/>
          <p:cNvSpPr>
            <a:spLocks noChangeShapeType="1"/>
          </p:cNvSpPr>
          <p:nvPr/>
        </p:nvSpPr>
        <p:spPr bwMode="auto">
          <a:xfrm>
            <a:off x="3095625" y="1096963"/>
            <a:ext cx="0" cy="134937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840" name="Line 1273"/>
          <p:cNvSpPr>
            <a:spLocks noChangeShapeType="1"/>
          </p:cNvSpPr>
          <p:nvPr/>
        </p:nvSpPr>
        <p:spPr bwMode="auto">
          <a:xfrm>
            <a:off x="3287713" y="1096963"/>
            <a:ext cx="0" cy="68262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841" name="Line 1274"/>
          <p:cNvSpPr>
            <a:spLocks noChangeShapeType="1"/>
          </p:cNvSpPr>
          <p:nvPr/>
        </p:nvSpPr>
        <p:spPr bwMode="auto">
          <a:xfrm>
            <a:off x="3398838" y="1096963"/>
            <a:ext cx="0" cy="68262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842" name="Line 1275"/>
          <p:cNvSpPr>
            <a:spLocks noChangeShapeType="1"/>
          </p:cNvSpPr>
          <p:nvPr/>
        </p:nvSpPr>
        <p:spPr bwMode="auto">
          <a:xfrm>
            <a:off x="3467100" y="1096963"/>
            <a:ext cx="0" cy="68262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843" name="Line 1276"/>
          <p:cNvSpPr>
            <a:spLocks noChangeShapeType="1"/>
          </p:cNvSpPr>
          <p:nvPr/>
        </p:nvSpPr>
        <p:spPr bwMode="auto">
          <a:xfrm>
            <a:off x="3533775" y="1096963"/>
            <a:ext cx="0" cy="112712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844" name="Line 1277"/>
          <p:cNvSpPr>
            <a:spLocks noChangeShapeType="1"/>
          </p:cNvSpPr>
          <p:nvPr/>
        </p:nvSpPr>
        <p:spPr bwMode="auto">
          <a:xfrm>
            <a:off x="3579813" y="1096963"/>
            <a:ext cx="0" cy="68262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845" name="Line 1278"/>
          <p:cNvSpPr>
            <a:spLocks noChangeShapeType="1"/>
          </p:cNvSpPr>
          <p:nvPr/>
        </p:nvSpPr>
        <p:spPr bwMode="auto">
          <a:xfrm>
            <a:off x="3624263" y="1096963"/>
            <a:ext cx="0" cy="68262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846" name="Line 1279"/>
          <p:cNvSpPr>
            <a:spLocks noChangeShapeType="1"/>
          </p:cNvSpPr>
          <p:nvPr/>
        </p:nvSpPr>
        <p:spPr bwMode="auto">
          <a:xfrm>
            <a:off x="3657600" y="1096963"/>
            <a:ext cx="0" cy="68262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847" name="Line 1280"/>
          <p:cNvSpPr>
            <a:spLocks noChangeShapeType="1"/>
          </p:cNvSpPr>
          <p:nvPr/>
        </p:nvSpPr>
        <p:spPr bwMode="auto">
          <a:xfrm>
            <a:off x="3692525" y="1096963"/>
            <a:ext cx="0" cy="68262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848" name="Line 1281"/>
          <p:cNvSpPr>
            <a:spLocks noChangeShapeType="1"/>
          </p:cNvSpPr>
          <p:nvPr/>
        </p:nvSpPr>
        <p:spPr bwMode="auto">
          <a:xfrm>
            <a:off x="3714750" y="1096963"/>
            <a:ext cx="0" cy="134937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849" name="Line 1282"/>
          <p:cNvSpPr>
            <a:spLocks noChangeShapeType="1"/>
          </p:cNvSpPr>
          <p:nvPr/>
        </p:nvSpPr>
        <p:spPr bwMode="auto">
          <a:xfrm>
            <a:off x="3905250" y="1096963"/>
            <a:ext cx="0" cy="68262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850" name="Line 1283"/>
          <p:cNvSpPr>
            <a:spLocks noChangeShapeType="1"/>
          </p:cNvSpPr>
          <p:nvPr/>
        </p:nvSpPr>
        <p:spPr bwMode="auto">
          <a:xfrm>
            <a:off x="4006850" y="1096963"/>
            <a:ext cx="0" cy="68262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851" name="Line 1284"/>
          <p:cNvSpPr>
            <a:spLocks noChangeShapeType="1"/>
          </p:cNvSpPr>
          <p:nvPr/>
        </p:nvSpPr>
        <p:spPr bwMode="auto">
          <a:xfrm>
            <a:off x="4084638" y="1096963"/>
            <a:ext cx="0" cy="68262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852" name="Line 1285"/>
          <p:cNvSpPr>
            <a:spLocks noChangeShapeType="1"/>
          </p:cNvSpPr>
          <p:nvPr/>
        </p:nvSpPr>
        <p:spPr bwMode="auto">
          <a:xfrm>
            <a:off x="4141788" y="1096963"/>
            <a:ext cx="0" cy="112712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853" name="Line 1286"/>
          <p:cNvSpPr>
            <a:spLocks noChangeShapeType="1"/>
          </p:cNvSpPr>
          <p:nvPr/>
        </p:nvSpPr>
        <p:spPr bwMode="auto">
          <a:xfrm>
            <a:off x="4197350" y="1096963"/>
            <a:ext cx="0" cy="68262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854" name="Line 1287"/>
          <p:cNvSpPr>
            <a:spLocks noChangeShapeType="1"/>
          </p:cNvSpPr>
          <p:nvPr/>
        </p:nvSpPr>
        <p:spPr bwMode="auto">
          <a:xfrm>
            <a:off x="4230688" y="1096963"/>
            <a:ext cx="0" cy="68262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855" name="Line 1288"/>
          <p:cNvSpPr>
            <a:spLocks noChangeShapeType="1"/>
          </p:cNvSpPr>
          <p:nvPr/>
        </p:nvSpPr>
        <p:spPr bwMode="auto">
          <a:xfrm>
            <a:off x="4265613" y="1096963"/>
            <a:ext cx="0" cy="68262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856" name="Line 1289"/>
          <p:cNvSpPr>
            <a:spLocks noChangeShapeType="1"/>
          </p:cNvSpPr>
          <p:nvPr/>
        </p:nvSpPr>
        <p:spPr bwMode="auto">
          <a:xfrm>
            <a:off x="4298950" y="1096963"/>
            <a:ext cx="0" cy="68262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857" name="Line 1290"/>
          <p:cNvSpPr>
            <a:spLocks noChangeShapeType="1"/>
          </p:cNvSpPr>
          <p:nvPr/>
        </p:nvSpPr>
        <p:spPr bwMode="auto">
          <a:xfrm>
            <a:off x="4332288" y="1096963"/>
            <a:ext cx="0" cy="134937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858" name="Line 1291"/>
          <p:cNvSpPr>
            <a:spLocks noChangeShapeType="1"/>
          </p:cNvSpPr>
          <p:nvPr/>
        </p:nvSpPr>
        <p:spPr bwMode="auto">
          <a:xfrm>
            <a:off x="4511675" y="1096963"/>
            <a:ext cx="0" cy="68262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859" name="Line 1292"/>
          <p:cNvSpPr>
            <a:spLocks noChangeShapeType="1"/>
          </p:cNvSpPr>
          <p:nvPr/>
        </p:nvSpPr>
        <p:spPr bwMode="auto">
          <a:xfrm>
            <a:off x="4624388" y="1096963"/>
            <a:ext cx="0" cy="68262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860" name="Line 1293"/>
          <p:cNvSpPr>
            <a:spLocks noChangeShapeType="1"/>
          </p:cNvSpPr>
          <p:nvPr/>
        </p:nvSpPr>
        <p:spPr bwMode="auto">
          <a:xfrm>
            <a:off x="4703763" y="1096963"/>
            <a:ext cx="0" cy="68262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861" name="Line 1294"/>
          <p:cNvSpPr>
            <a:spLocks noChangeShapeType="1"/>
          </p:cNvSpPr>
          <p:nvPr/>
        </p:nvSpPr>
        <p:spPr bwMode="auto">
          <a:xfrm>
            <a:off x="4759325" y="1096963"/>
            <a:ext cx="0" cy="112712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862" name="Line 1295"/>
          <p:cNvSpPr>
            <a:spLocks noChangeShapeType="1"/>
          </p:cNvSpPr>
          <p:nvPr/>
        </p:nvSpPr>
        <p:spPr bwMode="auto">
          <a:xfrm>
            <a:off x="4805363" y="1096963"/>
            <a:ext cx="0" cy="68262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863" name="Line 1296"/>
          <p:cNvSpPr>
            <a:spLocks noChangeShapeType="1"/>
          </p:cNvSpPr>
          <p:nvPr/>
        </p:nvSpPr>
        <p:spPr bwMode="auto">
          <a:xfrm>
            <a:off x="4849813" y="1096963"/>
            <a:ext cx="0" cy="68262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864" name="Line 1297"/>
          <p:cNvSpPr>
            <a:spLocks noChangeShapeType="1"/>
          </p:cNvSpPr>
          <p:nvPr/>
        </p:nvSpPr>
        <p:spPr bwMode="auto">
          <a:xfrm>
            <a:off x="4883150" y="1096963"/>
            <a:ext cx="0" cy="68262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865" name="Line 1298"/>
          <p:cNvSpPr>
            <a:spLocks noChangeShapeType="1"/>
          </p:cNvSpPr>
          <p:nvPr/>
        </p:nvSpPr>
        <p:spPr bwMode="auto">
          <a:xfrm>
            <a:off x="4916488" y="1096963"/>
            <a:ext cx="0" cy="68262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866" name="Line 1299"/>
          <p:cNvSpPr>
            <a:spLocks noChangeShapeType="1"/>
          </p:cNvSpPr>
          <p:nvPr/>
        </p:nvSpPr>
        <p:spPr bwMode="auto">
          <a:xfrm>
            <a:off x="4938713" y="1096963"/>
            <a:ext cx="0" cy="134937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867" name="Line 1300"/>
          <p:cNvSpPr>
            <a:spLocks noChangeShapeType="1"/>
          </p:cNvSpPr>
          <p:nvPr/>
        </p:nvSpPr>
        <p:spPr bwMode="auto">
          <a:xfrm>
            <a:off x="5130800" y="1096963"/>
            <a:ext cx="0" cy="68262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868" name="Line 1301"/>
          <p:cNvSpPr>
            <a:spLocks noChangeShapeType="1"/>
          </p:cNvSpPr>
          <p:nvPr/>
        </p:nvSpPr>
        <p:spPr bwMode="auto">
          <a:xfrm>
            <a:off x="5232400" y="1096963"/>
            <a:ext cx="0" cy="68262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869" name="Line 1302"/>
          <p:cNvSpPr>
            <a:spLocks noChangeShapeType="1"/>
          </p:cNvSpPr>
          <p:nvPr/>
        </p:nvSpPr>
        <p:spPr bwMode="auto">
          <a:xfrm>
            <a:off x="5310188" y="1096963"/>
            <a:ext cx="0" cy="68262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870" name="Line 1303"/>
          <p:cNvSpPr>
            <a:spLocks noChangeShapeType="1"/>
          </p:cNvSpPr>
          <p:nvPr/>
        </p:nvSpPr>
        <p:spPr bwMode="auto">
          <a:xfrm>
            <a:off x="5378450" y="1096963"/>
            <a:ext cx="0" cy="112712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871" name="Line 1304"/>
          <p:cNvSpPr>
            <a:spLocks noChangeShapeType="1"/>
          </p:cNvSpPr>
          <p:nvPr/>
        </p:nvSpPr>
        <p:spPr bwMode="auto">
          <a:xfrm>
            <a:off x="5422900" y="1096963"/>
            <a:ext cx="0" cy="68262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872" name="Line 1305"/>
          <p:cNvSpPr>
            <a:spLocks noChangeShapeType="1"/>
          </p:cNvSpPr>
          <p:nvPr/>
        </p:nvSpPr>
        <p:spPr bwMode="auto">
          <a:xfrm>
            <a:off x="5467350" y="1096963"/>
            <a:ext cx="0" cy="68262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873" name="Line 1306"/>
          <p:cNvSpPr>
            <a:spLocks noChangeShapeType="1"/>
          </p:cNvSpPr>
          <p:nvPr/>
        </p:nvSpPr>
        <p:spPr bwMode="auto">
          <a:xfrm>
            <a:off x="5502275" y="1096963"/>
            <a:ext cx="0" cy="68262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874" name="Line 1307"/>
          <p:cNvSpPr>
            <a:spLocks noChangeShapeType="1"/>
          </p:cNvSpPr>
          <p:nvPr/>
        </p:nvSpPr>
        <p:spPr bwMode="auto">
          <a:xfrm>
            <a:off x="5535613" y="1096963"/>
            <a:ext cx="0" cy="68262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875" name="Line 1308"/>
          <p:cNvSpPr>
            <a:spLocks noChangeShapeType="1"/>
          </p:cNvSpPr>
          <p:nvPr/>
        </p:nvSpPr>
        <p:spPr bwMode="auto">
          <a:xfrm>
            <a:off x="5557838" y="1096963"/>
            <a:ext cx="0" cy="134937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876" name="Freeform 1309"/>
          <p:cNvSpPr>
            <a:spLocks/>
          </p:cNvSpPr>
          <p:nvPr/>
        </p:nvSpPr>
        <p:spPr bwMode="auto">
          <a:xfrm>
            <a:off x="5557838" y="1096963"/>
            <a:ext cx="0" cy="4419600"/>
          </a:xfrm>
          <a:custGeom>
            <a:avLst/>
            <a:gdLst>
              <a:gd name="T0" fmla="*/ 2147483647 h 393"/>
              <a:gd name="T1" fmla="*/ 0 h 393"/>
              <a:gd name="T2" fmla="*/ 2147483647 h 393"/>
              <a:gd name="T3" fmla="*/ 0 60000 65536"/>
              <a:gd name="T4" fmla="*/ 0 60000 65536"/>
              <a:gd name="T5" fmla="*/ 0 60000 65536"/>
              <a:gd name="T6" fmla="*/ 0 h 393"/>
              <a:gd name="T7" fmla="*/ 393 h 393"/>
            </a:gdLst>
            <a:ahLst/>
            <a:cxnLst>
              <a:cxn ang="T3">
                <a:pos x="0" y="T0"/>
              </a:cxn>
              <a:cxn ang="T4">
                <a:pos x="0" y="T1"/>
              </a:cxn>
              <a:cxn ang="T5">
                <a:pos x="0" y="T2"/>
              </a:cxn>
            </a:cxnLst>
            <a:rect l="0" t="T6" r="0" b="T7"/>
            <a:pathLst>
              <a:path h="393">
                <a:moveTo>
                  <a:pt x="0" y="393"/>
                </a:moveTo>
                <a:lnTo>
                  <a:pt x="0" y="0"/>
                </a:lnTo>
                <a:lnTo>
                  <a:pt x="0" y="393"/>
                </a:lnTo>
                <a:close/>
              </a:path>
            </a:pathLst>
          </a:custGeom>
          <a:noFill/>
          <a:ln w="222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877" name="Line 1310"/>
          <p:cNvSpPr>
            <a:spLocks noChangeShapeType="1"/>
          </p:cNvSpPr>
          <p:nvPr/>
        </p:nvSpPr>
        <p:spPr bwMode="auto">
          <a:xfrm flipH="1">
            <a:off x="5434013" y="5516563"/>
            <a:ext cx="123825" cy="0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878" name="Line 1311"/>
          <p:cNvSpPr>
            <a:spLocks noChangeShapeType="1"/>
          </p:cNvSpPr>
          <p:nvPr/>
        </p:nvSpPr>
        <p:spPr bwMode="auto">
          <a:xfrm flipH="1">
            <a:off x="5489575" y="5449888"/>
            <a:ext cx="68263" cy="0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879" name="Line 1312"/>
          <p:cNvSpPr>
            <a:spLocks noChangeShapeType="1"/>
          </p:cNvSpPr>
          <p:nvPr/>
        </p:nvSpPr>
        <p:spPr bwMode="auto">
          <a:xfrm flipH="1">
            <a:off x="5489575" y="5370513"/>
            <a:ext cx="68263" cy="0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880" name="Line 1313"/>
          <p:cNvSpPr>
            <a:spLocks noChangeShapeType="1"/>
          </p:cNvSpPr>
          <p:nvPr/>
        </p:nvSpPr>
        <p:spPr bwMode="auto">
          <a:xfrm flipH="1">
            <a:off x="5434013" y="5302250"/>
            <a:ext cx="123825" cy="0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881" name="Line 1314"/>
          <p:cNvSpPr>
            <a:spLocks noChangeShapeType="1"/>
          </p:cNvSpPr>
          <p:nvPr/>
        </p:nvSpPr>
        <p:spPr bwMode="auto">
          <a:xfrm flipH="1">
            <a:off x="5489575" y="5235575"/>
            <a:ext cx="68263" cy="0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882" name="Line 1315"/>
          <p:cNvSpPr>
            <a:spLocks noChangeShapeType="1"/>
          </p:cNvSpPr>
          <p:nvPr/>
        </p:nvSpPr>
        <p:spPr bwMode="auto">
          <a:xfrm flipH="1">
            <a:off x="5489575" y="5145088"/>
            <a:ext cx="68263" cy="0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883" name="Line 1316"/>
          <p:cNvSpPr>
            <a:spLocks noChangeShapeType="1"/>
          </p:cNvSpPr>
          <p:nvPr/>
        </p:nvSpPr>
        <p:spPr bwMode="auto">
          <a:xfrm flipH="1">
            <a:off x="5434013" y="5078413"/>
            <a:ext cx="123825" cy="0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884" name="Line 1317"/>
          <p:cNvSpPr>
            <a:spLocks noChangeShapeType="1"/>
          </p:cNvSpPr>
          <p:nvPr/>
        </p:nvSpPr>
        <p:spPr bwMode="auto">
          <a:xfrm flipH="1">
            <a:off x="5489575" y="5010150"/>
            <a:ext cx="68263" cy="0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885" name="Line 1318"/>
          <p:cNvSpPr>
            <a:spLocks noChangeShapeType="1"/>
          </p:cNvSpPr>
          <p:nvPr/>
        </p:nvSpPr>
        <p:spPr bwMode="auto">
          <a:xfrm flipH="1">
            <a:off x="5489575" y="4921250"/>
            <a:ext cx="68263" cy="0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886" name="Line 1319"/>
          <p:cNvSpPr>
            <a:spLocks noChangeShapeType="1"/>
          </p:cNvSpPr>
          <p:nvPr/>
        </p:nvSpPr>
        <p:spPr bwMode="auto">
          <a:xfrm flipH="1">
            <a:off x="5434013" y="4852988"/>
            <a:ext cx="123825" cy="0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887" name="Line 1320"/>
          <p:cNvSpPr>
            <a:spLocks noChangeShapeType="1"/>
          </p:cNvSpPr>
          <p:nvPr/>
        </p:nvSpPr>
        <p:spPr bwMode="auto">
          <a:xfrm flipH="1">
            <a:off x="5489575" y="4786313"/>
            <a:ext cx="68263" cy="0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888" name="Line 1321"/>
          <p:cNvSpPr>
            <a:spLocks noChangeShapeType="1"/>
          </p:cNvSpPr>
          <p:nvPr/>
        </p:nvSpPr>
        <p:spPr bwMode="auto">
          <a:xfrm flipH="1">
            <a:off x="5489575" y="4706938"/>
            <a:ext cx="68263" cy="0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889" name="Line 1322"/>
          <p:cNvSpPr>
            <a:spLocks noChangeShapeType="1"/>
          </p:cNvSpPr>
          <p:nvPr/>
        </p:nvSpPr>
        <p:spPr bwMode="auto">
          <a:xfrm flipH="1">
            <a:off x="5434013" y="4640263"/>
            <a:ext cx="123825" cy="0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890" name="Line 1323"/>
          <p:cNvSpPr>
            <a:spLocks noChangeShapeType="1"/>
          </p:cNvSpPr>
          <p:nvPr/>
        </p:nvSpPr>
        <p:spPr bwMode="auto">
          <a:xfrm flipH="1">
            <a:off x="5489575" y="4572000"/>
            <a:ext cx="68263" cy="0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891" name="Line 1324"/>
          <p:cNvSpPr>
            <a:spLocks noChangeShapeType="1"/>
          </p:cNvSpPr>
          <p:nvPr/>
        </p:nvSpPr>
        <p:spPr bwMode="auto">
          <a:xfrm flipH="1">
            <a:off x="5489575" y="4481513"/>
            <a:ext cx="68263" cy="0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892" name="Line 1325"/>
          <p:cNvSpPr>
            <a:spLocks noChangeShapeType="1"/>
          </p:cNvSpPr>
          <p:nvPr/>
        </p:nvSpPr>
        <p:spPr bwMode="auto">
          <a:xfrm flipH="1">
            <a:off x="5434013" y="4414838"/>
            <a:ext cx="123825" cy="0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893" name="Line 1326"/>
          <p:cNvSpPr>
            <a:spLocks noChangeShapeType="1"/>
          </p:cNvSpPr>
          <p:nvPr/>
        </p:nvSpPr>
        <p:spPr bwMode="auto">
          <a:xfrm flipH="1">
            <a:off x="5489575" y="4346575"/>
            <a:ext cx="68263" cy="0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894" name="Line 1327"/>
          <p:cNvSpPr>
            <a:spLocks noChangeShapeType="1"/>
          </p:cNvSpPr>
          <p:nvPr/>
        </p:nvSpPr>
        <p:spPr bwMode="auto">
          <a:xfrm flipH="1">
            <a:off x="5489575" y="4257675"/>
            <a:ext cx="68263" cy="0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895" name="Line 1328"/>
          <p:cNvSpPr>
            <a:spLocks noChangeShapeType="1"/>
          </p:cNvSpPr>
          <p:nvPr/>
        </p:nvSpPr>
        <p:spPr bwMode="auto">
          <a:xfrm flipH="1">
            <a:off x="5434013" y="4189413"/>
            <a:ext cx="123825" cy="0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896" name="Line 1329"/>
          <p:cNvSpPr>
            <a:spLocks noChangeShapeType="1"/>
          </p:cNvSpPr>
          <p:nvPr/>
        </p:nvSpPr>
        <p:spPr bwMode="auto">
          <a:xfrm flipH="1">
            <a:off x="5489575" y="4122738"/>
            <a:ext cx="68263" cy="0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897" name="Line 1330"/>
          <p:cNvSpPr>
            <a:spLocks noChangeShapeType="1"/>
          </p:cNvSpPr>
          <p:nvPr/>
        </p:nvSpPr>
        <p:spPr bwMode="auto">
          <a:xfrm flipH="1">
            <a:off x="5489575" y="4043363"/>
            <a:ext cx="68263" cy="0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898" name="Line 1331"/>
          <p:cNvSpPr>
            <a:spLocks noChangeShapeType="1"/>
          </p:cNvSpPr>
          <p:nvPr/>
        </p:nvSpPr>
        <p:spPr bwMode="auto">
          <a:xfrm flipH="1">
            <a:off x="5434013" y="3976688"/>
            <a:ext cx="123825" cy="0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899" name="Line 1332"/>
          <p:cNvSpPr>
            <a:spLocks noChangeShapeType="1"/>
          </p:cNvSpPr>
          <p:nvPr/>
        </p:nvSpPr>
        <p:spPr bwMode="auto">
          <a:xfrm flipH="1">
            <a:off x="5489575" y="3908425"/>
            <a:ext cx="68263" cy="0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900" name="Line 1333"/>
          <p:cNvSpPr>
            <a:spLocks noChangeShapeType="1"/>
          </p:cNvSpPr>
          <p:nvPr/>
        </p:nvSpPr>
        <p:spPr bwMode="auto">
          <a:xfrm flipH="1">
            <a:off x="5489575" y="3817938"/>
            <a:ext cx="68263" cy="0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901" name="Line 1334"/>
          <p:cNvSpPr>
            <a:spLocks noChangeShapeType="1"/>
          </p:cNvSpPr>
          <p:nvPr/>
        </p:nvSpPr>
        <p:spPr bwMode="auto">
          <a:xfrm flipH="1">
            <a:off x="5434013" y="3751263"/>
            <a:ext cx="123825" cy="0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902" name="Line 1335"/>
          <p:cNvSpPr>
            <a:spLocks noChangeShapeType="1"/>
          </p:cNvSpPr>
          <p:nvPr/>
        </p:nvSpPr>
        <p:spPr bwMode="auto">
          <a:xfrm flipH="1">
            <a:off x="5489575" y="3683000"/>
            <a:ext cx="68263" cy="0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903" name="Line 1336"/>
          <p:cNvSpPr>
            <a:spLocks noChangeShapeType="1"/>
          </p:cNvSpPr>
          <p:nvPr/>
        </p:nvSpPr>
        <p:spPr bwMode="auto">
          <a:xfrm flipH="1">
            <a:off x="5489575" y="3594100"/>
            <a:ext cx="68263" cy="0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904" name="Line 1337"/>
          <p:cNvSpPr>
            <a:spLocks noChangeShapeType="1"/>
          </p:cNvSpPr>
          <p:nvPr/>
        </p:nvSpPr>
        <p:spPr bwMode="auto">
          <a:xfrm flipH="1">
            <a:off x="5434013" y="3525838"/>
            <a:ext cx="123825" cy="0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905" name="Line 1338"/>
          <p:cNvSpPr>
            <a:spLocks noChangeShapeType="1"/>
          </p:cNvSpPr>
          <p:nvPr/>
        </p:nvSpPr>
        <p:spPr bwMode="auto">
          <a:xfrm flipH="1">
            <a:off x="5489575" y="3470275"/>
            <a:ext cx="68263" cy="0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906" name="Line 1339"/>
          <p:cNvSpPr>
            <a:spLocks noChangeShapeType="1"/>
          </p:cNvSpPr>
          <p:nvPr/>
        </p:nvSpPr>
        <p:spPr bwMode="auto">
          <a:xfrm flipH="1">
            <a:off x="5489575" y="3379788"/>
            <a:ext cx="68263" cy="0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907" name="Line 1340"/>
          <p:cNvSpPr>
            <a:spLocks noChangeShapeType="1"/>
          </p:cNvSpPr>
          <p:nvPr/>
        </p:nvSpPr>
        <p:spPr bwMode="auto">
          <a:xfrm flipH="1">
            <a:off x="5434013" y="3313113"/>
            <a:ext cx="123825" cy="0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908" name="Line 1341"/>
          <p:cNvSpPr>
            <a:spLocks noChangeShapeType="1"/>
          </p:cNvSpPr>
          <p:nvPr/>
        </p:nvSpPr>
        <p:spPr bwMode="auto">
          <a:xfrm flipH="1">
            <a:off x="5489575" y="3244850"/>
            <a:ext cx="68263" cy="0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909" name="Line 1342"/>
          <p:cNvSpPr>
            <a:spLocks noChangeShapeType="1"/>
          </p:cNvSpPr>
          <p:nvPr/>
        </p:nvSpPr>
        <p:spPr bwMode="auto">
          <a:xfrm flipH="1">
            <a:off x="5489575" y="3155950"/>
            <a:ext cx="68263" cy="0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910" name="Line 1343"/>
          <p:cNvSpPr>
            <a:spLocks noChangeShapeType="1"/>
          </p:cNvSpPr>
          <p:nvPr/>
        </p:nvSpPr>
        <p:spPr bwMode="auto">
          <a:xfrm flipH="1">
            <a:off x="5434013" y="3087688"/>
            <a:ext cx="123825" cy="0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911" name="Line 1344"/>
          <p:cNvSpPr>
            <a:spLocks noChangeShapeType="1"/>
          </p:cNvSpPr>
          <p:nvPr/>
        </p:nvSpPr>
        <p:spPr bwMode="auto">
          <a:xfrm flipH="1">
            <a:off x="5489575" y="3021013"/>
            <a:ext cx="68263" cy="0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912" name="Line 1345"/>
          <p:cNvSpPr>
            <a:spLocks noChangeShapeType="1"/>
          </p:cNvSpPr>
          <p:nvPr/>
        </p:nvSpPr>
        <p:spPr bwMode="auto">
          <a:xfrm flipH="1">
            <a:off x="5489575" y="2930525"/>
            <a:ext cx="68263" cy="0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913" name="Line 1346"/>
          <p:cNvSpPr>
            <a:spLocks noChangeShapeType="1"/>
          </p:cNvSpPr>
          <p:nvPr/>
        </p:nvSpPr>
        <p:spPr bwMode="auto">
          <a:xfrm flipH="1">
            <a:off x="5434013" y="2873375"/>
            <a:ext cx="123825" cy="0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914" name="Line 1347"/>
          <p:cNvSpPr>
            <a:spLocks noChangeShapeType="1"/>
          </p:cNvSpPr>
          <p:nvPr/>
        </p:nvSpPr>
        <p:spPr bwMode="auto">
          <a:xfrm flipH="1">
            <a:off x="5489575" y="2806700"/>
            <a:ext cx="68263" cy="0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915" name="Line 1348"/>
          <p:cNvSpPr>
            <a:spLocks noChangeShapeType="1"/>
          </p:cNvSpPr>
          <p:nvPr/>
        </p:nvSpPr>
        <p:spPr bwMode="auto">
          <a:xfrm flipH="1">
            <a:off x="5489575" y="2716213"/>
            <a:ext cx="68263" cy="0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916" name="Line 1349"/>
          <p:cNvSpPr>
            <a:spLocks noChangeShapeType="1"/>
          </p:cNvSpPr>
          <p:nvPr/>
        </p:nvSpPr>
        <p:spPr bwMode="auto">
          <a:xfrm flipH="1">
            <a:off x="5434013" y="2649538"/>
            <a:ext cx="123825" cy="0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917" name="Line 1350"/>
          <p:cNvSpPr>
            <a:spLocks noChangeShapeType="1"/>
          </p:cNvSpPr>
          <p:nvPr/>
        </p:nvSpPr>
        <p:spPr bwMode="auto">
          <a:xfrm flipH="1">
            <a:off x="5489575" y="2581275"/>
            <a:ext cx="68263" cy="0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918" name="Line 1351"/>
          <p:cNvSpPr>
            <a:spLocks noChangeShapeType="1"/>
          </p:cNvSpPr>
          <p:nvPr/>
        </p:nvSpPr>
        <p:spPr bwMode="auto">
          <a:xfrm flipH="1">
            <a:off x="5489575" y="2492375"/>
            <a:ext cx="68263" cy="0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919" name="Line 1352"/>
          <p:cNvSpPr>
            <a:spLocks noChangeShapeType="1"/>
          </p:cNvSpPr>
          <p:nvPr/>
        </p:nvSpPr>
        <p:spPr bwMode="auto">
          <a:xfrm flipH="1">
            <a:off x="5434013" y="2424113"/>
            <a:ext cx="123825" cy="0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920" name="Line 1353"/>
          <p:cNvSpPr>
            <a:spLocks noChangeShapeType="1"/>
          </p:cNvSpPr>
          <p:nvPr/>
        </p:nvSpPr>
        <p:spPr bwMode="auto">
          <a:xfrm flipH="1">
            <a:off x="5489575" y="2357438"/>
            <a:ext cx="68263" cy="0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921" name="Line 1354"/>
          <p:cNvSpPr>
            <a:spLocks noChangeShapeType="1"/>
          </p:cNvSpPr>
          <p:nvPr/>
        </p:nvSpPr>
        <p:spPr bwMode="auto">
          <a:xfrm flipH="1">
            <a:off x="5489575" y="2278063"/>
            <a:ext cx="68263" cy="0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922" name="Line 1355"/>
          <p:cNvSpPr>
            <a:spLocks noChangeShapeType="1"/>
          </p:cNvSpPr>
          <p:nvPr/>
        </p:nvSpPr>
        <p:spPr bwMode="auto">
          <a:xfrm flipH="1">
            <a:off x="5434013" y="2211388"/>
            <a:ext cx="123825" cy="0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923" name="Line 1356"/>
          <p:cNvSpPr>
            <a:spLocks noChangeShapeType="1"/>
          </p:cNvSpPr>
          <p:nvPr/>
        </p:nvSpPr>
        <p:spPr bwMode="auto">
          <a:xfrm flipH="1">
            <a:off x="5489575" y="2143125"/>
            <a:ext cx="68263" cy="0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924" name="Line 1357"/>
          <p:cNvSpPr>
            <a:spLocks noChangeShapeType="1"/>
          </p:cNvSpPr>
          <p:nvPr/>
        </p:nvSpPr>
        <p:spPr bwMode="auto">
          <a:xfrm flipH="1">
            <a:off x="5489575" y="2052638"/>
            <a:ext cx="68263" cy="0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925" name="Line 1358"/>
          <p:cNvSpPr>
            <a:spLocks noChangeShapeType="1"/>
          </p:cNvSpPr>
          <p:nvPr/>
        </p:nvSpPr>
        <p:spPr bwMode="auto">
          <a:xfrm flipH="1">
            <a:off x="5434013" y="1985963"/>
            <a:ext cx="123825" cy="0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926" name="Line 1359"/>
          <p:cNvSpPr>
            <a:spLocks noChangeShapeType="1"/>
          </p:cNvSpPr>
          <p:nvPr/>
        </p:nvSpPr>
        <p:spPr bwMode="auto">
          <a:xfrm flipH="1">
            <a:off x="5489575" y="1917700"/>
            <a:ext cx="68263" cy="0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927" name="Line 1360"/>
          <p:cNvSpPr>
            <a:spLocks noChangeShapeType="1"/>
          </p:cNvSpPr>
          <p:nvPr/>
        </p:nvSpPr>
        <p:spPr bwMode="auto">
          <a:xfrm flipH="1">
            <a:off x="5489575" y="1828800"/>
            <a:ext cx="68263" cy="0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928" name="Line 1361"/>
          <p:cNvSpPr>
            <a:spLocks noChangeShapeType="1"/>
          </p:cNvSpPr>
          <p:nvPr/>
        </p:nvSpPr>
        <p:spPr bwMode="auto">
          <a:xfrm flipH="1">
            <a:off x="5434013" y="1760538"/>
            <a:ext cx="123825" cy="0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929" name="Line 1362"/>
          <p:cNvSpPr>
            <a:spLocks noChangeShapeType="1"/>
          </p:cNvSpPr>
          <p:nvPr/>
        </p:nvSpPr>
        <p:spPr bwMode="auto">
          <a:xfrm flipH="1">
            <a:off x="5489575" y="1693863"/>
            <a:ext cx="68263" cy="0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930" name="Line 1363"/>
          <p:cNvSpPr>
            <a:spLocks noChangeShapeType="1"/>
          </p:cNvSpPr>
          <p:nvPr/>
        </p:nvSpPr>
        <p:spPr bwMode="auto">
          <a:xfrm flipH="1">
            <a:off x="5489575" y="1614488"/>
            <a:ext cx="68263" cy="0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931" name="Line 1364"/>
          <p:cNvSpPr>
            <a:spLocks noChangeShapeType="1"/>
          </p:cNvSpPr>
          <p:nvPr/>
        </p:nvSpPr>
        <p:spPr bwMode="auto">
          <a:xfrm flipH="1">
            <a:off x="5434013" y="1547813"/>
            <a:ext cx="123825" cy="0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932" name="Line 1365"/>
          <p:cNvSpPr>
            <a:spLocks noChangeShapeType="1"/>
          </p:cNvSpPr>
          <p:nvPr/>
        </p:nvSpPr>
        <p:spPr bwMode="auto">
          <a:xfrm flipH="1">
            <a:off x="5489575" y="1479550"/>
            <a:ext cx="68263" cy="0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933" name="Line 1366"/>
          <p:cNvSpPr>
            <a:spLocks noChangeShapeType="1"/>
          </p:cNvSpPr>
          <p:nvPr/>
        </p:nvSpPr>
        <p:spPr bwMode="auto">
          <a:xfrm flipH="1">
            <a:off x="5489575" y="1389063"/>
            <a:ext cx="68263" cy="0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934" name="Line 1367"/>
          <p:cNvSpPr>
            <a:spLocks noChangeShapeType="1"/>
          </p:cNvSpPr>
          <p:nvPr/>
        </p:nvSpPr>
        <p:spPr bwMode="auto">
          <a:xfrm flipH="1">
            <a:off x="5434013" y="1322388"/>
            <a:ext cx="123825" cy="0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935" name="Line 1368"/>
          <p:cNvSpPr>
            <a:spLocks noChangeShapeType="1"/>
          </p:cNvSpPr>
          <p:nvPr/>
        </p:nvSpPr>
        <p:spPr bwMode="auto">
          <a:xfrm flipH="1">
            <a:off x="5489575" y="1254125"/>
            <a:ext cx="68263" cy="0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936" name="Line 1369"/>
          <p:cNvSpPr>
            <a:spLocks noChangeShapeType="1"/>
          </p:cNvSpPr>
          <p:nvPr/>
        </p:nvSpPr>
        <p:spPr bwMode="auto">
          <a:xfrm flipH="1">
            <a:off x="5489575" y="1165225"/>
            <a:ext cx="68263" cy="0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937" name="Line 1370"/>
          <p:cNvSpPr>
            <a:spLocks noChangeShapeType="1"/>
          </p:cNvSpPr>
          <p:nvPr/>
        </p:nvSpPr>
        <p:spPr bwMode="auto">
          <a:xfrm flipH="1">
            <a:off x="5434013" y="1096963"/>
            <a:ext cx="123825" cy="0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938" name="Freeform 1371"/>
          <p:cNvSpPr>
            <a:spLocks/>
          </p:cNvSpPr>
          <p:nvPr/>
        </p:nvSpPr>
        <p:spPr bwMode="auto">
          <a:xfrm>
            <a:off x="1387475" y="1322388"/>
            <a:ext cx="3371850" cy="371475"/>
          </a:xfrm>
          <a:custGeom>
            <a:avLst/>
            <a:gdLst>
              <a:gd name="T0" fmla="*/ 0 w 300"/>
              <a:gd name="T1" fmla="*/ 0 h 33"/>
              <a:gd name="T2" fmla="*/ 2147483647 w 300"/>
              <a:gd name="T3" fmla="*/ 2147483647 h 33"/>
              <a:gd name="T4" fmla="*/ 2147483647 w 300"/>
              <a:gd name="T5" fmla="*/ 2147483647 h 33"/>
              <a:gd name="T6" fmla="*/ 2147483647 w 300"/>
              <a:gd name="T7" fmla="*/ 2147483647 h 33"/>
              <a:gd name="T8" fmla="*/ 2147483647 w 300"/>
              <a:gd name="T9" fmla="*/ 2147483647 h 33"/>
              <a:gd name="T10" fmla="*/ 2147483647 w 300"/>
              <a:gd name="T11" fmla="*/ 2147483647 h 33"/>
              <a:gd name="T12" fmla="*/ 2147483647 w 300"/>
              <a:gd name="T13" fmla="*/ 2147483647 h 33"/>
              <a:gd name="T14" fmla="*/ 2147483647 w 300"/>
              <a:gd name="T15" fmla="*/ 2147483647 h 33"/>
              <a:gd name="T16" fmla="*/ 2147483647 w 300"/>
              <a:gd name="T17" fmla="*/ 2147483647 h 33"/>
              <a:gd name="T18" fmla="*/ 2147483647 w 300"/>
              <a:gd name="T19" fmla="*/ 2147483647 h 33"/>
              <a:gd name="T20" fmla="*/ 2147483647 w 300"/>
              <a:gd name="T21" fmla="*/ 2147483647 h 33"/>
              <a:gd name="T22" fmla="*/ 2147483647 w 300"/>
              <a:gd name="T23" fmla="*/ 2147483647 h 33"/>
              <a:gd name="T24" fmla="*/ 2147483647 w 300"/>
              <a:gd name="T25" fmla="*/ 2147483647 h 33"/>
              <a:gd name="T26" fmla="*/ 2147483647 w 300"/>
              <a:gd name="T27" fmla="*/ 2147483647 h 33"/>
              <a:gd name="T28" fmla="*/ 2147483647 w 300"/>
              <a:gd name="T29" fmla="*/ 2147483647 h 33"/>
              <a:gd name="T30" fmla="*/ 2147483647 w 300"/>
              <a:gd name="T31" fmla="*/ 2147483647 h 33"/>
              <a:gd name="T32" fmla="*/ 2147483647 w 300"/>
              <a:gd name="T33" fmla="*/ 2147483647 h 33"/>
              <a:gd name="T34" fmla="*/ 2147483647 w 300"/>
              <a:gd name="T35" fmla="*/ 2147483647 h 33"/>
              <a:gd name="T36" fmla="*/ 2147483647 w 300"/>
              <a:gd name="T37" fmla="*/ 2147483647 h 33"/>
              <a:gd name="T38" fmla="*/ 2147483647 w 300"/>
              <a:gd name="T39" fmla="*/ 2147483647 h 33"/>
              <a:gd name="T40" fmla="*/ 2147483647 w 300"/>
              <a:gd name="T41" fmla="*/ 2147483647 h 33"/>
              <a:gd name="T42" fmla="*/ 2147483647 w 300"/>
              <a:gd name="T43" fmla="*/ 2147483647 h 33"/>
              <a:gd name="T44" fmla="*/ 2147483647 w 300"/>
              <a:gd name="T45" fmla="*/ 2147483647 h 33"/>
              <a:gd name="T46" fmla="*/ 2147483647 w 300"/>
              <a:gd name="T47" fmla="*/ 2147483647 h 33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300"/>
              <a:gd name="T73" fmla="*/ 0 h 33"/>
              <a:gd name="T74" fmla="*/ 300 w 300"/>
              <a:gd name="T75" fmla="*/ 33 h 33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300" h="33">
                <a:moveTo>
                  <a:pt x="0" y="0"/>
                </a:moveTo>
                <a:lnTo>
                  <a:pt x="5" y="3"/>
                </a:lnTo>
                <a:lnTo>
                  <a:pt x="9" y="5"/>
                </a:lnTo>
                <a:lnTo>
                  <a:pt x="13" y="7"/>
                </a:lnTo>
                <a:lnTo>
                  <a:pt x="19" y="9"/>
                </a:lnTo>
                <a:lnTo>
                  <a:pt x="22" y="10"/>
                </a:lnTo>
                <a:lnTo>
                  <a:pt x="26" y="12"/>
                </a:lnTo>
                <a:lnTo>
                  <a:pt x="30" y="14"/>
                </a:lnTo>
                <a:lnTo>
                  <a:pt x="34" y="16"/>
                </a:lnTo>
                <a:lnTo>
                  <a:pt x="40" y="18"/>
                </a:lnTo>
                <a:lnTo>
                  <a:pt x="45" y="19"/>
                </a:lnTo>
                <a:lnTo>
                  <a:pt x="49" y="21"/>
                </a:lnTo>
                <a:lnTo>
                  <a:pt x="55" y="23"/>
                </a:lnTo>
                <a:lnTo>
                  <a:pt x="60" y="25"/>
                </a:lnTo>
                <a:lnTo>
                  <a:pt x="67" y="26"/>
                </a:lnTo>
                <a:lnTo>
                  <a:pt x="76" y="28"/>
                </a:lnTo>
                <a:lnTo>
                  <a:pt x="88" y="30"/>
                </a:lnTo>
                <a:lnTo>
                  <a:pt x="101" y="32"/>
                </a:lnTo>
                <a:lnTo>
                  <a:pt x="116" y="33"/>
                </a:lnTo>
                <a:lnTo>
                  <a:pt x="138" y="33"/>
                </a:lnTo>
                <a:lnTo>
                  <a:pt x="186" y="33"/>
                </a:lnTo>
                <a:lnTo>
                  <a:pt x="232" y="33"/>
                </a:lnTo>
                <a:lnTo>
                  <a:pt x="271" y="33"/>
                </a:lnTo>
                <a:lnTo>
                  <a:pt x="300" y="33"/>
                </a:lnTo>
              </a:path>
            </a:pathLst>
          </a:custGeom>
          <a:noFill/>
          <a:ln w="12700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939" name="Freeform 1372"/>
          <p:cNvSpPr>
            <a:spLocks/>
          </p:cNvSpPr>
          <p:nvPr/>
        </p:nvSpPr>
        <p:spPr bwMode="auto">
          <a:xfrm>
            <a:off x="3708400" y="3278188"/>
            <a:ext cx="1843088" cy="1508125"/>
          </a:xfrm>
          <a:custGeom>
            <a:avLst/>
            <a:gdLst>
              <a:gd name="T0" fmla="*/ 0 w 164"/>
              <a:gd name="T1" fmla="*/ 0 h 134"/>
              <a:gd name="T2" fmla="*/ 2147483647 w 164"/>
              <a:gd name="T3" fmla="*/ 2147483647 h 134"/>
              <a:gd name="T4" fmla="*/ 2147483647 w 164"/>
              <a:gd name="T5" fmla="*/ 2147483647 h 134"/>
              <a:gd name="T6" fmla="*/ 2147483647 w 164"/>
              <a:gd name="T7" fmla="*/ 2147483647 h 134"/>
              <a:gd name="T8" fmla="*/ 2147483647 w 164"/>
              <a:gd name="T9" fmla="*/ 2147483647 h 134"/>
              <a:gd name="T10" fmla="*/ 2147483647 w 164"/>
              <a:gd name="T11" fmla="*/ 2147483647 h 134"/>
              <a:gd name="T12" fmla="*/ 2147483647 w 164"/>
              <a:gd name="T13" fmla="*/ 2147483647 h 134"/>
              <a:gd name="T14" fmla="*/ 2147483647 w 164"/>
              <a:gd name="T15" fmla="*/ 2147483647 h 134"/>
              <a:gd name="T16" fmla="*/ 2147483647 w 164"/>
              <a:gd name="T17" fmla="*/ 2147483647 h 13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64"/>
              <a:gd name="T28" fmla="*/ 0 h 134"/>
              <a:gd name="T29" fmla="*/ 164 w 164"/>
              <a:gd name="T30" fmla="*/ 134 h 13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64" h="134">
                <a:moveTo>
                  <a:pt x="0" y="0"/>
                </a:moveTo>
                <a:lnTo>
                  <a:pt x="17" y="62"/>
                </a:lnTo>
                <a:lnTo>
                  <a:pt x="38" y="108"/>
                </a:lnTo>
                <a:lnTo>
                  <a:pt x="55" y="124"/>
                </a:lnTo>
                <a:lnTo>
                  <a:pt x="71" y="131"/>
                </a:lnTo>
                <a:lnTo>
                  <a:pt x="93" y="134"/>
                </a:lnTo>
                <a:lnTo>
                  <a:pt x="109" y="134"/>
                </a:lnTo>
                <a:lnTo>
                  <a:pt x="126" y="134"/>
                </a:lnTo>
                <a:lnTo>
                  <a:pt x="164" y="134"/>
                </a:lnTo>
              </a:path>
            </a:pathLst>
          </a:custGeom>
          <a:noFill/>
          <a:ln w="12700" cap="flat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940" name="Freeform 1375"/>
          <p:cNvSpPr>
            <a:spLocks/>
          </p:cNvSpPr>
          <p:nvPr/>
        </p:nvSpPr>
        <p:spPr bwMode="auto">
          <a:xfrm>
            <a:off x="3141663" y="1760538"/>
            <a:ext cx="2168525" cy="2901950"/>
          </a:xfrm>
          <a:custGeom>
            <a:avLst/>
            <a:gdLst>
              <a:gd name="T0" fmla="*/ 0 w 193"/>
              <a:gd name="T1" fmla="*/ 0 h 258"/>
              <a:gd name="T2" fmla="*/ 2147483647 w 193"/>
              <a:gd name="T3" fmla="*/ 2147483647 h 258"/>
              <a:gd name="T4" fmla="*/ 2147483647 w 193"/>
              <a:gd name="T5" fmla="*/ 2147483647 h 258"/>
              <a:gd name="T6" fmla="*/ 2147483647 w 193"/>
              <a:gd name="T7" fmla="*/ 2147483647 h 258"/>
              <a:gd name="T8" fmla="*/ 2147483647 w 193"/>
              <a:gd name="T9" fmla="*/ 2147483647 h 258"/>
              <a:gd name="T10" fmla="*/ 2147483647 w 193"/>
              <a:gd name="T11" fmla="*/ 2147483647 h 258"/>
              <a:gd name="T12" fmla="*/ 2147483647 w 193"/>
              <a:gd name="T13" fmla="*/ 2147483647 h 258"/>
              <a:gd name="T14" fmla="*/ 2147483647 w 193"/>
              <a:gd name="T15" fmla="*/ 2147483647 h 258"/>
              <a:gd name="T16" fmla="*/ 2147483647 w 193"/>
              <a:gd name="T17" fmla="*/ 2147483647 h 258"/>
              <a:gd name="T18" fmla="*/ 2147483647 w 193"/>
              <a:gd name="T19" fmla="*/ 2147483647 h 258"/>
              <a:gd name="T20" fmla="*/ 2147483647 w 193"/>
              <a:gd name="T21" fmla="*/ 2147483647 h 258"/>
              <a:gd name="T22" fmla="*/ 2147483647 w 193"/>
              <a:gd name="T23" fmla="*/ 2147483647 h 258"/>
              <a:gd name="T24" fmla="*/ 2147483647 w 193"/>
              <a:gd name="T25" fmla="*/ 2147483647 h 258"/>
              <a:gd name="T26" fmla="*/ 2147483647 w 193"/>
              <a:gd name="T27" fmla="*/ 2147483647 h 258"/>
              <a:gd name="T28" fmla="*/ 2147483647 w 193"/>
              <a:gd name="T29" fmla="*/ 2147483647 h 258"/>
              <a:gd name="T30" fmla="*/ 2147483647 w 193"/>
              <a:gd name="T31" fmla="*/ 2147483647 h 258"/>
              <a:gd name="T32" fmla="*/ 2147483647 w 193"/>
              <a:gd name="T33" fmla="*/ 2147483647 h 25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93"/>
              <a:gd name="T52" fmla="*/ 0 h 258"/>
              <a:gd name="T53" fmla="*/ 193 w 193"/>
              <a:gd name="T54" fmla="*/ 258 h 25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93" h="258">
                <a:moveTo>
                  <a:pt x="0" y="0"/>
                </a:moveTo>
                <a:lnTo>
                  <a:pt x="2" y="32"/>
                </a:lnTo>
                <a:lnTo>
                  <a:pt x="6" y="78"/>
                </a:lnTo>
                <a:lnTo>
                  <a:pt x="10" y="104"/>
                </a:lnTo>
                <a:lnTo>
                  <a:pt x="14" y="133"/>
                </a:lnTo>
                <a:lnTo>
                  <a:pt x="18" y="159"/>
                </a:lnTo>
                <a:lnTo>
                  <a:pt x="24" y="182"/>
                </a:lnTo>
                <a:lnTo>
                  <a:pt x="29" y="203"/>
                </a:lnTo>
                <a:lnTo>
                  <a:pt x="33" y="214"/>
                </a:lnTo>
                <a:lnTo>
                  <a:pt x="38" y="223"/>
                </a:lnTo>
                <a:lnTo>
                  <a:pt x="45" y="234"/>
                </a:lnTo>
                <a:lnTo>
                  <a:pt x="51" y="243"/>
                </a:lnTo>
                <a:lnTo>
                  <a:pt x="59" y="249"/>
                </a:lnTo>
                <a:lnTo>
                  <a:pt x="66" y="252"/>
                </a:lnTo>
                <a:lnTo>
                  <a:pt x="72" y="255"/>
                </a:lnTo>
                <a:lnTo>
                  <a:pt x="78" y="258"/>
                </a:lnTo>
                <a:lnTo>
                  <a:pt x="193" y="258"/>
                </a:lnTo>
              </a:path>
            </a:pathLst>
          </a:custGeom>
          <a:noFill/>
          <a:ln w="12700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941" name="Freeform 1376"/>
          <p:cNvSpPr>
            <a:spLocks/>
          </p:cNvSpPr>
          <p:nvPr/>
        </p:nvSpPr>
        <p:spPr bwMode="auto">
          <a:xfrm>
            <a:off x="4951413" y="4987925"/>
            <a:ext cx="606425" cy="269875"/>
          </a:xfrm>
          <a:custGeom>
            <a:avLst/>
            <a:gdLst>
              <a:gd name="T0" fmla="*/ 0 w 54"/>
              <a:gd name="T1" fmla="*/ 0 h 24"/>
              <a:gd name="T2" fmla="*/ 2147483647 w 54"/>
              <a:gd name="T3" fmla="*/ 2147483647 h 24"/>
              <a:gd name="T4" fmla="*/ 2147483647 w 54"/>
              <a:gd name="T5" fmla="*/ 2147483647 h 24"/>
              <a:gd name="T6" fmla="*/ 2147483647 w 54"/>
              <a:gd name="T7" fmla="*/ 2147483647 h 24"/>
              <a:gd name="T8" fmla="*/ 2147483647 w 54"/>
              <a:gd name="T9" fmla="*/ 2147483647 h 24"/>
              <a:gd name="T10" fmla="*/ 2147483647 w 54"/>
              <a:gd name="T11" fmla="*/ 2147483647 h 24"/>
              <a:gd name="T12" fmla="*/ 2147483647 w 54"/>
              <a:gd name="T13" fmla="*/ 2147483647 h 2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4"/>
              <a:gd name="T22" fmla="*/ 0 h 24"/>
              <a:gd name="T23" fmla="*/ 54 w 54"/>
              <a:gd name="T24" fmla="*/ 24 h 2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4" h="24">
                <a:moveTo>
                  <a:pt x="0" y="0"/>
                </a:moveTo>
                <a:lnTo>
                  <a:pt x="6" y="4"/>
                </a:lnTo>
                <a:lnTo>
                  <a:pt x="14" y="8"/>
                </a:lnTo>
                <a:lnTo>
                  <a:pt x="22" y="12"/>
                </a:lnTo>
                <a:lnTo>
                  <a:pt x="34" y="17"/>
                </a:lnTo>
                <a:lnTo>
                  <a:pt x="45" y="21"/>
                </a:lnTo>
                <a:lnTo>
                  <a:pt x="54" y="24"/>
                </a:lnTo>
              </a:path>
            </a:pathLst>
          </a:custGeom>
          <a:noFill/>
          <a:ln w="12700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942" name="Text Box 1380"/>
          <p:cNvSpPr txBox="1">
            <a:spLocks noChangeArrowheads="1"/>
          </p:cNvSpPr>
          <p:nvPr/>
        </p:nvSpPr>
        <p:spPr bwMode="auto">
          <a:xfrm>
            <a:off x="1763713" y="4868863"/>
            <a:ext cx="863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solidFill>
                  <a:srgbClr val="008000"/>
                </a:solidFill>
                <a:latin typeface="Times New Roman" pitchFamily="18" charset="0"/>
              </a:rPr>
              <a:t>PVLAS</a:t>
            </a:r>
          </a:p>
        </p:txBody>
      </p:sp>
      <p:sp>
        <p:nvSpPr>
          <p:cNvPr id="26943" name="Text Box 1382"/>
          <p:cNvSpPr txBox="1">
            <a:spLocks noChangeArrowheads="1"/>
          </p:cNvSpPr>
          <p:nvPr/>
        </p:nvSpPr>
        <p:spPr bwMode="auto">
          <a:xfrm>
            <a:off x="3851275" y="3573463"/>
            <a:ext cx="16557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latin typeface="Times New Roman" pitchFamily="18" charset="0"/>
              </a:rPr>
              <a:t>Youdin et al., 1996</a:t>
            </a:r>
          </a:p>
        </p:txBody>
      </p:sp>
      <p:sp>
        <p:nvSpPr>
          <p:cNvPr id="26944" name="Line 1383"/>
          <p:cNvSpPr>
            <a:spLocks noChangeShapeType="1"/>
          </p:cNvSpPr>
          <p:nvPr/>
        </p:nvSpPr>
        <p:spPr bwMode="auto">
          <a:xfrm flipH="1">
            <a:off x="3924300" y="3860800"/>
            <a:ext cx="287338" cy="73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6945" name="Text Box 1386"/>
          <p:cNvSpPr txBox="1">
            <a:spLocks noChangeArrowheads="1"/>
          </p:cNvSpPr>
          <p:nvPr/>
        </p:nvSpPr>
        <p:spPr bwMode="auto">
          <a:xfrm>
            <a:off x="3348038" y="2133600"/>
            <a:ext cx="1295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latin typeface="Times New Roman" pitchFamily="18" charset="0"/>
              </a:rPr>
              <a:t>Ni et al., 1999</a:t>
            </a:r>
          </a:p>
        </p:txBody>
      </p:sp>
      <p:sp>
        <p:nvSpPr>
          <p:cNvPr id="26946" name="Text Box 1387"/>
          <p:cNvSpPr txBox="1">
            <a:spLocks noChangeArrowheads="1"/>
          </p:cNvSpPr>
          <p:nvPr/>
        </p:nvSpPr>
        <p:spPr bwMode="auto">
          <a:xfrm>
            <a:off x="3563938" y="5084763"/>
            <a:ext cx="17287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latin typeface="Times New Roman" pitchFamily="18" charset="0"/>
              </a:rPr>
              <a:t>Heckel et al., 2006</a:t>
            </a:r>
          </a:p>
        </p:txBody>
      </p:sp>
      <p:sp>
        <p:nvSpPr>
          <p:cNvPr id="26947" name="Line 1388"/>
          <p:cNvSpPr>
            <a:spLocks noChangeShapeType="1"/>
          </p:cNvSpPr>
          <p:nvPr/>
        </p:nvSpPr>
        <p:spPr bwMode="auto">
          <a:xfrm flipV="1">
            <a:off x="5075238" y="5157788"/>
            <a:ext cx="144462" cy="71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6948" name="Line 1390"/>
          <p:cNvSpPr>
            <a:spLocks noChangeShapeType="1"/>
          </p:cNvSpPr>
          <p:nvPr/>
        </p:nvSpPr>
        <p:spPr bwMode="auto">
          <a:xfrm flipH="1">
            <a:off x="3275013" y="2420938"/>
            <a:ext cx="433387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graphicFrame>
        <p:nvGraphicFramePr>
          <p:cNvPr id="26627" name="Object 1391"/>
          <p:cNvGraphicFramePr>
            <a:graphicFrameLocks noChangeAspect="1"/>
          </p:cNvGraphicFramePr>
          <p:nvPr/>
        </p:nvGraphicFramePr>
        <p:xfrm>
          <a:off x="6732588" y="4581525"/>
          <a:ext cx="1816100" cy="1944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95" name="CorelDRAW" r:id="rId6" imgW="2144880" imgH="2297160" progId="">
                  <p:embed/>
                </p:oleObj>
              </mc:Choice>
              <mc:Fallback>
                <p:oleObj name="CorelDRAW" r:id="rId6" imgW="2144880" imgH="2297160" progId="">
                  <p:embed/>
                  <p:pic>
                    <p:nvPicPr>
                      <p:cNvPr id="0" name="Object 139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32588" y="4581525"/>
                        <a:ext cx="1816100" cy="1944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949" name="Text Box 1392"/>
          <p:cNvSpPr txBox="1">
            <a:spLocks noChangeArrowheads="1"/>
          </p:cNvSpPr>
          <p:nvPr/>
        </p:nvSpPr>
        <p:spPr bwMode="auto">
          <a:xfrm>
            <a:off x="6372225" y="4149725"/>
            <a:ext cx="17287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latin typeface="Times New Roman" pitchFamily="18" charset="0"/>
              </a:rPr>
              <a:t>Heckel et al., 2006:</a:t>
            </a:r>
          </a:p>
        </p:txBody>
      </p:sp>
      <p:graphicFrame>
        <p:nvGraphicFramePr>
          <p:cNvPr id="26628" name="Object 1393"/>
          <p:cNvGraphicFramePr>
            <a:graphicFrameLocks noChangeAspect="1"/>
          </p:cNvGraphicFramePr>
          <p:nvPr/>
        </p:nvGraphicFramePr>
        <p:xfrm>
          <a:off x="6516688" y="1341438"/>
          <a:ext cx="2390775" cy="271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96" name="CorelDRAW" r:id="rId8" imgW="2823840" imgH="3210480" progId="">
                  <p:embed/>
                </p:oleObj>
              </mc:Choice>
              <mc:Fallback>
                <p:oleObj name="CorelDRAW" r:id="rId8" imgW="2823840" imgH="3210480" progId="">
                  <p:embed/>
                  <p:pic>
                    <p:nvPicPr>
                      <p:cNvPr id="0" name="Object 139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16688" y="1341438"/>
                        <a:ext cx="2390775" cy="271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950" name="Text Box 1394"/>
          <p:cNvSpPr txBox="1">
            <a:spLocks noChangeArrowheads="1"/>
          </p:cNvSpPr>
          <p:nvPr/>
        </p:nvSpPr>
        <p:spPr bwMode="auto">
          <a:xfrm>
            <a:off x="6372225" y="1052513"/>
            <a:ext cx="1295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latin typeface="Times New Roman" pitchFamily="18" charset="0"/>
              </a:rPr>
              <a:t>Ni et al., 1999:</a:t>
            </a:r>
          </a:p>
        </p:txBody>
      </p:sp>
      <p:sp>
        <p:nvSpPr>
          <p:cNvPr id="26951" name="Text Box 1395"/>
          <p:cNvSpPr txBox="1">
            <a:spLocks noChangeArrowheads="1"/>
          </p:cNvSpPr>
          <p:nvPr/>
        </p:nvSpPr>
        <p:spPr bwMode="auto">
          <a:xfrm>
            <a:off x="1403350" y="1628775"/>
            <a:ext cx="1295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latin typeface="Times New Roman" pitchFamily="18" charset="0"/>
              </a:rPr>
              <a:t>Our limit</a:t>
            </a:r>
          </a:p>
        </p:txBody>
      </p:sp>
      <p:sp>
        <p:nvSpPr>
          <p:cNvPr id="26952" name="Line 1396"/>
          <p:cNvSpPr>
            <a:spLocks noChangeShapeType="1"/>
          </p:cNvSpPr>
          <p:nvPr/>
        </p:nvSpPr>
        <p:spPr bwMode="auto">
          <a:xfrm>
            <a:off x="684213" y="6257925"/>
            <a:ext cx="647700" cy="0"/>
          </a:xfrm>
          <a:prstGeom prst="line">
            <a:avLst/>
          </a:prstGeom>
          <a:noFill/>
          <a:ln w="9525">
            <a:solidFill>
              <a:srgbClr val="0033CC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953" name="Text Box 1398"/>
          <p:cNvSpPr txBox="1">
            <a:spLocks noChangeArrowheads="1"/>
          </p:cNvSpPr>
          <p:nvPr/>
        </p:nvSpPr>
        <p:spPr bwMode="auto">
          <a:xfrm>
            <a:off x="1311275" y="6088063"/>
            <a:ext cx="27670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Times New Roman" pitchFamily="18" charset="0"/>
              </a:rPr>
              <a:t>Polarized Particle is an electron</a:t>
            </a:r>
          </a:p>
        </p:txBody>
      </p:sp>
      <p:sp>
        <p:nvSpPr>
          <p:cNvPr id="26954" name="Line 1399"/>
          <p:cNvSpPr>
            <a:spLocks noChangeShapeType="1"/>
          </p:cNvSpPr>
          <p:nvPr/>
        </p:nvSpPr>
        <p:spPr bwMode="auto">
          <a:xfrm>
            <a:off x="684213" y="6524625"/>
            <a:ext cx="6477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955" name="Text Box 1400"/>
          <p:cNvSpPr txBox="1">
            <a:spLocks noChangeArrowheads="1"/>
          </p:cNvSpPr>
          <p:nvPr/>
        </p:nvSpPr>
        <p:spPr bwMode="auto">
          <a:xfrm>
            <a:off x="1311275" y="6354763"/>
            <a:ext cx="26304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Times New Roman" pitchFamily="18" charset="0"/>
              </a:rPr>
              <a:t>Polarized Particle is a neutron</a:t>
            </a:r>
          </a:p>
        </p:txBody>
      </p:sp>
      <p:sp>
        <p:nvSpPr>
          <p:cNvPr id="26956" name="Freeform 1403"/>
          <p:cNvSpPr>
            <a:spLocks/>
          </p:cNvSpPr>
          <p:nvPr/>
        </p:nvSpPr>
        <p:spPr bwMode="auto">
          <a:xfrm>
            <a:off x="2327275" y="1096963"/>
            <a:ext cx="3225800" cy="2406650"/>
          </a:xfrm>
          <a:custGeom>
            <a:avLst/>
            <a:gdLst>
              <a:gd name="T0" fmla="*/ 2147483647 w 287"/>
              <a:gd name="T1" fmla="*/ 2147483647 h 214"/>
              <a:gd name="T2" fmla="*/ 2147483647 w 287"/>
              <a:gd name="T3" fmla="*/ 2147483647 h 214"/>
              <a:gd name="T4" fmla="*/ 2147483647 w 287"/>
              <a:gd name="T5" fmla="*/ 2147483647 h 214"/>
              <a:gd name="T6" fmla="*/ 2147483647 w 287"/>
              <a:gd name="T7" fmla="*/ 2147483647 h 214"/>
              <a:gd name="T8" fmla="*/ 2147483647 w 287"/>
              <a:gd name="T9" fmla="*/ 2147483647 h 214"/>
              <a:gd name="T10" fmla="*/ 2147483647 w 287"/>
              <a:gd name="T11" fmla="*/ 2147483647 h 214"/>
              <a:gd name="T12" fmla="*/ 2147483647 w 287"/>
              <a:gd name="T13" fmla="*/ 2147483647 h 214"/>
              <a:gd name="T14" fmla="*/ 2147483647 w 287"/>
              <a:gd name="T15" fmla="*/ 2147483647 h 214"/>
              <a:gd name="T16" fmla="*/ 2147483647 w 287"/>
              <a:gd name="T17" fmla="*/ 2147483647 h 214"/>
              <a:gd name="T18" fmla="*/ 2147483647 w 287"/>
              <a:gd name="T19" fmla="*/ 2147483647 h 214"/>
              <a:gd name="T20" fmla="*/ 2147483647 w 287"/>
              <a:gd name="T21" fmla="*/ 2147483647 h 214"/>
              <a:gd name="T22" fmla="*/ 2147483647 w 287"/>
              <a:gd name="T23" fmla="*/ 2147483647 h 214"/>
              <a:gd name="T24" fmla="*/ 2147483647 w 287"/>
              <a:gd name="T25" fmla="*/ 2147483647 h 214"/>
              <a:gd name="T26" fmla="*/ 2147483647 w 287"/>
              <a:gd name="T27" fmla="*/ 2147483647 h 214"/>
              <a:gd name="T28" fmla="*/ 2147483647 w 287"/>
              <a:gd name="T29" fmla="*/ 2147483647 h 214"/>
              <a:gd name="T30" fmla="*/ 2147483647 w 287"/>
              <a:gd name="T31" fmla="*/ 2147483647 h 214"/>
              <a:gd name="T32" fmla="*/ 2147483647 w 287"/>
              <a:gd name="T33" fmla="*/ 2147483647 h 214"/>
              <a:gd name="T34" fmla="*/ 2147483647 w 287"/>
              <a:gd name="T35" fmla="*/ 2147483647 h 214"/>
              <a:gd name="T36" fmla="*/ 2147483647 w 287"/>
              <a:gd name="T37" fmla="*/ 2147483647 h 214"/>
              <a:gd name="T38" fmla="*/ 2147483647 w 287"/>
              <a:gd name="T39" fmla="*/ 2147483647 h 214"/>
              <a:gd name="T40" fmla="*/ 2147483647 w 287"/>
              <a:gd name="T41" fmla="*/ 2147483647 h 214"/>
              <a:gd name="T42" fmla="*/ 2147483647 w 287"/>
              <a:gd name="T43" fmla="*/ 2147483647 h 214"/>
              <a:gd name="T44" fmla="*/ 2147483647 w 287"/>
              <a:gd name="T45" fmla="*/ 2147483647 h 214"/>
              <a:gd name="T46" fmla="*/ 2147483647 w 287"/>
              <a:gd name="T47" fmla="*/ 2147483647 h 214"/>
              <a:gd name="T48" fmla="*/ 2147483647 w 287"/>
              <a:gd name="T49" fmla="*/ 2147483647 h 214"/>
              <a:gd name="T50" fmla="*/ 2147483647 w 287"/>
              <a:gd name="T51" fmla="*/ 2147483647 h 214"/>
              <a:gd name="T52" fmla="*/ 2147483647 w 287"/>
              <a:gd name="T53" fmla="*/ 2147483647 h 214"/>
              <a:gd name="T54" fmla="*/ 2147483647 w 287"/>
              <a:gd name="T55" fmla="*/ 2147483647 h 214"/>
              <a:gd name="T56" fmla="*/ 2147483647 w 287"/>
              <a:gd name="T57" fmla="*/ 2147483647 h 214"/>
              <a:gd name="T58" fmla="*/ 2147483647 w 287"/>
              <a:gd name="T59" fmla="*/ 2147483647 h 214"/>
              <a:gd name="T60" fmla="*/ 2147483647 w 287"/>
              <a:gd name="T61" fmla="*/ 2147483647 h 214"/>
              <a:gd name="T62" fmla="*/ 2147483647 w 287"/>
              <a:gd name="T63" fmla="*/ 2147483647 h 214"/>
              <a:gd name="T64" fmla="*/ 2147483647 w 287"/>
              <a:gd name="T65" fmla="*/ 2147483647 h 214"/>
              <a:gd name="T66" fmla="*/ 2147483647 w 287"/>
              <a:gd name="T67" fmla="*/ 2147483647 h 214"/>
              <a:gd name="T68" fmla="*/ 2147483647 w 287"/>
              <a:gd name="T69" fmla="*/ 2147483647 h 214"/>
              <a:gd name="T70" fmla="*/ 2147483647 w 287"/>
              <a:gd name="T71" fmla="*/ 2147483647 h 214"/>
              <a:gd name="T72" fmla="*/ 2147483647 w 287"/>
              <a:gd name="T73" fmla="*/ 2147483647 h 214"/>
              <a:gd name="T74" fmla="*/ 2147483647 w 287"/>
              <a:gd name="T75" fmla="*/ 2147483647 h 214"/>
              <a:gd name="T76" fmla="*/ 2147483647 w 287"/>
              <a:gd name="T77" fmla="*/ 2147483647 h 214"/>
              <a:gd name="T78" fmla="*/ 2147483647 w 287"/>
              <a:gd name="T79" fmla="*/ 2147483647 h 214"/>
              <a:gd name="T80" fmla="*/ 2147483647 w 287"/>
              <a:gd name="T81" fmla="*/ 2147483647 h 214"/>
              <a:gd name="T82" fmla="*/ 2147483647 w 287"/>
              <a:gd name="T83" fmla="*/ 2147483647 h 214"/>
              <a:gd name="T84" fmla="*/ 2147483647 w 287"/>
              <a:gd name="T85" fmla="*/ 2147483647 h 214"/>
              <a:gd name="T86" fmla="*/ 2147483647 w 287"/>
              <a:gd name="T87" fmla="*/ 2147483647 h 214"/>
              <a:gd name="T88" fmla="*/ 2147483647 w 287"/>
              <a:gd name="T89" fmla="*/ 2147483647 h 214"/>
              <a:gd name="T90" fmla="*/ 2147483647 w 287"/>
              <a:gd name="T91" fmla="*/ 2147483647 h 214"/>
              <a:gd name="T92" fmla="*/ 2147483647 w 287"/>
              <a:gd name="T93" fmla="*/ 2147483647 h 214"/>
              <a:gd name="T94" fmla="*/ 2147483647 w 287"/>
              <a:gd name="T95" fmla="*/ 2147483647 h 214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287"/>
              <a:gd name="T145" fmla="*/ 0 h 214"/>
              <a:gd name="T146" fmla="*/ 287 w 287"/>
              <a:gd name="T147" fmla="*/ 214 h 214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287" h="214">
                <a:moveTo>
                  <a:pt x="0" y="0"/>
                </a:moveTo>
                <a:lnTo>
                  <a:pt x="0" y="5"/>
                </a:lnTo>
                <a:lnTo>
                  <a:pt x="2" y="17"/>
                </a:lnTo>
                <a:lnTo>
                  <a:pt x="3" y="29"/>
                </a:lnTo>
                <a:lnTo>
                  <a:pt x="5" y="40"/>
                </a:lnTo>
                <a:lnTo>
                  <a:pt x="6" y="50"/>
                </a:lnTo>
                <a:lnTo>
                  <a:pt x="8" y="59"/>
                </a:lnTo>
                <a:lnTo>
                  <a:pt x="9" y="68"/>
                </a:lnTo>
                <a:lnTo>
                  <a:pt x="11" y="77"/>
                </a:lnTo>
                <a:lnTo>
                  <a:pt x="12" y="85"/>
                </a:lnTo>
                <a:lnTo>
                  <a:pt x="14" y="93"/>
                </a:lnTo>
                <a:lnTo>
                  <a:pt x="15" y="100"/>
                </a:lnTo>
                <a:lnTo>
                  <a:pt x="17" y="106"/>
                </a:lnTo>
                <a:lnTo>
                  <a:pt x="18" y="113"/>
                </a:lnTo>
                <a:lnTo>
                  <a:pt x="20" y="119"/>
                </a:lnTo>
                <a:lnTo>
                  <a:pt x="21" y="124"/>
                </a:lnTo>
                <a:lnTo>
                  <a:pt x="23" y="130"/>
                </a:lnTo>
                <a:lnTo>
                  <a:pt x="24" y="135"/>
                </a:lnTo>
                <a:lnTo>
                  <a:pt x="26" y="139"/>
                </a:lnTo>
                <a:lnTo>
                  <a:pt x="27" y="144"/>
                </a:lnTo>
                <a:lnTo>
                  <a:pt x="29" y="148"/>
                </a:lnTo>
                <a:lnTo>
                  <a:pt x="30" y="152"/>
                </a:lnTo>
                <a:lnTo>
                  <a:pt x="32" y="156"/>
                </a:lnTo>
                <a:lnTo>
                  <a:pt x="33" y="159"/>
                </a:lnTo>
                <a:lnTo>
                  <a:pt x="35" y="162"/>
                </a:lnTo>
                <a:lnTo>
                  <a:pt x="36" y="166"/>
                </a:lnTo>
                <a:lnTo>
                  <a:pt x="38" y="168"/>
                </a:lnTo>
                <a:lnTo>
                  <a:pt x="39" y="171"/>
                </a:lnTo>
                <a:lnTo>
                  <a:pt x="41" y="174"/>
                </a:lnTo>
                <a:lnTo>
                  <a:pt x="42" y="176"/>
                </a:lnTo>
                <a:lnTo>
                  <a:pt x="44" y="178"/>
                </a:lnTo>
                <a:lnTo>
                  <a:pt x="45" y="181"/>
                </a:lnTo>
                <a:lnTo>
                  <a:pt x="47" y="183"/>
                </a:lnTo>
                <a:lnTo>
                  <a:pt x="48" y="184"/>
                </a:lnTo>
                <a:lnTo>
                  <a:pt x="50" y="186"/>
                </a:lnTo>
                <a:lnTo>
                  <a:pt x="51" y="188"/>
                </a:lnTo>
                <a:lnTo>
                  <a:pt x="53" y="190"/>
                </a:lnTo>
                <a:lnTo>
                  <a:pt x="55" y="191"/>
                </a:lnTo>
                <a:lnTo>
                  <a:pt x="56" y="192"/>
                </a:lnTo>
                <a:lnTo>
                  <a:pt x="58" y="194"/>
                </a:lnTo>
                <a:lnTo>
                  <a:pt x="59" y="195"/>
                </a:lnTo>
                <a:lnTo>
                  <a:pt x="61" y="196"/>
                </a:lnTo>
                <a:lnTo>
                  <a:pt x="62" y="197"/>
                </a:lnTo>
                <a:lnTo>
                  <a:pt x="64" y="198"/>
                </a:lnTo>
                <a:lnTo>
                  <a:pt x="65" y="199"/>
                </a:lnTo>
                <a:lnTo>
                  <a:pt x="67" y="200"/>
                </a:lnTo>
                <a:lnTo>
                  <a:pt x="68" y="201"/>
                </a:lnTo>
                <a:lnTo>
                  <a:pt x="70" y="202"/>
                </a:lnTo>
                <a:lnTo>
                  <a:pt x="71" y="202"/>
                </a:lnTo>
                <a:lnTo>
                  <a:pt x="73" y="203"/>
                </a:lnTo>
                <a:lnTo>
                  <a:pt x="74" y="204"/>
                </a:lnTo>
                <a:lnTo>
                  <a:pt x="76" y="204"/>
                </a:lnTo>
                <a:lnTo>
                  <a:pt x="77" y="205"/>
                </a:lnTo>
                <a:lnTo>
                  <a:pt x="79" y="206"/>
                </a:lnTo>
                <a:lnTo>
                  <a:pt x="80" y="206"/>
                </a:lnTo>
                <a:lnTo>
                  <a:pt x="82" y="206"/>
                </a:lnTo>
                <a:lnTo>
                  <a:pt x="83" y="207"/>
                </a:lnTo>
                <a:lnTo>
                  <a:pt x="85" y="207"/>
                </a:lnTo>
                <a:lnTo>
                  <a:pt x="86" y="208"/>
                </a:lnTo>
                <a:lnTo>
                  <a:pt x="88" y="208"/>
                </a:lnTo>
                <a:lnTo>
                  <a:pt x="89" y="208"/>
                </a:lnTo>
                <a:lnTo>
                  <a:pt x="91" y="209"/>
                </a:lnTo>
                <a:lnTo>
                  <a:pt x="92" y="209"/>
                </a:lnTo>
                <a:lnTo>
                  <a:pt x="94" y="209"/>
                </a:lnTo>
                <a:lnTo>
                  <a:pt x="95" y="210"/>
                </a:lnTo>
                <a:lnTo>
                  <a:pt x="97" y="210"/>
                </a:lnTo>
                <a:lnTo>
                  <a:pt x="98" y="210"/>
                </a:lnTo>
                <a:lnTo>
                  <a:pt x="100" y="210"/>
                </a:lnTo>
                <a:lnTo>
                  <a:pt x="101" y="211"/>
                </a:lnTo>
                <a:lnTo>
                  <a:pt x="103" y="211"/>
                </a:lnTo>
                <a:lnTo>
                  <a:pt x="104" y="211"/>
                </a:lnTo>
                <a:lnTo>
                  <a:pt x="106" y="211"/>
                </a:lnTo>
                <a:lnTo>
                  <a:pt x="107" y="211"/>
                </a:lnTo>
                <a:lnTo>
                  <a:pt x="109" y="211"/>
                </a:lnTo>
                <a:lnTo>
                  <a:pt x="110" y="212"/>
                </a:lnTo>
                <a:lnTo>
                  <a:pt x="112" y="212"/>
                </a:lnTo>
                <a:lnTo>
                  <a:pt x="113" y="212"/>
                </a:lnTo>
                <a:lnTo>
                  <a:pt x="115" y="212"/>
                </a:lnTo>
                <a:lnTo>
                  <a:pt x="116" y="212"/>
                </a:lnTo>
                <a:lnTo>
                  <a:pt x="118" y="212"/>
                </a:lnTo>
                <a:lnTo>
                  <a:pt x="119" y="212"/>
                </a:lnTo>
                <a:lnTo>
                  <a:pt x="121" y="212"/>
                </a:lnTo>
                <a:lnTo>
                  <a:pt x="122" y="212"/>
                </a:lnTo>
                <a:lnTo>
                  <a:pt x="124" y="213"/>
                </a:lnTo>
                <a:lnTo>
                  <a:pt x="125" y="213"/>
                </a:lnTo>
                <a:lnTo>
                  <a:pt x="127" y="213"/>
                </a:lnTo>
                <a:lnTo>
                  <a:pt x="129" y="213"/>
                </a:lnTo>
                <a:lnTo>
                  <a:pt x="130" y="213"/>
                </a:lnTo>
                <a:lnTo>
                  <a:pt x="132" y="213"/>
                </a:lnTo>
                <a:lnTo>
                  <a:pt x="133" y="213"/>
                </a:lnTo>
                <a:lnTo>
                  <a:pt x="135" y="213"/>
                </a:lnTo>
                <a:lnTo>
                  <a:pt x="136" y="213"/>
                </a:lnTo>
                <a:lnTo>
                  <a:pt x="138" y="213"/>
                </a:lnTo>
                <a:lnTo>
                  <a:pt x="139" y="213"/>
                </a:lnTo>
                <a:lnTo>
                  <a:pt x="141" y="213"/>
                </a:lnTo>
                <a:lnTo>
                  <a:pt x="142" y="213"/>
                </a:lnTo>
                <a:lnTo>
                  <a:pt x="144" y="213"/>
                </a:lnTo>
                <a:lnTo>
                  <a:pt x="145" y="213"/>
                </a:lnTo>
                <a:lnTo>
                  <a:pt x="147" y="213"/>
                </a:lnTo>
                <a:lnTo>
                  <a:pt x="148" y="213"/>
                </a:lnTo>
                <a:lnTo>
                  <a:pt x="150" y="213"/>
                </a:lnTo>
                <a:lnTo>
                  <a:pt x="151" y="213"/>
                </a:lnTo>
                <a:lnTo>
                  <a:pt x="153" y="213"/>
                </a:lnTo>
                <a:lnTo>
                  <a:pt x="154" y="213"/>
                </a:lnTo>
                <a:lnTo>
                  <a:pt x="156" y="213"/>
                </a:lnTo>
                <a:lnTo>
                  <a:pt x="157" y="214"/>
                </a:lnTo>
                <a:lnTo>
                  <a:pt x="159" y="214"/>
                </a:lnTo>
                <a:lnTo>
                  <a:pt x="160" y="214"/>
                </a:lnTo>
                <a:lnTo>
                  <a:pt x="162" y="214"/>
                </a:lnTo>
                <a:lnTo>
                  <a:pt x="163" y="214"/>
                </a:lnTo>
                <a:lnTo>
                  <a:pt x="165" y="214"/>
                </a:lnTo>
                <a:lnTo>
                  <a:pt x="166" y="214"/>
                </a:lnTo>
                <a:lnTo>
                  <a:pt x="168" y="214"/>
                </a:lnTo>
                <a:lnTo>
                  <a:pt x="169" y="214"/>
                </a:lnTo>
                <a:lnTo>
                  <a:pt x="171" y="214"/>
                </a:lnTo>
                <a:lnTo>
                  <a:pt x="172" y="214"/>
                </a:lnTo>
                <a:lnTo>
                  <a:pt x="174" y="214"/>
                </a:lnTo>
                <a:lnTo>
                  <a:pt x="175" y="214"/>
                </a:lnTo>
                <a:lnTo>
                  <a:pt x="177" y="214"/>
                </a:lnTo>
                <a:lnTo>
                  <a:pt x="178" y="214"/>
                </a:lnTo>
                <a:lnTo>
                  <a:pt x="180" y="214"/>
                </a:lnTo>
                <a:lnTo>
                  <a:pt x="181" y="214"/>
                </a:lnTo>
                <a:lnTo>
                  <a:pt x="183" y="214"/>
                </a:lnTo>
                <a:lnTo>
                  <a:pt x="184" y="214"/>
                </a:lnTo>
                <a:lnTo>
                  <a:pt x="186" y="214"/>
                </a:lnTo>
                <a:lnTo>
                  <a:pt x="187" y="214"/>
                </a:lnTo>
                <a:lnTo>
                  <a:pt x="189" y="214"/>
                </a:lnTo>
                <a:lnTo>
                  <a:pt x="190" y="214"/>
                </a:lnTo>
                <a:lnTo>
                  <a:pt x="192" y="214"/>
                </a:lnTo>
                <a:lnTo>
                  <a:pt x="194" y="214"/>
                </a:lnTo>
                <a:lnTo>
                  <a:pt x="195" y="214"/>
                </a:lnTo>
                <a:lnTo>
                  <a:pt x="196" y="214"/>
                </a:lnTo>
                <a:lnTo>
                  <a:pt x="198" y="214"/>
                </a:lnTo>
                <a:lnTo>
                  <a:pt x="199" y="214"/>
                </a:lnTo>
                <a:lnTo>
                  <a:pt x="201" y="214"/>
                </a:lnTo>
                <a:lnTo>
                  <a:pt x="203" y="214"/>
                </a:lnTo>
                <a:lnTo>
                  <a:pt x="204" y="214"/>
                </a:lnTo>
                <a:lnTo>
                  <a:pt x="206" y="214"/>
                </a:lnTo>
                <a:lnTo>
                  <a:pt x="207" y="214"/>
                </a:lnTo>
                <a:lnTo>
                  <a:pt x="209" y="214"/>
                </a:lnTo>
                <a:lnTo>
                  <a:pt x="210" y="214"/>
                </a:lnTo>
                <a:lnTo>
                  <a:pt x="212" y="214"/>
                </a:lnTo>
                <a:lnTo>
                  <a:pt x="213" y="214"/>
                </a:lnTo>
                <a:lnTo>
                  <a:pt x="215" y="214"/>
                </a:lnTo>
                <a:lnTo>
                  <a:pt x="216" y="214"/>
                </a:lnTo>
                <a:lnTo>
                  <a:pt x="218" y="214"/>
                </a:lnTo>
                <a:lnTo>
                  <a:pt x="219" y="214"/>
                </a:lnTo>
                <a:lnTo>
                  <a:pt x="221" y="214"/>
                </a:lnTo>
                <a:lnTo>
                  <a:pt x="222" y="214"/>
                </a:lnTo>
                <a:lnTo>
                  <a:pt x="224" y="214"/>
                </a:lnTo>
                <a:lnTo>
                  <a:pt x="225" y="214"/>
                </a:lnTo>
                <a:lnTo>
                  <a:pt x="227" y="214"/>
                </a:lnTo>
                <a:lnTo>
                  <a:pt x="228" y="214"/>
                </a:lnTo>
                <a:lnTo>
                  <a:pt x="230" y="214"/>
                </a:lnTo>
                <a:lnTo>
                  <a:pt x="231" y="214"/>
                </a:lnTo>
                <a:lnTo>
                  <a:pt x="233" y="214"/>
                </a:lnTo>
                <a:lnTo>
                  <a:pt x="234" y="214"/>
                </a:lnTo>
                <a:lnTo>
                  <a:pt x="236" y="214"/>
                </a:lnTo>
                <a:lnTo>
                  <a:pt x="237" y="214"/>
                </a:lnTo>
                <a:lnTo>
                  <a:pt x="239" y="214"/>
                </a:lnTo>
                <a:lnTo>
                  <a:pt x="240" y="214"/>
                </a:lnTo>
                <a:lnTo>
                  <a:pt x="242" y="214"/>
                </a:lnTo>
                <a:lnTo>
                  <a:pt x="243" y="214"/>
                </a:lnTo>
                <a:lnTo>
                  <a:pt x="245" y="214"/>
                </a:lnTo>
                <a:lnTo>
                  <a:pt x="246" y="214"/>
                </a:lnTo>
                <a:lnTo>
                  <a:pt x="248" y="214"/>
                </a:lnTo>
                <a:lnTo>
                  <a:pt x="249" y="214"/>
                </a:lnTo>
                <a:lnTo>
                  <a:pt x="251" y="214"/>
                </a:lnTo>
                <a:lnTo>
                  <a:pt x="252" y="214"/>
                </a:lnTo>
                <a:lnTo>
                  <a:pt x="254" y="214"/>
                </a:lnTo>
                <a:lnTo>
                  <a:pt x="255" y="214"/>
                </a:lnTo>
                <a:lnTo>
                  <a:pt x="257" y="214"/>
                </a:lnTo>
                <a:lnTo>
                  <a:pt x="258" y="214"/>
                </a:lnTo>
                <a:lnTo>
                  <a:pt x="260" y="214"/>
                </a:lnTo>
                <a:lnTo>
                  <a:pt x="261" y="214"/>
                </a:lnTo>
                <a:lnTo>
                  <a:pt x="263" y="214"/>
                </a:lnTo>
                <a:lnTo>
                  <a:pt x="264" y="214"/>
                </a:lnTo>
                <a:lnTo>
                  <a:pt x="266" y="214"/>
                </a:lnTo>
                <a:lnTo>
                  <a:pt x="268" y="214"/>
                </a:lnTo>
                <a:lnTo>
                  <a:pt x="269" y="214"/>
                </a:lnTo>
                <a:lnTo>
                  <a:pt x="271" y="214"/>
                </a:lnTo>
                <a:lnTo>
                  <a:pt x="272" y="214"/>
                </a:lnTo>
                <a:lnTo>
                  <a:pt x="273" y="214"/>
                </a:lnTo>
                <a:lnTo>
                  <a:pt x="275" y="214"/>
                </a:lnTo>
                <a:lnTo>
                  <a:pt x="276" y="214"/>
                </a:lnTo>
                <a:lnTo>
                  <a:pt x="278" y="214"/>
                </a:lnTo>
                <a:lnTo>
                  <a:pt x="280" y="214"/>
                </a:lnTo>
                <a:lnTo>
                  <a:pt x="281" y="214"/>
                </a:lnTo>
                <a:lnTo>
                  <a:pt x="283" y="214"/>
                </a:lnTo>
                <a:lnTo>
                  <a:pt x="284" y="214"/>
                </a:lnTo>
                <a:lnTo>
                  <a:pt x="286" y="214"/>
                </a:lnTo>
                <a:lnTo>
                  <a:pt x="287" y="214"/>
                </a:lnTo>
              </a:path>
            </a:pathLst>
          </a:custGeom>
          <a:noFill/>
          <a:ln w="11113" cap="flat">
            <a:solidFill>
              <a:srgbClr val="0000FF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957" name="Freeform 1404"/>
          <p:cNvSpPr>
            <a:spLocks/>
          </p:cNvSpPr>
          <p:nvPr/>
        </p:nvSpPr>
        <p:spPr bwMode="auto">
          <a:xfrm>
            <a:off x="2608263" y="1096963"/>
            <a:ext cx="2325687" cy="2979737"/>
          </a:xfrm>
          <a:custGeom>
            <a:avLst/>
            <a:gdLst>
              <a:gd name="T0" fmla="*/ 0 w 207"/>
              <a:gd name="T1" fmla="*/ 0 h 265"/>
              <a:gd name="T2" fmla="*/ 2147483647 w 207"/>
              <a:gd name="T3" fmla="*/ 2147483647 h 265"/>
              <a:gd name="T4" fmla="*/ 2147483647 w 207"/>
              <a:gd name="T5" fmla="*/ 2147483647 h 265"/>
              <a:gd name="T6" fmla="*/ 2147483647 w 207"/>
              <a:gd name="T7" fmla="*/ 2147483647 h 265"/>
              <a:gd name="T8" fmla="*/ 2147483647 w 207"/>
              <a:gd name="T9" fmla="*/ 2147483647 h 265"/>
              <a:gd name="T10" fmla="*/ 2147483647 w 207"/>
              <a:gd name="T11" fmla="*/ 2147483647 h 265"/>
              <a:gd name="T12" fmla="*/ 2147483647 w 207"/>
              <a:gd name="T13" fmla="*/ 2147483647 h 265"/>
              <a:gd name="T14" fmla="*/ 2147483647 w 207"/>
              <a:gd name="T15" fmla="*/ 2147483647 h 265"/>
              <a:gd name="T16" fmla="*/ 2147483647 w 207"/>
              <a:gd name="T17" fmla="*/ 2147483647 h 265"/>
              <a:gd name="T18" fmla="*/ 2147483647 w 207"/>
              <a:gd name="T19" fmla="*/ 2147483647 h 265"/>
              <a:gd name="T20" fmla="*/ 2147483647 w 207"/>
              <a:gd name="T21" fmla="*/ 2147483647 h 265"/>
              <a:gd name="T22" fmla="*/ 2147483647 w 207"/>
              <a:gd name="T23" fmla="*/ 2147483647 h 265"/>
              <a:gd name="T24" fmla="*/ 2147483647 w 207"/>
              <a:gd name="T25" fmla="*/ 2147483647 h 265"/>
              <a:gd name="T26" fmla="*/ 2147483647 w 207"/>
              <a:gd name="T27" fmla="*/ 2147483647 h 265"/>
              <a:gd name="T28" fmla="*/ 2147483647 w 207"/>
              <a:gd name="T29" fmla="*/ 2147483647 h 265"/>
              <a:gd name="T30" fmla="*/ 2147483647 w 207"/>
              <a:gd name="T31" fmla="*/ 2147483647 h 265"/>
              <a:gd name="T32" fmla="*/ 2147483647 w 207"/>
              <a:gd name="T33" fmla="*/ 2147483647 h 26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207"/>
              <a:gd name="T52" fmla="*/ 0 h 265"/>
              <a:gd name="T53" fmla="*/ 207 w 207"/>
              <a:gd name="T54" fmla="*/ 265 h 265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207" h="265">
                <a:moveTo>
                  <a:pt x="0" y="0"/>
                </a:moveTo>
                <a:lnTo>
                  <a:pt x="3" y="39"/>
                </a:lnTo>
                <a:lnTo>
                  <a:pt x="16" y="143"/>
                </a:lnTo>
                <a:lnTo>
                  <a:pt x="30" y="200"/>
                </a:lnTo>
                <a:lnTo>
                  <a:pt x="43" y="233"/>
                </a:lnTo>
                <a:lnTo>
                  <a:pt x="57" y="251"/>
                </a:lnTo>
                <a:lnTo>
                  <a:pt x="71" y="260"/>
                </a:lnTo>
                <a:lnTo>
                  <a:pt x="84" y="264"/>
                </a:lnTo>
                <a:lnTo>
                  <a:pt x="98" y="265"/>
                </a:lnTo>
                <a:lnTo>
                  <a:pt x="112" y="265"/>
                </a:lnTo>
                <a:lnTo>
                  <a:pt x="126" y="264"/>
                </a:lnTo>
                <a:lnTo>
                  <a:pt x="139" y="264"/>
                </a:lnTo>
                <a:lnTo>
                  <a:pt x="153" y="264"/>
                </a:lnTo>
                <a:lnTo>
                  <a:pt x="166" y="264"/>
                </a:lnTo>
                <a:lnTo>
                  <a:pt x="180" y="264"/>
                </a:lnTo>
                <a:lnTo>
                  <a:pt x="194" y="264"/>
                </a:lnTo>
                <a:lnTo>
                  <a:pt x="207" y="264"/>
                </a:lnTo>
              </a:path>
            </a:pathLst>
          </a:custGeom>
          <a:noFill/>
          <a:ln w="11113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958" name="Text Box 1406"/>
          <p:cNvSpPr txBox="1">
            <a:spLocks noChangeArrowheads="1"/>
          </p:cNvSpPr>
          <p:nvPr/>
        </p:nvSpPr>
        <p:spPr bwMode="auto">
          <a:xfrm>
            <a:off x="1403350" y="2924175"/>
            <a:ext cx="1439863" cy="62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latin typeface="Times New Roman" pitchFamily="18" charset="0"/>
              </a:rPr>
              <a:t>S. Hoedl et al.,</a:t>
            </a:r>
          </a:p>
          <a:p>
            <a:pPr>
              <a:spcBef>
                <a:spcPct val="50000"/>
              </a:spcBef>
            </a:pPr>
            <a:r>
              <a:rPr lang="en-US" sz="1400">
                <a:latin typeface="Times New Roman" pitchFamily="18" charset="0"/>
              </a:rPr>
              <a:t>prospect</a:t>
            </a:r>
          </a:p>
        </p:txBody>
      </p:sp>
      <p:sp>
        <p:nvSpPr>
          <p:cNvPr id="26959" name="Line 1407"/>
          <p:cNvSpPr>
            <a:spLocks noChangeShapeType="1"/>
          </p:cNvSpPr>
          <p:nvPr/>
        </p:nvSpPr>
        <p:spPr bwMode="auto">
          <a:xfrm flipH="1">
            <a:off x="1835150" y="2205038"/>
            <a:ext cx="576263" cy="7191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960" name="Text Box 1408"/>
          <p:cNvSpPr txBox="1">
            <a:spLocks noChangeArrowheads="1"/>
          </p:cNvSpPr>
          <p:nvPr/>
        </p:nvSpPr>
        <p:spPr bwMode="auto">
          <a:xfrm>
            <a:off x="2771775" y="1268413"/>
            <a:ext cx="20875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latin typeface="Times New Roman" pitchFamily="18" charset="0"/>
              </a:rPr>
              <a:t>Hammond et al., 2007</a:t>
            </a:r>
          </a:p>
        </p:txBody>
      </p:sp>
      <p:sp>
        <p:nvSpPr>
          <p:cNvPr id="26961" name="Line 1409"/>
          <p:cNvSpPr>
            <a:spLocks noChangeShapeType="1"/>
          </p:cNvSpPr>
          <p:nvPr/>
        </p:nvSpPr>
        <p:spPr bwMode="auto">
          <a:xfrm flipH="1">
            <a:off x="2771775" y="1557338"/>
            <a:ext cx="361950" cy="503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Atom-wall Resonances</a:t>
            </a:r>
            <a:endParaRPr lang="ru-RU" smtClean="0"/>
          </a:p>
        </p:txBody>
      </p:sp>
      <p:pic>
        <p:nvPicPr>
          <p:cNvPr id="27653" name="Picture 3" descr="ImaOsc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1403350" y="1254125"/>
            <a:ext cx="5951538" cy="2708275"/>
          </a:xfrm>
          <a:noFill/>
        </p:spPr>
      </p:pic>
      <p:graphicFrame>
        <p:nvGraphicFramePr>
          <p:cNvPr id="27650" name="Object 4"/>
          <p:cNvGraphicFramePr>
            <a:graphicFrameLocks noChangeAspect="1"/>
          </p:cNvGraphicFramePr>
          <p:nvPr/>
        </p:nvGraphicFramePr>
        <p:xfrm>
          <a:off x="2749550" y="3800475"/>
          <a:ext cx="4038600" cy="1238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62" name="Equation" r:id="rId5" imgW="1892160" imgH="1117440" progId="Equation.DSMT4">
                  <p:embed/>
                </p:oleObj>
              </mc:Choice>
              <mc:Fallback>
                <p:oleObj name="Equation" r:id="rId5" imgW="1892160" imgH="111744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9550" y="3800475"/>
                        <a:ext cx="4038600" cy="1238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1" name="Object 5"/>
          <p:cNvGraphicFramePr>
            <a:graphicFrameLocks noChangeAspect="1"/>
          </p:cNvGraphicFramePr>
          <p:nvPr/>
        </p:nvGraphicFramePr>
        <p:xfrm>
          <a:off x="2557463" y="5173663"/>
          <a:ext cx="4033837" cy="1223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63" name="Equation" r:id="rId7" imgW="1803240" imgH="1054080" progId="Equation.DSMT4">
                  <p:embed/>
                </p:oleObj>
              </mc:Choice>
              <mc:Fallback>
                <p:oleObj name="Equation" r:id="rId7" imgW="1803240" imgH="105408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7463" y="5173663"/>
                        <a:ext cx="4033837" cy="12239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Atom-wall Resonances</a:t>
            </a:r>
            <a:endParaRPr lang="ru-RU" smtClean="0"/>
          </a:p>
        </p:txBody>
      </p:sp>
      <p:pic>
        <p:nvPicPr>
          <p:cNvPr id="28676" name="Picture 3" descr="ReaOsc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1789113" y="1235075"/>
            <a:ext cx="6238875" cy="2613025"/>
          </a:xfrm>
          <a:noFill/>
        </p:spPr>
      </p:pic>
      <p:graphicFrame>
        <p:nvGraphicFramePr>
          <p:cNvPr id="28674" name="Object 4"/>
          <p:cNvGraphicFramePr>
            <a:graphicFrameLocks noChangeAspect="1"/>
          </p:cNvGraphicFramePr>
          <p:nvPr/>
        </p:nvGraphicFramePr>
        <p:xfrm>
          <a:off x="2076450" y="4330700"/>
          <a:ext cx="4705350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30" name="Equation" r:id="rId5" imgW="2070000" imgH="634680" progId="Equation.DSMT4">
                  <p:embed/>
                </p:oleObj>
              </mc:Choice>
              <mc:Fallback>
                <p:oleObj name="Equation" r:id="rId5" imgW="2070000" imgH="63468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6450" y="4330700"/>
                        <a:ext cx="4705350" cy="749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Conclusions</a:t>
            </a:r>
            <a:endParaRPr lang="ru-RU" dirty="0" smtClean="0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/>
            <a:r>
              <a:rPr lang="en-US" dirty="0" err="1" smtClean="0"/>
              <a:t>Ultracold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CC3300"/>
                </a:solidFill>
              </a:rPr>
              <a:t>Antihydrogen</a:t>
            </a:r>
            <a:r>
              <a:rPr lang="en-US" dirty="0" smtClean="0">
                <a:solidFill>
                  <a:srgbClr val="CC3300"/>
                </a:solidFill>
              </a:rPr>
              <a:t> can be stored in traps with material walls</a:t>
            </a:r>
            <a:endParaRPr lang="en-US" dirty="0" smtClean="0"/>
          </a:p>
          <a:p>
            <a:pPr eaLnBrk="1" hangingPunct="1"/>
            <a:r>
              <a:rPr lang="en-US" dirty="0" smtClean="0"/>
              <a:t>Quantum </a:t>
            </a:r>
            <a:r>
              <a:rPr lang="en-US" dirty="0" err="1" smtClean="0"/>
              <a:t>reflection+annihilation</a:t>
            </a:r>
            <a:r>
              <a:rPr lang="en-US" dirty="0" smtClean="0"/>
              <a:t> = method of Antiatoms </a:t>
            </a:r>
            <a:r>
              <a:rPr lang="en-US" dirty="0" smtClean="0">
                <a:solidFill>
                  <a:srgbClr val="CC0000"/>
                </a:solidFill>
              </a:rPr>
              <a:t>Gravitational properties </a:t>
            </a:r>
            <a:r>
              <a:rPr lang="en-US" dirty="0" smtClean="0"/>
              <a:t>measurement </a:t>
            </a:r>
          </a:p>
          <a:p>
            <a:pPr eaLnBrk="1" hangingPunct="1"/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Antiatom</a:t>
            </a:r>
            <a:r>
              <a:rPr lang="en-US" dirty="0" smtClean="0"/>
              <a:t> localized at micrometer range near material surface in quantum states= access to extra forces  </a:t>
            </a:r>
            <a:endParaRPr lang="en-US" dirty="0" smtClean="0">
              <a:solidFill>
                <a:srgbClr val="CC0000"/>
              </a:solidFill>
            </a:endParaRPr>
          </a:p>
          <a:p>
            <a:pPr algn="ctr" eaLnBrk="1" hangingPunct="1">
              <a:buFontTx/>
              <a:buNone/>
            </a:pPr>
            <a:endParaRPr lang="en-US" dirty="0" smtClean="0">
              <a:solidFill>
                <a:srgbClr val="CC0000"/>
              </a:solidFill>
            </a:endParaRPr>
          </a:p>
          <a:p>
            <a:pPr algn="ctr" eaLnBrk="1" hangingPunct="1">
              <a:buFontTx/>
              <a:buNone/>
            </a:pPr>
            <a:endParaRPr lang="en-US" dirty="0" smtClean="0"/>
          </a:p>
          <a:p>
            <a:pPr algn="ctr" eaLnBrk="1" hangingPunct="1">
              <a:buFontTx/>
              <a:buNone/>
            </a:pPr>
            <a:endParaRPr lang="en-US" dirty="0" smtClean="0"/>
          </a:p>
          <a:p>
            <a:pPr algn="ctr" eaLnBrk="1" hangingPunct="1">
              <a:buFontTx/>
              <a:buNone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0" name="Object 2"/>
          <p:cNvGraphicFramePr>
            <a:graphicFrameLocks noChangeAspect="1"/>
          </p:cNvGraphicFramePr>
          <p:nvPr/>
        </p:nvGraphicFramePr>
        <p:xfrm>
          <a:off x="1763713" y="333375"/>
          <a:ext cx="5472112" cy="1458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9" name="Equation" r:id="rId4" imgW="761760" imgH="203040" progId="Equation.DSMT4">
                  <p:embed/>
                </p:oleObj>
              </mc:Choice>
              <mc:Fallback>
                <p:oleObj name="Equation" r:id="rId4" imgW="761760" imgH="20304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713" y="333375"/>
                        <a:ext cx="5472112" cy="14589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1" name="Object 3"/>
          <p:cNvGraphicFramePr>
            <a:graphicFrameLocks noChangeAspect="1"/>
          </p:cNvGraphicFramePr>
          <p:nvPr/>
        </p:nvGraphicFramePr>
        <p:xfrm>
          <a:off x="3419475" y="2565400"/>
          <a:ext cx="1728788" cy="1554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0" name="Equation" r:id="rId6" imgW="126720" imgH="114120" progId="Equation.DSMT4">
                  <p:embed/>
                </p:oleObj>
              </mc:Choice>
              <mc:Fallback>
                <p:oleObj name="Equation" r:id="rId6" imgW="126720" imgH="11412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9475" y="2565400"/>
                        <a:ext cx="1728788" cy="1554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2" name="Object 4"/>
          <p:cNvGraphicFramePr>
            <a:graphicFrameLocks noChangeAspect="1"/>
          </p:cNvGraphicFramePr>
          <p:nvPr/>
        </p:nvGraphicFramePr>
        <p:xfrm>
          <a:off x="941388" y="4797425"/>
          <a:ext cx="7764462" cy="1109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1" name="Equation" r:id="rId8" imgW="1244520" imgH="177480" progId="Equation.DSMT4">
                  <p:embed/>
                </p:oleObj>
              </mc:Choice>
              <mc:Fallback>
                <p:oleObj name="Equation" r:id="rId8" imgW="1244520" imgH="17748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1388" y="4797425"/>
                        <a:ext cx="7764462" cy="11096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3" name="Line 5"/>
          <p:cNvSpPr>
            <a:spLocks noChangeShapeType="1"/>
          </p:cNvSpPr>
          <p:nvPr/>
        </p:nvSpPr>
        <p:spPr bwMode="auto">
          <a:xfrm flipH="1">
            <a:off x="3924300" y="2636838"/>
            <a:ext cx="863600" cy="1439862"/>
          </a:xfrm>
          <a:prstGeom prst="line">
            <a:avLst/>
          </a:prstGeom>
          <a:noFill/>
          <a:ln w="50800">
            <a:solidFill>
              <a:srgbClr val="8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2089" name="Picture 4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5575" y="6031980"/>
            <a:ext cx="6724650" cy="61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200" smtClean="0"/>
              <a:t>Quantum reflection=</a:t>
            </a:r>
            <a:endParaRPr lang="ru-RU" sz="3200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66800" y="1484313"/>
            <a:ext cx="7897813" cy="4611687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z="2000" dirty="0" smtClean="0"/>
              <a:t>    </a:t>
            </a:r>
            <a:r>
              <a:rPr lang="en-US" sz="2400" dirty="0" smtClean="0"/>
              <a:t>Reflection from the </a:t>
            </a:r>
            <a:r>
              <a:rPr lang="en-US" sz="2400" dirty="0" smtClean="0">
                <a:solidFill>
                  <a:srgbClr val="FF0000"/>
                </a:solidFill>
              </a:rPr>
              <a:t>fast changing attractive</a:t>
            </a:r>
            <a:r>
              <a:rPr lang="en-US" sz="2400" dirty="0" smtClean="0"/>
              <a:t> potential</a:t>
            </a:r>
            <a:r>
              <a:rPr lang="en-US" sz="2000" dirty="0" smtClean="0"/>
              <a:t>                              </a:t>
            </a:r>
          </a:p>
          <a:p>
            <a:pPr eaLnBrk="1" hangingPunct="1">
              <a:defRPr/>
            </a:pPr>
            <a:endParaRPr lang="en-US" sz="2000" dirty="0" smtClean="0"/>
          </a:p>
          <a:p>
            <a:pPr eaLnBrk="1" hangingPunct="1">
              <a:defRPr/>
            </a:pPr>
            <a:endParaRPr lang="en-US" sz="2000" dirty="0" smtClean="0"/>
          </a:p>
          <a:p>
            <a:pPr eaLnBrk="1" hangingPunct="1">
              <a:defRPr/>
            </a:pPr>
            <a:endParaRPr lang="en-US" sz="2000" dirty="0" smtClean="0"/>
          </a:p>
          <a:p>
            <a:pPr eaLnBrk="1" hangingPunct="1">
              <a:defRPr/>
            </a:pPr>
            <a:endParaRPr lang="en-US" sz="2000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en-US" sz="2000" dirty="0" smtClean="0"/>
          </a:p>
        </p:txBody>
      </p:sp>
      <p:graphicFrame>
        <p:nvGraphicFramePr>
          <p:cNvPr id="1331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5418636"/>
              </p:ext>
            </p:extLst>
          </p:nvPr>
        </p:nvGraphicFramePr>
        <p:xfrm>
          <a:off x="2025650" y="1989138"/>
          <a:ext cx="5492750" cy="220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4" name="Equation" r:id="rId4" imgW="2222280" imgH="1066680" progId="Equation.DSMT4">
                  <p:embed/>
                </p:oleObj>
              </mc:Choice>
              <mc:Fallback>
                <p:oleObj name="Equation" r:id="rId4" imgW="2222280" imgH="106668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25650" y="1989138"/>
                        <a:ext cx="5492750" cy="2200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2282739"/>
              </p:ext>
            </p:extLst>
          </p:nvPr>
        </p:nvGraphicFramePr>
        <p:xfrm>
          <a:off x="1043608" y="4005064"/>
          <a:ext cx="7605713" cy="2292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5" name="Equation" r:id="rId6" imgW="3149280" imgH="850680" progId="Equation.DSMT4">
                  <p:embed/>
                </p:oleObj>
              </mc:Choice>
              <mc:Fallback>
                <p:oleObj name="Equation" r:id="rId6" imgW="3149280" imgH="85068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3608" y="4005064"/>
                        <a:ext cx="7605713" cy="2292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899592" y="0"/>
            <a:ext cx="79928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J. E. </a:t>
            </a:r>
            <a:r>
              <a:rPr lang="en-US" dirty="0" err="1"/>
              <a:t>Lennard</a:t>
            </a:r>
            <a:r>
              <a:rPr lang="en-US" dirty="0"/>
              <a:t>-Jones, Trans. Faraday Soc. </a:t>
            </a:r>
            <a:r>
              <a:rPr lang="en-US" b="1" dirty="0"/>
              <a:t>28</a:t>
            </a:r>
            <a:r>
              <a:rPr lang="en-US" dirty="0"/>
              <a:t>, 333 1932.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Casimir-Polder potential</a:t>
            </a:r>
            <a:endParaRPr lang="ru-RU" smtClean="0"/>
          </a:p>
        </p:txBody>
      </p:sp>
      <p:graphicFrame>
        <p:nvGraphicFramePr>
          <p:cNvPr id="9219" name="Object 3"/>
          <p:cNvGraphicFramePr>
            <a:graphicFrameLocks noGrp="1" noChangeAspect="1"/>
          </p:cNvGraphicFramePr>
          <p:nvPr>
            <p:ph sz="half" idx="1"/>
          </p:nvPr>
        </p:nvGraphicFramePr>
        <p:xfrm>
          <a:off x="611188" y="3860800"/>
          <a:ext cx="8137525" cy="2447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42" name="Equation" r:id="rId4" imgW="3886200" imgH="1168200" progId="Equation.DSMT4">
                  <p:embed/>
                </p:oleObj>
              </mc:Choice>
              <mc:Fallback>
                <p:oleObj name="Equation" r:id="rId4" imgW="3886200" imgH="11682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3860800"/>
                        <a:ext cx="8137525" cy="2447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5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2239963" y="1925638"/>
          <a:ext cx="3848100" cy="481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43" name="Equation" r:id="rId6" imgW="1638000" imgH="203040" progId="Equation.DSMT4">
                  <p:embed/>
                </p:oleObj>
              </mc:Choice>
              <mc:Fallback>
                <p:oleObj name="Equation" r:id="rId6" imgW="1638000" imgH="20304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9963" y="1925638"/>
                        <a:ext cx="3848100" cy="481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2" name="Object 6"/>
          <p:cNvGraphicFramePr>
            <a:graphicFrameLocks noChangeAspect="1"/>
          </p:cNvGraphicFramePr>
          <p:nvPr/>
        </p:nvGraphicFramePr>
        <p:xfrm>
          <a:off x="250825" y="2708275"/>
          <a:ext cx="8893175" cy="1017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44" name="Equation" r:id="rId8" imgW="4101840" imgH="469800" progId="Equation.DSMT4">
                  <p:embed/>
                </p:oleObj>
              </mc:Choice>
              <mc:Fallback>
                <p:oleObj name="Equation" r:id="rId8" imgW="4101840" imgH="4698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2708275"/>
                        <a:ext cx="8893175" cy="1017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Object 12"/>
          <p:cNvGraphicFramePr>
            <a:graphicFrameLocks noChangeAspect="1"/>
          </p:cNvGraphicFramePr>
          <p:nvPr/>
        </p:nvGraphicFramePr>
        <p:xfrm>
          <a:off x="4814888" y="0"/>
          <a:ext cx="282575" cy="312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58" name="Equation" r:id="rId4" imgW="114120" imgH="177480" progId="Equation.DSMT4">
                  <p:embed/>
                </p:oleObj>
              </mc:Choice>
              <mc:Fallback>
                <p:oleObj name="Equation" r:id="rId4" imgW="114120" imgH="17748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14888" y="0"/>
                        <a:ext cx="282575" cy="3127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9" name="Object 13"/>
          <p:cNvGraphicFramePr>
            <a:graphicFrameLocks noChangeAspect="1"/>
          </p:cNvGraphicFramePr>
          <p:nvPr/>
        </p:nvGraphicFramePr>
        <p:xfrm>
          <a:off x="1403350" y="5300663"/>
          <a:ext cx="5940425" cy="484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59" name="Equation" r:id="rId6" imgW="2184120" imgH="177480" progId="Equation.DSMT4">
                  <p:embed/>
                </p:oleObj>
              </mc:Choice>
              <mc:Fallback>
                <p:oleObj name="Equation" r:id="rId6" imgW="2184120" imgH="17748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350" y="5300663"/>
                        <a:ext cx="5940425" cy="4841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108" name="Группа 21"/>
          <p:cNvGrpSpPr>
            <a:grpSpLocks/>
          </p:cNvGrpSpPr>
          <p:nvPr/>
        </p:nvGrpSpPr>
        <p:grpSpPr bwMode="auto">
          <a:xfrm>
            <a:off x="1000100" y="142852"/>
            <a:ext cx="7808912" cy="3951288"/>
            <a:chOff x="900113" y="72990"/>
            <a:chExt cx="7808616" cy="3951323"/>
          </a:xfrm>
        </p:grpSpPr>
        <p:sp>
          <p:nvSpPr>
            <p:cNvPr id="4111" name="Line 4"/>
            <p:cNvSpPr>
              <a:spLocks noChangeShapeType="1"/>
            </p:cNvSpPr>
            <p:nvPr/>
          </p:nvSpPr>
          <p:spPr bwMode="auto">
            <a:xfrm>
              <a:off x="1419499" y="294315"/>
              <a:ext cx="0" cy="355061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12" name="Line 5"/>
            <p:cNvSpPr>
              <a:spLocks noChangeShapeType="1"/>
            </p:cNvSpPr>
            <p:nvPr/>
          </p:nvSpPr>
          <p:spPr bwMode="auto">
            <a:xfrm>
              <a:off x="1428728" y="357166"/>
              <a:ext cx="7280001" cy="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13" name="Freeform 6"/>
            <p:cNvSpPr>
              <a:spLocks/>
            </p:cNvSpPr>
            <p:nvPr/>
          </p:nvSpPr>
          <p:spPr bwMode="auto">
            <a:xfrm>
              <a:off x="1524408" y="369659"/>
              <a:ext cx="6344419" cy="3289259"/>
            </a:xfrm>
            <a:custGeom>
              <a:avLst/>
              <a:gdLst>
                <a:gd name="T0" fmla="*/ 0 w 2767"/>
                <a:gd name="T1" fmla="*/ 3289259 h 2018"/>
                <a:gd name="T2" fmla="*/ 518192 w 2767"/>
                <a:gd name="T3" fmla="*/ 702513 h 2018"/>
                <a:gd name="T4" fmla="*/ 2079649 w 2767"/>
                <a:gd name="T5" fmla="*/ 110837 h 2018"/>
                <a:gd name="T6" fmla="*/ 6344419 w 2767"/>
                <a:gd name="T7" fmla="*/ 35859 h 201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767"/>
                <a:gd name="T13" fmla="*/ 0 h 2018"/>
                <a:gd name="T14" fmla="*/ 2767 w 2767"/>
                <a:gd name="T15" fmla="*/ 2018 h 201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767" h="2018">
                  <a:moveTo>
                    <a:pt x="0" y="2018"/>
                  </a:moveTo>
                  <a:cubicBezTo>
                    <a:pt x="37" y="1387"/>
                    <a:pt x="75" y="756"/>
                    <a:pt x="226" y="431"/>
                  </a:cubicBezTo>
                  <a:cubicBezTo>
                    <a:pt x="377" y="106"/>
                    <a:pt x="484" y="136"/>
                    <a:pt x="907" y="68"/>
                  </a:cubicBezTo>
                  <a:cubicBezTo>
                    <a:pt x="1330" y="0"/>
                    <a:pt x="2048" y="11"/>
                    <a:pt x="2767" y="22"/>
                  </a:cubicBezTo>
                </a:path>
              </a:pathLst>
            </a:custGeom>
            <a:noFill/>
            <a:ln w="57150" cap="flat" cmpd="sng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14" name="Line 7"/>
            <p:cNvSpPr>
              <a:spLocks noChangeShapeType="1"/>
            </p:cNvSpPr>
            <p:nvPr/>
          </p:nvSpPr>
          <p:spPr bwMode="auto">
            <a:xfrm>
              <a:off x="1835695" y="2069620"/>
              <a:ext cx="1038772" cy="887653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ru-RU"/>
            </a:p>
          </p:txBody>
        </p:sp>
        <p:graphicFrame>
          <p:nvGraphicFramePr>
            <p:cNvPr id="4102" name="Object 8"/>
            <p:cNvGraphicFramePr>
              <a:graphicFrameLocks noChangeAspect="1"/>
            </p:cNvGraphicFramePr>
            <p:nvPr/>
          </p:nvGraphicFramePr>
          <p:xfrm>
            <a:off x="2459990" y="3032617"/>
            <a:ext cx="1664786" cy="5768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660" name="Equation" r:id="rId8" imgW="495000" imgH="241200" progId="Equation.DSMT4">
                    <p:embed/>
                  </p:oleObj>
                </mc:Choice>
                <mc:Fallback>
                  <p:oleObj name="Equation" r:id="rId8" imgW="495000" imgH="241200" progId="Equation.DSMT4">
                    <p:embed/>
                    <p:pic>
                      <p:nvPicPr>
                        <p:cNvPr id="0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59990" y="3032617"/>
                          <a:ext cx="1664786" cy="5768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103" name="Object 9"/>
            <p:cNvGraphicFramePr>
              <a:graphicFrameLocks noChangeAspect="1"/>
            </p:cNvGraphicFramePr>
            <p:nvPr/>
          </p:nvGraphicFramePr>
          <p:xfrm>
            <a:off x="5474836" y="739318"/>
            <a:ext cx="1874605" cy="63336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661" name="Equation" r:id="rId10" imgW="507960" imgH="241200" progId="Equation.DSMT4">
                    <p:embed/>
                  </p:oleObj>
                </mc:Choice>
                <mc:Fallback>
                  <p:oleObj name="Equation" r:id="rId10" imgW="507960" imgH="241200" progId="Equation.DSMT4">
                    <p:embed/>
                    <p:pic>
                      <p:nvPicPr>
                        <p:cNvPr id="0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74836" y="739318"/>
                          <a:ext cx="1874605" cy="63336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115" name="Line 10"/>
            <p:cNvSpPr>
              <a:spLocks noChangeShapeType="1"/>
            </p:cNvSpPr>
            <p:nvPr/>
          </p:nvSpPr>
          <p:spPr bwMode="auto">
            <a:xfrm flipH="1" flipV="1">
              <a:off x="5268458" y="442649"/>
              <a:ext cx="624295" cy="44500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graphicFrame>
          <p:nvGraphicFramePr>
            <p:cNvPr id="4104" name="Object 11"/>
            <p:cNvGraphicFramePr>
              <a:graphicFrameLocks noChangeAspect="1"/>
            </p:cNvGraphicFramePr>
            <p:nvPr/>
          </p:nvGraphicFramePr>
          <p:xfrm>
            <a:off x="900113" y="72990"/>
            <a:ext cx="347404" cy="34375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662" name="Equation" r:id="rId12" imgW="126720" imgH="177480" progId="Equation.DSMT4">
                    <p:embed/>
                  </p:oleObj>
                </mc:Choice>
                <mc:Fallback>
                  <p:oleObj name="Equation" r:id="rId12" imgW="126720" imgH="177480" progId="Equation.DSMT4">
                    <p:embed/>
                    <p:pic>
                      <p:nvPicPr>
                        <p:cNvPr id="0" name="Object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00113" y="72990"/>
                          <a:ext cx="347404" cy="34375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105" name="Object 14"/>
            <p:cNvGraphicFramePr>
              <a:graphicFrameLocks noChangeAspect="1"/>
            </p:cNvGraphicFramePr>
            <p:nvPr/>
          </p:nvGraphicFramePr>
          <p:xfrm>
            <a:off x="1619250" y="3644900"/>
            <a:ext cx="1943100" cy="3794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663" name="Equation" r:id="rId14" imgW="914400" imgH="177480" progId="Equation.DSMT4">
                    <p:embed/>
                  </p:oleObj>
                </mc:Choice>
                <mc:Fallback>
                  <p:oleObj name="Equation" r:id="rId14" imgW="914400" imgH="177480" progId="Equation.DSMT4">
                    <p:embed/>
                    <p:pic>
                      <p:nvPicPr>
                        <p:cNvPr id="0" name="Object 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19250" y="3644900"/>
                          <a:ext cx="1943100" cy="37941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106" name="Object 15"/>
            <p:cNvGraphicFramePr>
              <a:graphicFrameLocks noChangeAspect="1"/>
            </p:cNvGraphicFramePr>
            <p:nvPr/>
          </p:nvGraphicFramePr>
          <p:xfrm>
            <a:off x="5508625" y="2781300"/>
            <a:ext cx="2376488" cy="5540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664" name="Equation" r:id="rId16" imgW="761760" imgH="177480" progId="Equation.DSMT4">
                    <p:embed/>
                  </p:oleObj>
                </mc:Choice>
                <mc:Fallback>
                  <p:oleObj name="Equation" r:id="rId16" imgW="761760" imgH="177480" progId="Equation.DSMT4">
                    <p:embed/>
                    <p:pic>
                      <p:nvPicPr>
                        <p:cNvPr id="0" name="Object 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508625" y="2781300"/>
                          <a:ext cx="2376488" cy="55403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107" name="Object 16"/>
            <p:cNvGraphicFramePr>
              <a:graphicFrameLocks noChangeAspect="1"/>
            </p:cNvGraphicFramePr>
            <p:nvPr/>
          </p:nvGraphicFramePr>
          <p:xfrm>
            <a:off x="3952759" y="1844656"/>
            <a:ext cx="1844605" cy="50165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665" name="Equation" r:id="rId18" imgW="749160" imgH="203040" progId="Equation.DSMT4">
                    <p:embed/>
                  </p:oleObj>
                </mc:Choice>
                <mc:Fallback>
                  <p:oleObj name="Equation" r:id="rId18" imgW="749160" imgH="203040" progId="Equation.DSMT4">
                    <p:embed/>
                    <p:pic>
                      <p:nvPicPr>
                        <p:cNvPr id="0" name="Object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52759" y="1844656"/>
                          <a:ext cx="1844605" cy="50165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116" name="Oval 17"/>
            <p:cNvSpPr>
              <a:spLocks noChangeArrowheads="1"/>
            </p:cNvSpPr>
            <p:nvPr/>
          </p:nvSpPr>
          <p:spPr bwMode="auto">
            <a:xfrm>
              <a:off x="3857509" y="1357274"/>
              <a:ext cx="1928753" cy="1643089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solidFill>
                  <a:srgbClr val="FFFFFF"/>
                </a:solidFill>
                <a:latin typeface="Garamond" pitchFamily="18" charset="0"/>
              </a:endParaRPr>
            </a:p>
          </p:txBody>
        </p:sp>
      </p:grpSp>
      <p:sp>
        <p:nvSpPr>
          <p:cNvPr id="11283" name="Rectangle 19"/>
          <p:cNvSpPr>
            <a:spLocks noChangeArrowheads="1"/>
          </p:cNvSpPr>
          <p:nvPr/>
        </p:nvSpPr>
        <p:spPr bwMode="auto">
          <a:xfrm>
            <a:off x="1428728" y="357166"/>
            <a:ext cx="142875" cy="3960813"/>
          </a:xfrm>
          <a:prstGeom prst="rect">
            <a:avLst/>
          </a:prstGeom>
          <a:solidFill>
            <a:srgbClr val="FF0000">
              <a:alpha val="5294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solidFill>
                <a:srgbClr val="FFFFFF"/>
              </a:solidFill>
              <a:latin typeface="Garamond" pitchFamily="18" charset="0"/>
            </a:endParaRPr>
          </a:p>
        </p:txBody>
      </p:sp>
      <p:graphicFrame>
        <p:nvGraphicFramePr>
          <p:cNvPr id="11284" name="Object 20"/>
          <p:cNvGraphicFramePr>
            <a:graphicFrameLocks noChangeAspect="1"/>
          </p:cNvGraphicFramePr>
          <p:nvPr/>
        </p:nvGraphicFramePr>
        <p:xfrm>
          <a:off x="1500188" y="0"/>
          <a:ext cx="1028700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66" name="Equation" r:id="rId20" imgW="622080" imgH="228600" progId="Equation.DSMT4">
                  <p:embed/>
                </p:oleObj>
              </mc:Choice>
              <mc:Fallback>
                <p:oleObj name="Equation" r:id="rId20" imgW="622080" imgH="228600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0188" y="0"/>
                        <a:ext cx="1028700" cy="377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85" name="Object 21"/>
          <p:cNvGraphicFramePr>
            <a:graphicFrameLocks noChangeAspect="1"/>
          </p:cNvGraphicFramePr>
          <p:nvPr/>
        </p:nvGraphicFramePr>
        <p:xfrm>
          <a:off x="3071813" y="0"/>
          <a:ext cx="2333625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67" name="Equation" r:id="rId22" imgW="1460160" imgH="228600" progId="Equation.DSMT4">
                  <p:embed/>
                </p:oleObj>
              </mc:Choice>
              <mc:Fallback>
                <p:oleObj name="Equation" r:id="rId22" imgW="1460160" imgH="228600" progId="Equation.DSMT4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1813" y="0"/>
                        <a:ext cx="2333625" cy="365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2" name="Прямая со стрелкой 21"/>
          <p:cNvCxnSpPr/>
          <p:nvPr/>
        </p:nvCxnSpPr>
        <p:spPr bwMode="auto">
          <a:xfrm rot="5400000" flipH="1" flipV="1">
            <a:off x="4714876" y="714356"/>
            <a:ext cx="928694" cy="500066"/>
          </a:xfrm>
          <a:prstGeom prst="straightConnector1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8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50825" y="304800"/>
            <a:ext cx="8642350" cy="1431925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Full absorption &amp; Reflection</a:t>
            </a:r>
            <a:endParaRPr lang="ru-RU" smtClean="0"/>
          </a:p>
        </p:txBody>
      </p:sp>
      <p:graphicFrame>
        <p:nvGraphicFramePr>
          <p:cNvPr id="15363" name="Object 3"/>
          <p:cNvGraphicFramePr>
            <a:graphicFrameLocks noGrp="1" noChangeAspect="1"/>
          </p:cNvGraphicFramePr>
          <p:nvPr>
            <p:ph sz="half" idx="1"/>
          </p:nvPr>
        </p:nvGraphicFramePr>
        <p:xfrm>
          <a:off x="1689100" y="2243138"/>
          <a:ext cx="5040313" cy="1674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70" name="Equation" r:id="rId4" imgW="2197080" imgH="723600" progId="Equation.DSMT4">
                  <p:embed/>
                </p:oleObj>
              </mc:Choice>
              <mc:Fallback>
                <p:oleObj name="Equation" r:id="rId4" imgW="2197080" imgH="7236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89100" y="2243138"/>
                        <a:ext cx="5040313" cy="16748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4" name="Object 4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635212446"/>
              </p:ext>
            </p:extLst>
          </p:nvPr>
        </p:nvGraphicFramePr>
        <p:xfrm>
          <a:off x="2576513" y="5487988"/>
          <a:ext cx="3795712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71" name="Equation" r:id="rId6" imgW="2539800" imgH="482400" progId="Equation.DSMT4">
                  <p:embed/>
                </p:oleObj>
              </mc:Choice>
              <mc:Fallback>
                <p:oleObj name="Equation" r:id="rId6" imgW="2539800" imgH="4824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6513" y="5487988"/>
                        <a:ext cx="3795712" cy="720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2484438" y="5229225"/>
            <a:ext cx="4489450" cy="1081088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solidFill>
                <a:srgbClr val="FFFFFF"/>
              </a:solidFill>
              <a:latin typeface="Garamond" pitchFamily="18" charset="0"/>
            </a:endParaRPr>
          </a:p>
        </p:txBody>
      </p:sp>
      <p:graphicFrame>
        <p:nvGraphicFramePr>
          <p:cNvPr id="15366" name="Object 6"/>
          <p:cNvGraphicFramePr>
            <a:graphicFrameLocks noChangeAspect="1"/>
          </p:cNvGraphicFramePr>
          <p:nvPr/>
        </p:nvGraphicFramePr>
        <p:xfrm>
          <a:off x="1960563" y="1916113"/>
          <a:ext cx="5137150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72" name="Equation" r:id="rId8" imgW="2438280" imgH="266400" progId="Equation.DSMT4">
                  <p:embed/>
                </p:oleObj>
              </mc:Choice>
              <mc:Fallback>
                <p:oleObj name="Equation" r:id="rId8" imgW="2438280" imgH="2664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60563" y="1916113"/>
                        <a:ext cx="5137150" cy="561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7" name="Object 7"/>
          <p:cNvGraphicFramePr>
            <a:graphicFrameLocks noChangeAspect="1"/>
          </p:cNvGraphicFramePr>
          <p:nvPr/>
        </p:nvGraphicFramePr>
        <p:xfrm>
          <a:off x="1042988" y="4149725"/>
          <a:ext cx="7129462" cy="969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73" name="Equation" r:id="rId10" imgW="3543120" imgH="482400" progId="Equation.DSMT4">
                  <p:embed/>
                </p:oleObj>
              </mc:Choice>
              <mc:Fallback>
                <p:oleObj name="Equation" r:id="rId10" imgW="3543120" imgH="4824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2988" y="4149725"/>
                        <a:ext cx="7129462" cy="9699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8" name="Line 8"/>
          <p:cNvSpPr>
            <a:spLocks noChangeShapeType="1"/>
          </p:cNvSpPr>
          <p:nvPr/>
        </p:nvSpPr>
        <p:spPr bwMode="auto">
          <a:xfrm flipV="1">
            <a:off x="5148263" y="2924175"/>
            <a:ext cx="863600" cy="792163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5" grpId="0" animBg="1"/>
      <p:bldP spid="15368" grpId="0" animBg="1"/>
    </p:bldLst>
  </p:timing>
</p:sld>
</file>

<file path=ppt/theme/theme1.xml><?xml version="1.0" encoding="utf-8"?>
<a:theme xmlns:a="http://schemas.openxmlformats.org/drawingml/2006/main" name="Вершина горы">
  <a:themeElements>
    <a:clrScheme name="Вершина горы 5">
      <a:dk1>
        <a:srgbClr val="463416"/>
      </a:dk1>
      <a:lt1>
        <a:srgbClr val="FFFFFF"/>
      </a:lt1>
      <a:dk2>
        <a:srgbClr val="003399"/>
      </a:dk2>
      <a:lt2>
        <a:srgbClr val="E3E3FF"/>
      </a:lt2>
      <a:accent1>
        <a:srgbClr val="3399FF"/>
      </a:accent1>
      <a:accent2>
        <a:srgbClr val="33CCCC"/>
      </a:accent2>
      <a:accent3>
        <a:srgbClr val="AAADCA"/>
      </a:accent3>
      <a:accent4>
        <a:srgbClr val="DADADA"/>
      </a:accent4>
      <a:accent5>
        <a:srgbClr val="ADCAFF"/>
      </a:accent5>
      <a:accent6>
        <a:srgbClr val="2DB9B9"/>
      </a:accent6>
      <a:hlink>
        <a:srgbClr val="00FFCC"/>
      </a:hlink>
      <a:folHlink>
        <a:srgbClr val="808000"/>
      </a:folHlink>
    </a:clrScheme>
    <a:fontScheme name="Вершина горы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1750" cap="flat" cmpd="sng" algn="ctr">
          <a:solidFill>
            <a:srgbClr val="8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1750" cap="flat" cmpd="sng" algn="ctr">
          <a:solidFill>
            <a:srgbClr val="8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Вершина горы 1">
        <a:dk1>
          <a:srgbClr val="4C3A1C"/>
        </a:dk1>
        <a:lt1>
          <a:srgbClr val="FFFFFF"/>
        </a:lt1>
        <a:dk2>
          <a:srgbClr val="993300"/>
        </a:dk2>
        <a:lt2>
          <a:srgbClr val="CCAA00"/>
        </a:lt2>
        <a:accent1>
          <a:srgbClr val="FF3300"/>
        </a:accent1>
        <a:accent2>
          <a:srgbClr val="9E6600"/>
        </a:accent2>
        <a:accent3>
          <a:srgbClr val="CAADAA"/>
        </a:accent3>
        <a:accent4>
          <a:srgbClr val="DADADA"/>
        </a:accent4>
        <a:accent5>
          <a:srgbClr val="FFADAA"/>
        </a:accent5>
        <a:accent6>
          <a:srgbClr val="8F5C00"/>
        </a:accent6>
        <a:hlink>
          <a:srgbClr val="FFCC00"/>
        </a:hlink>
        <a:folHlink>
          <a:srgbClr val="F7DC9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2">
        <a:dk1>
          <a:srgbClr val="3D0058"/>
        </a:dk1>
        <a:lt1>
          <a:srgbClr val="FFFFFF"/>
        </a:lt1>
        <a:dk2>
          <a:srgbClr val="9188B0"/>
        </a:dk2>
        <a:lt2>
          <a:srgbClr val="DDE0DC"/>
        </a:lt2>
        <a:accent1>
          <a:srgbClr val="FFCC00"/>
        </a:accent1>
        <a:accent2>
          <a:srgbClr val="4C3D78"/>
        </a:accent2>
        <a:accent3>
          <a:srgbClr val="C7C3D4"/>
        </a:accent3>
        <a:accent4>
          <a:srgbClr val="DADADA"/>
        </a:accent4>
        <a:accent5>
          <a:srgbClr val="FFE2AA"/>
        </a:accent5>
        <a:accent6>
          <a:srgbClr val="44366C"/>
        </a:accent6>
        <a:hlink>
          <a:srgbClr val="743D78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3">
        <a:dk1>
          <a:srgbClr val="10104C"/>
        </a:dk1>
        <a:lt1>
          <a:srgbClr val="FFFFFF"/>
        </a:lt1>
        <a:dk2>
          <a:srgbClr val="003366"/>
        </a:dk2>
        <a:lt2>
          <a:srgbClr val="C6CCD4"/>
        </a:lt2>
        <a:accent1>
          <a:srgbClr val="33CCFF"/>
        </a:accent1>
        <a:accent2>
          <a:srgbClr val="5B5B8D"/>
        </a:accent2>
        <a:accent3>
          <a:srgbClr val="AAADB8"/>
        </a:accent3>
        <a:accent4>
          <a:srgbClr val="DADADA"/>
        </a:accent4>
        <a:accent5>
          <a:srgbClr val="ADE2FF"/>
        </a:accent5>
        <a:accent6>
          <a:srgbClr val="52527F"/>
        </a:accent6>
        <a:hlink>
          <a:srgbClr val="4529AB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4">
        <a:dk1>
          <a:srgbClr val="B0C8CA"/>
        </a:dk1>
        <a:lt1>
          <a:srgbClr val="FFFFFF"/>
        </a:lt1>
        <a:dk2>
          <a:srgbClr val="000099"/>
        </a:dk2>
        <a:lt2>
          <a:srgbClr val="FFFFFF"/>
        </a:lt2>
        <a:accent1>
          <a:srgbClr val="89C4FF"/>
        </a:accent1>
        <a:accent2>
          <a:srgbClr val="00008C"/>
        </a:accent2>
        <a:accent3>
          <a:srgbClr val="AAAACA"/>
        </a:accent3>
        <a:accent4>
          <a:srgbClr val="DADADA"/>
        </a:accent4>
        <a:accent5>
          <a:srgbClr val="C4DEFF"/>
        </a:accent5>
        <a:accent6>
          <a:srgbClr val="00007E"/>
        </a:accent6>
        <a:hlink>
          <a:srgbClr val="6666FF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5">
        <a:dk1>
          <a:srgbClr val="463416"/>
        </a:dk1>
        <a:lt1>
          <a:srgbClr val="FFFFFF"/>
        </a:lt1>
        <a:dk2>
          <a:srgbClr val="003399"/>
        </a:dk2>
        <a:lt2>
          <a:srgbClr val="E3E3FF"/>
        </a:lt2>
        <a:accent1>
          <a:srgbClr val="3399FF"/>
        </a:accent1>
        <a:accent2>
          <a:srgbClr val="33CCCC"/>
        </a:accent2>
        <a:accent3>
          <a:srgbClr val="AAADCA"/>
        </a:accent3>
        <a:accent4>
          <a:srgbClr val="DADADA"/>
        </a:accent4>
        <a:accent5>
          <a:srgbClr val="ADCAFF"/>
        </a:accent5>
        <a:accent6>
          <a:srgbClr val="2DB9B9"/>
        </a:accent6>
        <a:hlink>
          <a:srgbClr val="00FFCC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6">
        <a:dk1>
          <a:srgbClr val="809296"/>
        </a:dk1>
        <a:lt1>
          <a:srgbClr val="FFFFFF"/>
        </a:lt1>
        <a:dk2>
          <a:srgbClr val="6699FF"/>
        </a:dk2>
        <a:lt2>
          <a:srgbClr val="B3EDFF"/>
        </a:lt2>
        <a:accent1>
          <a:srgbClr val="FF9933"/>
        </a:accent1>
        <a:accent2>
          <a:srgbClr val="FFAA99"/>
        </a:accent2>
        <a:accent3>
          <a:srgbClr val="B8CAFF"/>
        </a:accent3>
        <a:accent4>
          <a:srgbClr val="DADADA"/>
        </a:accent4>
        <a:accent5>
          <a:srgbClr val="FFCAAD"/>
        </a:accent5>
        <a:accent6>
          <a:srgbClr val="E79A8A"/>
        </a:accent6>
        <a:hlink>
          <a:srgbClr val="FFCFA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7">
        <a:dk1>
          <a:srgbClr val="006666"/>
        </a:dk1>
        <a:lt1>
          <a:srgbClr val="FFFFFF"/>
        </a:lt1>
        <a:dk2>
          <a:srgbClr val="85D1E3"/>
        </a:dk2>
        <a:lt2>
          <a:srgbClr val="CCFFFF"/>
        </a:lt2>
        <a:accent1>
          <a:srgbClr val="FFCC00"/>
        </a:accent1>
        <a:accent2>
          <a:srgbClr val="00CC99"/>
        </a:accent2>
        <a:accent3>
          <a:srgbClr val="C2E5EF"/>
        </a:accent3>
        <a:accent4>
          <a:srgbClr val="DADADA"/>
        </a:accent4>
        <a:accent5>
          <a:srgbClr val="FFE2AA"/>
        </a:accent5>
        <a:accent6>
          <a:srgbClr val="00B98A"/>
        </a:accent6>
        <a:hlink>
          <a:srgbClr val="0099FF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8">
        <a:dk1>
          <a:srgbClr val="404B3D"/>
        </a:dk1>
        <a:lt1>
          <a:srgbClr val="FFFFFF"/>
        </a:lt1>
        <a:dk2>
          <a:srgbClr val="A7A491"/>
        </a:dk2>
        <a:lt2>
          <a:srgbClr val="CCD0CA"/>
        </a:lt2>
        <a:accent1>
          <a:srgbClr val="33CCCC"/>
        </a:accent1>
        <a:accent2>
          <a:srgbClr val="004E4C"/>
        </a:accent2>
        <a:accent3>
          <a:srgbClr val="D0CFC7"/>
        </a:accent3>
        <a:accent4>
          <a:srgbClr val="DADADA"/>
        </a:accent4>
        <a:accent5>
          <a:srgbClr val="ADE2E2"/>
        </a:accent5>
        <a:accent6>
          <a:srgbClr val="004644"/>
        </a:accent6>
        <a:hlink>
          <a:srgbClr val="477781"/>
        </a:hlink>
        <a:folHlink>
          <a:srgbClr val="85CC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9">
        <a:dk1>
          <a:srgbClr val="000000"/>
        </a:dk1>
        <a:lt1>
          <a:srgbClr val="FFFFFF"/>
        </a:lt1>
        <a:dk2>
          <a:srgbClr val="FFFFAF"/>
        </a:dk2>
        <a:lt2>
          <a:srgbClr val="676597"/>
        </a:lt2>
        <a:accent1>
          <a:srgbClr val="66CCFF"/>
        </a:accent1>
        <a:accent2>
          <a:srgbClr val="CCEC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B9D6E7"/>
        </a:accent6>
        <a:hlink>
          <a:srgbClr val="6600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6_Течение">
  <a:themeElements>
    <a:clrScheme name="Течение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Течение">
      <a:majorFont>
        <a:latin typeface="Garamond"/>
        <a:ea typeface=""/>
        <a:cs typeface="Arial"/>
      </a:majorFont>
      <a:minorFont>
        <a:latin typeface="Garamond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  <a:cs typeface="Arial" charset="0"/>
          </a:defRPr>
        </a:defPPr>
      </a:lstStyle>
    </a:lnDef>
  </a:objectDefaults>
  <a:extraClrSchemeLst>
    <a:extraClrScheme>
      <a:clrScheme name="Течение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чение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7_Течение">
  <a:themeElements>
    <a:clrScheme name="Течение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Течение">
      <a:majorFont>
        <a:latin typeface="Garamond"/>
        <a:ea typeface=""/>
        <a:cs typeface="Arial"/>
      </a:majorFont>
      <a:minorFont>
        <a:latin typeface="Garamond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  <a:cs typeface="Arial" charset="0"/>
          </a:defRPr>
        </a:defPPr>
      </a:lstStyle>
    </a:lnDef>
  </a:objectDefaults>
  <a:extraClrSchemeLst>
    <a:extraClrScheme>
      <a:clrScheme name="Течение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чение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1750" cap="flat" cmpd="sng" algn="ctr">
          <a:solidFill>
            <a:srgbClr val="8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1750" cap="flat" cmpd="sng" algn="ctr">
          <a:solidFill>
            <a:srgbClr val="8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Орбита">
  <a:themeElements>
    <a:clrScheme name="Орбита 1">
      <a:dk1>
        <a:srgbClr val="010199"/>
      </a:dk1>
      <a:lt1>
        <a:srgbClr val="FFFFFF"/>
      </a:lt1>
      <a:dk2>
        <a:srgbClr val="000000"/>
      </a:dk2>
      <a:lt2>
        <a:srgbClr val="B2B2B2"/>
      </a:lt2>
      <a:accent1>
        <a:srgbClr val="3399FF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CAFF"/>
      </a:accent5>
      <a:accent6>
        <a:srgbClr val="5C5C8A"/>
      </a:accent6>
      <a:hlink>
        <a:srgbClr val="FFFFCC"/>
      </a:hlink>
      <a:folHlink>
        <a:srgbClr val="FFCC66"/>
      </a:folHlink>
    </a:clrScheme>
    <a:fontScheme name="Орбита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1750" cap="flat" cmpd="sng" algn="ctr">
          <a:solidFill>
            <a:srgbClr val="8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1750" cap="flat" cmpd="sng" algn="ctr">
          <a:solidFill>
            <a:srgbClr val="8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рбита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рбита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Течение">
  <a:themeElements>
    <a:clrScheme name="Течение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Течение">
      <a:majorFont>
        <a:latin typeface="Garamond"/>
        <a:ea typeface=""/>
        <a:cs typeface="Arial"/>
      </a:majorFont>
      <a:minorFont>
        <a:latin typeface="Garamond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  <a:cs typeface="Arial" charset="0"/>
          </a:defRPr>
        </a:defPPr>
      </a:lstStyle>
    </a:lnDef>
  </a:objectDefaults>
  <a:extraClrSchemeLst>
    <a:extraClrScheme>
      <a:clrScheme name="Течение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чение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Течение">
  <a:themeElements>
    <a:clrScheme name="Течение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Течение">
      <a:majorFont>
        <a:latin typeface="Garamond"/>
        <a:ea typeface=""/>
        <a:cs typeface="Arial"/>
      </a:majorFont>
      <a:minorFont>
        <a:latin typeface="Garamond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  <a:cs typeface="Arial" charset="0"/>
          </a:defRPr>
        </a:defPPr>
      </a:lstStyle>
    </a:lnDef>
  </a:objectDefaults>
  <a:extraClrSchemeLst>
    <a:extraClrScheme>
      <a:clrScheme name="Течение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чение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_Течение">
  <a:themeElements>
    <a:clrScheme name="Течение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Течение">
      <a:majorFont>
        <a:latin typeface="Garamond"/>
        <a:ea typeface=""/>
        <a:cs typeface="Arial"/>
      </a:majorFont>
      <a:minorFont>
        <a:latin typeface="Garamond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  <a:cs typeface="Arial" charset="0"/>
          </a:defRPr>
        </a:defPPr>
      </a:lstStyle>
    </a:lnDef>
  </a:objectDefaults>
  <a:extraClrSchemeLst>
    <a:extraClrScheme>
      <a:clrScheme name="Течение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чение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3_Течение">
  <a:themeElements>
    <a:clrScheme name="Течение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Течение">
      <a:majorFont>
        <a:latin typeface="Garamond"/>
        <a:ea typeface=""/>
        <a:cs typeface="Arial"/>
      </a:majorFont>
      <a:minorFont>
        <a:latin typeface="Garamond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  <a:cs typeface="Arial" charset="0"/>
          </a:defRPr>
        </a:defPPr>
      </a:lstStyle>
    </a:lnDef>
  </a:objectDefaults>
  <a:extraClrSchemeLst>
    <a:extraClrScheme>
      <a:clrScheme name="Течение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чение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4_Течение">
  <a:themeElements>
    <a:clrScheme name="Течение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Течение">
      <a:majorFont>
        <a:latin typeface="Garamond"/>
        <a:ea typeface=""/>
        <a:cs typeface="Arial"/>
      </a:majorFont>
      <a:minorFont>
        <a:latin typeface="Garamond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  <a:cs typeface="Arial" charset="0"/>
          </a:defRPr>
        </a:defPPr>
      </a:lstStyle>
    </a:lnDef>
  </a:objectDefaults>
  <a:extraClrSchemeLst>
    <a:extraClrScheme>
      <a:clrScheme name="Течение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чение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5_Течение">
  <a:themeElements>
    <a:clrScheme name="Течение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Течение">
      <a:majorFont>
        <a:latin typeface="Garamond"/>
        <a:ea typeface=""/>
        <a:cs typeface="Arial"/>
      </a:majorFont>
      <a:minorFont>
        <a:latin typeface="Garamond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  <a:cs typeface="Arial" charset="0"/>
          </a:defRPr>
        </a:defPPr>
      </a:lstStyle>
    </a:lnDef>
  </a:objectDefaults>
  <a:extraClrSchemeLst>
    <a:extraClrScheme>
      <a:clrScheme name="Течение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чение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4375</TotalTime>
  <Words>821</Words>
  <Application>Microsoft Office PowerPoint</Application>
  <PresentationFormat>Экран (4:3)</PresentationFormat>
  <Paragraphs>277</Paragraphs>
  <Slides>44</Slides>
  <Notes>33</Notes>
  <HiddenSlides>19</HiddenSlides>
  <MMClips>1</MMClips>
  <ScaleCrop>false</ScaleCrop>
  <HeadingPairs>
    <vt:vector size="6" baseType="variant">
      <vt:variant>
        <vt:lpstr>Тема</vt:lpstr>
      </vt:variant>
      <vt:variant>
        <vt:i4>11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44</vt:i4>
      </vt:variant>
    </vt:vector>
  </HeadingPairs>
  <TitlesOfParts>
    <vt:vector size="57" baseType="lpstr">
      <vt:lpstr>Вершина горы</vt:lpstr>
      <vt:lpstr>Оформление по умолчанию</vt:lpstr>
      <vt:lpstr>Орбита</vt:lpstr>
      <vt:lpstr>Течение</vt:lpstr>
      <vt:lpstr>1_Течение</vt:lpstr>
      <vt:lpstr>2_Течение</vt:lpstr>
      <vt:lpstr>3_Течение</vt:lpstr>
      <vt:lpstr>4_Течение</vt:lpstr>
      <vt:lpstr>5_Течение</vt:lpstr>
      <vt:lpstr>6_Течение</vt:lpstr>
      <vt:lpstr>7_Течение</vt:lpstr>
      <vt:lpstr>Equation</vt:lpstr>
      <vt:lpstr>CorelDRAW</vt:lpstr>
      <vt:lpstr>ANTIHYDROGEN Gravitational States  above material surface</vt:lpstr>
      <vt:lpstr>Презентация PowerPoint</vt:lpstr>
      <vt:lpstr>Motivation</vt:lpstr>
      <vt:lpstr>Gravitational states of AntiHydrogen</vt:lpstr>
      <vt:lpstr>Презентация PowerPoint</vt:lpstr>
      <vt:lpstr>Quantum reflection=</vt:lpstr>
      <vt:lpstr>Casimir-Polder potential</vt:lpstr>
      <vt:lpstr>Презентация PowerPoint</vt:lpstr>
      <vt:lpstr>Full absorption &amp; Reflection</vt:lpstr>
      <vt:lpstr>Презентация PowerPoint</vt:lpstr>
      <vt:lpstr>Презентация PowerPoint</vt:lpstr>
      <vt:lpstr>Ultracold Antihydrogen between conducting walls</vt:lpstr>
      <vt:lpstr>Quantum reflection</vt:lpstr>
      <vt:lpstr>Презентация PowerPoint</vt:lpstr>
      <vt:lpstr>Where reflection takes place</vt:lpstr>
      <vt:lpstr>Презентация PowerPoint</vt:lpstr>
      <vt:lpstr>Ultracold Antihydrogen between conducting walls</vt:lpstr>
      <vt:lpstr>Antihydrogen in a wave-guide</vt:lpstr>
      <vt:lpstr>Quantum states in the gravitational field of Earth</vt:lpstr>
      <vt:lpstr>Презентация PowerPoint</vt:lpstr>
      <vt:lpstr>Gravitational states Antihydrogen bouncing on a surface</vt:lpstr>
      <vt:lpstr>Quantum states in the gravitational field of Earth</vt:lpstr>
      <vt:lpstr>Презентация PowerPoint</vt:lpstr>
      <vt:lpstr>Презентация PowerPoint</vt:lpstr>
      <vt:lpstr>EP  in Classical Mechanics</vt:lpstr>
      <vt:lpstr>Quantum EP</vt:lpstr>
      <vt:lpstr>Презентация PowerPoint</vt:lpstr>
      <vt:lpstr>Презентация PowerPoint</vt:lpstr>
      <vt:lpstr>Antihydrogen “clock” temporal-energy properties of gravitational states</vt:lpstr>
      <vt:lpstr>Bouncing Antihydrogen 2 states</vt:lpstr>
      <vt:lpstr>Bouncing antihydrogen 3 states</vt:lpstr>
      <vt:lpstr>Bouncing antihydrogen semiclassical case</vt:lpstr>
      <vt:lpstr>Quantum EP</vt:lpstr>
      <vt:lpstr>RESONANCE SPECTROSCOPY of Gravitational States</vt:lpstr>
      <vt:lpstr>Quantum ballistic experiment spatial properties of gravitational states</vt:lpstr>
      <vt:lpstr>Презентация PowerPoint</vt:lpstr>
      <vt:lpstr>Gravitational Force Measurement </vt:lpstr>
      <vt:lpstr>Extra-short-range forces, mediated by light bosons?</vt:lpstr>
      <vt:lpstr>Atom-Wall States</vt:lpstr>
      <vt:lpstr>Axion-mediated macroscopic force</vt:lpstr>
      <vt:lpstr>Презентация PowerPoint</vt:lpstr>
      <vt:lpstr>Atom-wall Resonances</vt:lpstr>
      <vt:lpstr>Atom-wall Resonances</vt:lpstr>
      <vt:lpstr>Conclusions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Квантовое Отражение Антиводорода от Поверхности</dc:title>
  <dc:creator>Алексей</dc:creator>
  <cp:lastModifiedBy>myName</cp:lastModifiedBy>
  <cp:revision>175</cp:revision>
  <dcterms:created xsi:type="dcterms:W3CDTF">2007-10-13T12:47:08Z</dcterms:created>
  <dcterms:modified xsi:type="dcterms:W3CDTF">2011-10-11T11:50:49Z</dcterms:modified>
</cp:coreProperties>
</file>