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2" r:id="rId2"/>
    <p:sldId id="263" r:id="rId3"/>
    <p:sldId id="264" r:id="rId4"/>
    <p:sldId id="274" r:id="rId5"/>
    <p:sldId id="265" r:id="rId6"/>
    <p:sldId id="266" r:id="rId7"/>
    <p:sldId id="270" r:id="rId8"/>
    <p:sldId id="271" r:id="rId9"/>
    <p:sldId id="267" r:id="rId10"/>
    <p:sldId id="272" r:id="rId11"/>
    <p:sldId id="273" r:id="rId12"/>
    <p:sldId id="261" r:id="rId13"/>
    <p:sldId id="278" r:id="rId14"/>
    <p:sldId id="279" r:id="rId15"/>
    <p:sldId id="283" r:id="rId16"/>
    <p:sldId id="288" r:id="rId17"/>
    <p:sldId id="284" r:id="rId18"/>
    <p:sldId id="281" r:id="rId19"/>
    <p:sldId id="285" r:id="rId20"/>
    <p:sldId id="275" r:id="rId21"/>
    <p:sldId id="286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BDB"/>
    <a:srgbClr val="D3D3D3"/>
    <a:srgbClr val="DF27D6"/>
    <a:srgbClr val="BC06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88" autoAdjust="0"/>
    <p:restoredTop sz="94695" autoAdjust="0"/>
  </p:normalViewPr>
  <p:slideViewPr>
    <p:cSldViewPr showGuides="1">
      <p:cViewPr varScale="1">
        <p:scale>
          <a:sx n="65" d="100"/>
          <a:sy n="65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DCCFA-D0D5-45A0-93B0-95823C860064}" type="datetimeFigureOut">
              <a:rPr lang="es-ES" smtClean="0"/>
              <a:pPr/>
              <a:t>07/07/2011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F9E04-00C3-4ECF-8968-2B246A3F2C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CDF989-3A7A-43CA-8557-EDD21AB9B502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F9E04-00C3-4ECF-8968-2B246A3F2C9A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F9E04-00C3-4ECF-8968-2B246A3F2C9A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F9E04-00C3-4ECF-8968-2B246A3F2C9A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F9E04-00C3-4ECF-8968-2B246A3F2C9A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F9E04-00C3-4ECF-8968-2B246A3F2C9A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7A15E2-E703-4EE9-8B62-B82F169B33C9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F9E04-00C3-4ECF-8968-2B246A3F2C9A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1489-ADE3-42E2-84A0-66C239EDBF81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F9E04-00C3-4ECF-8968-2B246A3F2C9A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F9E04-00C3-4ECF-8968-2B246A3F2C9A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Text Box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  <a:p>
            <a:endParaRPr lang="es-ES"/>
          </a:p>
          <a:p>
            <a:endParaRPr lang="es-ES"/>
          </a:p>
          <a:p>
            <a:r>
              <a:rPr lang="es-ES"/>
              <a:t>the idea to use high energy nuclear collisions to</a:t>
            </a:r>
          </a:p>
          <a:p>
            <a:r>
              <a:rPr lang="es-ES"/>
              <a:t>form small and short-lived bubbles of the quark-gluon plasma in the laboratory,</a:t>
            </a:r>
          </a:p>
          <a:p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F9E04-00C3-4ECF-8968-2B246A3F2C9A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F9E04-00C3-4ECF-8968-2B246A3F2C9A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F9E04-00C3-4ECF-8968-2B246A3F2C9A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F9E04-00C3-4ECF-8968-2B246A3F2C9A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F9E04-00C3-4ECF-8968-2B246A3F2C9A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F9E04-00C3-4ECF-8968-2B246A3F2C9A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F9E04-00C3-4ECF-8968-2B246A3F2C9A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5C85-8755-4171-9817-2C5F1287A7F8}" type="datetimeFigureOut">
              <a:rPr lang="es-ES" smtClean="0"/>
              <a:pPr/>
              <a:t>07/07/2011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B522-CED6-42AE-BC1E-403D90DB41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5C85-8755-4171-9817-2C5F1287A7F8}" type="datetimeFigureOut">
              <a:rPr lang="es-ES" smtClean="0"/>
              <a:pPr/>
              <a:t>07/07/2011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B522-CED6-42AE-BC1E-403D90DB41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5C85-8755-4171-9817-2C5F1287A7F8}" type="datetimeFigureOut">
              <a:rPr lang="es-ES" smtClean="0"/>
              <a:pPr/>
              <a:t>07/07/2011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B522-CED6-42AE-BC1E-403D90DB41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5C85-8755-4171-9817-2C5F1287A7F8}" type="datetimeFigureOut">
              <a:rPr lang="es-ES" smtClean="0"/>
              <a:pPr/>
              <a:t>07/07/2011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B522-CED6-42AE-BC1E-403D90DB41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5C85-8755-4171-9817-2C5F1287A7F8}" type="datetimeFigureOut">
              <a:rPr lang="es-ES" smtClean="0"/>
              <a:pPr/>
              <a:t>07/07/2011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B522-CED6-42AE-BC1E-403D90DB41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5C85-8755-4171-9817-2C5F1287A7F8}" type="datetimeFigureOut">
              <a:rPr lang="es-ES" smtClean="0"/>
              <a:pPr/>
              <a:t>07/07/2011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B522-CED6-42AE-BC1E-403D90DB41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5C85-8755-4171-9817-2C5F1287A7F8}" type="datetimeFigureOut">
              <a:rPr lang="es-ES" smtClean="0"/>
              <a:pPr/>
              <a:t>07/07/2011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B522-CED6-42AE-BC1E-403D90DB41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5C85-8755-4171-9817-2C5F1287A7F8}" type="datetimeFigureOut">
              <a:rPr lang="es-ES" smtClean="0"/>
              <a:pPr/>
              <a:t>07/07/2011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B522-CED6-42AE-BC1E-403D90DB41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5C85-8755-4171-9817-2C5F1287A7F8}" type="datetimeFigureOut">
              <a:rPr lang="es-ES" smtClean="0"/>
              <a:pPr/>
              <a:t>07/07/2011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B522-CED6-42AE-BC1E-403D90DB41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5C85-8755-4171-9817-2C5F1287A7F8}" type="datetimeFigureOut">
              <a:rPr lang="es-ES" smtClean="0"/>
              <a:pPr/>
              <a:t>07/07/2011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B522-CED6-42AE-BC1E-403D90DB41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5C85-8755-4171-9817-2C5F1287A7F8}" type="datetimeFigureOut">
              <a:rPr lang="es-ES" smtClean="0"/>
              <a:pPr/>
              <a:t>07/07/2011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B522-CED6-42AE-BC1E-403D90DB41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D5C85-8755-4171-9817-2C5F1287A7F8}" type="datetimeFigureOut">
              <a:rPr lang="es-ES" smtClean="0"/>
              <a:pPr/>
              <a:t>07/07/2011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EB522-CED6-42AE-BC1E-403D90DB41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lac.stanford.edu/spires/find/wwwhepau/wwwscan?rawcmd=fin+%22Woehri,%20H.K.%22" TargetMode="External"/><Relationship Id="rId3" Type="http://schemas.openxmlformats.org/officeDocument/2006/relationships/image" Target="../media/image18.png"/><Relationship Id="rId7" Type="http://schemas.openxmlformats.org/officeDocument/2006/relationships/hyperlink" Target="http://www.slac.stanford.edu/spires/find/wwwhepau/wwwscan?rawcmd=fin+%22Seixas,%20J.%22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ac.stanford.edu/spires/find/wwwhepau/wwwscan?rawcmd=fin+%22Lourenco,%20C.%22" TargetMode="External"/><Relationship Id="rId5" Type="http://schemas.openxmlformats.org/officeDocument/2006/relationships/hyperlink" Target="http://www.slac.stanford.edu/spires/find/wwwhepau/wwwscan?rawcmd=fin+%22Faccioli,%20P.%22" TargetMode="Externa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2.w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14282" y="2214554"/>
            <a:ext cx="8786873" cy="584775"/>
          </a:xfrm>
          <a:prstGeom prst="rect">
            <a:avLst/>
          </a:prstGeom>
          <a:ln w="57150" cap="rnd">
            <a:solidFill>
              <a:schemeClr val="accent2">
                <a:alpha val="28000"/>
              </a:schemeClr>
            </a:solidFill>
          </a:ln>
          <a:effectLst>
            <a:outerShdw blurRad="50800" dist="50800" dir="5400000" algn="ctr" rotWithShape="0">
              <a:srgbClr val="C00000"/>
            </a:outerShdw>
          </a:effectLst>
          <a:scene3d>
            <a:camera prst="orthographicFront"/>
            <a:lightRig rig="chilly" dir="t"/>
          </a:scene3d>
          <a:sp3d extrusionH="76200" contourW="101600">
            <a:bevelT/>
            <a:extrusionClr>
              <a:srgbClr val="C00000"/>
            </a:extrusionClr>
            <a:contourClr>
              <a:srgbClr val="C00000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/>
              <a:t>Chic @ SPS: Physics case</a:t>
            </a:r>
            <a:endParaRPr lang="en-US" sz="3200" dirty="0"/>
          </a:p>
        </p:txBody>
      </p:sp>
      <p:sp>
        <p:nvSpPr>
          <p:cNvPr id="2054" name="7 CuadroTexto"/>
          <p:cNvSpPr txBox="1">
            <a:spLocks noChangeArrowheads="1"/>
          </p:cNvSpPr>
          <p:nvPr/>
        </p:nvSpPr>
        <p:spPr bwMode="auto">
          <a:xfrm>
            <a:off x="1571625" y="3571875"/>
            <a:ext cx="61134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400">
                <a:latin typeface="Calibri" pitchFamily="34" charset="0"/>
              </a:rPr>
              <a:t>Elena G. Ferreiro</a:t>
            </a:r>
          </a:p>
          <a:p>
            <a:pPr algn="ctr"/>
            <a:r>
              <a:rPr lang="es-ES" sz="2400">
                <a:latin typeface="Calibri" pitchFamily="34" charset="0"/>
              </a:rPr>
              <a:t>Universidade de Santiago de Compostela, Spain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DDDDDD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One-day Meeting: fixed-target projects at CERN</a:t>
            </a:r>
            <a:r>
              <a:rPr lang="es-ES" b="1" dirty="0" smtClean="0">
                <a:solidFill>
                  <a:srgbClr val="C00000"/>
                </a:solidFill>
                <a:latin typeface="+mn-lt"/>
              </a:rPr>
              <a:t>, 7 </a:t>
            </a:r>
            <a:r>
              <a:rPr lang="es-ES" b="1" dirty="0" err="1" smtClean="0">
                <a:solidFill>
                  <a:srgbClr val="C00000"/>
                </a:solidFill>
                <a:latin typeface="+mn-lt"/>
              </a:rPr>
              <a:t>Juillet</a:t>
            </a:r>
            <a:r>
              <a:rPr lang="es-ES" b="1" dirty="0" smtClean="0">
                <a:solidFill>
                  <a:srgbClr val="C00000"/>
                </a:solidFill>
                <a:latin typeface="+mn-lt"/>
              </a:rPr>
              <a:t> 2011</a:t>
            </a:r>
            <a:endParaRPr lang="es-E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</a:t>
            </a:r>
            <a:r>
              <a:rPr lang="en-US" sz="1200" b="1" dirty="0">
                <a:solidFill>
                  <a:schemeClr val="tx1">
                    <a:tint val="75000"/>
                  </a:schemeClr>
                </a:solidFill>
              </a:rPr>
              <a:t>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Chic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@SPS: Physics case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/>
              <a:t>IPN, 7 July 2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lang="en-US" sz="1200" b="1" dirty="0" smtClean="0">
                <a:latin typeface="+mn-lt"/>
                <a:cs typeface="+mn-cs"/>
              </a:rPr>
              <a:t>11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2714620"/>
            <a:ext cx="91440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 smtClean="0"/>
              <a:t>• In </a:t>
            </a:r>
            <a:r>
              <a:rPr lang="es-ES" sz="2100" dirty="0" err="1" smtClean="0"/>
              <a:t>order</a:t>
            </a:r>
            <a:r>
              <a:rPr lang="es-ES" sz="2100" dirty="0" smtClean="0"/>
              <a:t> </a:t>
            </a:r>
            <a:r>
              <a:rPr lang="es-ES" sz="2100" dirty="0" err="1" smtClean="0"/>
              <a:t>to</a:t>
            </a:r>
            <a:r>
              <a:rPr lang="es-ES" sz="2100" dirty="0" smtClean="0"/>
              <a:t> </a:t>
            </a:r>
            <a:r>
              <a:rPr lang="es-ES" sz="2100" dirty="0" err="1" smtClean="0"/>
              <a:t>characterize</a:t>
            </a:r>
            <a:r>
              <a:rPr lang="es-ES" sz="2100" dirty="0" smtClean="0"/>
              <a:t> </a:t>
            </a:r>
            <a:r>
              <a:rPr lang="es-ES" sz="2100" dirty="0" err="1" smtClean="0"/>
              <a:t>the</a:t>
            </a:r>
            <a:r>
              <a:rPr lang="es-ES" sz="2100" dirty="0" smtClean="0"/>
              <a:t> QGP </a:t>
            </a:r>
            <a:r>
              <a:rPr lang="es-ES" sz="2100" dirty="0" err="1" smtClean="0"/>
              <a:t>formation</a:t>
            </a:r>
            <a:r>
              <a:rPr lang="es-ES" sz="2100" dirty="0" smtClean="0"/>
              <a:t> @ SPS </a:t>
            </a:r>
            <a:r>
              <a:rPr lang="es-ES" sz="2100" dirty="0" err="1" smtClean="0"/>
              <a:t>energies</a:t>
            </a:r>
            <a:r>
              <a:rPr lang="es-ES" sz="2100" dirty="0" smtClean="0"/>
              <a:t> </a:t>
            </a:r>
            <a:r>
              <a:rPr lang="es-ES" sz="2100" dirty="0" err="1" smtClean="0"/>
              <a:t>we</a:t>
            </a:r>
            <a:r>
              <a:rPr lang="es-ES" sz="2100" dirty="0" smtClean="0"/>
              <a:t> </a:t>
            </a:r>
            <a:r>
              <a:rPr lang="es-ES" sz="2100" dirty="0" err="1" smtClean="0"/>
              <a:t>need</a:t>
            </a:r>
            <a:r>
              <a:rPr lang="es-ES" sz="2100" dirty="0" smtClean="0"/>
              <a:t> </a:t>
            </a:r>
            <a:r>
              <a:rPr lang="es-ES" sz="2100" dirty="0" err="1" smtClean="0"/>
              <a:t>precission</a:t>
            </a:r>
            <a:endParaRPr lang="es-ES" sz="2100" dirty="0" smtClean="0"/>
          </a:p>
          <a:p>
            <a:r>
              <a:rPr lang="es-ES" sz="2100" dirty="0"/>
              <a:t> </a:t>
            </a:r>
            <a:r>
              <a:rPr lang="es-ES" sz="2100" dirty="0" smtClean="0"/>
              <a:t>  </a:t>
            </a:r>
            <a:r>
              <a:rPr lang="es-ES" sz="2100" dirty="0" err="1" smtClean="0"/>
              <a:t>measusurement</a:t>
            </a:r>
            <a:r>
              <a:rPr lang="es-ES" sz="2100" dirty="0" smtClean="0"/>
              <a:t>  of </a:t>
            </a:r>
            <a:r>
              <a:rPr lang="es-ES" sz="2100" dirty="0" err="1" smtClean="0"/>
              <a:t>different</a:t>
            </a:r>
            <a:r>
              <a:rPr lang="es-ES" sz="2100" dirty="0" smtClean="0"/>
              <a:t> </a:t>
            </a:r>
            <a:r>
              <a:rPr lang="es-ES" sz="2100" dirty="0" err="1" smtClean="0"/>
              <a:t>quarkonium</a:t>
            </a:r>
            <a:r>
              <a:rPr lang="es-ES" sz="2100" dirty="0" smtClean="0"/>
              <a:t> </a:t>
            </a:r>
            <a:r>
              <a:rPr lang="es-ES" sz="2100" dirty="0" err="1" smtClean="0"/>
              <a:t>species</a:t>
            </a:r>
            <a:r>
              <a:rPr lang="es-ES" sz="2100" dirty="0"/>
              <a:t>.</a:t>
            </a:r>
            <a:endParaRPr lang="es-ES" sz="2100" dirty="0" smtClean="0"/>
          </a:p>
          <a:p>
            <a:endParaRPr lang="es-ES" sz="1400" dirty="0"/>
          </a:p>
          <a:p>
            <a:r>
              <a:rPr lang="es-ES" sz="2100" dirty="0" smtClean="0"/>
              <a:t>• In particular</a:t>
            </a:r>
            <a:r>
              <a:rPr lang="es-ES" sz="2100" b="1" dirty="0" smtClean="0"/>
              <a:t>,</a:t>
            </a:r>
          </a:p>
          <a:p>
            <a:pPr algn="ctr"/>
            <a:r>
              <a:rPr lang="es-ES" sz="2100" b="1" dirty="0" smtClean="0"/>
              <a:t> </a:t>
            </a:r>
            <a:r>
              <a:rPr lang="es-ES" sz="2100" b="1" dirty="0" err="1" smtClean="0"/>
              <a:t>we</a:t>
            </a:r>
            <a:r>
              <a:rPr lang="es-ES" sz="2100" b="1" dirty="0" smtClean="0"/>
              <a:t> </a:t>
            </a:r>
            <a:r>
              <a:rPr lang="es-ES" sz="2100" b="1" dirty="0" err="1" smtClean="0"/>
              <a:t>need</a:t>
            </a:r>
            <a:r>
              <a:rPr lang="es-ES" sz="2100" b="1" dirty="0" smtClean="0"/>
              <a:t> </a:t>
            </a:r>
            <a:r>
              <a:rPr lang="es-ES" sz="2100" b="1" dirty="0" err="1" smtClean="0"/>
              <a:t>to</a:t>
            </a:r>
            <a:r>
              <a:rPr lang="es-ES" sz="2100" b="1" dirty="0" smtClean="0"/>
              <a:t> </a:t>
            </a:r>
            <a:r>
              <a:rPr lang="en-US" sz="2100" b="1" dirty="0" smtClean="0"/>
              <a:t>directly measure </a:t>
            </a:r>
            <a:r>
              <a:rPr lang="en-US" sz="2100" b="1" dirty="0"/>
              <a:t>the </a:t>
            </a:r>
            <a:r>
              <a:rPr lang="en-US" sz="2100" b="1" dirty="0" smtClean="0"/>
              <a:t>production yields </a:t>
            </a:r>
            <a:r>
              <a:rPr lang="en-US" sz="2100" b="1" dirty="0"/>
              <a:t>of the </a:t>
            </a:r>
            <a:r>
              <a:rPr lang="en-US" sz="2100" b="1" dirty="0" smtClean="0">
                <a:sym typeface="Symbol"/>
              </a:rPr>
              <a:t></a:t>
            </a:r>
            <a:r>
              <a:rPr lang="en-US" sz="2100" b="1" baseline="-25000" dirty="0" smtClean="0"/>
              <a:t>c</a:t>
            </a:r>
            <a:r>
              <a:rPr lang="en-US" sz="2100" b="1" dirty="0" smtClean="0"/>
              <a:t> </a:t>
            </a:r>
            <a:r>
              <a:rPr lang="en-US" sz="2100" b="1" dirty="0"/>
              <a:t>state </a:t>
            </a:r>
            <a:endParaRPr lang="en-US" sz="2100" b="1" dirty="0" smtClean="0"/>
          </a:p>
          <a:p>
            <a:pPr algn="ctr"/>
            <a:r>
              <a:rPr lang="en-US" sz="2100" b="1" dirty="0" smtClean="0"/>
              <a:t>in  heavy-ion collisions</a:t>
            </a:r>
            <a:r>
              <a:rPr lang="en-US" sz="2100" b="1" dirty="0"/>
              <a:t>.</a:t>
            </a:r>
            <a:endParaRPr lang="es-ES" sz="2100" b="1" dirty="0"/>
          </a:p>
        </p:txBody>
      </p:sp>
      <p:sp>
        <p:nvSpPr>
          <p:cNvPr id="3" name="2 Rectángulo"/>
          <p:cNvSpPr/>
          <p:nvPr/>
        </p:nvSpPr>
        <p:spPr>
          <a:xfrm>
            <a:off x="0" y="642918"/>
            <a:ext cx="914400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 smtClean="0"/>
              <a:t>• While </a:t>
            </a:r>
            <a:r>
              <a:rPr lang="en-US" sz="2100" dirty="0"/>
              <a:t>a rather rich sample of data on </a:t>
            </a:r>
            <a:r>
              <a:rPr lang="en-US" sz="2100" dirty="0" smtClean="0"/>
              <a:t>J/</a:t>
            </a:r>
            <a:r>
              <a:rPr lang="en-US" sz="2100" dirty="0" smtClean="0">
                <a:sym typeface="Symbol"/>
              </a:rPr>
              <a:t></a:t>
            </a:r>
            <a:r>
              <a:rPr lang="en-US" sz="2100" dirty="0" smtClean="0"/>
              <a:t>  </a:t>
            </a:r>
            <a:r>
              <a:rPr lang="en-US" sz="2100" dirty="0"/>
              <a:t>production </a:t>
            </a:r>
            <a:r>
              <a:rPr lang="en-US" sz="2100" dirty="0" smtClean="0"/>
              <a:t>exists, the </a:t>
            </a:r>
            <a:r>
              <a:rPr lang="en-US" sz="2100" dirty="0"/>
              <a:t>available data </a:t>
            </a:r>
            <a:endParaRPr lang="en-US" sz="2100" dirty="0" smtClean="0"/>
          </a:p>
          <a:p>
            <a:r>
              <a:rPr lang="en-US" sz="2100" dirty="0"/>
              <a:t> </a:t>
            </a:r>
            <a:r>
              <a:rPr lang="en-US" sz="2100" dirty="0" smtClean="0"/>
              <a:t>  on fractional </a:t>
            </a:r>
            <a:r>
              <a:rPr lang="en-US" sz="2100" dirty="0"/>
              <a:t>production </a:t>
            </a:r>
            <a:r>
              <a:rPr lang="en-US" sz="2100" dirty="0" smtClean="0"/>
              <a:t>rates of </a:t>
            </a:r>
            <a:r>
              <a:rPr lang="en-US" sz="2100" dirty="0"/>
              <a:t>the other </a:t>
            </a:r>
            <a:r>
              <a:rPr lang="en-US" sz="2100" dirty="0" err="1"/>
              <a:t>charmonium</a:t>
            </a:r>
            <a:r>
              <a:rPr lang="en-US" sz="2100" dirty="0"/>
              <a:t> states suffer </a:t>
            </a:r>
            <a:r>
              <a:rPr lang="en-US" sz="2100" dirty="0" smtClean="0"/>
              <a:t>from  </a:t>
            </a:r>
          </a:p>
          <a:p>
            <a:r>
              <a:rPr lang="en-US" sz="2100" dirty="0"/>
              <a:t> </a:t>
            </a:r>
            <a:r>
              <a:rPr lang="en-US" sz="2100" dirty="0" smtClean="0"/>
              <a:t>  imprecision.</a:t>
            </a:r>
          </a:p>
          <a:p>
            <a:endParaRPr lang="en-US" sz="1400" dirty="0"/>
          </a:p>
          <a:p>
            <a:r>
              <a:rPr lang="en-US" sz="2100" dirty="0" smtClean="0"/>
              <a:t>• Moreover </a:t>
            </a:r>
            <a:r>
              <a:rPr lang="en-US" sz="2100" dirty="0"/>
              <a:t>very little experimental information is </a:t>
            </a:r>
            <a:r>
              <a:rPr lang="en-US" sz="2100" dirty="0" smtClean="0"/>
              <a:t>available on </a:t>
            </a:r>
            <a:r>
              <a:rPr lang="en-US" sz="2100" dirty="0"/>
              <a:t>the possible </a:t>
            </a:r>
            <a:endParaRPr lang="en-US" sz="2100" dirty="0" smtClean="0"/>
          </a:p>
          <a:p>
            <a:r>
              <a:rPr lang="en-US" sz="2100" dirty="0"/>
              <a:t> </a:t>
            </a:r>
            <a:r>
              <a:rPr lang="en-US" sz="2100" dirty="0" smtClean="0"/>
              <a:t>  </a:t>
            </a:r>
            <a:r>
              <a:rPr lang="en-US" sz="2100" dirty="0" err="1" smtClean="0"/>
              <a:t>polarisation</a:t>
            </a:r>
            <a:r>
              <a:rPr lang="en-US" sz="2100" dirty="0" smtClean="0"/>
              <a:t> </a:t>
            </a:r>
            <a:r>
              <a:rPr lang="en-US" sz="2100" dirty="0"/>
              <a:t>of the produced </a:t>
            </a:r>
            <a:r>
              <a:rPr lang="en-US" sz="2100" dirty="0" err="1" smtClean="0"/>
              <a:t>charmonium</a:t>
            </a:r>
            <a:r>
              <a:rPr lang="en-US" sz="2100" dirty="0" smtClean="0"/>
              <a:t> </a:t>
            </a:r>
            <a:r>
              <a:rPr lang="es-ES" sz="2100" dirty="0" err="1" smtClean="0"/>
              <a:t>states</a:t>
            </a:r>
            <a:r>
              <a:rPr lang="es-ES" sz="2100" dirty="0"/>
              <a:t>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solidFill>
                  <a:srgbClr val="C00000"/>
                </a:solidFill>
              </a:rPr>
              <a:t>Quarkonium</a:t>
            </a:r>
            <a:r>
              <a:rPr lang="es-ES" sz="3200" dirty="0" smtClean="0">
                <a:solidFill>
                  <a:srgbClr val="C00000"/>
                </a:solidFill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</a:rPr>
              <a:t>supression</a:t>
            </a:r>
            <a:r>
              <a:rPr lang="es-ES" sz="3200" dirty="0" smtClean="0">
                <a:solidFill>
                  <a:srgbClr val="C00000"/>
                </a:solidFill>
              </a:rPr>
              <a:t> in A+A </a:t>
            </a:r>
            <a:r>
              <a:rPr lang="es-ES" sz="3200" dirty="0" err="1" smtClean="0">
                <a:solidFill>
                  <a:srgbClr val="C00000"/>
                </a:solidFill>
              </a:rPr>
              <a:t>collisions</a:t>
            </a:r>
            <a:r>
              <a:rPr lang="es-ES" sz="3200" dirty="0" smtClean="0">
                <a:solidFill>
                  <a:srgbClr val="C00000"/>
                </a:solidFill>
              </a:rPr>
              <a:t> </a:t>
            </a:r>
            <a:endParaRPr lang="es-ES" sz="32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-71470" y="4714884"/>
            <a:ext cx="9296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 smtClean="0"/>
              <a:t>• </a:t>
            </a:r>
            <a:r>
              <a:rPr lang="es-ES" sz="2100" dirty="0" err="1" smtClean="0"/>
              <a:t>This</a:t>
            </a:r>
            <a:r>
              <a:rPr lang="es-ES" sz="2100" dirty="0" smtClean="0"/>
              <a:t> </a:t>
            </a:r>
            <a:r>
              <a:rPr lang="es-ES" sz="2100" dirty="0" err="1" smtClean="0"/>
              <a:t>will</a:t>
            </a:r>
            <a:r>
              <a:rPr lang="es-ES" sz="2100" dirty="0" smtClean="0"/>
              <a:t> </a:t>
            </a:r>
            <a:r>
              <a:rPr lang="es-ES" sz="2100" dirty="0" err="1" smtClean="0"/>
              <a:t>also</a:t>
            </a:r>
            <a:r>
              <a:rPr lang="es-ES" sz="2100" dirty="0" smtClean="0"/>
              <a:t> </a:t>
            </a:r>
            <a:r>
              <a:rPr lang="es-ES" sz="2100" dirty="0" err="1" smtClean="0"/>
              <a:t>clarify</a:t>
            </a:r>
            <a:r>
              <a:rPr lang="es-ES" sz="2100" dirty="0" smtClean="0"/>
              <a:t> </a:t>
            </a:r>
            <a:r>
              <a:rPr lang="es-ES" sz="2100" dirty="0" err="1" smtClean="0"/>
              <a:t>the</a:t>
            </a:r>
            <a:r>
              <a:rPr lang="es-ES" sz="2100" dirty="0" smtClean="0"/>
              <a:t> </a:t>
            </a:r>
            <a:r>
              <a:rPr lang="es-ES" sz="2100" dirty="0" err="1" smtClean="0"/>
              <a:t>present</a:t>
            </a:r>
            <a:r>
              <a:rPr lang="es-ES" sz="2100" dirty="0" smtClean="0"/>
              <a:t> data @ LHC and RHIC </a:t>
            </a:r>
            <a:r>
              <a:rPr lang="es-ES" sz="2100" dirty="0" err="1" smtClean="0"/>
              <a:t>energies</a:t>
            </a:r>
            <a:endParaRPr lang="es-ES" sz="2100" dirty="0"/>
          </a:p>
        </p:txBody>
      </p:sp>
      <p:sp>
        <p:nvSpPr>
          <p:cNvPr id="6" name="5 Rectángulo"/>
          <p:cNvSpPr/>
          <p:nvPr/>
        </p:nvSpPr>
        <p:spPr>
          <a:xfrm>
            <a:off x="1321579" y="5429264"/>
            <a:ext cx="65008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b="1" dirty="0" err="1" smtClean="0"/>
              <a:t>We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need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to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correctly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calibrate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our</a:t>
            </a:r>
            <a:r>
              <a:rPr lang="es-ES" sz="2200" b="1" dirty="0" smtClean="0"/>
              <a:t> QGP </a:t>
            </a:r>
            <a:r>
              <a:rPr lang="es-ES" sz="2200" b="1" dirty="0" err="1"/>
              <a:t>thermometer</a:t>
            </a:r>
            <a:r>
              <a:rPr lang="es-ES" sz="2200" b="1" dirty="0"/>
              <a:t> </a:t>
            </a:r>
            <a:endParaRPr lang="es-ES" sz="2200" dirty="0"/>
          </a:p>
        </p:txBody>
      </p:sp>
      <p:sp>
        <p:nvSpPr>
          <p:cNvPr id="7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</a:t>
            </a:r>
            <a:r>
              <a:rPr lang="en-US" sz="1200" b="1" dirty="0">
                <a:solidFill>
                  <a:schemeClr val="tx1">
                    <a:tint val="75000"/>
                  </a:schemeClr>
                </a:solidFill>
              </a:rPr>
              <a:t>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Chic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@SPS: Physics case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/>
              <a:t>IPN, 7 July 2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lang="en-US" sz="1200" b="1" dirty="0" smtClean="0">
                <a:latin typeface="+mn-lt"/>
                <a:cs typeface="+mn-cs"/>
              </a:rPr>
              <a:t>11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-785850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3062612" y="6000768"/>
            <a:ext cx="2966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sym typeface="Symbol"/>
              </a:rPr>
              <a:t>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c</a:t>
            </a:r>
            <a:r>
              <a:rPr lang="en-US" sz="2400" b="1" dirty="0" smtClean="0">
                <a:solidFill>
                  <a:srgbClr val="C00000"/>
                </a:solidFill>
              </a:rPr>
              <a:t> golden QGP signal?</a:t>
            </a:r>
            <a:endParaRPr lang="es-E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4254065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The so-called </a:t>
            </a:r>
            <a:r>
              <a:rPr lang="en-US" sz="2000" b="1" dirty="0"/>
              <a:t>“anomalous” suppression </a:t>
            </a:r>
            <a:r>
              <a:rPr lang="en-US" sz="2000" dirty="0" smtClean="0"/>
              <a:t>proposed </a:t>
            </a:r>
            <a:r>
              <a:rPr lang="en-US" sz="2000" dirty="0"/>
              <a:t>as </a:t>
            </a:r>
            <a:r>
              <a:rPr lang="en-US" sz="2000" dirty="0" smtClean="0"/>
              <a:t>an indicator </a:t>
            </a:r>
            <a:r>
              <a:rPr lang="en-US" sz="2000" dirty="0"/>
              <a:t>of the </a:t>
            </a:r>
            <a:r>
              <a:rPr lang="en-US" sz="2000" dirty="0" smtClean="0"/>
              <a:t>formation of </a:t>
            </a:r>
            <a:r>
              <a:rPr lang="en-US" sz="2000" dirty="0"/>
              <a:t>a </a:t>
            </a:r>
            <a:r>
              <a:rPr lang="en-US" sz="2000" dirty="0" smtClean="0"/>
              <a:t>QGP has been </a:t>
            </a:r>
            <a:r>
              <a:rPr lang="en-US" sz="2000" dirty="0"/>
              <a:t>reported by several </a:t>
            </a:r>
            <a:r>
              <a:rPr lang="en-US" sz="2000" dirty="0" smtClean="0"/>
              <a:t>experiments from SPS and RHIC energies</a:t>
            </a:r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Nevertheless </a:t>
            </a:r>
            <a:r>
              <a:rPr lang="en-US" sz="2000" dirty="0"/>
              <a:t>the conclusion that </a:t>
            </a:r>
            <a:r>
              <a:rPr lang="en-US" sz="2000" dirty="0" smtClean="0"/>
              <a:t>the reported </a:t>
            </a:r>
            <a:r>
              <a:rPr lang="en-US" sz="2000" dirty="0"/>
              <a:t>suppression is indeed anomalous is </a:t>
            </a:r>
            <a:r>
              <a:rPr lang="en-US" sz="2000" dirty="0" smtClean="0"/>
              <a:t>contingent on </a:t>
            </a:r>
            <a:r>
              <a:rPr lang="en-US" sz="2000" dirty="0"/>
              <a:t>the full understanding of </a:t>
            </a:r>
            <a:r>
              <a:rPr lang="en-US" sz="2000" b="1" dirty="0"/>
              <a:t>normal suppression </a:t>
            </a:r>
            <a:r>
              <a:rPr lang="en-US" sz="2000" b="1" dirty="0" smtClean="0"/>
              <a:t>mechanisms</a:t>
            </a:r>
            <a:r>
              <a:rPr lang="en-US" sz="2000" dirty="0" smtClean="0"/>
              <a:t>, </a:t>
            </a:r>
            <a:r>
              <a:rPr lang="en-US" sz="2000" dirty="0" err="1" smtClean="0"/>
              <a:t>i</a:t>
            </a:r>
            <a:r>
              <a:rPr lang="en-US" sz="2000" dirty="0"/>
              <a:t>. e. those existing in the absence of a </a:t>
            </a:r>
            <a:r>
              <a:rPr lang="en-US" sz="2000" dirty="0" smtClean="0"/>
              <a:t>QGP as </a:t>
            </a:r>
            <a:r>
              <a:rPr lang="en-US" sz="2000" dirty="0"/>
              <a:t>is expected to be the case in </a:t>
            </a:r>
            <a:r>
              <a:rPr lang="en-US" sz="2000" dirty="0" err="1" smtClean="0"/>
              <a:t>p+A</a:t>
            </a:r>
            <a:r>
              <a:rPr lang="en-US" sz="2000" dirty="0" smtClean="0"/>
              <a:t> </a:t>
            </a:r>
            <a:r>
              <a:rPr lang="es-ES" sz="2000" dirty="0" err="1" smtClean="0"/>
              <a:t>reactions</a:t>
            </a:r>
            <a:endParaRPr lang="es-ES" sz="2000" dirty="0"/>
          </a:p>
        </p:txBody>
      </p:sp>
      <p:sp>
        <p:nvSpPr>
          <p:cNvPr id="3" name="2 Rectángulo"/>
          <p:cNvSpPr/>
          <p:nvPr/>
        </p:nvSpPr>
        <p:spPr>
          <a:xfrm>
            <a:off x="0" y="71435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 err="1"/>
              <a:t>Quarkonium</a:t>
            </a:r>
            <a:r>
              <a:rPr lang="es-ES" sz="2200" dirty="0"/>
              <a:t> </a:t>
            </a:r>
            <a:r>
              <a:rPr lang="es-ES" sz="2200" dirty="0" err="1"/>
              <a:t>production</a:t>
            </a:r>
            <a:r>
              <a:rPr lang="es-ES" sz="2200" dirty="0"/>
              <a:t> </a:t>
            </a:r>
            <a:r>
              <a:rPr lang="es-ES" sz="2200" dirty="0" err="1"/>
              <a:t>is</a:t>
            </a:r>
            <a:r>
              <a:rPr lang="es-ES" sz="2200" dirty="0"/>
              <a:t> </a:t>
            </a:r>
            <a:r>
              <a:rPr lang="es-ES" sz="2200" dirty="0" err="1" smtClean="0"/>
              <a:t>suppressed</a:t>
            </a:r>
            <a:r>
              <a:rPr lang="es-ES" sz="2200" dirty="0" smtClean="0"/>
              <a:t> in </a:t>
            </a:r>
            <a:r>
              <a:rPr lang="es-ES" sz="2200" dirty="0"/>
              <a:t>nuclear </a:t>
            </a:r>
            <a:r>
              <a:rPr lang="es-ES" sz="2200" dirty="0" err="1"/>
              <a:t>collisions</a:t>
            </a:r>
            <a:endParaRPr lang="es-ES" sz="2200" dirty="0"/>
          </a:p>
          <a:p>
            <a:r>
              <a:rPr lang="en-US" sz="2200" dirty="0" smtClean="0"/>
              <a:t>						...</a:t>
            </a:r>
            <a:r>
              <a:rPr lang="en-US" sz="2200" dirty="0"/>
              <a:t>but for a variety of </a:t>
            </a:r>
            <a:r>
              <a:rPr lang="en-US" sz="2200" dirty="0" smtClean="0"/>
              <a:t>reasons</a:t>
            </a:r>
            <a:endParaRPr lang="en-US" sz="2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solidFill>
                  <a:srgbClr val="C00000"/>
                </a:solidFill>
              </a:rPr>
              <a:t>Quarkonium</a:t>
            </a:r>
            <a:r>
              <a:rPr lang="es-ES" sz="3200" dirty="0" smtClean="0">
                <a:solidFill>
                  <a:srgbClr val="C00000"/>
                </a:solidFill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</a:rPr>
              <a:t>supression</a:t>
            </a:r>
            <a:r>
              <a:rPr lang="es-ES" sz="3200" dirty="0" smtClean="0">
                <a:solidFill>
                  <a:srgbClr val="C00000"/>
                </a:solidFill>
              </a:rPr>
              <a:t> in A+A and </a:t>
            </a:r>
            <a:r>
              <a:rPr lang="es-ES" sz="3200" dirty="0" err="1" smtClean="0">
                <a:solidFill>
                  <a:srgbClr val="C00000"/>
                </a:solidFill>
              </a:rPr>
              <a:t>p+A</a:t>
            </a:r>
            <a:r>
              <a:rPr lang="es-ES" sz="3200" dirty="0" smtClean="0">
                <a:solidFill>
                  <a:srgbClr val="C00000"/>
                </a:solidFill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</a:rPr>
              <a:t>collisions</a:t>
            </a:r>
            <a:r>
              <a:rPr lang="es-ES" sz="3200" dirty="0" smtClean="0">
                <a:solidFill>
                  <a:srgbClr val="C00000"/>
                </a:solidFill>
              </a:rPr>
              <a:t> </a:t>
            </a:r>
            <a:endParaRPr lang="es-ES" sz="32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1823056"/>
            <a:ext cx="9144000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 smtClean="0"/>
              <a:t>	• dissociation by screening (“melting”) and/or collisions in </a:t>
            </a:r>
            <a:r>
              <a:rPr lang="es-ES" sz="2200" dirty="0" err="1" smtClean="0"/>
              <a:t>hot</a:t>
            </a:r>
            <a:r>
              <a:rPr lang="es-ES" sz="2200" dirty="0" smtClean="0"/>
              <a:t> QGP</a:t>
            </a:r>
          </a:p>
          <a:p>
            <a:pPr>
              <a:spcAft>
                <a:spcPts val="600"/>
              </a:spcAft>
            </a:pPr>
            <a:r>
              <a:rPr lang="en-US" sz="2200" dirty="0" smtClean="0"/>
              <a:t>	• </a:t>
            </a:r>
            <a:r>
              <a:rPr lang="en-US" sz="2200" dirty="0"/>
              <a:t>nuclear modification (“shadowing”) of </a:t>
            </a:r>
            <a:r>
              <a:rPr lang="en-US" sz="2200" dirty="0" err="1"/>
              <a:t>parton</a:t>
            </a:r>
            <a:r>
              <a:rPr lang="en-US" sz="2200" dirty="0"/>
              <a:t> </a:t>
            </a:r>
            <a:r>
              <a:rPr lang="en-US" sz="2200" dirty="0" smtClean="0"/>
              <a:t>distribution </a:t>
            </a:r>
            <a:r>
              <a:rPr lang="es-ES" sz="2200" dirty="0" err="1" smtClean="0"/>
              <a:t>functions</a:t>
            </a:r>
            <a:endParaRPr lang="es-ES" sz="2200" dirty="0"/>
          </a:p>
          <a:p>
            <a:pPr>
              <a:spcAft>
                <a:spcPts val="600"/>
              </a:spcAft>
            </a:pPr>
            <a:r>
              <a:rPr lang="en-US" sz="2200" dirty="0" smtClean="0"/>
              <a:t>	• </a:t>
            </a:r>
            <a:r>
              <a:rPr lang="en-US" sz="2200" dirty="0"/>
              <a:t>pre-resonance dissociation (“absorption”) in cold </a:t>
            </a:r>
            <a:r>
              <a:rPr lang="en-US" sz="2200" dirty="0" smtClean="0"/>
              <a:t>nuclear </a:t>
            </a:r>
            <a:r>
              <a:rPr lang="es-ES" sz="2200" dirty="0" err="1" smtClean="0"/>
              <a:t>matter</a:t>
            </a:r>
            <a:endParaRPr lang="es-ES" sz="2200" dirty="0" smtClean="0"/>
          </a:p>
          <a:p>
            <a:pPr>
              <a:spcAft>
                <a:spcPts val="600"/>
              </a:spcAft>
            </a:pPr>
            <a:r>
              <a:rPr lang="en-US" sz="2200" dirty="0" smtClean="0"/>
              <a:t>	• </a:t>
            </a:r>
            <a:r>
              <a:rPr lang="en-US" sz="2200" dirty="0" err="1" smtClean="0"/>
              <a:t>parton</a:t>
            </a:r>
            <a:r>
              <a:rPr lang="en-US" sz="2200" dirty="0" smtClean="0"/>
              <a:t> energy loss in cold nuclear matter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857224" y="2285992"/>
            <a:ext cx="8072494" cy="135732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500826" y="3000372"/>
            <a:ext cx="2349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CNM </a:t>
            </a:r>
            <a:r>
              <a:rPr lang="es-ES" b="1" dirty="0" err="1" smtClean="0">
                <a:solidFill>
                  <a:srgbClr val="C00000"/>
                </a:solidFill>
              </a:rPr>
              <a:t>effects</a:t>
            </a:r>
            <a:endParaRPr lang="es-ES" b="1" dirty="0" smtClean="0">
              <a:solidFill>
                <a:srgbClr val="C00000"/>
              </a:solidFill>
            </a:endParaRPr>
          </a:p>
          <a:p>
            <a:r>
              <a:rPr lang="es-ES" b="1" dirty="0" err="1" smtClean="0">
                <a:solidFill>
                  <a:srgbClr val="C00000"/>
                </a:solidFill>
              </a:rPr>
              <a:t>p+A</a:t>
            </a:r>
            <a:r>
              <a:rPr lang="es-ES" b="1" dirty="0" smtClean="0">
                <a:solidFill>
                  <a:srgbClr val="C00000"/>
                </a:solidFill>
              </a:rPr>
              <a:t> and A+A </a:t>
            </a:r>
            <a:r>
              <a:rPr lang="es-ES" b="1" dirty="0" err="1" smtClean="0">
                <a:solidFill>
                  <a:srgbClr val="C00000"/>
                </a:solidFill>
              </a:rPr>
              <a:t>collisions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857224" y="1357298"/>
            <a:ext cx="8072494" cy="8572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6643702" y="1428736"/>
            <a:ext cx="1504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QGP </a:t>
            </a:r>
            <a:r>
              <a:rPr lang="es-ES" b="1" dirty="0" err="1" smtClean="0">
                <a:solidFill>
                  <a:srgbClr val="C00000"/>
                </a:solidFill>
              </a:rPr>
              <a:t>effects</a:t>
            </a:r>
            <a:endParaRPr lang="es-ES" b="1" dirty="0" smtClean="0">
              <a:solidFill>
                <a:srgbClr val="C00000"/>
              </a:solidFill>
            </a:endParaRPr>
          </a:p>
          <a:p>
            <a:r>
              <a:rPr lang="es-ES" b="1" dirty="0" smtClean="0">
                <a:solidFill>
                  <a:srgbClr val="C00000"/>
                </a:solidFill>
              </a:rPr>
              <a:t>A+A </a:t>
            </a:r>
            <a:r>
              <a:rPr lang="es-ES" b="1" dirty="0" err="1" smtClean="0">
                <a:solidFill>
                  <a:srgbClr val="C00000"/>
                </a:solidFill>
              </a:rPr>
              <a:t>collisions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11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</a:t>
            </a:r>
            <a:r>
              <a:rPr lang="en-US" sz="1200" b="1" dirty="0">
                <a:solidFill>
                  <a:schemeClr val="tx1">
                    <a:tint val="75000"/>
                  </a:schemeClr>
                </a:solidFill>
              </a:rPr>
              <a:t>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Chic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@SPS: Physics case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/>
              <a:t>IPN, 7 July 2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lang="en-US" sz="1200" b="1" dirty="0" smtClean="0">
                <a:latin typeface="+mn-lt"/>
                <a:cs typeface="+mn-cs"/>
              </a:rPr>
              <a:t>11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72085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• </a:t>
            </a:r>
            <a:r>
              <a:rPr lang="en-US" sz="2000" dirty="0"/>
              <a:t>D</a:t>
            </a:r>
            <a:r>
              <a:rPr lang="en-US" sz="2000" dirty="0" smtClean="0"/>
              <a:t>escription </a:t>
            </a:r>
            <a:r>
              <a:rPr lang="en-US" sz="2000" dirty="0"/>
              <a:t>of particle production in </a:t>
            </a:r>
            <a:r>
              <a:rPr lang="en-US" sz="2000" dirty="0" err="1" smtClean="0"/>
              <a:t>p+A</a:t>
            </a:r>
            <a:r>
              <a:rPr lang="en-US" sz="2000" dirty="0" smtClean="0"/>
              <a:t> interactions: </a:t>
            </a:r>
            <a:r>
              <a:rPr lang="es-ES" sz="2000" dirty="0" err="1"/>
              <a:t>factorization</a:t>
            </a:r>
            <a:r>
              <a:rPr lang="es-ES" sz="2000" dirty="0"/>
              <a:t> </a:t>
            </a:r>
            <a:r>
              <a:rPr lang="es-ES" sz="2000" dirty="0" err="1" smtClean="0"/>
              <a:t>theorem</a:t>
            </a:r>
            <a:endParaRPr lang="es-E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scaling of </a:t>
            </a:r>
            <a:r>
              <a:rPr lang="en-US" sz="2000" dirty="0"/>
              <a:t>the </a:t>
            </a:r>
            <a:r>
              <a:rPr lang="en-US" sz="2000" dirty="0" err="1" smtClean="0"/>
              <a:t>p+p</a:t>
            </a:r>
            <a:r>
              <a:rPr lang="en-US" sz="2000" dirty="0" smtClean="0"/>
              <a:t> production </a:t>
            </a:r>
            <a:r>
              <a:rPr lang="en-US" sz="2000" dirty="0"/>
              <a:t>cross section with nuclear mass number </a:t>
            </a:r>
            <a:r>
              <a:rPr lang="en-US" sz="2000" dirty="0" smtClean="0"/>
              <a:t>A</a:t>
            </a:r>
            <a:endParaRPr lang="es-ES" sz="20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CNM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effects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: nuclear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absorption</a:t>
            </a:r>
            <a:endParaRPr lang="es-ES" sz="32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857356" y="1546199"/>
            <a:ext cx="2071702" cy="523220"/>
          </a:xfrm>
          <a:prstGeom prst="rect">
            <a:avLst/>
          </a:prstGeom>
          <a:solidFill>
            <a:srgbClr val="DBDBDB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sym typeface="Symbol"/>
              </a:rPr>
              <a:t></a:t>
            </a:r>
            <a:r>
              <a:rPr lang="en-US" sz="2800" b="1" baseline="-25000" dirty="0" err="1" smtClean="0">
                <a:solidFill>
                  <a:srgbClr val="C00000"/>
                </a:solidFill>
                <a:sym typeface="Symbol"/>
              </a:rPr>
              <a:t>pA</a:t>
            </a:r>
            <a:r>
              <a:rPr lang="en-US" sz="2800" b="1" baseline="-250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sym typeface="Symbol"/>
              </a:rPr>
              <a:t>= </a:t>
            </a:r>
            <a:r>
              <a:rPr lang="en-US" sz="2800" b="1" baseline="-25000" dirty="0" smtClean="0">
                <a:solidFill>
                  <a:srgbClr val="C00000"/>
                </a:solidFill>
                <a:sym typeface="Symbol"/>
              </a:rPr>
              <a:t>pp </a:t>
            </a:r>
            <a:r>
              <a:rPr lang="en-US" sz="2800" b="1" dirty="0" smtClean="0">
                <a:solidFill>
                  <a:srgbClr val="C00000"/>
                </a:solidFill>
                <a:sym typeface="Symbol"/>
              </a:rPr>
              <a:t>A</a:t>
            </a:r>
            <a:r>
              <a:rPr lang="en-US" sz="2800" b="1" baseline="30000" dirty="0" smtClean="0">
                <a:solidFill>
                  <a:srgbClr val="C00000"/>
                </a:solidFill>
                <a:sym typeface="Symbol"/>
              </a:rPr>
              <a:t></a:t>
            </a:r>
            <a:endParaRPr lang="es-ES" sz="2800" b="1" baseline="30000" dirty="0" smtClean="0">
              <a:solidFill>
                <a:srgbClr val="C000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572000" y="1500174"/>
            <a:ext cx="42835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dirty="0" smtClean="0"/>
              <a:t>In </a:t>
            </a:r>
            <a:r>
              <a:rPr lang="es-ES" sz="2200" dirty="0" err="1" smtClean="0"/>
              <a:t>absence</a:t>
            </a:r>
            <a:r>
              <a:rPr lang="es-ES" sz="2200" dirty="0" smtClean="0"/>
              <a:t> of nuclear </a:t>
            </a:r>
            <a:r>
              <a:rPr lang="es-ES" sz="2200" dirty="0" err="1" smtClean="0"/>
              <a:t>effects</a:t>
            </a:r>
            <a:r>
              <a:rPr lang="es-ES" sz="2200" dirty="0" smtClean="0"/>
              <a:t>: </a:t>
            </a:r>
            <a:r>
              <a:rPr lang="es-ES" sz="2200" dirty="0" smtClean="0">
                <a:sym typeface="Symbol"/>
              </a:rPr>
              <a:t>=1</a:t>
            </a:r>
          </a:p>
          <a:p>
            <a:r>
              <a:rPr lang="es-ES" sz="2200" dirty="0" smtClean="0">
                <a:sym typeface="Symbol"/>
              </a:rPr>
              <a:t>In </a:t>
            </a:r>
            <a:r>
              <a:rPr lang="es-ES" sz="2200" dirty="0" err="1" smtClean="0">
                <a:sym typeface="Symbol"/>
              </a:rPr>
              <a:t>presence</a:t>
            </a:r>
            <a:r>
              <a:rPr lang="es-ES" sz="2200" dirty="0" smtClean="0">
                <a:sym typeface="Symbol"/>
              </a:rPr>
              <a:t> of nuclear </a:t>
            </a:r>
            <a:r>
              <a:rPr lang="es-ES" sz="2200" dirty="0" err="1" smtClean="0">
                <a:sym typeface="Symbol"/>
              </a:rPr>
              <a:t>effects</a:t>
            </a:r>
            <a:r>
              <a:rPr lang="es-ES" sz="2200" dirty="0" smtClean="0">
                <a:sym typeface="Symbol"/>
              </a:rPr>
              <a:t>:  &lt; 1</a:t>
            </a:r>
            <a:endParaRPr lang="es-ES" sz="22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0" y="3071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-32" y="2341899"/>
            <a:ext cx="90245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• </a:t>
            </a:r>
            <a:r>
              <a:rPr lang="es-ES" sz="2000" dirty="0" err="1" smtClean="0"/>
              <a:t>First</a:t>
            </a:r>
            <a:r>
              <a:rPr lang="es-ES" sz="2000" dirty="0" smtClean="0"/>
              <a:t> </a:t>
            </a:r>
            <a:r>
              <a:rPr lang="es-ES" sz="2000" dirty="0" err="1" smtClean="0"/>
              <a:t>attempt</a:t>
            </a:r>
            <a:r>
              <a:rPr lang="es-ES" sz="2000" dirty="0" smtClean="0"/>
              <a:t>:  </a:t>
            </a:r>
          </a:p>
          <a:p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parametrize</a:t>
            </a:r>
            <a:r>
              <a:rPr lang="es-ES" sz="2000" dirty="0" smtClean="0"/>
              <a:t> </a:t>
            </a:r>
            <a:r>
              <a:rPr lang="es-ES" sz="2000" dirty="0" err="1" smtClean="0"/>
              <a:t>all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nuclear </a:t>
            </a:r>
            <a:r>
              <a:rPr lang="es-ES" sz="2000" dirty="0" err="1" smtClean="0"/>
              <a:t>depence</a:t>
            </a:r>
            <a:r>
              <a:rPr lang="es-ES" sz="2000" dirty="0" smtClean="0"/>
              <a:t>  </a:t>
            </a:r>
            <a:r>
              <a:rPr lang="es-ES" sz="2000" dirty="0" err="1" smtClean="0"/>
              <a:t>through</a:t>
            </a:r>
            <a:r>
              <a:rPr lang="es-ES" sz="2000" dirty="0" smtClean="0"/>
              <a:t> </a:t>
            </a:r>
            <a:r>
              <a:rPr lang="es-ES" sz="2000" dirty="0" err="1" smtClean="0"/>
              <a:t>an</a:t>
            </a:r>
            <a:r>
              <a:rPr lang="es-ES" sz="2000" dirty="0" smtClean="0"/>
              <a:t> </a:t>
            </a:r>
            <a:r>
              <a:rPr lang="es-ES" sz="2000" dirty="0" err="1" smtClean="0"/>
              <a:t>effective</a:t>
            </a:r>
            <a:r>
              <a:rPr lang="es-ES" sz="2000" dirty="0" smtClean="0"/>
              <a:t> </a:t>
            </a:r>
            <a:r>
              <a:rPr lang="es-ES" sz="2000" dirty="0" err="1" smtClean="0"/>
              <a:t>absorption</a:t>
            </a:r>
            <a:r>
              <a:rPr lang="es-ES" sz="2000" dirty="0" smtClean="0"/>
              <a:t> </a:t>
            </a:r>
            <a:r>
              <a:rPr lang="es-ES" sz="2000" dirty="0" err="1" smtClean="0"/>
              <a:t>cross</a:t>
            </a:r>
            <a:r>
              <a:rPr lang="es-ES" sz="2000" dirty="0" smtClean="0"/>
              <a:t> </a:t>
            </a:r>
            <a:r>
              <a:rPr lang="es-ES" sz="2000" dirty="0" err="1" smtClean="0"/>
              <a:t>section</a:t>
            </a:r>
            <a:endParaRPr lang="es-ES" sz="2000" dirty="0" smtClean="0"/>
          </a:p>
          <a:p>
            <a:endParaRPr lang="es-ES" sz="20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571736" y="3191532"/>
            <a:ext cx="4000528" cy="523220"/>
          </a:xfrm>
          <a:prstGeom prst="rect">
            <a:avLst/>
          </a:prstGeom>
          <a:solidFill>
            <a:srgbClr val="DBDBDB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sym typeface="Symbol"/>
              </a:rPr>
              <a:t></a:t>
            </a:r>
            <a:r>
              <a:rPr lang="en-US" sz="2800" b="1" baseline="-25000" dirty="0" err="1" smtClean="0">
                <a:solidFill>
                  <a:srgbClr val="C00000"/>
                </a:solidFill>
                <a:sym typeface="Symbol"/>
              </a:rPr>
              <a:t>pA</a:t>
            </a:r>
            <a:r>
              <a:rPr lang="en-US" sz="2800" b="1" baseline="-250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sz="2800" b="1" dirty="0">
                <a:solidFill>
                  <a:srgbClr val="C00000"/>
                </a:solidFill>
                <a:sym typeface="Symbol"/>
              </a:rPr>
              <a:t>/</a:t>
            </a:r>
            <a:r>
              <a:rPr lang="en-US" sz="2800" b="1" dirty="0" smtClean="0">
                <a:solidFill>
                  <a:srgbClr val="C00000"/>
                </a:solidFill>
                <a:sym typeface="Symbol"/>
              </a:rPr>
              <a:t></a:t>
            </a:r>
            <a:r>
              <a:rPr lang="en-US" sz="2800" b="1" baseline="-25000" dirty="0" smtClean="0">
                <a:solidFill>
                  <a:srgbClr val="C00000"/>
                </a:solidFill>
                <a:sym typeface="Symbol"/>
              </a:rPr>
              <a:t>pp </a:t>
            </a:r>
            <a:r>
              <a:rPr lang="en-US" sz="2800" b="1" dirty="0" smtClean="0">
                <a:solidFill>
                  <a:srgbClr val="C00000"/>
                </a:solidFill>
                <a:sym typeface="Symbol"/>
              </a:rPr>
              <a:t>= exp(- </a:t>
            </a:r>
            <a:r>
              <a:rPr lang="en-US" sz="2800" b="1" baseline="-25000" dirty="0" smtClean="0">
                <a:solidFill>
                  <a:srgbClr val="C00000"/>
                </a:solidFill>
                <a:sym typeface="Symbol"/>
              </a:rPr>
              <a:t>abs</a:t>
            </a:r>
            <a:r>
              <a:rPr lang="en-US" sz="2800" b="1" dirty="0" smtClean="0">
                <a:solidFill>
                  <a:srgbClr val="C00000"/>
                </a:solidFill>
                <a:sym typeface="Symbol"/>
              </a:rPr>
              <a:t>  L)</a:t>
            </a:r>
            <a:r>
              <a:rPr lang="en-US" sz="2800" b="1" baseline="-25000" dirty="0" smtClean="0">
                <a:solidFill>
                  <a:srgbClr val="C00000"/>
                </a:solidFill>
                <a:sym typeface="Symbol"/>
              </a:rPr>
              <a:t> </a:t>
            </a:r>
            <a:endParaRPr lang="es-ES" sz="2800" b="1" baseline="30000" dirty="0" smtClean="0">
              <a:solidFill>
                <a:srgbClr val="C00000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0" y="3929066"/>
            <a:ext cx="91440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• This </a:t>
            </a:r>
            <a:r>
              <a:rPr lang="en-US" sz="2000" dirty="0" err="1"/>
              <a:t>parametrization</a:t>
            </a:r>
            <a:r>
              <a:rPr lang="en-US" sz="2000" dirty="0"/>
              <a:t> represents a rather </a:t>
            </a:r>
            <a:r>
              <a:rPr lang="en-US" sz="2000" dirty="0" smtClean="0"/>
              <a:t>simplified description </a:t>
            </a:r>
            <a:r>
              <a:rPr lang="en-US" sz="2000" dirty="0"/>
              <a:t>of the nuclear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absorption process</a:t>
            </a:r>
            <a:r>
              <a:rPr lang="en-US" sz="2000" dirty="0"/>
              <a:t>.</a:t>
            </a:r>
            <a:endParaRPr lang="en-US" sz="2000" dirty="0" smtClean="0"/>
          </a:p>
          <a:p>
            <a:endParaRPr lang="en-US" sz="600" dirty="0" smtClean="0"/>
          </a:p>
          <a:p>
            <a:r>
              <a:rPr lang="en-US" sz="2000" dirty="0" smtClean="0"/>
              <a:t>• It convolutes </a:t>
            </a:r>
            <a:r>
              <a:rPr lang="en-US" sz="2000" dirty="0"/>
              <a:t>in a single effective </a:t>
            </a:r>
            <a:r>
              <a:rPr lang="en-US" sz="2000" dirty="0" smtClean="0"/>
              <a:t>absorption cross </a:t>
            </a:r>
            <a:r>
              <a:rPr lang="en-US" sz="2000" dirty="0"/>
              <a:t>section a multitude of physical </a:t>
            </a:r>
            <a:r>
              <a:rPr lang="en-US" sz="2000" dirty="0" smtClean="0"/>
              <a:t>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effects:</a:t>
            </a:r>
          </a:p>
          <a:p>
            <a:pPr marL="1188000">
              <a:buFont typeface="Arial" pitchFamily="34" charset="0"/>
              <a:buChar char="•"/>
            </a:pPr>
            <a:r>
              <a:rPr lang="en-US" sz="2000" dirty="0" smtClean="0"/>
              <a:t>interaction of pre-resonant </a:t>
            </a:r>
            <a:r>
              <a:rPr lang="en-US" sz="2000" dirty="0" err="1" smtClean="0"/>
              <a:t>charmonium</a:t>
            </a:r>
            <a:r>
              <a:rPr lang="en-US" sz="2000" dirty="0" smtClean="0"/>
              <a:t> states with the nuclear matter</a:t>
            </a:r>
          </a:p>
          <a:p>
            <a:pPr marL="1188000">
              <a:buFont typeface="Arial" pitchFamily="34" charset="0"/>
              <a:buChar char="•"/>
            </a:pPr>
            <a:r>
              <a:rPr lang="en-US" sz="2000" dirty="0" smtClean="0"/>
              <a:t>the nuclear </a:t>
            </a:r>
            <a:r>
              <a:rPr lang="en-US" sz="2000" dirty="0"/>
              <a:t>modifications of the </a:t>
            </a:r>
            <a:r>
              <a:rPr lang="en-US" sz="2000" dirty="0" err="1"/>
              <a:t>parton</a:t>
            </a:r>
            <a:r>
              <a:rPr lang="en-US" sz="2000" dirty="0"/>
              <a:t> distribution </a:t>
            </a:r>
            <a:r>
              <a:rPr lang="en-US" sz="2000" dirty="0" smtClean="0"/>
              <a:t>functions</a:t>
            </a:r>
          </a:p>
          <a:p>
            <a:pPr marL="1188000">
              <a:buFont typeface="Arial" pitchFamily="34" charset="0"/>
              <a:buChar char="•"/>
            </a:pPr>
            <a:r>
              <a:rPr lang="en-US" sz="2000" dirty="0" smtClean="0"/>
              <a:t>possible </a:t>
            </a:r>
            <a:r>
              <a:rPr lang="en-US" sz="2000" dirty="0"/>
              <a:t>energy loss mechanisms,</a:t>
            </a:r>
          </a:p>
          <a:p>
            <a:pPr marL="1188000">
              <a:buFont typeface="Arial" pitchFamily="34" charset="0"/>
              <a:buChar char="•"/>
            </a:pPr>
            <a:r>
              <a:rPr lang="es-ES" sz="2000" dirty="0" err="1"/>
              <a:t>formation</a:t>
            </a:r>
            <a:r>
              <a:rPr lang="es-ES" sz="2000" dirty="0"/>
              <a:t> time </a:t>
            </a:r>
            <a:r>
              <a:rPr lang="es-ES" sz="2000" dirty="0" err="1"/>
              <a:t>effects</a:t>
            </a:r>
            <a:r>
              <a:rPr lang="es-ES" sz="2000" dirty="0"/>
              <a:t>, etc.</a:t>
            </a:r>
          </a:p>
        </p:txBody>
      </p:sp>
      <p:sp>
        <p:nvSpPr>
          <p:cNvPr id="21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</a:t>
            </a:r>
            <a:r>
              <a:rPr lang="en-US" sz="1200" b="1" dirty="0">
                <a:solidFill>
                  <a:schemeClr val="tx1">
                    <a:tint val="75000"/>
                  </a:schemeClr>
                </a:solidFill>
              </a:rPr>
              <a:t>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Chic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@SPS: Physics case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/>
              <a:t>IPN, 7 July 2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lang="en-US" sz="1200" b="1" dirty="0" smtClean="0">
                <a:latin typeface="+mn-lt"/>
                <a:cs typeface="+mn-cs"/>
              </a:rPr>
              <a:t>11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78579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/>
              <a:t>• </a:t>
            </a:r>
            <a:r>
              <a:rPr lang="es-ES" sz="2000" dirty="0" err="1" smtClean="0"/>
              <a:t>Moreover</a:t>
            </a:r>
            <a:r>
              <a:rPr lang="es-ES" sz="2000" dirty="0" smtClean="0"/>
              <a:t>,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/>
              <a:t>known</a:t>
            </a:r>
            <a:r>
              <a:rPr lang="es-ES" sz="2000" dirty="0"/>
              <a:t> A </a:t>
            </a:r>
            <a:r>
              <a:rPr lang="es-ES" sz="2000" dirty="0" err="1" smtClean="0"/>
              <a:t>dependence</a:t>
            </a:r>
            <a:r>
              <a:rPr lang="es-ES" sz="2000" dirty="0" smtClean="0"/>
              <a:t> </a:t>
            </a:r>
            <a:r>
              <a:rPr lang="en-US" sz="2000" dirty="0" smtClean="0"/>
              <a:t>of J/</a:t>
            </a:r>
            <a:r>
              <a:rPr lang="en-US" sz="2000" dirty="0" smtClean="0">
                <a:sym typeface="Symbol"/>
              </a:rPr>
              <a:t></a:t>
            </a:r>
            <a:r>
              <a:rPr lang="en-US" sz="2000" dirty="0" smtClean="0"/>
              <a:t>  </a:t>
            </a:r>
            <a:r>
              <a:rPr lang="en-US" sz="2000" dirty="0"/>
              <a:t>production has been used to determine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the </a:t>
            </a:r>
            <a:r>
              <a:rPr lang="en-US" sz="2000" dirty="0"/>
              <a:t>strength of the “</a:t>
            </a:r>
            <a:r>
              <a:rPr lang="en-US" sz="2000" dirty="0" smtClean="0"/>
              <a:t>anomalous” J/</a:t>
            </a:r>
            <a:r>
              <a:rPr lang="en-US" sz="2000" dirty="0" smtClean="0">
                <a:sym typeface="Symbol"/>
              </a:rPr>
              <a:t></a:t>
            </a:r>
            <a:r>
              <a:rPr lang="en-US" sz="2000" dirty="0" smtClean="0"/>
              <a:t>  </a:t>
            </a:r>
            <a:r>
              <a:rPr lang="en-US" sz="2000" dirty="0"/>
              <a:t>suppression in </a:t>
            </a:r>
            <a:r>
              <a:rPr lang="en-US" sz="2000" dirty="0" err="1"/>
              <a:t>Pb+Pb</a:t>
            </a:r>
            <a:r>
              <a:rPr lang="en-US" sz="2000" dirty="0"/>
              <a:t> interactions at the </a:t>
            </a:r>
            <a:r>
              <a:rPr lang="en-US" sz="2000" dirty="0" smtClean="0"/>
              <a:t>SPS</a:t>
            </a:r>
            <a:endParaRPr lang="es-ES" sz="20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0" y="3071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0" y="1643050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• There </a:t>
            </a:r>
            <a:r>
              <a:rPr lang="en-US" sz="2000" dirty="0"/>
              <a:t>is no reason to assume that the </a:t>
            </a:r>
            <a:r>
              <a:rPr lang="en-US" sz="2000" dirty="0" smtClean="0">
                <a:sym typeface="Symbol"/>
              </a:rPr>
              <a:t>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 </a:t>
            </a:r>
            <a:r>
              <a:rPr lang="en-US" sz="2000" dirty="0"/>
              <a:t>and J</a:t>
            </a:r>
            <a:r>
              <a:rPr lang="en-US" sz="2000" dirty="0" smtClean="0"/>
              <a:t>/</a:t>
            </a:r>
            <a:r>
              <a:rPr lang="en-US" sz="2000" dirty="0" smtClean="0">
                <a:sym typeface="Symbol"/>
              </a:rPr>
              <a:t></a:t>
            </a:r>
            <a:r>
              <a:rPr lang="en-US" sz="2000" dirty="0" smtClean="0"/>
              <a:t>  mesons have </a:t>
            </a:r>
            <a:r>
              <a:rPr lang="en-US" sz="2000" dirty="0"/>
              <a:t>the same “nuclear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dependence”</a:t>
            </a:r>
          </a:p>
          <a:p>
            <a:endParaRPr lang="en-US" sz="2000" dirty="0" smtClean="0"/>
          </a:p>
          <a:p>
            <a:r>
              <a:rPr lang="en-US" sz="2000" dirty="0" smtClean="0"/>
              <a:t>• A </a:t>
            </a:r>
            <a:r>
              <a:rPr lang="en-US" sz="2000" dirty="0"/>
              <a:t>stronger </a:t>
            </a:r>
            <a:r>
              <a:rPr lang="en-US" sz="2000" dirty="0" smtClean="0">
                <a:sym typeface="Symbol"/>
              </a:rPr>
              <a:t>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 </a:t>
            </a:r>
            <a:r>
              <a:rPr lang="en-US" sz="2000" dirty="0"/>
              <a:t>“normal nuclear </a:t>
            </a:r>
            <a:r>
              <a:rPr lang="en-US" sz="2000" dirty="0" smtClean="0"/>
              <a:t>absorption” would </a:t>
            </a:r>
            <a:r>
              <a:rPr lang="en-US" sz="2000" dirty="0"/>
              <a:t>decrease the yield of J</a:t>
            </a:r>
            <a:r>
              <a:rPr lang="en-US" sz="2000" dirty="0" smtClean="0"/>
              <a:t>/</a:t>
            </a:r>
            <a:r>
              <a:rPr lang="en-US" sz="2000" dirty="0" smtClean="0">
                <a:sym typeface="Symbol"/>
              </a:rPr>
              <a:t></a:t>
            </a:r>
            <a:r>
              <a:rPr lang="en-US" sz="2000" dirty="0" smtClean="0"/>
              <a:t>  </a:t>
            </a:r>
            <a:r>
              <a:rPr lang="en-US" sz="2000" dirty="0"/>
              <a:t>mesons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produced </a:t>
            </a:r>
            <a:r>
              <a:rPr lang="en-US" sz="2000" dirty="0"/>
              <a:t>from </a:t>
            </a:r>
            <a:r>
              <a:rPr lang="en-US" sz="2000" dirty="0" smtClean="0">
                <a:sym typeface="Symbol"/>
              </a:rPr>
              <a:t>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 </a:t>
            </a:r>
            <a:r>
              <a:rPr lang="en-US" sz="2000" dirty="0"/>
              <a:t>decays and, hence, </a:t>
            </a:r>
            <a:r>
              <a:rPr lang="en-US" sz="2000" dirty="0" smtClean="0"/>
              <a:t>would account </a:t>
            </a:r>
            <a:r>
              <a:rPr lang="en-US" sz="2000" dirty="0"/>
              <a:t>for part of the “anomalous J</a:t>
            </a:r>
            <a:r>
              <a:rPr lang="en-US" sz="2000" dirty="0" smtClean="0"/>
              <a:t>/</a:t>
            </a:r>
            <a:r>
              <a:rPr lang="en-US" sz="2000" dirty="0" smtClean="0">
                <a:sym typeface="Symbol"/>
              </a:rPr>
              <a:t></a:t>
            </a:r>
            <a:r>
              <a:rPr lang="en-US" sz="2000" dirty="0" smtClean="0"/>
              <a:t>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suppression</a:t>
            </a:r>
            <a:r>
              <a:rPr lang="en-US" sz="2000" dirty="0"/>
              <a:t>” seen in heavy-ion collisions.</a:t>
            </a:r>
          </a:p>
          <a:p>
            <a:endParaRPr lang="en-US" sz="2000" dirty="0" smtClean="0"/>
          </a:p>
          <a:p>
            <a:r>
              <a:rPr lang="en-US" sz="2000" dirty="0" smtClean="0"/>
              <a:t>• How </a:t>
            </a:r>
            <a:r>
              <a:rPr lang="en-US" sz="2000" dirty="0"/>
              <a:t>much of that “anomaly” might be due to the normal nuclear absorption of the</a:t>
            </a:r>
          </a:p>
          <a:p>
            <a:r>
              <a:rPr lang="en-US" sz="2000" dirty="0"/>
              <a:t>  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’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smtClean="0">
                <a:sym typeface="Symbol"/>
              </a:rPr>
              <a:t>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 </a:t>
            </a:r>
            <a:r>
              <a:rPr lang="en-US" sz="2000" dirty="0"/>
              <a:t>mesons depends on the fractions of J</a:t>
            </a:r>
            <a:r>
              <a:rPr lang="en-US" sz="2000" dirty="0" smtClean="0"/>
              <a:t>/</a:t>
            </a:r>
            <a:r>
              <a:rPr lang="en-US" sz="2000" dirty="0" smtClean="0">
                <a:sym typeface="Symbol"/>
              </a:rPr>
              <a:t></a:t>
            </a:r>
            <a:r>
              <a:rPr lang="en-US" sz="2000" dirty="0" smtClean="0"/>
              <a:t> </a:t>
            </a:r>
            <a:r>
              <a:rPr lang="en-US" sz="2000" dirty="0"/>
              <a:t>mesons produced by </a:t>
            </a:r>
            <a:r>
              <a:rPr lang="en-US" sz="2000" dirty="0" smtClean="0">
                <a:sym typeface="Symbol"/>
              </a:rPr>
              <a:t>’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smtClean="0">
                <a:sym typeface="Symbol"/>
              </a:rPr>
              <a:t></a:t>
            </a:r>
            <a:r>
              <a:rPr lang="en-US" sz="2000" baseline="-25000" dirty="0" smtClean="0"/>
              <a:t>c</a:t>
            </a:r>
            <a:endParaRPr lang="en-US" sz="2000" baseline="-25000" dirty="0"/>
          </a:p>
          <a:p>
            <a:r>
              <a:rPr lang="en-US" sz="2000" dirty="0"/>
              <a:t> </a:t>
            </a:r>
            <a:r>
              <a:rPr lang="en-US" sz="2000" dirty="0" smtClean="0"/>
              <a:t>  decays</a:t>
            </a:r>
            <a:r>
              <a:rPr lang="en-US" sz="2000" dirty="0"/>
              <a:t>. </a:t>
            </a:r>
            <a:endParaRPr lang="en-US" sz="2000" dirty="0" smtClean="0"/>
          </a:p>
          <a:p>
            <a:endParaRPr lang="en-US" sz="2000" dirty="0" smtClean="0"/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These </a:t>
            </a:r>
            <a:r>
              <a:rPr lang="en-US" sz="2000" b="1" dirty="0">
                <a:solidFill>
                  <a:srgbClr val="C00000"/>
                </a:solidFill>
              </a:rPr>
              <a:t>considerations underline the importance of knowing these fractions, in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elementary collisions, as accurately as possible.</a:t>
            </a:r>
            <a:endParaRPr lang="es-ES" sz="2000" b="1" dirty="0">
              <a:solidFill>
                <a:srgbClr val="C0000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CNM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effects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: nuclear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absorption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 and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feed-downs</a:t>
            </a:r>
            <a:endParaRPr lang="es-ES" sz="32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1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</a:t>
            </a:r>
            <a:r>
              <a:rPr lang="en-US" sz="1200" b="1" dirty="0">
                <a:solidFill>
                  <a:schemeClr val="tx1">
                    <a:tint val="75000"/>
                  </a:schemeClr>
                </a:solidFill>
              </a:rPr>
              <a:t>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Chic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@SPS: Physics case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/>
              <a:t>IPN, 7 July 2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lang="en-US" sz="1200" b="1" dirty="0" smtClean="0">
                <a:latin typeface="+mn-lt"/>
                <a:cs typeface="+mn-cs"/>
              </a:rPr>
              <a:t>11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55721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ym typeface="Symbol"/>
              </a:rPr>
              <a:t>     Here </a:t>
            </a:r>
            <a:r>
              <a:rPr lang="en-US" baseline="-25000" dirty="0" smtClean="0"/>
              <a:t>abs</a:t>
            </a:r>
            <a:r>
              <a:rPr lang="en-US" dirty="0" smtClean="0"/>
              <a:t> has been assumed to be a “universal quantity”, independent of the collision energy </a:t>
            </a:r>
          </a:p>
          <a:p>
            <a:r>
              <a:rPr lang="en-US" dirty="0"/>
              <a:t> </a:t>
            </a:r>
            <a:r>
              <a:rPr lang="en-US" dirty="0" smtClean="0"/>
              <a:t>    and of the kinematical properties of the produced </a:t>
            </a:r>
            <a:r>
              <a:rPr lang="en-US" dirty="0" err="1" smtClean="0"/>
              <a:t>charmonium</a:t>
            </a:r>
            <a:r>
              <a:rPr lang="en-US" dirty="0" smtClean="0"/>
              <a:t> states. 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42844" y="714356"/>
            <a:ext cx="1684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 smtClean="0"/>
              <a:t>Some</a:t>
            </a:r>
            <a:r>
              <a:rPr lang="es-ES" sz="2000" dirty="0" smtClean="0"/>
              <a:t> </a:t>
            </a:r>
            <a:r>
              <a:rPr lang="es-ES" sz="2000" dirty="0" err="1" smtClean="0"/>
              <a:t>attemps</a:t>
            </a:r>
            <a:endParaRPr lang="es-ES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1285860"/>
            <a:ext cx="41243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81123"/>
            <a:ext cx="401002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2780206" y="4987365"/>
            <a:ext cx="6078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hlinkClick r:id="rId5" action="ppaction://hlinkfile"/>
              </a:rPr>
              <a:t>P. </a:t>
            </a:r>
            <a:r>
              <a:rPr lang="es-ES" sz="1600" b="1" dirty="0" err="1" smtClean="0">
                <a:hlinkClick r:id="rId5" action="ppaction://hlinkfile"/>
              </a:rPr>
              <a:t>Faccioli</a:t>
            </a:r>
            <a:r>
              <a:rPr lang="es-ES" sz="1600" b="1" dirty="0" smtClean="0"/>
              <a:t>, </a:t>
            </a:r>
            <a:r>
              <a:rPr lang="es-ES" sz="1600" b="1" dirty="0" smtClean="0">
                <a:hlinkClick r:id="rId6" action="ppaction://hlinkfile"/>
              </a:rPr>
              <a:t>C. </a:t>
            </a:r>
            <a:r>
              <a:rPr lang="es-ES" sz="1600" b="1" dirty="0" err="1" smtClean="0">
                <a:hlinkClick r:id="rId6" action="ppaction://hlinkfile"/>
              </a:rPr>
              <a:t>Lourenco</a:t>
            </a:r>
            <a:r>
              <a:rPr lang="es-ES" sz="1600" b="1" dirty="0" smtClean="0"/>
              <a:t>, </a:t>
            </a:r>
            <a:r>
              <a:rPr lang="es-ES" sz="1600" b="1" dirty="0" smtClean="0">
                <a:hlinkClick r:id="rId7" action="ppaction://hlinkfile"/>
              </a:rPr>
              <a:t>J. Seixas</a:t>
            </a:r>
            <a:r>
              <a:rPr lang="es-ES" sz="1600" b="1" dirty="0" smtClean="0"/>
              <a:t>, </a:t>
            </a:r>
            <a:r>
              <a:rPr lang="es-ES" sz="1600" b="1" dirty="0" smtClean="0">
                <a:hlinkClick r:id="rId8" action="ppaction://hlinkfile"/>
              </a:rPr>
              <a:t>H.K. </a:t>
            </a:r>
            <a:r>
              <a:rPr lang="es-ES" sz="1600" b="1" dirty="0" err="1" smtClean="0">
                <a:hlinkClick r:id="rId8" action="ppaction://hlinkfile"/>
              </a:rPr>
              <a:t>Woehri</a:t>
            </a:r>
            <a:r>
              <a:rPr lang="es-ES" sz="1600" b="1" dirty="0" smtClean="0"/>
              <a:t>, JHEP 0810:004 (2008</a:t>
            </a:r>
            <a:r>
              <a:rPr lang="es-ES" sz="1600" b="1" dirty="0"/>
              <a:t>)</a:t>
            </a:r>
            <a:r>
              <a:rPr lang="es-ES" sz="1600" b="1" dirty="0" smtClean="0"/>
              <a:t> </a:t>
            </a:r>
            <a:r>
              <a:rPr lang="es-ES" sz="1600" dirty="0" smtClean="0"/>
              <a:t/>
            </a:r>
            <a:br>
              <a:rPr lang="es-ES" sz="1600" dirty="0" smtClean="0"/>
            </a:br>
            <a:endParaRPr lang="es-ES" sz="16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solidFill>
                  <a:srgbClr val="C00000"/>
                </a:solidFill>
              </a:rPr>
              <a:t>Incertainties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: nuclear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absorption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 and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feed-downs</a:t>
            </a:r>
            <a:endParaRPr lang="es-ES" sz="32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</a:t>
            </a:r>
            <a:r>
              <a:rPr lang="en-US" sz="1200" b="1" dirty="0">
                <a:solidFill>
                  <a:schemeClr val="tx1">
                    <a:tint val="75000"/>
                  </a:schemeClr>
                </a:solidFill>
              </a:rPr>
              <a:t>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Chic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@SPS: Physics case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/>
              <a:t>IPN, 7 July 2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lang="en-US" sz="1200" b="1" dirty="0" smtClean="0">
                <a:latin typeface="+mn-lt"/>
                <a:cs typeface="+mn-cs"/>
              </a:rPr>
              <a:t>11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2 Grupo"/>
          <p:cNvGrpSpPr>
            <a:grpSpLocks/>
          </p:cNvGrpSpPr>
          <p:nvPr/>
        </p:nvGrpSpPr>
        <p:grpSpPr bwMode="auto">
          <a:xfrm>
            <a:off x="4627563" y="3000375"/>
            <a:ext cx="4516437" cy="3309938"/>
            <a:chOff x="9501222" y="3548062"/>
            <a:chExt cx="4516437" cy="3309938"/>
          </a:xfrm>
        </p:grpSpPr>
        <p:pic>
          <p:nvPicPr>
            <p:cNvPr id="923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501222" y="3548062"/>
              <a:ext cx="4516437" cy="3309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5" name="21 CuadroTexto"/>
            <p:cNvSpPr txBox="1">
              <a:spLocks noChangeArrowheads="1"/>
            </p:cNvSpPr>
            <p:nvPr/>
          </p:nvSpPr>
          <p:spPr bwMode="auto">
            <a:xfrm>
              <a:off x="10287040" y="5643578"/>
              <a:ext cx="3643338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dirty="0" smtClean="0">
                  <a:latin typeface="Calibri" pitchFamily="34" charset="0"/>
                </a:rPr>
                <a:t>                                                                </a:t>
              </a:r>
              <a:endParaRPr lang="es-ES" dirty="0">
                <a:latin typeface="Calibri" pitchFamily="34" charset="0"/>
              </a:endParaRPr>
            </a:p>
          </p:txBody>
        </p:sp>
      </p:grpSp>
      <p:sp>
        <p:nvSpPr>
          <p:cNvPr id="9219" name="3 CuadroTexto"/>
          <p:cNvSpPr txBox="1">
            <a:spLocks noChangeArrowheads="1"/>
          </p:cNvSpPr>
          <p:nvPr/>
        </p:nvSpPr>
        <p:spPr bwMode="auto">
          <a:xfrm>
            <a:off x="0" y="857250"/>
            <a:ext cx="84788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200">
                <a:latin typeface="Calibri" pitchFamily="34" charset="0"/>
              </a:rPr>
              <a:t>• Nuclear shadowing  is an initial-state effect on the partons distributions</a:t>
            </a:r>
          </a:p>
        </p:txBody>
      </p:sp>
      <p:sp>
        <p:nvSpPr>
          <p:cNvPr id="9220" name="4 CuadroTexto"/>
          <p:cNvSpPr txBox="1">
            <a:spLocks noChangeArrowheads="1"/>
          </p:cNvSpPr>
          <p:nvPr/>
        </p:nvSpPr>
        <p:spPr bwMode="auto">
          <a:xfrm>
            <a:off x="0" y="128587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200">
                <a:latin typeface="Calibri" pitchFamily="34" charset="0"/>
              </a:rPr>
              <a:t>• Gluon distribution functions are modified by the nuclear environment</a:t>
            </a:r>
          </a:p>
          <a:p>
            <a:endParaRPr lang="es-ES">
              <a:latin typeface="Calibri" pitchFamily="34" charset="0"/>
            </a:endParaRPr>
          </a:p>
        </p:txBody>
      </p:sp>
      <p:sp>
        <p:nvSpPr>
          <p:cNvPr id="9221" name="5 CuadroTexto"/>
          <p:cNvSpPr txBox="1">
            <a:spLocks noChangeArrowheads="1"/>
          </p:cNvSpPr>
          <p:nvPr/>
        </p:nvSpPr>
        <p:spPr bwMode="auto">
          <a:xfrm>
            <a:off x="0" y="1714500"/>
            <a:ext cx="87042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200">
                <a:latin typeface="Calibri" pitchFamily="34" charset="0"/>
              </a:rPr>
              <a:t>• PDFs  in nuclei different from the superposition of PDFs  of their nucleons</a:t>
            </a:r>
          </a:p>
          <a:p>
            <a:endParaRPr lang="es-ES" sz="2200">
              <a:latin typeface="Calibri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2714625"/>
            <a:ext cx="40719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214313" y="2714625"/>
            <a:ext cx="4286250" cy="10001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4143375"/>
            <a:ext cx="4262437" cy="24765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4643438" y="2714625"/>
            <a:ext cx="4500562" cy="39290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 err="1">
                <a:solidFill>
                  <a:srgbClr val="C00000"/>
                </a:solidFill>
                <a:latin typeface="+mn-lt"/>
                <a:cs typeface="+mn-cs"/>
              </a:rPr>
              <a:t>Shadowing</a:t>
            </a:r>
            <a:r>
              <a:rPr lang="es-ES" sz="3200" dirty="0">
                <a:solidFill>
                  <a:srgbClr val="C00000"/>
                </a:solidFill>
                <a:latin typeface="+mn-lt"/>
                <a:cs typeface="+mn-cs"/>
              </a:rPr>
              <a:t>: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  <a:cs typeface="+mn-cs"/>
              </a:rPr>
              <a:t>an</a:t>
            </a:r>
            <a:r>
              <a:rPr lang="es-ES" sz="3200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s-ES" sz="3200" dirty="0" err="1">
                <a:solidFill>
                  <a:srgbClr val="C00000"/>
                </a:solidFill>
                <a:latin typeface="+mn-lt"/>
                <a:cs typeface="+mn-cs"/>
              </a:rPr>
              <a:t>initial</a:t>
            </a:r>
            <a:r>
              <a:rPr lang="es-ES" sz="3200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s-ES" sz="3200" dirty="0" err="1">
                <a:solidFill>
                  <a:srgbClr val="C00000"/>
                </a:solidFill>
                <a:latin typeface="+mn-lt"/>
                <a:cs typeface="+mn-cs"/>
              </a:rPr>
              <a:t>cold</a:t>
            </a:r>
            <a:r>
              <a:rPr lang="es-ES" sz="3200" dirty="0">
                <a:solidFill>
                  <a:srgbClr val="C00000"/>
                </a:solidFill>
                <a:latin typeface="+mn-lt"/>
                <a:cs typeface="+mn-cs"/>
              </a:rPr>
              <a:t> nuclear </a:t>
            </a:r>
            <a:r>
              <a:rPr lang="es-ES" sz="3200" dirty="0" err="1">
                <a:solidFill>
                  <a:srgbClr val="C00000"/>
                </a:solidFill>
                <a:latin typeface="+mn-lt"/>
                <a:cs typeface="+mn-cs"/>
              </a:rPr>
              <a:t>matter</a:t>
            </a:r>
            <a:r>
              <a:rPr lang="es-ES" sz="3200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s-ES" sz="3200" dirty="0" err="1">
                <a:solidFill>
                  <a:srgbClr val="C00000"/>
                </a:solidFill>
                <a:latin typeface="+mn-lt"/>
                <a:cs typeface="+mn-cs"/>
              </a:rPr>
              <a:t>effect</a:t>
            </a:r>
            <a:endParaRPr lang="es-ES" sz="32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214313" y="2214563"/>
            <a:ext cx="884396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200" b="1">
                <a:solidFill>
                  <a:srgbClr val="C00000"/>
                </a:solidFill>
                <a:latin typeface="Calibri" pitchFamily="34" charset="0"/>
              </a:rPr>
              <a:t>Shadowing effects increases with energy (1/x) and decrease with Q</a:t>
            </a:r>
            <a:r>
              <a:rPr lang="es-ES" sz="2200" b="1" baseline="3000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s-ES" sz="2200" b="1">
                <a:solidFill>
                  <a:srgbClr val="C00000"/>
                </a:solidFill>
                <a:latin typeface="Calibri" pitchFamily="34" charset="0"/>
              </a:rPr>
              <a:t> (m</a:t>
            </a:r>
            <a:r>
              <a:rPr lang="es-ES" sz="2200" b="1" baseline="-25000">
                <a:solidFill>
                  <a:srgbClr val="C00000"/>
                </a:solidFill>
                <a:latin typeface="Calibri" pitchFamily="34" charset="0"/>
              </a:rPr>
              <a:t>T</a:t>
            </a:r>
            <a:r>
              <a:rPr lang="es-ES" sz="2200" b="1">
                <a:solidFill>
                  <a:srgbClr val="C00000"/>
                </a:solidFill>
                <a:latin typeface="Calibri" pitchFamily="34" charset="0"/>
              </a:rPr>
              <a:t>) </a:t>
            </a:r>
          </a:p>
        </p:txBody>
      </p:sp>
      <p:sp>
        <p:nvSpPr>
          <p:cNvPr id="18" name="17 CuadroTexto"/>
          <p:cNvSpPr txBox="1">
            <a:spLocks noChangeArrowheads="1"/>
          </p:cNvSpPr>
          <p:nvPr/>
        </p:nvSpPr>
        <p:spPr bwMode="auto">
          <a:xfrm>
            <a:off x="1428750" y="5500688"/>
            <a:ext cx="121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C00000"/>
                </a:solidFill>
                <a:latin typeface="Calibri" pitchFamily="34" charset="0"/>
              </a:rPr>
              <a:t>shadowing</a:t>
            </a:r>
          </a:p>
        </p:txBody>
      </p:sp>
      <p:sp>
        <p:nvSpPr>
          <p:cNvPr id="19" name="18 CuadroTexto"/>
          <p:cNvSpPr txBox="1">
            <a:spLocks noChangeArrowheads="1"/>
          </p:cNvSpPr>
          <p:nvPr/>
        </p:nvSpPr>
        <p:spPr bwMode="auto">
          <a:xfrm>
            <a:off x="3124200" y="4714875"/>
            <a:ext cx="1590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C00000"/>
                </a:solidFill>
                <a:latin typeface="Calibri" pitchFamily="34" charset="0"/>
              </a:rPr>
              <a:t>antishadowing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857225" y="5556609"/>
            <a:ext cx="7500989" cy="10156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Shadowing depend only on either the projectile or target momentum fractions and </a:t>
            </a:r>
            <a:r>
              <a:rPr lang="en-US" sz="2000" b="1" dirty="0" smtClean="0">
                <a:solidFill>
                  <a:srgbClr val="C00000"/>
                </a:solidFill>
              </a:rPr>
              <a:t>not on the identity of the final </a:t>
            </a:r>
            <a:r>
              <a:rPr lang="en-US" sz="2000" b="1" dirty="0" err="1" smtClean="0">
                <a:solidFill>
                  <a:srgbClr val="C00000"/>
                </a:solidFill>
              </a:rPr>
              <a:t>charmonium</a:t>
            </a:r>
            <a:r>
              <a:rPr lang="en-US" sz="2000" b="1" dirty="0" smtClean="0">
                <a:solidFill>
                  <a:srgbClr val="C00000"/>
                </a:solidFill>
              </a:rPr>
              <a:t> state </a:t>
            </a:r>
            <a:r>
              <a:rPr lang="en-US" sz="2000" dirty="0" smtClean="0">
                <a:solidFill>
                  <a:srgbClr val="C00000"/>
                </a:solidFill>
              </a:rPr>
              <a:t>and thus </a:t>
            </a:r>
            <a:r>
              <a:rPr lang="en-US" sz="2000" b="1" dirty="0" smtClean="0">
                <a:solidFill>
                  <a:srgbClr val="C00000"/>
                </a:solidFill>
              </a:rPr>
              <a:t>should affect J/</a:t>
            </a:r>
            <a:r>
              <a:rPr lang="en-US" sz="2000" b="1" dirty="0" smtClean="0">
                <a:solidFill>
                  <a:srgbClr val="C00000"/>
                </a:solidFill>
                <a:sym typeface="Symbol"/>
              </a:rPr>
              <a:t>, ’</a:t>
            </a:r>
            <a:r>
              <a:rPr lang="en-US" sz="2000" b="1" dirty="0" smtClean="0">
                <a:solidFill>
                  <a:srgbClr val="C00000"/>
                </a:solidFill>
              </a:rPr>
              <a:t> and </a:t>
            </a:r>
            <a:r>
              <a:rPr lang="en-US" sz="2000" b="1" dirty="0" smtClean="0">
                <a:solidFill>
                  <a:srgbClr val="C00000"/>
                </a:solidFill>
                <a:sym typeface="Symbol"/>
              </a:rPr>
              <a:t></a:t>
            </a:r>
            <a:r>
              <a:rPr lang="en-US" sz="2000" b="1" dirty="0" smtClean="0">
                <a:solidFill>
                  <a:srgbClr val="C00000"/>
                </a:solidFill>
              </a:rPr>
              <a:t>c production identically</a:t>
            </a:r>
            <a:endParaRPr lang="es-ES" sz="2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0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CNM effects on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quarkonium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@ RHIC and LHC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200" b="1" dirty="0" smtClean="0">
                <a:latin typeface="+mn-lt"/>
                <a:cs typeface="+mn-cs"/>
              </a:rPr>
              <a:t>BNL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6-18  June 20</a:t>
            </a:r>
            <a:r>
              <a:rPr lang="en-US" sz="1200" b="1" dirty="0" smtClean="0">
                <a:latin typeface="+mn-lt"/>
                <a:cs typeface="+mn-cs"/>
              </a:rPr>
              <a:t>11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8" grpId="0"/>
      <p:bldP spid="19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npdfgenerato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571480"/>
            <a:ext cx="3292602" cy="2055114"/>
          </a:xfrm>
          <a:prstGeom prst="rect">
            <a:avLst/>
          </a:prstGeom>
        </p:spPr>
      </p:pic>
      <p:pic>
        <p:nvPicPr>
          <p:cNvPr id="4" name="3 Imagen" descr="npdfgenerator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659770"/>
            <a:ext cx="3292602" cy="2055114"/>
          </a:xfrm>
          <a:prstGeom prst="rect">
            <a:avLst/>
          </a:prstGeom>
        </p:spPr>
      </p:pic>
      <p:pic>
        <p:nvPicPr>
          <p:cNvPr id="7" name="6 Imagen" descr="npdfgenerator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7116" y="571480"/>
            <a:ext cx="3292602" cy="2055114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solidFill>
                  <a:srgbClr val="C00000"/>
                </a:solidFill>
              </a:rPr>
              <a:t>Incertainties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: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shadowing</a:t>
            </a:r>
            <a:endParaRPr lang="es-ES" sz="32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601328" y="1214422"/>
            <a:ext cx="1899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Model</a:t>
            </a:r>
            <a:r>
              <a:rPr lang="es-ES" b="1" dirty="0" smtClean="0"/>
              <a:t> </a:t>
            </a:r>
            <a:r>
              <a:rPr lang="es-ES" b="1" dirty="0" err="1" smtClean="0"/>
              <a:t>dependent</a:t>
            </a:r>
            <a:endParaRPr lang="es-ES" b="1" dirty="0" smtClean="0"/>
          </a:p>
        </p:txBody>
      </p:sp>
      <p:pic>
        <p:nvPicPr>
          <p:cNvPr id="14" name="13 Imagen" descr="npdfgenerator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828" y="4714884"/>
            <a:ext cx="3292602" cy="2055114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3601328" y="4857760"/>
            <a:ext cx="18945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err="1" smtClean="0"/>
              <a:t>For</a:t>
            </a:r>
            <a:r>
              <a:rPr lang="es-ES" b="1" dirty="0" smtClean="0"/>
              <a:t> J/</a:t>
            </a:r>
            <a:r>
              <a:rPr lang="es-ES" b="1" dirty="0" smtClean="0">
                <a:sym typeface="Symbol"/>
              </a:rPr>
              <a:t>, ’, </a:t>
            </a:r>
            <a:r>
              <a:rPr lang="es-ES" b="1" baseline="-25000" dirty="0" smtClean="0">
                <a:sym typeface="Symbol"/>
              </a:rPr>
              <a:t>c</a:t>
            </a:r>
          </a:p>
          <a:p>
            <a:pPr algn="ctr"/>
            <a:r>
              <a:rPr lang="es-ES" b="1" dirty="0" err="1" smtClean="0">
                <a:sym typeface="Symbol"/>
              </a:rPr>
              <a:t>inde</a:t>
            </a:r>
            <a:r>
              <a:rPr lang="es-ES" b="1" dirty="0" err="1" smtClean="0"/>
              <a:t>pendent</a:t>
            </a:r>
            <a:r>
              <a:rPr lang="es-ES" b="1" dirty="0" smtClean="0"/>
              <a:t> of</a:t>
            </a:r>
          </a:p>
          <a:p>
            <a:pPr algn="ctr"/>
            <a:r>
              <a:rPr lang="es-ES" b="1" dirty="0" smtClean="0"/>
              <a:t>final </a:t>
            </a:r>
            <a:r>
              <a:rPr lang="es-ES" b="1" dirty="0" err="1" smtClean="0"/>
              <a:t>charmonium</a:t>
            </a:r>
            <a:endParaRPr lang="es-ES" b="1" dirty="0" smtClean="0"/>
          </a:p>
          <a:p>
            <a:pPr algn="ctr"/>
            <a:r>
              <a:rPr lang="es-ES" b="1" dirty="0" err="1" smtClean="0"/>
              <a:t>state</a:t>
            </a:r>
            <a:endParaRPr lang="es-ES" b="1" dirty="0" smtClean="0"/>
          </a:p>
          <a:p>
            <a:pPr algn="ctr"/>
            <a:endParaRPr lang="es-ES" b="1" dirty="0" smtClean="0"/>
          </a:p>
        </p:txBody>
      </p:sp>
      <p:pic>
        <p:nvPicPr>
          <p:cNvPr id="13" name="12 Imagen" descr="npdfgenerator9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3570" y="4731472"/>
            <a:ext cx="3292602" cy="2055114"/>
          </a:xfrm>
          <a:prstGeom prst="rect">
            <a:avLst/>
          </a:prstGeom>
        </p:spPr>
      </p:pic>
      <p:sp>
        <p:nvSpPr>
          <p:cNvPr id="18" name="10 Marcador de pie de página"/>
          <p:cNvSpPr txBox="1">
            <a:spLocks/>
          </p:cNvSpPr>
          <p:nvPr/>
        </p:nvSpPr>
        <p:spPr>
          <a:xfrm>
            <a:off x="0" y="6643734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CNM effects on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quarkonium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@ RHIC and LHC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200" b="1" dirty="0" smtClean="0">
                <a:latin typeface="+mn-lt"/>
                <a:cs typeface="+mn-cs"/>
              </a:rPr>
              <a:t>BNL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6-18  June 20</a:t>
            </a:r>
            <a:r>
              <a:rPr lang="en-US" sz="1200" b="1" dirty="0" smtClean="0">
                <a:latin typeface="+mn-lt"/>
                <a:cs typeface="+mn-cs"/>
              </a:rPr>
              <a:t>11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8"/>
          <a:srcRect b="15715"/>
          <a:stretch>
            <a:fillRect/>
          </a:stretch>
        </p:blipFill>
        <p:spPr bwMode="auto">
          <a:xfrm>
            <a:off x="5572133" y="2643182"/>
            <a:ext cx="3500461" cy="1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CuadroTexto"/>
          <p:cNvSpPr txBox="1"/>
          <p:nvPr/>
        </p:nvSpPr>
        <p:spPr>
          <a:xfrm>
            <a:off x="6000760" y="2714620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err="1" smtClean="0">
                <a:solidFill>
                  <a:schemeClr val="tx2"/>
                </a:solidFill>
              </a:rPr>
              <a:t>In+In</a:t>
            </a:r>
            <a:r>
              <a:rPr lang="es-ES" sz="1200" b="1" dirty="0" smtClean="0">
                <a:solidFill>
                  <a:schemeClr val="tx2"/>
                </a:solidFill>
              </a:rPr>
              <a:t> @ SPS</a:t>
            </a:r>
          </a:p>
          <a:p>
            <a:r>
              <a:rPr lang="es-ES" sz="1200" b="1" dirty="0" err="1" smtClean="0">
                <a:solidFill>
                  <a:schemeClr val="tx2"/>
                </a:solidFill>
              </a:rPr>
              <a:t>Pb+Pb</a:t>
            </a:r>
            <a:r>
              <a:rPr lang="es-ES" sz="1200" b="1" dirty="0" smtClean="0">
                <a:solidFill>
                  <a:schemeClr val="tx2"/>
                </a:solidFill>
              </a:rPr>
              <a:t> @ SPS</a:t>
            </a:r>
            <a:endParaRPr lang="es-ES" sz="1200" b="1" dirty="0">
              <a:solidFill>
                <a:schemeClr val="tx2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002318" y="4000504"/>
            <a:ext cx="1130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err="1" smtClean="0">
                <a:solidFill>
                  <a:srgbClr val="C00000"/>
                </a:solidFill>
              </a:rPr>
              <a:t>Cu+Cu</a:t>
            </a:r>
            <a:r>
              <a:rPr lang="es-ES" sz="1200" b="1" dirty="0" smtClean="0">
                <a:solidFill>
                  <a:srgbClr val="C00000"/>
                </a:solidFill>
              </a:rPr>
              <a:t> @ RHIC</a:t>
            </a:r>
          </a:p>
          <a:p>
            <a:r>
              <a:rPr lang="es-ES" sz="1200" b="1" dirty="0" err="1" smtClean="0">
                <a:solidFill>
                  <a:srgbClr val="C00000"/>
                </a:solidFill>
              </a:rPr>
              <a:t>Au+Au</a:t>
            </a:r>
            <a:r>
              <a:rPr lang="es-ES" sz="1200" b="1" dirty="0" smtClean="0">
                <a:solidFill>
                  <a:srgbClr val="C00000"/>
                </a:solidFill>
              </a:rPr>
              <a:t> @ RHIC</a:t>
            </a:r>
            <a:endParaRPr lang="es-ES" sz="1200" b="1" dirty="0">
              <a:solidFill>
                <a:srgbClr val="C00000"/>
              </a:solidFill>
            </a:endParaRPr>
          </a:p>
        </p:txBody>
      </p:sp>
      <p:cxnSp>
        <p:nvCxnSpPr>
          <p:cNvPr id="22" name="21 Conector recto de flecha"/>
          <p:cNvCxnSpPr/>
          <p:nvPr/>
        </p:nvCxnSpPr>
        <p:spPr>
          <a:xfrm rot="16200000" flipH="1">
            <a:off x="6143636" y="3143248"/>
            <a:ext cx="50006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rot="16200000" flipH="1">
            <a:off x="6929454" y="3071810"/>
            <a:ext cx="78581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rot="5400000" flipH="1" flipV="1">
            <a:off x="6107917" y="3821909"/>
            <a:ext cx="357190" cy="14287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flipV="1">
            <a:off x="7072330" y="4286256"/>
            <a:ext cx="785818" cy="7143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3176181" y="3203462"/>
            <a:ext cx="25818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err="1" smtClean="0"/>
              <a:t>Nucleus</a:t>
            </a:r>
            <a:r>
              <a:rPr lang="es-ES" b="1" dirty="0" smtClean="0"/>
              <a:t> </a:t>
            </a:r>
            <a:r>
              <a:rPr lang="es-ES" b="1" dirty="0" err="1" smtClean="0"/>
              <a:t>dependent</a:t>
            </a:r>
            <a:r>
              <a:rPr lang="es-ES" b="1" dirty="0" smtClean="0"/>
              <a:t>,</a:t>
            </a:r>
          </a:p>
          <a:p>
            <a:pPr algn="ctr"/>
            <a:r>
              <a:rPr lang="es-ES" b="1" dirty="0" err="1" smtClean="0"/>
              <a:t>but</a:t>
            </a:r>
            <a:r>
              <a:rPr lang="es-ES" b="1" dirty="0" smtClean="0"/>
              <a:t>, </a:t>
            </a:r>
            <a:r>
              <a:rPr lang="es-ES" b="1" dirty="0" err="1" smtClean="0"/>
              <a:t>for</a:t>
            </a:r>
            <a:r>
              <a:rPr lang="es-ES" b="1" dirty="0" smtClean="0"/>
              <a:t>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same</a:t>
            </a:r>
            <a:r>
              <a:rPr lang="es-ES" b="1" dirty="0" smtClean="0"/>
              <a:t> </a:t>
            </a:r>
            <a:r>
              <a:rPr lang="es-ES" b="1" dirty="0" err="1" smtClean="0"/>
              <a:t>energy</a:t>
            </a:r>
            <a:r>
              <a:rPr lang="es-ES" b="1" dirty="0" smtClean="0"/>
              <a:t>,</a:t>
            </a:r>
          </a:p>
          <a:p>
            <a:pPr algn="ctr"/>
            <a:r>
              <a:rPr lang="es-ES" b="1" dirty="0" smtClean="0"/>
              <a:t>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same</a:t>
            </a:r>
            <a:r>
              <a:rPr lang="es-ES" b="1" dirty="0" smtClean="0"/>
              <a:t> at </a:t>
            </a:r>
            <a:r>
              <a:rPr lang="es-ES" b="1" dirty="0" err="1" smtClean="0"/>
              <a:t>fixed</a:t>
            </a:r>
            <a:endParaRPr lang="es-ES" b="1" dirty="0" smtClean="0"/>
          </a:p>
          <a:p>
            <a:pPr algn="ctr"/>
            <a:r>
              <a:rPr lang="es-ES" b="1" dirty="0" err="1" smtClean="0"/>
              <a:t>centrality</a:t>
            </a:r>
            <a:endParaRPr lang="es-ES" b="1" dirty="0" smtClean="0"/>
          </a:p>
        </p:txBody>
      </p:sp>
      <p:sp>
        <p:nvSpPr>
          <p:cNvPr id="29" name="28 Elipse"/>
          <p:cNvSpPr/>
          <p:nvPr/>
        </p:nvSpPr>
        <p:spPr>
          <a:xfrm>
            <a:off x="500034" y="4929198"/>
            <a:ext cx="928694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0" name="29 Elipse"/>
          <p:cNvSpPr/>
          <p:nvPr/>
        </p:nvSpPr>
        <p:spPr>
          <a:xfrm>
            <a:off x="5929322" y="4929198"/>
            <a:ext cx="928694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9" grpId="0"/>
      <p:bldP spid="20" grpId="0"/>
      <p:bldP spid="12" grpId="0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 smtClean="0">
                <a:solidFill>
                  <a:srgbClr val="C00000"/>
                </a:solidFill>
                <a:latin typeface="+mn-lt"/>
                <a:cs typeface="+mn-cs"/>
              </a:rPr>
              <a:t>CNM </a:t>
            </a:r>
            <a:r>
              <a:rPr lang="es-ES" sz="2800" dirty="0" err="1" smtClean="0">
                <a:solidFill>
                  <a:srgbClr val="C00000"/>
                </a:solidFill>
                <a:latin typeface="+mn-lt"/>
                <a:cs typeface="+mn-cs"/>
              </a:rPr>
              <a:t>effects</a:t>
            </a:r>
            <a:r>
              <a:rPr lang="es-ES" sz="2800" dirty="0" smtClean="0">
                <a:solidFill>
                  <a:srgbClr val="C00000"/>
                </a:solidFill>
                <a:latin typeface="+mn-lt"/>
                <a:cs typeface="+mn-cs"/>
              </a:rPr>
              <a:t>: </a:t>
            </a:r>
            <a:r>
              <a:rPr lang="es-ES" sz="2800" dirty="0" err="1" smtClean="0">
                <a:solidFill>
                  <a:srgbClr val="C00000"/>
                </a:solidFill>
                <a:latin typeface="+mn-lt"/>
                <a:cs typeface="+mn-cs"/>
              </a:rPr>
              <a:t>disentangle</a:t>
            </a:r>
            <a:r>
              <a:rPr lang="es-ES" sz="2800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s-ES" sz="2800" b="1" dirty="0" err="1" smtClean="0">
                <a:solidFill>
                  <a:srgbClr val="C00000"/>
                </a:solidFill>
                <a:latin typeface="+mn-lt"/>
                <a:cs typeface="+mn-cs"/>
              </a:rPr>
              <a:t>shadowing</a:t>
            </a:r>
            <a:r>
              <a:rPr lang="es-ES" sz="2800" dirty="0" smtClean="0">
                <a:solidFill>
                  <a:srgbClr val="C00000"/>
                </a:solidFill>
                <a:latin typeface="+mn-lt"/>
                <a:cs typeface="+mn-cs"/>
              </a:rPr>
              <a:t> vs </a:t>
            </a:r>
            <a:r>
              <a:rPr lang="es-ES" sz="2800" b="1" dirty="0" smtClean="0">
                <a:solidFill>
                  <a:srgbClr val="C00000"/>
                </a:solidFill>
                <a:latin typeface="+mn-lt"/>
                <a:cs typeface="+mn-cs"/>
              </a:rPr>
              <a:t>nuclear </a:t>
            </a:r>
            <a:r>
              <a:rPr lang="es-ES" sz="2800" b="1" dirty="0" err="1" smtClean="0">
                <a:solidFill>
                  <a:srgbClr val="C00000"/>
                </a:solidFill>
                <a:latin typeface="+mn-lt"/>
                <a:cs typeface="+mn-cs"/>
              </a:rPr>
              <a:t>absorption</a:t>
            </a:r>
            <a:endParaRPr lang="es-ES" sz="28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75275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• </a:t>
            </a:r>
            <a:r>
              <a:rPr lang="es-ES" sz="2400" dirty="0" err="1" smtClean="0"/>
              <a:t>p+A</a:t>
            </a:r>
            <a:r>
              <a:rPr lang="es-ES" sz="2400" dirty="0" smtClean="0"/>
              <a:t> </a:t>
            </a:r>
            <a:r>
              <a:rPr lang="es-ES" sz="2400" dirty="0" err="1" smtClean="0"/>
              <a:t>measurements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 smtClean="0"/>
              <a:t>different</a:t>
            </a:r>
            <a:r>
              <a:rPr lang="es-ES" sz="2400" dirty="0" smtClean="0"/>
              <a:t> </a:t>
            </a:r>
            <a:r>
              <a:rPr lang="es-ES" sz="2400" dirty="0" err="1" smtClean="0"/>
              <a:t>species</a:t>
            </a:r>
            <a:r>
              <a:rPr lang="es-ES" sz="2400" dirty="0"/>
              <a:t>:</a:t>
            </a:r>
            <a:r>
              <a:rPr lang="es-E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J/</a:t>
            </a:r>
            <a:r>
              <a:rPr lang="en-US" sz="2400" dirty="0" smtClean="0">
                <a:solidFill>
                  <a:srgbClr val="C00000"/>
                </a:solidFill>
                <a:latin typeface="Symbol" pitchFamily="18" charset="2"/>
              </a:rPr>
              <a:t>y,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Symbol" pitchFamily="18" charset="2"/>
              </a:rPr>
              <a:t>y</a:t>
            </a:r>
            <a:r>
              <a:rPr lang="en-US" sz="2400" dirty="0" err="1" smtClean="0">
                <a:solidFill>
                  <a:srgbClr val="C00000"/>
                </a:solidFill>
              </a:rPr>
              <a:t>’,</a:t>
            </a:r>
            <a:r>
              <a:rPr lang="en-US" sz="2400" dirty="0" err="1" smtClean="0">
                <a:solidFill>
                  <a:srgbClr val="C00000"/>
                </a:solidFill>
                <a:sym typeface="Symbol"/>
              </a:rPr>
              <a:t></a:t>
            </a:r>
            <a:r>
              <a:rPr lang="en-US" sz="2400" baseline="-25000" dirty="0" err="1" smtClean="0">
                <a:solidFill>
                  <a:srgbClr val="C00000"/>
                </a:solidFill>
                <a:sym typeface="Symbol"/>
              </a:rPr>
              <a:t>c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, DY </a:t>
            </a:r>
            <a:r>
              <a:rPr lang="en-US" sz="2000" dirty="0" err="1" smtClean="0">
                <a:solidFill>
                  <a:srgbClr val="C00000"/>
                </a:solidFill>
                <a:sym typeface="Symbol"/>
              </a:rPr>
              <a:t>vs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 centrality</a:t>
            </a:r>
            <a:endParaRPr lang="es-ES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14283" y="1214422"/>
            <a:ext cx="6929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Assumption</a:t>
            </a:r>
            <a:r>
              <a:rPr lang="es-ES" b="1" dirty="0" smtClean="0"/>
              <a:t>: </a:t>
            </a:r>
          </a:p>
          <a:p>
            <a:r>
              <a:rPr lang="es-ES" b="1" dirty="0" err="1" smtClean="0"/>
              <a:t>shadowing</a:t>
            </a:r>
            <a:r>
              <a:rPr lang="es-ES" b="1" dirty="0" smtClean="0"/>
              <a:t> </a:t>
            </a:r>
            <a:r>
              <a:rPr lang="en-US" b="1" dirty="0" smtClean="0"/>
              <a:t>J/</a:t>
            </a:r>
            <a:r>
              <a:rPr lang="en-US" b="1" dirty="0" smtClean="0">
                <a:latin typeface="Symbol" pitchFamily="18" charset="2"/>
              </a:rPr>
              <a:t>y </a:t>
            </a:r>
            <a:r>
              <a:rPr lang="en-US" b="1" dirty="0" smtClean="0">
                <a:latin typeface="Arial"/>
                <a:cs typeface="Arial"/>
              </a:rPr>
              <a:t>≈</a:t>
            </a:r>
            <a:r>
              <a:rPr lang="en-US" b="1" dirty="0" smtClean="0"/>
              <a:t> shadowing </a:t>
            </a:r>
            <a:r>
              <a:rPr lang="en-US" b="1" dirty="0" smtClean="0">
                <a:latin typeface="Symbol" pitchFamily="18" charset="2"/>
              </a:rPr>
              <a:t>y</a:t>
            </a:r>
            <a:r>
              <a:rPr lang="en-US" b="1" dirty="0" smtClean="0"/>
              <a:t>’ </a:t>
            </a:r>
            <a:r>
              <a:rPr lang="en-US" b="1" dirty="0" smtClean="0">
                <a:latin typeface="Arial"/>
                <a:cs typeface="Arial"/>
              </a:rPr>
              <a:t>≈</a:t>
            </a:r>
            <a:r>
              <a:rPr lang="en-US" b="1" dirty="0" smtClean="0"/>
              <a:t> shadowing </a:t>
            </a:r>
            <a:r>
              <a:rPr lang="en-US" b="1" dirty="0" smtClean="0">
                <a:sym typeface="Symbol"/>
              </a:rPr>
              <a:t></a:t>
            </a:r>
            <a:r>
              <a:rPr lang="en-US" b="1" baseline="-25000" dirty="0" smtClean="0">
                <a:sym typeface="Symbol"/>
              </a:rPr>
              <a:t>c</a:t>
            </a:r>
            <a:r>
              <a:rPr lang="es-ES" b="1" dirty="0" smtClean="0"/>
              <a:t> =&gt;	</a:t>
            </a:r>
            <a:r>
              <a:rPr lang="es-ES" b="1" dirty="0" smtClean="0">
                <a:solidFill>
                  <a:srgbClr val="C00000"/>
                </a:solidFill>
              </a:rPr>
              <a:t>							</a:t>
            </a:r>
            <a:r>
              <a:rPr lang="en-US" b="1" dirty="0" smtClean="0">
                <a:solidFill>
                  <a:srgbClr val="C00000"/>
                </a:solidFill>
              </a:rPr>
              <a:t>	 </a:t>
            </a:r>
          </a:p>
          <a:p>
            <a:endParaRPr lang="es-ES" b="1" dirty="0" smtClean="0">
              <a:solidFill>
                <a:srgbClr val="C00000"/>
              </a:solidFill>
            </a:endParaRPr>
          </a:p>
          <a:p>
            <a:r>
              <a:rPr lang="es-ES" b="1" dirty="0" smtClean="0">
                <a:solidFill>
                  <a:srgbClr val="C00000"/>
                </a:solidFill>
              </a:rPr>
              <a:t> 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4714884"/>
            <a:ext cx="9198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• </a:t>
            </a:r>
            <a:r>
              <a:rPr lang="es-ES" sz="2400" dirty="0" err="1" smtClean="0"/>
              <a:t>p+A</a:t>
            </a:r>
            <a:r>
              <a:rPr lang="es-ES" sz="2400" dirty="0" smtClean="0"/>
              <a:t> </a:t>
            </a:r>
            <a:r>
              <a:rPr lang="es-ES" sz="2400" dirty="0" err="1" smtClean="0"/>
              <a:t>measurements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 smtClean="0"/>
              <a:t>different</a:t>
            </a:r>
            <a:r>
              <a:rPr lang="es-ES" sz="2400" dirty="0" smtClean="0"/>
              <a:t> </a:t>
            </a:r>
            <a:r>
              <a:rPr lang="es-ES" sz="2400" dirty="0" err="1" smtClean="0"/>
              <a:t>species</a:t>
            </a:r>
            <a:r>
              <a:rPr lang="es-ES" sz="2400" dirty="0" smtClean="0"/>
              <a:t> and </a:t>
            </a:r>
            <a:r>
              <a:rPr lang="es-ES" sz="2400" dirty="0" err="1" smtClean="0">
                <a:solidFill>
                  <a:srgbClr val="C00000"/>
                </a:solidFill>
              </a:rPr>
              <a:t>different</a:t>
            </a:r>
            <a:r>
              <a:rPr lang="es-ES" sz="2400" dirty="0" smtClean="0">
                <a:solidFill>
                  <a:srgbClr val="C00000"/>
                </a:solidFill>
              </a:rPr>
              <a:t> A </a:t>
            </a:r>
            <a:r>
              <a:rPr lang="es-ES" sz="2000" dirty="0" smtClean="0">
                <a:solidFill>
                  <a:srgbClr val="C00000"/>
                </a:solidFill>
              </a:rPr>
              <a:t>vs</a:t>
            </a:r>
            <a:r>
              <a:rPr lang="es-ES" sz="2400" dirty="0" smtClean="0">
                <a:solidFill>
                  <a:srgbClr val="C00000"/>
                </a:solidFill>
              </a:rPr>
              <a:t> </a:t>
            </a:r>
            <a:r>
              <a:rPr lang="es-ES" sz="2400" dirty="0" err="1" smtClean="0">
                <a:solidFill>
                  <a:srgbClr val="C00000"/>
                </a:solidFill>
              </a:rPr>
              <a:t>N</a:t>
            </a:r>
            <a:r>
              <a:rPr lang="es-ES" sz="2400" baseline="-25000" dirty="0" err="1" smtClean="0">
                <a:solidFill>
                  <a:srgbClr val="C00000"/>
                </a:solidFill>
              </a:rPr>
              <a:t>part</a:t>
            </a:r>
            <a:r>
              <a:rPr lang="es-ES" sz="2400" dirty="0" smtClean="0">
                <a:solidFill>
                  <a:srgbClr val="C00000"/>
                </a:solidFill>
              </a:rPr>
              <a:t> </a:t>
            </a:r>
            <a:r>
              <a:rPr lang="es-ES" sz="2000" dirty="0" smtClean="0">
                <a:solidFill>
                  <a:srgbClr val="C00000"/>
                </a:solidFill>
              </a:rPr>
              <a:t>and</a:t>
            </a:r>
            <a:r>
              <a:rPr lang="es-ES" sz="2400" dirty="0" smtClean="0">
                <a:solidFill>
                  <a:srgbClr val="C00000"/>
                </a:solidFill>
              </a:rPr>
              <a:t> y</a:t>
            </a:r>
            <a:endParaRPr lang="es-ES" sz="2400" dirty="0">
              <a:solidFill>
                <a:srgbClr val="C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214942" y="5202808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C00000"/>
                </a:solidFill>
              </a:rPr>
              <a:t>extraction</a:t>
            </a:r>
            <a:r>
              <a:rPr lang="es-ES" b="1" dirty="0" smtClean="0">
                <a:solidFill>
                  <a:srgbClr val="C00000"/>
                </a:solidFill>
              </a:rPr>
              <a:t> of </a:t>
            </a:r>
            <a:r>
              <a:rPr lang="es-ES" b="1" dirty="0" err="1" smtClean="0">
                <a:solidFill>
                  <a:srgbClr val="C00000"/>
                </a:solidFill>
              </a:rPr>
              <a:t>the</a:t>
            </a:r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b="1" dirty="0" err="1" smtClean="0">
                <a:solidFill>
                  <a:srgbClr val="C00000"/>
                </a:solidFill>
              </a:rPr>
              <a:t>shadowing</a:t>
            </a:r>
            <a:endParaRPr lang="es-ES" b="1" dirty="0" smtClean="0">
              <a:solidFill>
                <a:srgbClr val="C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5857892"/>
            <a:ext cx="8829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• </a:t>
            </a:r>
            <a:r>
              <a:rPr lang="es-ES" sz="2400" dirty="0" err="1" smtClean="0"/>
              <a:t>Comparation</a:t>
            </a:r>
            <a:r>
              <a:rPr lang="es-ES" sz="2400" dirty="0" smtClean="0"/>
              <a:t> of </a:t>
            </a:r>
            <a:r>
              <a:rPr lang="es-ES" sz="2400" dirty="0" err="1" smtClean="0"/>
              <a:t>p+A</a:t>
            </a:r>
            <a:r>
              <a:rPr lang="es-ES" sz="2400" dirty="0" smtClean="0"/>
              <a:t> </a:t>
            </a:r>
            <a:r>
              <a:rPr lang="es-ES" sz="2400" dirty="0" err="1" smtClean="0"/>
              <a:t>measurements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 smtClean="0"/>
              <a:t>fixed</a:t>
            </a:r>
            <a:r>
              <a:rPr lang="es-ES" sz="2400" dirty="0" smtClean="0"/>
              <a:t> A @ </a:t>
            </a:r>
            <a:r>
              <a:rPr lang="es-ES" sz="2400" dirty="0" err="1" smtClean="0"/>
              <a:t>different</a:t>
            </a:r>
            <a:r>
              <a:rPr lang="es-ES" sz="2400" dirty="0" smtClean="0"/>
              <a:t> </a:t>
            </a:r>
            <a:r>
              <a:rPr lang="es-ES" sz="2400" dirty="0" err="1" smtClean="0"/>
              <a:t>energies</a:t>
            </a:r>
            <a:r>
              <a:rPr lang="es-ES" sz="2400" dirty="0" smtClean="0"/>
              <a:t> </a:t>
            </a:r>
            <a:endParaRPr lang="es-ES" sz="2400" dirty="0"/>
          </a:p>
        </p:txBody>
      </p:sp>
      <p:sp>
        <p:nvSpPr>
          <p:cNvPr id="13" name="10 Marcador de pie de página"/>
          <p:cNvSpPr txBox="1">
            <a:spLocks/>
          </p:cNvSpPr>
          <p:nvPr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rgbClr val="DDDDDD"/>
          </a:solidFill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  <a:cs typeface="+mn-cs"/>
              </a:rPr>
              <a:t>E. G. </a:t>
            </a:r>
            <a:r>
              <a:rPr lang="en-US" sz="1200" b="1" dirty="0" err="1">
                <a:latin typeface="+mn-lt"/>
                <a:cs typeface="+mn-cs"/>
              </a:rPr>
              <a:t>Ferreiro</a:t>
            </a:r>
            <a:r>
              <a:rPr lang="en-US" sz="1200" b="1" dirty="0">
                <a:latin typeface="+mn-lt"/>
                <a:cs typeface="+mn-cs"/>
              </a:rPr>
              <a:t> USC</a:t>
            </a:r>
            <a:r>
              <a:rPr lang="en-US" sz="1200" b="1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1200" b="1" dirty="0">
                <a:solidFill>
                  <a:srgbClr val="C00000"/>
                </a:solidFill>
                <a:latin typeface="+mn-lt"/>
                <a:cs typeface="+mn-cs"/>
              </a:rPr>
              <a:t>                                        </a:t>
            </a:r>
            <a:r>
              <a:rPr lang="en-US" sz="1200" b="1" dirty="0" smtClean="0">
                <a:solidFill>
                  <a:srgbClr val="C00000"/>
                </a:solidFill>
              </a:rPr>
              <a:t>Three days of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sz="1200" b="1" dirty="0" err="1">
                <a:solidFill>
                  <a:srgbClr val="C00000"/>
                </a:solidFill>
                <a:latin typeface="+mn-lt"/>
                <a:cs typeface="+mn-cs"/>
              </a:rPr>
              <a:t>quarkonium</a:t>
            </a:r>
            <a:r>
              <a:rPr lang="en-US" sz="1200" b="1" dirty="0">
                <a:solidFill>
                  <a:srgbClr val="C00000"/>
                </a:solidFill>
                <a:latin typeface="+mn-lt"/>
                <a:cs typeface="+mn-cs"/>
              </a:rPr>
              <a:t>                                </a:t>
            </a:r>
            <a:r>
              <a:rPr lang="en-US" sz="1200" b="1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1200" b="1" dirty="0" err="1" smtClean="0">
                <a:latin typeface="+mn-lt"/>
                <a:cs typeface="+mn-cs"/>
              </a:rPr>
              <a:t>Ecole</a:t>
            </a:r>
            <a:r>
              <a:rPr lang="en-US" sz="1200" b="1" dirty="0" smtClean="0">
                <a:latin typeface="+mn-lt"/>
                <a:cs typeface="+mn-cs"/>
              </a:rPr>
              <a:t> </a:t>
            </a:r>
            <a:r>
              <a:rPr lang="en-US" sz="1200" b="1" dirty="0" err="1" smtClean="0">
                <a:latin typeface="+mn-lt"/>
                <a:cs typeface="+mn-cs"/>
              </a:rPr>
              <a:t>Polytechnique</a:t>
            </a:r>
            <a:r>
              <a:rPr lang="en-US" sz="1200" b="1" dirty="0" smtClean="0">
                <a:latin typeface="+mn-lt"/>
                <a:cs typeface="+mn-cs"/>
              </a:rPr>
              <a:t>               July 2010</a:t>
            </a:r>
            <a:endParaRPr lang="es-ES" sz="1200" b="1" dirty="0">
              <a:latin typeface="+mn-lt"/>
              <a:cs typeface="+mn-cs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-71470" y="2714620"/>
            <a:ext cx="8542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• </a:t>
            </a:r>
            <a:r>
              <a:rPr lang="es-ES" sz="2400" dirty="0" err="1" smtClean="0"/>
              <a:t>p+A</a:t>
            </a:r>
            <a:r>
              <a:rPr lang="es-ES" sz="2400" dirty="0" smtClean="0"/>
              <a:t> </a:t>
            </a:r>
            <a:r>
              <a:rPr lang="es-ES" sz="2400" dirty="0" err="1" smtClean="0"/>
              <a:t>measurements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 smtClean="0"/>
              <a:t>different</a:t>
            </a:r>
            <a:r>
              <a:rPr lang="es-ES" sz="2400" dirty="0" smtClean="0"/>
              <a:t> </a:t>
            </a:r>
            <a:r>
              <a:rPr lang="es-ES" sz="2400" dirty="0" err="1" smtClean="0"/>
              <a:t>species</a:t>
            </a:r>
            <a:r>
              <a:rPr lang="es-ES" sz="2400" dirty="0"/>
              <a:t>:</a:t>
            </a:r>
            <a:r>
              <a:rPr lang="es-E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J/</a:t>
            </a:r>
            <a:r>
              <a:rPr lang="en-US" sz="2400" dirty="0" smtClean="0">
                <a:solidFill>
                  <a:srgbClr val="C00000"/>
                </a:solidFill>
                <a:latin typeface="Symbol" pitchFamily="18" charset="2"/>
              </a:rPr>
              <a:t>y,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Symbol" pitchFamily="18" charset="2"/>
              </a:rPr>
              <a:t>y</a:t>
            </a:r>
            <a:r>
              <a:rPr lang="en-US" sz="2400" dirty="0" err="1" smtClean="0">
                <a:solidFill>
                  <a:srgbClr val="C00000"/>
                </a:solidFill>
              </a:rPr>
              <a:t>’,</a:t>
            </a:r>
            <a:r>
              <a:rPr lang="en-US" sz="2400" dirty="0" err="1" smtClean="0">
                <a:solidFill>
                  <a:srgbClr val="C00000"/>
                </a:solidFill>
                <a:sym typeface="Symbol"/>
              </a:rPr>
              <a:t></a:t>
            </a:r>
            <a:r>
              <a:rPr lang="en-US" sz="2400" baseline="-25000" dirty="0" err="1" smtClean="0">
                <a:solidFill>
                  <a:srgbClr val="C00000"/>
                </a:solidFill>
                <a:sym typeface="Symbol"/>
              </a:rPr>
              <a:t>c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, DY </a:t>
            </a:r>
            <a:r>
              <a:rPr lang="en-US" sz="2000" dirty="0" err="1" smtClean="0">
                <a:solidFill>
                  <a:srgbClr val="C00000"/>
                </a:solidFill>
                <a:sym typeface="Symbol"/>
              </a:rPr>
              <a:t>vs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 rapidity</a:t>
            </a:r>
            <a:endParaRPr lang="es-E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5286380" y="1216398"/>
            <a:ext cx="3857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err="1" smtClean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s-ES" b="1" dirty="0" err="1" smtClean="0">
                <a:solidFill>
                  <a:srgbClr val="C00000"/>
                </a:solidFill>
              </a:rPr>
              <a:t>abs</a:t>
            </a:r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J/</a:t>
            </a:r>
            <a:r>
              <a:rPr lang="en-US" b="1" dirty="0" smtClean="0">
                <a:solidFill>
                  <a:srgbClr val="C00000"/>
                </a:solidFill>
                <a:latin typeface="Symbol" pitchFamily="18" charset="2"/>
              </a:rPr>
              <a:t>y / </a:t>
            </a:r>
            <a:r>
              <a:rPr lang="en-US" sz="2400" b="1" dirty="0" err="1" smtClean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b="1" dirty="0" err="1" smtClean="0">
                <a:solidFill>
                  <a:srgbClr val="C00000"/>
                </a:solidFill>
              </a:rPr>
              <a:t>abs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Symbol" pitchFamily="18" charset="2"/>
              </a:rPr>
              <a:t>y</a:t>
            </a:r>
            <a:r>
              <a:rPr lang="en-US" b="1" dirty="0" smtClean="0">
                <a:solidFill>
                  <a:srgbClr val="C00000"/>
                </a:solidFill>
              </a:rPr>
              <a:t>’,</a:t>
            </a:r>
          </a:p>
          <a:p>
            <a:r>
              <a:rPr lang="es-ES" sz="2400" b="1" dirty="0" err="1" smtClean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s-ES" b="1" dirty="0" err="1" smtClean="0">
                <a:solidFill>
                  <a:srgbClr val="C00000"/>
                </a:solidFill>
              </a:rPr>
              <a:t>abs</a:t>
            </a:r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J/</a:t>
            </a:r>
            <a:r>
              <a:rPr lang="en-US" b="1" dirty="0" smtClean="0">
                <a:solidFill>
                  <a:srgbClr val="C00000"/>
                </a:solidFill>
                <a:latin typeface="Symbol" pitchFamily="18" charset="2"/>
              </a:rPr>
              <a:t>y / </a:t>
            </a:r>
            <a:r>
              <a:rPr lang="en-US" sz="2400" b="1" dirty="0" err="1" smtClean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b="1" dirty="0" err="1" smtClean="0">
                <a:solidFill>
                  <a:srgbClr val="C00000"/>
                </a:solidFill>
              </a:rPr>
              <a:t>abs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Symbol" pitchFamily="18" charset="2"/>
                <a:sym typeface="Symbol"/>
              </a:rPr>
              <a:t></a:t>
            </a:r>
            <a:r>
              <a:rPr lang="en-US" b="1" baseline="-25000" dirty="0" smtClean="0">
                <a:solidFill>
                  <a:srgbClr val="C00000"/>
                </a:solidFill>
                <a:sym typeface="Symbol"/>
              </a:rPr>
              <a:t>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extraction of </a:t>
            </a:r>
            <a:r>
              <a:rPr lang="es-ES" sz="2400" b="1" dirty="0" err="1" smtClean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s-ES" b="1" dirty="0" err="1" smtClean="0">
                <a:solidFill>
                  <a:srgbClr val="C00000"/>
                </a:solidFill>
              </a:rPr>
              <a:t>abs</a:t>
            </a:r>
            <a:r>
              <a:rPr lang="es-ES" b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5214974" y="3214686"/>
            <a:ext cx="39290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 smtClean="0">
                <a:solidFill>
                  <a:srgbClr val="C00000"/>
                </a:solidFill>
              </a:rPr>
              <a:t>check</a:t>
            </a:r>
            <a:r>
              <a:rPr lang="es-ES" b="1" dirty="0" smtClean="0">
                <a:solidFill>
                  <a:srgbClr val="C00000"/>
                </a:solidFill>
              </a:rPr>
              <a:t> of </a:t>
            </a:r>
            <a:r>
              <a:rPr lang="es-ES" sz="2400" b="1" dirty="0" err="1" smtClean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s-ES" b="1" dirty="0" err="1" smtClean="0">
                <a:solidFill>
                  <a:srgbClr val="C00000"/>
                </a:solidFill>
              </a:rPr>
              <a:t>abs</a:t>
            </a:r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J/</a:t>
            </a:r>
            <a:r>
              <a:rPr lang="en-US" b="1" dirty="0" smtClean="0">
                <a:solidFill>
                  <a:srgbClr val="C00000"/>
                </a:solidFill>
                <a:latin typeface="Symbol" pitchFamily="18" charset="2"/>
              </a:rPr>
              <a:t>y / </a:t>
            </a:r>
            <a:r>
              <a:rPr lang="en-US" sz="2400" b="1" dirty="0" err="1" smtClean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b="1" dirty="0" err="1" smtClean="0">
                <a:solidFill>
                  <a:srgbClr val="C00000"/>
                </a:solidFill>
              </a:rPr>
              <a:t>abs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Symbol" pitchFamily="18" charset="2"/>
              </a:rPr>
              <a:t>y</a:t>
            </a:r>
            <a:r>
              <a:rPr lang="en-US" b="1" dirty="0" smtClean="0">
                <a:solidFill>
                  <a:srgbClr val="C00000"/>
                </a:solidFill>
              </a:rPr>
              <a:t>’,</a:t>
            </a:r>
          </a:p>
          <a:p>
            <a:r>
              <a:rPr lang="es-ES" b="1" dirty="0" err="1" smtClean="0">
                <a:solidFill>
                  <a:srgbClr val="C00000"/>
                </a:solidFill>
              </a:rPr>
              <a:t>check</a:t>
            </a:r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sz="2400" b="1" dirty="0" err="1" smtClean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s-ES" b="1" dirty="0" err="1" smtClean="0">
                <a:solidFill>
                  <a:srgbClr val="C00000"/>
                </a:solidFill>
              </a:rPr>
              <a:t>abs</a:t>
            </a:r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J/</a:t>
            </a:r>
            <a:r>
              <a:rPr lang="en-US" b="1" dirty="0" smtClean="0">
                <a:solidFill>
                  <a:srgbClr val="C00000"/>
                </a:solidFill>
                <a:latin typeface="Symbol" pitchFamily="18" charset="2"/>
              </a:rPr>
              <a:t>y / </a:t>
            </a:r>
            <a:r>
              <a:rPr lang="en-US" sz="2400" b="1" dirty="0" err="1" smtClean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b="1" dirty="0" err="1" smtClean="0">
                <a:solidFill>
                  <a:srgbClr val="C00000"/>
                </a:solidFill>
              </a:rPr>
              <a:t>abs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Symbol" pitchFamily="18" charset="2"/>
                <a:sym typeface="Symbol"/>
              </a:rPr>
              <a:t></a:t>
            </a:r>
            <a:r>
              <a:rPr lang="en-US" b="1" baseline="-25000" dirty="0" smtClean="0">
                <a:solidFill>
                  <a:srgbClr val="C00000"/>
                </a:solidFill>
                <a:sym typeface="Symbol"/>
              </a:rPr>
              <a:t>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s-ES" sz="2400" b="1" dirty="0" err="1" smtClean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s-ES" b="1" dirty="0" err="1" smtClean="0">
                <a:solidFill>
                  <a:srgbClr val="C00000"/>
                </a:solidFill>
              </a:rPr>
              <a:t>abs</a:t>
            </a:r>
            <a:r>
              <a:rPr lang="es-ES" b="1" dirty="0" smtClean="0">
                <a:solidFill>
                  <a:srgbClr val="C00000"/>
                </a:solidFill>
              </a:rPr>
              <a:t> = </a:t>
            </a:r>
            <a:r>
              <a:rPr lang="es-ES" sz="2400" b="1" dirty="0" err="1" smtClean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s-ES" b="1" dirty="0" err="1" smtClean="0">
                <a:solidFill>
                  <a:srgbClr val="C00000"/>
                </a:solidFill>
              </a:rPr>
              <a:t>abs</a:t>
            </a:r>
            <a:r>
              <a:rPr lang="es-ES" b="1" dirty="0" smtClean="0">
                <a:solidFill>
                  <a:srgbClr val="C00000"/>
                </a:solidFill>
              </a:rPr>
              <a:t> (y) ?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14282" y="3094680"/>
            <a:ext cx="6929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Assumption</a:t>
            </a:r>
            <a:r>
              <a:rPr lang="es-ES" b="1" dirty="0" smtClean="0"/>
              <a:t>: </a:t>
            </a:r>
          </a:p>
          <a:p>
            <a:r>
              <a:rPr lang="es-ES" b="1" dirty="0" err="1" smtClean="0"/>
              <a:t>shadowing</a:t>
            </a:r>
            <a:r>
              <a:rPr lang="es-ES" b="1" dirty="0" smtClean="0"/>
              <a:t> </a:t>
            </a:r>
            <a:r>
              <a:rPr lang="en-US" b="1" dirty="0" smtClean="0"/>
              <a:t>J/</a:t>
            </a:r>
            <a:r>
              <a:rPr lang="en-US" b="1" dirty="0" smtClean="0">
                <a:latin typeface="Symbol" pitchFamily="18" charset="2"/>
              </a:rPr>
              <a:t>y </a:t>
            </a:r>
            <a:r>
              <a:rPr lang="en-US" b="1" dirty="0" smtClean="0">
                <a:latin typeface="Arial"/>
                <a:cs typeface="Arial"/>
              </a:rPr>
              <a:t>≈</a:t>
            </a:r>
            <a:r>
              <a:rPr lang="en-US" b="1" dirty="0" smtClean="0"/>
              <a:t> shadowing </a:t>
            </a:r>
            <a:r>
              <a:rPr lang="en-US" b="1" dirty="0" smtClean="0">
                <a:latin typeface="Symbol" pitchFamily="18" charset="2"/>
              </a:rPr>
              <a:t>y</a:t>
            </a:r>
            <a:r>
              <a:rPr lang="en-US" b="1" dirty="0" smtClean="0"/>
              <a:t>’ </a:t>
            </a:r>
            <a:r>
              <a:rPr lang="en-US" b="1" dirty="0" smtClean="0">
                <a:latin typeface="Arial"/>
                <a:cs typeface="Arial"/>
              </a:rPr>
              <a:t>≈</a:t>
            </a:r>
            <a:r>
              <a:rPr lang="en-US" b="1" dirty="0" smtClean="0"/>
              <a:t> shadowing </a:t>
            </a:r>
            <a:r>
              <a:rPr lang="en-US" b="1" dirty="0" smtClean="0">
                <a:sym typeface="Symbol"/>
              </a:rPr>
              <a:t></a:t>
            </a:r>
            <a:r>
              <a:rPr lang="en-US" b="1" baseline="-25000" dirty="0" smtClean="0">
                <a:sym typeface="Symbol"/>
              </a:rPr>
              <a:t>c</a:t>
            </a:r>
            <a:r>
              <a:rPr lang="es-ES" b="1" dirty="0" smtClean="0"/>
              <a:t> =&gt;	</a:t>
            </a:r>
            <a:r>
              <a:rPr lang="es-ES" b="1" dirty="0" smtClean="0">
                <a:solidFill>
                  <a:srgbClr val="C00000"/>
                </a:solidFill>
              </a:rPr>
              <a:t>							</a:t>
            </a:r>
            <a:r>
              <a:rPr lang="en-US" b="1" dirty="0" smtClean="0">
                <a:solidFill>
                  <a:srgbClr val="C00000"/>
                </a:solidFill>
              </a:rPr>
              <a:t>	 </a:t>
            </a:r>
          </a:p>
          <a:p>
            <a:endParaRPr lang="es-ES" b="1" dirty="0" smtClean="0">
              <a:solidFill>
                <a:srgbClr val="C00000"/>
              </a:solidFill>
            </a:endParaRPr>
          </a:p>
          <a:p>
            <a:r>
              <a:rPr lang="es-ES" b="1" dirty="0" smtClean="0">
                <a:solidFill>
                  <a:srgbClr val="C00000"/>
                </a:solidFill>
              </a:rPr>
              <a:t> </a:t>
            </a:r>
            <a:endParaRPr lang="es-E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  <p:bldP spid="11" grpId="0"/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3214678" y="3429000"/>
            <a:ext cx="1928826" cy="21431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 l="8919"/>
          <a:stretch>
            <a:fillRect/>
          </a:stretch>
        </p:blipFill>
        <p:spPr bwMode="auto">
          <a:xfrm>
            <a:off x="-32" y="3714752"/>
            <a:ext cx="2940951" cy="294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 t="3216"/>
          <a:stretch>
            <a:fillRect/>
          </a:stretch>
        </p:blipFill>
        <p:spPr bwMode="auto">
          <a:xfrm>
            <a:off x="5643570" y="660462"/>
            <a:ext cx="3286116" cy="289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 t="2703"/>
          <a:stretch>
            <a:fillRect/>
          </a:stretch>
        </p:blipFill>
        <p:spPr bwMode="auto">
          <a:xfrm>
            <a:off x="5715008" y="3643314"/>
            <a:ext cx="3157637" cy="292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785794"/>
            <a:ext cx="552670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solidFill>
                  <a:srgbClr val="C00000"/>
                </a:solidFill>
              </a:rPr>
              <a:t>Proposed</a:t>
            </a:r>
            <a:r>
              <a:rPr lang="es-ES" sz="3200" dirty="0" smtClean="0">
                <a:solidFill>
                  <a:srgbClr val="C00000"/>
                </a:solidFill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</a:rPr>
              <a:t>measurements</a:t>
            </a:r>
            <a:endParaRPr lang="es-ES" sz="32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654313" y="3786190"/>
            <a:ext cx="8744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Symbol"/>
              <a:buChar char="a"/>
            </a:pPr>
            <a:r>
              <a:rPr lang="es-ES" sz="2000" dirty="0" smtClean="0">
                <a:sym typeface="Symbol"/>
              </a:rPr>
              <a:t> vs </a:t>
            </a:r>
            <a:r>
              <a:rPr lang="es-ES" sz="2000" dirty="0" err="1" smtClean="0">
                <a:sym typeface="Symbol"/>
              </a:rPr>
              <a:t>x</a:t>
            </a:r>
            <a:r>
              <a:rPr lang="es-ES" sz="2000" baseline="-25000" dirty="0" err="1" smtClean="0">
                <a:sym typeface="Symbol"/>
              </a:rPr>
              <a:t>F</a:t>
            </a:r>
            <a:endParaRPr lang="es-ES" sz="2000" baseline="-25000" dirty="0" smtClean="0">
              <a:sym typeface="Symbol"/>
            </a:endParaRPr>
          </a:p>
          <a:p>
            <a:pPr>
              <a:buFont typeface="Symbol"/>
              <a:buChar char="a"/>
            </a:pPr>
            <a:r>
              <a:rPr lang="es-ES" sz="2000" dirty="0">
                <a:sym typeface="Symbol"/>
              </a:rPr>
              <a:t> </a:t>
            </a:r>
            <a:r>
              <a:rPr lang="es-ES" sz="2000" dirty="0" smtClean="0">
                <a:sym typeface="Symbol"/>
              </a:rPr>
              <a:t>vs x</a:t>
            </a:r>
            <a:r>
              <a:rPr lang="es-ES" sz="2000" baseline="-25000" dirty="0" smtClean="0">
                <a:sym typeface="Symbol"/>
              </a:rPr>
              <a:t>2</a:t>
            </a:r>
          </a:p>
          <a:p>
            <a:pPr>
              <a:buFont typeface="Symbol"/>
              <a:buChar char="a"/>
            </a:pPr>
            <a:r>
              <a:rPr lang="es-ES" sz="2000" dirty="0">
                <a:sym typeface="Symbol"/>
              </a:rPr>
              <a:t> </a:t>
            </a:r>
            <a:r>
              <a:rPr lang="es-ES" sz="2000" dirty="0" smtClean="0">
                <a:sym typeface="Symbol"/>
              </a:rPr>
              <a:t>vs y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286116" y="4857760"/>
            <a:ext cx="1720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J/</a:t>
            </a:r>
            <a:r>
              <a:rPr lang="en-US" sz="2000" dirty="0" smtClean="0">
                <a:solidFill>
                  <a:srgbClr val="C00000"/>
                </a:solidFill>
                <a:sym typeface="Symbol"/>
              </a:rPr>
              <a:t>, ’</a:t>
            </a:r>
            <a:r>
              <a:rPr lang="en-US" sz="2000" dirty="0" smtClean="0">
                <a:solidFill>
                  <a:srgbClr val="C00000"/>
                </a:solidFill>
              </a:rPr>
              <a:t> and </a:t>
            </a:r>
            <a:r>
              <a:rPr lang="en-US" sz="2000" dirty="0" smtClean="0">
                <a:solidFill>
                  <a:srgbClr val="C00000"/>
                </a:solidFill>
                <a:sym typeface="Symbol"/>
              </a:rPr>
              <a:t></a:t>
            </a:r>
            <a:r>
              <a:rPr lang="en-US" sz="2000" dirty="0" smtClean="0">
                <a:solidFill>
                  <a:srgbClr val="C00000"/>
                </a:solidFill>
              </a:rPr>
              <a:t>c </a:t>
            </a:r>
            <a:endParaRPr lang="es-ES" sz="2000" dirty="0"/>
          </a:p>
        </p:txBody>
      </p:sp>
      <p:sp>
        <p:nvSpPr>
          <p:cNvPr id="10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CNM effects on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quarkonium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@ RHIC and LHC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200" b="1" dirty="0" smtClean="0">
                <a:latin typeface="+mn-lt"/>
                <a:cs typeface="+mn-cs"/>
              </a:rPr>
              <a:t>BNL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6-18  June 20</a:t>
            </a:r>
            <a:r>
              <a:rPr lang="en-US" sz="1200" b="1" dirty="0" smtClean="0">
                <a:latin typeface="+mn-lt"/>
                <a:cs typeface="+mn-cs"/>
              </a:rPr>
              <a:t>11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857884" y="2143116"/>
            <a:ext cx="2786082" cy="30718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 b="1099"/>
          <a:stretch>
            <a:fillRect/>
          </a:stretch>
        </p:blipFill>
        <p:spPr bwMode="auto">
          <a:xfrm>
            <a:off x="0" y="1428736"/>
            <a:ext cx="5768466" cy="472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5786446" y="2322980"/>
            <a:ext cx="27146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C00000"/>
                </a:solidFill>
                <a:sym typeface="Symbol"/>
              </a:rPr>
              <a:t>J/, ’, </a:t>
            </a:r>
            <a:r>
              <a:rPr lang="es-ES" sz="2400" baseline="-25000" dirty="0" smtClean="0">
                <a:solidFill>
                  <a:srgbClr val="C00000"/>
                </a:solidFill>
                <a:sym typeface="Symbol"/>
              </a:rPr>
              <a:t>c</a:t>
            </a:r>
            <a:r>
              <a:rPr lang="es-ES" sz="24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s-ES" sz="2400" dirty="0" err="1" smtClean="0">
                <a:solidFill>
                  <a:srgbClr val="C00000"/>
                </a:solidFill>
                <a:sym typeface="Symbol"/>
              </a:rPr>
              <a:t>for</a:t>
            </a:r>
            <a:r>
              <a:rPr lang="es-ES" sz="2400" dirty="0" smtClean="0">
                <a:solidFill>
                  <a:srgbClr val="C00000"/>
                </a:solidFill>
                <a:sym typeface="Symbol"/>
              </a:rPr>
              <a:t> </a:t>
            </a:r>
          </a:p>
          <a:p>
            <a:pPr algn="ctr"/>
            <a:endParaRPr lang="es-ES" sz="2400" dirty="0" smtClean="0">
              <a:solidFill>
                <a:srgbClr val="C00000"/>
              </a:solidFill>
              <a:sym typeface="Symbol"/>
            </a:endParaRPr>
          </a:p>
          <a:p>
            <a:pPr algn="ctr"/>
            <a:r>
              <a:rPr lang="es-ES" sz="2400" dirty="0" smtClean="0">
                <a:solidFill>
                  <a:srgbClr val="C00000"/>
                </a:solidFill>
                <a:sym typeface="Symbol"/>
              </a:rPr>
              <a:t>-0.5 &lt; </a:t>
            </a:r>
            <a:r>
              <a:rPr lang="es-ES" sz="2400" dirty="0" err="1" smtClean="0">
                <a:solidFill>
                  <a:srgbClr val="C00000"/>
                </a:solidFill>
                <a:sym typeface="Symbol"/>
              </a:rPr>
              <a:t>y</a:t>
            </a:r>
            <a:r>
              <a:rPr lang="es-ES" sz="2400" baseline="-25000" dirty="0" err="1" smtClean="0">
                <a:solidFill>
                  <a:srgbClr val="C00000"/>
                </a:solidFill>
                <a:sym typeface="Symbol"/>
              </a:rPr>
              <a:t>cm</a:t>
            </a:r>
            <a:r>
              <a:rPr lang="es-ES" sz="2400" dirty="0" smtClean="0">
                <a:solidFill>
                  <a:srgbClr val="C00000"/>
                </a:solidFill>
                <a:sym typeface="Symbol"/>
              </a:rPr>
              <a:t> &lt; 2</a:t>
            </a:r>
          </a:p>
          <a:p>
            <a:pPr algn="ctr"/>
            <a:r>
              <a:rPr lang="es-ES" sz="2400" dirty="0" smtClean="0">
                <a:solidFill>
                  <a:srgbClr val="C00000"/>
                </a:solidFill>
                <a:sym typeface="Symbol"/>
              </a:rPr>
              <a:t>-0.12&lt; </a:t>
            </a:r>
            <a:r>
              <a:rPr lang="es-ES" sz="2400" dirty="0" err="1" smtClean="0">
                <a:solidFill>
                  <a:srgbClr val="C00000"/>
                </a:solidFill>
                <a:sym typeface="Symbol"/>
              </a:rPr>
              <a:t>x</a:t>
            </a:r>
            <a:r>
              <a:rPr lang="es-ES" sz="2400" baseline="-25000" dirty="0" err="1" smtClean="0">
                <a:solidFill>
                  <a:srgbClr val="C00000"/>
                </a:solidFill>
                <a:sym typeface="Symbol"/>
              </a:rPr>
              <a:t>F</a:t>
            </a:r>
            <a:r>
              <a:rPr lang="es-ES" sz="2400" dirty="0" smtClean="0">
                <a:solidFill>
                  <a:srgbClr val="C00000"/>
                </a:solidFill>
                <a:sym typeface="Symbol"/>
              </a:rPr>
              <a:t> &lt; 0.9</a:t>
            </a:r>
          </a:p>
          <a:p>
            <a:pPr algn="ctr"/>
            <a:r>
              <a:rPr lang="es-ES" sz="2400" dirty="0" smtClean="0">
                <a:solidFill>
                  <a:srgbClr val="C00000"/>
                </a:solidFill>
                <a:sym typeface="Symbol"/>
              </a:rPr>
              <a:t>     0.2&gt; x</a:t>
            </a:r>
            <a:r>
              <a:rPr lang="es-ES" sz="2400" baseline="-25000" dirty="0" smtClean="0">
                <a:solidFill>
                  <a:srgbClr val="C00000"/>
                </a:solidFill>
                <a:sym typeface="Symbol"/>
              </a:rPr>
              <a:t>2 </a:t>
            </a:r>
            <a:r>
              <a:rPr lang="es-ES" sz="2400" dirty="0" smtClean="0">
                <a:solidFill>
                  <a:srgbClr val="C00000"/>
                </a:solidFill>
                <a:sym typeface="Symbol"/>
              </a:rPr>
              <a:t>&gt; 0.015</a:t>
            </a:r>
          </a:p>
          <a:p>
            <a:pPr algn="ctr"/>
            <a:endParaRPr lang="es-ES" sz="2400" dirty="0" smtClean="0">
              <a:solidFill>
                <a:srgbClr val="C00000"/>
              </a:solidFill>
              <a:sym typeface="Symbol"/>
            </a:endParaRPr>
          </a:p>
          <a:p>
            <a:pPr algn="ctr"/>
            <a:r>
              <a:rPr lang="es-ES" sz="2400" dirty="0" smtClean="0">
                <a:solidFill>
                  <a:srgbClr val="C00000"/>
                </a:solidFill>
                <a:sym typeface="Symbol"/>
              </a:rPr>
              <a:t>     in </a:t>
            </a:r>
            <a:r>
              <a:rPr lang="es-ES" sz="2400" dirty="0" err="1" smtClean="0">
                <a:solidFill>
                  <a:srgbClr val="C00000"/>
                </a:solidFill>
                <a:sym typeface="Symbol"/>
              </a:rPr>
              <a:t>pp</a:t>
            </a:r>
            <a:r>
              <a:rPr lang="es-ES" sz="2400" dirty="0" smtClean="0">
                <a:solidFill>
                  <a:srgbClr val="C00000"/>
                </a:solidFill>
                <a:sym typeface="Symbol"/>
              </a:rPr>
              <a:t>, </a:t>
            </a:r>
            <a:r>
              <a:rPr lang="es-ES" sz="2400" dirty="0" err="1" smtClean="0">
                <a:solidFill>
                  <a:srgbClr val="C00000"/>
                </a:solidFill>
                <a:sym typeface="Symbol"/>
              </a:rPr>
              <a:t>pA</a:t>
            </a:r>
            <a:r>
              <a:rPr lang="es-ES" sz="2400" dirty="0" smtClean="0">
                <a:solidFill>
                  <a:srgbClr val="C00000"/>
                </a:solidFill>
                <a:sym typeface="Symbol"/>
              </a:rPr>
              <a:t> and AA</a:t>
            </a:r>
          </a:p>
          <a:p>
            <a:pPr algn="ctr"/>
            <a:r>
              <a:rPr lang="es-ES" sz="2400" dirty="0">
                <a:solidFill>
                  <a:srgbClr val="C00000"/>
                </a:solidFill>
                <a:sym typeface="Symbol"/>
              </a:rPr>
              <a:t> </a:t>
            </a:r>
            <a:r>
              <a:rPr lang="es-ES" sz="2400" dirty="0" smtClean="0">
                <a:solidFill>
                  <a:srgbClr val="C00000"/>
                </a:solidFill>
                <a:sym typeface="Symbol"/>
              </a:rPr>
              <a:t>           </a:t>
            </a:r>
          </a:p>
          <a:p>
            <a:pPr algn="ctr"/>
            <a:r>
              <a:rPr lang="es-ES" sz="2400" dirty="0">
                <a:solidFill>
                  <a:srgbClr val="C00000"/>
                </a:solidFill>
                <a:sym typeface="Symbol"/>
              </a:rPr>
              <a:t>	</a:t>
            </a:r>
            <a:endParaRPr lang="es-ES" sz="2400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solidFill>
                  <a:srgbClr val="C00000"/>
                </a:solidFill>
              </a:rPr>
              <a:t>Proposed</a:t>
            </a:r>
            <a:r>
              <a:rPr lang="es-ES" sz="3200" dirty="0" smtClean="0">
                <a:solidFill>
                  <a:srgbClr val="C00000"/>
                </a:solidFill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</a:rPr>
              <a:t>measurements</a:t>
            </a:r>
            <a:endParaRPr lang="es-ES" sz="32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14282" y="857232"/>
            <a:ext cx="3648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rgbClr val="C00000"/>
                </a:solidFill>
              </a:rPr>
              <a:t>E866: </a:t>
            </a:r>
            <a:r>
              <a:rPr lang="es-ES" sz="2000" dirty="0" err="1" smtClean="0">
                <a:solidFill>
                  <a:srgbClr val="C00000"/>
                </a:solidFill>
              </a:rPr>
              <a:t>Plab</a:t>
            </a:r>
            <a:r>
              <a:rPr lang="es-ES" sz="2000" dirty="0" smtClean="0">
                <a:solidFill>
                  <a:srgbClr val="C00000"/>
                </a:solidFill>
              </a:rPr>
              <a:t>=800 </a:t>
            </a:r>
            <a:r>
              <a:rPr lang="es-ES" sz="2000" dirty="0" err="1" smtClean="0">
                <a:solidFill>
                  <a:srgbClr val="C00000"/>
                </a:solidFill>
              </a:rPr>
              <a:t>GeV</a:t>
            </a:r>
            <a:r>
              <a:rPr lang="es-ES" sz="2000" dirty="0" smtClean="0">
                <a:solidFill>
                  <a:srgbClr val="C00000"/>
                </a:solidFill>
              </a:rPr>
              <a:t>, A=Be, Fe, W</a:t>
            </a:r>
            <a:endParaRPr lang="es-ES" sz="2000" dirty="0">
              <a:solidFill>
                <a:srgbClr val="C00000"/>
              </a:solidFill>
            </a:endParaRPr>
          </a:p>
        </p:txBody>
      </p:sp>
      <p:sp>
        <p:nvSpPr>
          <p:cNvPr id="7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CNM effects on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quarkonium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@ RHIC and LHC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200" b="1" dirty="0" smtClean="0">
                <a:latin typeface="+mn-lt"/>
                <a:cs typeface="+mn-cs"/>
              </a:rPr>
              <a:t>BNL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6-18  June 20</a:t>
            </a:r>
            <a:r>
              <a:rPr lang="en-US" sz="1200" b="1" dirty="0" smtClean="0">
                <a:latin typeface="+mn-lt"/>
                <a:cs typeface="+mn-cs"/>
              </a:rPr>
              <a:t>11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285720" y="750319"/>
            <a:ext cx="8597640" cy="829527"/>
          </a:xfrm>
          <a:prstGeom prst="rect">
            <a:avLst/>
          </a:prstGeom>
          <a:solidFill>
            <a:srgbClr val="EAEAEA"/>
          </a:solidFill>
          <a:ln w="9525" cap="rnd" algn="ctr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r>
              <a:rPr lang="es-ES" sz="2400" dirty="0" err="1">
                <a:latin typeface="+mn-lt"/>
              </a:rPr>
              <a:t>Charmonium</a:t>
            </a:r>
            <a:r>
              <a:rPr lang="es-ES" sz="2400" dirty="0">
                <a:latin typeface="+mn-lt"/>
              </a:rPr>
              <a:t>: heavy quark </a:t>
            </a:r>
            <a:r>
              <a:rPr lang="es-ES" sz="2400" dirty="0" err="1">
                <a:latin typeface="+mn-lt"/>
              </a:rPr>
              <a:t>bound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err="1">
                <a:latin typeface="+mn-lt"/>
              </a:rPr>
              <a:t>states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err="1">
                <a:latin typeface="+mn-lt"/>
              </a:rPr>
              <a:t>made</a:t>
            </a:r>
            <a:r>
              <a:rPr lang="es-ES" sz="2400" dirty="0">
                <a:latin typeface="+mn-lt"/>
              </a:rPr>
              <a:t> of </a:t>
            </a:r>
            <a:r>
              <a:rPr lang="es-ES" sz="2400" dirty="0" err="1">
                <a:latin typeface="+mn-lt"/>
              </a:rPr>
              <a:t>charm</a:t>
            </a:r>
            <a:endParaRPr lang="es-ES" sz="2400" dirty="0">
              <a:latin typeface="+mn-lt"/>
            </a:endParaRPr>
          </a:p>
          <a:p>
            <a:r>
              <a:rPr lang="es-ES" sz="2400" dirty="0">
                <a:latin typeface="+mn-lt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J/</a:t>
            </a:r>
            <a:r>
              <a:rPr lang="en-GB" sz="2400" dirty="0">
                <a:solidFill>
                  <a:srgbClr val="000000"/>
                </a:solidFill>
                <a:latin typeface="Symbol" pitchFamily="18" charset="2"/>
              </a:rPr>
              <a:t>Y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meson: </a:t>
            </a:r>
            <a:r>
              <a:rPr lang="es-ES" sz="2400" dirty="0" err="1">
                <a:latin typeface="+mn-lt"/>
              </a:rPr>
              <a:t>bound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err="1">
                <a:latin typeface="+mn-lt"/>
              </a:rPr>
              <a:t>state</a:t>
            </a:r>
            <a:r>
              <a:rPr lang="es-ES" sz="2400" dirty="0">
                <a:latin typeface="+mn-lt"/>
              </a:rPr>
              <a:t> of a </a:t>
            </a:r>
            <a:r>
              <a:rPr lang="es-ES" sz="2400" dirty="0" err="1">
                <a:latin typeface="+mn-lt"/>
              </a:rPr>
              <a:t>charm</a:t>
            </a:r>
            <a:r>
              <a:rPr lang="es-ES" sz="2400" dirty="0">
                <a:latin typeface="+mn-lt"/>
              </a:rPr>
              <a:t> quark and </a:t>
            </a:r>
            <a:r>
              <a:rPr lang="es-ES" sz="2400" dirty="0" err="1">
                <a:latin typeface="+mn-lt"/>
              </a:rPr>
              <a:t>its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err="1">
                <a:latin typeface="+mn-lt"/>
              </a:rPr>
              <a:t>antiquark</a:t>
            </a:r>
            <a:endParaRPr lang="es-ES" sz="2400" dirty="0">
              <a:latin typeface="+mn-lt"/>
            </a:endParaRP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285720" y="1926922"/>
            <a:ext cx="8572560" cy="829527"/>
          </a:xfrm>
          <a:prstGeom prst="rect">
            <a:avLst/>
          </a:prstGeom>
          <a:solidFill>
            <a:srgbClr val="EAEAEA"/>
          </a:solidFill>
          <a:ln w="9525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r>
              <a:rPr lang="es-ES" sz="2400" dirty="0">
                <a:latin typeface="+mn-lt"/>
              </a:rPr>
              <a:t>QGP: </a:t>
            </a:r>
            <a:r>
              <a:rPr lang="es-ES" sz="2400" dirty="0" err="1">
                <a:latin typeface="+mn-lt"/>
              </a:rPr>
              <a:t>deconfined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err="1">
                <a:latin typeface="+mn-lt"/>
              </a:rPr>
              <a:t>matter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err="1">
                <a:latin typeface="+mn-lt"/>
              </a:rPr>
              <a:t>made</a:t>
            </a:r>
            <a:r>
              <a:rPr lang="es-ES" sz="2400" dirty="0">
                <a:latin typeface="+mn-lt"/>
              </a:rPr>
              <a:t> of quarks and </a:t>
            </a:r>
            <a:r>
              <a:rPr lang="es-ES" sz="2400" dirty="0" err="1">
                <a:latin typeface="+mn-lt"/>
              </a:rPr>
              <a:t>gluons</a:t>
            </a:r>
            <a:r>
              <a:rPr lang="es-ES" sz="2400" dirty="0">
                <a:latin typeface="+mn-lt"/>
              </a:rPr>
              <a:t>, </a:t>
            </a:r>
            <a:r>
              <a:rPr lang="es-ES" sz="2400" dirty="0" err="1" smtClean="0">
                <a:latin typeface="+mn-lt"/>
              </a:rPr>
              <a:t>supposed</a:t>
            </a:r>
            <a:r>
              <a:rPr lang="es-ES" sz="2400" dirty="0" smtClean="0">
                <a:latin typeface="+mn-lt"/>
              </a:rPr>
              <a:t> </a:t>
            </a:r>
          </a:p>
          <a:p>
            <a:r>
              <a:rPr lang="es-ES" sz="2400" dirty="0" err="1" smtClean="0">
                <a:latin typeface="+mn-lt"/>
              </a:rPr>
              <a:t>to</a:t>
            </a:r>
            <a:r>
              <a:rPr lang="es-ES" sz="2400" dirty="0" smtClean="0">
                <a:latin typeface="+mn-lt"/>
              </a:rPr>
              <a:t> </a:t>
            </a:r>
            <a:r>
              <a:rPr lang="es-ES" sz="2400" dirty="0" err="1">
                <a:latin typeface="+mn-lt"/>
              </a:rPr>
              <a:t>exist</a:t>
            </a:r>
            <a:r>
              <a:rPr lang="es-ES" sz="2400" dirty="0">
                <a:latin typeface="+mn-lt"/>
              </a:rPr>
              <a:t> in </a:t>
            </a:r>
            <a:r>
              <a:rPr lang="es-ES" sz="2400" dirty="0" err="1">
                <a:latin typeface="+mn-lt"/>
              </a:rPr>
              <a:t>the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err="1">
                <a:latin typeface="+mn-lt"/>
              </a:rPr>
              <a:t>first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err="1">
                <a:latin typeface="+mn-lt"/>
              </a:rPr>
              <a:t>instants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err="1">
                <a:latin typeface="+mn-lt"/>
              </a:rPr>
              <a:t>after</a:t>
            </a:r>
            <a:r>
              <a:rPr lang="es-ES" sz="2400" dirty="0">
                <a:latin typeface="+mn-lt"/>
              </a:rPr>
              <a:t> Big </a:t>
            </a:r>
            <a:r>
              <a:rPr lang="es-ES" sz="2400" dirty="0" err="1">
                <a:latin typeface="+mn-lt"/>
              </a:rPr>
              <a:t>Bang</a:t>
            </a:r>
            <a:endParaRPr lang="es-ES" sz="2400" dirty="0">
              <a:latin typeface="+mn-lt"/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285720" y="3143248"/>
            <a:ext cx="8572560" cy="829527"/>
          </a:xfrm>
          <a:prstGeom prst="rect">
            <a:avLst/>
          </a:prstGeom>
          <a:solidFill>
            <a:srgbClr val="EAEAEA"/>
          </a:solidFill>
          <a:ln w="9525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r>
              <a:rPr lang="es-ES" sz="2400" dirty="0" err="1">
                <a:latin typeface="+mn-lt"/>
              </a:rPr>
              <a:t>The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err="1">
                <a:latin typeface="+mn-lt"/>
              </a:rPr>
              <a:t>goal</a:t>
            </a:r>
            <a:r>
              <a:rPr lang="es-ES" sz="2400" dirty="0">
                <a:latin typeface="+mn-lt"/>
              </a:rPr>
              <a:t>: </a:t>
            </a:r>
            <a:r>
              <a:rPr lang="es-ES" sz="2400" dirty="0" err="1">
                <a:latin typeface="+mn-lt"/>
              </a:rPr>
              <a:t>search</a:t>
            </a:r>
            <a:r>
              <a:rPr lang="es-ES" sz="2400" dirty="0">
                <a:latin typeface="+mn-lt"/>
              </a:rPr>
              <a:t> of a QGP in heavy-</a:t>
            </a:r>
            <a:r>
              <a:rPr lang="es-ES" sz="2400" dirty="0" err="1">
                <a:latin typeface="+mn-lt"/>
              </a:rPr>
              <a:t>ions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err="1" smtClean="0">
                <a:latin typeface="+mn-lt"/>
              </a:rPr>
              <a:t>collisions</a:t>
            </a:r>
            <a:r>
              <a:rPr lang="es-ES" sz="2400" dirty="0" smtClean="0">
                <a:latin typeface="+mn-lt"/>
              </a:rPr>
              <a:t> (</a:t>
            </a:r>
            <a:r>
              <a:rPr lang="es-ES" sz="2400" dirty="0" err="1" smtClean="0">
                <a:latin typeface="+mn-lt"/>
              </a:rPr>
              <a:t>high</a:t>
            </a:r>
            <a:r>
              <a:rPr lang="es-ES" sz="2400" dirty="0" smtClean="0">
                <a:latin typeface="+mn-lt"/>
              </a:rPr>
              <a:t> </a:t>
            </a:r>
            <a:r>
              <a:rPr lang="es-ES" sz="2400" dirty="0">
                <a:latin typeface="+mn-lt"/>
              </a:rPr>
              <a:t>T and </a:t>
            </a:r>
            <a:r>
              <a:rPr lang="es-ES" sz="2400" dirty="0" err="1">
                <a:latin typeface="+mn-lt"/>
              </a:rPr>
              <a:t>density</a:t>
            </a:r>
            <a:r>
              <a:rPr lang="es-ES" sz="2400" dirty="0">
                <a:latin typeface="+mn-lt"/>
              </a:rPr>
              <a:t>)</a:t>
            </a: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285720" y="4278690"/>
            <a:ext cx="8572560" cy="1633131"/>
          </a:xfrm>
          <a:prstGeom prst="rect">
            <a:avLst/>
          </a:prstGeom>
          <a:solidFill>
            <a:srgbClr val="EAEAEA"/>
          </a:solidFill>
          <a:ln w="9525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 algn="l"/>
            <a:endParaRPr lang="es-ES" dirty="0"/>
          </a:p>
        </p:txBody>
      </p: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783360" y="4408303"/>
            <a:ext cx="3177886" cy="453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s-ES" sz="2400" dirty="0" err="1">
                <a:latin typeface="+mn-lt"/>
              </a:rPr>
              <a:t>Looking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err="1">
                <a:latin typeface="+mn-lt"/>
              </a:rPr>
              <a:t>for</a:t>
            </a:r>
            <a:r>
              <a:rPr lang="es-ES" sz="2400" dirty="0">
                <a:latin typeface="+mn-lt"/>
              </a:rPr>
              <a:t> QGP </a:t>
            </a:r>
            <a:r>
              <a:rPr lang="es-ES" sz="2400" dirty="0" err="1">
                <a:latin typeface="+mn-lt"/>
              </a:rPr>
              <a:t>signals</a:t>
            </a:r>
            <a:r>
              <a:rPr lang="es-ES" sz="2400" dirty="0" smtClean="0">
                <a:latin typeface="+mn-lt"/>
              </a:rPr>
              <a:t>:</a:t>
            </a:r>
            <a:endParaRPr lang="es-ES" sz="2400" dirty="0">
              <a:latin typeface="+mn-lt"/>
            </a:endParaRPr>
          </a:p>
        </p:txBody>
      </p:sp>
      <p:sp>
        <p:nvSpPr>
          <p:cNvPr id="97294" name="Text Box 14"/>
          <p:cNvSpPr txBox="1">
            <a:spLocks noChangeArrowheads="1"/>
          </p:cNvSpPr>
          <p:nvPr/>
        </p:nvSpPr>
        <p:spPr bwMode="auto">
          <a:xfrm>
            <a:off x="783360" y="6172488"/>
            <a:ext cx="167575" cy="3607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Some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definitions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…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4357686" y="4357694"/>
            <a:ext cx="40005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n-lt"/>
              </a:rPr>
              <a:t>unambiguous” signature of QGP Onset of </a:t>
            </a:r>
            <a:r>
              <a:rPr lang="en-US" sz="2200" dirty="0" err="1" smtClean="0">
                <a:latin typeface="+mn-lt"/>
              </a:rPr>
              <a:t>quarkonia</a:t>
            </a:r>
            <a:r>
              <a:rPr lang="en-US" sz="2200" dirty="0" smtClean="0">
                <a:latin typeface="+mn-lt"/>
              </a:rPr>
              <a:t> melting above a certain temperature / energy density threshold</a:t>
            </a:r>
            <a:endParaRPr lang="fi-FI" sz="2200" dirty="0" smtClean="0">
              <a:latin typeface="+mn-lt"/>
            </a:endParaRPr>
          </a:p>
          <a:p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00034" y="5214950"/>
            <a:ext cx="3346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latin typeface="+mn-lt"/>
              </a:rPr>
              <a:t>Matsui &amp; Satz, PLB178 (1986) 416</a:t>
            </a:r>
          </a:p>
          <a:p>
            <a:endParaRPr lang="es-ES" dirty="0">
              <a:latin typeface="+mn-lt"/>
            </a:endParaRPr>
          </a:p>
        </p:txBody>
      </p:sp>
      <p:sp>
        <p:nvSpPr>
          <p:cNvPr id="12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</a:t>
            </a:r>
            <a:r>
              <a:rPr lang="en-US" sz="1200" b="1" dirty="0">
                <a:solidFill>
                  <a:schemeClr val="tx1">
                    <a:tint val="75000"/>
                  </a:schemeClr>
                </a:solidFill>
              </a:rPr>
              <a:t>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Chic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@SPS: Physics case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/>
              <a:t>IPN, 7 July 2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lang="en-US" sz="1200" b="1" dirty="0" smtClean="0">
                <a:latin typeface="+mn-lt"/>
                <a:cs typeface="+mn-cs"/>
              </a:rPr>
              <a:t>11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animBg="1"/>
      <p:bldP spid="97287" grpId="0" animBg="1"/>
      <p:bldP spid="97288" grpId="0" animBg="1"/>
      <p:bldP spid="97289" grpId="0" animBg="1"/>
      <p:bldP spid="97293" grpId="0"/>
      <p:bldP spid="15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4643438" y="2857496"/>
            <a:ext cx="4357718" cy="1143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0" y="64291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• By now, the A dependence of J/</a:t>
            </a:r>
            <a:r>
              <a:rPr lang="en-US" dirty="0" smtClean="0">
                <a:sym typeface="Symbol"/>
              </a:rPr>
              <a:t></a:t>
            </a:r>
            <a:r>
              <a:rPr lang="en-US" dirty="0" smtClean="0"/>
              <a:t>  production at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F</a:t>
            </a:r>
            <a:r>
              <a:rPr lang="en-US" dirty="0" smtClean="0"/>
              <a:t> &gt; 0 is known to rather high precision at </a:t>
            </a:r>
          </a:p>
          <a:p>
            <a:r>
              <a:rPr lang="en-US" dirty="0"/>
              <a:t> </a:t>
            </a:r>
            <a:r>
              <a:rPr lang="en-US" dirty="0" smtClean="0"/>
              <a:t> several different energies (NOTE: without corrections from feed down contribution)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0" y="142873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• While </a:t>
            </a:r>
            <a:r>
              <a:rPr lang="en-US" dirty="0"/>
              <a:t>the  </a:t>
            </a:r>
            <a:r>
              <a:rPr lang="en-US" dirty="0" smtClean="0">
                <a:sym typeface="Symbol"/>
              </a:rPr>
              <a:t></a:t>
            </a:r>
            <a:r>
              <a:rPr lang="en-US" dirty="0" smtClean="0"/>
              <a:t>′ </a:t>
            </a:r>
            <a:r>
              <a:rPr lang="en-US" dirty="0"/>
              <a:t>A dependence </a:t>
            </a:r>
            <a:r>
              <a:rPr lang="en-US" dirty="0" smtClean="0"/>
              <a:t>is not </a:t>
            </a:r>
            <a:r>
              <a:rPr lang="en-US" dirty="0"/>
              <a:t>as accurately known, its statistics were sufficient for the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E866 </a:t>
            </a:r>
            <a:r>
              <a:rPr lang="en-US" dirty="0"/>
              <a:t>collaboration to </a:t>
            </a:r>
            <a:r>
              <a:rPr lang="en-US" dirty="0" smtClean="0"/>
              <a:t>determine the </a:t>
            </a:r>
            <a:r>
              <a:rPr lang="en-US" dirty="0" smtClean="0">
                <a:sym typeface="Symbol"/>
              </a:rPr>
              <a:t></a:t>
            </a:r>
            <a:r>
              <a:rPr lang="en-US" dirty="0" smtClean="0"/>
              <a:t>′ </a:t>
            </a:r>
            <a:r>
              <a:rPr lang="en-US" dirty="0" smtClean="0">
                <a:sym typeface="Symbol"/>
              </a:rPr>
              <a:t></a:t>
            </a:r>
            <a:r>
              <a:rPr lang="en-US" dirty="0" smtClean="0"/>
              <a:t> and the J/</a:t>
            </a:r>
            <a:r>
              <a:rPr lang="en-US" dirty="0" smtClean="0">
                <a:sym typeface="Symbol"/>
              </a:rPr>
              <a:t> </a:t>
            </a:r>
            <a:r>
              <a:rPr lang="en-US" dirty="0" smtClean="0"/>
              <a:t> for -0.1 &lt;</a:t>
            </a:r>
            <a:r>
              <a:rPr lang="en-US" dirty="0" err="1" smtClean="0"/>
              <a:t>x</a:t>
            </a:r>
            <a:r>
              <a:rPr lang="en-US" baseline="-25000" dirty="0" err="1" smtClean="0"/>
              <a:t>F</a:t>
            </a:r>
            <a:r>
              <a:rPr lang="en-US" dirty="0" smtClean="0"/>
              <a:t> </a:t>
            </a:r>
            <a:r>
              <a:rPr lang="en-US" dirty="0"/>
              <a:t>&lt; </a:t>
            </a:r>
            <a:r>
              <a:rPr lang="en-US" dirty="0" smtClean="0"/>
              <a:t>0.8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solidFill>
                  <a:srgbClr val="C00000"/>
                </a:solidFill>
              </a:rPr>
              <a:t>Proposed</a:t>
            </a:r>
            <a:r>
              <a:rPr lang="es-ES" sz="3200" dirty="0" smtClean="0">
                <a:solidFill>
                  <a:srgbClr val="C00000"/>
                </a:solidFill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</a:rPr>
              <a:t>measurements</a:t>
            </a:r>
            <a:r>
              <a:rPr lang="es-ES" sz="3200" dirty="0" smtClean="0">
                <a:solidFill>
                  <a:srgbClr val="C00000"/>
                </a:solidFill>
              </a:rPr>
              <a:t> and </a:t>
            </a:r>
            <a:r>
              <a:rPr lang="es-ES" sz="3200" dirty="0" err="1" smtClean="0">
                <a:solidFill>
                  <a:srgbClr val="C00000"/>
                </a:solidFill>
              </a:rPr>
              <a:t>comments</a:t>
            </a:r>
            <a:endParaRPr lang="es-ES" sz="3200" dirty="0" smtClean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928934"/>
            <a:ext cx="4286280" cy="369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Rectángulo"/>
          <p:cNvSpPr/>
          <p:nvPr/>
        </p:nvSpPr>
        <p:spPr>
          <a:xfrm>
            <a:off x="0" y="221455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• On the contrary, few experiments have </a:t>
            </a:r>
            <a:r>
              <a:rPr lang="en-US" dirty="0"/>
              <a:t>presented differential distributions of </a:t>
            </a:r>
            <a:r>
              <a:rPr lang="en-US" dirty="0" smtClean="0">
                <a:sym typeface="Symbol"/>
              </a:rPr>
              <a:t></a:t>
            </a:r>
            <a:r>
              <a:rPr lang="en-US" baseline="-25000" dirty="0" smtClean="0"/>
              <a:t>c</a:t>
            </a:r>
            <a:r>
              <a:rPr lang="en-US" dirty="0" smtClean="0"/>
              <a:t> </a:t>
            </a:r>
            <a:r>
              <a:rPr lang="en-US" dirty="0"/>
              <a:t>production,</a:t>
            </a:r>
          </a:p>
          <a:p>
            <a:r>
              <a:rPr lang="en-US" dirty="0"/>
              <a:t> </a:t>
            </a:r>
            <a:r>
              <a:rPr lang="en-US" dirty="0" smtClean="0"/>
              <a:t> and we have very few measurement </a:t>
            </a:r>
            <a:r>
              <a:rPr lang="en-US" dirty="0"/>
              <a:t>of the </a:t>
            </a:r>
            <a:r>
              <a:rPr lang="en-US" dirty="0" smtClean="0">
                <a:sym typeface="Symbol"/>
              </a:rPr>
              <a:t></a:t>
            </a:r>
            <a:r>
              <a:rPr lang="en-US" baseline="-25000" dirty="0" smtClean="0"/>
              <a:t>c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smtClean="0"/>
              <a:t>dependence.</a:t>
            </a:r>
            <a:endParaRPr lang="es-E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143380"/>
            <a:ext cx="449038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CNM effects on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quarkonium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@ RHIC and LHC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200" b="1" dirty="0" smtClean="0">
                <a:latin typeface="+mn-lt"/>
                <a:cs typeface="+mn-cs"/>
              </a:rPr>
              <a:t>BNL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6-18  June 20</a:t>
            </a:r>
            <a:r>
              <a:rPr lang="en-US" sz="1200" b="1" dirty="0" smtClean="0">
                <a:latin typeface="+mn-lt"/>
                <a:cs typeface="+mn-cs"/>
              </a:rPr>
              <a:t>11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43438" y="3059668"/>
            <a:ext cx="42897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need </a:t>
            </a:r>
            <a:r>
              <a:rPr lang="en-US" dirty="0" err="1" smtClean="0"/>
              <a:t>precission</a:t>
            </a:r>
            <a:r>
              <a:rPr lang="en-US" dirty="0" smtClean="0"/>
              <a:t> measurements of </a:t>
            </a:r>
          </a:p>
          <a:p>
            <a:r>
              <a:rPr lang="en-US" dirty="0" smtClean="0"/>
              <a:t>J/</a:t>
            </a:r>
            <a:r>
              <a:rPr lang="en-US" dirty="0" smtClean="0">
                <a:sym typeface="Symbol"/>
              </a:rPr>
              <a:t>, ’,  (directly produced when possible)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285720" y="785794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known</a:t>
            </a:r>
            <a:r>
              <a:rPr lang="es-ES" dirty="0"/>
              <a:t> A </a:t>
            </a:r>
            <a:r>
              <a:rPr lang="es-ES" dirty="0" err="1" smtClean="0"/>
              <a:t>dependence</a:t>
            </a:r>
            <a:r>
              <a:rPr lang="es-ES" dirty="0" smtClean="0"/>
              <a:t> </a:t>
            </a:r>
            <a:r>
              <a:rPr lang="en-US" dirty="0" smtClean="0"/>
              <a:t>of J/psi  </a:t>
            </a:r>
            <a:r>
              <a:rPr lang="en-US" dirty="0"/>
              <a:t>production has been used to determine the strength of the “</a:t>
            </a:r>
            <a:r>
              <a:rPr lang="en-US" dirty="0" smtClean="0"/>
              <a:t>anomalous” J/psi  </a:t>
            </a:r>
            <a:r>
              <a:rPr lang="en-US" dirty="0"/>
              <a:t>suppression in </a:t>
            </a:r>
            <a:r>
              <a:rPr lang="en-US" dirty="0" err="1"/>
              <a:t>Pb+Pb</a:t>
            </a:r>
            <a:r>
              <a:rPr lang="en-US" dirty="0"/>
              <a:t> interactions at the CERN SPS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357158" y="1643050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/>
              <a:t>However</a:t>
            </a:r>
            <a:r>
              <a:rPr lang="es-ES" dirty="0"/>
              <a:t>,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 smtClean="0"/>
              <a:t>important</a:t>
            </a:r>
            <a:r>
              <a:rPr lang="es-ES" dirty="0" smtClean="0"/>
              <a:t> </a:t>
            </a:r>
            <a:r>
              <a:rPr lang="en-US" dirty="0" smtClean="0"/>
              <a:t>assumption </a:t>
            </a:r>
            <a:r>
              <a:rPr lang="en-US" dirty="0"/>
              <a:t>in this interpretation is that all </a:t>
            </a:r>
            <a:r>
              <a:rPr lang="en-US" dirty="0" err="1"/>
              <a:t>charmonium</a:t>
            </a:r>
            <a:r>
              <a:rPr lang="en-US" dirty="0"/>
              <a:t> states interact with the </a:t>
            </a:r>
            <a:r>
              <a:rPr lang="en-US" dirty="0" smtClean="0"/>
              <a:t>nucleus </a:t>
            </a:r>
            <a:r>
              <a:rPr lang="es-ES" dirty="0" err="1" smtClean="0"/>
              <a:t>while</a:t>
            </a:r>
            <a:r>
              <a:rPr lang="es-ES" dirty="0" smtClean="0"/>
              <a:t> </a:t>
            </a:r>
            <a:r>
              <a:rPr lang="es-ES" dirty="0"/>
              <a:t>in “pre-</a:t>
            </a:r>
            <a:r>
              <a:rPr lang="es-ES" dirty="0" err="1"/>
              <a:t>resonant</a:t>
            </a:r>
            <a:r>
              <a:rPr lang="es-ES" dirty="0" smtClean="0"/>
              <a:t>” </a:t>
            </a:r>
            <a:r>
              <a:rPr lang="es-ES" dirty="0" err="1" smtClean="0"/>
              <a:t>states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same</a:t>
            </a:r>
            <a:r>
              <a:rPr lang="es-ES" dirty="0" smtClean="0"/>
              <a:t> </a:t>
            </a:r>
            <a:r>
              <a:rPr lang="es-ES" dirty="0" err="1" smtClean="0"/>
              <a:t>way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285720" y="3429000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Since </a:t>
            </a:r>
            <a:r>
              <a:rPr lang="en-US" dirty="0">
                <a:solidFill>
                  <a:srgbClr val="C00000"/>
                </a:solidFill>
              </a:rPr>
              <a:t>a significant fraction, ∼ 40</a:t>
            </a:r>
            <a:r>
              <a:rPr lang="en-US" dirty="0" smtClean="0">
                <a:solidFill>
                  <a:srgbClr val="C00000"/>
                </a:solidFill>
              </a:rPr>
              <a:t>%, of </a:t>
            </a:r>
            <a:r>
              <a:rPr lang="en-US" dirty="0">
                <a:solidFill>
                  <a:srgbClr val="C00000"/>
                </a:solidFill>
              </a:rPr>
              <a:t>the observed J</a:t>
            </a:r>
            <a:r>
              <a:rPr lang="en-US" dirty="0" smtClean="0">
                <a:solidFill>
                  <a:srgbClr val="C00000"/>
                </a:solidFill>
              </a:rPr>
              <a:t>/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</a:t>
            </a:r>
            <a:r>
              <a:rPr lang="en-US" dirty="0" smtClean="0">
                <a:solidFill>
                  <a:srgbClr val="C00000"/>
                </a:solidFill>
              </a:rPr>
              <a:t> comes </a:t>
            </a:r>
            <a:r>
              <a:rPr lang="en-US" dirty="0">
                <a:solidFill>
                  <a:srgbClr val="C00000"/>
                </a:solidFill>
              </a:rPr>
              <a:t>from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’ and </a:t>
            </a:r>
            <a:r>
              <a:rPr lang="en-US" baseline="-25000" dirty="0" smtClean="0">
                <a:solidFill>
                  <a:srgbClr val="C00000"/>
                </a:solidFill>
              </a:rPr>
              <a:t>c </a:t>
            </a:r>
            <a:r>
              <a:rPr lang="en-US" dirty="0" smtClean="0">
                <a:solidFill>
                  <a:srgbClr val="C00000"/>
                </a:solidFill>
              </a:rPr>
              <a:t>decays, </a:t>
            </a:r>
            <a:r>
              <a:rPr lang="es-ES" dirty="0" smtClean="0">
                <a:solidFill>
                  <a:srgbClr val="C00000"/>
                </a:solidFill>
              </a:rPr>
              <a:t>a </a:t>
            </a:r>
            <a:r>
              <a:rPr lang="en-US" dirty="0" smtClean="0">
                <a:solidFill>
                  <a:srgbClr val="C00000"/>
                </a:solidFill>
              </a:rPr>
              <a:t>measurement </a:t>
            </a:r>
            <a:r>
              <a:rPr lang="en-US" dirty="0">
                <a:solidFill>
                  <a:srgbClr val="C00000"/>
                </a:solidFill>
              </a:rPr>
              <a:t>of the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</a:t>
            </a:r>
            <a:r>
              <a:rPr lang="en-US" baseline="-25000" dirty="0" smtClean="0">
                <a:solidFill>
                  <a:srgbClr val="C00000"/>
                </a:solidFill>
              </a:rPr>
              <a:t>c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A dependence is crucial for the understanding of </a:t>
            </a:r>
            <a:r>
              <a:rPr lang="en-US" dirty="0" smtClean="0">
                <a:solidFill>
                  <a:srgbClr val="C00000"/>
                </a:solidFill>
              </a:rPr>
              <a:t>J/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 </a:t>
            </a:r>
            <a:r>
              <a:rPr lang="en-US" dirty="0" smtClean="0">
                <a:solidFill>
                  <a:srgbClr val="C00000"/>
                </a:solidFill>
              </a:rPr>
              <a:t>suppression in </a:t>
            </a:r>
            <a:r>
              <a:rPr lang="en-US" dirty="0">
                <a:solidFill>
                  <a:srgbClr val="C00000"/>
                </a:solidFill>
              </a:rPr>
              <a:t>nucleus-nucleus collisions because in a quark-gluon plasma, </a:t>
            </a:r>
            <a:r>
              <a:rPr lang="en-US" dirty="0" smtClean="0">
                <a:solidFill>
                  <a:srgbClr val="C00000"/>
                </a:solidFill>
              </a:rPr>
              <a:t>J/psi  suppression is </a:t>
            </a:r>
            <a:r>
              <a:rPr lang="en-US" dirty="0">
                <a:solidFill>
                  <a:srgbClr val="C00000"/>
                </a:solidFill>
              </a:rPr>
              <a:t>expected to occur in steps, the first of which is the dissociation of the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</a:t>
            </a:r>
            <a:r>
              <a:rPr lang="en-US" baseline="-25000" dirty="0" smtClean="0">
                <a:solidFill>
                  <a:srgbClr val="C00000"/>
                </a:solidFill>
              </a:rPr>
              <a:t>c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				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Moreover, since </a:t>
            </a:r>
            <a:r>
              <a:rPr lang="en-US" b="1" dirty="0" err="1" smtClean="0">
                <a:solidFill>
                  <a:srgbClr val="C00000"/>
                </a:solidFill>
              </a:rPr>
              <a:t>Tdiss</a:t>
            </a:r>
            <a:r>
              <a:rPr lang="en-US" b="1" dirty="0" smtClean="0">
                <a:solidFill>
                  <a:srgbClr val="C00000"/>
                </a:solidFill>
              </a:rPr>
              <a:t> /</a:t>
            </a:r>
            <a:r>
              <a:rPr lang="en-US" b="1" dirty="0" err="1" smtClean="0">
                <a:solidFill>
                  <a:srgbClr val="C00000"/>
                </a:solidFill>
              </a:rPr>
              <a:t>T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for </a:t>
            </a:r>
            <a:r>
              <a:rPr lang="en-US" b="1" dirty="0" smtClean="0">
                <a:solidFill>
                  <a:srgbClr val="C00000"/>
                </a:solidFill>
                <a:sym typeface="Symbol"/>
              </a:rPr>
              <a:t></a:t>
            </a:r>
            <a:r>
              <a:rPr lang="en-US" b="1" baseline="-25000" dirty="0" smtClean="0">
                <a:solidFill>
                  <a:srgbClr val="C00000"/>
                </a:solidFill>
                <a:sym typeface="Symbol"/>
              </a:rPr>
              <a:t>c</a:t>
            </a:r>
            <a:r>
              <a:rPr lang="en-US" b="1" dirty="0" smtClean="0">
                <a:solidFill>
                  <a:srgbClr val="C00000"/>
                </a:solidFill>
              </a:rPr>
              <a:t>= 1, the measurement of anomalous suppression for </a:t>
            </a:r>
            <a:r>
              <a:rPr lang="en-US" b="1" dirty="0" smtClean="0">
                <a:solidFill>
                  <a:srgbClr val="C00000"/>
                </a:solidFill>
                <a:sym typeface="Symbol"/>
              </a:rPr>
              <a:t></a:t>
            </a:r>
            <a:r>
              <a:rPr lang="en-US" b="1" baseline="-25000" dirty="0" smtClean="0">
                <a:solidFill>
                  <a:srgbClr val="C00000"/>
                </a:solidFill>
                <a:sym typeface="Symbol"/>
              </a:rPr>
              <a:t>c</a:t>
            </a:r>
            <a:r>
              <a:rPr lang="en-US" b="1" baseline="-25000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in A+A compared to </a:t>
            </a:r>
            <a:r>
              <a:rPr lang="en-US" b="1" dirty="0" err="1" smtClean="0">
                <a:solidFill>
                  <a:srgbClr val="C00000"/>
                </a:solidFill>
              </a:rPr>
              <a:t>p+A</a:t>
            </a:r>
            <a:r>
              <a:rPr lang="en-US" b="1" dirty="0" smtClean="0">
                <a:solidFill>
                  <a:srgbClr val="C00000"/>
                </a:solidFill>
              </a:rPr>
              <a:t> would be </a:t>
            </a:r>
            <a:r>
              <a:rPr lang="en-US" b="1" dirty="0" smtClean="0">
                <a:solidFill>
                  <a:srgbClr val="C00000"/>
                </a:solidFill>
              </a:rPr>
              <a:t>sufficient to probe the QGP at SPS!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The measurement of </a:t>
            </a:r>
            <a:r>
              <a:rPr lang="en-US" b="1" dirty="0" smtClean="0">
                <a:solidFill>
                  <a:srgbClr val="C00000"/>
                </a:solidFill>
                <a:sym typeface="Symbol"/>
              </a:rPr>
              <a:t></a:t>
            </a:r>
            <a:r>
              <a:rPr lang="en-US" b="1" baseline="-25000" dirty="0" smtClean="0">
                <a:solidFill>
                  <a:srgbClr val="C00000"/>
                </a:solidFill>
              </a:rPr>
              <a:t>c </a:t>
            </a:r>
            <a:r>
              <a:rPr lang="en-US" b="1" baseline="-25000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golden </a:t>
            </a:r>
            <a:r>
              <a:rPr lang="en-US" b="1" dirty="0" smtClean="0">
                <a:solidFill>
                  <a:srgbClr val="C00000"/>
                </a:solidFill>
              </a:rPr>
              <a:t>signal?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C00000"/>
                </a:solidFill>
              </a:rPr>
              <a:t>Final </a:t>
            </a:r>
            <a:r>
              <a:rPr lang="es-ES" sz="3200" dirty="0" err="1" smtClean="0">
                <a:solidFill>
                  <a:srgbClr val="C00000"/>
                </a:solidFill>
              </a:rPr>
              <a:t>comments</a:t>
            </a:r>
            <a:endParaRPr lang="es-ES" sz="32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0" y="2643182"/>
            <a:ext cx="9358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There is no reason to assume that the </a:t>
            </a:r>
            <a:r>
              <a:rPr lang="en-US" dirty="0" smtClean="0">
                <a:sym typeface="Symbol"/>
              </a:rPr>
              <a:t></a:t>
            </a:r>
            <a:r>
              <a:rPr lang="en-US" baseline="-25000" dirty="0" smtClean="0"/>
              <a:t>c</a:t>
            </a:r>
            <a:r>
              <a:rPr lang="en-US" dirty="0" smtClean="0"/>
              <a:t> and J/</a:t>
            </a:r>
            <a:r>
              <a:rPr lang="en-US" dirty="0" smtClean="0">
                <a:sym typeface="Symbol"/>
              </a:rPr>
              <a:t></a:t>
            </a:r>
            <a:r>
              <a:rPr lang="en-US" dirty="0" smtClean="0"/>
              <a:t>  mesons have the same “nuclear dependence”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571604" y="5929330"/>
            <a:ext cx="593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err="1" smtClean="0"/>
              <a:t>Also</a:t>
            </a:r>
            <a:r>
              <a:rPr lang="es-ES" dirty="0" smtClean="0"/>
              <a:t>, </a:t>
            </a:r>
            <a:r>
              <a:rPr lang="es-ES" dirty="0" err="1" smtClean="0"/>
              <a:t>e</a:t>
            </a:r>
            <a:r>
              <a:rPr lang="es-ES" dirty="0" err="1" smtClean="0"/>
              <a:t>lementary</a:t>
            </a:r>
            <a:r>
              <a:rPr lang="es-ES" dirty="0" smtClean="0"/>
              <a:t> </a:t>
            </a:r>
            <a:r>
              <a:rPr lang="es-ES" dirty="0" err="1" smtClean="0"/>
              <a:t>collisions</a:t>
            </a:r>
            <a:r>
              <a:rPr lang="es-ES" dirty="0" smtClean="0"/>
              <a:t> can </a:t>
            </a:r>
            <a:r>
              <a:rPr lang="es-ES" dirty="0" err="1" smtClean="0"/>
              <a:t>give</a:t>
            </a:r>
            <a:r>
              <a:rPr lang="es-ES" dirty="0" smtClean="0"/>
              <a:t> </a:t>
            </a:r>
            <a:r>
              <a:rPr lang="es-ES" dirty="0" err="1" smtClean="0"/>
              <a:t>us</a:t>
            </a:r>
            <a:r>
              <a:rPr lang="es-ES" dirty="0" smtClean="0"/>
              <a:t> </a:t>
            </a:r>
            <a:r>
              <a:rPr lang="es-ES" dirty="0" err="1" smtClean="0"/>
              <a:t>information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endParaRPr lang="es-ES" dirty="0" smtClean="0"/>
          </a:p>
          <a:p>
            <a:pPr algn="ctr"/>
            <a:r>
              <a:rPr lang="es-ES" dirty="0" err="1" smtClean="0"/>
              <a:t>production</a:t>
            </a:r>
            <a:r>
              <a:rPr lang="es-ES" dirty="0" smtClean="0"/>
              <a:t> </a:t>
            </a:r>
            <a:r>
              <a:rPr lang="es-ES" dirty="0" err="1" smtClean="0"/>
              <a:t>mechanism</a:t>
            </a:r>
            <a:r>
              <a:rPr lang="es-ES" dirty="0" smtClean="0"/>
              <a:t> </a:t>
            </a:r>
            <a:r>
              <a:rPr lang="es-ES" dirty="0" smtClean="0"/>
              <a:t>of </a:t>
            </a:r>
            <a:r>
              <a:rPr lang="es-ES" dirty="0" err="1" smtClean="0"/>
              <a:t>charmonium</a:t>
            </a:r>
            <a:endParaRPr lang="es-ES" dirty="0"/>
          </a:p>
        </p:txBody>
      </p:sp>
      <p:sp>
        <p:nvSpPr>
          <p:cNvPr id="8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CNM effects on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quarkonium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@ RHIC and LHC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200" b="1" dirty="0" smtClean="0">
                <a:latin typeface="+mn-lt"/>
                <a:cs typeface="+mn-cs"/>
              </a:rPr>
              <a:t>BNL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6-18  June 20</a:t>
            </a:r>
            <a:r>
              <a:rPr lang="en-US" sz="1200" b="1" dirty="0" smtClean="0">
                <a:latin typeface="+mn-lt"/>
                <a:cs typeface="+mn-cs"/>
              </a:rPr>
              <a:t>11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143372" y="3500438"/>
            <a:ext cx="663002" cy="322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olidFill>
                  <a:srgbClr val="000000"/>
                </a:solidFill>
              </a:rPr>
              <a:t>	</a:t>
            </a: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571900" y="3376689"/>
            <a:ext cx="5572132" cy="126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2100" dirty="0" smtClean="0">
                <a:solidFill>
                  <a:srgbClr val="000000"/>
                </a:solidFill>
                <a:latin typeface="+mn-lt"/>
              </a:rPr>
              <a:t>different states “melting” at different temperatures due to different binding energies.</a:t>
            </a:r>
          </a:p>
          <a:p>
            <a:pPr algn="just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2100" b="1" dirty="0" smtClean="0">
                <a:solidFill>
                  <a:srgbClr val="000000"/>
                </a:solidFill>
                <a:latin typeface="+mn-lt"/>
              </a:rPr>
              <a:t>   Matsui and </a:t>
            </a:r>
            <a:r>
              <a:rPr lang="en-GB" sz="2100" b="1" dirty="0" err="1" smtClean="0">
                <a:solidFill>
                  <a:srgbClr val="000000"/>
                </a:solidFill>
                <a:latin typeface="+mn-lt"/>
              </a:rPr>
              <a:t>Satz</a:t>
            </a:r>
            <a:r>
              <a:rPr lang="en-GB" sz="2100" b="1" dirty="0" smtClean="0">
                <a:solidFill>
                  <a:srgbClr val="000000"/>
                </a:solidFill>
                <a:latin typeface="+mn-lt"/>
              </a:rPr>
              <a:t>: </a:t>
            </a:r>
          </a:p>
          <a:p>
            <a:pPr algn="just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2100" b="1" dirty="0" smtClean="0">
                <a:solidFill>
                  <a:srgbClr val="800000"/>
                </a:solidFill>
                <a:latin typeface="+mn-lt"/>
              </a:rPr>
              <a:t>   J/</a:t>
            </a:r>
            <a:r>
              <a:rPr lang="en-GB" sz="2100" b="1" dirty="0" smtClean="0">
                <a:solidFill>
                  <a:srgbClr val="800000"/>
                </a:solidFill>
                <a:latin typeface="Symbol" pitchFamily="18" charset="2"/>
              </a:rPr>
              <a:t>y</a:t>
            </a:r>
            <a:r>
              <a:rPr lang="en-GB" sz="2100" b="1" dirty="0" smtClean="0">
                <a:solidFill>
                  <a:srgbClr val="800000"/>
                </a:solidFill>
                <a:latin typeface="+mn-lt"/>
              </a:rPr>
              <a:t> destruction in a QGP by Debye screening</a:t>
            </a:r>
            <a:r>
              <a:rPr lang="en-GB" sz="2100" b="1" dirty="0" smtClean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5410" y="4714884"/>
            <a:ext cx="2695680" cy="1840513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solidFill>
                  <a:srgbClr val="C00000"/>
                </a:solidFill>
              </a:rPr>
              <a:t>Motivation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: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the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intringuing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story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 of J/</a:t>
            </a:r>
            <a:r>
              <a:rPr lang="es-ES" sz="3200" dirty="0" smtClean="0">
                <a:solidFill>
                  <a:srgbClr val="C00000"/>
                </a:solidFill>
                <a:latin typeface="Symbol" pitchFamily="18" charset="2"/>
              </a:rPr>
              <a:t>y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production</a:t>
            </a:r>
            <a:endParaRPr lang="es-ES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8" name="106 Rectángulo"/>
          <p:cNvSpPr>
            <a:spLocks noChangeArrowheads="1"/>
          </p:cNvSpPr>
          <p:nvPr/>
        </p:nvSpPr>
        <p:spPr bwMode="auto">
          <a:xfrm>
            <a:off x="0" y="785794"/>
            <a:ext cx="6172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200" dirty="0">
                <a:latin typeface="+mn-lt"/>
              </a:rPr>
              <a:t>Potential between </a:t>
            </a:r>
            <a:r>
              <a:rPr lang="en-US" sz="2200" dirty="0" smtClean="0">
                <a:latin typeface="+mn-lt"/>
              </a:rPr>
              <a:t>q-anti-q </a:t>
            </a:r>
            <a:r>
              <a:rPr lang="en-US" sz="2200" dirty="0">
                <a:latin typeface="+mn-lt"/>
              </a:rPr>
              <a:t>pair </a:t>
            </a:r>
            <a:endParaRPr lang="en-US" sz="2200" dirty="0" smtClean="0">
              <a:latin typeface="+mn-lt"/>
            </a:endParaRPr>
          </a:p>
          <a:p>
            <a:pPr algn="l"/>
            <a:r>
              <a:rPr lang="en-US" sz="2200" dirty="0" smtClean="0">
                <a:latin typeface="+mn-lt"/>
              </a:rPr>
              <a:t>grows </a:t>
            </a:r>
            <a:r>
              <a:rPr lang="es-ES" sz="2200" dirty="0" err="1">
                <a:latin typeface="+mn-lt"/>
              </a:rPr>
              <a:t>linearly</a:t>
            </a:r>
            <a:r>
              <a:rPr lang="es-ES" sz="2200" dirty="0">
                <a:latin typeface="+mn-lt"/>
              </a:rPr>
              <a:t> at </a:t>
            </a:r>
            <a:r>
              <a:rPr lang="es-ES" sz="2200" dirty="0" err="1">
                <a:latin typeface="+mn-lt"/>
              </a:rPr>
              <a:t>large</a:t>
            </a:r>
            <a:r>
              <a:rPr lang="es-ES" sz="2200" dirty="0">
                <a:latin typeface="+mn-lt"/>
              </a:rPr>
              <a:t> </a:t>
            </a:r>
            <a:r>
              <a:rPr lang="es-ES" sz="2200" dirty="0" err="1">
                <a:latin typeface="+mn-lt"/>
              </a:rPr>
              <a:t>distances</a:t>
            </a:r>
            <a:endParaRPr lang="es-ES" sz="2200" dirty="0">
              <a:latin typeface="+mn-lt"/>
            </a:endParaRPr>
          </a:p>
          <a:p>
            <a:pPr algn="l"/>
            <a:endParaRPr lang="es-ES" sz="2200" dirty="0">
              <a:latin typeface="+mn-lt"/>
            </a:endParaRPr>
          </a:p>
          <a:p>
            <a:pPr algn="l"/>
            <a:r>
              <a:rPr lang="es-ES" sz="2200" dirty="0">
                <a:latin typeface="+mn-lt"/>
              </a:rPr>
              <a:t> </a:t>
            </a:r>
          </a:p>
          <a:p>
            <a:pPr algn="l"/>
            <a:endParaRPr lang="es-ES" sz="2200" dirty="0">
              <a:latin typeface="+mn-lt"/>
            </a:endParaRPr>
          </a:p>
          <a:p>
            <a:pPr algn="l"/>
            <a:endParaRPr lang="es-ES" sz="2200" dirty="0">
              <a:latin typeface="+mn-lt"/>
            </a:endParaRPr>
          </a:p>
        </p:txBody>
      </p:sp>
      <p:graphicFrame>
        <p:nvGraphicFramePr>
          <p:cNvPr id="346120" name="Object 8"/>
          <p:cNvGraphicFramePr>
            <a:graphicFrameLocks noChangeAspect="1"/>
          </p:cNvGraphicFramePr>
          <p:nvPr/>
        </p:nvGraphicFramePr>
        <p:xfrm>
          <a:off x="4071934" y="857232"/>
          <a:ext cx="2424130" cy="844588"/>
        </p:xfrm>
        <a:graphic>
          <a:graphicData uri="http://schemas.openxmlformats.org/presentationml/2006/ole">
            <p:oleObj spid="_x0000_s3074" name="Equation" r:id="rId5" imgW="1130040" imgH="393480" progId="Equation.3">
              <p:embed/>
            </p:oleObj>
          </a:graphicData>
        </a:graphic>
      </p:graphicFrame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6643702" y="785794"/>
            <a:ext cx="2500298" cy="1785950"/>
            <a:chOff x="3744" y="960"/>
            <a:chExt cx="1920" cy="1776"/>
          </a:xfrm>
        </p:grpSpPr>
        <p:sp>
          <p:nvSpPr>
            <p:cNvPr id="44" name="Rectangle 83"/>
            <p:cNvSpPr>
              <a:spLocks noChangeArrowheads="1"/>
            </p:cNvSpPr>
            <p:nvPr/>
          </p:nvSpPr>
          <p:spPr bwMode="auto">
            <a:xfrm>
              <a:off x="3744" y="960"/>
              <a:ext cx="1920" cy="177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45" name="Line 84"/>
            <p:cNvSpPr>
              <a:spLocks noChangeShapeType="1"/>
            </p:cNvSpPr>
            <p:nvPr/>
          </p:nvSpPr>
          <p:spPr bwMode="auto">
            <a:xfrm>
              <a:off x="4171" y="1056"/>
              <a:ext cx="0" cy="16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46" name="Line 85"/>
            <p:cNvSpPr>
              <a:spLocks noChangeShapeType="1"/>
            </p:cNvSpPr>
            <p:nvPr/>
          </p:nvSpPr>
          <p:spPr bwMode="auto">
            <a:xfrm>
              <a:off x="4104" y="1955"/>
              <a:ext cx="12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47" name="Freeform 86"/>
            <p:cNvSpPr>
              <a:spLocks/>
            </p:cNvSpPr>
            <p:nvPr/>
          </p:nvSpPr>
          <p:spPr bwMode="auto">
            <a:xfrm>
              <a:off x="4210" y="1108"/>
              <a:ext cx="1006" cy="1340"/>
            </a:xfrm>
            <a:custGeom>
              <a:avLst/>
              <a:gdLst>
                <a:gd name="T0" fmla="*/ 0 w 1433"/>
                <a:gd name="T1" fmla="*/ 1340 h 1340"/>
                <a:gd name="T2" fmla="*/ 2 w 1433"/>
                <a:gd name="T3" fmla="*/ 864 h 1340"/>
                <a:gd name="T4" fmla="*/ 10 w 1433"/>
                <a:gd name="T5" fmla="*/ 415 h 1340"/>
                <a:gd name="T6" fmla="*/ 20 w 1433"/>
                <a:gd name="T7" fmla="*/ 0 h 13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33"/>
                <a:gd name="T13" fmla="*/ 0 h 1340"/>
                <a:gd name="T14" fmla="*/ 1433 w 1433"/>
                <a:gd name="T15" fmla="*/ 1340 h 13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3" h="1340">
                  <a:moveTo>
                    <a:pt x="0" y="1340"/>
                  </a:moveTo>
                  <a:cubicBezTo>
                    <a:pt x="23" y="1260"/>
                    <a:pt x="19" y="1018"/>
                    <a:pt x="137" y="864"/>
                  </a:cubicBezTo>
                  <a:cubicBezTo>
                    <a:pt x="255" y="710"/>
                    <a:pt x="489" y="559"/>
                    <a:pt x="705" y="415"/>
                  </a:cubicBezTo>
                  <a:cubicBezTo>
                    <a:pt x="921" y="271"/>
                    <a:pt x="1281" y="86"/>
                    <a:pt x="1433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48" name="Text Box 87"/>
            <p:cNvSpPr txBox="1">
              <a:spLocks noChangeArrowheads="1"/>
            </p:cNvSpPr>
            <p:nvPr/>
          </p:nvSpPr>
          <p:spPr bwMode="auto">
            <a:xfrm>
              <a:off x="5199" y="1918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49" name="Text Box 88"/>
            <p:cNvSpPr txBox="1">
              <a:spLocks noChangeArrowheads="1"/>
            </p:cNvSpPr>
            <p:nvPr/>
          </p:nvSpPr>
          <p:spPr bwMode="auto">
            <a:xfrm>
              <a:off x="3744" y="1002"/>
              <a:ext cx="3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V(r)</a:t>
              </a:r>
            </a:p>
          </p:txBody>
        </p:sp>
        <p:grpSp>
          <p:nvGrpSpPr>
            <p:cNvPr id="3" name="Group 89"/>
            <p:cNvGrpSpPr>
              <a:grpSpLocks/>
            </p:cNvGrpSpPr>
            <p:nvPr/>
          </p:nvGrpSpPr>
          <p:grpSpPr bwMode="auto">
            <a:xfrm rot="21570107" flipV="1">
              <a:off x="4171" y="1492"/>
              <a:ext cx="440" cy="121"/>
              <a:chOff x="480" y="3696"/>
              <a:chExt cx="3360" cy="240"/>
            </a:xfrm>
          </p:grpSpPr>
          <p:cxnSp>
            <p:nvCxnSpPr>
              <p:cNvPr id="53" name="AutoShape 90"/>
              <p:cNvCxnSpPr>
                <a:cxnSpLocks noChangeShapeType="1"/>
              </p:cNvCxnSpPr>
              <p:nvPr/>
            </p:nvCxnSpPr>
            <p:spPr bwMode="auto">
              <a:xfrm flipV="1">
                <a:off x="816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rgbClr val="33CCCC"/>
                </a:solidFill>
                <a:round/>
                <a:headEnd/>
                <a:tailEnd/>
              </a:ln>
            </p:spPr>
          </p:cxnSp>
          <p:cxnSp>
            <p:nvCxnSpPr>
              <p:cNvPr id="54" name="AutoShape 91"/>
              <p:cNvCxnSpPr>
                <a:cxnSpLocks noChangeShapeType="1"/>
              </p:cNvCxnSpPr>
              <p:nvPr/>
            </p:nvCxnSpPr>
            <p:spPr bwMode="auto">
              <a:xfrm>
                <a:off x="480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rgbClr val="33CCCC"/>
                </a:solidFill>
                <a:round/>
                <a:headEnd/>
                <a:tailEnd/>
              </a:ln>
            </p:spPr>
          </p:cxnSp>
          <p:cxnSp>
            <p:nvCxnSpPr>
              <p:cNvPr id="55" name="AutoShape 92"/>
              <p:cNvCxnSpPr>
                <a:cxnSpLocks noChangeShapeType="1"/>
              </p:cNvCxnSpPr>
              <p:nvPr/>
            </p:nvCxnSpPr>
            <p:spPr bwMode="auto">
              <a:xfrm flipV="1">
                <a:off x="1488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rgbClr val="33CCCC"/>
                </a:solidFill>
                <a:round/>
                <a:headEnd/>
                <a:tailEnd/>
              </a:ln>
            </p:spPr>
          </p:cxnSp>
          <p:cxnSp>
            <p:nvCxnSpPr>
              <p:cNvPr id="56" name="AutoShape 93"/>
              <p:cNvCxnSpPr>
                <a:cxnSpLocks noChangeShapeType="1"/>
              </p:cNvCxnSpPr>
              <p:nvPr/>
            </p:nvCxnSpPr>
            <p:spPr bwMode="auto">
              <a:xfrm>
                <a:off x="1152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rgbClr val="33CCCC"/>
                </a:solidFill>
                <a:round/>
                <a:headEnd/>
                <a:tailEnd/>
              </a:ln>
            </p:spPr>
          </p:cxnSp>
          <p:cxnSp>
            <p:nvCxnSpPr>
              <p:cNvPr id="57" name="AutoShape 94"/>
              <p:cNvCxnSpPr>
                <a:cxnSpLocks noChangeShapeType="1"/>
              </p:cNvCxnSpPr>
              <p:nvPr/>
            </p:nvCxnSpPr>
            <p:spPr bwMode="auto">
              <a:xfrm flipV="1">
                <a:off x="2160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rgbClr val="33CCCC"/>
                </a:solidFill>
                <a:round/>
                <a:headEnd/>
                <a:tailEnd/>
              </a:ln>
            </p:spPr>
          </p:cxnSp>
          <p:cxnSp>
            <p:nvCxnSpPr>
              <p:cNvPr id="58" name="AutoShape 95"/>
              <p:cNvCxnSpPr>
                <a:cxnSpLocks noChangeShapeType="1"/>
              </p:cNvCxnSpPr>
              <p:nvPr/>
            </p:nvCxnSpPr>
            <p:spPr bwMode="auto">
              <a:xfrm>
                <a:off x="1824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rgbClr val="33CCCC"/>
                </a:solidFill>
                <a:round/>
                <a:headEnd/>
                <a:tailEnd/>
              </a:ln>
            </p:spPr>
          </p:cxnSp>
          <p:cxnSp>
            <p:nvCxnSpPr>
              <p:cNvPr id="59" name="AutoShape 96"/>
              <p:cNvCxnSpPr>
                <a:cxnSpLocks noChangeShapeType="1"/>
              </p:cNvCxnSpPr>
              <p:nvPr/>
            </p:nvCxnSpPr>
            <p:spPr bwMode="auto">
              <a:xfrm flipV="1">
                <a:off x="2832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rgbClr val="33CCCC"/>
                </a:solidFill>
                <a:round/>
                <a:headEnd/>
                <a:tailEnd/>
              </a:ln>
            </p:spPr>
          </p:cxnSp>
          <p:cxnSp>
            <p:nvCxnSpPr>
              <p:cNvPr id="60" name="AutoShape 97"/>
              <p:cNvCxnSpPr>
                <a:cxnSpLocks noChangeShapeType="1"/>
              </p:cNvCxnSpPr>
              <p:nvPr/>
            </p:nvCxnSpPr>
            <p:spPr bwMode="auto">
              <a:xfrm>
                <a:off x="2496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rgbClr val="33CCCC"/>
                </a:solidFill>
                <a:round/>
                <a:headEnd/>
                <a:tailEnd/>
              </a:ln>
            </p:spPr>
          </p:cxnSp>
          <p:cxnSp>
            <p:nvCxnSpPr>
              <p:cNvPr id="61" name="AutoShape 98"/>
              <p:cNvCxnSpPr>
                <a:cxnSpLocks noChangeShapeType="1"/>
              </p:cNvCxnSpPr>
              <p:nvPr/>
            </p:nvCxnSpPr>
            <p:spPr bwMode="auto">
              <a:xfrm flipV="1">
                <a:off x="3504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rgbClr val="33CCCC"/>
                </a:solidFill>
                <a:round/>
                <a:headEnd/>
                <a:tailEnd/>
              </a:ln>
            </p:spPr>
          </p:cxnSp>
          <p:cxnSp>
            <p:nvCxnSpPr>
              <p:cNvPr id="62" name="AutoShape 99"/>
              <p:cNvCxnSpPr>
                <a:cxnSpLocks noChangeShapeType="1"/>
              </p:cNvCxnSpPr>
              <p:nvPr/>
            </p:nvCxnSpPr>
            <p:spPr bwMode="auto">
              <a:xfrm>
                <a:off x="3168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rgbClr val="33CCCC"/>
                </a:solidFill>
                <a:round/>
                <a:headEnd/>
                <a:tailEnd/>
              </a:ln>
            </p:spPr>
          </p:cxnSp>
        </p:grpSp>
        <p:sp>
          <p:nvSpPr>
            <p:cNvPr id="51" name="Oval 100"/>
            <p:cNvSpPr>
              <a:spLocks noChangeArrowheads="1"/>
            </p:cNvSpPr>
            <p:nvPr/>
          </p:nvSpPr>
          <p:spPr bwMode="auto">
            <a:xfrm>
              <a:off x="4602" y="1493"/>
              <a:ext cx="101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52" name="Oval 101"/>
            <p:cNvSpPr>
              <a:spLocks noChangeArrowheads="1"/>
            </p:cNvSpPr>
            <p:nvPr/>
          </p:nvSpPr>
          <p:spPr bwMode="auto">
            <a:xfrm>
              <a:off x="4104" y="1503"/>
              <a:ext cx="101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</p:grpSp>
      <p:sp>
        <p:nvSpPr>
          <p:cNvPr id="63" name="Text Box 103"/>
          <p:cNvSpPr txBox="1">
            <a:spLocks noChangeArrowheads="1"/>
          </p:cNvSpPr>
          <p:nvPr/>
        </p:nvSpPr>
        <p:spPr bwMode="auto">
          <a:xfrm>
            <a:off x="0" y="1785926"/>
            <a:ext cx="563880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Screening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>
                <a:latin typeface="+mn-lt"/>
              </a:rPr>
              <a:t>of long range confining potential at high enough temperature or density.</a:t>
            </a:r>
          </a:p>
        </p:txBody>
      </p:sp>
      <p:pic>
        <p:nvPicPr>
          <p:cNvPr id="67" name="Picture 104"/>
          <p:cNvPicPr>
            <a:picLocks noChangeAspect="1" noChangeArrowheads="1"/>
          </p:cNvPicPr>
          <p:nvPr/>
        </p:nvPicPr>
        <p:blipFill>
          <a:blip r:embed="rId6"/>
          <a:srcRect l="46562" t="13553" r="1703" b="7388"/>
          <a:stretch>
            <a:fillRect/>
          </a:stretch>
        </p:blipFill>
        <p:spPr bwMode="auto">
          <a:xfrm>
            <a:off x="71406" y="2571744"/>
            <a:ext cx="3262314" cy="214314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761017"/>
            <a:ext cx="5472122" cy="18112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9" name="Text Box 9"/>
          <p:cNvSpPr txBox="1">
            <a:spLocks noChangeArrowheads="1"/>
          </p:cNvSpPr>
          <p:nvPr/>
        </p:nvSpPr>
        <p:spPr bwMode="auto">
          <a:xfrm>
            <a:off x="214282" y="5457782"/>
            <a:ext cx="427732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rgbClr val="C00000"/>
                </a:solidFill>
              </a:rPr>
              <a:t>J/</a:t>
            </a:r>
            <a:r>
              <a:rPr lang="es-ES" sz="2000" b="1" dirty="0">
                <a:solidFill>
                  <a:srgbClr val="C00000"/>
                </a:solidFill>
                <a:latin typeface="Symbol" pitchFamily="18" charset="2"/>
              </a:rPr>
              <a:t>Y</a:t>
            </a:r>
            <a:r>
              <a:rPr lang="es-ES" sz="2000" b="1" dirty="0">
                <a:solidFill>
                  <a:srgbClr val="C00000"/>
                </a:solidFill>
              </a:rPr>
              <a:t> </a:t>
            </a:r>
            <a:r>
              <a:rPr lang="es-ES" sz="2000" b="1" dirty="0" err="1">
                <a:solidFill>
                  <a:srgbClr val="C00000"/>
                </a:solidFill>
              </a:rPr>
              <a:t>suppression</a:t>
            </a:r>
            <a:r>
              <a:rPr lang="es-ES" sz="2000" b="1" dirty="0">
                <a:solidFill>
                  <a:srgbClr val="C00000"/>
                </a:solidFill>
              </a:rPr>
              <a:t> = QGP </a:t>
            </a:r>
            <a:r>
              <a:rPr lang="es-ES" sz="2000" b="1" dirty="0" err="1">
                <a:solidFill>
                  <a:srgbClr val="C00000"/>
                </a:solidFill>
              </a:rPr>
              <a:t>signature</a:t>
            </a:r>
            <a:endParaRPr lang="es-ES" sz="2000" b="1" dirty="0">
              <a:solidFill>
                <a:srgbClr val="C00000"/>
              </a:solidFill>
            </a:endParaRPr>
          </a:p>
        </p:txBody>
      </p:sp>
      <p:sp>
        <p:nvSpPr>
          <p:cNvPr id="70" name="Oval 8"/>
          <p:cNvSpPr>
            <a:spLocks noChangeArrowheads="1"/>
          </p:cNvSpPr>
          <p:nvPr/>
        </p:nvSpPr>
        <p:spPr bwMode="auto">
          <a:xfrm>
            <a:off x="4572000" y="5867400"/>
            <a:ext cx="857256" cy="519351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es-ES"/>
          </a:p>
        </p:txBody>
      </p:sp>
      <p:sp>
        <p:nvSpPr>
          <p:cNvPr id="71" name="Text Box 108"/>
          <p:cNvSpPr txBox="1">
            <a:spLocks noChangeArrowheads="1"/>
          </p:cNvSpPr>
          <p:nvPr/>
        </p:nvSpPr>
        <p:spPr bwMode="auto">
          <a:xfrm rot="16237081">
            <a:off x="309637" y="2819546"/>
            <a:ext cx="71811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mic Sans MS" pitchFamily="66" charset="0"/>
              </a:rPr>
              <a:t>V(r)</a:t>
            </a:r>
          </a:p>
        </p:txBody>
      </p:sp>
      <p:cxnSp>
        <p:nvCxnSpPr>
          <p:cNvPr id="72" name="71 Conector recto de flecha"/>
          <p:cNvCxnSpPr>
            <a:cxnSpLocks noChangeShapeType="1"/>
          </p:cNvCxnSpPr>
          <p:nvPr/>
        </p:nvCxnSpPr>
        <p:spPr bwMode="auto">
          <a:xfrm rot="5400000">
            <a:off x="2401086" y="3685390"/>
            <a:ext cx="2057400" cy="1588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3500430" y="2571744"/>
            <a:ext cx="5929354" cy="10618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s-ES" sz="2100" dirty="0" err="1">
                <a:latin typeface="+mn-lt"/>
              </a:rPr>
              <a:t>What</a:t>
            </a:r>
            <a:r>
              <a:rPr lang="es-ES" sz="2100" dirty="0">
                <a:latin typeface="+mn-lt"/>
              </a:rPr>
              <a:t> </a:t>
            </a:r>
            <a:r>
              <a:rPr lang="es-ES" sz="2100" dirty="0" err="1">
                <a:latin typeface="+mn-lt"/>
              </a:rPr>
              <a:t>happens</a:t>
            </a:r>
            <a:r>
              <a:rPr lang="es-ES" sz="2100" dirty="0">
                <a:latin typeface="+mn-lt"/>
              </a:rPr>
              <a:t> </a:t>
            </a:r>
            <a:r>
              <a:rPr lang="es-ES" sz="2100" dirty="0" err="1">
                <a:latin typeface="+mn-lt"/>
              </a:rPr>
              <a:t>when</a:t>
            </a:r>
            <a:r>
              <a:rPr lang="es-ES" sz="2100" dirty="0">
                <a:latin typeface="+mn-lt"/>
              </a:rPr>
              <a:t> </a:t>
            </a:r>
            <a:r>
              <a:rPr lang="es-ES" sz="2100" dirty="0" err="1">
                <a:latin typeface="+mn-lt"/>
              </a:rPr>
              <a:t>the</a:t>
            </a:r>
            <a:r>
              <a:rPr lang="es-ES" sz="2100" dirty="0">
                <a:latin typeface="+mn-lt"/>
              </a:rPr>
              <a:t> </a:t>
            </a:r>
            <a:r>
              <a:rPr lang="es-ES" sz="2100" dirty="0" err="1">
                <a:latin typeface="+mn-lt"/>
              </a:rPr>
              <a:t>range</a:t>
            </a:r>
            <a:r>
              <a:rPr lang="es-ES" sz="2100" dirty="0">
                <a:latin typeface="+mn-lt"/>
              </a:rPr>
              <a:t> of </a:t>
            </a:r>
            <a:r>
              <a:rPr lang="es-ES" sz="2100" dirty="0" err="1">
                <a:latin typeface="+mn-lt"/>
              </a:rPr>
              <a:t>the</a:t>
            </a:r>
            <a:r>
              <a:rPr lang="es-ES" sz="2100" dirty="0">
                <a:latin typeface="+mn-lt"/>
              </a:rPr>
              <a:t> </a:t>
            </a:r>
            <a:r>
              <a:rPr lang="es-ES" sz="2100" dirty="0" err="1">
                <a:latin typeface="+mn-lt"/>
              </a:rPr>
              <a:t>binding</a:t>
            </a:r>
            <a:r>
              <a:rPr lang="es-ES" sz="2100" dirty="0">
                <a:latin typeface="+mn-lt"/>
              </a:rPr>
              <a:t> </a:t>
            </a:r>
            <a:r>
              <a:rPr lang="es-ES" sz="2100" dirty="0" err="1">
                <a:latin typeface="+mn-lt"/>
              </a:rPr>
              <a:t>force</a:t>
            </a:r>
            <a:r>
              <a:rPr lang="es-ES" sz="2100" dirty="0">
                <a:latin typeface="+mn-lt"/>
              </a:rPr>
              <a:t> </a:t>
            </a:r>
            <a:r>
              <a:rPr lang="es-ES" sz="2100" dirty="0" err="1">
                <a:latin typeface="+mn-lt"/>
              </a:rPr>
              <a:t>becomes</a:t>
            </a:r>
            <a:r>
              <a:rPr lang="es-ES" sz="2100" dirty="0">
                <a:latin typeface="+mn-lt"/>
              </a:rPr>
              <a:t> </a:t>
            </a:r>
            <a:r>
              <a:rPr lang="es-ES" sz="2100" dirty="0" err="1">
                <a:latin typeface="+mn-lt"/>
              </a:rPr>
              <a:t>smaller</a:t>
            </a:r>
            <a:r>
              <a:rPr lang="es-ES" sz="2100" dirty="0">
                <a:latin typeface="+mn-lt"/>
              </a:rPr>
              <a:t> </a:t>
            </a:r>
            <a:r>
              <a:rPr lang="es-ES" sz="2100" dirty="0" err="1">
                <a:latin typeface="+mn-lt"/>
              </a:rPr>
              <a:t>than</a:t>
            </a:r>
            <a:r>
              <a:rPr lang="es-ES" sz="2100" dirty="0">
                <a:latin typeface="+mn-lt"/>
              </a:rPr>
              <a:t> </a:t>
            </a:r>
            <a:r>
              <a:rPr lang="es-ES" sz="2100" dirty="0" err="1">
                <a:latin typeface="+mn-lt"/>
              </a:rPr>
              <a:t>the</a:t>
            </a:r>
            <a:r>
              <a:rPr lang="es-ES" sz="2100" dirty="0">
                <a:latin typeface="+mn-lt"/>
              </a:rPr>
              <a:t> </a:t>
            </a:r>
            <a:r>
              <a:rPr lang="es-ES" sz="2100" dirty="0" err="1">
                <a:latin typeface="+mn-lt"/>
              </a:rPr>
              <a:t>radius</a:t>
            </a:r>
            <a:r>
              <a:rPr lang="es-ES" sz="2100" dirty="0">
                <a:latin typeface="+mn-lt"/>
              </a:rPr>
              <a:t> of </a:t>
            </a:r>
            <a:r>
              <a:rPr lang="es-ES" sz="2100" dirty="0" err="1">
                <a:latin typeface="+mn-lt"/>
              </a:rPr>
              <a:t>the</a:t>
            </a:r>
            <a:r>
              <a:rPr lang="es-ES" sz="2100" dirty="0">
                <a:latin typeface="+mn-lt"/>
              </a:rPr>
              <a:t> </a:t>
            </a:r>
            <a:r>
              <a:rPr lang="es-ES" sz="2100" dirty="0" err="1">
                <a:latin typeface="+mn-lt"/>
              </a:rPr>
              <a:t>state</a:t>
            </a:r>
            <a:r>
              <a:rPr lang="es-ES" sz="2100" dirty="0">
                <a:latin typeface="+mn-lt"/>
              </a:rPr>
              <a:t>? </a:t>
            </a:r>
          </a:p>
          <a:p>
            <a:pPr algn="l"/>
            <a:endParaRPr lang="es-ES" sz="2100" dirty="0">
              <a:latin typeface="+mn-lt"/>
            </a:endParaRPr>
          </a:p>
        </p:txBody>
      </p:sp>
      <p:sp>
        <p:nvSpPr>
          <p:cNvPr id="65" name="64 Forma libre"/>
          <p:cNvSpPr/>
          <p:nvPr/>
        </p:nvSpPr>
        <p:spPr>
          <a:xfrm>
            <a:off x="7261412" y="1500174"/>
            <a:ext cx="1453992" cy="826167"/>
          </a:xfrm>
          <a:custGeom>
            <a:avLst/>
            <a:gdLst>
              <a:gd name="connsiteX0" fmla="*/ 0 w 1541930"/>
              <a:gd name="connsiteY0" fmla="*/ 961465 h 961465"/>
              <a:gd name="connsiteX1" fmla="*/ 268941 w 1541930"/>
              <a:gd name="connsiteY1" fmla="*/ 423583 h 961465"/>
              <a:gd name="connsiteX2" fmla="*/ 1358153 w 1541930"/>
              <a:gd name="connsiteY2" fmla="*/ 60512 h 961465"/>
              <a:gd name="connsiteX3" fmla="*/ 1371600 w 1541930"/>
              <a:gd name="connsiteY3" fmla="*/ 60512 h 961465"/>
              <a:gd name="connsiteX4" fmla="*/ 1371600 w 1541930"/>
              <a:gd name="connsiteY4" fmla="*/ 60512 h 96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1930" h="961465">
                <a:moveTo>
                  <a:pt x="0" y="961465"/>
                </a:moveTo>
                <a:cubicBezTo>
                  <a:pt x="21291" y="767603"/>
                  <a:pt x="42582" y="573742"/>
                  <a:pt x="268941" y="423583"/>
                </a:cubicBezTo>
                <a:cubicBezTo>
                  <a:pt x="495300" y="273424"/>
                  <a:pt x="1174376" y="121024"/>
                  <a:pt x="1358153" y="60512"/>
                </a:cubicBezTo>
                <a:cubicBezTo>
                  <a:pt x="1541930" y="0"/>
                  <a:pt x="1371600" y="60512"/>
                  <a:pt x="1371600" y="60512"/>
                </a:cubicBezTo>
                <a:lnTo>
                  <a:pt x="1371600" y="60512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</a:t>
            </a:r>
            <a:r>
              <a:rPr lang="en-US" sz="1200" b="1" dirty="0">
                <a:solidFill>
                  <a:schemeClr val="tx1">
                    <a:tint val="75000"/>
                  </a:schemeClr>
                </a:solidFill>
              </a:rPr>
              <a:t>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Chic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@SPS: Physics case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/>
              <a:t>IPN, 7 July 2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lang="en-US" sz="1200" b="1" dirty="0" smtClean="0">
                <a:latin typeface="+mn-lt"/>
                <a:cs typeface="+mn-cs"/>
              </a:rPr>
              <a:t>11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allAtOnce"/>
      <p:bldP spid="63" grpId="0"/>
      <p:bldP spid="69" grpId="0"/>
      <p:bldP spid="70" grpId="0" animBg="1"/>
      <p:bldP spid="71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357166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  <a:p>
            <a:r>
              <a:rPr lang="en-US" sz="2000" dirty="0"/>
              <a:t>•Are there any other effects, not related to </a:t>
            </a:r>
            <a:r>
              <a:rPr lang="en-US" sz="2000" dirty="0" err="1"/>
              <a:t>colour</a:t>
            </a:r>
            <a:r>
              <a:rPr lang="en-US" sz="2000" dirty="0"/>
              <a:t> </a:t>
            </a:r>
            <a:r>
              <a:rPr lang="en-US" sz="2000" dirty="0" smtClean="0"/>
              <a:t>screening, that </a:t>
            </a:r>
            <a:r>
              <a:rPr lang="en-US" sz="2000" dirty="0"/>
              <a:t>may induce a </a:t>
            </a:r>
            <a:endParaRPr lang="en-US" sz="2000" dirty="0" smtClean="0"/>
          </a:p>
          <a:p>
            <a:r>
              <a:rPr lang="en-US" sz="2000" dirty="0" smtClean="0"/>
              <a:t>  suppression </a:t>
            </a:r>
            <a:r>
              <a:rPr lang="en-US" sz="2000" dirty="0"/>
              <a:t>of </a:t>
            </a:r>
            <a:r>
              <a:rPr lang="en-US" sz="2000" dirty="0" err="1"/>
              <a:t>quarkonium</a:t>
            </a:r>
            <a:r>
              <a:rPr lang="en-US" sz="2000" dirty="0"/>
              <a:t> states ? </a:t>
            </a:r>
          </a:p>
          <a:p>
            <a:endParaRPr lang="es-ES" sz="2000" dirty="0"/>
          </a:p>
          <a:p>
            <a:r>
              <a:rPr lang="en-US" sz="2000" dirty="0"/>
              <a:t>•Is it possible to define a “reference”(i.e. </a:t>
            </a:r>
            <a:r>
              <a:rPr lang="en-US" sz="2000" dirty="0" smtClean="0"/>
              <a:t>unsuppressed) process </a:t>
            </a:r>
            <a:r>
              <a:rPr lang="en-US" sz="2000" dirty="0"/>
              <a:t>in order to properly </a:t>
            </a:r>
            <a:endParaRPr lang="en-US" sz="2000" dirty="0" smtClean="0"/>
          </a:p>
          <a:p>
            <a:r>
              <a:rPr lang="en-US" sz="2000" dirty="0" smtClean="0"/>
              <a:t>  define </a:t>
            </a:r>
            <a:r>
              <a:rPr lang="en-US" sz="2000" dirty="0" err="1"/>
              <a:t>quarkonium</a:t>
            </a:r>
            <a:r>
              <a:rPr lang="en-US" sz="2000" dirty="0"/>
              <a:t> suppression ?</a:t>
            </a:r>
          </a:p>
          <a:p>
            <a:endParaRPr lang="es-ES" sz="2000" dirty="0"/>
          </a:p>
          <a:p>
            <a:r>
              <a:rPr lang="en-US" sz="2000" dirty="0"/>
              <a:t>•Which elements should be taken into account in the </a:t>
            </a:r>
            <a:r>
              <a:rPr lang="en-US" sz="2000" dirty="0" smtClean="0"/>
              <a:t>design of </a:t>
            </a:r>
            <a:r>
              <a:rPr lang="en-US" sz="2000" dirty="0"/>
              <a:t>an </a:t>
            </a:r>
            <a:r>
              <a:rPr lang="en-US" sz="2000" dirty="0" smtClean="0"/>
              <a:t>experiment looking </a:t>
            </a:r>
          </a:p>
          <a:p>
            <a:r>
              <a:rPr lang="en-US" sz="2000" dirty="0" smtClean="0"/>
              <a:t>  for </a:t>
            </a:r>
            <a:r>
              <a:rPr lang="en-US" sz="2000" dirty="0" err="1" smtClean="0"/>
              <a:t>quarkonium</a:t>
            </a:r>
            <a:r>
              <a:rPr lang="en-US" sz="2000" dirty="0" smtClean="0"/>
              <a:t> </a:t>
            </a:r>
            <a:r>
              <a:rPr lang="en-US" sz="2000" dirty="0"/>
              <a:t>suppression?</a:t>
            </a:r>
          </a:p>
          <a:p>
            <a:endParaRPr lang="es-ES" sz="2000" dirty="0"/>
          </a:p>
          <a:p>
            <a:r>
              <a:rPr lang="en-US" sz="2000" dirty="0"/>
              <a:t>•Do we understand </a:t>
            </a:r>
            <a:r>
              <a:rPr lang="en-US" sz="2000" dirty="0" err="1"/>
              <a:t>charmonium</a:t>
            </a:r>
            <a:r>
              <a:rPr lang="en-US" sz="2000" dirty="0"/>
              <a:t> production in elementary </a:t>
            </a:r>
            <a:r>
              <a:rPr lang="en-US" sz="2000" dirty="0" smtClean="0"/>
              <a:t> </a:t>
            </a:r>
            <a:r>
              <a:rPr lang="es-ES" sz="2000" dirty="0" err="1" smtClean="0"/>
              <a:t>collisions</a:t>
            </a:r>
            <a:r>
              <a:rPr lang="es-ES" sz="2000" dirty="0"/>
              <a:t>?</a:t>
            </a:r>
          </a:p>
          <a:p>
            <a:endParaRPr lang="es-ES" sz="2000" dirty="0"/>
          </a:p>
          <a:p>
            <a:r>
              <a:rPr lang="en-US" sz="2000" dirty="0"/>
              <a:t>•Can the melting temperature(s</a:t>
            </a:r>
            <a:r>
              <a:rPr lang="en-US" sz="2000" dirty="0" smtClean="0"/>
              <a:t>) be </a:t>
            </a:r>
            <a:r>
              <a:rPr lang="en-US" sz="2000" dirty="0"/>
              <a:t>uniquely determined ?</a:t>
            </a:r>
          </a:p>
          <a:p>
            <a:endParaRPr lang="es-ES" sz="2000" dirty="0"/>
          </a:p>
          <a:p>
            <a:r>
              <a:rPr lang="en-US" sz="2000" dirty="0"/>
              <a:t>•Do experimental observations fit in a coherent picture ?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...but the story is not so simple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</a:t>
            </a:r>
            <a:r>
              <a:rPr lang="en-US" sz="1200" b="1" dirty="0">
                <a:solidFill>
                  <a:schemeClr val="tx1">
                    <a:tint val="75000"/>
                  </a:schemeClr>
                </a:solidFill>
              </a:rPr>
              <a:t>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Chic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@SPS: Physics case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/>
              <a:t>IPN, 7 July 2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lang="en-US" sz="1200" b="1" dirty="0" smtClean="0">
                <a:latin typeface="+mn-lt"/>
                <a:cs typeface="+mn-cs"/>
              </a:rPr>
              <a:t>11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86116" y="6000768"/>
            <a:ext cx="2612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 smtClean="0">
                <a:solidFill>
                  <a:srgbClr val="C00000"/>
                </a:solidFill>
              </a:rPr>
              <a:t>Let’s</a:t>
            </a:r>
            <a:r>
              <a:rPr lang="es-ES" sz="2000" dirty="0" smtClean="0">
                <a:solidFill>
                  <a:srgbClr val="C00000"/>
                </a:solidFill>
              </a:rPr>
              <a:t> </a:t>
            </a:r>
            <a:r>
              <a:rPr lang="es-ES" sz="2000" dirty="0" err="1" smtClean="0">
                <a:solidFill>
                  <a:srgbClr val="C00000"/>
                </a:solidFill>
              </a:rPr>
              <a:t>start</a:t>
            </a:r>
            <a:r>
              <a:rPr lang="es-ES" sz="2000" dirty="0" smtClean="0">
                <a:solidFill>
                  <a:srgbClr val="C00000"/>
                </a:solidFill>
              </a:rPr>
              <a:t> </a:t>
            </a:r>
            <a:r>
              <a:rPr lang="es-ES" sz="2000" dirty="0" err="1" smtClean="0">
                <a:solidFill>
                  <a:srgbClr val="C00000"/>
                </a:solidFill>
              </a:rPr>
              <a:t>by</a:t>
            </a:r>
            <a:r>
              <a:rPr lang="es-ES" sz="2000" dirty="0" smtClean="0">
                <a:solidFill>
                  <a:srgbClr val="C00000"/>
                </a:solidFill>
              </a:rPr>
              <a:t> </a:t>
            </a:r>
            <a:r>
              <a:rPr lang="es-ES" sz="2000" dirty="0" err="1" smtClean="0">
                <a:solidFill>
                  <a:srgbClr val="C00000"/>
                </a:solidFill>
              </a:rPr>
              <a:t>the</a:t>
            </a:r>
            <a:r>
              <a:rPr lang="es-ES" sz="2000" dirty="0" smtClean="0">
                <a:solidFill>
                  <a:srgbClr val="C00000"/>
                </a:solidFill>
              </a:rPr>
              <a:t> </a:t>
            </a:r>
            <a:r>
              <a:rPr lang="es-ES" sz="2000" dirty="0" err="1" smtClean="0">
                <a:solidFill>
                  <a:srgbClr val="C00000"/>
                </a:solidFill>
              </a:rPr>
              <a:t>end</a:t>
            </a:r>
            <a:r>
              <a:rPr lang="es-ES" sz="2000" dirty="0" smtClean="0">
                <a:solidFill>
                  <a:srgbClr val="C00000"/>
                </a:solidFill>
              </a:rPr>
              <a:t>….</a:t>
            </a:r>
            <a:endParaRPr lang="es-E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143372" y="3500438"/>
            <a:ext cx="663002" cy="322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olidFill>
                  <a:srgbClr val="000000"/>
                </a:solidFill>
              </a:rPr>
              <a:t>	</a:t>
            </a: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C00000"/>
                </a:solidFill>
              </a:rPr>
              <a:t>Experimental </a:t>
            </a:r>
            <a:r>
              <a:rPr lang="es-ES" sz="3200" dirty="0" err="1" smtClean="0">
                <a:solidFill>
                  <a:srgbClr val="C00000"/>
                </a:solidFill>
              </a:rPr>
              <a:t>situation</a:t>
            </a:r>
            <a:r>
              <a:rPr lang="es-ES" sz="3200" dirty="0" smtClean="0">
                <a:solidFill>
                  <a:srgbClr val="C00000"/>
                </a:solidFill>
              </a:rPr>
              <a:t> 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: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the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</a:rPr>
              <a:t>strange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 J/</a:t>
            </a:r>
            <a:r>
              <a:rPr lang="es-ES" sz="3200" dirty="0" smtClean="0">
                <a:solidFill>
                  <a:srgbClr val="C00000"/>
                </a:solidFill>
                <a:latin typeface="Symbol" pitchFamily="18" charset="2"/>
              </a:rPr>
              <a:t>y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</a:rPr>
              <a:t>behaviour</a:t>
            </a:r>
            <a:endParaRPr lang="es-ES" sz="32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/>
          <a:srcRect l="1259" r="6294"/>
          <a:stretch>
            <a:fillRect/>
          </a:stretch>
        </p:blipFill>
        <p:spPr bwMode="auto">
          <a:xfrm>
            <a:off x="5479161" y="2889739"/>
            <a:ext cx="3664840" cy="375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CuadroTexto"/>
          <p:cNvSpPr txBox="1"/>
          <p:nvPr/>
        </p:nvSpPr>
        <p:spPr>
          <a:xfrm>
            <a:off x="0" y="642918"/>
            <a:ext cx="52863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rgbClr val="990000"/>
                </a:solidFill>
                <a:latin typeface="+mj-lt"/>
              </a:rPr>
              <a:t>• J/</a:t>
            </a:r>
            <a:r>
              <a:rPr lang="es-ES" sz="2200" b="1" dirty="0" smtClean="0">
                <a:solidFill>
                  <a:srgbClr val="990000"/>
                </a:solidFill>
                <a:latin typeface="Symbol" pitchFamily="18" charset="2"/>
              </a:rPr>
              <a:t>Y</a:t>
            </a:r>
            <a:r>
              <a:rPr lang="es-ES" sz="2200" b="1" dirty="0" smtClean="0">
                <a:solidFill>
                  <a:srgbClr val="990000"/>
                </a:solidFill>
                <a:latin typeface="+mj-lt"/>
              </a:rPr>
              <a:t> </a:t>
            </a:r>
            <a:r>
              <a:rPr lang="es-ES" sz="2200" b="1" dirty="0" err="1" smtClean="0">
                <a:solidFill>
                  <a:srgbClr val="990000"/>
                </a:solidFill>
                <a:latin typeface="+mj-lt"/>
              </a:rPr>
              <a:t>suppression</a:t>
            </a:r>
            <a:r>
              <a:rPr lang="es-ES" sz="2200" b="1" dirty="0" smtClean="0">
                <a:solidFill>
                  <a:srgbClr val="990000"/>
                </a:solidFill>
                <a:latin typeface="+mj-lt"/>
              </a:rPr>
              <a:t> at SPS </a:t>
            </a:r>
          </a:p>
          <a:p>
            <a:r>
              <a:rPr lang="en-US" sz="2200" dirty="0" smtClean="0">
                <a:latin typeface="+mj-lt"/>
              </a:rPr>
              <a:t>   Suppression beyond  nuclear absorption</a:t>
            </a:r>
          </a:p>
          <a:p>
            <a:r>
              <a:rPr lang="en-US" sz="2200" dirty="0" smtClean="0">
                <a:latin typeface="+mj-lt"/>
              </a:rPr>
              <a:t>   observed in central </a:t>
            </a:r>
            <a:r>
              <a:rPr lang="en-US" sz="2200" dirty="0" err="1" smtClean="0">
                <a:latin typeface="+mj-lt"/>
              </a:rPr>
              <a:t>Pb+Pb</a:t>
            </a:r>
            <a:r>
              <a:rPr lang="en-US" sz="2200" dirty="0" smtClean="0">
                <a:latin typeface="+mj-lt"/>
              </a:rPr>
              <a:t> at √s ~ 17 </a:t>
            </a:r>
            <a:r>
              <a:rPr lang="en-US" sz="2200" dirty="0" err="1" smtClean="0">
                <a:latin typeface="+mj-lt"/>
              </a:rPr>
              <a:t>GeV</a:t>
            </a:r>
            <a:endParaRPr lang="en-US" sz="2200" dirty="0" smtClean="0">
              <a:latin typeface="+mj-lt"/>
            </a:endParaRPr>
          </a:p>
          <a:p>
            <a:endParaRPr lang="es-ES" sz="22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0" y="3500438"/>
            <a:ext cx="55006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rgbClr val="990000"/>
                </a:solidFill>
                <a:latin typeface="+mn-lt"/>
              </a:rPr>
              <a:t>• J/</a:t>
            </a:r>
            <a:r>
              <a:rPr lang="es-ES" sz="2200" b="1" dirty="0" smtClean="0">
                <a:solidFill>
                  <a:srgbClr val="990000"/>
                </a:solidFill>
                <a:latin typeface="Symbol" pitchFamily="18" charset="2"/>
              </a:rPr>
              <a:t>Y</a:t>
            </a:r>
            <a:r>
              <a:rPr lang="es-ES" sz="2200" b="1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s-ES" sz="2200" b="1" dirty="0" err="1" smtClean="0">
                <a:solidFill>
                  <a:srgbClr val="990000"/>
                </a:solidFill>
                <a:latin typeface="+mn-lt"/>
              </a:rPr>
              <a:t>suppression</a:t>
            </a:r>
            <a:r>
              <a:rPr lang="es-ES" sz="2200" b="1" dirty="0" smtClean="0">
                <a:solidFill>
                  <a:srgbClr val="990000"/>
                </a:solidFill>
                <a:latin typeface="+mn-lt"/>
              </a:rPr>
              <a:t> at RHIC</a:t>
            </a:r>
          </a:p>
          <a:p>
            <a:r>
              <a:rPr lang="en-US" sz="2200" dirty="0" smtClean="0">
                <a:latin typeface="+mn-lt"/>
              </a:rPr>
              <a:t>   J/</a:t>
            </a:r>
            <a:r>
              <a:rPr lang="en-US" sz="2200" dirty="0" smtClean="0">
                <a:latin typeface="Symbol" pitchFamily="18" charset="2"/>
              </a:rPr>
              <a:t>Y</a:t>
            </a:r>
            <a:r>
              <a:rPr lang="en-US" sz="2200" dirty="0" smtClean="0">
                <a:latin typeface="+mn-lt"/>
              </a:rPr>
              <a:t> are suppressed,  but not as much as   </a:t>
            </a:r>
          </a:p>
          <a:p>
            <a:r>
              <a:rPr lang="en-US" sz="2200" dirty="0" smtClean="0">
                <a:latin typeface="+mn-lt"/>
              </a:rPr>
              <a:t>  expected if we have complete color screening</a:t>
            </a:r>
            <a:endParaRPr lang="en-US" dirty="0" smtClean="0">
              <a:latin typeface="+mn-lt"/>
            </a:endParaRPr>
          </a:p>
          <a:p>
            <a:endParaRPr lang="es-ES" dirty="0">
              <a:latin typeface="+mn-lt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0" y="5000636"/>
            <a:ext cx="5786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err="1" smtClean="0">
                <a:solidFill>
                  <a:srgbClr val="990000"/>
                </a:solidFill>
                <a:latin typeface="+mn-lt"/>
              </a:rPr>
              <a:t>Same</a:t>
            </a:r>
            <a:r>
              <a:rPr lang="es-ES" sz="2200" b="1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s-ES" sz="2200" b="1" dirty="0" err="1" smtClean="0">
                <a:solidFill>
                  <a:srgbClr val="990000"/>
                </a:solidFill>
                <a:latin typeface="+mn-lt"/>
              </a:rPr>
              <a:t>amount</a:t>
            </a:r>
            <a:r>
              <a:rPr lang="es-ES" sz="2200" b="1" dirty="0" smtClean="0">
                <a:solidFill>
                  <a:srgbClr val="990000"/>
                </a:solidFill>
                <a:latin typeface="+mn-lt"/>
              </a:rPr>
              <a:t> of </a:t>
            </a:r>
            <a:r>
              <a:rPr lang="es-ES" sz="2200" b="1" dirty="0" err="1" smtClean="0">
                <a:solidFill>
                  <a:srgbClr val="990000"/>
                </a:solidFill>
                <a:latin typeface="+mn-lt"/>
              </a:rPr>
              <a:t>suppression</a:t>
            </a:r>
            <a:r>
              <a:rPr lang="es-ES" sz="2200" b="1" dirty="0" smtClean="0">
                <a:solidFill>
                  <a:srgbClr val="990000"/>
                </a:solidFill>
                <a:latin typeface="+mn-lt"/>
              </a:rPr>
              <a:t>  at RHIC and SPS </a:t>
            </a:r>
          </a:p>
          <a:p>
            <a:endParaRPr lang="es-ES" sz="800" b="1" dirty="0" smtClean="0">
              <a:solidFill>
                <a:srgbClr val="990000"/>
              </a:solidFill>
              <a:latin typeface="+mn-lt"/>
            </a:endParaRPr>
          </a:p>
          <a:p>
            <a:endParaRPr lang="es-ES" dirty="0">
              <a:latin typeface="+mn-lt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0" y="5811560"/>
            <a:ext cx="499688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b="1" dirty="0" smtClean="0">
                <a:solidFill>
                  <a:srgbClr val="990000"/>
                </a:solidFill>
                <a:latin typeface="+mn-lt"/>
              </a:rPr>
              <a:t>At </a:t>
            </a:r>
            <a:r>
              <a:rPr lang="es-ES" sz="2200" b="1" dirty="0" smtClean="0">
                <a:solidFill>
                  <a:srgbClr val="990000"/>
                </a:solidFill>
              </a:rPr>
              <a:t>LHC </a:t>
            </a:r>
            <a:r>
              <a:rPr lang="es-ES" sz="2200" b="1" dirty="0" err="1" smtClean="0">
                <a:solidFill>
                  <a:srgbClr val="990000"/>
                </a:solidFill>
              </a:rPr>
              <a:t>the</a:t>
            </a:r>
            <a:r>
              <a:rPr lang="es-ES" sz="2200" b="1" dirty="0" smtClean="0">
                <a:solidFill>
                  <a:srgbClr val="990000"/>
                </a:solidFill>
              </a:rPr>
              <a:t> </a:t>
            </a:r>
            <a:r>
              <a:rPr lang="es-ES" sz="2200" b="1" dirty="0" err="1" smtClean="0">
                <a:solidFill>
                  <a:srgbClr val="990000"/>
                </a:solidFill>
              </a:rPr>
              <a:t>situation</a:t>
            </a:r>
            <a:r>
              <a:rPr lang="es-ES" sz="2200" b="1" dirty="0" smtClean="0">
                <a:solidFill>
                  <a:srgbClr val="990000"/>
                </a:solidFill>
              </a:rPr>
              <a:t> </a:t>
            </a:r>
            <a:r>
              <a:rPr lang="es-ES" sz="2200" b="1" dirty="0" err="1" smtClean="0">
                <a:solidFill>
                  <a:srgbClr val="990000"/>
                </a:solidFill>
              </a:rPr>
              <a:t>is</a:t>
            </a:r>
            <a:r>
              <a:rPr lang="es-ES" sz="2200" b="1" dirty="0" smtClean="0">
                <a:solidFill>
                  <a:srgbClr val="990000"/>
                </a:solidFill>
              </a:rPr>
              <a:t> </a:t>
            </a:r>
            <a:r>
              <a:rPr lang="es-ES" sz="2200" b="1" dirty="0" err="1" smtClean="0">
                <a:solidFill>
                  <a:srgbClr val="990000"/>
                </a:solidFill>
              </a:rPr>
              <a:t>still</a:t>
            </a:r>
            <a:r>
              <a:rPr lang="es-ES" sz="2200" b="1" dirty="0" smtClean="0">
                <a:solidFill>
                  <a:srgbClr val="990000"/>
                </a:solidFill>
              </a:rPr>
              <a:t> </a:t>
            </a:r>
            <a:r>
              <a:rPr lang="es-ES" sz="2200" b="1" dirty="0" err="1" smtClean="0">
                <a:solidFill>
                  <a:srgbClr val="990000"/>
                </a:solidFill>
              </a:rPr>
              <a:t>not</a:t>
            </a:r>
            <a:r>
              <a:rPr lang="es-ES" sz="2200" b="1" dirty="0" smtClean="0">
                <a:solidFill>
                  <a:srgbClr val="990000"/>
                </a:solidFill>
              </a:rPr>
              <a:t> </a:t>
            </a:r>
            <a:r>
              <a:rPr lang="es-ES" sz="2200" b="1" dirty="0" err="1" smtClean="0">
                <a:solidFill>
                  <a:srgbClr val="990000"/>
                </a:solidFill>
              </a:rPr>
              <a:t>clear</a:t>
            </a:r>
            <a:r>
              <a:rPr lang="es-ES" sz="2200" b="1" dirty="0" smtClean="0">
                <a:solidFill>
                  <a:srgbClr val="990000"/>
                </a:solidFill>
              </a:rPr>
              <a:t> </a:t>
            </a:r>
            <a:r>
              <a:rPr lang="es-ES" sz="2200" b="1" dirty="0" err="1" smtClean="0">
                <a:solidFill>
                  <a:srgbClr val="990000"/>
                </a:solidFill>
              </a:rPr>
              <a:t>but</a:t>
            </a:r>
            <a:r>
              <a:rPr lang="es-ES" sz="2200" b="1" dirty="0" smtClean="0">
                <a:solidFill>
                  <a:srgbClr val="990000"/>
                </a:solidFill>
              </a:rPr>
              <a:t>…</a:t>
            </a:r>
            <a:endParaRPr lang="es-ES" sz="2200" b="1" dirty="0" smtClean="0">
              <a:solidFill>
                <a:srgbClr val="990000"/>
              </a:solidFill>
            </a:endParaRPr>
          </a:p>
          <a:p>
            <a:r>
              <a:rPr lang="es-ES" sz="2200" b="1" dirty="0" err="1" smtClean="0">
                <a:solidFill>
                  <a:srgbClr val="990000"/>
                </a:solidFill>
                <a:latin typeface="+mn-lt"/>
              </a:rPr>
              <a:t>amount</a:t>
            </a:r>
            <a:r>
              <a:rPr lang="es-ES" sz="2200" b="1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s-ES" sz="2200" b="1" dirty="0" smtClean="0">
                <a:solidFill>
                  <a:srgbClr val="990000"/>
                </a:solidFill>
                <a:latin typeface="+mn-lt"/>
              </a:rPr>
              <a:t>of </a:t>
            </a:r>
            <a:r>
              <a:rPr lang="es-ES" sz="2200" b="1" dirty="0" err="1" smtClean="0">
                <a:solidFill>
                  <a:srgbClr val="990000"/>
                </a:solidFill>
                <a:latin typeface="+mn-lt"/>
              </a:rPr>
              <a:t>suppression</a:t>
            </a:r>
            <a:r>
              <a:rPr lang="es-ES" sz="2200" b="1" dirty="0" smtClean="0">
                <a:solidFill>
                  <a:srgbClr val="990000"/>
                </a:solidFill>
                <a:latin typeface="+mn-lt"/>
              </a:rPr>
              <a:t> similar </a:t>
            </a:r>
            <a:r>
              <a:rPr lang="es-ES" sz="2200" b="1" dirty="0" err="1" smtClean="0">
                <a:solidFill>
                  <a:srgbClr val="990000"/>
                </a:solidFill>
                <a:latin typeface="+mn-lt"/>
              </a:rPr>
              <a:t>to</a:t>
            </a:r>
            <a:r>
              <a:rPr lang="es-ES" sz="2200" b="1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s-ES" sz="2200" b="1" dirty="0" smtClean="0">
                <a:solidFill>
                  <a:srgbClr val="990000"/>
                </a:solidFill>
                <a:latin typeface="+mn-lt"/>
              </a:rPr>
              <a:t>RHIC¿?</a:t>
            </a:r>
            <a:endParaRPr lang="es-ES" sz="2200" b="1" dirty="0" smtClean="0">
              <a:solidFill>
                <a:srgbClr val="990000"/>
              </a:solidFill>
              <a:latin typeface="+mn-lt"/>
            </a:endParaRPr>
          </a:p>
          <a:p>
            <a:endParaRPr lang="es-ES" dirty="0">
              <a:latin typeface="+mn-lt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1453" y="642918"/>
            <a:ext cx="2322513" cy="2224087"/>
          </a:xfrm>
          <a:prstGeom prst="rect">
            <a:avLst/>
          </a:prstGeom>
          <a:noFill/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42844" y="1820938"/>
            <a:ext cx="614366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 smtClean="0">
                <a:solidFill>
                  <a:srgbClr val="FF0000"/>
                </a:solidFill>
                <a:latin typeface="+mn-lt"/>
              </a:rPr>
              <a:t>CERN communicate</a:t>
            </a:r>
            <a:r>
              <a:rPr lang="en-GB" dirty="0" smtClean="0">
                <a:solidFill>
                  <a:srgbClr val="000000"/>
                </a:solidFill>
                <a:latin typeface="+mn-lt"/>
              </a:rPr>
              <a:t>: SPS results </a:t>
            </a:r>
            <a:r>
              <a:rPr lang="en-GB" dirty="0">
                <a:solidFill>
                  <a:srgbClr val="000000"/>
                </a:solidFill>
                <a:latin typeface="+mn-lt"/>
              </a:rPr>
              <a:t>presented </a:t>
            </a:r>
            <a:r>
              <a:rPr lang="en-GB" b="1" i="1" dirty="0">
                <a:solidFill>
                  <a:srgbClr val="000000"/>
                </a:solidFill>
                <a:latin typeface="+mn-lt"/>
              </a:rPr>
              <a:t>a compelling evidence for the existence of a new state of matter in which quarks, instead of being bound up into more complex particles such as protons and neutrons are liberated to roam freely.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71406" y="4572008"/>
            <a:ext cx="19533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dirty="0" err="1" smtClean="0">
                <a:latin typeface="+mn-lt"/>
              </a:rPr>
              <a:t>Puzzle</a:t>
            </a:r>
            <a:r>
              <a:rPr lang="es-ES" sz="2200" dirty="0" smtClean="0">
                <a:latin typeface="+mn-lt"/>
              </a:rPr>
              <a:t> at RHIC: </a:t>
            </a:r>
            <a:endParaRPr lang="es-ES" sz="2200" dirty="0">
              <a:latin typeface="+mn-lt"/>
            </a:endParaRPr>
          </a:p>
        </p:txBody>
      </p:sp>
      <p:sp>
        <p:nvSpPr>
          <p:cNvPr id="24" name="23 CuadroTexto"/>
          <p:cNvSpPr txBox="1">
            <a:spLocks noChangeArrowheads="1"/>
          </p:cNvSpPr>
          <p:nvPr/>
        </p:nvSpPr>
        <p:spPr bwMode="auto">
          <a:xfrm>
            <a:off x="3251014" y="5386404"/>
            <a:ext cx="1463862" cy="369332"/>
          </a:xfrm>
          <a:prstGeom prst="rect">
            <a:avLst/>
          </a:prstGeom>
          <a:solidFill>
            <a:srgbClr val="FFFF00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800" dirty="0" smtClean="0">
                <a:solidFill>
                  <a:schemeClr val="tx1"/>
                </a:solidFill>
              </a:rPr>
              <a:t>√</a:t>
            </a:r>
            <a:r>
              <a:rPr lang="es-ES" sz="1800" dirty="0">
                <a:solidFill>
                  <a:schemeClr val="tx1"/>
                </a:solidFill>
              </a:rPr>
              <a:t>s≈200 </a:t>
            </a:r>
            <a:r>
              <a:rPr lang="es-ES" sz="1800" dirty="0" err="1">
                <a:solidFill>
                  <a:schemeClr val="tx1"/>
                </a:solidFill>
              </a:rPr>
              <a:t>GeV</a:t>
            </a:r>
            <a:endParaRPr lang="es-ES" sz="1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5" name="24 CuadroTexto"/>
          <p:cNvSpPr txBox="1">
            <a:spLocks noChangeArrowheads="1"/>
          </p:cNvSpPr>
          <p:nvPr/>
        </p:nvSpPr>
        <p:spPr bwMode="auto">
          <a:xfrm>
            <a:off x="4657820" y="5386404"/>
            <a:ext cx="1271502" cy="369332"/>
          </a:xfrm>
          <a:prstGeom prst="rect">
            <a:avLst/>
          </a:prstGeom>
          <a:solidFill>
            <a:srgbClr val="FFFF00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800" dirty="0" smtClean="0">
                <a:solidFill>
                  <a:schemeClr val="tx1"/>
                </a:solidFill>
              </a:rPr>
              <a:t>√</a:t>
            </a:r>
            <a:r>
              <a:rPr lang="es-ES" sz="1800" dirty="0">
                <a:solidFill>
                  <a:schemeClr val="tx1"/>
                </a:solidFill>
              </a:rPr>
              <a:t>s≈</a:t>
            </a:r>
            <a:r>
              <a:rPr lang="es-ES" sz="1800" dirty="0" smtClean="0">
                <a:solidFill>
                  <a:schemeClr val="tx1"/>
                </a:solidFill>
              </a:rPr>
              <a:t>20GeV</a:t>
            </a:r>
            <a:endParaRPr lang="es-ES" sz="1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</a:t>
            </a:r>
            <a:r>
              <a:rPr lang="en-US" sz="1200" b="1" dirty="0">
                <a:solidFill>
                  <a:schemeClr val="tx1">
                    <a:tint val="75000"/>
                  </a:schemeClr>
                </a:solidFill>
              </a:rPr>
              <a:t>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Chic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@SPS: Physics case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/>
              <a:t>IPN, 7 July 2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lang="en-US" sz="1200" b="1" dirty="0" smtClean="0">
                <a:latin typeface="+mn-lt"/>
                <a:cs typeface="+mn-cs"/>
              </a:rPr>
              <a:t>11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/>
          <a:srcRect l="5608" r="2243" b="2236"/>
          <a:stretch>
            <a:fillRect/>
          </a:stretch>
        </p:blipFill>
        <p:spPr bwMode="auto">
          <a:xfrm>
            <a:off x="5720740" y="2918156"/>
            <a:ext cx="3423322" cy="364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4" grpId="0"/>
      <p:bldP spid="19" grpId="0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solidFill>
                  <a:srgbClr val="C00000"/>
                </a:solidFill>
              </a:rPr>
              <a:t>Quarkonium</a:t>
            </a:r>
            <a:r>
              <a:rPr lang="es-ES" sz="3200" dirty="0" smtClean="0">
                <a:solidFill>
                  <a:srgbClr val="C00000"/>
                </a:solidFill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</a:rPr>
              <a:t>suppression</a:t>
            </a:r>
            <a:r>
              <a:rPr lang="es-ES" sz="3200" dirty="0" smtClean="0">
                <a:solidFill>
                  <a:srgbClr val="C00000"/>
                </a:solidFill>
              </a:rPr>
              <a:t>: </a:t>
            </a:r>
            <a:r>
              <a:rPr lang="es-ES" sz="3200" dirty="0" err="1" smtClean="0">
                <a:solidFill>
                  <a:srgbClr val="C00000"/>
                </a:solidFill>
              </a:rPr>
              <a:t>The</a:t>
            </a:r>
            <a:r>
              <a:rPr lang="es-ES" sz="3200" dirty="0">
                <a:solidFill>
                  <a:srgbClr val="C00000"/>
                </a:solidFill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</a:rPr>
              <a:t>sequential</a:t>
            </a:r>
            <a:r>
              <a:rPr lang="es-ES" sz="3200" dirty="0" smtClean="0">
                <a:solidFill>
                  <a:srgbClr val="C00000"/>
                </a:solidFill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</a:rPr>
              <a:t>picture</a:t>
            </a:r>
            <a:r>
              <a:rPr lang="es-ES" sz="3200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785794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• QGP consists of </a:t>
            </a:r>
            <a:r>
              <a:rPr lang="en-US" sz="2000" dirty="0" err="1"/>
              <a:t>deconfined</a:t>
            </a:r>
            <a:r>
              <a:rPr lang="en-US" sz="2000" dirty="0"/>
              <a:t> </a:t>
            </a:r>
            <a:r>
              <a:rPr lang="en-US" sz="2000" dirty="0" err="1"/>
              <a:t>colour</a:t>
            </a:r>
            <a:r>
              <a:rPr lang="en-US" sz="2000" dirty="0"/>
              <a:t> </a:t>
            </a:r>
            <a:r>
              <a:rPr lang="en-US" sz="2000" dirty="0" smtClean="0"/>
              <a:t>charges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s-ES" sz="2000" dirty="0" smtClean="0"/>
              <a:t>⇒</a:t>
            </a:r>
            <a:r>
              <a:rPr lang="en-US" sz="2000" dirty="0" smtClean="0"/>
              <a:t> </a:t>
            </a:r>
            <a:r>
              <a:rPr lang="en-US" sz="2000" dirty="0" err="1" smtClean="0"/>
              <a:t>colour</a:t>
            </a:r>
            <a:r>
              <a:rPr lang="en-US" sz="2000" dirty="0" smtClean="0"/>
              <a:t> </a:t>
            </a:r>
            <a:r>
              <a:rPr lang="en-US" sz="2000" dirty="0"/>
              <a:t>charge screening for </a:t>
            </a:r>
            <a:r>
              <a:rPr lang="en-US" sz="2000" dirty="0" smtClean="0"/>
              <a:t>QQ </a:t>
            </a:r>
            <a:r>
              <a:rPr lang="en-US" sz="2000" dirty="0"/>
              <a:t>probe</a:t>
            </a:r>
          </a:p>
          <a:p>
            <a:r>
              <a:rPr lang="en-US" sz="2000" dirty="0"/>
              <a:t>• screening radius </a:t>
            </a:r>
            <a:r>
              <a:rPr lang="en-US" sz="2000" dirty="0" err="1"/>
              <a:t>r</a:t>
            </a:r>
            <a:r>
              <a:rPr lang="en-US" sz="2000" baseline="-25000" dirty="0" err="1"/>
              <a:t>D</a:t>
            </a:r>
            <a:r>
              <a:rPr lang="en-US" sz="2000" dirty="0"/>
              <a:t>(T) decreases with temperature T</a:t>
            </a:r>
          </a:p>
          <a:p>
            <a:r>
              <a:rPr lang="en-US" sz="2000" dirty="0"/>
              <a:t>• when </a:t>
            </a:r>
            <a:r>
              <a:rPr lang="en-US" sz="2000" dirty="0" err="1"/>
              <a:t>r</a:t>
            </a:r>
            <a:r>
              <a:rPr lang="en-US" sz="2000" baseline="-25000" dirty="0" err="1"/>
              <a:t>D</a:t>
            </a:r>
            <a:r>
              <a:rPr lang="en-US" sz="2000" dirty="0"/>
              <a:t>(T) falls below binding radius </a:t>
            </a:r>
            <a:r>
              <a:rPr lang="en-US" sz="2000" dirty="0" err="1"/>
              <a:t>r</a:t>
            </a:r>
            <a:r>
              <a:rPr lang="en-US" sz="2000" baseline="-25000" dirty="0" err="1"/>
              <a:t>i</a:t>
            </a:r>
            <a:r>
              <a:rPr lang="en-US" sz="2000" baseline="-25000" dirty="0"/>
              <a:t> </a:t>
            </a:r>
            <a:r>
              <a:rPr lang="en-US" sz="2000" dirty="0"/>
              <a:t>of </a:t>
            </a:r>
            <a:r>
              <a:rPr lang="en-US" sz="2000" dirty="0" smtClean="0"/>
              <a:t>QQ </a:t>
            </a:r>
            <a:r>
              <a:rPr lang="en-US" sz="2000" dirty="0"/>
              <a:t>state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s-ES" sz="2000" dirty="0" smtClean="0"/>
              <a:t>⇒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 smtClean="0"/>
              <a:t>				Q </a:t>
            </a:r>
            <a:r>
              <a:rPr lang="en-US" sz="2000" dirty="0"/>
              <a:t>and </a:t>
            </a:r>
            <a:r>
              <a:rPr lang="en-US" sz="2000" dirty="0" smtClean="0"/>
              <a:t>Q </a:t>
            </a:r>
            <a:r>
              <a:rPr lang="en-US" sz="2000" dirty="0"/>
              <a:t>cannot bind, </a:t>
            </a:r>
            <a:r>
              <a:rPr lang="en-US" sz="2000" dirty="0" err="1"/>
              <a:t>quarkonium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cannot exist</a:t>
            </a:r>
          </a:p>
          <a:p>
            <a:r>
              <a:rPr lang="en-US" sz="2000" dirty="0"/>
              <a:t>• </a:t>
            </a:r>
            <a:r>
              <a:rPr lang="en-US" sz="2000" dirty="0" err="1"/>
              <a:t>quarkonium</a:t>
            </a:r>
            <a:r>
              <a:rPr lang="en-US" sz="2000" dirty="0"/>
              <a:t> dissociation points T</a:t>
            </a:r>
            <a:r>
              <a:rPr lang="en-US" sz="2000" baseline="-25000" dirty="0"/>
              <a:t>i</a:t>
            </a:r>
            <a:r>
              <a:rPr lang="en-US" sz="2000" dirty="0"/>
              <a:t>, through </a:t>
            </a:r>
            <a:r>
              <a:rPr lang="en-US" sz="2000" dirty="0" err="1"/>
              <a:t>r</a:t>
            </a:r>
            <a:r>
              <a:rPr lang="en-US" sz="2000" baseline="-25000" dirty="0" err="1"/>
              <a:t>D</a:t>
            </a:r>
            <a:r>
              <a:rPr lang="en-US" sz="2000" dirty="0"/>
              <a:t>(T</a:t>
            </a:r>
            <a:r>
              <a:rPr lang="en-US" sz="2000" baseline="-25000" dirty="0"/>
              <a:t>i</a:t>
            </a:r>
            <a:r>
              <a:rPr lang="en-US" sz="2000" dirty="0"/>
              <a:t>) = 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, </a:t>
            </a:r>
            <a:r>
              <a:rPr lang="es-ES" sz="2000" dirty="0" err="1" smtClean="0"/>
              <a:t>specify</a:t>
            </a:r>
            <a:r>
              <a:rPr lang="es-ES" sz="2000" dirty="0" smtClean="0"/>
              <a:t> </a:t>
            </a:r>
            <a:r>
              <a:rPr lang="es-ES" sz="2000" dirty="0" err="1"/>
              <a:t>temperature</a:t>
            </a:r>
            <a:r>
              <a:rPr lang="es-ES" sz="2000" dirty="0"/>
              <a:t> of QGP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r="54614"/>
          <a:stretch>
            <a:fillRect/>
          </a:stretch>
        </p:blipFill>
        <p:spPr bwMode="auto">
          <a:xfrm>
            <a:off x="5017780" y="4143380"/>
            <a:ext cx="3697624" cy="266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14819"/>
            <a:ext cx="334301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428868"/>
            <a:ext cx="860970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>
          <a:xfrm>
            <a:off x="4357686" y="5000636"/>
            <a:ext cx="549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/>
              <a:t>⇒</a:t>
            </a:r>
            <a:endParaRPr lang="es-ES" sz="3200" dirty="0"/>
          </a:p>
        </p:txBody>
      </p:sp>
      <p:sp>
        <p:nvSpPr>
          <p:cNvPr id="10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</a:t>
            </a:r>
            <a:r>
              <a:rPr lang="en-US" sz="1200" b="1" dirty="0">
                <a:solidFill>
                  <a:schemeClr val="tx1">
                    <a:tint val="75000"/>
                  </a:schemeClr>
                </a:solidFill>
              </a:rPr>
              <a:t>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Chic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@SPS: Physics case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/>
              <a:t>IPN, 7 July 2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lang="en-US" sz="1200" b="1" dirty="0" smtClean="0">
                <a:latin typeface="+mn-lt"/>
                <a:cs typeface="+mn-cs"/>
              </a:rPr>
              <a:t>11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8072462" y="857232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14876" y="1476000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4429124" y="1784338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solidFill>
                  <a:srgbClr val="C00000"/>
                </a:solidFill>
              </a:rPr>
              <a:t>Quarkonium</a:t>
            </a:r>
            <a:r>
              <a:rPr lang="es-ES" sz="3200" dirty="0" smtClean="0">
                <a:solidFill>
                  <a:srgbClr val="C00000"/>
                </a:solidFill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</a:rPr>
              <a:t>feed-downs</a:t>
            </a:r>
            <a:r>
              <a:rPr lang="es-ES" sz="3200" dirty="0" smtClean="0">
                <a:solidFill>
                  <a:srgbClr val="C00000"/>
                </a:solidFill>
              </a:rPr>
              <a:t> </a:t>
            </a:r>
            <a:endParaRPr lang="es-ES" sz="3200" dirty="0" smtClean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b="8756"/>
          <a:stretch>
            <a:fillRect/>
          </a:stretch>
        </p:blipFill>
        <p:spPr bwMode="auto">
          <a:xfrm>
            <a:off x="306683" y="1216422"/>
            <a:ext cx="8551597" cy="299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0" y="5463147"/>
            <a:ext cx="800105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900" dirty="0"/>
              <a:t>• </a:t>
            </a:r>
            <a:r>
              <a:rPr lang="es-ES" sz="1900" dirty="0" err="1" smtClean="0"/>
              <a:t>Usually</a:t>
            </a:r>
            <a:r>
              <a:rPr lang="es-ES" sz="1900" dirty="0" smtClean="0"/>
              <a:t>, </a:t>
            </a:r>
            <a:r>
              <a:rPr lang="es-ES" sz="1900" dirty="0" err="1" smtClean="0"/>
              <a:t>one</a:t>
            </a:r>
            <a:r>
              <a:rPr lang="es-ES" sz="1900" dirty="0" smtClean="0"/>
              <a:t> </a:t>
            </a:r>
            <a:r>
              <a:rPr lang="es-ES" sz="1900" dirty="0" err="1" smtClean="0"/>
              <a:t>assumes</a:t>
            </a:r>
            <a:r>
              <a:rPr lang="es-ES" sz="1900" dirty="0" smtClean="0"/>
              <a:t> </a:t>
            </a:r>
            <a:r>
              <a:rPr lang="es-ES" sz="1900" dirty="0" err="1" smtClean="0"/>
              <a:t>that</a:t>
            </a:r>
            <a:r>
              <a:rPr lang="es-ES" sz="1900" dirty="0" smtClean="0"/>
              <a:t> </a:t>
            </a:r>
            <a:r>
              <a:rPr lang="es-ES" sz="1900" dirty="0" err="1" smtClean="0"/>
              <a:t>the</a:t>
            </a:r>
            <a:r>
              <a:rPr lang="es-ES" sz="1900" dirty="0" smtClean="0"/>
              <a:t> </a:t>
            </a:r>
            <a:r>
              <a:rPr lang="es-ES" sz="1900" dirty="0" err="1" smtClean="0"/>
              <a:t>observed</a:t>
            </a:r>
            <a:r>
              <a:rPr lang="es-ES" sz="1900" dirty="0" smtClean="0"/>
              <a:t> </a:t>
            </a:r>
            <a:r>
              <a:rPr lang="es-ES" sz="1900" dirty="0"/>
              <a:t>J/</a:t>
            </a:r>
            <a:r>
              <a:rPr lang="el-GR" sz="1900" dirty="0"/>
              <a:t>ψ </a:t>
            </a:r>
            <a:r>
              <a:rPr lang="es-ES" sz="1900" dirty="0" err="1"/>
              <a:t>production</a:t>
            </a:r>
            <a:r>
              <a:rPr lang="es-ES" sz="1900" dirty="0"/>
              <a:t> </a:t>
            </a:r>
            <a:r>
              <a:rPr lang="es-ES" sz="1900" dirty="0" err="1" smtClean="0"/>
              <a:t>contains</a:t>
            </a:r>
            <a:r>
              <a:rPr lang="es-ES" sz="1900" dirty="0" smtClean="0"/>
              <a:t>:</a:t>
            </a:r>
            <a:endParaRPr lang="es-ES" sz="1900" dirty="0"/>
          </a:p>
          <a:p>
            <a:r>
              <a:rPr lang="es-ES" sz="1900" dirty="0" smtClean="0"/>
              <a:t>					</a:t>
            </a:r>
            <a:r>
              <a:rPr lang="es-ES" sz="1900" dirty="0" smtClean="0">
                <a:solidFill>
                  <a:srgbClr val="C00000"/>
                </a:solidFill>
              </a:rPr>
              <a:t>60% </a:t>
            </a:r>
            <a:r>
              <a:rPr lang="es-ES" sz="1900" dirty="0" err="1">
                <a:solidFill>
                  <a:srgbClr val="C00000"/>
                </a:solidFill>
              </a:rPr>
              <a:t>directly</a:t>
            </a:r>
            <a:r>
              <a:rPr lang="es-ES" sz="1900" dirty="0">
                <a:solidFill>
                  <a:srgbClr val="C00000"/>
                </a:solidFill>
              </a:rPr>
              <a:t> </a:t>
            </a:r>
            <a:r>
              <a:rPr lang="es-ES" sz="1900" dirty="0" err="1">
                <a:solidFill>
                  <a:srgbClr val="C00000"/>
                </a:solidFill>
              </a:rPr>
              <a:t>produced</a:t>
            </a:r>
            <a:r>
              <a:rPr lang="es-ES" sz="1900" dirty="0">
                <a:solidFill>
                  <a:srgbClr val="C00000"/>
                </a:solidFill>
              </a:rPr>
              <a:t> 1S </a:t>
            </a:r>
            <a:r>
              <a:rPr lang="es-ES" sz="1900" dirty="0" err="1" smtClean="0">
                <a:solidFill>
                  <a:srgbClr val="C00000"/>
                </a:solidFill>
              </a:rPr>
              <a:t>states</a:t>
            </a:r>
            <a:endParaRPr lang="es-ES" sz="1900" dirty="0" smtClean="0">
              <a:solidFill>
                <a:srgbClr val="C00000"/>
              </a:solidFill>
            </a:endParaRPr>
          </a:p>
          <a:p>
            <a:r>
              <a:rPr lang="en-US" sz="1900" dirty="0" smtClean="0">
                <a:solidFill>
                  <a:srgbClr val="C00000"/>
                </a:solidFill>
              </a:rPr>
              <a:t>					30% decay products from </a:t>
            </a:r>
            <a:r>
              <a:rPr lang="en-US" sz="1900" dirty="0" err="1" smtClean="0">
                <a:solidFill>
                  <a:srgbClr val="C00000"/>
                </a:solidFill>
              </a:rPr>
              <a:t>χc</a:t>
            </a:r>
            <a:r>
              <a:rPr lang="en-US" sz="1900" dirty="0" smtClean="0">
                <a:solidFill>
                  <a:srgbClr val="C00000"/>
                </a:solidFill>
              </a:rPr>
              <a:t>(1P) </a:t>
            </a:r>
          </a:p>
          <a:p>
            <a:r>
              <a:rPr lang="en-US" sz="1900" dirty="0">
                <a:solidFill>
                  <a:srgbClr val="C00000"/>
                </a:solidFill>
              </a:rPr>
              <a:t>	</a:t>
            </a:r>
            <a:r>
              <a:rPr lang="en-US" sz="1900" dirty="0" smtClean="0">
                <a:solidFill>
                  <a:srgbClr val="C00000"/>
                </a:solidFill>
              </a:rPr>
              <a:t>				10% decay products from ψ</a:t>
            </a:r>
            <a:r>
              <a:rPr lang="en-US" sz="1900" dirty="0">
                <a:solidFill>
                  <a:srgbClr val="C00000"/>
                </a:solidFill>
              </a:rPr>
              <a:t>′(2S) </a:t>
            </a:r>
            <a:endParaRPr lang="es-ES" sz="1900" dirty="0">
              <a:solidFill>
                <a:srgbClr val="C0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4109214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smtClean="0"/>
              <a:t>• The </a:t>
            </a:r>
            <a:r>
              <a:rPr lang="en-US" sz="1900" dirty="0"/>
              <a:t>production rates of the various </a:t>
            </a:r>
            <a:r>
              <a:rPr lang="en-US" sz="1900" dirty="0" err="1" smtClean="0"/>
              <a:t>charmonium</a:t>
            </a:r>
            <a:r>
              <a:rPr lang="en-US" sz="1900" dirty="0" smtClean="0"/>
              <a:t> states </a:t>
            </a:r>
            <a:r>
              <a:rPr lang="en-US" sz="1900" dirty="0"/>
              <a:t>are predicted to be </a:t>
            </a:r>
            <a:endParaRPr lang="en-US" sz="1900" dirty="0" smtClean="0"/>
          </a:p>
          <a:p>
            <a:r>
              <a:rPr lang="en-US" sz="1900" dirty="0"/>
              <a:t> </a:t>
            </a:r>
            <a:r>
              <a:rPr lang="en-US" sz="1900" dirty="0" smtClean="0"/>
              <a:t>  proportional </a:t>
            </a:r>
            <a:r>
              <a:rPr lang="en-US" sz="1900" dirty="0"/>
              <a:t>to each other </a:t>
            </a:r>
            <a:r>
              <a:rPr lang="en-US" sz="1900" dirty="0" smtClean="0"/>
              <a:t>and independent </a:t>
            </a:r>
            <a:r>
              <a:rPr lang="en-US" sz="1900" dirty="0"/>
              <a:t>of the projectile, target </a:t>
            </a:r>
            <a:r>
              <a:rPr lang="en-US" sz="1900" dirty="0" smtClean="0"/>
              <a:t>and energy</a:t>
            </a:r>
            <a:endParaRPr lang="es-ES" sz="1900" dirty="0"/>
          </a:p>
        </p:txBody>
      </p:sp>
      <p:sp>
        <p:nvSpPr>
          <p:cNvPr id="7" name="6 Rectángulo"/>
          <p:cNvSpPr/>
          <p:nvPr/>
        </p:nvSpPr>
        <p:spPr>
          <a:xfrm>
            <a:off x="0" y="4786322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900" dirty="0" smtClean="0"/>
              <a:t>• </a:t>
            </a:r>
            <a:r>
              <a:rPr lang="es-ES" sz="1900" dirty="0" err="1" smtClean="0"/>
              <a:t>The</a:t>
            </a:r>
            <a:r>
              <a:rPr lang="es-ES" sz="1900" dirty="0" smtClean="0"/>
              <a:t> </a:t>
            </a:r>
            <a:r>
              <a:rPr lang="es-ES" sz="1900" dirty="0" err="1"/>
              <a:t>assumption</a:t>
            </a:r>
            <a:r>
              <a:rPr lang="es-ES" sz="1900" dirty="0"/>
              <a:t> of </a:t>
            </a:r>
            <a:r>
              <a:rPr lang="es-ES" sz="1900" dirty="0" err="1" smtClean="0"/>
              <a:t>the</a:t>
            </a:r>
            <a:r>
              <a:rPr lang="es-ES" sz="1900" dirty="0" smtClean="0"/>
              <a:t> </a:t>
            </a:r>
            <a:r>
              <a:rPr lang="en-US" sz="1900" dirty="0" smtClean="0"/>
              <a:t>universality </a:t>
            </a:r>
            <a:r>
              <a:rPr lang="en-US" sz="1900" dirty="0"/>
              <a:t>of </a:t>
            </a:r>
            <a:r>
              <a:rPr lang="en-US" sz="1900" dirty="0" err="1"/>
              <a:t>charmonium</a:t>
            </a:r>
            <a:r>
              <a:rPr lang="en-US" sz="1900" dirty="0"/>
              <a:t> </a:t>
            </a:r>
            <a:r>
              <a:rPr lang="en-US" sz="1900" dirty="0" err="1"/>
              <a:t>hadronisation</a:t>
            </a:r>
            <a:r>
              <a:rPr lang="en-US" sz="1900" dirty="0"/>
              <a:t> implies </a:t>
            </a:r>
            <a:r>
              <a:rPr lang="en-US" sz="1900" dirty="0" smtClean="0"/>
              <a:t>that </a:t>
            </a:r>
          </a:p>
          <a:p>
            <a:r>
              <a:rPr lang="en-US" sz="1900" dirty="0"/>
              <a:t> </a:t>
            </a:r>
            <a:r>
              <a:rPr lang="en-US" sz="1900" dirty="0" smtClean="0"/>
              <a:t>  values </a:t>
            </a:r>
            <a:r>
              <a:rPr lang="en-US" sz="1900" dirty="0"/>
              <a:t>of </a:t>
            </a:r>
            <a:r>
              <a:rPr lang="en-US" sz="1900" dirty="0" smtClean="0"/>
              <a:t>feed-downs </a:t>
            </a:r>
            <a:r>
              <a:rPr lang="en-US" sz="1900" dirty="0"/>
              <a:t>should be independent of the </a:t>
            </a:r>
            <a:r>
              <a:rPr lang="en-US" sz="1900" dirty="0" smtClean="0"/>
              <a:t>kinematic </a:t>
            </a:r>
            <a:r>
              <a:rPr lang="es-ES" sz="1900" dirty="0" smtClean="0"/>
              <a:t>variables </a:t>
            </a:r>
            <a:r>
              <a:rPr lang="es-ES" sz="1900" dirty="0" err="1"/>
              <a:t>x</a:t>
            </a:r>
            <a:r>
              <a:rPr lang="es-ES" sz="1900" baseline="-25000" dirty="0" err="1"/>
              <a:t>F</a:t>
            </a:r>
            <a:r>
              <a:rPr lang="es-ES" sz="1900" dirty="0"/>
              <a:t> </a:t>
            </a:r>
            <a:r>
              <a:rPr lang="es-ES" sz="1900" dirty="0" smtClean="0"/>
              <a:t>and </a:t>
            </a:r>
            <a:r>
              <a:rPr lang="es-ES" sz="1900" dirty="0" err="1" smtClean="0"/>
              <a:t>p</a:t>
            </a:r>
            <a:r>
              <a:rPr lang="es-ES" sz="1900" baseline="-25000" dirty="0" err="1" smtClean="0"/>
              <a:t>T</a:t>
            </a:r>
            <a:endParaRPr lang="es-ES" sz="1900" baseline="-25000" dirty="0"/>
          </a:p>
        </p:txBody>
      </p:sp>
      <p:sp>
        <p:nvSpPr>
          <p:cNvPr id="8" name="7 Rectángulo"/>
          <p:cNvSpPr/>
          <p:nvPr/>
        </p:nvSpPr>
        <p:spPr>
          <a:xfrm>
            <a:off x="0" y="57148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interpretation of the </a:t>
            </a:r>
            <a:r>
              <a:rPr lang="en-US" dirty="0" smtClean="0"/>
              <a:t>J/</a:t>
            </a:r>
            <a:r>
              <a:rPr lang="en-US" dirty="0" smtClean="0">
                <a:sym typeface="Symbol"/>
              </a:rPr>
              <a:t> </a:t>
            </a:r>
            <a:r>
              <a:rPr lang="en-US" dirty="0" smtClean="0"/>
              <a:t>suppression as </a:t>
            </a:r>
            <a:r>
              <a:rPr lang="en-US" dirty="0"/>
              <a:t>a signature of </a:t>
            </a:r>
            <a:r>
              <a:rPr lang="en-US" dirty="0" smtClean="0"/>
              <a:t>the QGP </a:t>
            </a:r>
            <a:r>
              <a:rPr lang="en-US" dirty="0"/>
              <a:t>requires knowing which fractions of the measured </a:t>
            </a:r>
            <a:r>
              <a:rPr lang="en-US" dirty="0" smtClean="0"/>
              <a:t>J/</a:t>
            </a:r>
            <a:r>
              <a:rPr lang="en-US" dirty="0" smtClean="0">
                <a:sym typeface="Symbol"/>
              </a:rPr>
              <a:t> </a:t>
            </a:r>
            <a:r>
              <a:rPr lang="en-US" dirty="0" smtClean="0"/>
              <a:t> yields are </a:t>
            </a:r>
            <a:r>
              <a:rPr lang="en-US" dirty="0"/>
              <a:t>due to decays of heavier </a:t>
            </a:r>
            <a:r>
              <a:rPr lang="en-US" dirty="0" err="1"/>
              <a:t>charmonium</a:t>
            </a:r>
            <a:r>
              <a:rPr lang="en-US" dirty="0"/>
              <a:t> states</a:t>
            </a:r>
            <a:endParaRPr lang="es-ES" dirty="0"/>
          </a:p>
        </p:txBody>
      </p:sp>
      <p:sp>
        <p:nvSpPr>
          <p:cNvPr id="9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</a:t>
            </a:r>
            <a:r>
              <a:rPr lang="en-US" sz="1200" b="1" dirty="0">
                <a:solidFill>
                  <a:schemeClr val="tx1">
                    <a:tint val="75000"/>
                  </a:schemeClr>
                </a:solidFill>
              </a:rPr>
              <a:t>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Chic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@SPS: Physics case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/>
              <a:t>IPN, 7 July 2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lang="en-US" sz="1200" b="1" dirty="0" smtClean="0">
                <a:latin typeface="+mn-lt"/>
                <a:cs typeface="+mn-cs"/>
              </a:rPr>
              <a:t>11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solidFill>
                  <a:srgbClr val="C00000"/>
                </a:solidFill>
              </a:rPr>
              <a:t>Incertainties</a:t>
            </a:r>
            <a:r>
              <a:rPr lang="es-ES" sz="3200" dirty="0" smtClean="0">
                <a:solidFill>
                  <a:srgbClr val="C00000"/>
                </a:solidFill>
              </a:rPr>
              <a:t>: </a:t>
            </a:r>
            <a:r>
              <a:rPr lang="es-ES" sz="3200" dirty="0" err="1" smtClean="0">
                <a:solidFill>
                  <a:srgbClr val="C00000"/>
                </a:solidFill>
              </a:rPr>
              <a:t>Quarkonium</a:t>
            </a:r>
            <a:r>
              <a:rPr lang="es-ES" sz="3200" dirty="0" smtClean="0">
                <a:solidFill>
                  <a:srgbClr val="C00000"/>
                </a:solidFill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</a:rPr>
              <a:t>feed-downs</a:t>
            </a:r>
            <a:r>
              <a:rPr lang="es-ES" sz="3200" dirty="0" smtClean="0">
                <a:solidFill>
                  <a:srgbClr val="C00000"/>
                </a:solidFill>
              </a:rPr>
              <a:t> </a:t>
            </a:r>
            <a:endParaRPr lang="es-ES" sz="3200" dirty="0" smtClean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5583" r="8374" b="13308"/>
          <a:stretch>
            <a:fillRect/>
          </a:stretch>
        </p:blipFill>
        <p:spPr bwMode="auto">
          <a:xfrm>
            <a:off x="74314" y="1714488"/>
            <a:ext cx="5548247" cy="351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4" y="5572140"/>
            <a:ext cx="44005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214282" y="1428736"/>
            <a:ext cx="34634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dirty="0" smtClean="0">
                <a:solidFill>
                  <a:srgbClr val="C00000"/>
                </a:solidFill>
              </a:rPr>
              <a:t>• Experimental </a:t>
            </a:r>
            <a:r>
              <a:rPr lang="es-ES" sz="2200" dirty="0" err="1" smtClean="0">
                <a:solidFill>
                  <a:srgbClr val="C00000"/>
                </a:solidFill>
              </a:rPr>
              <a:t>uncertainties</a:t>
            </a:r>
            <a:endParaRPr lang="es-ES" sz="2200" dirty="0">
              <a:solidFill>
                <a:srgbClr val="C0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85720" y="5214950"/>
            <a:ext cx="33288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dirty="0" smtClean="0">
                <a:solidFill>
                  <a:srgbClr val="C00000"/>
                </a:solidFill>
              </a:rPr>
              <a:t>• </a:t>
            </a:r>
            <a:r>
              <a:rPr lang="es-ES" sz="2200" dirty="0" err="1" smtClean="0">
                <a:solidFill>
                  <a:srgbClr val="C00000"/>
                </a:solidFill>
              </a:rPr>
              <a:t>Theoretical</a:t>
            </a:r>
            <a:r>
              <a:rPr lang="es-ES" sz="2200" dirty="0" smtClean="0">
                <a:solidFill>
                  <a:srgbClr val="C00000"/>
                </a:solidFill>
              </a:rPr>
              <a:t> </a:t>
            </a:r>
            <a:r>
              <a:rPr lang="es-ES" sz="2200" dirty="0" err="1" smtClean="0">
                <a:solidFill>
                  <a:srgbClr val="C00000"/>
                </a:solidFill>
              </a:rPr>
              <a:t>uncertainties</a:t>
            </a:r>
            <a:endParaRPr lang="es-ES" sz="2200" dirty="0">
              <a:solidFill>
                <a:srgbClr val="C0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1000108"/>
            <a:ext cx="18954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Rectángulo"/>
          <p:cNvSpPr/>
          <p:nvPr/>
        </p:nvSpPr>
        <p:spPr>
          <a:xfrm>
            <a:off x="0" y="571480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• </a:t>
            </a:r>
            <a:r>
              <a:rPr lang="es-ES" dirty="0" err="1"/>
              <a:t>T</a:t>
            </a:r>
            <a:r>
              <a:rPr lang="es-ES" dirty="0" err="1" smtClean="0"/>
              <a:t>he</a:t>
            </a:r>
            <a:r>
              <a:rPr lang="es-ES" dirty="0" smtClean="0"/>
              <a:t> </a:t>
            </a:r>
            <a:r>
              <a:rPr lang="es-ES" dirty="0"/>
              <a:t>J</a:t>
            </a:r>
            <a:r>
              <a:rPr lang="es-ES" dirty="0" smtClean="0"/>
              <a:t>/</a:t>
            </a:r>
            <a:r>
              <a:rPr lang="es-ES" dirty="0" smtClean="0">
                <a:sym typeface="Symbol"/>
              </a:rPr>
              <a:t></a:t>
            </a:r>
            <a:r>
              <a:rPr lang="es-ES" dirty="0" smtClean="0"/>
              <a:t> </a:t>
            </a:r>
            <a:r>
              <a:rPr lang="es-ES" dirty="0" err="1"/>
              <a:t>feed-down</a:t>
            </a:r>
            <a:r>
              <a:rPr lang="es-ES" dirty="0"/>
              <a:t> </a:t>
            </a:r>
            <a:r>
              <a:rPr lang="es-ES" dirty="0" err="1" smtClean="0"/>
              <a:t>fraction</a:t>
            </a:r>
            <a:r>
              <a:rPr lang="es-ES" dirty="0" smtClean="0"/>
              <a:t> </a:t>
            </a:r>
            <a:r>
              <a:rPr lang="en-US" dirty="0" smtClean="0"/>
              <a:t>from </a:t>
            </a:r>
            <a:r>
              <a:rPr lang="en-US" dirty="0" smtClean="0">
                <a:sym typeface="Symbol"/>
              </a:rPr>
              <a:t>’</a:t>
            </a:r>
            <a:r>
              <a:rPr lang="en-US" dirty="0" smtClean="0"/>
              <a:t> </a:t>
            </a:r>
            <a:r>
              <a:rPr lang="en-US" dirty="0"/>
              <a:t>decays can be rather precisely determined, from data collected by SPS </a:t>
            </a:r>
            <a:r>
              <a:rPr lang="en-US" dirty="0" smtClean="0"/>
              <a:t>and </a:t>
            </a:r>
            <a:r>
              <a:rPr lang="es-ES" dirty="0" err="1" smtClean="0"/>
              <a:t>Fermilab</a:t>
            </a:r>
            <a:r>
              <a:rPr lang="es-ES" dirty="0" smtClean="0"/>
              <a:t> </a:t>
            </a:r>
            <a:r>
              <a:rPr lang="es-ES" dirty="0" err="1"/>
              <a:t>experiments</a:t>
            </a:r>
            <a:r>
              <a:rPr lang="es-ES" dirty="0"/>
              <a:t>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1142984"/>
            <a:ext cx="4446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•The </a:t>
            </a:r>
            <a:r>
              <a:rPr lang="en-US" dirty="0" smtClean="0">
                <a:sym typeface="Symbol"/>
              </a:rPr>
              <a:t></a:t>
            </a:r>
            <a:r>
              <a:rPr lang="en-US" baseline="-25000" dirty="0" smtClean="0"/>
              <a:t>c</a:t>
            </a:r>
            <a:r>
              <a:rPr lang="en-US" dirty="0" smtClean="0"/>
              <a:t> </a:t>
            </a:r>
            <a:r>
              <a:rPr lang="en-US" dirty="0"/>
              <a:t>case has been much less </a:t>
            </a:r>
            <a:r>
              <a:rPr lang="en-US" dirty="0" smtClean="0"/>
              <a:t>investigated:</a:t>
            </a:r>
            <a:endParaRPr lang="es-E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7754" y="4286256"/>
            <a:ext cx="347624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Rectángulo"/>
          <p:cNvSpPr/>
          <p:nvPr/>
        </p:nvSpPr>
        <p:spPr>
          <a:xfrm>
            <a:off x="6000760" y="3214686"/>
            <a:ext cx="3357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World average is about 0.3. </a:t>
            </a:r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/>
              <a:t>it has large fluctuations and </a:t>
            </a:r>
          </a:p>
          <a:p>
            <a:r>
              <a:rPr lang="es-ES" dirty="0" err="1"/>
              <a:t>uncertainties</a:t>
            </a:r>
            <a:endParaRPr lang="es-ES" dirty="0"/>
          </a:p>
        </p:txBody>
      </p:sp>
      <p:sp>
        <p:nvSpPr>
          <p:cNvPr id="14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</a:t>
            </a:r>
            <a:r>
              <a:rPr lang="en-US" sz="1200" b="1" dirty="0">
                <a:solidFill>
                  <a:schemeClr val="tx1">
                    <a:tint val="75000"/>
                  </a:schemeClr>
                </a:solidFill>
              </a:rPr>
              <a:t>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Chic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@SPS: Physics case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/>
              <a:t>IPN, 7 July 2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lang="en-US" sz="1200" b="1" dirty="0" smtClean="0">
                <a:latin typeface="+mn-lt"/>
                <a:cs typeface="+mn-cs"/>
              </a:rPr>
              <a:t>11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solidFill>
                  <a:srgbClr val="C00000"/>
                </a:solidFill>
              </a:rPr>
              <a:t>Incertainties</a:t>
            </a:r>
            <a:r>
              <a:rPr lang="es-ES" sz="3200" dirty="0" smtClean="0">
                <a:solidFill>
                  <a:srgbClr val="C00000"/>
                </a:solidFill>
              </a:rPr>
              <a:t>: </a:t>
            </a:r>
            <a:r>
              <a:rPr lang="es-ES" sz="3200" dirty="0" err="1" smtClean="0">
                <a:solidFill>
                  <a:srgbClr val="C00000"/>
                </a:solidFill>
              </a:rPr>
              <a:t>Quarkonium</a:t>
            </a:r>
            <a:r>
              <a:rPr lang="es-ES" sz="3200" dirty="0" smtClean="0">
                <a:solidFill>
                  <a:srgbClr val="C00000"/>
                </a:solidFill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</a:rPr>
              <a:t>dissociation</a:t>
            </a:r>
            <a:r>
              <a:rPr lang="es-ES" sz="3200" dirty="0" smtClean="0">
                <a:solidFill>
                  <a:srgbClr val="C00000"/>
                </a:solidFill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</a:rPr>
              <a:t>temperatures</a:t>
            </a:r>
            <a:r>
              <a:rPr lang="es-ES" sz="3200" dirty="0" smtClean="0">
                <a:solidFill>
                  <a:srgbClr val="C00000"/>
                </a:solidFill>
              </a:rPr>
              <a:t> </a:t>
            </a:r>
            <a:endParaRPr lang="es-ES" sz="32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587857"/>
            <a:ext cx="9429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• </a:t>
            </a:r>
            <a:r>
              <a:rPr lang="es-ES" sz="2000" dirty="0" err="1" smtClean="0"/>
              <a:t>By</a:t>
            </a:r>
            <a:r>
              <a:rPr lang="es-ES" sz="2000" dirty="0" smtClean="0"/>
              <a:t> determine heavy </a:t>
            </a:r>
            <a:r>
              <a:rPr lang="es-ES" sz="2000" dirty="0"/>
              <a:t>quark </a:t>
            </a:r>
            <a:r>
              <a:rPr lang="es-ES" sz="2000" dirty="0" err="1"/>
              <a:t>potential</a:t>
            </a:r>
            <a:r>
              <a:rPr lang="es-ES" sz="2000" dirty="0"/>
              <a:t> </a:t>
            </a:r>
            <a:r>
              <a:rPr lang="es-ES" sz="2000" dirty="0" smtClean="0"/>
              <a:t>V(</a:t>
            </a:r>
            <a:r>
              <a:rPr lang="es-ES" sz="2000" dirty="0" err="1" smtClean="0"/>
              <a:t>r,T</a:t>
            </a:r>
            <a:r>
              <a:rPr lang="es-ES" sz="2000" dirty="0" smtClean="0"/>
              <a:t>) </a:t>
            </a:r>
            <a:r>
              <a:rPr lang="es-ES" sz="2000" dirty="0"/>
              <a:t>in </a:t>
            </a:r>
            <a:r>
              <a:rPr lang="es-ES" sz="2000" dirty="0" err="1"/>
              <a:t>finite</a:t>
            </a:r>
            <a:r>
              <a:rPr lang="es-ES" sz="2000" dirty="0"/>
              <a:t> </a:t>
            </a:r>
            <a:r>
              <a:rPr lang="es-ES" sz="2000" dirty="0" smtClean="0"/>
              <a:t>T QCD and </a:t>
            </a:r>
            <a:r>
              <a:rPr lang="es-ES" sz="2000" dirty="0" err="1" smtClean="0"/>
              <a:t>solving</a:t>
            </a:r>
            <a:r>
              <a:rPr lang="es-ES" sz="2000" dirty="0"/>
              <a:t> </a:t>
            </a:r>
            <a:r>
              <a:rPr lang="es-ES" sz="2000" dirty="0" err="1" smtClean="0"/>
              <a:t>Schrodinger</a:t>
            </a:r>
            <a:r>
              <a:rPr lang="es-ES" sz="2000" dirty="0"/>
              <a:t> </a:t>
            </a:r>
            <a:r>
              <a:rPr lang="es-ES" sz="2000" dirty="0" err="1" smtClean="0"/>
              <a:t>eq</a:t>
            </a:r>
            <a:r>
              <a:rPr lang="es-ES" sz="2000" dirty="0" smtClean="0"/>
              <a:t>:</a:t>
            </a:r>
            <a:endParaRPr lang="es-ES" sz="2000" dirty="0"/>
          </a:p>
        </p:txBody>
      </p:sp>
      <p:sp>
        <p:nvSpPr>
          <p:cNvPr id="10" name="9 Rectángulo"/>
          <p:cNvSpPr/>
          <p:nvPr/>
        </p:nvSpPr>
        <p:spPr>
          <a:xfrm>
            <a:off x="71406" y="2857496"/>
            <a:ext cx="7429528" cy="85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 smtClean="0">
                <a:solidFill>
                  <a:srgbClr val="C00000"/>
                </a:solidFill>
              </a:rPr>
              <a:t>J/</a:t>
            </a:r>
            <a:r>
              <a:rPr lang="el-GR" sz="2200" dirty="0" smtClean="0">
                <a:solidFill>
                  <a:srgbClr val="C00000"/>
                </a:solidFill>
              </a:rPr>
              <a:t>ψ</a:t>
            </a:r>
            <a:r>
              <a:rPr lang="es-ES" sz="2200" dirty="0">
                <a:solidFill>
                  <a:srgbClr val="C00000"/>
                </a:solidFill>
              </a:rPr>
              <a:t> </a:t>
            </a:r>
            <a:r>
              <a:rPr lang="es-ES" sz="2200" dirty="0" err="1" smtClean="0">
                <a:solidFill>
                  <a:srgbClr val="C00000"/>
                </a:solidFill>
              </a:rPr>
              <a:t>could</a:t>
            </a:r>
            <a:r>
              <a:rPr lang="el-GR" sz="2200" dirty="0" smtClean="0">
                <a:solidFill>
                  <a:srgbClr val="C00000"/>
                </a:solidFill>
              </a:rPr>
              <a:t> </a:t>
            </a:r>
            <a:r>
              <a:rPr lang="es-ES" sz="2200" dirty="0" err="1">
                <a:solidFill>
                  <a:srgbClr val="C00000"/>
                </a:solidFill>
              </a:rPr>
              <a:t>survive</a:t>
            </a:r>
            <a:r>
              <a:rPr lang="es-ES" sz="2200" dirty="0">
                <a:solidFill>
                  <a:srgbClr val="C00000"/>
                </a:solidFill>
              </a:rPr>
              <a:t> up </a:t>
            </a:r>
            <a:r>
              <a:rPr lang="es-ES" sz="2200" dirty="0" err="1">
                <a:solidFill>
                  <a:srgbClr val="C00000"/>
                </a:solidFill>
              </a:rPr>
              <a:t>to</a:t>
            </a:r>
            <a:r>
              <a:rPr lang="es-ES" sz="2200" dirty="0">
                <a:solidFill>
                  <a:srgbClr val="C00000"/>
                </a:solidFill>
              </a:rPr>
              <a:t> T ≥ 2 Tc ⇒ </a:t>
            </a:r>
            <a:r>
              <a:rPr lang="es-ES" sz="2200" dirty="0" smtClean="0">
                <a:solidFill>
                  <a:srgbClr val="C00000"/>
                </a:solidFill>
                <a:sym typeface="Symbol"/>
              </a:rPr>
              <a:t></a:t>
            </a:r>
            <a:r>
              <a:rPr lang="es-ES" sz="2200" baseline="-25000" dirty="0" smtClean="0">
                <a:solidFill>
                  <a:srgbClr val="C00000"/>
                </a:solidFill>
              </a:rPr>
              <a:t>J/</a:t>
            </a:r>
            <a:r>
              <a:rPr lang="el-GR" sz="2200" baseline="-25000" dirty="0">
                <a:solidFill>
                  <a:srgbClr val="C00000"/>
                </a:solidFill>
              </a:rPr>
              <a:t>ψ</a:t>
            </a:r>
            <a:r>
              <a:rPr lang="el-GR" sz="2200" dirty="0">
                <a:solidFill>
                  <a:srgbClr val="C00000"/>
                </a:solidFill>
              </a:rPr>
              <a:t> ≥ 25 </a:t>
            </a:r>
            <a:r>
              <a:rPr lang="es-ES" sz="2200" dirty="0" err="1" smtClean="0">
                <a:solidFill>
                  <a:srgbClr val="C00000"/>
                </a:solidFill>
              </a:rPr>
              <a:t>GeV</a:t>
            </a:r>
            <a:r>
              <a:rPr lang="es-ES" sz="2200" dirty="0" smtClean="0">
                <a:solidFill>
                  <a:srgbClr val="C00000"/>
                </a:solidFill>
              </a:rPr>
              <a:t>/fm</a:t>
            </a:r>
            <a:r>
              <a:rPr lang="es-ES" sz="2200" baseline="30000" dirty="0" smtClean="0">
                <a:solidFill>
                  <a:srgbClr val="C00000"/>
                </a:solidFill>
              </a:rPr>
              <a:t>3</a:t>
            </a:r>
          </a:p>
          <a:p>
            <a:endParaRPr lang="es-ES" sz="800" baseline="30000" dirty="0">
              <a:solidFill>
                <a:srgbClr val="C00000"/>
              </a:solidFill>
            </a:endParaRPr>
          </a:p>
          <a:p>
            <a:r>
              <a:rPr lang="el-GR" sz="2200" dirty="0" smtClean="0">
                <a:solidFill>
                  <a:srgbClr val="C00000"/>
                </a:solidFill>
              </a:rPr>
              <a:t>χ</a:t>
            </a:r>
            <a:r>
              <a:rPr lang="es-ES" sz="2200" baseline="-25000" dirty="0" smtClean="0">
                <a:solidFill>
                  <a:srgbClr val="C00000"/>
                </a:solidFill>
              </a:rPr>
              <a:t>c </a:t>
            </a:r>
            <a:r>
              <a:rPr lang="es-ES" sz="2200" dirty="0" smtClean="0">
                <a:solidFill>
                  <a:srgbClr val="C00000"/>
                </a:solidFill>
              </a:rPr>
              <a:t>and </a:t>
            </a:r>
            <a:r>
              <a:rPr lang="el-GR" sz="2200" dirty="0" smtClean="0">
                <a:solidFill>
                  <a:srgbClr val="C00000"/>
                </a:solidFill>
              </a:rPr>
              <a:t>ψ′ </a:t>
            </a:r>
            <a:r>
              <a:rPr lang="es-ES" sz="2200" dirty="0" err="1" smtClean="0">
                <a:solidFill>
                  <a:srgbClr val="C00000"/>
                </a:solidFill>
              </a:rPr>
              <a:t>melt</a:t>
            </a:r>
            <a:r>
              <a:rPr lang="es-ES" sz="2200" dirty="0" smtClean="0">
                <a:solidFill>
                  <a:srgbClr val="C00000"/>
                </a:solidFill>
              </a:rPr>
              <a:t> </a:t>
            </a:r>
            <a:r>
              <a:rPr lang="es-ES" sz="2200" dirty="0" err="1" smtClean="0">
                <a:solidFill>
                  <a:srgbClr val="C00000"/>
                </a:solidFill>
              </a:rPr>
              <a:t>near</a:t>
            </a:r>
            <a:r>
              <a:rPr lang="es-ES" sz="2200" dirty="0" smtClean="0">
                <a:solidFill>
                  <a:srgbClr val="C00000"/>
                </a:solidFill>
              </a:rPr>
              <a:t> Tc ⇒ </a:t>
            </a:r>
            <a:r>
              <a:rPr lang="es-ES" sz="2200" dirty="0" smtClean="0">
                <a:solidFill>
                  <a:srgbClr val="C00000"/>
                </a:solidFill>
                <a:sym typeface="Symbol"/>
              </a:rPr>
              <a:t> </a:t>
            </a:r>
            <a:r>
              <a:rPr lang="el-GR" sz="2200" baseline="-25000" dirty="0" smtClean="0">
                <a:solidFill>
                  <a:srgbClr val="C00000"/>
                </a:solidFill>
              </a:rPr>
              <a:t>ψ′,χ </a:t>
            </a:r>
            <a:r>
              <a:rPr lang="el-GR" sz="2200" dirty="0" smtClean="0">
                <a:solidFill>
                  <a:srgbClr val="C00000"/>
                </a:solidFill>
              </a:rPr>
              <a:t>≃ 0.5 − 2 </a:t>
            </a:r>
            <a:r>
              <a:rPr lang="es-ES" sz="2200" dirty="0" err="1" smtClean="0">
                <a:solidFill>
                  <a:srgbClr val="C00000"/>
                </a:solidFill>
              </a:rPr>
              <a:t>GeV</a:t>
            </a:r>
            <a:r>
              <a:rPr lang="es-ES" sz="2200" dirty="0" smtClean="0">
                <a:solidFill>
                  <a:srgbClr val="C00000"/>
                </a:solidFill>
              </a:rPr>
              <a:t>/fm</a:t>
            </a:r>
            <a:r>
              <a:rPr lang="es-ES" sz="2200" baseline="30000" dirty="0" smtClean="0">
                <a:solidFill>
                  <a:srgbClr val="C00000"/>
                </a:solidFill>
              </a:rPr>
              <a:t>3</a:t>
            </a:r>
            <a:endParaRPr lang="es-ES" sz="2200" baseline="30000" dirty="0">
              <a:solidFill>
                <a:srgbClr val="C00000"/>
              </a:solidFill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71406" y="1142984"/>
            <a:ext cx="8929750" cy="1671647"/>
            <a:chOff x="71406" y="1428736"/>
            <a:chExt cx="8929750" cy="1671647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344" y="1785926"/>
              <a:ext cx="5471788" cy="1314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10 Rectángulo"/>
            <p:cNvSpPr/>
            <p:nvPr/>
          </p:nvSpPr>
          <p:spPr>
            <a:xfrm>
              <a:off x="5715008" y="1428736"/>
              <a:ext cx="3062342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200" b="1" dirty="0" err="1">
                  <a:solidFill>
                    <a:srgbClr val="C00000"/>
                  </a:solidFill>
                </a:rPr>
                <a:t>Energy</a:t>
              </a:r>
              <a:r>
                <a:rPr lang="es-ES" sz="2200" b="1" dirty="0">
                  <a:solidFill>
                    <a:srgbClr val="C00000"/>
                  </a:solidFill>
                </a:rPr>
                <a:t> </a:t>
              </a:r>
              <a:r>
                <a:rPr lang="es-ES" sz="2200" b="1" dirty="0" err="1" smtClean="0">
                  <a:solidFill>
                    <a:srgbClr val="C00000"/>
                  </a:solidFill>
                </a:rPr>
                <a:t>densities</a:t>
              </a:r>
              <a:r>
                <a:rPr lang="es-ES" sz="2200" b="1" dirty="0" smtClean="0">
                  <a:solidFill>
                    <a:srgbClr val="C00000"/>
                  </a:solidFill>
                </a:rPr>
                <a:t>:  </a:t>
              </a:r>
            </a:p>
            <a:p>
              <a:endParaRPr lang="es-ES" sz="600" b="1" dirty="0" smtClean="0">
                <a:solidFill>
                  <a:srgbClr val="C00000"/>
                </a:solidFill>
              </a:endParaRPr>
            </a:p>
            <a:p>
              <a:r>
                <a:rPr lang="es-ES" sz="2000" b="1" dirty="0"/>
                <a:t> </a:t>
              </a:r>
              <a:r>
                <a:rPr lang="es-ES" sz="2000" b="1" dirty="0" smtClean="0"/>
                <a:t>0.5-1.5 </a:t>
              </a:r>
              <a:r>
                <a:rPr lang="es-ES" sz="2000" b="1" dirty="0" err="1" smtClean="0"/>
                <a:t>GeV</a:t>
              </a:r>
              <a:r>
                <a:rPr lang="es-ES" sz="2000" b="1" dirty="0" smtClean="0"/>
                <a:t>/fm</a:t>
              </a:r>
              <a:r>
                <a:rPr lang="es-ES" sz="2000" b="1" baseline="30000" dirty="0" smtClean="0"/>
                <a:t>3</a:t>
              </a:r>
              <a:r>
                <a:rPr lang="es-ES" sz="2000" b="1" dirty="0" smtClean="0"/>
                <a:t> = 1.0 T</a:t>
              </a:r>
              <a:r>
                <a:rPr lang="es-ES" sz="2000" b="1" baseline="-25000" dirty="0" smtClean="0"/>
                <a:t>c</a:t>
              </a:r>
            </a:p>
            <a:p>
              <a:r>
                <a:rPr lang="es-ES" sz="2000" b="1" dirty="0" smtClean="0"/>
                <a:t>10 </a:t>
              </a:r>
              <a:r>
                <a:rPr lang="es-ES" sz="2000" b="1" dirty="0" err="1"/>
                <a:t>GeV</a:t>
              </a:r>
              <a:r>
                <a:rPr lang="es-ES" sz="2000" b="1" dirty="0"/>
                <a:t>/fm</a:t>
              </a:r>
              <a:r>
                <a:rPr lang="es-ES" sz="2000" b="1" baseline="30000" dirty="0"/>
                <a:t>3</a:t>
              </a:r>
              <a:r>
                <a:rPr lang="es-ES" sz="2000" b="1" dirty="0"/>
                <a:t>= </a:t>
              </a:r>
              <a:r>
                <a:rPr lang="es-ES" sz="2000" b="1" dirty="0" smtClean="0"/>
                <a:t>1.5 T</a:t>
              </a:r>
              <a:r>
                <a:rPr lang="es-ES" sz="2000" b="1" baseline="-25000" dirty="0" smtClean="0"/>
                <a:t>c</a:t>
              </a:r>
            </a:p>
            <a:p>
              <a:r>
                <a:rPr lang="es-ES" sz="2000" b="1" dirty="0" smtClean="0"/>
                <a:t>30 </a:t>
              </a:r>
              <a:r>
                <a:rPr lang="es-ES" sz="2000" b="1" dirty="0" err="1"/>
                <a:t>GeV</a:t>
              </a:r>
              <a:r>
                <a:rPr lang="es-ES" sz="2000" b="1" dirty="0"/>
                <a:t>/fm</a:t>
              </a:r>
              <a:r>
                <a:rPr lang="es-ES" sz="2000" b="1" baseline="30000" dirty="0"/>
                <a:t>3</a:t>
              </a:r>
              <a:r>
                <a:rPr lang="es-ES" sz="2000" b="1" dirty="0"/>
                <a:t>= </a:t>
              </a:r>
              <a:r>
                <a:rPr lang="es-ES" sz="2000" b="1" dirty="0" smtClean="0"/>
                <a:t>2.0 T</a:t>
              </a:r>
              <a:r>
                <a:rPr lang="es-ES" sz="2000" b="1" baseline="-25000" dirty="0" smtClean="0"/>
                <a:t>c</a:t>
              </a:r>
              <a:endParaRPr lang="es-ES" sz="2000" b="1" baseline="-25000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14282" y="1428736"/>
              <a:ext cx="40554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200" b="1" dirty="0" err="1" smtClean="0">
                  <a:solidFill>
                    <a:srgbClr val="C00000"/>
                  </a:solidFill>
                </a:rPr>
                <a:t>Dissociation</a:t>
              </a:r>
              <a:r>
                <a:rPr lang="es-ES" sz="2200" b="1" dirty="0" smtClean="0">
                  <a:solidFill>
                    <a:srgbClr val="C00000"/>
                  </a:solidFill>
                </a:rPr>
                <a:t> </a:t>
              </a:r>
              <a:r>
                <a:rPr lang="es-ES" sz="2200" b="1" dirty="0" err="1" smtClean="0">
                  <a:solidFill>
                    <a:srgbClr val="C00000"/>
                  </a:solidFill>
                </a:rPr>
                <a:t>temperatures</a:t>
              </a:r>
              <a:r>
                <a:rPr lang="es-ES" sz="2200" b="1" dirty="0" smtClean="0">
                  <a:solidFill>
                    <a:srgbClr val="C00000"/>
                  </a:solidFill>
                </a:rPr>
                <a:t> </a:t>
              </a:r>
              <a:r>
                <a:rPr lang="es-ES" sz="2200" b="1" dirty="0" err="1" smtClean="0">
                  <a:solidFill>
                    <a:srgbClr val="C00000"/>
                  </a:solidFill>
                </a:rPr>
                <a:t>T</a:t>
              </a:r>
              <a:r>
                <a:rPr lang="es-ES" sz="2200" b="1" baseline="-25000" dirty="0" err="1" smtClean="0">
                  <a:solidFill>
                    <a:srgbClr val="C00000"/>
                  </a:solidFill>
                </a:rPr>
                <a:t>diss</a:t>
              </a:r>
              <a:r>
                <a:rPr lang="es-ES" sz="2200" b="1" dirty="0" smtClean="0">
                  <a:solidFill>
                    <a:srgbClr val="C00000"/>
                  </a:solidFill>
                </a:rPr>
                <a:t>/T</a:t>
              </a:r>
              <a:r>
                <a:rPr lang="es-ES" sz="2200" b="1" baseline="-25000" dirty="0" smtClean="0">
                  <a:solidFill>
                    <a:srgbClr val="C00000"/>
                  </a:solidFill>
                </a:rPr>
                <a:t>c</a:t>
              </a:r>
              <a:endParaRPr lang="es-ES" sz="2200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71406" y="1428736"/>
              <a:ext cx="5472000" cy="164307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5653094" y="1428736"/>
              <a:ext cx="3348062" cy="164307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7" name="16 Rectángulo"/>
          <p:cNvSpPr/>
          <p:nvPr/>
        </p:nvSpPr>
        <p:spPr>
          <a:xfrm>
            <a:off x="0" y="4000504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/>
              <a:t>If J/ψ(1S) survives up to 2 </a:t>
            </a:r>
            <a:r>
              <a:rPr lang="en-US" sz="2000" b="1" dirty="0" err="1"/>
              <a:t>Tc</a:t>
            </a:r>
            <a:r>
              <a:rPr lang="en-US" sz="2000" b="1" dirty="0"/>
              <a:t> ∼ </a:t>
            </a:r>
            <a:r>
              <a:rPr lang="en-US" sz="2000" b="1" dirty="0" smtClean="0">
                <a:sym typeface="Symbol"/>
              </a:rPr>
              <a:t> </a:t>
            </a:r>
            <a:r>
              <a:rPr lang="en-US" sz="2000" b="1" dirty="0" smtClean="0"/>
              <a:t> </a:t>
            </a:r>
            <a:r>
              <a:rPr lang="en-US" sz="2000" b="1" dirty="0"/>
              <a:t>≥ 25 </a:t>
            </a:r>
            <a:r>
              <a:rPr lang="en-US" sz="2000" b="1" dirty="0" err="1"/>
              <a:t>GeV</a:t>
            </a:r>
            <a:r>
              <a:rPr lang="en-US" sz="2000" b="1" dirty="0"/>
              <a:t>/fm</a:t>
            </a:r>
            <a:r>
              <a:rPr lang="en-US" sz="2000" b="1" baseline="30000" dirty="0"/>
              <a:t>3</a:t>
            </a:r>
            <a:r>
              <a:rPr lang="en-US" sz="2000" b="1" dirty="0" smtClean="0"/>
              <a:t>:</a:t>
            </a:r>
          </a:p>
          <a:p>
            <a:pPr>
              <a:spcAft>
                <a:spcPts val="600"/>
              </a:spcAft>
            </a:pPr>
            <a:endParaRPr lang="en-US" sz="200" b="1" dirty="0"/>
          </a:p>
          <a:p>
            <a:r>
              <a:rPr lang="en-US" sz="2000" dirty="0"/>
              <a:t>• all anomalous suppression observed at SPS and 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   RHIC due to dissociation of excited states </a:t>
            </a:r>
            <a:r>
              <a:rPr lang="en-US" sz="2000" dirty="0" err="1" smtClean="0"/>
              <a:t>χc</a:t>
            </a:r>
            <a:r>
              <a:rPr lang="en-US" sz="2000" dirty="0" smtClean="0"/>
              <a:t> and ψ′</a:t>
            </a:r>
          </a:p>
          <a:p>
            <a:pPr>
              <a:spcAft>
                <a:spcPts val="600"/>
              </a:spcAft>
            </a:pPr>
            <a:endParaRPr lang="en-US" sz="200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• </a:t>
            </a:r>
            <a:r>
              <a:rPr lang="en-US" sz="2000" dirty="0"/>
              <a:t>onset of anomalous suppression at </a:t>
            </a:r>
            <a:r>
              <a:rPr lang="en-US" sz="2000" dirty="0" smtClean="0">
                <a:sym typeface="Symbol"/>
              </a:rPr>
              <a:t></a:t>
            </a:r>
            <a:r>
              <a:rPr lang="en-US" sz="2000" dirty="0" smtClean="0"/>
              <a:t>(</a:t>
            </a:r>
            <a:r>
              <a:rPr lang="en-US" sz="2000" dirty="0" err="1"/>
              <a:t>Tc</a:t>
            </a:r>
            <a:r>
              <a:rPr lang="en-US" sz="2000" dirty="0"/>
              <a:t>) ≃ 1 </a:t>
            </a:r>
            <a:r>
              <a:rPr lang="en-US" sz="2000" dirty="0" err="1" smtClean="0"/>
              <a:t>GeV</a:t>
            </a:r>
            <a:r>
              <a:rPr lang="en-US" sz="2000" dirty="0" smtClean="0"/>
              <a:t>/fm</a:t>
            </a:r>
            <a:r>
              <a:rPr lang="en-US" sz="2000" baseline="30000" dirty="0" smtClean="0"/>
              <a:t>3</a:t>
            </a:r>
          </a:p>
          <a:p>
            <a:pPr>
              <a:spcAft>
                <a:spcPts val="600"/>
              </a:spcAft>
            </a:pPr>
            <a:endParaRPr lang="fr-FR" sz="600" dirty="0" smtClean="0"/>
          </a:p>
          <a:p>
            <a:r>
              <a:rPr lang="fr-FR" sz="2000" b="1" dirty="0" smtClean="0">
                <a:solidFill>
                  <a:srgbClr val="C00000"/>
                </a:solidFill>
              </a:rPr>
              <a:t>• </a:t>
            </a:r>
            <a:r>
              <a:rPr lang="fr-FR" sz="2000" b="1" dirty="0">
                <a:solidFill>
                  <a:srgbClr val="C00000"/>
                </a:solidFill>
              </a:rPr>
              <a:t>J/ψ </a:t>
            </a:r>
            <a:r>
              <a:rPr lang="fr-FR" sz="2000" b="1" dirty="0" err="1">
                <a:solidFill>
                  <a:srgbClr val="C00000"/>
                </a:solidFill>
              </a:rPr>
              <a:t>survival</a:t>
            </a:r>
            <a:r>
              <a:rPr lang="fr-FR" sz="2000" b="1" dirty="0">
                <a:solidFill>
                  <a:srgbClr val="C00000"/>
                </a:solidFill>
              </a:rPr>
              <a:t> </a:t>
            </a:r>
            <a:r>
              <a:rPr lang="fr-FR" sz="2000" b="1" dirty="0" err="1">
                <a:solidFill>
                  <a:srgbClr val="C00000"/>
                </a:solidFill>
              </a:rPr>
              <a:t>probability</a:t>
            </a:r>
            <a:r>
              <a:rPr lang="fr-FR" sz="2000" b="1" dirty="0">
                <a:solidFill>
                  <a:srgbClr val="C00000"/>
                </a:solidFill>
              </a:rPr>
              <a:t> for central Au +</a:t>
            </a:r>
            <a:r>
              <a:rPr lang="fr-FR" sz="2000" b="1" dirty="0" smtClean="0">
                <a:solidFill>
                  <a:srgbClr val="C00000"/>
                </a:solidFill>
              </a:rPr>
              <a:t>Au collisions 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C00000"/>
                </a:solidFill>
              </a:rPr>
              <a:t>   at </a:t>
            </a:r>
            <a:r>
              <a:rPr lang="en-US" sz="2000" b="1" dirty="0">
                <a:solidFill>
                  <a:srgbClr val="C00000"/>
                </a:solidFill>
              </a:rPr>
              <a:t>RHIC same as for central </a:t>
            </a:r>
            <a:r>
              <a:rPr lang="en-US" sz="2000" b="1" dirty="0" err="1" smtClean="0">
                <a:solidFill>
                  <a:srgbClr val="C00000"/>
                </a:solidFill>
              </a:rPr>
              <a:t>Pb+Pb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collisions at SPS</a:t>
            </a:r>
            <a:endParaRPr lang="es-ES" sz="2000" b="1" dirty="0">
              <a:solidFill>
                <a:srgbClr val="C00000"/>
              </a:solidFill>
            </a:endParaRPr>
          </a:p>
        </p:txBody>
      </p:sp>
      <p:grpSp>
        <p:nvGrpSpPr>
          <p:cNvPr id="29" name="28 Grupo"/>
          <p:cNvGrpSpPr/>
          <p:nvPr/>
        </p:nvGrpSpPr>
        <p:grpSpPr>
          <a:xfrm>
            <a:off x="5924582" y="4000504"/>
            <a:ext cx="3219450" cy="2200275"/>
            <a:chOff x="5786446" y="3714752"/>
            <a:chExt cx="3219450" cy="2200275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86446" y="3714752"/>
              <a:ext cx="3219450" cy="220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21 Rectángulo"/>
            <p:cNvSpPr/>
            <p:nvPr/>
          </p:nvSpPr>
          <p:spPr>
            <a:xfrm>
              <a:off x="8286776" y="4629143"/>
              <a:ext cx="540000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4" name="23 Conector recto"/>
            <p:cNvCxnSpPr/>
            <p:nvPr/>
          </p:nvCxnSpPr>
          <p:spPr>
            <a:xfrm rot="16200000" flipH="1">
              <a:off x="8207079" y="4713579"/>
              <a:ext cx="641202" cy="615205"/>
            </a:xfrm>
            <a:prstGeom prst="line">
              <a:avLst/>
            </a:prstGeom>
            <a:ln w="69850">
              <a:solidFill>
                <a:srgbClr val="DF27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3144" y="3943369"/>
            <a:ext cx="32194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</a:t>
            </a:r>
            <a:r>
              <a:rPr lang="en-US" sz="1200" b="1" dirty="0">
                <a:solidFill>
                  <a:schemeClr val="tx1">
                    <a:tint val="75000"/>
                  </a:schemeClr>
                </a:solidFill>
              </a:rPr>
              <a:t>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Chic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@SPS: Physics case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/>
              <a:t>IPN, 7 July 2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lang="en-US" sz="1200" b="1" dirty="0" smtClean="0">
                <a:latin typeface="+mn-lt"/>
                <a:cs typeface="+mn-cs"/>
              </a:rPr>
              <a:t>11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2428860" y="1928802"/>
            <a:ext cx="928694" cy="8572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8|20.5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7204</TotalTime>
  <Words>2204</Words>
  <Application>Microsoft Office PowerPoint</Application>
  <PresentationFormat>Presentación en pantalla (4:3)</PresentationFormat>
  <Paragraphs>317</Paragraphs>
  <Slides>21</Slides>
  <Notes>21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3" baseType="lpstr">
      <vt:lpstr>Tema de Office</vt:lpstr>
      <vt:lpstr>Equation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 de Windows</dc:creator>
  <cp:lastModifiedBy>Usuario de Windows</cp:lastModifiedBy>
  <cp:revision>19</cp:revision>
  <dcterms:created xsi:type="dcterms:W3CDTF">2011-07-01T12:34:30Z</dcterms:created>
  <dcterms:modified xsi:type="dcterms:W3CDTF">2011-07-07T08:35:56Z</dcterms:modified>
</cp:coreProperties>
</file>